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72" r:id="rId4"/>
  </p:sldMasterIdLst>
  <p:notesMasterIdLst>
    <p:notesMasterId r:id="rId74"/>
  </p:notesMasterIdLst>
  <p:sldIdLst>
    <p:sldId id="540" r:id="rId5"/>
    <p:sldId id="607" r:id="rId6"/>
    <p:sldId id="3298" r:id="rId7"/>
    <p:sldId id="3314" r:id="rId8"/>
    <p:sldId id="593" r:id="rId9"/>
    <p:sldId id="3315" r:id="rId10"/>
    <p:sldId id="3316" r:id="rId11"/>
    <p:sldId id="3179" r:id="rId12"/>
    <p:sldId id="3340" r:id="rId13"/>
    <p:sldId id="3279" r:id="rId14"/>
    <p:sldId id="3135" r:id="rId15"/>
    <p:sldId id="3087" r:id="rId16"/>
    <p:sldId id="3181" r:id="rId17"/>
    <p:sldId id="3182" r:id="rId18"/>
    <p:sldId id="3341" r:id="rId19"/>
    <p:sldId id="3246" r:id="rId20"/>
    <p:sldId id="3294" r:id="rId21"/>
    <p:sldId id="3295" r:id="rId22"/>
    <p:sldId id="3128" r:id="rId23"/>
    <p:sldId id="3328" r:id="rId24"/>
    <p:sldId id="3346" r:id="rId25"/>
    <p:sldId id="3139" r:id="rId26"/>
    <p:sldId id="3183" r:id="rId27"/>
    <p:sldId id="3330" r:id="rId28"/>
    <p:sldId id="3347" r:id="rId29"/>
    <p:sldId id="3280" r:id="rId30"/>
    <p:sldId id="3091" r:id="rId31"/>
    <p:sldId id="3184" r:id="rId32"/>
    <p:sldId id="3152" r:id="rId33"/>
    <p:sldId id="3188" r:id="rId34"/>
    <p:sldId id="3153" r:id="rId35"/>
    <p:sldId id="3154" r:id="rId36"/>
    <p:sldId id="3155" r:id="rId37"/>
    <p:sldId id="3190" r:id="rId38"/>
    <p:sldId id="3343" r:id="rId39"/>
    <p:sldId id="3344" r:id="rId40"/>
    <p:sldId id="3167" r:id="rId41"/>
    <p:sldId id="3348" r:id="rId42"/>
    <p:sldId id="3191" r:id="rId43"/>
    <p:sldId id="3248" r:id="rId44"/>
    <p:sldId id="3249" r:id="rId45"/>
    <p:sldId id="3292" r:id="rId46"/>
    <p:sldId id="3333" r:id="rId47"/>
    <p:sldId id="3320" r:id="rId48"/>
    <p:sldId id="3250" r:id="rId49"/>
    <p:sldId id="3321" r:id="rId50"/>
    <p:sldId id="3254" r:id="rId51"/>
    <p:sldId id="3283" r:id="rId52"/>
    <p:sldId id="3257" r:id="rId53"/>
    <p:sldId id="3259" r:id="rId54"/>
    <p:sldId id="3289" r:id="rId55"/>
    <p:sldId id="3286" r:id="rId56"/>
    <p:sldId id="3287" r:id="rId57"/>
    <p:sldId id="3288" r:id="rId58"/>
    <p:sldId id="3290" r:id="rId59"/>
    <p:sldId id="3263" r:id="rId60"/>
    <p:sldId id="3265" r:id="rId61"/>
    <p:sldId id="3285" r:id="rId62"/>
    <p:sldId id="3267" r:id="rId63"/>
    <p:sldId id="3342" r:id="rId64"/>
    <p:sldId id="3269" r:id="rId65"/>
    <p:sldId id="3270" r:id="rId66"/>
    <p:sldId id="3271" r:id="rId67"/>
    <p:sldId id="3334" r:id="rId68"/>
    <p:sldId id="3335" r:id="rId69"/>
    <p:sldId id="3336" r:id="rId70"/>
    <p:sldId id="3337" r:id="rId71"/>
    <p:sldId id="3338" r:id="rId72"/>
    <p:sldId id="3339" r:id="rId73"/>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DE0E8"/>
    <a:srgbClr val="FFFFCC"/>
    <a:srgbClr val="464646"/>
    <a:srgbClr val="3333FF"/>
    <a:srgbClr val="009900"/>
    <a:srgbClr val="00CC00"/>
    <a:srgbClr val="99CCFF"/>
    <a:srgbClr val="99FFCC"/>
    <a:srgbClr val="B29F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969ADC-C97C-416E-8703-A574A0BB1DC9}" v="15" dt="2024-08-01T05:40:46.00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81" autoAdjust="0"/>
  </p:normalViewPr>
  <p:slideViewPr>
    <p:cSldViewPr snapToGrid="0">
      <p:cViewPr varScale="1">
        <p:scale>
          <a:sx n="93" d="100"/>
          <a:sy n="93" d="100"/>
        </p:scale>
        <p:origin x="941" y="62"/>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5" y="6"/>
            <a:ext cx="2919413" cy="493713"/>
          </a:xfrm>
          <a:prstGeom prst="rect">
            <a:avLst/>
          </a:prstGeom>
        </p:spPr>
        <p:txBody>
          <a:bodyPr vert="horz" lIns="91402" tIns="45701" rIns="91402" bIns="45701" rtlCol="0"/>
          <a:lstStyle>
            <a:lvl1pPr algn="l">
              <a:defRPr sz="1200"/>
            </a:lvl1pPr>
          </a:lstStyle>
          <a:p>
            <a:endParaRPr kumimoji="1" lang="ja-JP" altLang="en-US"/>
          </a:p>
        </p:txBody>
      </p:sp>
      <p:sp>
        <p:nvSpPr>
          <p:cNvPr id="3" name="日付プレースホルダ 2"/>
          <p:cNvSpPr>
            <a:spLocks noGrp="1"/>
          </p:cNvSpPr>
          <p:nvPr>
            <p:ph type="dt" idx="1"/>
          </p:nvPr>
        </p:nvSpPr>
        <p:spPr>
          <a:xfrm>
            <a:off x="3814763" y="6"/>
            <a:ext cx="2919412" cy="493713"/>
          </a:xfrm>
          <a:prstGeom prst="rect">
            <a:avLst/>
          </a:prstGeom>
        </p:spPr>
        <p:txBody>
          <a:bodyPr vert="horz" lIns="91402" tIns="45701" rIns="91402" bIns="45701" rtlCol="0"/>
          <a:lstStyle>
            <a:lvl1pPr algn="r">
              <a:defRPr sz="1200"/>
            </a:lvl1pPr>
          </a:lstStyle>
          <a:p>
            <a:fld id="{3E8B5510-DB9D-4E40-9D3B-75E55818B802}" type="datetimeFigureOut">
              <a:rPr kumimoji="1" lang="ja-JP" altLang="en-US" smtClean="0"/>
              <a:pPr/>
              <a:t>2024/8/5</a:t>
            </a:fld>
            <a:endParaRPr kumimoji="1" lang="ja-JP" altLang="en-US"/>
          </a:p>
        </p:txBody>
      </p:sp>
      <p:sp>
        <p:nvSpPr>
          <p:cNvPr id="4" name="スライド イメージ プレースホルダ 3"/>
          <p:cNvSpPr>
            <a:spLocks noGrp="1" noRot="1" noChangeAspect="1"/>
          </p:cNvSpPr>
          <p:nvPr>
            <p:ph type="sldImg" idx="2"/>
          </p:nvPr>
        </p:nvSpPr>
        <p:spPr>
          <a:xfrm>
            <a:off x="695325" y="739775"/>
            <a:ext cx="5345113" cy="3700463"/>
          </a:xfrm>
          <a:prstGeom prst="rect">
            <a:avLst/>
          </a:prstGeom>
          <a:noFill/>
          <a:ln w="12700">
            <a:solidFill>
              <a:prstClr val="black"/>
            </a:solidFill>
          </a:ln>
        </p:spPr>
        <p:txBody>
          <a:bodyPr vert="horz" lIns="91402" tIns="45701" rIns="91402" bIns="45701" rtlCol="0" anchor="ctr"/>
          <a:lstStyle/>
          <a:p>
            <a:endParaRPr lang="ja-JP" altLang="en-US"/>
          </a:p>
        </p:txBody>
      </p:sp>
      <p:sp>
        <p:nvSpPr>
          <p:cNvPr id="5" name="ノート プレースホルダ 4"/>
          <p:cNvSpPr>
            <a:spLocks noGrp="1"/>
          </p:cNvSpPr>
          <p:nvPr>
            <p:ph type="body" sz="quarter" idx="3"/>
          </p:nvPr>
        </p:nvSpPr>
        <p:spPr>
          <a:xfrm>
            <a:off x="673106" y="4686300"/>
            <a:ext cx="5389563" cy="4440238"/>
          </a:xfrm>
          <a:prstGeom prst="rect">
            <a:avLst/>
          </a:prstGeom>
        </p:spPr>
        <p:txBody>
          <a:bodyPr vert="horz" lIns="91402" tIns="45701" rIns="91402" bIns="45701"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5" y="9371014"/>
            <a:ext cx="2919413" cy="493712"/>
          </a:xfrm>
          <a:prstGeom prst="rect">
            <a:avLst/>
          </a:prstGeom>
        </p:spPr>
        <p:txBody>
          <a:bodyPr vert="horz" lIns="91402" tIns="45701" rIns="91402" bIns="45701"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14763" y="9371014"/>
            <a:ext cx="2919412" cy="493712"/>
          </a:xfrm>
          <a:prstGeom prst="rect">
            <a:avLst/>
          </a:prstGeom>
        </p:spPr>
        <p:txBody>
          <a:bodyPr vert="horz" lIns="91402" tIns="45701" rIns="91402" bIns="45701" rtlCol="0" anchor="b"/>
          <a:lstStyle>
            <a:lvl1pPr algn="r">
              <a:defRPr sz="1200"/>
            </a:lvl1pPr>
          </a:lstStyle>
          <a:p>
            <a:fld id="{BA2ABC72-2832-4402-A6F3-6E2225EC9635}" type="slidenum">
              <a:rPr kumimoji="1" lang="ja-JP" altLang="en-US" smtClean="0"/>
              <a:pPr/>
              <a:t>‹#›</a:t>
            </a:fld>
            <a:endParaRPr kumimoji="1" lang="ja-JP" altLang="en-US"/>
          </a:p>
        </p:txBody>
      </p:sp>
    </p:spTree>
    <p:extLst>
      <p:ext uri="{BB962C8B-B14F-4D97-AF65-F5344CB8AC3E}">
        <p14:creationId xmlns:p14="http://schemas.microsoft.com/office/powerpoint/2010/main" val="3820818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2625" y="736600"/>
            <a:ext cx="5299075" cy="3668713"/>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0</a:t>
            </a:fld>
            <a:endParaRPr kumimoji="1" lang="ja-JP" altLang="en-US"/>
          </a:p>
        </p:txBody>
      </p:sp>
    </p:spTree>
    <p:extLst>
      <p:ext uri="{BB962C8B-B14F-4D97-AF65-F5344CB8AC3E}">
        <p14:creationId xmlns:p14="http://schemas.microsoft.com/office/powerpoint/2010/main" val="3979975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11</a:t>
            </a:fld>
            <a:endParaRPr kumimoji="1" lang="ja-JP" altLang="en-US"/>
          </a:p>
        </p:txBody>
      </p:sp>
    </p:spTree>
    <p:extLst>
      <p:ext uri="{BB962C8B-B14F-4D97-AF65-F5344CB8AC3E}">
        <p14:creationId xmlns:p14="http://schemas.microsoft.com/office/powerpoint/2010/main" val="3197494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12</a:t>
            </a:fld>
            <a:endParaRPr kumimoji="1" lang="ja-JP" altLang="en-US"/>
          </a:p>
        </p:txBody>
      </p:sp>
    </p:spTree>
    <p:extLst>
      <p:ext uri="{BB962C8B-B14F-4D97-AF65-F5344CB8AC3E}">
        <p14:creationId xmlns:p14="http://schemas.microsoft.com/office/powerpoint/2010/main" val="2906033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13</a:t>
            </a:fld>
            <a:endParaRPr kumimoji="1" lang="ja-JP" altLang="en-US"/>
          </a:p>
        </p:txBody>
      </p:sp>
    </p:spTree>
    <p:extLst>
      <p:ext uri="{BB962C8B-B14F-4D97-AF65-F5344CB8AC3E}">
        <p14:creationId xmlns:p14="http://schemas.microsoft.com/office/powerpoint/2010/main" val="3471066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14</a:t>
            </a:fld>
            <a:endParaRPr kumimoji="1" lang="ja-JP" altLang="en-US"/>
          </a:p>
        </p:txBody>
      </p:sp>
    </p:spTree>
    <p:extLst>
      <p:ext uri="{BB962C8B-B14F-4D97-AF65-F5344CB8AC3E}">
        <p14:creationId xmlns:p14="http://schemas.microsoft.com/office/powerpoint/2010/main" val="3754626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15</a:t>
            </a:fld>
            <a:endParaRPr kumimoji="1" lang="ja-JP" altLang="en-US"/>
          </a:p>
        </p:txBody>
      </p:sp>
    </p:spTree>
    <p:extLst>
      <p:ext uri="{BB962C8B-B14F-4D97-AF65-F5344CB8AC3E}">
        <p14:creationId xmlns:p14="http://schemas.microsoft.com/office/powerpoint/2010/main" val="4093282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16</a:t>
            </a:fld>
            <a:endParaRPr kumimoji="1" lang="ja-JP" altLang="en-US"/>
          </a:p>
        </p:txBody>
      </p:sp>
    </p:spTree>
    <p:extLst>
      <p:ext uri="{BB962C8B-B14F-4D97-AF65-F5344CB8AC3E}">
        <p14:creationId xmlns:p14="http://schemas.microsoft.com/office/powerpoint/2010/main" val="4172575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18</a:t>
            </a:fld>
            <a:endParaRPr kumimoji="1" lang="ja-JP" altLang="en-US"/>
          </a:p>
        </p:txBody>
      </p:sp>
    </p:spTree>
    <p:extLst>
      <p:ext uri="{BB962C8B-B14F-4D97-AF65-F5344CB8AC3E}">
        <p14:creationId xmlns:p14="http://schemas.microsoft.com/office/powerpoint/2010/main" val="4134015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21</a:t>
            </a:fld>
            <a:endParaRPr kumimoji="1" lang="ja-JP" altLang="en-US"/>
          </a:p>
        </p:txBody>
      </p:sp>
    </p:spTree>
    <p:extLst>
      <p:ext uri="{BB962C8B-B14F-4D97-AF65-F5344CB8AC3E}">
        <p14:creationId xmlns:p14="http://schemas.microsoft.com/office/powerpoint/2010/main" val="57459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22</a:t>
            </a:fld>
            <a:endParaRPr kumimoji="1" lang="ja-JP" altLang="en-US"/>
          </a:p>
        </p:txBody>
      </p:sp>
    </p:spTree>
    <p:extLst>
      <p:ext uri="{BB962C8B-B14F-4D97-AF65-F5344CB8AC3E}">
        <p14:creationId xmlns:p14="http://schemas.microsoft.com/office/powerpoint/2010/main" val="464888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23</a:t>
            </a:fld>
            <a:endParaRPr kumimoji="1" lang="ja-JP" altLang="en-US"/>
          </a:p>
        </p:txBody>
      </p:sp>
    </p:spTree>
    <p:extLst>
      <p:ext uri="{BB962C8B-B14F-4D97-AF65-F5344CB8AC3E}">
        <p14:creationId xmlns:p14="http://schemas.microsoft.com/office/powerpoint/2010/main" val="386643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2625" y="736600"/>
            <a:ext cx="5299075" cy="3668713"/>
          </a:xfrm>
        </p:spPr>
      </p:sp>
      <p:sp>
        <p:nvSpPr>
          <p:cNvPr id="3" name="ノート プレースホルダー 2"/>
          <p:cNvSpPr>
            <a:spLocks noGrp="1"/>
          </p:cNvSpPr>
          <p:nvPr>
            <p:ph type="body" idx="1"/>
          </p:nvPr>
        </p:nvSpPr>
        <p:spPr/>
        <p:txBody>
          <a:bodyPr/>
          <a:lstStyle/>
          <a:p>
            <a:endParaRPr lang="en-US" altLang="ja-JP"/>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a:t>
            </a:fld>
            <a:endParaRPr kumimoji="1" lang="ja-JP" altLang="en-US"/>
          </a:p>
        </p:txBody>
      </p:sp>
    </p:spTree>
    <p:extLst>
      <p:ext uri="{BB962C8B-B14F-4D97-AF65-F5344CB8AC3E}">
        <p14:creationId xmlns:p14="http://schemas.microsoft.com/office/powerpoint/2010/main" val="3441300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25</a:t>
            </a:fld>
            <a:endParaRPr kumimoji="1" lang="ja-JP" altLang="en-US"/>
          </a:p>
        </p:txBody>
      </p:sp>
    </p:spTree>
    <p:extLst>
      <p:ext uri="{BB962C8B-B14F-4D97-AF65-F5344CB8AC3E}">
        <p14:creationId xmlns:p14="http://schemas.microsoft.com/office/powerpoint/2010/main" val="2331858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26</a:t>
            </a:fld>
            <a:endParaRPr kumimoji="1" lang="ja-JP" altLang="en-US"/>
          </a:p>
        </p:txBody>
      </p:sp>
    </p:spTree>
    <p:extLst>
      <p:ext uri="{BB962C8B-B14F-4D97-AF65-F5344CB8AC3E}">
        <p14:creationId xmlns:p14="http://schemas.microsoft.com/office/powerpoint/2010/main" val="3216268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27</a:t>
            </a:fld>
            <a:endParaRPr kumimoji="1" lang="ja-JP" altLang="en-US"/>
          </a:p>
        </p:txBody>
      </p:sp>
    </p:spTree>
    <p:extLst>
      <p:ext uri="{BB962C8B-B14F-4D97-AF65-F5344CB8AC3E}">
        <p14:creationId xmlns:p14="http://schemas.microsoft.com/office/powerpoint/2010/main" val="1788990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33</a:t>
            </a:fld>
            <a:endParaRPr kumimoji="1" lang="ja-JP" altLang="en-US"/>
          </a:p>
        </p:txBody>
      </p:sp>
    </p:spTree>
    <p:extLst>
      <p:ext uri="{BB962C8B-B14F-4D97-AF65-F5344CB8AC3E}">
        <p14:creationId xmlns:p14="http://schemas.microsoft.com/office/powerpoint/2010/main" val="2276362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41</a:t>
            </a:fld>
            <a:endParaRPr kumimoji="1" lang="ja-JP" altLang="en-US"/>
          </a:p>
        </p:txBody>
      </p:sp>
    </p:spTree>
    <p:extLst>
      <p:ext uri="{BB962C8B-B14F-4D97-AF65-F5344CB8AC3E}">
        <p14:creationId xmlns:p14="http://schemas.microsoft.com/office/powerpoint/2010/main" val="21749052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45</a:t>
            </a:fld>
            <a:endParaRPr kumimoji="1" lang="ja-JP" altLang="en-US"/>
          </a:p>
        </p:txBody>
      </p:sp>
    </p:spTree>
    <p:extLst>
      <p:ext uri="{BB962C8B-B14F-4D97-AF65-F5344CB8AC3E}">
        <p14:creationId xmlns:p14="http://schemas.microsoft.com/office/powerpoint/2010/main" val="3072136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46</a:t>
            </a:fld>
            <a:endParaRPr kumimoji="1" lang="ja-JP" altLang="en-US"/>
          </a:p>
        </p:txBody>
      </p:sp>
    </p:spTree>
    <p:extLst>
      <p:ext uri="{BB962C8B-B14F-4D97-AF65-F5344CB8AC3E}">
        <p14:creationId xmlns:p14="http://schemas.microsoft.com/office/powerpoint/2010/main" val="3952956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47</a:t>
            </a:fld>
            <a:endParaRPr kumimoji="1" lang="ja-JP" altLang="en-US"/>
          </a:p>
        </p:txBody>
      </p:sp>
    </p:spTree>
    <p:extLst>
      <p:ext uri="{BB962C8B-B14F-4D97-AF65-F5344CB8AC3E}">
        <p14:creationId xmlns:p14="http://schemas.microsoft.com/office/powerpoint/2010/main" val="34616583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48</a:t>
            </a:fld>
            <a:endParaRPr kumimoji="1" lang="ja-JP" altLang="en-US"/>
          </a:p>
        </p:txBody>
      </p:sp>
    </p:spTree>
    <p:extLst>
      <p:ext uri="{BB962C8B-B14F-4D97-AF65-F5344CB8AC3E}">
        <p14:creationId xmlns:p14="http://schemas.microsoft.com/office/powerpoint/2010/main" val="220786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49</a:t>
            </a:fld>
            <a:endParaRPr kumimoji="1" lang="ja-JP" altLang="en-US"/>
          </a:p>
        </p:txBody>
      </p:sp>
    </p:spTree>
    <p:extLst>
      <p:ext uri="{BB962C8B-B14F-4D97-AF65-F5344CB8AC3E}">
        <p14:creationId xmlns:p14="http://schemas.microsoft.com/office/powerpoint/2010/main" val="3216268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3</a:t>
            </a:fld>
            <a:endParaRPr kumimoji="1" lang="ja-JP" altLang="en-US"/>
          </a:p>
        </p:txBody>
      </p:sp>
    </p:spTree>
    <p:extLst>
      <p:ext uri="{BB962C8B-B14F-4D97-AF65-F5344CB8AC3E}">
        <p14:creationId xmlns:p14="http://schemas.microsoft.com/office/powerpoint/2010/main" val="4161308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51</a:t>
            </a:fld>
            <a:endParaRPr kumimoji="1" lang="ja-JP" altLang="en-US"/>
          </a:p>
        </p:txBody>
      </p:sp>
    </p:spTree>
    <p:extLst>
      <p:ext uri="{BB962C8B-B14F-4D97-AF65-F5344CB8AC3E}">
        <p14:creationId xmlns:p14="http://schemas.microsoft.com/office/powerpoint/2010/main" val="34922658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55</a:t>
            </a:fld>
            <a:endParaRPr kumimoji="1" lang="ja-JP" altLang="en-US"/>
          </a:p>
        </p:txBody>
      </p:sp>
    </p:spTree>
    <p:extLst>
      <p:ext uri="{BB962C8B-B14F-4D97-AF65-F5344CB8AC3E}">
        <p14:creationId xmlns:p14="http://schemas.microsoft.com/office/powerpoint/2010/main" val="4296865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56</a:t>
            </a:fld>
            <a:endParaRPr kumimoji="1" lang="ja-JP" altLang="en-US"/>
          </a:p>
        </p:txBody>
      </p:sp>
    </p:spTree>
    <p:extLst>
      <p:ext uri="{BB962C8B-B14F-4D97-AF65-F5344CB8AC3E}">
        <p14:creationId xmlns:p14="http://schemas.microsoft.com/office/powerpoint/2010/main" val="24512883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57</a:t>
            </a:fld>
            <a:endParaRPr kumimoji="1" lang="ja-JP" altLang="en-US"/>
          </a:p>
        </p:txBody>
      </p:sp>
    </p:spTree>
    <p:extLst>
      <p:ext uri="{BB962C8B-B14F-4D97-AF65-F5344CB8AC3E}">
        <p14:creationId xmlns:p14="http://schemas.microsoft.com/office/powerpoint/2010/main" val="920817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58</a:t>
            </a:fld>
            <a:endParaRPr kumimoji="1" lang="ja-JP" altLang="en-US"/>
          </a:p>
        </p:txBody>
      </p:sp>
    </p:spTree>
    <p:extLst>
      <p:ext uri="{BB962C8B-B14F-4D97-AF65-F5344CB8AC3E}">
        <p14:creationId xmlns:p14="http://schemas.microsoft.com/office/powerpoint/2010/main" val="3047843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59</a:t>
            </a:fld>
            <a:endParaRPr kumimoji="1" lang="ja-JP" altLang="en-US"/>
          </a:p>
        </p:txBody>
      </p:sp>
    </p:spTree>
    <p:extLst>
      <p:ext uri="{BB962C8B-B14F-4D97-AF65-F5344CB8AC3E}">
        <p14:creationId xmlns:p14="http://schemas.microsoft.com/office/powerpoint/2010/main" val="505152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60</a:t>
            </a:fld>
            <a:endParaRPr kumimoji="1" lang="ja-JP" altLang="en-US"/>
          </a:p>
        </p:txBody>
      </p:sp>
    </p:spTree>
    <p:extLst>
      <p:ext uri="{BB962C8B-B14F-4D97-AF65-F5344CB8AC3E}">
        <p14:creationId xmlns:p14="http://schemas.microsoft.com/office/powerpoint/2010/main" val="1845995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61</a:t>
            </a:fld>
            <a:endParaRPr kumimoji="1" lang="ja-JP" altLang="en-US"/>
          </a:p>
        </p:txBody>
      </p:sp>
    </p:spTree>
    <p:extLst>
      <p:ext uri="{BB962C8B-B14F-4D97-AF65-F5344CB8AC3E}">
        <p14:creationId xmlns:p14="http://schemas.microsoft.com/office/powerpoint/2010/main" val="33944641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62</a:t>
            </a:fld>
            <a:endParaRPr kumimoji="1" lang="ja-JP" altLang="en-US"/>
          </a:p>
        </p:txBody>
      </p:sp>
    </p:spTree>
    <p:extLst>
      <p:ext uri="{BB962C8B-B14F-4D97-AF65-F5344CB8AC3E}">
        <p14:creationId xmlns:p14="http://schemas.microsoft.com/office/powerpoint/2010/main" val="29926342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63</a:t>
            </a:fld>
            <a:endParaRPr kumimoji="1" lang="ja-JP" altLang="en-US"/>
          </a:p>
        </p:txBody>
      </p:sp>
    </p:spTree>
    <p:extLst>
      <p:ext uri="{BB962C8B-B14F-4D97-AF65-F5344CB8AC3E}">
        <p14:creationId xmlns:p14="http://schemas.microsoft.com/office/powerpoint/2010/main" val="3003115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2625" y="736600"/>
            <a:ext cx="5299075" cy="3668713"/>
          </a:xfrm>
        </p:spPr>
      </p:sp>
      <p:sp>
        <p:nvSpPr>
          <p:cNvPr id="3" name="ノート プレースホルダー 2"/>
          <p:cNvSpPr>
            <a:spLocks noGrp="1"/>
          </p:cNvSpPr>
          <p:nvPr>
            <p:ph type="body" idx="1"/>
          </p:nvPr>
        </p:nvSpPr>
        <p:spPr/>
        <p:txBody>
          <a:bodyPr/>
          <a:lstStyle/>
          <a:p>
            <a:endParaRPr lang="en-US" altLang="ja-JP"/>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4</a:t>
            </a:fld>
            <a:endParaRPr kumimoji="1" lang="ja-JP" altLang="en-US"/>
          </a:p>
        </p:txBody>
      </p:sp>
    </p:spTree>
    <p:extLst>
      <p:ext uri="{BB962C8B-B14F-4D97-AF65-F5344CB8AC3E}">
        <p14:creationId xmlns:p14="http://schemas.microsoft.com/office/powerpoint/2010/main" val="11809649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64</a:t>
            </a:fld>
            <a:endParaRPr kumimoji="1" lang="ja-JP" altLang="en-US"/>
          </a:p>
        </p:txBody>
      </p:sp>
    </p:spTree>
    <p:extLst>
      <p:ext uri="{BB962C8B-B14F-4D97-AF65-F5344CB8AC3E}">
        <p14:creationId xmlns:p14="http://schemas.microsoft.com/office/powerpoint/2010/main" val="21892617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43525" cy="3700462"/>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65</a:t>
            </a:fld>
            <a:endParaRPr kumimoji="1" lang="ja-JP" altLang="en-US"/>
          </a:p>
        </p:txBody>
      </p:sp>
    </p:spTree>
    <p:extLst>
      <p:ext uri="{BB962C8B-B14F-4D97-AF65-F5344CB8AC3E}">
        <p14:creationId xmlns:p14="http://schemas.microsoft.com/office/powerpoint/2010/main" val="3919249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ABC72-2832-4402-A6F3-6E2225EC9635}"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73870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5</a:t>
            </a:fld>
            <a:endParaRPr kumimoji="1" lang="ja-JP" altLang="en-US"/>
          </a:p>
        </p:txBody>
      </p:sp>
    </p:spTree>
    <p:extLst>
      <p:ext uri="{BB962C8B-B14F-4D97-AF65-F5344CB8AC3E}">
        <p14:creationId xmlns:p14="http://schemas.microsoft.com/office/powerpoint/2010/main" val="1738707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6</a:t>
            </a:fld>
            <a:endParaRPr kumimoji="1" lang="ja-JP" altLang="en-US"/>
          </a:p>
        </p:txBody>
      </p:sp>
    </p:spTree>
    <p:extLst>
      <p:ext uri="{BB962C8B-B14F-4D97-AF65-F5344CB8AC3E}">
        <p14:creationId xmlns:p14="http://schemas.microsoft.com/office/powerpoint/2010/main" val="2242474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7</a:t>
            </a:fld>
            <a:endParaRPr kumimoji="1" lang="ja-JP" altLang="en-US"/>
          </a:p>
        </p:txBody>
      </p:sp>
    </p:spTree>
    <p:extLst>
      <p:ext uri="{BB962C8B-B14F-4D97-AF65-F5344CB8AC3E}">
        <p14:creationId xmlns:p14="http://schemas.microsoft.com/office/powerpoint/2010/main" val="2877094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A2ABC72-2832-4402-A6F3-6E2225EC9635}" type="slidenum">
              <a:rPr kumimoji="1" lang="ja-JP" altLang="en-US" smtClean="0"/>
              <a:pPr/>
              <a:t>8</a:t>
            </a:fld>
            <a:endParaRPr kumimoji="1" lang="ja-JP" altLang="en-US"/>
          </a:p>
        </p:txBody>
      </p:sp>
    </p:spTree>
    <p:extLst>
      <p:ext uri="{BB962C8B-B14F-4D97-AF65-F5344CB8AC3E}">
        <p14:creationId xmlns:p14="http://schemas.microsoft.com/office/powerpoint/2010/main" val="1288796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98500" y="741363"/>
            <a:ext cx="5338763" cy="3697287"/>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10"/>
          </p:nvPr>
        </p:nvSpPr>
        <p:spPr/>
        <p:txBody>
          <a:bodyPr/>
          <a:lstStyle/>
          <a:p>
            <a:fld id="{2B422BF1-3D19-4258-B9F3-321D62BF6D24}" type="slidenum">
              <a:rPr kumimoji="1" lang="ja-JP" altLang="en-US" smtClean="0"/>
              <a:pPr/>
              <a:t>9</a:t>
            </a:fld>
            <a:endParaRPr kumimoji="1" lang="ja-JP" altLang="en-US"/>
          </a:p>
        </p:txBody>
      </p:sp>
    </p:spTree>
    <p:extLst>
      <p:ext uri="{BB962C8B-B14F-4D97-AF65-F5344CB8AC3E}">
        <p14:creationId xmlns:p14="http://schemas.microsoft.com/office/powerpoint/2010/main" val="3318988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直角三角形 9"/>
          <p:cNvSpPr/>
          <p:nvPr/>
        </p:nvSpPr>
        <p:spPr>
          <a:xfrm>
            <a:off x="-2" y="4664147"/>
            <a:ext cx="991368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9" name="タイトル 8"/>
          <p:cNvSpPr>
            <a:spLocks noGrp="1"/>
          </p:cNvSpPr>
          <p:nvPr>
            <p:ph type="ctrTitle"/>
          </p:nvPr>
        </p:nvSpPr>
        <p:spPr>
          <a:xfrm>
            <a:off x="742950" y="1752604"/>
            <a:ext cx="84201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17" name="サブタイトル 16"/>
          <p:cNvSpPr>
            <a:spLocks noGrp="1"/>
          </p:cNvSpPr>
          <p:nvPr>
            <p:ph type="subTitle" idx="1"/>
          </p:nvPr>
        </p:nvSpPr>
        <p:spPr>
          <a:xfrm>
            <a:off x="742950" y="3611607"/>
            <a:ext cx="84201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ja-JP" altLang="en-US"/>
              <a:t>マスター サブタイトルの書式設定</a:t>
            </a:r>
            <a:endParaRPr kumimoji="0" lang="en-US"/>
          </a:p>
        </p:txBody>
      </p:sp>
      <p:grpSp>
        <p:nvGrpSpPr>
          <p:cNvPr id="2" name="グループ化 1"/>
          <p:cNvGrpSpPr/>
          <p:nvPr/>
        </p:nvGrpSpPr>
        <p:grpSpPr>
          <a:xfrm>
            <a:off x="-4077" y="4953000"/>
            <a:ext cx="9910079" cy="1912088"/>
            <a:chOff x="-3765" y="4832896"/>
            <a:chExt cx="9147765" cy="2032192"/>
          </a:xfrm>
        </p:grpSpPr>
        <p:sp>
          <p:nvSpPr>
            <p:cNvPr id="7" name="フリーフォーム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8" name="フリーフォーム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1" name="フリーフォーム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sz="1800"/>
            </a:p>
          </p:txBody>
        </p:sp>
        <p:cxnSp>
          <p:nvCxnSpPr>
            <p:cNvPr id="12" name="直線コネクタ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付プレースホルダ 29"/>
          <p:cNvSpPr>
            <a:spLocks noGrp="1"/>
          </p:cNvSpPr>
          <p:nvPr>
            <p:ph type="dt" sz="half" idx="10"/>
          </p:nvPr>
        </p:nvSpPr>
        <p:spPr/>
        <p:txBody>
          <a:bodyPr/>
          <a:lstStyle>
            <a:lvl1pPr>
              <a:defRPr>
                <a:solidFill>
                  <a:srgbClr val="FFFFFF"/>
                </a:solidFill>
              </a:defRPr>
            </a:lvl1pPr>
            <a:extLst/>
          </a:lstStyle>
          <a:p>
            <a:fld id="{12840B59-580B-404B-A0B5-ECD846B28D84}" type="datetime1">
              <a:rPr kumimoji="1" lang="ja-JP" altLang="en-US" smtClean="0"/>
              <a:pPr/>
              <a:t>2024/8/5</a:t>
            </a:fld>
            <a:endParaRPr kumimoji="1" lang="ja-JP" altLang="en-US"/>
          </a:p>
        </p:txBody>
      </p:sp>
      <p:sp>
        <p:nvSpPr>
          <p:cNvPr id="19" name="フッター プレースホルダ 18"/>
          <p:cNvSpPr>
            <a:spLocks noGrp="1"/>
          </p:cNvSpPr>
          <p:nvPr>
            <p:ph type="ftr" sz="quarter" idx="11"/>
          </p:nvPr>
        </p:nvSpPr>
        <p:spPr/>
        <p:txBody>
          <a:bodyPr/>
          <a:lstStyle>
            <a:lvl1pPr>
              <a:defRPr>
                <a:solidFill>
                  <a:schemeClr val="accent1">
                    <a:tint val="20000"/>
                  </a:schemeClr>
                </a:solidFill>
              </a:defRPr>
            </a:lvl1pPr>
            <a:extLst/>
          </a:lstStyle>
          <a:p>
            <a:endParaRPr kumimoji="1" lang="ja-JP" altLang="en-US"/>
          </a:p>
        </p:txBody>
      </p:sp>
      <p:sp>
        <p:nvSpPr>
          <p:cNvPr id="27" name="スライド番号プレースホルダ 26"/>
          <p:cNvSpPr>
            <a:spLocks noGrp="1"/>
          </p:cNvSpPr>
          <p:nvPr>
            <p:ph type="sldNum" sz="quarter" idx="12"/>
          </p:nvPr>
        </p:nvSpPr>
        <p:spPr/>
        <p:txBody>
          <a:bodyPr/>
          <a:lstStyle>
            <a:lvl1pPr>
              <a:defRPr>
                <a:solidFill>
                  <a:srgbClr val="FFFFFF"/>
                </a:solidFill>
              </a:defRPr>
            </a:lvl1pPr>
            <a:extLst/>
          </a:lstStyle>
          <a:p>
            <a:fld id="{B39558CB-1803-41F9-BEAC-264E2C773853}"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95300" y="1481332"/>
            <a:ext cx="8915400" cy="4386071"/>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9CD4843A-2A1C-4A4B-9570-5B25B6339E32}" type="datetime1">
              <a:rPr kumimoji="1" lang="ja-JP" altLang="en-US" smtClean="0"/>
              <a:pPr/>
              <a:t>2024/8/5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414347" y="274643"/>
            <a:ext cx="1925593" cy="5592761"/>
          </a:xfrm>
        </p:spPr>
        <p:txBody>
          <a:bodyPr vert="eaVert"/>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95300" y="274641"/>
            <a:ext cx="6851650" cy="5592760"/>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8AAF34C2-D6FF-41F7-956E-62C1B96A0079}" type="datetime1">
              <a:rPr kumimoji="1" lang="ja-JP" altLang="en-US" smtClean="0"/>
              <a:pPr/>
              <a:t>2024/8/5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B62FBC7F-F6E1-4880-B027-89C512465C54}" type="datetime1">
              <a:rPr kumimoji="1" lang="ja-JP" altLang="en-US" smtClean="0"/>
              <a:pPr/>
              <a:t>2024/8/5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
        <p:nvSpPr>
          <p:cNvPr id="7" name="タイトル 6"/>
          <p:cNvSpPr>
            <a:spLocks noGrp="1"/>
          </p:cNvSpPr>
          <p:nvPr>
            <p:ph type="title"/>
          </p:nvPr>
        </p:nvSpPr>
        <p:spPr/>
        <p:txBody>
          <a:bodyPr rtlCol="0"/>
          <a:lstStyle/>
          <a:p>
            <a:r>
              <a:rPr kumimoji="0" lang="ja-JP" altLang="en-US"/>
              <a:t>マスター タイトルの書式設定</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Ref idx="1002">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782574" y="1059712"/>
            <a:ext cx="84201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4249606" y="2931712"/>
            <a:ext cx="4953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ja-JP" altLang="en-US"/>
              <a:t>マスター テキストの書式設定</a:t>
            </a:r>
          </a:p>
        </p:txBody>
      </p:sp>
      <p:sp>
        <p:nvSpPr>
          <p:cNvPr id="4" name="日付プレースホルダ 3"/>
          <p:cNvSpPr>
            <a:spLocks noGrp="1"/>
          </p:cNvSpPr>
          <p:nvPr>
            <p:ph type="dt" sz="half" idx="10"/>
          </p:nvPr>
        </p:nvSpPr>
        <p:spPr/>
        <p:txBody>
          <a:bodyPr/>
          <a:lstStyle/>
          <a:p>
            <a:fld id="{F4F53538-88FB-4768-9F61-C6B8576249C9}" type="datetime1">
              <a:rPr kumimoji="1" lang="ja-JP" altLang="en-US" smtClean="0"/>
              <a:pPr/>
              <a:t>2024/8/5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
        <p:nvSpPr>
          <p:cNvPr id="7" name="山形 6"/>
          <p:cNvSpPr/>
          <p:nvPr/>
        </p:nvSpPr>
        <p:spPr>
          <a:xfrm>
            <a:off x="3939737" y="3005472"/>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8" name="山形 7"/>
          <p:cNvSpPr/>
          <p:nvPr/>
        </p:nvSpPr>
        <p:spPr>
          <a:xfrm>
            <a:off x="3737786" y="3005472"/>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bg>
      <p:bgRef idx="1002">
        <a:schemeClr val="bg1"/>
      </p:bgRef>
    </p:bg>
    <p:spTree>
      <p:nvGrpSpPr>
        <p:cNvPr id="1" name=""/>
        <p:cNvGrpSpPr/>
        <p:nvPr/>
      </p:nvGrpSpPr>
      <p:grpSpPr>
        <a:xfrm>
          <a:off x="0" y="0"/>
          <a:ext cx="0" cy="0"/>
          <a:chOff x="0" y="0"/>
          <a:chExt cx="0" cy="0"/>
        </a:xfrm>
      </p:grpSpPr>
      <p:sp>
        <p:nvSpPr>
          <p:cNvPr id="3" name="コンテンツ プレースホルダ 2"/>
          <p:cNvSpPr>
            <a:spLocks noGrp="1"/>
          </p:cNvSpPr>
          <p:nvPr>
            <p:ph sz="half" idx="1"/>
          </p:nvPr>
        </p:nvSpPr>
        <p:spPr>
          <a:xfrm>
            <a:off x="495300" y="1481331"/>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5035550" y="1481331"/>
            <a:ext cx="437515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53D18E41-29CB-4CA7-AD58-0805A79B3D3C}" type="datetime1">
              <a:rPr kumimoji="1" lang="ja-JP" altLang="en-US" smtClean="0"/>
              <a:pPr/>
              <a:t>2024/8/5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
        <p:nvSpPr>
          <p:cNvPr id="8" name="タイトル 7"/>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8915400" cy="1143000"/>
          </a:xfrm>
        </p:spPr>
        <p:txBody>
          <a:bodyPr anchor="ctr"/>
          <a:lstStyle>
            <a:lvl1pPr>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495300" y="5410200"/>
            <a:ext cx="437687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4" name="テキスト プレースホルダ 3"/>
          <p:cNvSpPr>
            <a:spLocks noGrp="1"/>
          </p:cNvSpPr>
          <p:nvPr>
            <p:ph type="body" sz="half" idx="3"/>
          </p:nvPr>
        </p:nvSpPr>
        <p:spPr>
          <a:xfrm>
            <a:off x="5032113" y="5410200"/>
            <a:ext cx="437859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5" name="コンテンツ プレースホルダ 4"/>
          <p:cNvSpPr>
            <a:spLocks noGrp="1"/>
          </p:cNvSpPr>
          <p:nvPr>
            <p:ph sz="quarter" idx="2"/>
          </p:nvPr>
        </p:nvSpPr>
        <p:spPr>
          <a:xfrm>
            <a:off x="495300" y="1444297"/>
            <a:ext cx="4376870"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5032112" y="1444297"/>
            <a:ext cx="4378590"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49EE6124-3CAA-4BAB-A727-12C022736570}" type="datetime1">
              <a:rPr kumimoji="1" lang="ja-JP" altLang="en-US" smtClean="0"/>
              <a:pPr/>
              <a:t>2024/8/5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bg>
      <p:bgRef idx="1002">
        <a:schemeClr val="bg1"/>
      </p:bgRef>
    </p:bg>
    <p:spTree>
      <p:nvGrpSpPr>
        <p:cNvPr id="1" name=""/>
        <p:cNvGrpSpPr/>
        <p:nvPr/>
      </p:nvGrpSpPr>
      <p:grpSpPr>
        <a:xfrm>
          <a:off x="0" y="0"/>
          <a:ext cx="0" cy="0"/>
          <a:chOff x="0" y="0"/>
          <a:chExt cx="0" cy="0"/>
        </a:xfrm>
      </p:grpSpPr>
      <p:sp>
        <p:nvSpPr>
          <p:cNvPr id="3" name="日付プレースホルダ 2"/>
          <p:cNvSpPr>
            <a:spLocks noGrp="1"/>
          </p:cNvSpPr>
          <p:nvPr>
            <p:ph type="dt" sz="half" idx="10"/>
          </p:nvPr>
        </p:nvSpPr>
        <p:spPr/>
        <p:txBody>
          <a:bodyPr/>
          <a:lstStyle/>
          <a:p>
            <a:fld id="{0BDEEEAF-500D-472C-B04A-7314B1B1FD2A}" type="datetime1">
              <a:rPr kumimoji="1" lang="ja-JP" altLang="en-US" smtClean="0"/>
              <a:pPr/>
              <a:t>2024/8/5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
        <p:nvSpPr>
          <p:cNvPr id="6" name="タイトル 5"/>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6451916D-0F09-4498-99D9-2F1857CE07DD}" type="datetime1">
              <a:rPr kumimoji="1" lang="ja-JP" altLang="en-US" smtClean="0"/>
              <a:pPr/>
              <a:t>2024/8/5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990600" y="4876800"/>
            <a:ext cx="8105257"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2"/>
          </p:nvPr>
        </p:nvSpPr>
        <p:spPr>
          <a:xfrm>
            <a:off x="4787900" y="5355102"/>
            <a:ext cx="4305808"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ja-JP" altLang="en-US"/>
              <a:t>マスター テキストの書式設定</a:t>
            </a:r>
          </a:p>
        </p:txBody>
      </p:sp>
      <p:sp>
        <p:nvSpPr>
          <p:cNvPr id="4" name="コンテンツ プレースホルダ 3"/>
          <p:cNvSpPr>
            <a:spLocks noGrp="1"/>
          </p:cNvSpPr>
          <p:nvPr>
            <p:ph sz="half" idx="1"/>
          </p:nvPr>
        </p:nvSpPr>
        <p:spPr>
          <a:xfrm>
            <a:off x="990600" y="274320"/>
            <a:ext cx="8103108"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a:xfrm>
            <a:off x="7287618" y="6407944"/>
            <a:ext cx="2080260" cy="365760"/>
          </a:xfrm>
        </p:spPr>
        <p:txBody>
          <a:bodyPr/>
          <a:lstStyle/>
          <a:p>
            <a:fld id="{8B7B1D59-A4D6-4347-9865-444D4805E5B4}" type="datetime1">
              <a:rPr kumimoji="1" lang="ja-JP" altLang="en-US" smtClean="0"/>
              <a:pPr/>
              <a:t>2024/8/5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bg>
      <p:bgRef idx="1002">
        <a:schemeClr val="bg1"/>
      </p:bgRef>
    </p:bg>
    <p:spTree>
      <p:nvGrpSpPr>
        <p:cNvPr id="1" name=""/>
        <p:cNvGrpSpPr/>
        <p:nvPr/>
      </p:nvGrpSpPr>
      <p:grpSpPr>
        <a:xfrm>
          <a:off x="0" y="0"/>
          <a:ext cx="0" cy="0"/>
          <a:chOff x="0" y="0"/>
          <a:chExt cx="0" cy="0"/>
        </a:xfrm>
      </p:grpSpPr>
      <p:sp>
        <p:nvSpPr>
          <p:cNvPr id="4" name="テキスト プレースホルダ 3"/>
          <p:cNvSpPr>
            <a:spLocks noGrp="1"/>
          </p:cNvSpPr>
          <p:nvPr>
            <p:ph type="body" sz="half" idx="2"/>
          </p:nvPr>
        </p:nvSpPr>
        <p:spPr>
          <a:xfrm>
            <a:off x="1236335" y="5443402"/>
            <a:ext cx="77597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ja-JP" altLang="en-US"/>
              <a:t>マスター テキストの書式設定</a:t>
            </a:r>
          </a:p>
        </p:txBody>
      </p:sp>
      <p:sp>
        <p:nvSpPr>
          <p:cNvPr id="3" name="図プレースホルダ 2"/>
          <p:cNvSpPr>
            <a:spLocks noGrp="1"/>
          </p:cNvSpPr>
          <p:nvPr>
            <p:ph type="pic" idx="1"/>
          </p:nvPr>
        </p:nvSpPr>
        <p:spPr>
          <a:xfrm>
            <a:off x="247650" y="189968"/>
            <a:ext cx="94107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ja-JP" altLang="en-US"/>
              <a:t>アイコンをクリックして図を追加</a:t>
            </a:r>
            <a:endParaRPr kumimoji="0" lang="en-US"/>
          </a:p>
        </p:txBody>
      </p:sp>
      <p:sp>
        <p:nvSpPr>
          <p:cNvPr id="5" name="日付プレースホルダ 4"/>
          <p:cNvSpPr>
            <a:spLocks noGrp="1"/>
          </p:cNvSpPr>
          <p:nvPr>
            <p:ph type="dt" sz="half" idx="10"/>
          </p:nvPr>
        </p:nvSpPr>
        <p:spPr/>
        <p:txBody>
          <a:bodyPr/>
          <a:lstStyle>
            <a:lvl1pPr>
              <a:defRPr>
                <a:solidFill>
                  <a:schemeClr val="tx1"/>
                </a:solidFill>
              </a:defRPr>
            </a:lvl1pPr>
            <a:extLst/>
          </a:lstStyle>
          <a:p>
            <a:fld id="{62C0E0AA-46B0-4C7E-AF0A-C7735DB40C38}" type="datetime1">
              <a:rPr kumimoji="1" lang="ja-JP" altLang="en-US" smtClean="0"/>
              <a:pPr/>
              <a:t>2024/8/5</a:t>
            </a:fld>
            <a:endParaRPr kumimoji="1" lang="ja-JP" altLang="en-US"/>
          </a:p>
        </p:txBody>
      </p:sp>
      <p:sp>
        <p:nvSpPr>
          <p:cNvPr id="6" name="フッター プレースホルダ 5"/>
          <p:cNvSpPr>
            <a:spLocks noGrp="1"/>
          </p:cNvSpPr>
          <p:nvPr>
            <p:ph type="ftr" sz="quarter" idx="11"/>
          </p:nvPr>
        </p:nvSpPr>
        <p:spPr>
          <a:xfrm>
            <a:off x="4745080" y="6407947"/>
            <a:ext cx="2546571" cy="365125"/>
          </a:xfrm>
        </p:spPr>
        <p:txBody>
          <a:bodyPr/>
          <a:lstStyle>
            <a:lvl1pPr>
              <a:defRPr>
                <a:solidFill>
                  <a:schemeClr val="tx1"/>
                </a:solidFill>
              </a:defRPr>
            </a:lvl1pPr>
            <a:extLst/>
          </a:lstStyle>
          <a:p>
            <a:endParaRPr kumimoji="1" lang="ja-JP" altLang="en-US"/>
          </a:p>
        </p:txBody>
      </p:sp>
      <p:sp>
        <p:nvSpPr>
          <p:cNvPr id="7" name="スライド番号プレースホルダ 6"/>
          <p:cNvSpPr>
            <a:spLocks noGrp="1"/>
          </p:cNvSpPr>
          <p:nvPr>
            <p:ph type="sldNum" sz="quarter" idx="12"/>
          </p:nvPr>
        </p:nvSpPr>
        <p:spPr/>
        <p:txBody>
          <a:bodyPr/>
          <a:lstStyle>
            <a:lvl1pPr>
              <a:defRPr>
                <a:solidFill>
                  <a:schemeClr val="tx1"/>
                </a:solidFill>
              </a:defRPr>
            </a:lvl1pPr>
            <a:extLst/>
          </a:lstStyle>
          <a:p>
            <a:fld id="{B39558CB-1803-41F9-BEAC-264E2C773853}" type="slidenum">
              <a:rPr kumimoji="1" lang="ja-JP" altLang="en-US" smtClean="0"/>
              <a:pPr/>
              <a:t>‹#›</a:t>
            </a:fld>
            <a:endParaRPr kumimoji="1" lang="ja-JP" altLang="en-US"/>
          </a:p>
        </p:txBody>
      </p:sp>
      <p:sp>
        <p:nvSpPr>
          <p:cNvPr id="2" name="タイトル 1"/>
          <p:cNvSpPr>
            <a:spLocks noGrp="1"/>
          </p:cNvSpPr>
          <p:nvPr>
            <p:ph type="title"/>
          </p:nvPr>
        </p:nvSpPr>
        <p:spPr>
          <a:xfrm>
            <a:off x="247651" y="4865122"/>
            <a:ext cx="8748385"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ja-JP" altLang="en-US"/>
              <a:t>マスター タイトルの書式設定</a:t>
            </a:r>
            <a:endParaRPr kumimoji="0" lang="en-US"/>
          </a:p>
        </p:txBody>
      </p:sp>
      <p:sp>
        <p:nvSpPr>
          <p:cNvPr id="8" name="フリーフォーム 7"/>
          <p:cNvSpPr>
            <a:spLocks/>
          </p:cNvSpPr>
          <p:nvPr/>
        </p:nvSpPr>
        <p:spPr bwMode="auto">
          <a:xfrm>
            <a:off x="540880" y="5944936"/>
            <a:ext cx="5352343"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9" name="フリーフォーム 8"/>
          <p:cNvSpPr>
            <a:spLocks/>
          </p:cNvSpPr>
          <p:nvPr/>
        </p:nvSpPr>
        <p:spPr bwMode="auto">
          <a:xfrm>
            <a:off x="526195" y="5939011"/>
            <a:ext cx="3997989"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0" name="直角三角形 9"/>
          <p:cNvSpPr>
            <a:spLocks/>
          </p:cNvSpPr>
          <p:nvPr/>
        </p:nvSpPr>
        <p:spPr bwMode="auto">
          <a:xfrm>
            <a:off x="-6545" y="5791253"/>
            <a:ext cx="3685840"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sz="1800"/>
          </a:p>
        </p:txBody>
      </p:sp>
      <p:cxnSp>
        <p:nvCxnSpPr>
          <p:cNvPr id="11" name="直線コネクタ 10"/>
          <p:cNvCxnSpPr/>
          <p:nvPr/>
        </p:nvCxnSpPr>
        <p:spPr>
          <a:xfrm>
            <a:off x="-10005" y="5787741"/>
            <a:ext cx="3689301"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山形 11"/>
          <p:cNvSpPr/>
          <p:nvPr/>
        </p:nvSpPr>
        <p:spPr>
          <a:xfrm>
            <a:off x="9386121" y="4988440"/>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
        <p:nvSpPr>
          <p:cNvPr id="13" name="山形 12"/>
          <p:cNvSpPr/>
          <p:nvPr/>
        </p:nvSpPr>
        <p:spPr>
          <a:xfrm>
            <a:off x="9184171" y="4988440"/>
            <a:ext cx="19812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180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フリーフォーム 12"/>
          <p:cNvSpPr>
            <a:spLocks/>
          </p:cNvSpPr>
          <p:nvPr/>
        </p:nvSpPr>
        <p:spPr bwMode="auto">
          <a:xfrm>
            <a:off x="540880" y="6386414"/>
            <a:ext cx="5352343" cy="47959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フリーフォーム 11"/>
          <p:cNvSpPr>
            <a:spLocks/>
          </p:cNvSpPr>
          <p:nvPr/>
        </p:nvSpPr>
        <p:spPr bwMode="auto">
          <a:xfrm>
            <a:off x="526195" y="6386422"/>
            <a:ext cx="3997989" cy="48604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4" name="直角三角形 13"/>
          <p:cNvSpPr>
            <a:spLocks/>
          </p:cNvSpPr>
          <p:nvPr/>
        </p:nvSpPr>
        <p:spPr bwMode="auto">
          <a:xfrm>
            <a:off x="-6545" y="6309322"/>
            <a:ext cx="3685840" cy="562801"/>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sz="1800"/>
          </a:p>
        </p:txBody>
      </p:sp>
      <p:cxnSp>
        <p:nvCxnSpPr>
          <p:cNvPr id="15" name="直線コネクタ 14"/>
          <p:cNvCxnSpPr/>
          <p:nvPr/>
        </p:nvCxnSpPr>
        <p:spPr>
          <a:xfrm>
            <a:off x="1" y="6381331"/>
            <a:ext cx="3679295" cy="49079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タイトル プレースホルダ 8"/>
          <p:cNvSpPr>
            <a:spLocks noGrp="1"/>
          </p:cNvSpPr>
          <p:nvPr>
            <p:ph type="title"/>
          </p:nvPr>
        </p:nvSpPr>
        <p:spPr>
          <a:xfrm>
            <a:off x="495300" y="274638"/>
            <a:ext cx="8915400" cy="1143000"/>
          </a:xfrm>
          <a:prstGeom prst="rect">
            <a:avLst/>
          </a:prstGeom>
        </p:spPr>
        <p:txBody>
          <a:bodyPr vert="horz" anchor="ctr">
            <a:normAutofit/>
            <a:scene3d>
              <a:camera prst="orthographicFront"/>
              <a:lightRig rig="soft" dir="t"/>
            </a:scene3d>
            <a:sp3d prstMaterial="softEdge">
              <a:bevelT w="25400" h="25400"/>
            </a:sp3d>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95300" y="1481331"/>
            <a:ext cx="89154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7287618" y="6407944"/>
            <a:ext cx="2080260" cy="365760"/>
          </a:xfrm>
          <a:prstGeom prst="rect">
            <a:avLst/>
          </a:prstGeom>
        </p:spPr>
        <p:txBody>
          <a:bodyPr vert="horz" anchor="b"/>
          <a:lstStyle>
            <a:lvl1pPr algn="l" eaLnBrk="1" latinLnBrk="0" hangingPunct="1">
              <a:defRPr kumimoji="0" sz="1000">
                <a:solidFill>
                  <a:schemeClr val="tx1"/>
                </a:solidFill>
              </a:defRPr>
            </a:lvl1pPr>
            <a:extLst/>
          </a:lstStyle>
          <a:p>
            <a:fld id="{EDA87045-9016-4747-A6A2-C5367399F79C}" type="datetime1">
              <a:rPr kumimoji="1" lang="ja-JP" altLang="en-US" smtClean="0"/>
              <a:pPr/>
              <a:t>2024/8/5</a:t>
            </a:fld>
            <a:endParaRPr kumimoji="1" lang="ja-JP" altLang="en-US"/>
          </a:p>
        </p:txBody>
      </p:sp>
      <p:sp>
        <p:nvSpPr>
          <p:cNvPr id="22" name="フッター プレースホルダ 21"/>
          <p:cNvSpPr>
            <a:spLocks noGrp="1"/>
          </p:cNvSpPr>
          <p:nvPr>
            <p:ph type="ftr" sz="quarter" idx="3"/>
          </p:nvPr>
        </p:nvSpPr>
        <p:spPr>
          <a:xfrm>
            <a:off x="4745080" y="6407947"/>
            <a:ext cx="2546571" cy="365125"/>
          </a:xfrm>
          <a:prstGeom prst="rect">
            <a:avLst/>
          </a:prstGeom>
        </p:spPr>
        <p:txBody>
          <a:bodyPr vert="horz" anchor="b"/>
          <a:lstStyle>
            <a:lvl1pPr algn="r" eaLnBrk="1" latinLnBrk="0" hangingPunct="1">
              <a:defRPr kumimoji="0" sz="1000">
                <a:solidFill>
                  <a:schemeClr val="tx1"/>
                </a:solidFill>
              </a:defRPr>
            </a:lvl1pPr>
            <a:extLst/>
          </a:lstStyle>
          <a:p>
            <a:endParaRPr kumimoji="1" lang="ja-JP" altLang="en-US"/>
          </a:p>
        </p:txBody>
      </p:sp>
      <p:sp>
        <p:nvSpPr>
          <p:cNvPr id="18" name="スライド番号プレースホルダ 17"/>
          <p:cNvSpPr>
            <a:spLocks noGrp="1"/>
          </p:cNvSpPr>
          <p:nvPr>
            <p:ph type="sldNum" sz="quarter" idx="4"/>
          </p:nvPr>
        </p:nvSpPr>
        <p:spPr>
          <a:xfrm>
            <a:off x="9367878" y="6407947"/>
            <a:ext cx="396240" cy="365125"/>
          </a:xfrm>
          <a:prstGeom prst="rect">
            <a:avLst/>
          </a:prstGeom>
        </p:spPr>
        <p:txBody>
          <a:bodyPr vert="horz" anchor="b"/>
          <a:lstStyle>
            <a:lvl1pPr algn="r" eaLnBrk="1" latinLnBrk="0" hangingPunct="1">
              <a:defRPr kumimoji="0" sz="1000" b="0">
                <a:solidFill>
                  <a:schemeClr val="tx1"/>
                </a:solidFill>
              </a:defRPr>
            </a:lvl1pPr>
            <a:extLst/>
          </a:lstStyle>
          <a:p>
            <a:fld id="{B39558CB-1803-41F9-BEAC-264E2C773853}"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1"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1"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1"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1"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1"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1"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1"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1" sz="1600" kern="1200" baseline="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 Id="rId5" Type="http://schemas.openxmlformats.org/officeDocument/2006/relationships/image" Target="../media/image13.wmf"/><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wmf"/><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4D90ED2C-9642-4A52-87D5-6E2790D57372}"/>
              </a:ext>
            </a:extLst>
          </p:cNvPr>
          <p:cNvSpPr txBox="1">
            <a:spLocks/>
          </p:cNvSpPr>
          <p:nvPr/>
        </p:nvSpPr>
        <p:spPr>
          <a:xfrm>
            <a:off x="200472" y="1878617"/>
            <a:ext cx="9513896" cy="2846527"/>
          </a:xfrm>
          <a:prstGeom prst="rect">
            <a:avLst/>
          </a:prstGeom>
        </p:spPr>
        <p:txBody>
          <a:bodyPr vert="horz" anchor="ctr">
            <a:normAutofit/>
            <a:scene3d>
              <a:camera prst="orthographicFront"/>
              <a:lightRig rig="soft" dir="t"/>
            </a:scene3d>
            <a:sp3d prstMaterial="softEdge">
              <a:bevelT w="25400" h="25400"/>
            </a:sp3d>
          </a:bodyPr>
          <a:lstStyle>
            <a:lvl1pPr algn="r" rtl="0" eaLnBrk="1" latinLnBrk="0" hangingPunct="1">
              <a:spcBef>
                <a:spcPct val="0"/>
              </a:spcBef>
              <a:buNone/>
              <a:defRPr kumimoji="1" sz="48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ja-JP" altLang="en-US" sz="3600">
                <a:solidFill>
                  <a:srgbClr val="464646"/>
                </a:solidFill>
                <a:latin typeface="Meiryo UI" panose="020B0604030504040204" pitchFamily="50" charset="-128"/>
                <a:ea typeface="Meiryo UI" panose="020B0604030504040204" pitchFamily="50" charset="-128"/>
                <a:cs typeface="Meiryo UI" panose="020B0604030504040204" pitchFamily="50" charset="-128"/>
              </a:rPr>
              <a:t>基本設計の観点及び方針について</a:t>
            </a:r>
            <a:endParaRPr lang="en-US" altLang="ja-JP" sz="3600">
              <a:solidFill>
                <a:srgbClr val="464646"/>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320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2800">
                <a:solidFill>
                  <a:srgbClr val="464646"/>
                </a:solidFill>
                <a:latin typeface="Meiryo UI" panose="020B0604030504040204" pitchFamily="50" charset="-128"/>
                <a:ea typeface="Meiryo UI" panose="020B0604030504040204" pitchFamily="50" charset="-128"/>
                <a:cs typeface="Meiryo UI" panose="020B0604030504040204" pitchFamily="50" charset="-128"/>
              </a:rPr>
              <a:t>（マイナンバーカードと健康保険証の一体化に係る対応）</a:t>
            </a:r>
            <a:endParaRPr lang="en-US" altLang="ja-JP" sz="2800">
              <a:solidFill>
                <a:srgbClr val="464646"/>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235E063B-BF4E-4079-BC9D-4A3DB32B2223}"/>
              </a:ext>
            </a:extLst>
          </p:cNvPr>
          <p:cNvSpPr txBox="1"/>
          <p:nvPr/>
        </p:nvSpPr>
        <p:spPr>
          <a:xfrm>
            <a:off x="2864768" y="5662990"/>
            <a:ext cx="4176464" cy="64633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a:solidFill>
                  <a:schemeClr val="bg1"/>
                </a:solidFill>
                <a:latin typeface="Meiryo UI" panose="020B0604030504040204" pitchFamily="50" charset="-128"/>
                <a:ea typeface="Meiryo UI" panose="020B0604030504040204" pitchFamily="50" charset="-128"/>
              </a:rPr>
              <a:t>国民健康保険中央会</a:t>
            </a:r>
            <a:endParaRPr lang="en-US" altLang="ja-JP">
              <a:solidFill>
                <a:schemeClr val="bg1"/>
              </a:solidFill>
              <a:latin typeface="Meiryo UI" panose="020B0604030504040204" pitchFamily="50" charset="-128"/>
              <a:ea typeface="Meiryo UI" panose="020B0604030504040204" pitchFamily="50" charset="-128"/>
            </a:endParaRPr>
          </a:p>
          <a:p>
            <a:pPr algn="ctr"/>
            <a:r>
              <a:rPr lang="ja-JP" altLang="en-US">
                <a:solidFill>
                  <a:schemeClr val="bg1"/>
                </a:solidFill>
                <a:latin typeface="Meiryo UI" panose="020B0604030504040204" pitchFamily="50" charset="-128"/>
                <a:ea typeface="Meiryo UI" panose="020B0604030504040204" pitchFamily="50" charset="-128"/>
              </a:rPr>
              <a:t>医療保険部　保険者業務課</a:t>
            </a:r>
          </a:p>
        </p:txBody>
      </p:sp>
      <p:graphicFrame>
        <p:nvGraphicFramePr>
          <p:cNvPr id="4" name="表 3">
            <a:extLst>
              <a:ext uri="{FF2B5EF4-FFF2-40B4-BE49-F238E27FC236}">
                <a16:creationId xmlns:a16="http://schemas.microsoft.com/office/drawing/2014/main" id="{76C80D7E-80FF-1841-19BF-C628BFF22991}"/>
              </a:ext>
            </a:extLst>
          </p:cNvPr>
          <p:cNvGraphicFramePr>
            <a:graphicFrameLocks noGrp="1"/>
          </p:cNvGraphicFramePr>
          <p:nvPr>
            <p:extLst>
              <p:ext uri="{D42A27DB-BD31-4B8C-83A1-F6EECF244321}">
                <p14:modId xmlns:p14="http://schemas.microsoft.com/office/powerpoint/2010/main" val="8785373"/>
              </p:ext>
            </p:extLst>
          </p:nvPr>
        </p:nvGraphicFramePr>
        <p:xfrm>
          <a:off x="6681192" y="188640"/>
          <a:ext cx="3024336" cy="792480"/>
        </p:xfrm>
        <a:graphic>
          <a:graphicData uri="http://schemas.openxmlformats.org/drawingml/2006/table">
            <a:tbl>
              <a:tblPr firstRow="1" bandRow="1">
                <a:tableStyleId>{5940675A-B579-460E-94D1-54222C63F5DA}</a:tableStyleId>
              </a:tblPr>
              <a:tblGrid>
                <a:gridCol w="1152128">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tblGrid>
              <a:tr h="396240">
                <a:tc rowSpan="2">
                  <a:txBody>
                    <a:bodyPr/>
                    <a:lstStyle/>
                    <a:p>
                      <a:pPr algn="ctr">
                        <a:lnSpc>
                          <a:spcPct val="100000"/>
                        </a:lnSpc>
                      </a:pP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別添①</a:t>
                      </a:r>
                      <a:endParaRPr kumimoji="1" lang="en-US" altLang="ja-JP" sz="18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txBody>
                  <a:tcPr marL="0" marR="0" anchor="ctr">
                    <a:lnR w="12700" cap="flat" cmpd="sng" algn="ctr">
                      <a:solidFill>
                        <a:schemeClr val="tx1"/>
                      </a:solidFill>
                      <a:prstDash val="solid"/>
                      <a:round/>
                      <a:headEnd type="none" w="med" len="med"/>
                      <a:tailEnd type="none" w="med" len="med"/>
                    </a:lnR>
                  </a:tcPr>
                </a:tc>
                <a:tc>
                  <a:txBody>
                    <a:bodyPr/>
                    <a:lstStyle/>
                    <a:p>
                      <a:pPr marL="0" marR="0" indent="0" algn="dist"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Meiryo UI" panose="020B0604030504040204" pitchFamily="50" charset="-128"/>
                          <a:ea typeface="Meiryo UI" panose="020B0604030504040204" pitchFamily="50" charset="-128"/>
                        </a:rPr>
                        <a:t>国民健康保険システム標準化</a:t>
                      </a:r>
                    </a:p>
                    <a:p>
                      <a:pPr marL="0" marR="0" indent="0" algn="dist"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Meiryo UI" panose="020B0604030504040204" pitchFamily="50" charset="-128"/>
                          <a:ea typeface="Meiryo UI" panose="020B0604030504040204" pitchFamily="50" charset="-128"/>
                        </a:rPr>
                        <a:t>第１回合同ワーキングチーム</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0"/>
                  </a:ext>
                </a:extLst>
              </a:tr>
              <a:tr h="396240">
                <a:tc vMerge="1">
                  <a:txBody>
                    <a:bodyPr/>
                    <a:lstStyle/>
                    <a:p>
                      <a:pPr>
                        <a:lnSpc>
                          <a:spcPts val="1200"/>
                        </a:lnSpc>
                      </a:pPr>
                      <a:endParaRPr kumimoji="1" lang="ja-JP" altLang="en-US" sz="1000" dirty="0"/>
                    </a:p>
                  </a:txBody>
                  <a:tcPr anchor="ctr">
                    <a:lnR w="12700" cap="flat" cmpd="sng" algn="ctr">
                      <a:solidFill>
                        <a:schemeClr val="tx1"/>
                      </a:solidFill>
                      <a:prstDash val="solid"/>
                      <a:round/>
                      <a:headEnd type="none" w="med" len="med"/>
                      <a:tailEnd type="none" w="med" len="med"/>
                    </a:lnR>
                  </a:tcPr>
                </a:tc>
                <a:tc>
                  <a:txBody>
                    <a:bodyPr/>
                    <a:lstStyle/>
                    <a:p>
                      <a:pPr algn="dist">
                        <a:lnSpc>
                          <a:spcPts val="1200"/>
                        </a:lnSpc>
                      </a:pPr>
                      <a:r>
                        <a:rPr kumimoji="1" lang="ja-JP" altLang="en-US" sz="1000" dirty="0">
                          <a:solidFill>
                            <a:schemeClr val="tx1"/>
                          </a:solidFill>
                          <a:latin typeface="Meiryo UI" panose="020B0604030504040204" pitchFamily="50" charset="-128"/>
                          <a:ea typeface="Meiryo UI" panose="020B0604030504040204" pitchFamily="50" charset="-128"/>
                        </a:rPr>
                        <a:t>令和</a:t>
                      </a:r>
                      <a:r>
                        <a:rPr kumimoji="1" lang="en-US" altLang="ja-JP" sz="1000" dirty="0">
                          <a:solidFill>
                            <a:schemeClr val="tx1"/>
                          </a:solidFill>
                          <a:latin typeface="Meiryo UI" panose="020B0604030504040204" pitchFamily="50" charset="-128"/>
                          <a:ea typeface="Meiryo UI" panose="020B0604030504040204" pitchFamily="50" charset="-128"/>
                        </a:rPr>
                        <a:t>6</a:t>
                      </a:r>
                      <a:r>
                        <a:rPr kumimoji="1" lang="ja-JP" altLang="en-US" sz="1000" dirty="0">
                          <a:solidFill>
                            <a:schemeClr val="tx1"/>
                          </a:solidFill>
                          <a:latin typeface="Meiryo UI" panose="020B0604030504040204" pitchFamily="50" charset="-128"/>
                          <a:ea typeface="Meiryo UI" panose="020B0604030504040204" pitchFamily="50" charset="-128"/>
                        </a:rPr>
                        <a:t>年</a:t>
                      </a:r>
                      <a:r>
                        <a:rPr kumimoji="1" lang="en-US" altLang="ja-JP" sz="1000" dirty="0">
                          <a:solidFill>
                            <a:schemeClr val="tx1"/>
                          </a:solidFill>
                          <a:latin typeface="Meiryo UI" panose="020B0604030504040204" pitchFamily="50" charset="-128"/>
                          <a:ea typeface="Meiryo UI" panose="020B0604030504040204" pitchFamily="50" charset="-128"/>
                        </a:rPr>
                        <a:t>8</a:t>
                      </a:r>
                      <a:r>
                        <a:rPr kumimoji="1" lang="ja-JP" altLang="en-US" sz="1000" dirty="0">
                          <a:solidFill>
                            <a:schemeClr val="tx1"/>
                          </a:solidFill>
                          <a:latin typeface="Meiryo UI" panose="020B0604030504040204" pitchFamily="50" charset="-128"/>
                          <a:ea typeface="Meiryo UI" panose="020B0604030504040204" pitchFamily="50" charset="-128"/>
                        </a:rPr>
                        <a:t>月</a:t>
                      </a:r>
                      <a:r>
                        <a:rPr kumimoji="1" lang="en-US" altLang="ja-JP" sz="1000" dirty="0">
                          <a:solidFill>
                            <a:schemeClr val="tx1"/>
                          </a:solidFill>
                          <a:latin typeface="Meiryo UI" panose="020B0604030504040204" pitchFamily="50" charset="-128"/>
                          <a:ea typeface="Meiryo UI" panose="020B0604030504040204" pitchFamily="50" charset="-128"/>
                        </a:rPr>
                        <a:t>7</a:t>
                      </a:r>
                      <a:r>
                        <a:rPr kumimoji="1" lang="ja-JP" altLang="en-US" sz="1000" dirty="0">
                          <a:solidFill>
                            <a:schemeClr val="tx1"/>
                          </a:solidFill>
                          <a:latin typeface="Meiryo UI" panose="020B0604030504040204" pitchFamily="50" charset="-128"/>
                          <a:ea typeface="Meiryo UI" panose="020B0604030504040204" pitchFamily="50" charset="-128"/>
                        </a:rPr>
                        <a:t>日</a:t>
                      </a:r>
                    </a:p>
                  </a:txBody>
                  <a:tcPr marL="180000" marR="18000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1"/>
                  </a:ext>
                </a:extLst>
              </a:tr>
            </a:tbl>
          </a:graphicData>
        </a:graphic>
      </p:graphicFrame>
      <p:sp>
        <p:nvSpPr>
          <p:cNvPr id="5" name="正方形/長方形 4">
            <a:extLst>
              <a:ext uri="{FF2B5EF4-FFF2-40B4-BE49-F238E27FC236}">
                <a16:creationId xmlns:a16="http://schemas.microsoft.com/office/drawing/2014/main" id="{351A3ED2-AAFA-481B-EC27-05B5CF20279C}"/>
              </a:ext>
            </a:extLst>
          </p:cNvPr>
          <p:cNvSpPr/>
          <p:nvPr/>
        </p:nvSpPr>
        <p:spPr>
          <a:xfrm>
            <a:off x="6681192" y="1196752"/>
            <a:ext cx="3024336" cy="504056"/>
          </a:xfrm>
          <a:prstGeom prst="rect">
            <a:avLst/>
          </a:prstGeom>
          <a:solidFill>
            <a:schemeClr val="bg1"/>
          </a:solid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市町村事務処理標準システム</a:t>
            </a:r>
            <a:endParaRPr kumimoji="1"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230207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9</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192F1C2A-6CD7-526C-4D02-3FC4679F743C}"/>
              </a:ext>
            </a:extLst>
          </p:cNvPr>
          <p:cNvSpPr/>
          <p:nvPr/>
        </p:nvSpPr>
        <p:spPr>
          <a:xfrm>
            <a:off x="540000" y="2564904"/>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91BD8B26-1B9D-3BFF-1679-4849F78C0A35}"/>
              </a:ext>
            </a:extLst>
          </p:cNvPr>
          <p:cNvSpPr txBox="1"/>
          <p:nvPr/>
        </p:nvSpPr>
        <p:spPr>
          <a:xfrm>
            <a:off x="540000" y="1196579"/>
            <a:ext cx="8987582" cy="1323429"/>
          </a:xfrm>
          <a:prstGeom prst="rect">
            <a:avLst/>
          </a:prstGeom>
          <a:noFill/>
        </p:spPr>
        <p:txBody>
          <a:bodyPr wrap="square" lIns="91429" tIns="45715" rIns="91429" bIns="45715" rtlCol="0">
            <a:spAutoFit/>
          </a:bodyPr>
          <a:lstStyle/>
          <a:p>
            <a:r>
              <a:rPr lang="ja-JP" altLang="en-US" sz="1600" b="1" u="sng">
                <a:latin typeface="Meiryo UI" panose="020B0604030504040204" pitchFamily="50" charset="-128"/>
                <a:ea typeface="Meiryo UI" panose="020B0604030504040204" pitchFamily="50" charset="-128"/>
                <a:cs typeface="Meiryo UI" panose="020B0604030504040204" pitchFamily="50" charset="-128"/>
              </a:rPr>
              <a:t>従前の「被保険者証」等の発行機能の削除</a:t>
            </a:r>
            <a:endParaRPr lang="en-US" altLang="ja-JP" sz="1600" b="1" u="sng">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施行日以降、「被保険者証」等を交付できない様にする。（対象は以下のとおり。）</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・被保険者証（短期証を含む）</a:t>
            </a:r>
            <a:r>
              <a:rPr lang="en-US" altLang="ja-JP"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被保険者資格証明書</a:t>
            </a:r>
            <a:endParaRPr lang="en-US" altLang="zh-TW"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なお、「</a:t>
            </a:r>
            <a:r>
              <a:rPr lang="zh-TW" altLang="en-US" sz="1600">
                <a:latin typeface="Meiryo UI" panose="020B0604030504040204" pitchFamily="50" charset="-128"/>
                <a:ea typeface="Meiryo UI" panose="020B0604030504040204" pitchFamily="50" charset="-128"/>
                <a:cs typeface="Meiryo UI" panose="020B0604030504040204" pitchFamily="50" charset="-128"/>
              </a:rPr>
              <a:t>高齢受給者証</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限度額適用認定証</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標準負担額減額認定証</a:t>
            </a:r>
            <a:r>
              <a:rPr lang="ja-JP" altLang="en-US" sz="1600">
                <a:latin typeface="Meiryo UI" panose="020B0604030504040204" pitchFamily="50" charset="-128"/>
                <a:ea typeface="Meiryo UI" panose="020B0604030504040204" pitchFamily="50" charset="-128"/>
                <a:cs typeface="Meiryo UI" panose="020B0604030504040204" pitchFamily="50" charset="-128"/>
              </a:rPr>
              <a:t>」、「特定疾病療養受療証」（以下、「特定疾病証」という。）については、従前どおり交付可能とする。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0CE8EFC9-6B11-1762-BE64-32C7C504CE04}"/>
              </a:ext>
            </a:extLst>
          </p:cNvPr>
          <p:cNvSpPr txBox="1"/>
          <p:nvPr/>
        </p:nvSpPr>
        <p:spPr>
          <a:xfrm>
            <a:off x="540000" y="2996952"/>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①「被保険者証」等の帳票発行ができないようにすること。（但し、当該帳票以外に影響が無いこと）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② 「</a:t>
            </a:r>
            <a:r>
              <a:rPr lang="zh-TW" altLang="en-US" sz="1600">
                <a:latin typeface="Meiryo UI" panose="020B0604030504040204" pitchFamily="50" charset="-128"/>
                <a:ea typeface="Meiryo UI" panose="020B0604030504040204" pitchFamily="50" charset="-128"/>
                <a:cs typeface="Meiryo UI" panose="020B0604030504040204" pitchFamily="50" charset="-128"/>
              </a:rPr>
              <a:t>高齢受給者証</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限度額適用認定証</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標準負担額減額認定証</a:t>
            </a:r>
            <a:r>
              <a:rPr lang="ja-JP" altLang="en-US" sz="1600">
                <a:latin typeface="Meiryo UI" panose="020B0604030504040204" pitchFamily="50" charset="-128"/>
                <a:ea typeface="Meiryo UI" panose="020B0604030504040204" pitchFamily="50" charset="-128"/>
                <a:cs typeface="Meiryo UI" panose="020B0604030504040204" pitchFamily="50" charset="-128"/>
              </a:rPr>
              <a:t>」、 「特定疾病証」については、</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solidFill>
                  <a:schemeClr val="accent2">
                    <a:lumMod val="75000"/>
                  </a:schemeClr>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帳票発行可能なこと。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27ED2316-D72F-FB0E-8B83-1170D0436C19}"/>
              </a:ext>
            </a:extLst>
          </p:cNvPr>
          <p:cNvSpPr/>
          <p:nvPr/>
        </p:nvSpPr>
        <p:spPr>
          <a:xfrm>
            <a:off x="540000" y="3834962"/>
            <a:ext cx="1439694" cy="432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D4A9F51A-6A92-9F2F-4CBC-8CFC110125C4}"/>
              </a:ext>
            </a:extLst>
          </p:cNvPr>
          <p:cNvSpPr/>
          <p:nvPr/>
        </p:nvSpPr>
        <p:spPr>
          <a:xfrm>
            <a:off x="1980000" y="3834961"/>
            <a:ext cx="7200000" cy="432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pPr indent="-457200"/>
            <a:r>
              <a:rPr lang="ja-JP" altLang="en-US" sz="1800">
                <a:latin typeface="Meiryo UI" panose="020B0604030504040204" pitchFamily="50" charset="-128"/>
                <a:ea typeface="Meiryo UI" panose="020B0604030504040204" pitchFamily="50" charset="-128"/>
                <a:cs typeface="Meiryo UI" panose="020B0604030504040204" pitchFamily="50" charset="-128"/>
              </a:rPr>
              <a:t>アクセス権限設定の変更により、該当帳票を発行できないようにする。</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ED9B203E-E2BE-E385-EFBB-9AC482BA18EF}"/>
              </a:ext>
            </a:extLst>
          </p:cNvPr>
          <p:cNvSpPr txBox="1"/>
          <p:nvPr/>
        </p:nvSpPr>
        <p:spPr>
          <a:xfrm>
            <a:off x="540000" y="4247227"/>
            <a:ext cx="8987582" cy="2062093"/>
          </a:xfrm>
          <a:prstGeom prst="rect">
            <a:avLst/>
          </a:prstGeom>
          <a:solidFill>
            <a:schemeClr val="bg1"/>
          </a:solidFill>
          <a:ln>
            <a:noFill/>
          </a:ln>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①「被保険者証」等の帳票発行に関するアクセス権限設定を、保険者にて施行日前日に削除頂き、当該帳</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票を発行できないようにする。なお、アクセス権限の設定変更については、オンライン画面から設定変更頂く</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ことを基本とするが、設定変更が必要なユーザ数等が多くなることも予想されることから、アクセス権限変更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用のツール提供を行う。なお、「被保険者証」等は、バッチ処理発行も可能なため、バッチ処理権限に</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ついても同等の対応を行う。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②従前の機能において、「被保険者証発行画面」にて発行している「加入脱退証明」等については、①の対応</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を行うと発行できなくなる。これら帳票は標準仕様書に記載されており、引き続き発行可能とするため、新規</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en-US" altLang="ja-JP"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発行画面を用意する。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a:extLst>
              <a:ext uri="{FF2B5EF4-FFF2-40B4-BE49-F238E27FC236}">
                <a16:creationId xmlns:a16="http://schemas.microsoft.com/office/drawing/2014/main" id="{C413A519-5202-6DC1-CF78-6379EA2A6CC2}"/>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Tree>
    <p:extLst>
      <p:ext uri="{BB962C8B-B14F-4D97-AF65-F5344CB8AC3E}">
        <p14:creationId xmlns:p14="http://schemas.microsoft.com/office/powerpoint/2010/main" val="2586688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50FA0D8-4AF1-D286-6B89-4D2554D61B75}"/>
              </a:ext>
            </a:extLst>
          </p:cNvPr>
          <p:cNvSpPr>
            <a:spLocks noGrp="1"/>
          </p:cNvSpPr>
          <p:nvPr>
            <p:ph type="sldNum" sz="quarter" idx="12"/>
          </p:nvPr>
        </p:nvSpPr>
        <p:spPr/>
        <p:txBody>
          <a:bodyPr/>
          <a:lstStyle/>
          <a:p>
            <a:fld id="{B39558CB-1803-41F9-BEAC-264E2C773853}" type="slidenum">
              <a:rPr kumimoji="1" lang="ja-JP" altLang="en-US" smtClean="0"/>
              <a:pPr/>
              <a:t>10</a:t>
            </a:fld>
            <a:endParaRPr kumimoji="1" lang="ja-JP" altLang="en-US"/>
          </a:p>
        </p:txBody>
      </p:sp>
      <p:graphicFrame>
        <p:nvGraphicFramePr>
          <p:cNvPr id="5" name="表 5">
            <a:extLst>
              <a:ext uri="{FF2B5EF4-FFF2-40B4-BE49-F238E27FC236}">
                <a16:creationId xmlns:a16="http://schemas.microsoft.com/office/drawing/2014/main" id="{32C6A38D-7CA1-E8BA-D313-F78330B84E53}"/>
              </a:ext>
            </a:extLst>
          </p:cNvPr>
          <p:cNvGraphicFramePr>
            <a:graphicFrameLocks noGrp="1"/>
          </p:cNvGraphicFramePr>
          <p:nvPr>
            <p:extLst>
              <p:ext uri="{D42A27DB-BD31-4B8C-83A1-F6EECF244321}">
                <p14:modId xmlns:p14="http://schemas.microsoft.com/office/powerpoint/2010/main" val="1999761939"/>
              </p:ext>
            </p:extLst>
          </p:nvPr>
        </p:nvGraphicFramePr>
        <p:xfrm>
          <a:off x="344488" y="1246131"/>
          <a:ext cx="9419634" cy="5199215"/>
        </p:xfrm>
        <a:graphic>
          <a:graphicData uri="http://schemas.openxmlformats.org/drawingml/2006/table">
            <a:tbl>
              <a:tblPr firstRow="1" bandRow="1">
                <a:tableStyleId>{5C22544A-7EE6-4342-B048-85BDC9FD1C3A}</a:tableStyleId>
              </a:tblPr>
              <a:tblGrid>
                <a:gridCol w="1584176">
                  <a:extLst>
                    <a:ext uri="{9D8B030D-6E8A-4147-A177-3AD203B41FA5}">
                      <a16:colId xmlns:a16="http://schemas.microsoft.com/office/drawing/2014/main" val="4033961221"/>
                    </a:ext>
                  </a:extLst>
                </a:gridCol>
                <a:gridCol w="792088">
                  <a:extLst>
                    <a:ext uri="{9D8B030D-6E8A-4147-A177-3AD203B41FA5}">
                      <a16:colId xmlns:a16="http://schemas.microsoft.com/office/drawing/2014/main" val="2755501582"/>
                    </a:ext>
                  </a:extLst>
                </a:gridCol>
                <a:gridCol w="763614">
                  <a:extLst>
                    <a:ext uri="{9D8B030D-6E8A-4147-A177-3AD203B41FA5}">
                      <a16:colId xmlns:a16="http://schemas.microsoft.com/office/drawing/2014/main" val="1801444689"/>
                    </a:ext>
                  </a:extLst>
                </a:gridCol>
                <a:gridCol w="1180602">
                  <a:extLst>
                    <a:ext uri="{9D8B030D-6E8A-4147-A177-3AD203B41FA5}">
                      <a16:colId xmlns:a16="http://schemas.microsoft.com/office/drawing/2014/main" val="2811551918"/>
                    </a:ext>
                  </a:extLst>
                </a:gridCol>
                <a:gridCol w="792088">
                  <a:extLst>
                    <a:ext uri="{9D8B030D-6E8A-4147-A177-3AD203B41FA5}">
                      <a16:colId xmlns:a16="http://schemas.microsoft.com/office/drawing/2014/main" val="3539325899"/>
                    </a:ext>
                  </a:extLst>
                </a:gridCol>
                <a:gridCol w="504056">
                  <a:extLst>
                    <a:ext uri="{9D8B030D-6E8A-4147-A177-3AD203B41FA5}">
                      <a16:colId xmlns:a16="http://schemas.microsoft.com/office/drawing/2014/main" val="3076468103"/>
                    </a:ext>
                  </a:extLst>
                </a:gridCol>
                <a:gridCol w="720080">
                  <a:extLst>
                    <a:ext uri="{9D8B030D-6E8A-4147-A177-3AD203B41FA5}">
                      <a16:colId xmlns:a16="http://schemas.microsoft.com/office/drawing/2014/main" val="2093241714"/>
                    </a:ext>
                  </a:extLst>
                </a:gridCol>
                <a:gridCol w="720080">
                  <a:extLst>
                    <a:ext uri="{9D8B030D-6E8A-4147-A177-3AD203B41FA5}">
                      <a16:colId xmlns:a16="http://schemas.microsoft.com/office/drawing/2014/main" val="4254515211"/>
                    </a:ext>
                  </a:extLst>
                </a:gridCol>
                <a:gridCol w="1152128">
                  <a:extLst>
                    <a:ext uri="{9D8B030D-6E8A-4147-A177-3AD203B41FA5}">
                      <a16:colId xmlns:a16="http://schemas.microsoft.com/office/drawing/2014/main" val="2232752724"/>
                    </a:ext>
                  </a:extLst>
                </a:gridCol>
                <a:gridCol w="1210722">
                  <a:extLst>
                    <a:ext uri="{9D8B030D-6E8A-4147-A177-3AD203B41FA5}">
                      <a16:colId xmlns:a16="http://schemas.microsoft.com/office/drawing/2014/main" val="2805529833"/>
                    </a:ext>
                  </a:extLst>
                </a:gridCol>
              </a:tblGrid>
              <a:tr h="37070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a:latin typeface="Meiryo UI" panose="020B0604030504040204" pitchFamily="50" charset="-128"/>
                          <a:ea typeface="Meiryo UI" panose="020B0604030504040204" pitchFamily="50" charset="-128"/>
                        </a:rPr>
                        <a:t>項目</a:t>
                      </a:r>
                    </a:p>
                  </a:txBody>
                  <a:tcPr>
                    <a:lnR w="12700" cap="flat" cmpd="sng" algn="ctr">
                      <a:solidFill>
                        <a:schemeClr val="bg1"/>
                      </a:solidFill>
                      <a:prstDash val="solid"/>
                      <a:round/>
                      <a:headEnd type="none" w="med" len="med"/>
                      <a:tailEnd type="none" w="med" len="med"/>
                    </a:lnR>
                    <a:solidFill>
                      <a:schemeClr val="accent1"/>
                    </a:solidFill>
                  </a:tcPr>
                </a:tc>
                <a:tc gridSpan="3">
                  <a:txBody>
                    <a:bodyPr/>
                    <a:lstStyle/>
                    <a:p>
                      <a:pPr algn="ctr"/>
                      <a:r>
                        <a:rPr kumimoji="1" lang="ja-JP" altLang="en-US" sz="1100" b="1">
                          <a:latin typeface="Meiryo UI" panose="020B0604030504040204" pitchFamily="50" charset="-128"/>
                          <a:ea typeface="Meiryo UI" panose="020B0604030504040204" pitchFamily="50" charset="-128"/>
                        </a:rPr>
                        <a:t>令和</a:t>
                      </a:r>
                      <a:r>
                        <a:rPr kumimoji="1" lang="en-US" altLang="ja-JP" sz="1100" b="1">
                          <a:latin typeface="Meiryo UI" panose="020B0604030504040204" pitchFamily="50" charset="-128"/>
                          <a:ea typeface="Meiryo UI" panose="020B0604030504040204" pitchFamily="50" charset="-128"/>
                        </a:rPr>
                        <a:t>6</a:t>
                      </a:r>
                      <a:r>
                        <a:rPr kumimoji="1" lang="ja-JP" altLang="en-US" sz="1100" b="1">
                          <a:latin typeface="Meiryo UI" panose="020B0604030504040204" pitchFamily="50" charset="-128"/>
                          <a:ea typeface="Meiryo UI" panose="020B0604030504040204" pitchFamily="50" charset="-128"/>
                        </a:rPr>
                        <a:t>年</a:t>
                      </a: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hMerge="1">
                  <a:txBody>
                    <a:bodyPr/>
                    <a:lstStyle/>
                    <a:p>
                      <a:endParaRPr kumimoji="1" lang="ja-JP" altLang="en-US" sz="1200"/>
                    </a:p>
                  </a:txBody>
                  <a:tcPr/>
                </a:tc>
                <a:tc hMerge="1">
                  <a:txBody>
                    <a:bodyPr/>
                    <a:lstStyle/>
                    <a:p>
                      <a:endParaRPr kumimoji="1" lang="ja-JP" altLang="en-US" sz="1200"/>
                    </a:p>
                  </a:txBody>
                  <a:tcPr/>
                </a:tc>
                <a:tc gridSpan="6">
                  <a:txBody>
                    <a:bodyPr/>
                    <a:lstStyle/>
                    <a:p>
                      <a:pPr algn="ctr"/>
                      <a:r>
                        <a:rPr kumimoji="1" lang="ja-JP" altLang="en-US" sz="1100" b="1">
                          <a:latin typeface="Meiryo UI" panose="020B0604030504040204" pitchFamily="50" charset="-128"/>
                          <a:ea typeface="Meiryo UI" panose="020B0604030504040204" pitchFamily="50" charset="-128"/>
                        </a:rPr>
                        <a:t>令和</a:t>
                      </a:r>
                      <a:r>
                        <a:rPr kumimoji="1" lang="en-US" altLang="ja-JP" sz="1100" b="1">
                          <a:latin typeface="Meiryo UI" panose="020B0604030504040204" pitchFamily="50" charset="-128"/>
                          <a:ea typeface="Meiryo UI" panose="020B0604030504040204" pitchFamily="50" charset="-128"/>
                        </a:rPr>
                        <a:t>7</a:t>
                      </a:r>
                      <a:r>
                        <a:rPr kumimoji="1" lang="ja-JP" altLang="en-US" sz="1100" b="1">
                          <a:latin typeface="Meiryo UI" panose="020B0604030504040204" pitchFamily="50" charset="-128"/>
                          <a:ea typeface="Meiryo UI" panose="020B0604030504040204" pitchFamily="50" charset="-128"/>
                        </a:rPr>
                        <a:t>年</a:t>
                      </a:r>
                    </a:p>
                  </a:txBody>
                  <a:tcPr>
                    <a:lnB w="12700" cap="flat" cmpd="sng" algn="ctr">
                      <a:solidFill>
                        <a:schemeClr val="bg1"/>
                      </a:solidFill>
                      <a:prstDash val="solid"/>
                      <a:round/>
                      <a:headEnd type="none" w="med" len="med"/>
                      <a:tailEnd type="none" w="med" len="med"/>
                    </a:lnB>
                  </a:tcPr>
                </a:tc>
                <a:tc hMerge="1">
                  <a:txBody>
                    <a:bodyPr/>
                    <a:lstStyle/>
                    <a:p>
                      <a:endParaRPr kumimoji="1" lang="ja-JP" altLang="en-US" sz="1200"/>
                    </a:p>
                  </a:txBody>
                  <a:tcPr/>
                </a:tc>
                <a:tc hMerge="1">
                  <a:txBody>
                    <a:bodyPr/>
                    <a:lstStyle/>
                    <a:p>
                      <a:endParaRPr kumimoji="1" lang="ja-JP" altLang="en-US" sz="1200"/>
                    </a:p>
                  </a:txBody>
                  <a:tcPr/>
                </a:tc>
                <a:tc hMerge="1">
                  <a:txBody>
                    <a:bodyPr/>
                    <a:lstStyle/>
                    <a:p>
                      <a:endParaRPr kumimoji="1" lang="ja-JP" altLang="en-US" sz="1200"/>
                    </a:p>
                  </a:txBody>
                  <a:tcPr/>
                </a:tc>
                <a:tc hMerge="1">
                  <a:txBody>
                    <a:bodyPr/>
                    <a:lstStyle/>
                    <a:p>
                      <a:endParaRPr kumimoji="1" lang="ja-JP" altLang="en-US" sz="1200"/>
                    </a:p>
                  </a:txBody>
                  <a:tcPr/>
                </a:tc>
                <a:tc hMerge="1">
                  <a:txBody>
                    <a:bodyPr/>
                    <a:lstStyle/>
                    <a:p>
                      <a:endParaRPr kumimoji="1" lang="ja-JP" altLang="en-US" sz="1200"/>
                    </a:p>
                  </a:txBody>
                  <a:tcPr/>
                </a:tc>
                <a:extLst>
                  <a:ext uri="{0D108BD9-81ED-4DB2-BD59-A6C34878D82A}">
                    <a16:rowId xmlns:a16="http://schemas.microsoft.com/office/drawing/2014/main" val="2138800844"/>
                  </a:ext>
                </a:extLst>
              </a:tr>
              <a:tr h="370704">
                <a:tc vMerge="1">
                  <a:txBody>
                    <a:bodyPr/>
                    <a:lstStyle/>
                    <a:p>
                      <a:endParaRPr kumimoji="1" lang="ja-JP" altLang="en-US"/>
                    </a:p>
                  </a:txBody>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10</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11</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12</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1</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2</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3</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4</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5</a:t>
                      </a:r>
                      <a:r>
                        <a:rPr kumimoji="1" lang="ja-JP" altLang="en-US" sz="1100" b="1">
                          <a:solidFill>
                            <a:schemeClr val="bg1"/>
                          </a:solidFill>
                          <a:latin typeface="Meiryo UI" panose="020B0604030504040204" pitchFamily="50" charset="-128"/>
                          <a:ea typeface="Meiryo UI" panose="020B0604030504040204" pitchFamily="50" charset="-128"/>
                        </a:rPr>
                        <a:t>月～</a:t>
                      </a:r>
                      <a:r>
                        <a:rPr kumimoji="1" lang="en-US" altLang="ja-JP" sz="1100" b="1">
                          <a:solidFill>
                            <a:schemeClr val="bg1"/>
                          </a:solidFill>
                          <a:latin typeface="Meiryo UI" panose="020B0604030504040204" pitchFamily="50" charset="-128"/>
                          <a:ea typeface="Meiryo UI" panose="020B0604030504040204" pitchFamily="50" charset="-128"/>
                        </a:rPr>
                        <a:t>9</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10</a:t>
                      </a:r>
                      <a:r>
                        <a:rPr kumimoji="1" lang="ja-JP" altLang="en-US" sz="1100" b="1">
                          <a:solidFill>
                            <a:schemeClr val="bg1"/>
                          </a:solidFill>
                          <a:latin typeface="Meiryo UI" panose="020B0604030504040204" pitchFamily="50" charset="-128"/>
                          <a:ea typeface="Meiryo UI" panose="020B0604030504040204" pitchFamily="50" charset="-128"/>
                        </a:rPr>
                        <a:t>月</a:t>
                      </a:r>
                    </a:p>
                  </a:txBody>
                  <a:tcP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35802749"/>
                  </a:ext>
                </a:extLst>
              </a:tr>
              <a:tr h="577365">
                <a:tc>
                  <a:txBody>
                    <a:bodyPr/>
                    <a:lstStyle/>
                    <a:p>
                      <a:r>
                        <a:rPr kumimoji="1" lang="ja-JP" altLang="en-US" sz="1200">
                          <a:latin typeface="BIZ UDPゴシック" panose="020B0400000000000000" pitchFamily="50" charset="-128"/>
                          <a:ea typeface="BIZ UDPゴシック" panose="020B0400000000000000" pitchFamily="50" charset="-128"/>
                        </a:rPr>
                        <a:t>マイルストーン</a:t>
                      </a:r>
                    </a:p>
                  </a:txBody>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tc>
                  <a:txBody>
                    <a:bodyPr/>
                    <a:lstStyle/>
                    <a:p>
                      <a:endParaRPr kumimoji="1" lang="ja-JP" altLang="en-US" sz="1200"/>
                    </a:p>
                  </a:txBody>
                  <a:tcPr>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519454046"/>
                  </a:ext>
                </a:extLst>
              </a:tr>
              <a:tr h="533408">
                <a:tc>
                  <a:txBody>
                    <a:bodyPr/>
                    <a:lstStyle/>
                    <a:p>
                      <a:r>
                        <a:rPr kumimoji="1" lang="ja-JP" altLang="en-US" sz="1200">
                          <a:latin typeface="BIZ UDPゴシック" panose="020B0400000000000000" pitchFamily="50" charset="-128"/>
                          <a:ea typeface="BIZ UDPゴシック" panose="020B0400000000000000" pitchFamily="50" charset="-128"/>
                        </a:rPr>
                        <a:t>パターン①</a:t>
                      </a:r>
                      <a:endParaRPr kumimoji="1" lang="en-US" altLang="ja-JP" sz="1200">
                        <a:latin typeface="BIZ UDPゴシック" panose="020B0400000000000000" pitchFamily="50" charset="-128"/>
                        <a:ea typeface="BIZ UDPゴシック" panose="020B0400000000000000" pitchFamily="50" charset="-128"/>
                      </a:endParaRPr>
                    </a:p>
                    <a:p>
                      <a:r>
                        <a:rPr kumimoji="1" lang="ja-JP" altLang="en-US" sz="1200">
                          <a:latin typeface="BIZ UDPゴシック" panose="020B0400000000000000" pitchFamily="50" charset="-128"/>
                          <a:ea typeface="BIZ UDPゴシック" panose="020B0400000000000000" pitchFamily="50" charset="-128"/>
                        </a:rPr>
                        <a:t>通常証交付</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940454584"/>
                  </a:ext>
                </a:extLst>
              </a:tr>
              <a:tr h="576064">
                <a:tc>
                  <a:txBody>
                    <a:bodyPr/>
                    <a:lstStyle/>
                    <a:p>
                      <a:r>
                        <a:rPr kumimoji="1" lang="ja-JP" altLang="en-US" sz="1200">
                          <a:latin typeface="BIZ UDPゴシック" panose="020B0400000000000000" pitchFamily="50" charset="-128"/>
                          <a:ea typeface="BIZ UDPゴシック" panose="020B0400000000000000" pitchFamily="50" charset="-128"/>
                        </a:rPr>
                        <a:t>パターン②</a:t>
                      </a:r>
                    </a:p>
                    <a:p>
                      <a:r>
                        <a:rPr kumimoji="1" lang="ja-JP" altLang="en-US" sz="1200">
                          <a:latin typeface="BIZ UDPゴシック" panose="020B0400000000000000" pitchFamily="50" charset="-128"/>
                          <a:ea typeface="BIZ UDPゴシック" panose="020B0400000000000000" pitchFamily="50" charset="-128"/>
                        </a:rPr>
                        <a:t>短期証（</a:t>
                      </a:r>
                      <a:r>
                        <a:rPr kumimoji="1" lang="en-US" altLang="ja-JP" sz="1200">
                          <a:latin typeface="BIZ UDPゴシック" panose="020B0400000000000000" pitchFamily="50" charset="-128"/>
                          <a:ea typeface="BIZ UDPゴシック" panose="020B0400000000000000" pitchFamily="50" charset="-128"/>
                        </a:rPr>
                        <a:t>6</a:t>
                      </a:r>
                      <a:r>
                        <a:rPr kumimoji="1" lang="ja-JP" altLang="en-US" sz="1200">
                          <a:latin typeface="BIZ UDPゴシック" panose="020B0400000000000000" pitchFamily="50" charset="-128"/>
                          <a:ea typeface="BIZ UDPゴシック" panose="020B0400000000000000" pitchFamily="50" charset="-128"/>
                        </a:rPr>
                        <a:t>か月証）</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4070725931"/>
                  </a:ext>
                </a:extLst>
              </a:tr>
              <a:tr h="648072">
                <a:tc>
                  <a:txBody>
                    <a:bodyPr/>
                    <a:lstStyle/>
                    <a:p>
                      <a:r>
                        <a:rPr kumimoji="1" lang="ja-JP" altLang="en-US" sz="1200">
                          <a:latin typeface="BIZ UDPゴシック" panose="020B0400000000000000" pitchFamily="50" charset="-128"/>
                          <a:ea typeface="BIZ UDPゴシック" panose="020B0400000000000000" pitchFamily="50" charset="-128"/>
                        </a:rPr>
                        <a:t>パターン③</a:t>
                      </a:r>
                    </a:p>
                    <a:p>
                      <a:r>
                        <a:rPr kumimoji="1" lang="ja-JP" altLang="en-US" sz="1200">
                          <a:latin typeface="BIZ UDPゴシック" panose="020B0400000000000000" pitchFamily="50" charset="-128"/>
                          <a:ea typeface="BIZ UDPゴシック" panose="020B0400000000000000" pitchFamily="50" charset="-128"/>
                        </a:rPr>
                        <a:t>制度施行日前に適用開始</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2456897722"/>
                  </a:ext>
                </a:extLst>
              </a:tr>
              <a:tr h="576064">
                <a:tc>
                  <a:txBody>
                    <a:bodyPr/>
                    <a:lstStyle/>
                    <a:p>
                      <a:r>
                        <a:rPr kumimoji="1" lang="ja-JP" altLang="en-US" sz="1200">
                          <a:latin typeface="BIZ UDPゴシック" panose="020B0400000000000000" pitchFamily="50" charset="-128"/>
                          <a:ea typeface="BIZ UDPゴシック" panose="020B0400000000000000" pitchFamily="50" charset="-128"/>
                        </a:rPr>
                        <a:t>パターン④</a:t>
                      </a:r>
                    </a:p>
                    <a:p>
                      <a:r>
                        <a:rPr kumimoji="1" lang="ja-JP" altLang="en-US" sz="1200">
                          <a:latin typeface="BIZ UDPゴシック" panose="020B0400000000000000" pitchFamily="50" charset="-128"/>
                          <a:ea typeface="BIZ UDPゴシック" panose="020B0400000000000000" pitchFamily="50" charset="-128"/>
                        </a:rPr>
                        <a:t>制度施行日後に適用開始</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630185856"/>
                  </a:ext>
                </a:extLst>
              </a:tr>
              <a:tr h="741409">
                <a:tc>
                  <a:txBody>
                    <a:bodyPr/>
                    <a:lstStyle/>
                    <a:p>
                      <a:r>
                        <a:rPr kumimoji="1" lang="ja-JP" altLang="en-US" sz="1200">
                          <a:latin typeface="BIZ UDPゴシック" panose="020B0400000000000000" pitchFamily="50" charset="-128"/>
                          <a:ea typeface="BIZ UDPゴシック" panose="020B0400000000000000" pitchFamily="50" charset="-128"/>
                        </a:rPr>
                        <a:t>パターン⑤</a:t>
                      </a:r>
                    </a:p>
                    <a:p>
                      <a:r>
                        <a:rPr kumimoji="1" lang="ja-JP" altLang="en-US" sz="1200">
                          <a:latin typeface="BIZ UDPゴシック" panose="020B0400000000000000" pitchFamily="50" charset="-128"/>
                          <a:ea typeface="BIZ UDPゴシック" panose="020B0400000000000000" pitchFamily="50" charset="-128"/>
                        </a:rPr>
                        <a:t>制度施行日後に滞納解消</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3709960284"/>
                  </a:ext>
                </a:extLst>
              </a:tr>
              <a:tr h="741409">
                <a:tc>
                  <a:txBody>
                    <a:bodyPr/>
                    <a:lstStyle/>
                    <a:p>
                      <a:r>
                        <a:rPr kumimoji="1" lang="ja-JP" altLang="en-US" sz="1200">
                          <a:latin typeface="BIZ UDPゴシック" panose="020B0400000000000000" pitchFamily="50" charset="-128"/>
                          <a:ea typeface="BIZ UDPゴシック" panose="020B0400000000000000" pitchFamily="50" charset="-128"/>
                        </a:rPr>
                        <a:t>「被保険者証」等の帳票発行に関するアクセス権限設定</a:t>
                      </a:r>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tc>
                  <a:txBody>
                    <a:bodyPr/>
                    <a:lstStyle/>
                    <a:p>
                      <a:endParaRPr kumimoji="1" lang="ja-JP" altLang="en-US" sz="1200"/>
                    </a:p>
                  </a:txBody>
                  <a:tcPr/>
                </a:tc>
                <a:extLst>
                  <a:ext uri="{0D108BD9-81ED-4DB2-BD59-A6C34878D82A}">
                    <a16:rowId xmlns:a16="http://schemas.microsoft.com/office/drawing/2014/main" val="909279816"/>
                  </a:ext>
                </a:extLst>
              </a:tr>
            </a:tbl>
          </a:graphicData>
        </a:graphic>
      </p:graphicFrame>
      <p:sp>
        <p:nvSpPr>
          <p:cNvPr id="6" name="二等辺三角形 5">
            <a:extLst>
              <a:ext uri="{FF2B5EF4-FFF2-40B4-BE49-F238E27FC236}">
                <a16:creationId xmlns:a16="http://schemas.microsoft.com/office/drawing/2014/main" id="{337124A8-87DE-DD79-EFD4-048AD62336BE}"/>
              </a:ext>
            </a:extLst>
          </p:cNvPr>
          <p:cNvSpPr/>
          <p:nvPr/>
        </p:nvSpPr>
        <p:spPr bwMode="auto">
          <a:xfrm>
            <a:off x="1948366" y="2048681"/>
            <a:ext cx="152400" cy="161925"/>
          </a:xfrm>
          <a:prstGeom prst="triangle">
            <a:avLst/>
          </a:prstGeom>
          <a:solidFill>
            <a:srgbClr val="FF33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endParaRPr lang="ja-JP" altLang="en-US" sz="852" b="1">
              <a:solidFill>
                <a:prstClr val="white"/>
              </a:solidFill>
              <a:latin typeface="Meiryo UI" panose="020B0604030504040204" pitchFamily="50" charset="-128"/>
              <a:ea typeface="Meiryo UI" panose="020B0604030504040204" pitchFamily="50" charset="-128"/>
            </a:endParaRPr>
          </a:p>
        </p:txBody>
      </p:sp>
      <p:sp>
        <p:nvSpPr>
          <p:cNvPr id="7" name="コンテンツ プレースホルダー 1">
            <a:extLst>
              <a:ext uri="{FF2B5EF4-FFF2-40B4-BE49-F238E27FC236}">
                <a16:creationId xmlns:a16="http://schemas.microsoft.com/office/drawing/2014/main" id="{BE8D0BC6-C9DA-3757-46EB-51D3B0605D57}"/>
              </a:ext>
            </a:extLst>
          </p:cNvPr>
          <p:cNvSpPr txBox="1">
            <a:spLocks/>
          </p:cNvSpPr>
          <p:nvPr/>
        </p:nvSpPr>
        <p:spPr>
          <a:xfrm>
            <a:off x="2049873" y="2027482"/>
            <a:ext cx="1030919"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800">
                <a:latin typeface="Meiryo UI" panose="020B0604030504040204" pitchFamily="50" charset="-128"/>
                <a:ea typeface="Meiryo UI" panose="020B0604030504040204" pitchFamily="50" charset="-128"/>
              </a:rPr>
              <a:t>保険証一斉交付</a:t>
            </a:r>
            <a:endParaRPr lang="en-US" altLang="ja-JP" sz="800">
              <a:latin typeface="Meiryo UI" panose="020B0604030504040204" pitchFamily="50" charset="-128"/>
              <a:ea typeface="Meiryo UI" panose="020B0604030504040204" pitchFamily="50" charset="-128"/>
            </a:endParaRPr>
          </a:p>
        </p:txBody>
      </p:sp>
      <p:sp>
        <p:nvSpPr>
          <p:cNvPr id="11" name="コンテンツ プレースホルダー 1">
            <a:extLst>
              <a:ext uri="{FF2B5EF4-FFF2-40B4-BE49-F238E27FC236}">
                <a16:creationId xmlns:a16="http://schemas.microsoft.com/office/drawing/2014/main" id="{C375A304-BE8F-FD50-7B5C-5531864CFF97}"/>
              </a:ext>
            </a:extLst>
          </p:cNvPr>
          <p:cNvSpPr txBox="1">
            <a:spLocks/>
          </p:cNvSpPr>
          <p:nvPr/>
        </p:nvSpPr>
        <p:spPr>
          <a:xfrm>
            <a:off x="3751566" y="1961127"/>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800">
                <a:latin typeface="Meiryo UI" panose="020B0604030504040204" pitchFamily="50" charset="-128"/>
                <a:ea typeface="Meiryo UI" panose="020B0604030504040204" pitchFamily="50" charset="-128"/>
              </a:rPr>
              <a:t>12/2 </a:t>
            </a:r>
            <a:r>
              <a:rPr lang="ja-JP" altLang="en-US" sz="800">
                <a:latin typeface="Meiryo UI" panose="020B0604030504040204" pitchFamily="50" charset="-128"/>
                <a:ea typeface="Meiryo UI" panose="020B0604030504040204" pitchFamily="50" charset="-128"/>
              </a:rPr>
              <a:t>制度施行日</a:t>
            </a:r>
            <a:endParaRPr lang="en-US" altLang="ja-JP" sz="8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B93F78D-5C90-B83D-EFB0-FA4FD6A4B913}"/>
              </a:ext>
            </a:extLst>
          </p:cNvPr>
          <p:cNvSpPr/>
          <p:nvPr/>
        </p:nvSpPr>
        <p:spPr bwMode="auto">
          <a:xfrm>
            <a:off x="8535136" y="2658378"/>
            <a:ext cx="1228979" cy="2939006"/>
          </a:xfrm>
          <a:prstGeom prst="rect">
            <a:avLst/>
          </a:prstGeom>
          <a:solidFill>
            <a:schemeClr val="accent2">
              <a:lumMod val="20000"/>
              <a:lumOff val="80000"/>
            </a:schemeClr>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◎資格確認書交付</a:t>
            </a:r>
            <a:endPar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defTabSz="779173" fontAlgn="base"/>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又</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は</a:t>
            </a:r>
            <a:endPar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defTabSz="779173" fontAlgn="base"/>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資格情報のお知らせ</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defTabSz="779173" fontAlgn="base"/>
            <a:r>
              <a:rPr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有効期限</a:t>
            </a:r>
            <a:r>
              <a:rPr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R8</a:t>
            </a:r>
            <a:r>
              <a:rPr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9</a:t>
            </a:r>
            <a:r>
              <a:rPr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30</a:t>
            </a:r>
            <a:r>
              <a:rPr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日</a:t>
            </a:r>
            <a:endPar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a:extLst>
              <a:ext uri="{FF2B5EF4-FFF2-40B4-BE49-F238E27FC236}">
                <a16:creationId xmlns:a16="http://schemas.microsoft.com/office/drawing/2014/main" id="{274F8837-DA07-90B0-2499-E6028D19A00C}"/>
              </a:ext>
            </a:extLst>
          </p:cNvPr>
          <p:cNvSpPr/>
          <p:nvPr/>
        </p:nvSpPr>
        <p:spPr bwMode="auto">
          <a:xfrm>
            <a:off x="6712409" y="3132732"/>
            <a:ext cx="1768983" cy="448428"/>
          </a:xfrm>
          <a:prstGeom prst="rect">
            <a:avLst/>
          </a:prstGeom>
          <a:solidFill>
            <a:schemeClr val="accent2">
              <a:lumMod val="20000"/>
              <a:lumOff val="80000"/>
            </a:schemeClr>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◎資格確認書交付：</a:t>
            </a:r>
            <a:endPar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defTabSz="779173" fontAlgn="base"/>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又</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は資格情報のお知らせ</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a:p>
            <a:pPr defTabSz="779173" fontAlgn="base"/>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有効期限</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日</a:t>
            </a:r>
            <a:endPar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F5FBC087-8D84-7B85-D7BA-B809ED9A565A}"/>
              </a:ext>
            </a:extLst>
          </p:cNvPr>
          <p:cNvSpPr/>
          <p:nvPr/>
        </p:nvSpPr>
        <p:spPr bwMode="auto">
          <a:xfrm>
            <a:off x="3802459" y="4373248"/>
            <a:ext cx="4678933" cy="448428"/>
          </a:xfrm>
          <a:prstGeom prst="rect">
            <a:avLst/>
          </a:prstGeom>
          <a:solidFill>
            <a:schemeClr val="accent2">
              <a:lumMod val="20000"/>
              <a:lumOff val="80000"/>
            </a:schemeClr>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12/3 </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適用開始届出　資格確認書交付</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又</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は資格情報のお知らせ</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有効期限</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日</a:t>
            </a:r>
            <a:endPar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a:extLst>
              <a:ext uri="{FF2B5EF4-FFF2-40B4-BE49-F238E27FC236}">
                <a16:creationId xmlns:a16="http://schemas.microsoft.com/office/drawing/2014/main" id="{2A31E91C-FC2D-0029-7403-2C9B248266B7}"/>
              </a:ext>
            </a:extLst>
          </p:cNvPr>
          <p:cNvSpPr/>
          <p:nvPr/>
        </p:nvSpPr>
        <p:spPr bwMode="auto">
          <a:xfrm>
            <a:off x="4880992" y="5224381"/>
            <a:ext cx="3600399" cy="373003"/>
          </a:xfrm>
          <a:prstGeom prst="rect">
            <a:avLst/>
          </a:prstGeom>
          <a:solidFill>
            <a:schemeClr val="accent2">
              <a:lumMod val="20000"/>
              <a:lumOff val="80000"/>
            </a:schemeClr>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1/10 </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滞納解消により　資格確認書交付</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又</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は資格情報のお知らせ</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a:p>
            <a:pPr defTabSz="779173" fontAlgn="base"/>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有効期限</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R7</a:t>
            </a:r>
            <a:r>
              <a:rPr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852" b="1">
                <a:solidFill>
                  <a:srgbClr val="FF0000"/>
                </a:solidFill>
                <a:latin typeface="Meiryo UI" panose="020B0604030504040204" pitchFamily="50" charset="-128"/>
                <a:ea typeface="Meiryo UI" panose="020B0604030504040204" pitchFamily="50" charset="-128"/>
                <a:cs typeface="Meiryo UI" panose="020B0604030504040204" pitchFamily="50" charset="-128"/>
              </a:rPr>
              <a:t>日</a:t>
            </a:r>
            <a:endPar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2" name="直線コネクタ 21">
            <a:extLst>
              <a:ext uri="{FF2B5EF4-FFF2-40B4-BE49-F238E27FC236}">
                <a16:creationId xmlns:a16="http://schemas.microsoft.com/office/drawing/2014/main" id="{CA8CB01E-EF97-F8C3-DF22-DA6E8973066A}"/>
              </a:ext>
            </a:extLst>
          </p:cNvPr>
          <p:cNvCxnSpPr>
            <a:cxnSpLocks/>
          </p:cNvCxnSpPr>
          <p:nvPr/>
        </p:nvCxnSpPr>
        <p:spPr>
          <a:xfrm>
            <a:off x="3717141" y="1525387"/>
            <a:ext cx="0" cy="5098579"/>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0" name="二等辺三角形 9">
            <a:extLst>
              <a:ext uri="{FF2B5EF4-FFF2-40B4-BE49-F238E27FC236}">
                <a16:creationId xmlns:a16="http://schemas.microsoft.com/office/drawing/2014/main" id="{C58189BD-12FF-B73B-58DA-A49E4986A9E8}"/>
              </a:ext>
            </a:extLst>
          </p:cNvPr>
          <p:cNvSpPr/>
          <p:nvPr/>
        </p:nvSpPr>
        <p:spPr bwMode="auto">
          <a:xfrm>
            <a:off x="3650059" y="1982326"/>
            <a:ext cx="152400" cy="161925"/>
          </a:xfrm>
          <a:prstGeom prst="triangle">
            <a:avLst/>
          </a:prstGeom>
          <a:solidFill>
            <a:srgbClr val="FF33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endParaRPr lang="ja-JP" altLang="en-US" sz="852" b="1">
              <a:solidFill>
                <a:prstClr val="white"/>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0D9E4569-B98F-892E-319B-D1EA1CEB092C}"/>
              </a:ext>
            </a:extLst>
          </p:cNvPr>
          <p:cNvSpPr/>
          <p:nvPr/>
        </p:nvSpPr>
        <p:spPr bwMode="auto">
          <a:xfrm>
            <a:off x="1948366" y="2658377"/>
            <a:ext cx="6533026" cy="191003"/>
          </a:xfrm>
          <a:prstGeom prst="rect">
            <a:avLst/>
          </a:prstGeom>
          <a:solidFill>
            <a:srgbClr val="FFFF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○保険証一斉交付（通常証）：有効期限：</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日</a:t>
            </a:r>
          </a:p>
        </p:txBody>
      </p:sp>
      <p:sp>
        <p:nvSpPr>
          <p:cNvPr id="14" name="正方形/長方形 13">
            <a:extLst>
              <a:ext uri="{FF2B5EF4-FFF2-40B4-BE49-F238E27FC236}">
                <a16:creationId xmlns:a16="http://schemas.microsoft.com/office/drawing/2014/main" id="{EF9B39DD-1FCC-22BB-1F9C-075A48625458}"/>
              </a:ext>
            </a:extLst>
          </p:cNvPr>
          <p:cNvSpPr/>
          <p:nvPr/>
        </p:nvSpPr>
        <p:spPr bwMode="auto">
          <a:xfrm>
            <a:off x="1948366" y="3165943"/>
            <a:ext cx="4660818" cy="191003"/>
          </a:xfrm>
          <a:prstGeom prst="rect">
            <a:avLst/>
          </a:prstGeom>
          <a:solidFill>
            <a:srgbClr val="FFFF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○保険証一斉交付（短期</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か月証）：有効期限：</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年</a:t>
            </a:r>
            <a:r>
              <a:rPr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１日</a:t>
            </a:r>
          </a:p>
        </p:txBody>
      </p:sp>
      <p:sp>
        <p:nvSpPr>
          <p:cNvPr id="16" name="正方形/長方形 15">
            <a:extLst>
              <a:ext uri="{FF2B5EF4-FFF2-40B4-BE49-F238E27FC236}">
                <a16:creationId xmlns:a16="http://schemas.microsoft.com/office/drawing/2014/main" id="{0883F68B-F831-C301-9F16-03C1A4FAA7EA}"/>
              </a:ext>
            </a:extLst>
          </p:cNvPr>
          <p:cNvSpPr/>
          <p:nvPr/>
        </p:nvSpPr>
        <p:spPr bwMode="auto">
          <a:xfrm>
            <a:off x="3534966" y="3800438"/>
            <a:ext cx="4945509" cy="212770"/>
          </a:xfrm>
          <a:prstGeom prst="rect">
            <a:avLst/>
          </a:prstGeom>
          <a:solidFill>
            <a:srgbClr val="FFFF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zh-TW"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zh-TW"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2</a:t>
            </a:r>
            <a:r>
              <a:rPr kumimoji="1" lang="en-US" altLang="zh-TW"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kumimoji="1" lang="zh-TW"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適用開始届出 保険証交付（通常証）</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：有効期限：</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年９月</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０日</a:t>
            </a:r>
          </a:p>
        </p:txBody>
      </p:sp>
      <p:sp>
        <p:nvSpPr>
          <p:cNvPr id="19" name="正方形/長方形 18">
            <a:extLst>
              <a:ext uri="{FF2B5EF4-FFF2-40B4-BE49-F238E27FC236}">
                <a16:creationId xmlns:a16="http://schemas.microsoft.com/office/drawing/2014/main" id="{1DD37063-FFED-0AE8-646D-E1B81727ADF1}"/>
              </a:ext>
            </a:extLst>
          </p:cNvPr>
          <p:cNvSpPr/>
          <p:nvPr/>
        </p:nvSpPr>
        <p:spPr bwMode="auto">
          <a:xfrm>
            <a:off x="1928664" y="5021320"/>
            <a:ext cx="6533026" cy="191003"/>
          </a:xfrm>
          <a:prstGeom prst="rect">
            <a:avLst/>
          </a:prstGeom>
          <a:solidFill>
            <a:srgbClr val="FFFF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○保険証一斉交付（資格証）：有効期限：</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R7</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852" b="1">
                <a:solidFill>
                  <a:schemeClr val="tx1"/>
                </a:solidFill>
                <a:latin typeface="Meiryo UI" panose="020B0604030504040204" pitchFamily="50" charset="-128"/>
                <a:ea typeface="Meiryo UI" panose="020B0604030504040204" pitchFamily="50" charset="-128"/>
                <a:cs typeface="Meiryo UI" panose="020B0604030504040204" pitchFamily="50" charset="-128"/>
              </a:rPr>
              <a:t>日</a:t>
            </a:r>
          </a:p>
        </p:txBody>
      </p:sp>
      <p:sp>
        <p:nvSpPr>
          <p:cNvPr id="27" name="矢印: 右 26">
            <a:extLst>
              <a:ext uri="{FF2B5EF4-FFF2-40B4-BE49-F238E27FC236}">
                <a16:creationId xmlns:a16="http://schemas.microsoft.com/office/drawing/2014/main" id="{6A025D60-1509-23DD-EDA5-98CA8A6D50B3}"/>
              </a:ext>
            </a:extLst>
          </p:cNvPr>
          <p:cNvSpPr/>
          <p:nvPr/>
        </p:nvSpPr>
        <p:spPr>
          <a:xfrm>
            <a:off x="1928664" y="5810096"/>
            <a:ext cx="1703160" cy="50736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latin typeface="Meiryo UI" panose="020B0604030504040204" pitchFamily="50" charset="-128"/>
                <a:ea typeface="Meiryo UI" panose="020B0604030504040204" pitchFamily="50" charset="-128"/>
              </a:rPr>
              <a:t>権限設定有効</a:t>
            </a:r>
          </a:p>
        </p:txBody>
      </p:sp>
      <p:sp>
        <p:nvSpPr>
          <p:cNvPr id="28" name="矢印: 右 27">
            <a:extLst>
              <a:ext uri="{FF2B5EF4-FFF2-40B4-BE49-F238E27FC236}">
                <a16:creationId xmlns:a16="http://schemas.microsoft.com/office/drawing/2014/main" id="{A184A3C9-989E-3886-14C7-7EAEB6A350A5}"/>
              </a:ext>
            </a:extLst>
          </p:cNvPr>
          <p:cNvSpPr/>
          <p:nvPr/>
        </p:nvSpPr>
        <p:spPr>
          <a:xfrm>
            <a:off x="3772681" y="5810096"/>
            <a:ext cx="5932845" cy="507368"/>
          </a:xfrm>
          <a:prstGeom prst="rightArrow">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latin typeface="Meiryo UI" panose="020B0604030504040204" pitchFamily="50" charset="-128"/>
                <a:ea typeface="Meiryo UI" panose="020B0604030504040204" pitchFamily="50" charset="-128"/>
              </a:rPr>
              <a:t>権限設定削除</a:t>
            </a:r>
          </a:p>
        </p:txBody>
      </p:sp>
      <p:sp>
        <p:nvSpPr>
          <p:cNvPr id="2" name="コンテンツ プレースホルダー 1">
            <a:extLst>
              <a:ext uri="{FF2B5EF4-FFF2-40B4-BE49-F238E27FC236}">
                <a16:creationId xmlns:a16="http://schemas.microsoft.com/office/drawing/2014/main" id="{5EEAE7A7-A33A-E208-9FCB-21CA3570EBFB}"/>
              </a:ext>
            </a:extLst>
          </p:cNvPr>
          <p:cNvSpPr txBox="1">
            <a:spLocks/>
          </p:cNvSpPr>
          <p:nvPr/>
        </p:nvSpPr>
        <p:spPr>
          <a:xfrm>
            <a:off x="8582899" y="2006936"/>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800">
                <a:latin typeface="Meiryo UI" panose="020B0604030504040204" pitchFamily="50" charset="-128"/>
                <a:ea typeface="Meiryo UI" panose="020B0604030504040204" pitchFamily="50" charset="-128"/>
              </a:rPr>
              <a:t>資格確認書年次交付</a:t>
            </a:r>
            <a:endParaRPr lang="en-US" altLang="ja-JP" sz="800">
              <a:latin typeface="Meiryo UI" panose="020B0604030504040204" pitchFamily="50" charset="-128"/>
              <a:ea typeface="Meiryo UI" panose="020B0604030504040204" pitchFamily="50" charset="-128"/>
            </a:endParaRPr>
          </a:p>
        </p:txBody>
      </p:sp>
      <p:sp>
        <p:nvSpPr>
          <p:cNvPr id="4" name="二等辺三角形 3">
            <a:extLst>
              <a:ext uri="{FF2B5EF4-FFF2-40B4-BE49-F238E27FC236}">
                <a16:creationId xmlns:a16="http://schemas.microsoft.com/office/drawing/2014/main" id="{F838AA27-66FB-5E38-54A8-72819C085F76}"/>
              </a:ext>
            </a:extLst>
          </p:cNvPr>
          <p:cNvSpPr/>
          <p:nvPr/>
        </p:nvSpPr>
        <p:spPr bwMode="auto">
          <a:xfrm>
            <a:off x="8481392" y="2028135"/>
            <a:ext cx="152400" cy="161925"/>
          </a:xfrm>
          <a:prstGeom prst="triangle">
            <a:avLst/>
          </a:prstGeom>
          <a:solidFill>
            <a:srgbClr val="FF33CC"/>
          </a:solidFill>
          <a:ln w="15875">
            <a:solidFill>
              <a:schemeClr val="tx1"/>
            </a:solidFill>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defTabSz="779173" fontAlgn="base"/>
            <a:endParaRPr lang="ja-JP" altLang="en-US" sz="852" b="1">
              <a:solidFill>
                <a:prstClr val="white"/>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A30D532A-0AE5-9E5E-ABF3-A341313BBC23}"/>
              </a:ext>
            </a:extLst>
          </p:cNvPr>
          <p:cNvSpPr txBox="1"/>
          <p:nvPr/>
        </p:nvSpPr>
        <p:spPr>
          <a:xfrm>
            <a:off x="488502" y="728760"/>
            <a:ext cx="9217024" cy="492432"/>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アクセス権限設定変更、及び、設定変更に伴う資格確認書への切替交付対応事例を以下に示す。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a:latin typeface="Meiryo UI" panose="020B0604030504040204" pitchFamily="50" charset="-128"/>
                <a:ea typeface="Meiryo UI" panose="020B0604030504040204" pitchFamily="50" charset="-128"/>
                <a:cs typeface="Meiryo UI" panose="020B0604030504040204" pitchFamily="50" charset="-128"/>
              </a:rPr>
              <a:t>（</a:t>
            </a:r>
            <a:r>
              <a:rPr lang="en-US" altLang="ja-JP" sz="1000">
                <a:latin typeface="Meiryo UI" panose="020B0604030504040204" pitchFamily="50" charset="-128"/>
                <a:ea typeface="Meiryo UI" panose="020B0604030504040204" pitchFamily="50" charset="-128"/>
                <a:cs typeface="Meiryo UI" panose="020B0604030504040204" pitchFamily="50" charset="-128"/>
              </a:rPr>
              <a:t>10</a:t>
            </a:r>
            <a:r>
              <a:rPr lang="ja-JP" altLang="en-US" sz="1000">
                <a:latin typeface="Meiryo UI" panose="020B0604030504040204" pitchFamily="50" charset="-128"/>
                <a:ea typeface="Meiryo UI" panose="020B0604030504040204" pitchFamily="50" charset="-128"/>
                <a:cs typeface="Meiryo UI" panose="020B0604030504040204" pitchFamily="50" charset="-128"/>
              </a:rPr>
              <a:t>月一斉交付の場合）</a:t>
            </a:r>
            <a:endParaRPr lang="en-US" altLang="ja-JP" sz="100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a:extLst>
              <a:ext uri="{FF2B5EF4-FFF2-40B4-BE49-F238E27FC236}">
                <a16:creationId xmlns:a16="http://schemas.microsoft.com/office/drawing/2014/main" id="{AEC228C5-4FC4-5D86-D169-8FB9DBA6F21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Tree>
    <p:extLst>
      <p:ext uri="{BB962C8B-B14F-4D97-AF65-F5344CB8AC3E}">
        <p14:creationId xmlns:p14="http://schemas.microsoft.com/office/powerpoint/2010/main" val="125566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91BD8B26-1B9D-3BFF-1679-4849F78C0A35}"/>
              </a:ext>
            </a:extLst>
          </p:cNvPr>
          <p:cNvSpPr txBox="1"/>
          <p:nvPr/>
        </p:nvSpPr>
        <p:spPr>
          <a:xfrm>
            <a:off x="540000" y="1280959"/>
            <a:ext cx="8987582" cy="3785642"/>
          </a:xfrm>
          <a:prstGeom prst="rect">
            <a:avLst/>
          </a:prstGeom>
          <a:noFill/>
        </p:spPr>
        <p:txBody>
          <a:bodyPr wrap="square" lIns="91429" tIns="45715" rIns="91429" bIns="45715" rtlCol="0">
            <a:spAutoFit/>
          </a:bodyPr>
          <a:lstStyle/>
          <a:p>
            <a:r>
              <a:rPr lang="ja-JP" altLang="en-US" sz="1600" b="1" u="sng" dirty="0">
                <a:latin typeface="Meiryo UI"/>
                <a:ea typeface="Meiryo UI"/>
                <a:cs typeface="Meiryo UI" panose="020B0604030504040204" pitchFamily="50" charset="-128"/>
              </a:rPr>
              <a:t>「資格確認書」および「資格情報のお知らせ」の様式追加</a:t>
            </a:r>
            <a:endParaRPr lang="en-US" altLang="ja-JP" sz="1600" b="1" u="sng" dirty="0">
              <a:latin typeface="Meiryo UI"/>
              <a:ea typeface="Meiryo UI"/>
              <a:cs typeface="Meiryo UI" panose="020B0604030504040204" pitchFamily="50" charset="-128"/>
            </a:endParaRPr>
          </a:p>
          <a:p>
            <a:endParaRPr lang="en-US" altLang="ja-JP" sz="1600" b="1" u="sng" dirty="0">
              <a:latin typeface="Meiryo UI"/>
              <a:ea typeface="Meiryo UI"/>
              <a:cs typeface="Meiryo UI" panose="020B0604030504040204" pitchFamily="50" charset="-128"/>
            </a:endParaRPr>
          </a:p>
          <a:p>
            <a:r>
              <a:rPr lang="ja-JP" altLang="en-US" sz="1600" dirty="0">
                <a:latin typeface="Meiryo UI"/>
                <a:ea typeface="Meiryo UI"/>
                <a:cs typeface="Meiryo UI" panose="020B0604030504040204" pitchFamily="50" charset="-128"/>
              </a:rPr>
              <a:t>改正法の施行後においてマイナンバーカードによりオンライン資格確認を受けることができない状況にある者については、氏名・生年月日、被保険者等記号・番号、保険者情報等が記載された</a:t>
            </a:r>
            <a:r>
              <a:rPr lang="ja-JP" altLang="en-US" sz="1600" b="1" u="sng" dirty="0">
                <a:latin typeface="Meiryo UI"/>
                <a:ea typeface="Meiryo UI"/>
                <a:cs typeface="Meiryo UI" panose="020B0604030504040204" pitchFamily="50" charset="-128"/>
              </a:rPr>
              <a:t>「資格確認書」</a:t>
            </a:r>
            <a:r>
              <a:rPr lang="ja-JP" altLang="en-US" sz="1600" dirty="0">
                <a:latin typeface="Meiryo UI"/>
                <a:ea typeface="Meiryo UI"/>
                <a:cs typeface="Meiryo UI" panose="020B0604030504040204" pitchFamily="50" charset="-128"/>
              </a:rPr>
              <a:t>により被保険者資格を確認する。</a:t>
            </a:r>
            <a:endParaRPr lang="en-US" altLang="ja-JP" sz="1600" dirty="0">
              <a:latin typeface="Meiryo UI"/>
              <a:ea typeface="Meiryo UI"/>
              <a:cs typeface="Meiryo UI" panose="020B0604030504040204" pitchFamily="50" charset="-128"/>
            </a:endParaRPr>
          </a:p>
          <a:p>
            <a:r>
              <a:rPr lang="ja-JP" altLang="en-US" sz="1600" dirty="0">
                <a:latin typeface="Meiryo UI"/>
                <a:ea typeface="Meiryo UI"/>
                <a:cs typeface="Meiryo UI" panose="020B0604030504040204" pitchFamily="50" charset="-128"/>
              </a:rPr>
              <a:t>資格確認書の記載事項は、必須記載事項と任意記載事項に区分し、必須記載事項については、医療機関等における被保険者資格の確認に必要な最低限の項目とし、任意記載事項については、保険者の判断で記載事項を選択した上で、本人の希望に基づき記載事項として追加することが可能な項目とする。</a:t>
            </a:r>
          </a:p>
          <a:p>
            <a:r>
              <a:rPr lang="ja-JP" altLang="en-US" sz="1600" dirty="0">
                <a:latin typeface="Meiryo UI"/>
                <a:ea typeface="Meiryo UI"/>
                <a:cs typeface="Meiryo UI" panose="020B0604030504040204" pitchFamily="50" charset="-128"/>
              </a:rPr>
              <a:t>なお、保険者の判断で任意記載事項を追加しないこととすることも可能とする。</a:t>
            </a:r>
            <a:endParaRPr lang="en-US" altLang="ja-JP" sz="1600" dirty="0">
              <a:latin typeface="Meiryo UI"/>
              <a:ea typeface="Meiryo UI"/>
              <a:cs typeface="Meiryo UI" panose="020B0604030504040204" pitchFamily="50" charset="-128"/>
            </a:endParaRPr>
          </a:p>
          <a:p>
            <a:endParaRPr lang="en-US" altLang="ja-JP" sz="1600" dirty="0">
              <a:solidFill>
                <a:srgbClr val="FF0000"/>
              </a:solidFill>
              <a:latin typeface="Meiryo UI"/>
              <a:ea typeface="Meiryo UI"/>
              <a:cs typeface="Meiryo UI" panose="020B0604030504040204" pitchFamily="50" charset="-128"/>
            </a:endParaRPr>
          </a:p>
          <a:p>
            <a:r>
              <a:rPr lang="ja-JP" altLang="en-US" sz="1600" dirty="0">
                <a:latin typeface="Meiryo UI"/>
                <a:ea typeface="Meiryo UI"/>
                <a:cs typeface="Meiryo UI" panose="020B0604030504040204" pitchFamily="50" charset="-128"/>
              </a:rPr>
              <a:t>一方で、マイナ保険証の保有者においては、自身の被保険者資格等を簡易に把握できるよう、 新規資格取得時や一部負担金割合の変更時等に</a:t>
            </a:r>
            <a:r>
              <a:rPr lang="ja-JP" altLang="en-US" sz="1600" b="1" u="sng" dirty="0">
                <a:latin typeface="Meiryo UI"/>
                <a:ea typeface="Meiryo UI"/>
                <a:cs typeface="Meiryo UI" panose="020B0604030504040204" pitchFamily="50" charset="-128"/>
              </a:rPr>
              <a:t>「資格情報のお知らせ」</a:t>
            </a:r>
            <a:r>
              <a:rPr lang="ja-JP" altLang="en-US" sz="1600" dirty="0">
                <a:latin typeface="Meiryo UI"/>
                <a:ea typeface="Meiryo UI"/>
                <a:cs typeface="Meiryo UI" panose="020B0604030504040204" pitchFamily="50" charset="-128"/>
              </a:rPr>
              <a:t>を交付する。</a:t>
            </a:r>
            <a:endParaRPr lang="en-US" altLang="ja-JP" sz="1600" dirty="0">
              <a:latin typeface="Meiryo UI"/>
              <a:ea typeface="Meiryo UI"/>
              <a:cs typeface="Meiryo UI" panose="020B0604030504040204" pitchFamily="50" charset="-128"/>
            </a:endParaRPr>
          </a:p>
          <a:p>
            <a:endParaRPr lang="en-US" altLang="ja-JP" sz="1600" b="1" dirty="0">
              <a:latin typeface="Meiryo UI"/>
              <a:ea typeface="Meiryo UI"/>
              <a:cs typeface="Meiryo UI" panose="020B0604030504040204" pitchFamily="50" charset="-128"/>
            </a:endParaRPr>
          </a:p>
          <a:p>
            <a:r>
              <a:rPr lang="ja-JP" altLang="en-US" sz="1600" dirty="0">
                <a:latin typeface="Meiryo UI"/>
                <a:ea typeface="Meiryo UI"/>
                <a:cs typeface="Meiryo UI" panose="020B0604030504040204" pitchFamily="50" charset="-128"/>
              </a:rPr>
              <a:t>標準システムでは、上記の運用に対応するため、新たに「資格確認書」および「資格情報のお知らせ」の帳票を追加する。</a:t>
            </a:r>
          </a:p>
        </p:txBody>
      </p:sp>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機能概要２</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59268E5-CD36-1246-4EB2-65698A48B100}"/>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11</a:t>
            </a:fld>
            <a:endParaRPr kumimoji="1" lang="ja-JP" altLang="en-US"/>
          </a:p>
        </p:txBody>
      </p:sp>
      <p:sp>
        <p:nvSpPr>
          <p:cNvPr id="6" name="テキスト ボックス 5">
            <a:extLst>
              <a:ext uri="{FF2B5EF4-FFF2-40B4-BE49-F238E27FC236}">
                <a16:creationId xmlns:a16="http://schemas.microsoft.com/office/drawing/2014/main" id="{A043347D-F22C-2744-E7A4-3802395C3DA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Tree>
    <p:extLst>
      <p:ext uri="{BB962C8B-B14F-4D97-AF65-F5344CB8AC3E}">
        <p14:creationId xmlns:p14="http://schemas.microsoft.com/office/powerpoint/2010/main" val="1196452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192F1C2A-6CD7-526C-4D02-3FC4679F743C}"/>
              </a:ext>
            </a:extLst>
          </p:cNvPr>
          <p:cNvSpPr/>
          <p:nvPr/>
        </p:nvSpPr>
        <p:spPr>
          <a:xfrm>
            <a:off x="536322" y="794490"/>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設計観点２</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0CE8EFC9-6B11-1762-BE64-32C7C504CE04}"/>
              </a:ext>
            </a:extLst>
          </p:cNvPr>
          <p:cNvSpPr txBox="1"/>
          <p:nvPr/>
        </p:nvSpPr>
        <p:spPr>
          <a:xfrm>
            <a:off x="540000" y="1229861"/>
            <a:ext cx="9224118" cy="1815872"/>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「資格確認書」は、必須記載事項と任意記載事項に区分してそれぞれ様式を追加する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滞納者に対して交付する「資格確認書」については、特別療養費支給対象者である旨を補足した様式を追加する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「資格確認書」の様式サイズは、カード型、はがき型（高齢受給者証と同様のサイズ）、Ａ４型の３種類を準備し、保険者で選択可能とする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滞納者に対して交付する「資格情報のお知らせ」については、特別療養費支給対象者である旨を補足した様式を追加する</a:t>
            </a:r>
          </a:p>
        </p:txBody>
      </p:sp>
      <p:sp>
        <p:nvSpPr>
          <p:cNvPr id="3" name="スライド番号プレースホルダー 2">
            <a:extLst>
              <a:ext uri="{FF2B5EF4-FFF2-40B4-BE49-F238E27FC236}">
                <a16:creationId xmlns:a16="http://schemas.microsoft.com/office/drawing/2014/main" id="{659268E5-CD36-1246-4EB2-65698A48B100}"/>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12</a:t>
            </a:fld>
            <a:endParaRPr kumimoji="1" lang="ja-JP" altLang="en-US"/>
          </a:p>
        </p:txBody>
      </p:sp>
      <p:sp>
        <p:nvSpPr>
          <p:cNvPr id="6" name="テキスト ボックス 5">
            <a:extLst>
              <a:ext uri="{FF2B5EF4-FFF2-40B4-BE49-F238E27FC236}">
                <a16:creationId xmlns:a16="http://schemas.microsoft.com/office/drawing/2014/main" id="{A043347D-F22C-2744-E7A4-3802395C3DA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正方形/長方形 1">
            <a:extLst>
              <a:ext uri="{FF2B5EF4-FFF2-40B4-BE49-F238E27FC236}">
                <a16:creationId xmlns:a16="http://schemas.microsoft.com/office/drawing/2014/main" id="{269539ED-0344-6F25-04A0-44E28A59D0C0}"/>
              </a:ext>
            </a:extLst>
          </p:cNvPr>
          <p:cNvSpPr/>
          <p:nvPr/>
        </p:nvSpPr>
        <p:spPr>
          <a:xfrm>
            <a:off x="540000" y="3015608"/>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設計方針２ー１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a:extLst>
              <a:ext uri="{FF2B5EF4-FFF2-40B4-BE49-F238E27FC236}">
                <a16:creationId xmlns:a16="http://schemas.microsoft.com/office/drawing/2014/main" id="{2C7B7E8D-CF3A-01CA-B2D4-636D050DC64A}"/>
              </a:ext>
            </a:extLst>
          </p:cNvPr>
          <p:cNvSpPr/>
          <p:nvPr/>
        </p:nvSpPr>
        <p:spPr>
          <a:xfrm>
            <a:off x="1980000" y="3015608"/>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「資格確認書」は、必須記載事項と任意記載事項に区分してそれぞれ様式を追加する</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89C6F1A2-E553-9312-A85E-396F8F9F70D1}"/>
              </a:ext>
            </a:extLst>
          </p:cNvPr>
          <p:cNvSpPr txBox="1"/>
          <p:nvPr/>
        </p:nvSpPr>
        <p:spPr>
          <a:xfrm>
            <a:off x="537652" y="3584610"/>
            <a:ext cx="9224118" cy="2800757"/>
          </a:xfrm>
          <a:prstGeom prst="rect">
            <a:avLst/>
          </a:prstGeom>
          <a:noFill/>
        </p:spPr>
        <p:txBody>
          <a:bodyPr wrap="square" lIns="91429" tIns="45715" rIns="91429" bIns="45715" rtlCol="0">
            <a:spAutoFit/>
          </a:bodyPr>
          <a:lstStyle/>
          <a:p>
            <a:pPr marL="173038" indent="-173038"/>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任意記載事項である、高額療養費の限度額適用区分や特定疾病の認定疾病名等について、従来どおり各種証を別途交付する保険者を考慮して、標準システムでは資格確認書の必須記載事項を出力する様式（以下、 「必須様式」という）と必須記載事項および任意記載事項を出力する様式（以下、 「任意様式」という）の帳票定義ファイルを提供する。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173038" indent="-173038"/>
            <a:r>
              <a:rPr lang="ja-JP" altLang="en-US" sz="1600">
                <a:latin typeface="Meiryo UI" panose="020B0604030504040204" pitchFamily="50" charset="-128"/>
                <a:ea typeface="Meiryo UI" panose="020B0604030504040204" pitchFamily="50" charset="-128"/>
                <a:cs typeface="Meiryo UI" panose="020B0604030504040204" pitchFamily="50" charset="-128"/>
              </a:rPr>
              <a:t>　 また、資格確認書の出力を必須記載事項のみとするか、任意記載事項を含めて出力するかは業務セットアップパラメータ「</a:t>
            </a:r>
            <a:r>
              <a:rPr lang="en-US" altLang="ja-JP" sz="1600">
                <a:latin typeface="Meiryo UI" panose="020B0604030504040204" pitchFamily="50" charset="-128"/>
                <a:ea typeface="Meiryo UI" panose="020B0604030504040204" pitchFamily="50" charset="-128"/>
                <a:cs typeface="Meiryo UI" panose="020B0604030504040204" pitchFamily="50" charset="-128"/>
              </a:rPr>
              <a:t>0401</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資格確認書様式選択</a:t>
            </a:r>
            <a:r>
              <a:rPr lang="ja-JP" altLang="en-US" sz="1600">
                <a:latin typeface="Meiryo UI" panose="020B0604030504040204" pitchFamily="50" charset="-128"/>
                <a:ea typeface="Meiryo UI" panose="020B0604030504040204" pitchFamily="50" charset="-128"/>
                <a:cs typeface="Meiryo UI" panose="020B0604030504040204" pitchFamily="50" charset="-128"/>
              </a:rPr>
              <a:t>」の設定値を参照して、出力制御を実施する。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173038" indent="-173038"/>
            <a:r>
              <a:rPr lang="ja-JP" altLang="en-US" sz="1600">
                <a:latin typeface="Meiryo UI" panose="020B0604030504040204" pitchFamily="50" charset="-128"/>
                <a:ea typeface="Meiryo UI" panose="020B0604030504040204" pitchFamily="50" charset="-128"/>
                <a:cs typeface="Meiryo UI" panose="020B0604030504040204" pitchFamily="50" charset="-128"/>
              </a:rPr>
              <a:t>○従来の「被保険者証」に関する機能と同様に、別途「高齢受給者証」を交付する保険者においては、「資格確認書」に負担割合を出力しないことから、既存の業務セットアップパラメータ「</a:t>
            </a:r>
            <a:r>
              <a:rPr lang="en-US" altLang="ja-JP" sz="1600">
                <a:latin typeface="Meiryo UI" panose="020B0604030504040204" pitchFamily="50" charset="-128"/>
                <a:ea typeface="Meiryo UI" panose="020B0604030504040204" pitchFamily="50" charset="-128"/>
                <a:cs typeface="Meiryo UI" panose="020B0604030504040204" pitchFamily="50" charset="-128"/>
              </a:rPr>
              <a:t>0074</a:t>
            </a:r>
            <a:r>
              <a:rPr lang="ja-JP" altLang="en-US" sz="1600">
                <a:latin typeface="Meiryo UI" panose="020B0604030504040204" pitchFamily="50" charset="-128"/>
                <a:ea typeface="Meiryo UI" panose="020B0604030504040204" pitchFamily="50" charset="-128"/>
                <a:cs typeface="Meiryo UI" panose="020B0604030504040204" pitchFamily="50" charset="-128"/>
              </a:rPr>
              <a:t>：保険証兼高齢受給者証オプション」の設定値を参照して、負担割合の出力制御を実施する。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173038" indent="-173038"/>
            <a:r>
              <a:rPr lang="ja-JP" altLang="en-US" sz="1600">
                <a:latin typeface="Meiryo UI" panose="020B0604030504040204" pitchFamily="50" charset="-128"/>
                <a:ea typeface="Meiryo UI" panose="020B0604030504040204" pitchFamily="50" charset="-128"/>
                <a:cs typeface="Meiryo UI" panose="020B0604030504040204" pitchFamily="50" charset="-128"/>
              </a:rPr>
              <a:t>○様式（任意）を採用される保険者において、被保険者が任意記載項目を希望しない場合は、任意記載項目を「＊＊＊（アスタリスク）」埋めして出力する。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24184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13</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7832CE0-3465-285C-74CF-435329B7093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EEB8EAA3-E898-A0B3-6715-C2421988A216}"/>
              </a:ext>
            </a:extLst>
          </p:cNvPr>
          <p:cNvSpPr txBox="1"/>
          <p:nvPr/>
        </p:nvSpPr>
        <p:spPr>
          <a:xfrm>
            <a:off x="537652" y="764704"/>
            <a:ext cx="9224118" cy="452430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資格確認書の必須様式および任意様式おける設計のポイントを以下に示す。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solidFill>
                  <a:schemeClr val="tx1"/>
                </a:solidFill>
                <a:latin typeface="Meiryo UI" panose="020B0604030504040204" pitchFamily="50" charset="-128"/>
                <a:ea typeface="Meiryo UI" panose="020B0604030504040204" pitchFamily="50" charset="-128"/>
                <a:cs typeface="Meiryo UI" panose="020B0604030504040204" pitchFamily="50" charset="-128"/>
              </a:rPr>
              <a:t>資格確認書の出力内容は業務セットアップパラメータで指定する</a:t>
            </a:r>
            <a:r>
              <a:rPr lang="ja-JP" altLang="en-US" sz="1600" b="0">
                <a:solidFill>
                  <a:schemeClr val="tx1"/>
                </a:solidFill>
                <a:latin typeface="Meiryo UI" panose="020B0604030504040204" pitchFamily="50" charset="-128"/>
                <a:ea typeface="Meiryo UI" panose="020B0604030504040204" pitchFamily="50" charset="-128"/>
              </a:rPr>
              <a:t>こととし、帳票出力の都度出力内容を切り替えることはできないものとする。</a:t>
            </a:r>
            <a:endParaRPr lang="en-US" altLang="ja-JP" sz="1600" b="0">
              <a:solidFill>
                <a:schemeClr val="tx1"/>
              </a:solidFill>
              <a:latin typeface="Meiryo UI" panose="020B0604030504040204" pitchFamily="50" charset="-128"/>
              <a:ea typeface="Meiryo UI" panose="020B0604030504040204" pitchFamily="50" charset="-128"/>
            </a:endParaRPr>
          </a:p>
          <a:p>
            <a:r>
              <a:rPr lang="ja-JP" altLang="en-US" sz="1600" b="0">
                <a:solidFill>
                  <a:schemeClr val="tx1"/>
                </a:solidFill>
                <a:latin typeface="Meiryo UI" panose="020B0604030504040204" pitchFamily="50" charset="-128"/>
                <a:ea typeface="Meiryo UI" panose="020B0604030504040204" pitchFamily="50" charset="-128"/>
              </a:rPr>
              <a:t>市町村職員は業務セットアップパラメータを事前に検討し、利用する資格確認書の様式を決定する。</a:t>
            </a:r>
            <a:endParaRPr lang="en-US" altLang="ja-JP" sz="1600" b="0">
              <a:solidFill>
                <a:schemeClr val="tx1"/>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D4283A97-5619-C8FF-CDE1-E46A14A95453}"/>
              </a:ext>
            </a:extLst>
          </p:cNvPr>
          <p:cNvGraphicFramePr>
            <a:graphicFrameLocks noGrp="1"/>
          </p:cNvGraphicFramePr>
          <p:nvPr>
            <p:extLst>
              <p:ext uri="{D42A27DB-BD31-4B8C-83A1-F6EECF244321}">
                <p14:modId xmlns:p14="http://schemas.microsoft.com/office/powerpoint/2010/main" val="4020175695"/>
              </p:ext>
            </p:extLst>
          </p:nvPr>
        </p:nvGraphicFramePr>
        <p:xfrm>
          <a:off x="537652" y="1097912"/>
          <a:ext cx="9054144" cy="3307080"/>
        </p:xfrm>
        <a:graphic>
          <a:graphicData uri="http://schemas.openxmlformats.org/drawingml/2006/table">
            <a:tbl>
              <a:tblPr firstRow="1" bandRow="1">
                <a:tableStyleId>{5C22544A-7EE6-4342-B048-85BDC9FD1C3A}</a:tableStyleId>
              </a:tblPr>
              <a:tblGrid>
                <a:gridCol w="481330">
                  <a:extLst>
                    <a:ext uri="{9D8B030D-6E8A-4147-A177-3AD203B41FA5}">
                      <a16:colId xmlns:a16="http://schemas.microsoft.com/office/drawing/2014/main" val="4288866114"/>
                    </a:ext>
                  </a:extLst>
                </a:gridCol>
                <a:gridCol w="2088112">
                  <a:extLst>
                    <a:ext uri="{9D8B030D-6E8A-4147-A177-3AD203B41FA5}">
                      <a16:colId xmlns:a16="http://schemas.microsoft.com/office/drawing/2014/main" val="1523264868"/>
                    </a:ext>
                  </a:extLst>
                </a:gridCol>
                <a:gridCol w="2164702">
                  <a:extLst>
                    <a:ext uri="{9D8B030D-6E8A-4147-A177-3AD203B41FA5}">
                      <a16:colId xmlns:a16="http://schemas.microsoft.com/office/drawing/2014/main" val="3812526313"/>
                    </a:ext>
                  </a:extLst>
                </a:gridCol>
                <a:gridCol w="4320000">
                  <a:extLst>
                    <a:ext uri="{9D8B030D-6E8A-4147-A177-3AD203B41FA5}">
                      <a16:colId xmlns:a16="http://schemas.microsoft.com/office/drawing/2014/main" val="1695504730"/>
                    </a:ext>
                  </a:extLst>
                </a:gridCol>
              </a:tblGrid>
              <a:tr h="297180">
                <a:tc>
                  <a:txBody>
                    <a:bodyPr/>
                    <a:lstStyle/>
                    <a:p>
                      <a:pPr algn="ctr"/>
                      <a:r>
                        <a:rPr kumimoji="1" lang="en-US" altLang="ja-JP" sz="1100" b="1">
                          <a:solidFill>
                            <a:schemeClr val="bg1"/>
                          </a:solidFill>
                          <a:latin typeface="Meiryo UI" panose="020B0604030504040204" pitchFamily="50" charset="-128"/>
                          <a:ea typeface="Meiryo UI" panose="020B0604030504040204" pitchFamily="50" charset="-128"/>
                        </a:rPr>
                        <a:t>No.</a:t>
                      </a:r>
                      <a:endParaRPr kumimoji="1" lang="ja-JP" altLang="en-US" sz="1100" b="1">
                        <a:solidFill>
                          <a:schemeClr val="bg1"/>
                        </a:solidFill>
                        <a:latin typeface="Meiryo UI" panose="020B0604030504040204" pitchFamily="50" charset="-128"/>
                        <a:ea typeface="Meiryo UI" panose="020B0604030504040204" pitchFamily="50" charset="-128"/>
                      </a:endParaRPr>
                    </a:p>
                  </a:txBody>
                  <a:tcPr/>
                </a:tc>
                <a:tc>
                  <a:txBody>
                    <a:bodyPr/>
                    <a:lstStyle/>
                    <a:p>
                      <a:pPr algn="ctr"/>
                      <a:r>
                        <a:rPr kumimoji="1" lang="ja-JP" altLang="en-US" sz="1100" b="1">
                          <a:solidFill>
                            <a:schemeClr val="bg1"/>
                          </a:solidFill>
                          <a:latin typeface="Meiryo UI" panose="020B0604030504040204" pitchFamily="50" charset="-128"/>
                          <a:ea typeface="Meiryo UI" panose="020B0604030504040204" pitchFamily="50" charset="-128"/>
                        </a:rPr>
                        <a:t>業務セットアップパラメータ「</a:t>
                      </a:r>
                      <a:r>
                        <a:rPr kumimoji="1" lang="en-US" altLang="ja-JP" sz="1100" b="1">
                          <a:solidFill>
                            <a:schemeClr val="bg1"/>
                          </a:solidFill>
                          <a:latin typeface="Meiryo UI" panose="020B0604030504040204" pitchFamily="50" charset="-128"/>
                          <a:ea typeface="Meiryo UI" panose="020B0604030504040204" pitchFamily="50" charset="-128"/>
                        </a:rPr>
                        <a:t>0401</a:t>
                      </a:r>
                      <a:r>
                        <a:rPr kumimoji="1" lang="ja-JP" altLang="en-US" sz="1100" b="1">
                          <a:solidFill>
                            <a:schemeClr val="bg1"/>
                          </a:solidFill>
                          <a:latin typeface="Meiryo UI" panose="020B0604030504040204" pitchFamily="50" charset="-128"/>
                          <a:ea typeface="Meiryo UI" panose="020B0604030504040204" pitchFamily="50" charset="-128"/>
                        </a:rPr>
                        <a:t>：</a:t>
                      </a:r>
                      <a:r>
                        <a:rPr kumimoji="1" lang="zh-TW" altLang="en-US" sz="1100" b="1">
                          <a:solidFill>
                            <a:schemeClr val="bg1"/>
                          </a:solidFill>
                          <a:latin typeface="Meiryo UI" panose="020B0604030504040204" pitchFamily="50" charset="-128"/>
                          <a:ea typeface="Meiryo UI" panose="020B0604030504040204" pitchFamily="50" charset="-128"/>
                        </a:rPr>
                        <a:t>資格確認書様式選択</a:t>
                      </a:r>
                      <a:r>
                        <a:rPr kumimoji="1" lang="ja-JP" altLang="en-US" sz="1100" b="1">
                          <a:solidFill>
                            <a:schemeClr val="bg1"/>
                          </a:solidFill>
                          <a:latin typeface="Meiryo UI" panose="020B0604030504040204" pitchFamily="50" charset="-128"/>
                          <a:ea typeface="Meiryo UI" panose="020B0604030504040204" pitchFamily="50" charset="-128"/>
                        </a:rPr>
                        <a:t>」の設定値</a:t>
                      </a:r>
                    </a:p>
                  </a:txBody>
                  <a:tcPr/>
                </a:tc>
                <a:tc>
                  <a:txBody>
                    <a:bodyPr/>
                    <a:lstStyle/>
                    <a:p>
                      <a:pPr algn="ctr"/>
                      <a:r>
                        <a:rPr kumimoji="1" lang="ja-JP" altLang="en-US" sz="1100" b="1">
                          <a:solidFill>
                            <a:schemeClr val="bg1"/>
                          </a:solidFill>
                          <a:latin typeface="Meiryo UI" panose="020B0604030504040204" pitchFamily="50" charset="-128"/>
                          <a:ea typeface="Meiryo UI" panose="020B0604030504040204" pitchFamily="50" charset="-128"/>
                        </a:rPr>
                        <a:t>業務セットアップパラメータ「</a:t>
                      </a:r>
                      <a:r>
                        <a:rPr kumimoji="1" lang="en-US" altLang="ja-JP" sz="1100" b="1">
                          <a:solidFill>
                            <a:schemeClr val="bg1"/>
                          </a:solidFill>
                          <a:latin typeface="Meiryo UI" panose="020B0604030504040204" pitchFamily="50" charset="-128"/>
                          <a:ea typeface="Meiryo UI" panose="020B0604030504040204" pitchFamily="50" charset="-128"/>
                        </a:rPr>
                        <a:t>0074</a:t>
                      </a:r>
                      <a:r>
                        <a:rPr kumimoji="1" lang="ja-JP" altLang="en-US" sz="1100" b="1">
                          <a:solidFill>
                            <a:schemeClr val="bg1"/>
                          </a:solidFill>
                          <a:latin typeface="Meiryo UI" panose="020B0604030504040204" pitchFamily="50" charset="-128"/>
                          <a:ea typeface="Meiryo UI" panose="020B0604030504040204" pitchFamily="50" charset="-128"/>
                        </a:rPr>
                        <a:t>：保険証兼高齢受給者証オプション」の設定値</a:t>
                      </a:r>
                    </a:p>
                  </a:txBody>
                  <a:tcPr/>
                </a:tc>
                <a:tc>
                  <a:txBody>
                    <a:bodyPr/>
                    <a:lstStyle/>
                    <a:p>
                      <a:pPr algn="ctr"/>
                      <a:r>
                        <a:rPr kumimoji="1" lang="ja-JP" altLang="en-US" sz="1100" b="1">
                          <a:solidFill>
                            <a:schemeClr val="bg1"/>
                          </a:solidFill>
                          <a:latin typeface="Meiryo UI" panose="020B0604030504040204" pitchFamily="50" charset="-128"/>
                          <a:ea typeface="Meiryo UI" panose="020B0604030504040204" pitchFamily="50" charset="-128"/>
                        </a:rPr>
                        <a:t>資格確認書の表示内容に関する設計ポイント</a:t>
                      </a:r>
                    </a:p>
                  </a:txBody>
                  <a:tcPr/>
                </a:tc>
                <a:extLst>
                  <a:ext uri="{0D108BD9-81ED-4DB2-BD59-A6C34878D82A}">
                    <a16:rowId xmlns:a16="http://schemas.microsoft.com/office/drawing/2014/main" val="1050009100"/>
                  </a:ext>
                </a:extLst>
              </a:tr>
              <a:tr h="0">
                <a:tc>
                  <a:txBody>
                    <a:bodyPr/>
                    <a:lstStyle/>
                    <a:p>
                      <a:r>
                        <a:rPr kumimoji="1" lang="ja-JP" altLang="en-US" sz="1100" b="0">
                          <a:latin typeface="Meiryo UI" panose="020B0604030504040204" pitchFamily="50" charset="-128"/>
                          <a:ea typeface="Meiryo UI" panose="020B0604030504040204" pitchFamily="50" charset="-128"/>
                        </a:rPr>
                        <a:t>１</a:t>
                      </a:r>
                    </a:p>
                  </a:txBody>
                  <a:tcPr/>
                </a:tc>
                <a:tc>
                  <a:txBody>
                    <a:bodyPr/>
                    <a:lstStyle/>
                    <a:p>
                      <a:r>
                        <a:rPr kumimoji="1" lang="en-US" altLang="ja-JP" sz="1100" b="0">
                          <a:solidFill>
                            <a:schemeClr val="tx1"/>
                          </a:solidFill>
                          <a:latin typeface="Meiryo UI" panose="020B0604030504040204" pitchFamily="50" charset="-128"/>
                          <a:ea typeface="Meiryo UI" panose="020B0604030504040204" pitchFamily="50" charset="-128"/>
                        </a:rPr>
                        <a:t>0000</a:t>
                      </a:r>
                      <a:r>
                        <a:rPr kumimoji="1" lang="ja-JP" altLang="en-US" sz="1100" b="0">
                          <a:solidFill>
                            <a:schemeClr val="tx1"/>
                          </a:solidFill>
                          <a:latin typeface="Meiryo UI" panose="020B0604030504040204" pitchFamily="50" charset="-128"/>
                          <a:ea typeface="Meiryo UI" panose="020B0604030504040204" pitchFamily="50" charset="-128"/>
                        </a:rPr>
                        <a:t>：任意項目なし（デフォルト）</a:t>
                      </a:r>
                    </a:p>
                  </a:txBody>
                  <a:tcPr/>
                </a:tc>
                <a:tc>
                  <a:txBody>
                    <a:bodyPr/>
                    <a:lstStyle/>
                    <a:p>
                      <a:r>
                        <a:rPr kumimoji="1" lang="en-US" altLang="ja-JP" sz="1100" b="0">
                          <a:solidFill>
                            <a:schemeClr val="tx1"/>
                          </a:solidFill>
                          <a:latin typeface="Meiryo UI" panose="020B0604030504040204" pitchFamily="50" charset="-128"/>
                          <a:ea typeface="Meiryo UI" panose="020B0604030504040204" pitchFamily="50" charset="-128"/>
                        </a:rPr>
                        <a:t>0000</a:t>
                      </a:r>
                      <a:r>
                        <a:rPr kumimoji="1" lang="ja-JP" altLang="en-US" sz="1100" b="0">
                          <a:solidFill>
                            <a:schemeClr val="tx1"/>
                          </a:solidFill>
                          <a:latin typeface="Meiryo UI" panose="020B0604030504040204" pitchFamily="50" charset="-128"/>
                          <a:ea typeface="Meiryo UI" panose="020B0604030504040204" pitchFamily="50" charset="-128"/>
                        </a:rPr>
                        <a:t>：負担割合を出力しない</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・必須記載事項のみを出力する。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・負担割合を出力しない。</a:t>
                      </a:r>
                      <a:endParaRPr lang="en-US" altLang="ja-JP" sz="1100" b="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745113608"/>
                  </a:ext>
                </a:extLst>
              </a:tr>
              <a:tr h="0">
                <a:tc>
                  <a:txBody>
                    <a:bodyPr/>
                    <a:lstStyle/>
                    <a:p>
                      <a:r>
                        <a:rPr kumimoji="1" lang="ja-JP" altLang="en-US" sz="1100" b="0">
                          <a:latin typeface="Meiryo UI" panose="020B0604030504040204" pitchFamily="50" charset="-128"/>
                          <a:ea typeface="Meiryo UI" panose="020B0604030504040204" pitchFamily="50" charset="-128"/>
                        </a:rPr>
                        <a:t>２</a:t>
                      </a:r>
                    </a:p>
                  </a:txBody>
                  <a:tcPr/>
                </a:tc>
                <a:tc>
                  <a:txBody>
                    <a:bodyPr/>
                    <a:lstStyle/>
                    <a:p>
                      <a:r>
                        <a:rPr kumimoji="1" lang="en-US" altLang="ja-JP" sz="1100" b="0">
                          <a:solidFill>
                            <a:schemeClr val="tx1"/>
                          </a:solidFill>
                          <a:latin typeface="Meiryo UI" panose="020B0604030504040204" pitchFamily="50" charset="-128"/>
                          <a:ea typeface="Meiryo UI" panose="020B0604030504040204" pitchFamily="50" charset="-128"/>
                        </a:rPr>
                        <a:t>0000</a:t>
                      </a:r>
                      <a:r>
                        <a:rPr kumimoji="1" lang="ja-JP" altLang="en-US" sz="1100" b="0">
                          <a:solidFill>
                            <a:schemeClr val="tx1"/>
                          </a:solidFill>
                          <a:latin typeface="Meiryo UI" panose="020B0604030504040204" pitchFamily="50" charset="-128"/>
                          <a:ea typeface="Meiryo UI" panose="020B0604030504040204" pitchFamily="50" charset="-128"/>
                        </a:rPr>
                        <a:t>：任意項目なし（デフォルト）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tx1"/>
                          </a:solidFill>
                          <a:latin typeface="Meiryo UI" panose="020B0604030504040204" pitchFamily="50" charset="-128"/>
                          <a:ea typeface="Meiryo UI" panose="020B0604030504040204" pitchFamily="50" charset="-128"/>
                        </a:rPr>
                        <a:t>0001</a:t>
                      </a:r>
                      <a:r>
                        <a:rPr kumimoji="1" lang="ja-JP" altLang="en-US" sz="1100" b="0">
                          <a:solidFill>
                            <a:schemeClr val="tx1"/>
                          </a:solidFill>
                          <a:latin typeface="Meiryo UI" panose="020B0604030504040204" pitchFamily="50" charset="-128"/>
                          <a:ea typeface="Meiryo UI" panose="020B0604030504040204" pitchFamily="50" charset="-128"/>
                        </a:rPr>
                        <a:t>：負担割合を出力する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・必須記載事項のみを出力する。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・負担割合を出力する。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ただし、特別療養費支給対象者の場合は、負担割合は出力しない。</a:t>
                      </a:r>
                      <a:endParaRPr lang="en-US" altLang="ja-JP" sz="1100" b="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260584285"/>
                  </a:ext>
                </a:extLst>
              </a:tr>
              <a:tr h="0">
                <a:tc>
                  <a:txBody>
                    <a:bodyPr/>
                    <a:lstStyle/>
                    <a:p>
                      <a:r>
                        <a:rPr kumimoji="1" lang="ja-JP" altLang="en-US" sz="1100" b="0">
                          <a:latin typeface="Meiryo UI" panose="020B0604030504040204" pitchFamily="50" charset="-128"/>
                          <a:ea typeface="Meiryo UI" panose="020B0604030504040204" pitchFamily="50" charset="-128"/>
                        </a:rPr>
                        <a:t>３</a:t>
                      </a:r>
                    </a:p>
                  </a:txBody>
                  <a:tcPr/>
                </a:tc>
                <a:tc>
                  <a:txBody>
                    <a:bodyPr/>
                    <a:lstStyle/>
                    <a:p>
                      <a:r>
                        <a:rPr kumimoji="1" lang="en-US" altLang="ja-JP" sz="1100" b="0">
                          <a:solidFill>
                            <a:schemeClr val="tx1"/>
                          </a:solidFill>
                          <a:latin typeface="Meiryo UI" panose="020B0604030504040204" pitchFamily="50" charset="-128"/>
                          <a:ea typeface="Meiryo UI" panose="020B0604030504040204" pitchFamily="50" charset="-128"/>
                        </a:rPr>
                        <a:t>0001</a:t>
                      </a:r>
                      <a:r>
                        <a:rPr kumimoji="1" lang="ja-JP" altLang="en-US" sz="1100" b="0">
                          <a:solidFill>
                            <a:schemeClr val="tx1"/>
                          </a:solidFill>
                          <a:latin typeface="Meiryo UI" panose="020B0604030504040204" pitchFamily="50" charset="-128"/>
                          <a:ea typeface="Meiryo UI" panose="020B0604030504040204" pitchFamily="50" charset="-128"/>
                        </a:rPr>
                        <a:t>：任意項目あり</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tx1"/>
                          </a:solidFill>
                          <a:latin typeface="Meiryo UI" panose="020B0604030504040204" pitchFamily="50" charset="-128"/>
                          <a:ea typeface="Meiryo UI" panose="020B0604030504040204" pitchFamily="50" charset="-128"/>
                        </a:rPr>
                        <a:t>0000</a:t>
                      </a:r>
                      <a:r>
                        <a:rPr kumimoji="1" lang="ja-JP" altLang="en-US" sz="1100" b="0">
                          <a:solidFill>
                            <a:schemeClr val="tx1"/>
                          </a:solidFill>
                          <a:latin typeface="Meiryo UI" panose="020B0604030504040204" pitchFamily="50" charset="-128"/>
                          <a:ea typeface="Meiryo UI" panose="020B0604030504040204" pitchFamily="50" charset="-128"/>
                        </a:rPr>
                        <a:t>：負担割合を出力しない</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・必須記載事項および任意記載事項を出力する。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ただし、申請受付時に任意記載事項を選択した場合に限る。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なお、任意項目を出力しない被保険者については、「＊」埋めとする。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・負担割合を出力しない。</a:t>
                      </a:r>
                      <a:endParaRPr lang="en-US" altLang="ja-JP" sz="1100" b="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37106711"/>
                  </a:ext>
                </a:extLst>
              </a:tr>
              <a:tr h="0">
                <a:tc>
                  <a:txBody>
                    <a:bodyPr/>
                    <a:lstStyle/>
                    <a:p>
                      <a:r>
                        <a:rPr kumimoji="1" lang="ja-JP" altLang="en-US" sz="1100" b="0">
                          <a:latin typeface="Meiryo UI" panose="020B0604030504040204" pitchFamily="50" charset="-128"/>
                          <a:ea typeface="Meiryo UI" panose="020B0604030504040204" pitchFamily="50" charset="-128"/>
                        </a:rPr>
                        <a:t>４</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tx1"/>
                          </a:solidFill>
                          <a:latin typeface="Meiryo UI" panose="020B0604030504040204" pitchFamily="50" charset="-128"/>
                          <a:ea typeface="Meiryo UI" panose="020B0604030504040204" pitchFamily="50" charset="-128"/>
                        </a:rPr>
                        <a:t>0001</a:t>
                      </a:r>
                      <a:r>
                        <a:rPr kumimoji="1" lang="ja-JP" altLang="en-US" sz="1100" b="0">
                          <a:solidFill>
                            <a:schemeClr val="tx1"/>
                          </a:solidFill>
                          <a:latin typeface="Meiryo UI" panose="020B0604030504040204" pitchFamily="50" charset="-128"/>
                          <a:ea typeface="Meiryo UI" panose="020B0604030504040204" pitchFamily="50" charset="-128"/>
                        </a:rPr>
                        <a:t>：任意項目あり</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tx1"/>
                          </a:solidFill>
                          <a:latin typeface="Meiryo UI" panose="020B0604030504040204" pitchFamily="50" charset="-128"/>
                          <a:ea typeface="Meiryo UI" panose="020B0604030504040204" pitchFamily="50" charset="-128"/>
                        </a:rPr>
                        <a:t>0001</a:t>
                      </a:r>
                      <a:r>
                        <a:rPr kumimoji="1" lang="ja-JP" altLang="en-US" sz="1100" b="0">
                          <a:solidFill>
                            <a:schemeClr val="tx1"/>
                          </a:solidFill>
                          <a:latin typeface="Meiryo UI" panose="020B0604030504040204" pitchFamily="50" charset="-128"/>
                          <a:ea typeface="Meiryo UI" panose="020B0604030504040204" pitchFamily="50" charset="-128"/>
                        </a:rPr>
                        <a:t>：負担割合を出力する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・必須記載事項および任意記載事項を出力する。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ただし、申請受付時に任意記載事項を選択した場合に限る。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なお、任意項目を出力しない被保険者については、「＊」埋めとする。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・負担割合を出力する。</a:t>
                      </a:r>
                      <a:endParaRPr lang="en-US" altLang="ja-JP" sz="1100" b="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b="0">
                          <a:solidFill>
                            <a:schemeClr val="tx1"/>
                          </a:solidFill>
                          <a:latin typeface="Meiryo UI" panose="020B0604030504040204" pitchFamily="50" charset="-128"/>
                          <a:ea typeface="Meiryo UI" panose="020B0604030504040204" pitchFamily="50" charset="-128"/>
                        </a:rPr>
                        <a:t>　ただし、特別療養費支給対象者の場合は、負担割合は出力しない。</a:t>
                      </a:r>
                      <a:endParaRPr lang="en-US" altLang="ja-JP" sz="1100" b="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004262773"/>
                  </a:ext>
                </a:extLst>
              </a:tr>
            </a:tbl>
          </a:graphicData>
        </a:graphic>
      </p:graphicFrame>
    </p:spTree>
    <p:extLst>
      <p:ext uri="{BB962C8B-B14F-4D97-AF65-F5344CB8AC3E}">
        <p14:creationId xmlns:p14="http://schemas.microsoft.com/office/powerpoint/2010/main" val="1311495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14</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7832CE0-3465-285C-74CF-435329B7093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正方形/長方形 8">
            <a:extLst>
              <a:ext uri="{FF2B5EF4-FFF2-40B4-BE49-F238E27FC236}">
                <a16:creationId xmlns:a16="http://schemas.microsoft.com/office/drawing/2014/main" id="{D79289BA-F025-FFD5-05D8-3A1B2DB0CCB5}"/>
              </a:ext>
            </a:extLst>
          </p:cNvPr>
          <p:cNvSpPr/>
          <p:nvPr/>
        </p:nvSpPr>
        <p:spPr>
          <a:xfrm>
            <a:off x="545578" y="806392"/>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２－２</a:t>
            </a:r>
            <a:endPar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B72BF5DE-F84A-B919-8DC1-ADCA43A05907}"/>
              </a:ext>
            </a:extLst>
          </p:cNvPr>
          <p:cNvSpPr/>
          <p:nvPr/>
        </p:nvSpPr>
        <p:spPr>
          <a:xfrm>
            <a:off x="1985578" y="806393"/>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滞納者に対して交付する「資格確認書」については、特別療養費支給対象者である旨を補足した様式を追加する</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11DDEA98-9B10-7F60-801F-B9873BBBDB4B}"/>
              </a:ext>
            </a:extLst>
          </p:cNvPr>
          <p:cNvSpPr txBox="1"/>
          <p:nvPr/>
        </p:nvSpPr>
        <p:spPr>
          <a:xfrm>
            <a:off x="537652" y="1346392"/>
            <a:ext cx="8987582" cy="1323429"/>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従来の「被保険者資格証明書」発行対象者に相当する滞納者に対して交付する「資格確認書」については、特別療養費支給対象者である旨「（特別療養）」を補足した様式を追加する。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従来より被保険者証は「カード型」で出力し、被保険者資格証明書については「はがき型」で出力して区別して運用されていることを考慮して、</a:t>
            </a:r>
            <a:r>
              <a:rPr lang="ja-JP" altLang="ja-JP" sz="1600">
                <a:effectLst/>
                <a:latin typeface="Meiryo UI" panose="020B0604030504040204" pitchFamily="50" charset="-128"/>
                <a:ea typeface="Meiryo UI" panose="020B0604030504040204" pitchFamily="50" charset="-128"/>
                <a:cs typeface="ＭＳ Ｐゴシック" panose="020B0600070205080204" pitchFamily="50" charset="-128"/>
              </a:rPr>
              <a:t>一般の資格確認書と</a:t>
            </a:r>
            <a:r>
              <a:rPr lang="ja-JP" altLang="en-US" sz="1600">
                <a:latin typeface="Meiryo UI" panose="020B0604030504040204" pitchFamily="50" charset="-128"/>
                <a:ea typeface="Meiryo UI" panose="020B0604030504040204" pitchFamily="50" charset="-128"/>
                <a:cs typeface="Meiryo UI" panose="020B0604030504040204" pitchFamily="50" charset="-128"/>
              </a:rPr>
              <a:t>特別療養費支給対象者</a:t>
            </a:r>
            <a:r>
              <a:rPr lang="ja-JP" altLang="ja-JP" sz="1600">
                <a:effectLst/>
                <a:latin typeface="Meiryo UI" panose="020B0604030504040204" pitchFamily="50" charset="-128"/>
                <a:ea typeface="Meiryo UI" panose="020B0604030504040204" pitchFamily="50" charset="-128"/>
                <a:cs typeface="ＭＳ Ｐゴシック" panose="020B0600070205080204" pitchFamily="50" charset="-128"/>
              </a:rPr>
              <a:t>の資格確認書で、それぞれ様式サイズを設定可能とする。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74911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15</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91BD8B26-1B9D-3BFF-1679-4849F78C0A35}"/>
              </a:ext>
            </a:extLst>
          </p:cNvPr>
          <p:cNvSpPr txBox="1"/>
          <p:nvPr/>
        </p:nvSpPr>
        <p:spPr>
          <a:xfrm>
            <a:off x="540000" y="1323365"/>
            <a:ext cx="8987582" cy="2246759"/>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様式サイズは、「カード型」、「はがき型」（高齢受給者証と同様のサイズ）、「Ａ４型」の３種類の帳票定義ファイルを準備する。保険者においては、制度施行時に利用する様式サイズをセットアップすることとし、資格確認書の発行都度、様式サイズを切り替えることはできないもの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例）通常の被保険者は、「カード型」として出力し、滞納のある被保険者は「はがき型」で出力するとセットアップした場合、通常の被保険者に「はがき型」の様式を出力することはできない。</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ただし、「</a:t>
            </a:r>
            <a:r>
              <a:rPr lang="en-US" altLang="ja-JP" sz="1600">
                <a:latin typeface="Meiryo UI" panose="020B0604030504040204" pitchFamily="50" charset="-128"/>
                <a:ea typeface="Meiryo UI" panose="020B0604030504040204" pitchFamily="50" charset="-128"/>
                <a:cs typeface="Meiryo UI" panose="020B0604030504040204" pitchFamily="50" charset="-128"/>
              </a:rPr>
              <a:t>A4</a:t>
            </a:r>
            <a:r>
              <a:rPr lang="ja-JP" altLang="en-US" sz="1600">
                <a:latin typeface="Meiryo UI" panose="020B0604030504040204" pitchFamily="50" charset="-128"/>
                <a:ea typeface="Meiryo UI" panose="020B0604030504040204" pitchFamily="50" charset="-128"/>
                <a:cs typeface="Meiryo UI" panose="020B0604030504040204" pitchFamily="50" charset="-128"/>
              </a:rPr>
              <a:t>型」については、マイナンバーカードの紛失時等、短期の有効期限で発行する場合の活用が想定されていることから、保険者職員により資格確認書の発行時に「</a:t>
            </a:r>
            <a:r>
              <a:rPr lang="en-US" altLang="ja-JP" sz="1600">
                <a:latin typeface="Meiryo UI" panose="020B0604030504040204" pitchFamily="50" charset="-128"/>
                <a:ea typeface="Meiryo UI" panose="020B0604030504040204" pitchFamily="50" charset="-128"/>
                <a:cs typeface="Meiryo UI" panose="020B0604030504040204" pitchFamily="50" charset="-128"/>
              </a:rPr>
              <a:t>A4</a:t>
            </a:r>
            <a:r>
              <a:rPr lang="ja-JP" altLang="en-US" sz="1600">
                <a:latin typeface="Meiryo UI" panose="020B0604030504040204" pitchFamily="50" charset="-128"/>
                <a:ea typeface="Meiryo UI" panose="020B0604030504040204" pitchFamily="50" charset="-128"/>
                <a:cs typeface="Meiryo UI" panose="020B0604030504040204" pitchFamily="50" charset="-128"/>
              </a:rPr>
              <a:t>型」へのみ切り替えを可能とする。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標準システムでは、以下の様式サイズ、記載事項の中から、保険者で利用する帳票定義ファイルを選択する。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a:extLst>
              <a:ext uri="{FF2B5EF4-FFF2-40B4-BE49-F238E27FC236}">
                <a16:creationId xmlns:a16="http://schemas.microsoft.com/office/drawing/2014/main" id="{95868995-A968-1681-39FE-EDAD7ADA993A}"/>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２－</a:t>
            </a: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３</a:t>
            </a:r>
            <a:endPar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6AD709CA-1DAB-DF71-053F-2E9609734C07}"/>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「資格確認書」の様式サイズは、カード型、はがき型（高齢受給者証と同様のサイズ）、Ａ４型の３種類を準備し、保険者で選択可能とする</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7832CE0-3465-285C-74CF-435329B7093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graphicFrame>
        <p:nvGraphicFramePr>
          <p:cNvPr id="10" name="表 8">
            <a:extLst>
              <a:ext uri="{FF2B5EF4-FFF2-40B4-BE49-F238E27FC236}">
                <a16:creationId xmlns:a16="http://schemas.microsoft.com/office/drawing/2014/main" id="{76EAA0DF-3F55-8E50-5CF0-96487EDF4A74}"/>
              </a:ext>
            </a:extLst>
          </p:cNvPr>
          <p:cNvGraphicFramePr>
            <a:graphicFrameLocks noGrp="1"/>
          </p:cNvGraphicFramePr>
          <p:nvPr>
            <p:extLst>
              <p:ext uri="{D42A27DB-BD31-4B8C-83A1-F6EECF244321}">
                <p14:modId xmlns:p14="http://schemas.microsoft.com/office/powerpoint/2010/main" val="719863362"/>
              </p:ext>
            </p:extLst>
          </p:nvPr>
        </p:nvGraphicFramePr>
        <p:xfrm>
          <a:off x="360000" y="3560400"/>
          <a:ext cx="9167581" cy="3108960"/>
        </p:xfrm>
        <a:graphic>
          <a:graphicData uri="http://schemas.openxmlformats.org/drawingml/2006/table">
            <a:tbl>
              <a:tblPr firstRow="1" bandRow="1">
                <a:tableStyleId>{5C22544A-7EE6-4342-B048-85BDC9FD1C3A}</a:tableStyleId>
              </a:tblPr>
              <a:tblGrid>
                <a:gridCol w="526428">
                  <a:extLst>
                    <a:ext uri="{9D8B030D-6E8A-4147-A177-3AD203B41FA5}">
                      <a16:colId xmlns:a16="http://schemas.microsoft.com/office/drawing/2014/main" val="527339490"/>
                    </a:ext>
                  </a:extLst>
                </a:gridCol>
                <a:gridCol w="2808341">
                  <a:extLst>
                    <a:ext uri="{9D8B030D-6E8A-4147-A177-3AD203B41FA5}">
                      <a16:colId xmlns:a16="http://schemas.microsoft.com/office/drawing/2014/main" val="28679771"/>
                    </a:ext>
                  </a:extLst>
                </a:gridCol>
                <a:gridCol w="1582625">
                  <a:extLst>
                    <a:ext uri="{9D8B030D-6E8A-4147-A177-3AD203B41FA5}">
                      <a16:colId xmlns:a16="http://schemas.microsoft.com/office/drawing/2014/main" val="753797493"/>
                    </a:ext>
                  </a:extLst>
                </a:gridCol>
                <a:gridCol w="1391232">
                  <a:extLst>
                    <a:ext uri="{9D8B030D-6E8A-4147-A177-3AD203B41FA5}">
                      <a16:colId xmlns:a16="http://schemas.microsoft.com/office/drawing/2014/main" val="1290481405"/>
                    </a:ext>
                  </a:extLst>
                </a:gridCol>
                <a:gridCol w="1080020">
                  <a:extLst>
                    <a:ext uri="{9D8B030D-6E8A-4147-A177-3AD203B41FA5}">
                      <a16:colId xmlns:a16="http://schemas.microsoft.com/office/drawing/2014/main" val="3009821102"/>
                    </a:ext>
                  </a:extLst>
                </a:gridCol>
                <a:gridCol w="1778935">
                  <a:extLst>
                    <a:ext uri="{9D8B030D-6E8A-4147-A177-3AD203B41FA5}">
                      <a16:colId xmlns:a16="http://schemas.microsoft.com/office/drawing/2014/main" val="48807509"/>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No.</a:t>
                      </a:r>
                      <a:endParaRPr kumimoji="1" lang="ja-JP" altLang="en-US" sz="1200">
                        <a:latin typeface="Meiryo UI" panose="020B0604030504040204" pitchFamily="50" charset="-128"/>
                        <a:ea typeface="Meiryo UI" panose="020B0604030504040204" pitchFamily="50" charset="-128"/>
                      </a:endParaRPr>
                    </a:p>
                  </a:txBody>
                  <a:tcPr/>
                </a:tc>
                <a:tc>
                  <a:txBody>
                    <a:bodyPr/>
                    <a:lstStyle/>
                    <a:p>
                      <a:pPr algn="ctr"/>
                      <a:r>
                        <a:rPr kumimoji="1" lang="ja-JP" altLang="en-US" sz="1200" baseline="0">
                          <a:solidFill>
                            <a:schemeClr val="bg1"/>
                          </a:solidFill>
                          <a:latin typeface="Meiryo UI" panose="020B0604030504040204" pitchFamily="50" charset="-128"/>
                          <a:ea typeface="Meiryo UI" panose="020B0604030504040204" pitchFamily="50" charset="-128"/>
                        </a:rPr>
                        <a:t>様式サイズ</a:t>
                      </a:r>
                    </a:p>
                  </a:txBody>
                  <a:tcPr/>
                </a:tc>
                <a:tc>
                  <a:txBody>
                    <a:bodyPr/>
                    <a:lstStyle/>
                    <a:p>
                      <a:pPr algn="ctr"/>
                      <a:r>
                        <a:rPr kumimoji="1" lang="ja-JP" altLang="en-US" sz="1200" baseline="0">
                          <a:solidFill>
                            <a:schemeClr val="bg1"/>
                          </a:solidFill>
                          <a:latin typeface="Meiryo UI" panose="020B0604030504040204" pitchFamily="50" charset="-128"/>
                          <a:ea typeface="Meiryo UI" panose="020B0604030504040204" pitchFamily="50" charset="-128"/>
                        </a:rPr>
                        <a:t>特別療養費支給対象</a:t>
                      </a:r>
                      <a:endParaRPr kumimoji="1" lang="en-US" altLang="ja-JP" sz="1200" baseline="0">
                        <a:solidFill>
                          <a:schemeClr val="bg1"/>
                        </a:solidFill>
                        <a:latin typeface="Meiryo UI" panose="020B0604030504040204" pitchFamily="50" charset="-128"/>
                        <a:ea typeface="Meiryo UI" panose="020B0604030504040204" pitchFamily="50" charset="-128"/>
                      </a:endParaRPr>
                    </a:p>
                    <a:p>
                      <a:pPr algn="ctr"/>
                      <a:r>
                        <a:rPr kumimoji="1" lang="ja-JP" altLang="en-US" sz="1200" baseline="0">
                          <a:solidFill>
                            <a:schemeClr val="bg1"/>
                          </a:solidFill>
                          <a:latin typeface="Meiryo UI" panose="020B0604030504040204" pitchFamily="50" charset="-128"/>
                          <a:ea typeface="Meiryo UI" panose="020B0604030504040204" pitchFamily="50" charset="-128"/>
                        </a:rPr>
                        <a:t>該当</a:t>
                      </a:r>
                      <a:r>
                        <a:rPr kumimoji="1" lang="en-US" altLang="ja-JP" sz="1200" baseline="0">
                          <a:solidFill>
                            <a:schemeClr val="bg1"/>
                          </a:solidFill>
                          <a:latin typeface="Meiryo UI" panose="020B0604030504040204" pitchFamily="50" charset="-128"/>
                          <a:ea typeface="Meiryo UI" panose="020B0604030504040204" pitchFamily="50" charset="-128"/>
                        </a:rPr>
                        <a:t>/</a:t>
                      </a:r>
                      <a:r>
                        <a:rPr kumimoji="1" lang="ja-JP" altLang="en-US" sz="1200" baseline="0">
                          <a:solidFill>
                            <a:schemeClr val="bg1"/>
                          </a:solidFill>
                          <a:latin typeface="Meiryo UI" panose="020B0604030504040204" pitchFamily="50" charset="-128"/>
                          <a:ea typeface="Meiryo UI" panose="020B0604030504040204" pitchFamily="50" charset="-128"/>
                        </a:rPr>
                        <a:t>非該当</a:t>
                      </a:r>
                    </a:p>
                  </a:txBody>
                  <a:tcPr/>
                </a:tc>
                <a:tc>
                  <a:txBody>
                    <a:bodyPr/>
                    <a:lstStyle/>
                    <a:p>
                      <a:pPr algn="ctr"/>
                      <a:r>
                        <a:rPr kumimoji="1" lang="ja-JP" altLang="en-US" sz="1200" baseline="0">
                          <a:solidFill>
                            <a:schemeClr val="bg1"/>
                          </a:solidFill>
                          <a:latin typeface="Meiryo UI" panose="020B0604030504040204" pitchFamily="50" charset="-128"/>
                          <a:ea typeface="Meiryo UI" panose="020B0604030504040204" pitchFamily="50" charset="-128"/>
                        </a:rPr>
                        <a:t>記載事項</a:t>
                      </a:r>
                      <a:endParaRPr kumimoji="1" lang="en-US" altLang="ja-JP" sz="1200" baseline="0">
                        <a:solidFill>
                          <a:schemeClr val="bg1"/>
                        </a:solidFill>
                        <a:latin typeface="Meiryo UI" panose="020B0604030504040204" pitchFamily="50" charset="-128"/>
                        <a:ea typeface="Meiryo UI" panose="020B0604030504040204" pitchFamily="50" charset="-128"/>
                      </a:endParaRPr>
                    </a:p>
                  </a:txBody>
                  <a:tcPr/>
                </a:tc>
                <a:tc>
                  <a:txBody>
                    <a:bodyPr/>
                    <a:lstStyle/>
                    <a:p>
                      <a:pPr algn="ctr"/>
                      <a:r>
                        <a:rPr kumimoji="1" lang="ja-JP" altLang="en-US" sz="1200" baseline="0">
                          <a:solidFill>
                            <a:schemeClr val="bg1"/>
                          </a:solidFill>
                          <a:latin typeface="Meiryo UI" panose="020B0604030504040204" pitchFamily="50" charset="-128"/>
                          <a:ea typeface="Meiryo UI" panose="020B0604030504040204" pitchFamily="50" charset="-128"/>
                        </a:rPr>
                        <a:t>帳票サンプル</a:t>
                      </a:r>
                      <a:endParaRPr kumimoji="1" lang="en-US" altLang="ja-JP" sz="1200" baseline="0">
                        <a:solidFill>
                          <a:schemeClr val="bg1"/>
                        </a:solidFill>
                        <a:latin typeface="Meiryo UI" panose="020B0604030504040204" pitchFamily="50" charset="-128"/>
                        <a:ea typeface="Meiryo UI" panose="020B0604030504040204" pitchFamily="50" charset="-128"/>
                      </a:endParaRPr>
                    </a:p>
                    <a:p>
                      <a:pPr algn="ctr"/>
                      <a:r>
                        <a:rPr kumimoji="1" lang="ja-JP" altLang="en-US" sz="1200" baseline="0">
                          <a:solidFill>
                            <a:schemeClr val="bg1"/>
                          </a:solidFill>
                          <a:latin typeface="Meiryo UI" panose="020B0604030504040204" pitchFamily="50" charset="-128"/>
                          <a:ea typeface="Meiryo UI" panose="020B0604030504040204" pitchFamily="50" charset="-128"/>
                        </a:rPr>
                        <a:t>参考資料</a:t>
                      </a:r>
                    </a:p>
                  </a:txBody>
                  <a:tcPr/>
                </a:tc>
                <a:tc>
                  <a:txBody>
                    <a:bodyPr/>
                    <a:lstStyle/>
                    <a:p>
                      <a:pPr algn="ctr"/>
                      <a:r>
                        <a:rPr kumimoji="1" lang="ja-JP" altLang="en-US" sz="1200" baseline="0">
                          <a:solidFill>
                            <a:schemeClr val="bg1"/>
                          </a:solidFill>
                          <a:latin typeface="Meiryo UI" panose="020B0604030504040204" pitchFamily="50" charset="-128"/>
                          <a:ea typeface="Meiryo UI" panose="020B0604030504040204" pitchFamily="50" charset="-128"/>
                        </a:rPr>
                        <a:t>補足</a:t>
                      </a:r>
                    </a:p>
                  </a:txBody>
                  <a:tcPr/>
                </a:tc>
                <a:extLst>
                  <a:ext uri="{0D108BD9-81ED-4DB2-BD59-A6C34878D82A}">
                    <a16:rowId xmlns:a16="http://schemas.microsoft.com/office/drawing/2014/main" val="885797388"/>
                  </a:ext>
                </a:extLst>
              </a:tr>
              <a:tr h="0">
                <a:tc>
                  <a:txBody>
                    <a:bodyPr/>
                    <a:lstStyle/>
                    <a:p>
                      <a:pPr algn="ctr"/>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a:tc>
                <a:tc rowSpan="3">
                  <a:txBody>
                    <a:bodyPr/>
                    <a:lstStyle/>
                    <a:p>
                      <a:r>
                        <a:rPr kumimoji="1" lang="ja-JP" altLang="en-US" sz="1200">
                          <a:solidFill>
                            <a:schemeClr val="tx1"/>
                          </a:solidFill>
                          <a:latin typeface="Meiryo UI" panose="020B0604030504040204" pitchFamily="50" charset="-128"/>
                          <a:ea typeface="Meiryo UI" panose="020B0604030504040204" pitchFamily="50" charset="-128"/>
                        </a:rPr>
                        <a:t>カード型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宛先あり、罫線なし</a:t>
                      </a:r>
                    </a:p>
                  </a:txBody>
                  <a:tcPr/>
                </a:tc>
                <a:tc rowSpan="2">
                  <a:txBody>
                    <a:bodyPr/>
                    <a:lstStyle/>
                    <a:p>
                      <a:r>
                        <a:rPr kumimoji="1" lang="ja-JP" altLang="en-US" sz="1200">
                          <a:solidFill>
                            <a:schemeClr val="tx1"/>
                          </a:solidFill>
                          <a:latin typeface="Meiryo UI" panose="020B0604030504040204" pitchFamily="50" charset="-128"/>
                          <a:ea typeface="Meiryo UI" panose="020B0604030504040204" pitchFamily="50" charset="-128"/>
                        </a:rPr>
                        <a:t>非該当</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必須項目のみ</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別紙１－１</a:t>
                      </a:r>
                    </a:p>
                  </a:txBody>
                  <a:tcPr/>
                </a:tc>
                <a:tc>
                  <a:txBody>
                    <a:bodyPr/>
                    <a:lstStyle/>
                    <a:p>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388844635"/>
                  </a:ext>
                </a:extLst>
              </a:tr>
              <a:tr h="0">
                <a:tc>
                  <a:txBody>
                    <a:bodyPr/>
                    <a:lstStyle/>
                    <a:p>
                      <a:pPr algn="ctr"/>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vMerge="1">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必須及び任意項目</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別紙１－２</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548992472"/>
                  </a:ext>
                </a:extLst>
              </a:tr>
              <a:tr h="0">
                <a:tc>
                  <a:txBody>
                    <a:bodyPr/>
                    <a:lstStyle/>
                    <a:p>
                      <a:pPr algn="ctr"/>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該当</a:t>
                      </a:r>
                    </a:p>
                  </a:txBody>
                  <a:tcPr/>
                </a:tc>
                <a:tc>
                  <a:txBody>
                    <a:bodyPr/>
                    <a:lstStyle/>
                    <a:p>
                      <a:r>
                        <a:rPr kumimoji="1" lang="ja-JP" altLang="en-US" sz="1200" b="0">
                          <a:solidFill>
                            <a:schemeClr val="tx1"/>
                          </a:solidFill>
                          <a:latin typeface="Meiryo UI" panose="020B0604030504040204" pitchFamily="50" charset="-128"/>
                          <a:ea typeface="Meiryo UI" panose="020B0604030504040204" pitchFamily="50" charset="-128"/>
                        </a:rPr>
                        <a:t>必須項目のみ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別紙１－３</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特別療養費の該当者は</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必須様式のみ（</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１）</a:t>
                      </a:r>
                    </a:p>
                  </a:txBody>
                  <a:tcPr/>
                </a:tc>
                <a:extLst>
                  <a:ext uri="{0D108BD9-81ED-4DB2-BD59-A6C34878D82A}">
                    <a16:rowId xmlns:a16="http://schemas.microsoft.com/office/drawing/2014/main" val="206056979"/>
                  </a:ext>
                </a:extLst>
              </a:tr>
              <a:tr h="0">
                <a:tc>
                  <a:txBody>
                    <a:bodyPr/>
                    <a:lstStyle/>
                    <a:p>
                      <a:pPr algn="ctr"/>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a:tc>
                <a:tc rowSpan="3">
                  <a:txBody>
                    <a:bodyPr/>
                    <a:lstStyle/>
                    <a:p>
                      <a:r>
                        <a:rPr kumimoji="1" lang="ja-JP" altLang="en-US" sz="1200">
                          <a:solidFill>
                            <a:schemeClr val="tx1"/>
                          </a:solidFill>
                          <a:latin typeface="Meiryo UI" panose="020B0604030504040204" pitchFamily="50" charset="-128"/>
                          <a:ea typeface="Meiryo UI" panose="020B0604030504040204" pitchFamily="50" charset="-128"/>
                        </a:rPr>
                        <a:t>はがき型（高齢受給者証と同様サイズ）</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宛先あり、罫線あり</a:t>
                      </a:r>
                    </a:p>
                  </a:txBody>
                  <a:tcPr/>
                </a:tc>
                <a:tc rowSpan="2">
                  <a:txBody>
                    <a:bodyPr/>
                    <a:lstStyle/>
                    <a:p>
                      <a:r>
                        <a:rPr kumimoji="1" lang="ja-JP" altLang="en-US" sz="1200">
                          <a:solidFill>
                            <a:schemeClr val="tx1"/>
                          </a:solidFill>
                          <a:latin typeface="Meiryo UI" panose="020B0604030504040204" pitchFamily="50" charset="-128"/>
                          <a:ea typeface="Meiryo UI" panose="020B0604030504040204" pitchFamily="50" charset="-128"/>
                        </a:rPr>
                        <a:t>非該当</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必須項目のみ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別紙２－１</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84874589"/>
                  </a:ext>
                </a:extLst>
              </a:tr>
              <a:tr h="0">
                <a:tc>
                  <a:txBody>
                    <a:bodyPr/>
                    <a:lstStyle/>
                    <a:p>
                      <a:pPr algn="ctr"/>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vMerge="1">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必須及び任意項目</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別紙２－２</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441915086"/>
                  </a:ext>
                </a:extLst>
              </a:tr>
              <a:tr h="0">
                <a:tc>
                  <a:txBody>
                    <a:bodyPr/>
                    <a:lstStyle/>
                    <a:p>
                      <a:pPr algn="ctr"/>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該当</a:t>
                      </a:r>
                    </a:p>
                  </a:txBody>
                  <a:tcPr/>
                </a:tc>
                <a:tc>
                  <a:txBody>
                    <a:bodyPr/>
                    <a:lstStyle/>
                    <a:p>
                      <a:r>
                        <a:rPr kumimoji="1" lang="ja-JP" altLang="en-US" sz="1200" b="0">
                          <a:solidFill>
                            <a:schemeClr val="tx1"/>
                          </a:solidFill>
                          <a:latin typeface="Meiryo UI" panose="020B0604030504040204" pitchFamily="50" charset="-128"/>
                          <a:ea typeface="Meiryo UI" panose="020B0604030504040204" pitchFamily="50" charset="-128"/>
                        </a:rPr>
                        <a:t>必須項目のみ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別紙２－３</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１と同じ</a:t>
                      </a:r>
                    </a:p>
                  </a:txBody>
                  <a:tcPr/>
                </a:tc>
                <a:extLst>
                  <a:ext uri="{0D108BD9-81ED-4DB2-BD59-A6C34878D82A}">
                    <a16:rowId xmlns:a16="http://schemas.microsoft.com/office/drawing/2014/main" val="3016132586"/>
                  </a:ext>
                </a:extLst>
              </a:tr>
              <a:tr h="0">
                <a:tc>
                  <a:txBody>
                    <a:bodyPr/>
                    <a:lstStyle/>
                    <a:p>
                      <a:pPr algn="ctr"/>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a:tc>
                <a:tc rowSpan="3">
                  <a:txBody>
                    <a:bodyPr/>
                    <a:lstStyle/>
                    <a:p>
                      <a:r>
                        <a:rPr kumimoji="1" lang="ja-JP" altLang="en-US" sz="1200">
                          <a:solidFill>
                            <a:schemeClr val="tx1"/>
                          </a:solidFill>
                          <a:latin typeface="Meiryo UI" panose="020B0604030504040204" pitchFamily="50" charset="-128"/>
                          <a:ea typeface="Meiryo UI" panose="020B0604030504040204" pitchFamily="50" charset="-128"/>
                        </a:rPr>
                        <a:t>Ａ４型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宛先あり、罫線あり</a:t>
                      </a:r>
                    </a:p>
                  </a:txBody>
                  <a:tcPr/>
                </a:tc>
                <a:tc rowSpan="2">
                  <a:txBody>
                    <a:bodyPr/>
                    <a:lstStyle/>
                    <a:p>
                      <a:r>
                        <a:rPr kumimoji="1" lang="ja-JP" altLang="en-US" sz="1200">
                          <a:solidFill>
                            <a:schemeClr val="tx1"/>
                          </a:solidFill>
                          <a:latin typeface="Meiryo UI" panose="020B0604030504040204" pitchFamily="50" charset="-128"/>
                          <a:ea typeface="Meiryo UI" panose="020B0604030504040204" pitchFamily="50" charset="-128"/>
                        </a:rPr>
                        <a:t>非該当</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必須項目のみ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別紙３－１</a:t>
                      </a:r>
                    </a:p>
                  </a:txBody>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発行時に</a:t>
                      </a:r>
                      <a:r>
                        <a:rPr kumimoji="1" lang="en-US" altLang="ja-JP" sz="1200">
                          <a:solidFill>
                            <a:schemeClr val="tx1"/>
                          </a:solidFill>
                          <a:latin typeface="Meiryo UI" panose="020B0604030504040204" pitchFamily="50" charset="-128"/>
                          <a:ea typeface="Meiryo UI" panose="020B0604030504040204" pitchFamily="50" charset="-128"/>
                        </a:rPr>
                        <a:t>A4</a:t>
                      </a:r>
                      <a:r>
                        <a:rPr kumimoji="1" lang="ja-JP" altLang="en-US" sz="1200">
                          <a:solidFill>
                            <a:schemeClr val="tx1"/>
                          </a:solidFill>
                          <a:latin typeface="Meiryo UI" panose="020B0604030504040204" pitchFamily="50" charset="-128"/>
                          <a:ea typeface="Meiryo UI" panose="020B0604030504040204" pitchFamily="50" charset="-128"/>
                        </a:rPr>
                        <a:t>型へ変更可能とする。</a:t>
                      </a:r>
                    </a:p>
                  </a:txBody>
                  <a:tcPr/>
                </a:tc>
                <a:extLst>
                  <a:ext uri="{0D108BD9-81ED-4DB2-BD59-A6C34878D82A}">
                    <a16:rowId xmlns:a16="http://schemas.microsoft.com/office/drawing/2014/main" val="3994050163"/>
                  </a:ext>
                </a:extLst>
              </a:tr>
              <a:tr h="0">
                <a:tc>
                  <a:txBody>
                    <a:bodyPr/>
                    <a:lstStyle/>
                    <a:p>
                      <a:pPr algn="ctr"/>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vMerge="1">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必須及び任意項目</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別紙３－２</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発行時に変更可能</a:t>
                      </a:r>
                    </a:p>
                  </a:txBody>
                  <a:tcPr/>
                </a:tc>
                <a:extLst>
                  <a:ext uri="{0D108BD9-81ED-4DB2-BD59-A6C34878D82A}">
                    <a16:rowId xmlns:a16="http://schemas.microsoft.com/office/drawing/2014/main" val="3356752808"/>
                  </a:ext>
                </a:extLst>
              </a:tr>
              <a:tr h="0">
                <a:tc>
                  <a:txBody>
                    <a:bodyPr/>
                    <a:lstStyle/>
                    <a:p>
                      <a:pPr algn="ctr"/>
                      <a:r>
                        <a:rPr kumimoji="1" lang="en-US" altLang="ja-JP" sz="1200">
                          <a:latin typeface="Meiryo UI" panose="020B0604030504040204" pitchFamily="50" charset="-128"/>
                          <a:ea typeface="Meiryo UI" panose="020B0604030504040204" pitchFamily="50" charset="-128"/>
                        </a:rPr>
                        <a:t>9</a:t>
                      </a:r>
                      <a:endParaRPr kumimoji="1" lang="ja-JP" altLang="en-US" sz="1200">
                        <a:latin typeface="Meiryo UI" panose="020B0604030504040204" pitchFamily="50" charset="-128"/>
                        <a:ea typeface="Meiryo UI" panose="020B0604030504040204" pitchFamily="50" charset="-128"/>
                      </a:endParaRPr>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該当</a:t>
                      </a:r>
                    </a:p>
                  </a:txBody>
                  <a:tcPr/>
                </a:tc>
                <a:tc>
                  <a:txBody>
                    <a:bodyPr/>
                    <a:lstStyle/>
                    <a:p>
                      <a:r>
                        <a:rPr kumimoji="1" lang="ja-JP" altLang="en-US" sz="1200" b="0">
                          <a:solidFill>
                            <a:schemeClr val="tx1"/>
                          </a:solidFill>
                          <a:latin typeface="Meiryo UI" panose="020B0604030504040204" pitchFamily="50" charset="-128"/>
                          <a:ea typeface="Meiryo UI" panose="020B0604030504040204" pitchFamily="50" charset="-128"/>
                        </a:rPr>
                        <a:t>必須項目のみ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別紙３－３</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発行時に変更可能</a:t>
                      </a:r>
                    </a:p>
                  </a:txBody>
                  <a:tcPr/>
                </a:tc>
                <a:extLst>
                  <a:ext uri="{0D108BD9-81ED-4DB2-BD59-A6C34878D82A}">
                    <a16:rowId xmlns:a16="http://schemas.microsoft.com/office/drawing/2014/main" val="3971146404"/>
                  </a:ext>
                </a:extLst>
              </a:tr>
            </a:tbl>
          </a:graphicData>
        </a:graphic>
      </p:graphicFrame>
    </p:spTree>
    <p:extLst>
      <p:ext uri="{BB962C8B-B14F-4D97-AF65-F5344CB8AC3E}">
        <p14:creationId xmlns:p14="http://schemas.microsoft.com/office/powerpoint/2010/main" val="4226052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F9ECF6D-B4B3-984B-CFFB-2066C56C46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504" y="1617689"/>
            <a:ext cx="6556883" cy="361444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スライド番号プレースホルダー 2">
            <a:extLst>
              <a:ext uri="{FF2B5EF4-FFF2-40B4-BE49-F238E27FC236}">
                <a16:creationId xmlns:a16="http://schemas.microsoft.com/office/drawing/2014/main" id="{F6534ACA-D803-827A-B4D9-E9B1B581FADF}"/>
              </a:ext>
            </a:extLst>
          </p:cNvPr>
          <p:cNvSpPr>
            <a:spLocks noGrp="1"/>
          </p:cNvSpPr>
          <p:nvPr>
            <p:ph type="sldNum" sz="quarter" idx="12"/>
          </p:nvPr>
        </p:nvSpPr>
        <p:spPr/>
        <p:txBody>
          <a:bodyPr/>
          <a:lstStyle/>
          <a:p>
            <a:fld id="{B39558CB-1803-41F9-BEAC-264E2C773853}" type="slidenum">
              <a:rPr kumimoji="1" lang="ja-JP" altLang="en-US" smtClean="0"/>
              <a:pPr/>
              <a:t>16</a:t>
            </a:fld>
            <a:endParaRPr kumimoji="1" lang="ja-JP" altLang="en-US"/>
          </a:p>
        </p:txBody>
      </p:sp>
      <p:sp>
        <p:nvSpPr>
          <p:cNvPr id="5" name="テキスト ボックス 4">
            <a:extLst>
              <a:ext uri="{FF2B5EF4-FFF2-40B4-BE49-F238E27FC236}">
                <a16:creationId xmlns:a16="http://schemas.microsoft.com/office/drawing/2014/main" id="{53ACE04C-53CA-3A47-78DF-37529ECF15A2}"/>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テキスト ボックス 5">
            <a:extLst>
              <a:ext uri="{FF2B5EF4-FFF2-40B4-BE49-F238E27FC236}">
                <a16:creationId xmlns:a16="http://schemas.microsoft.com/office/drawing/2014/main" id="{50E746AC-1EBE-6F15-2F82-E672B4720367}"/>
              </a:ext>
            </a:extLst>
          </p:cNvPr>
          <p:cNvSpPr txBox="1"/>
          <p:nvPr/>
        </p:nvSpPr>
        <p:spPr>
          <a:xfrm>
            <a:off x="488504" y="5317139"/>
            <a:ext cx="6141192" cy="307766"/>
          </a:xfrm>
          <a:prstGeom prst="rect">
            <a:avLst/>
          </a:prstGeom>
          <a:noFill/>
        </p:spPr>
        <p:txBody>
          <a:bodyPr wrap="square" lIns="91429" tIns="45715" rIns="91429" bIns="45715" rtlCol="0">
            <a:spAutoFit/>
          </a:bodyPr>
          <a:lstStyle/>
          <a:p>
            <a:r>
              <a:rPr lang="ja-JP" altLang="en-US" sz="1400">
                <a:latin typeface="Meiryo UI" panose="020B0604030504040204" pitchFamily="50" charset="-128"/>
                <a:ea typeface="Meiryo UI" panose="020B0604030504040204" pitchFamily="50" charset="-128"/>
                <a:cs typeface="Meiryo UI" panose="020B0604030504040204" pitchFamily="50" charset="-128"/>
              </a:rPr>
              <a:t> 「資格確認書・カード型・必須項目のみ」様式の帳票出力イメージ</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5FB136FB-02D1-0F8D-05C1-9AB9B8502B9E}"/>
              </a:ext>
            </a:extLst>
          </p:cNvPr>
          <p:cNvSpPr txBox="1"/>
          <p:nvPr/>
        </p:nvSpPr>
        <p:spPr>
          <a:xfrm>
            <a:off x="365680" y="764765"/>
            <a:ext cx="9125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「資格確認書」の様式のうち、 「カード型・必須項目のみ」様式と「Ａ４型・必須及び任意項目」様式の帳票出力イメージを以下に示します。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7B89205B-57F9-823D-D30C-CBB1388834E5}"/>
              </a:ext>
            </a:extLst>
          </p:cNvPr>
          <p:cNvSpPr txBox="1"/>
          <p:nvPr/>
        </p:nvSpPr>
        <p:spPr>
          <a:xfrm>
            <a:off x="7261411" y="1424975"/>
            <a:ext cx="2434854" cy="5262969"/>
          </a:xfrm>
          <a:prstGeom prst="rect">
            <a:avLst/>
          </a:prstGeom>
          <a:noFill/>
        </p:spPr>
        <p:txBody>
          <a:bodyPr wrap="square" lIns="91429" tIns="45715" rIns="91429" bIns="45715" rtlCol="0">
            <a:spAutoFit/>
          </a:bodyPr>
          <a:lstStyle/>
          <a:p>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r>
              <a:rPr lang="ja-JP" altLang="en-US" sz="1200" u="sng">
                <a:latin typeface="Meiryo UI" panose="020B0604030504040204" pitchFamily="50" charset="-128"/>
                <a:ea typeface="Meiryo UI" panose="020B0604030504040204" pitchFamily="50" charset="-128"/>
                <a:cs typeface="Meiryo UI" panose="020B0604030504040204" pitchFamily="50" charset="-128"/>
              </a:rPr>
              <a:t>資格確認書・カード型・必須項目のみ様式帳票の補足事項</a:t>
            </a:r>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①送付先情報</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送付先の宛名欄は、世帯主宛てに</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出力する、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②簡易書留番号およびバーコード</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簡易書留番号の出力制御は、</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処理パラメータにより実施する。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③問い合わせ先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自治体基礎情報設定より、取得</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④負担割合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歳以上の被保険者の場合のみ</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「負担割合」および「負担割合のラ</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ベル」を出力し、</a:t>
            </a:r>
            <a:r>
              <a:rPr lang="en-US" altLang="ja-JP" sz="1200">
                <a:latin typeface="Meiryo UI"/>
                <a:ea typeface="Meiryo UI"/>
                <a:cs typeface="Meiryo UI" panose="020B0604030504040204" pitchFamily="50" charset="-128"/>
              </a:rPr>
              <a:t> 70</a:t>
            </a:r>
            <a:r>
              <a:rPr lang="ja-JP" altLang="en-US" sz="1200">
                <a:latin typeface="Meiryo UI"/>
                <a:ea typeface="Meiryo UI"/>
                <a:cs typeface="Meiryo UI" panose="020B0604030504040204" pitchFamily="50" charset="-128"/>
              </a:rPr>
              <a:t>歳未満の被保</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険者の場合は、「負担割合」および</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「負担割合のラベル」を出力しない。</a:t>
            </a:r>
            <a:endParaRPr lang="en-US" altLang="ja-JP" sz="1200">
              <a:latin typeface="Meiryo UI"/>
              <a:ea typeface="Meiryo UI"/>
              <a:cs typeface="Meiryo UI" panose="020B0604030504040204" pitchFamily="50" charset="-128"/>
            </a:endParaRPr>
          </a:p>
          <a:p>
            <a:endParaRPr lang="en-US" altLang="ja-JP" sz="1200" b="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なお、特別療養費の対象の様式で</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a:latin typeface="Meiryo UI" panose="020B0604030504040204" pitchFamily="50" charset="-128"/>
                <a:ea typeface="Meiryo UI" panose="020B0604030504040204" pitchFamily="50" charset="-128"/>
              </a:rPr>
              <a:t>は、</a:t>
            </a:r>
            <a:r>
              <a:rPr kumimoji="1" lang="en-US" altLang="ja-JP" sz="1200">
                <a:latin typeface="Meiryo UI" panose="020B0604030504040204" pitchFamily="50" charset="-128"/>
                <a:ea typeface="Meiryo UI" panose="020B0604030504040204" pitchFamily="50" charset="-128"/>
              </a:rPr>
              <a:t>70</a:t>
            </a:r>
            <a:r>
              <a:rPr kumimoji="1" lang="ja-JP" altLang="en-US" sz="1200">
                <a:latin typeface="Meiryo UI" panose="020B0604030504040204" pitchFamily="50" charset="-128"/>
                <a:ea typeface="Meiryo UI" panose="020B0604030504040204" pitchFamily="50" charset="-128"/>
              </a:rPr>
              <a:t>歳以上の被保険者であって</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a:latin typeface="Meiryo UI" panose="020B0604030504040204" pitchFamily="50" charset="-128"/>
                <a:ea typeface="Meiryo UI" panose="020B0604030504040204" pitchFamily="50" charset="-128"/>
              </a:rPr>
              <a:t>も「負担割合」は出力しない。</a:t>
            </a:r>
            <a:endParaRPr kumimoji="1" lang="en-US" altLang="ja-JP" sz="1200" b="0">
              <a:latin typeface="Meiryo UI" panose="020B0604030504040204" pitchFamily="50" charset="-128"/>
              <a:ea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9BACCB61-AD72-8863-C87A-01E423A943DA}"/>
              </a:ext>
            </a:extLst>
          </p:cNvPr>
          <p:cNvSpPr txBox="1"/>
          <p:nvPr/>
        </p:nvSpPr>
        <p:spPr>
          <a:xfrm>
            <a:off x="624764" y="2093116"/>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①</a:t>
            </a:r>
          </a:p>
        </p:txBody>
      </p:sp>
      <p:sp>
        <p:nvSpPr>
          <p:cNvPr id="11" name="テキスト ボックス 10">
            <a:extLst>
              <a:ext uri="{FF2B5EF4-FFF2-40B4-BE49-F238E27FC236}">
                <a16:creationId xmlns:a16="http://schemas.microsoft.com/office/drawing/2014/main" id="{B95B00F1-E7BD-93EC-BBF9-73545F0421FF}"/>
              </a:ext>
            </a:extLst>
          </p:cNvPr>
          <p:cNvSpPr txBox="1"/>
          <p:nvPr/>
        </p:nvSpPr>
        <p:spPr>
          <a:xfrm>
            <a:off x="613996" y="3189759"/>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②</a:t>
            </a:r>
          </a:p>
        </p:txBody>
      </p:sp>
      <p:sp>
        <p:nvSpPr>
          <p:cNvPr id="14" name="テキスト ボックス 13">
            <a:extLst>
              <a:ext uri="{FF2B5EF4-FFF2-40B4-BE49-F238E27FC236}">
                <a16:creationId xmlns:a16="http://schemas.microsoft.com/office/drawing/2014/main" id="{A6DC12F4-35A5-3729-7F4D-0884A3A77A70}"/>
              </a:ext>
            </a:extLst>
          </p:cNvPr>
          <p:cNvSpPr txBox="1"/>
          <p:nvPr/>
        </p:nvSpPr>
        <p:spPr>
          <a:xfrm>
            <a:off x="624764" y="4272837"/>
            <a:ext cx="272520" cy="276999"/>
          </a:xfrm>
          <a:prstGeom prst="rect">
            <a:avLst/>
          </a:prstGeom>
          <a:noFill/>
        </p:spPr>
        <p:txBody>
          <a:bodyPr wrap="square" rtlCol="0">
            <a:spAutoFit/>
          </a:bodyPr>
          <a:lstStyle/>
          <a:p>
            <a:r>
              <a:rPr lang="ja-JP" altLang="en-US" sz="1200">
                <a:solidFill>
                  <a:srgbClr val="FF0000"/>
                </a:solidFill>
                <a:latin typeface="Meiryo UI" panose="020B0604030504040204" pitchFamily="50" charset="-128"/>
                <a:ea typeface="Meiryo UI" panose="020B0604030504040204" pitchFamily="50" charset="-128"/>
              </a:rPr>
              <a:t>③</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FDDBC982-BC6A-8118-084D-69E3F2D7F64D}"/>
              </a:ext>
            </a:extLst>
          </p:cNvPr>
          <p:cNvSpPr txBox="1"/>
          <p:nvPr/>
        </p:nvSpPr>
        <p:spPr>
          <a:xfrm>
            <a:off x="6473439" y="2791961"/>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④</a:t>
            </a:r>
          </a:p>
        </p:txBody>
      </p:sp>
      <p:sp>
        <p:nvSpPr>
          <p:cNvPr id="2" name="正方形/長方形 1">
            <a:extLst>
              <a:ext uri="{FF2B5EF4-FFF2-40B4-BE49-F238E27FC236}">
                <a16:creationId xmlns:a16="http://schemas.microsoft.com/office/drawing/2014/main" id="{A8C6D7F7-CC2C-6960-22E5-68C6709AFF70}"/>
              </a:ext>
            </a:extLst>
          </p:cNvPr>
          <p:cNvSpPr/>
          <p:nvPr/>
        </p:nvSpPr>
        <p:spPr>
          <a:xfrm>
            <a:off x="6473440" y="142277"/>
            <a:ext cx="3222826" cy="584765"/>
          </a:xfrm>
          <a:prstGeom prst="rect">
            <a:avLst/>
          </a:prstGeom>
          <a:solidFill>
            <a:schemeClr val="accent2">
              <a:lumMod val="20000"/>
              <a:lumOff val="80000"/>
            </a:schemeClr>
          </a:solidFill>
          <a:ln w="19050" cmpd="sng">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1000">
                <a:solidFill>
                  <a:schemeClr val="tx1"/>
                </a:solidFill>
                <a:latin typeface="ＭＳ Ｐ明朝" panose="02020600040205080304" pitchFamily="18" charset="-128"/>
                <a:ea typeface="ＭＳ Ｐ明朝" panose="02020600040205080304" pitchFamily="18" charset="-128"/>
              </a:rPr>
              <a:t>帳票</a:t>
            </a:r>
            <a:r>
              <a:rPr lang="ja-JP" altLang="en-US" sz="1000">
                <a:solidFill>
                  <a:schemeClr val="tx1"/>
                </a:solidFill>
                <a:latin typeface="ＭＳ Ｐ明朝" panose="02020600040205080304" pitchFamily="18" charset="-128"/>
                <a:ea typeface="ＭＳ Ｐ明朝" panose="02020600040205080304" pitchFamily="18" charset="-128"/>
              </a:rPr>
              <a:t>出力内容について、厚労省へ最終確認中となるため、令和</a:t>
            </a:r>
            <a:r>
              <a:rPr lang="en-US" altLang="ja-JP" sz="1000">
                <a:solidFill>
                  <a:schemeClr val="tx1"/>
                </a:solidFill>
                <a:latin typeface="ＭＳ Ｐ明朝" panose="02020600040205080304" pitchFamily="18" charset="-128"/>
                <a:ea typeface="ＭＳ Ｐ明朝" panose="02020600040205080304" pitchFamily="18" charset="-128"/>
              </a:rPr>
              <a:t>6</a:t>
            </a:r>
            <a:r>
              <a:rPr lang="ja-JP" altLang="en-US" sz="1000">
                <a:solidFill>
                  <a:schemeClr val="tx1"/>
                </a:solidFill>
                <a:latin typeface="ＭＳ Ｐ明朝" panose="02020600040205080304" pitchFamily="18" charset="-128"/>
                <a:ea typeface="ＭＳ Ｐ明朝" panose="02020600040205080304" pitchFamily="18" charset="-128"/>
              </a:rPr>
              <a:t>年</a:t>
            </a:r>
            <a:r>
              <a:rPr lang="en-US" altLang="ja-JP" sz="1000">
                <a:solidFill>
                  <a:schemeClr val="tx1"/>
                </a:solidFill>
                <a:latin typeface="ＭＳ Ｐ明朝" panose="02020600040205080304" pitchFamily="18" charset="-128"/>
                <a:ea typeface="ＭＳ Ｐ明朝" panose="02020600040205080304" pitchFamily="18" charset="-128"/>
              </a:rPr>
              <a:t>7</a:t>
            </a:r>
            <a:r>
              <a:rPr lang="ja-JP" altLang="en-US" sz="1000">
                <a:solidFill>
                  <a:schemeClr val="tx1"/>
                </a:solidFill>
                <a:latin typeface="ＭＳ Ｐ明朝" panose="02020600040205080304" pitchFamily="18" charset="-128"/>
                <a:ea typeface="ＭＳ Ｐ明朝" panose="02020600040205080304" pitchFamily="18" charset="-128"/>
              </a:rPr>
              <a:t>月時点の検討案となります。</a:t>
            </a:r>
            <a:endParaRPr lang="en-US" altLang="ja-JP" sz="1000">
              <a:solidFill>
                <a:schemeClr val="tx1"/>
              </a:solidFill>
              <a:latin typeface="ＭＳ Ｐ明朝" panose="02020600040205080304" pitchFamily="18" charset="-128"/>
              <a:ea typeface="ＭＳ Ｐ明朝" panose="02020600040205080304" pitchFamily="18" charset="-128"/>
            </a:endParaRPr>
          </a:p>
        </p:txBody>
      </p:sp>
    </p:spTree>
    <p:extLst>
      <p:ext uri="{BB962C8B-B14F-4D97-AF65-F5344CB8AC3E}">
        <p14:creationId xmlns:p14="http://schemas.microsoft.com/office/powerpoint/2010/main" val="4038011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5947F439-6949-03ED-E6A4-E8B9059D34B4}"/>
              </a:ext>
            </a:extLst>
          </p:cNvPr>
          <p:cNvPicPr>
            <a:picLocks noChangeAspect="1"/>
          </p:cNvPicPr>
          <p:nvPr/>
        </p:nvPicPr>
        <p:blipFill>
          <a:blip r:embed="rId2"/>
          <a:stretch>
            <a:fillRect/>
          </a:stretch>
        </p:blipFill>
        <p:spPr>
          <a:xfrm>
            <a:off x="776536" y="764704"/>
            <a:ext cx="4153896" cy="5653395"/>
          </a:xfrm>
          <a:prstGeom prst="rect">
            <a:avLst/>
          </a:prstGeom>
          <a:ln>
            <a:solidFill>
              <a:schemeClr val="tx1"/>
            </a:solidFill>
          </a:ln>
        </p:spPr>
      </p:pic>
      <p:sp>
        <p:nvSpPr>
          <p:cNvPr id="3" name="スライド番号プレースホルダー 2">
            <a:extLst>
              <a:ext uri="{FF2B5EF4-FFF2-40B4-BE49-F238E27FC236}">
                <a16:creationId xmlns:a16="http://schemas.microsoft.com/office/drawing/2014/main" id="{318133D6-F3F2-5B81-127C-C04499014B16}"/>
              </a:ext>
            </a:extLst>
          </p:cNvPr>
          <p:cNvSpPr>
            <a:spLocks noGrp="1"/>
          </p:cNvSpPr>
          <p:nvPr>
            <p:ph type="sldNum" sz="quarter" idx="12"/>
          </p:nvPr>
        </p:nvSpPr>
        <p:spPr/>
        <p:txBody>
          <a:bodyPr/>
          <a:lstStyle/>
          <a:p>
            <a:fld id="{B39558CB-1803-41F9-BEAC-264E2C773853}" type="slidenum">
              <a:rPr kumimoji="1" lang="ja-JP" altLang="en-US" smtClean="0"/>
              <a:pPr/>
              <a:t>17</a:t>
            </a:fld>
            <a:endParaRPr kumimoji="1" lang="ja-JP" altLang="en-US"/>
          </a:p>
        </p:txBody>
      </p:sp>
      <p:sp>
        <p:nvSpPr>
          <p:cNvPr id="5" name="テキスト ボックス 4">
            <a:extLst>
              <a:ext uri="{FF2B5EF4-FFF2-40B4-BE49-F238E27FC236}">
                <a16:creationId xmlns:a16="http://schemas.microsoft.com/office/drawing/2014/main" id="{08AFADBB-1684-93B3-E1D5-EC92033AA24E}"/>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4" name="テキスト ボックス 3">
            <a:extLst>
              <a:ext uri="{FF2B5EF4-FFF2-40B4-BE49-F238E27FC236}">
                <a16:creationId xmlns:a16="http://schemas.microsoft.com/office/drawing/2014/main" id="{83E0F766-2252-2282-DC0E-E783AED3D657}"/>
              </a:ext>
            </a:extLst>
          </p:cNvPr>
          <p:cNvSpPr txBox="1"/>
          <p:nvPr/>
        </p:nvSpPr>
        <p:spPr>
          <a:xfrm>
            <a:off x="755165" y="6453336"/>
            <a:ext cx="6179270" cy="307766"/>
          </a:xfrm>
          <a:prstGeom prst="rect">
            <a:avLst/>
          </a:prstGeom>
          <a:solidFill>
            <a:schemeClr val="bg1"/>
          </a:solidFill>
        </p:spPr>
        <p:txBody>
          <a:bodyPr wrap="square" lIns="91429" tIns="45715" rIns="91429" bIns="45715" rtlCol="0">
            <a:spAutoFit/>
          </a:bodyPr>
          <a:lstStyle/>
          <a:p>
            <a:r>
              <a:rPr lang="ja-JP" altLang="en-US" sz="1400">
                <a:latin typeface="Meiryo UI" panose="020B0604030504040204" pitchFamily="50" charset="-128"/>
                <a:ea typeface="Meiryo UI" panose="020B0604030504040204" pitchFamily="50" charset="-128"/>
                <a:cs typeface="Meiryo UI" panose="020B0604030504040204" pitchFamily="50" charset="-128"/>
              </a:rPr>
              <a:t>「資格確認書・Ａ４型・必須及び任意項目」様式の帳票出力イメージ</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B0FBC535-4A66-9830-D2F5-6BDAEDC5E157}"/>
              </a:ext>
            </a:extLst>
          </p:cNvPr>
          <p:cNvSpPr txBox="1"/>
          <p:nvPr/>
        </p:nvSpPr>
        <p:spPr>
          <a:xfrm>
            <a:off x="5241032" y="764704"/>
            <a:ext cx="4286550" cy="3785642"/>
          </a:xfrm>
          <a:prstGeom prst="rect">
            <a:avLst/>
          </a:prstGeom>
          <a:noFill/>
        </p:spPr>
        <p:txBody>
          <a:bodyPr wrap="square" lIns="91429" tIns="45715" rIns="91429" bIns="45715" rtlCol="0">
            <a:spAutoFit/>
          </a:bodyPr>
          <a:lstStyle/>
          <a:p>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r>
              <a:rPr lang="ja-JP" altLang="en-US" sz="1200" u="sng">
                <a:latin typeface="Meiryo UI" panose="020B0604030504040204" pitchFamily="50" charset="-128"/>
                <a:ea typeface="Meiryo UI" panose="020B0604030504040204" pitchFamily="50" charset="-128"/>
                <a:cs typeface="Meiryo UI" panose="020B0604030504040204" pitchFamily="50" charset="-128"/>
              </a:rPr>
              <a:t>資格確認書・Ａ４型・必須及び任意項目様式帳票の補足事項</a:t>
            </a:r>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①送付先情報</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送付先の宛名欄は、世帯主宛てに出力する、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②問い合わせ先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自治体基礎情報設定より、取得する。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③負担割合・発効期日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a:ea typeface="Meiryo UI"/>
                <a:cs typeface="Meiryo UI" panose="020B0604030504040204" pitchFamily="50" charset="-128"/>
              </a:rPr>
              <a:t>　</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歳以上の被保険者の場合にのみ設定することとし、</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歳未</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満の被保険者の場合は</a:t>
            </a:r>
            <a:r>
              <a:rPr lang="ja-JP" altLang="en-US" sz="1200" b="0">
                <a:latin typeface="Meiryo UI" panose="020B0604030504040204" pitchFamily="50" charset="-128"/>
                <a:ea typeface="Meiryo UI" panose="020B0604030504040204" pitchFamily="50" charset="-128"/>
              </a:rPr>
              <a:t>「＊＊＊」とする</a:t>
            </a:r>
            <a:r>
              <a:rPr lang="ja-JP" altLang="en-US" sz="1200">
                <a:latin typeface="Meiryo UI"/>
                <a:ea typeface="Meiryo UI"/>
                <a:cs typeface="Meiryo UI" panose="020B0604030504040204" pitchFamily="50" charset="-128"/>
              </a:rPr>
              <a:t>。</a:t>
            </a:r>
            <a:endParaRPr lang="en-US" altLang="ja-JP" sz="1200">
              <a:latin typeface="Meiryo UI"/>
              <a:ea typeface="Meiryo UI"/>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④限度額区分・発効期日・長期入院該当日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lang="ja-JP" altLang="en-US" sz="1200">
                <a:latin typeface="Meiryo UI"/>
                <a:ea typeface="Meiryo UI"/>
                <a:cs typeface="Meiryo UI" panose="020B0604030504040204" pitchFamily="50" charset="-128"/>
              </a:rPr>
              <a:t>任意記載項目として「限度額」を選択した場合にのみ設定すること</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とし、未選択の場合は</a:t>
            </a:r>
            <a:r>
              <a:rPr lang="ja-JP" altLang="en-US" sz="1200" b="0">
                <a:latin typeface="Meiryo UI" panose="020B0604030504040204" pitchFamily="50" charset="-128"/>
                <a:ea typeface="Meiryo UI" panose="020B0604030504040204" pitchFamily="50" charset="-128"/>
              </a:rPr>
              <a:t>「＊＊＊」とする</a:t>
            </a:r>
            <a:r>
              <a:rPr lang="ja-JP" altLang="en-US" sz="1200">
                <a:latin typeface="Meiryo UI"/>
                <a:ea typeface="Meiryo UI"/>
                <a:cs typeface="Meiryo UI" panose="020B0604030504040204" pitchFamily="50" charset="-128"/>
              </a:rPr>
              <a:t>。</a:t>
            </a:r>
            <a:endParaRPr lang="en-US" altLang="ja-JP" sz="1200">
              <a:latin typeface="Meiryo UI"/>
              <a:ea typeface="Meiryo UI"/>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⑤特定疾病区分・発効期日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lang="ja-JP" altLang="en-US" sz="1200">
                <a:latin typeface="Meiryo UI"/>
                <a:ea typeface="Meiryo UI"/>
                <a:cs typeface="Meiryo UI" panose="020B0604030504040204" pitchFamily="50" charset="-128"/>
              </a:rPr>
              <a:t>任意記載項目として「特定疾病」を選択した場合にのみ設定する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こととし、未選択の場合は</a:t>
            </a:r>
            <a:r>
              <a:rPr lang="ja-JP" altLang="en-US" sz="1200" b="0">
                <a:latin typeface="Meiryo UI" panose="020B0604030504040204" pitchFamily="50" charset="-128"/>
                <a:ea typeface="Meiryo UI" panose="020B0604030504040204" pitchFamily="50" charset="-128"/>
              </a:rPr>
              <a:t>「＊＊＊」とする</a:t>
            </a:r>
            <a:r>
              <a:rPr lang="ja-JP" altLang="en-US" sz="1200">
                <a:latin typeface="Meiryo UI"/>
                <a:ea typeface="Meiryo UI"/>
                <a:cs typeface="Meiryo UI" panose="020B0604030504040204" pitchFamily="50" charset="-128"/>
              </a:rPr>
              <a:t>。</a:t>
            </a:r>
            <a:endParaRPr lang="en-US" altLang="ja-JP" sz="1200">
              <a:latin typeface="Meiryo UI"/>
              <a:ea typeface="Meiryo UI"/>
              <a:cs typeface="Meiryo UI" panose="020B0604030504040204" pitchFamily="50" charset="-128"/>
            </a:endParaRPr>
          </a:p>
          <a:p>
            <a:endParaRPr kumimoji="1" lang="en-US" altLang="ja-JP" sz="1200" b="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0CCD889A-DA7C-D04B-1FC6-4C648F4EA6B3}"/>
              </a:ext>
            </a:extLst>
          </p:cNvPr>
          <p:cNvSpPr txBox="1"/>
          <p:nvPr/>
        </p:nvSpPr>
        <p:spPr>
          <a:xfrm>
            <a:off x="776536" y="836712"/>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①</a:t>
            </a:r>
          </a:p>
        </p:txBody>
      </p:sp>
      <p:sp>
        <p:nvSpPr>
          <p:cNvPr id="10" name="テキスト ボックス 9">
            <a:extLst>
              <a:ext uri="{FF2B5EF4-FFF2-40B4-BE49-F238E27FC236}">
                <a16:creationId xmlns:a16="http://schemas.microsoft.com/office/drawing/2014/main" id="{CF39E84E-4227-CCD9-5C85-2B45EFCF4FCA}"/>
              </a:ext>
            </a:extLst>
          </p:cNvPr>
          <p:cNvSpPr txBox="1"/>
          <p:nvPr/>
        </p:nvSpPr>
        <p:spPr>
          <a:xfrm>
            <a:off x="3368824" y="1412776"/>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②</a:t>
            </a:r>
          </a:p>
        </p:txBody>
      </p:sp>
      <p:sp>
        <p:nvSpPr>
          <p:cNvPr id="11" name="テキスト ボックス 10">
            <a:extLst>
              <a:ext uri="{FF2B5EF4-FFF2-40B4-BE49-F238E27FC236}">
                <a16:creationId xmlns:a16="http://schemas.microsoft.com/office/drawing/2014/main" id="{0209D5D5-02B2-B698-5789-85EECCF6D6FF}"/>
              </a:ext>
            </a:extLst>
          </p:cNvPr>
          <p:cNvSpPr txBox="1"/>
          <p:nvPr/>
        </p:nvSpPr>
        <p:spPr>
          <a:xfrm>
            <a:off x="3572280" y="3816235"/>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③</a:t>
            </a:r>
          </a:p>
        </p:txBody>
      </p:sp>
      <p:sp>
        <p:nvSpPr>
          <p:cNvPr id="12" name="テキスト ボックス 11">
            <a:extLst>
              <a:ext uri="{FF2B5EF4-FFF2-40B4-BE49-F238E27FC236}">
                <a16:creationId xmlns:a16="http://schemas.microsoft.com/office/drawing/2014/main" id="{A41CBB6F-90E3-5C38-C1E6-2C6C80DECDBD}"/>
              </a:ext>
            </a:extLst>
          </p:cNvPr>
          <p:cNvSpPr txBox="1"/>
          <p:nvPr/>
        </p:nvSpPr>
        <p:spPr>
          <a:xfrm>
            <a:off x="3572280" y="4044672"/>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④</a:t>
            </a:r>
          </a:p>
        </p:txBody>
      </p:sp>
      <p:sp>
        <p:nvSpPr>
          <p:cNvPr id="13" name="テキスト ボックス 12">
            <a:extLst>
              <a:ext uri="{FF2B5EF4-FFF2-40B4-BE49-F238E27FC236}">
                <a16:creationId xmlns:a16="http://schemas.microsoft.com/office/drawing/2014/main" id="{49DB67B5-3477-49C8-A1A8-0FBEB5DB1E13}"/>
              </a:ext>
            </a:extLst>
          </p:cNvPr>
          <p:cNvSpPr txBox="1"/>
          <p:nvPr/>
        </p:nvSpPr>
        <p:spPr>
          <a:xfrm>
            <a:off x="3572280" y="4304129"/>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⑤</a:t>
            </a:r>
          </a:p>
        </p:txBody>
      </p:sp>
      <p:sp>
        <p:nvSpPr>
          <p:cNvPr id="6" name="正方形/長方形 5">
            <a:extLst>
              <a:ext uri="{FF2B5EF4-FFF2-40B4-BE49-F238E27FC236}">
                <a16:creationId xmlns:a16="http://schemas.microsoft.com/office/drawing/2014/main" id="{EDF4B412-DC77-8A9F-5ED3-801594CC0B1C}"/>
              </a:ext>
            </a:extLst>
          </p:cNvPr>
          <p:cNvSpPr/>
          <p:nvPr/>
        </p:nvSpPr>
        <p:spPr>
          <a:xfrm>
            <a:off x="6473440" y="142277"/>
            <a:ext cx="3222826" cy="584765"/>
          </a:xfrm>
          <a:prstGeom prst="rect">
            <a:avLst/>
          </a:prstGeom>
          <a:solidFill>
            <a:schemeClr val="accent2">
              <a:lumMod val="20000"/>
              <a:lumOff val="80000"/>
            </a:schemeClr>
          </a:solidFill>
          <a:ln w="19050" cmpd="sng">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1000">
                <a:solidFill>
                  <a:schemeClr val="tx1"/>
                </a:solidFill>
                <a:latin typeface="ＭＳ Ｐ明朝" panose="02020600040205080304" pitchFamily="18" charset="-128"/>
                <a:ea typeface="ＭＳ Ｐ明朝" panose="02020600040205080304" pitchFamily="18" charset="-128"/>
              </a:rPr>
              <a:t>帳票</a:t>
            </a:r>
            <a:r>
              <a:rPr lang="ja-JP" altLang="en-US" sz="1000">
                <a:solidFill>
                  <a:schemeClr val="tx1"/>
                </a:solidFill>
                <a:latin typeface="ＭＳ Ｐ明朝" panose="02020600040205080304" pitchFamily="18" charset="-128"/>
                <a:ea typeface="ＭＳ Ｐ明朝" panose="02020600040205080304" pitchFamily="18" charset="-128"/>
              </a:rPr>
              <a:t>出力内容について、厚労省へ最終確認中となるため、令和</a:t>
            </a:r>
            <a:r>
              <a:rPr lang="en-US" altLang="ja-JP" sz="1000">
                <a:solidFill>
                  <a:schemeClr val="tx1"/>
                </a:solidFill>
                <a:latin typeface="ＭＳ Ｐ明朝" panose="02020600040205080304" pitchFamily="18" charset="-128"/>
                <a:ea typeface="ＭＳ Ｐ明朝" panose="02020600040205080304" pitchFamily="18" charset="-128"/>
              </a:rPr>
              <a:t>6</a:t>
            </a:r>
            <a:r>
              <a:rPr lang="ja-JP" altLang="en-US" sz="1000">
                <a:solidFill>
                  <a:schemeClr val="tx1"/>
                </a:solidFill>
                <a:latin typeface="ＭＳ Ｐ明朝" panose="02020600040205080304" pitchFamily="18" charset="-128"/>
                <a:ea typeface="ＭＳ Ｐ明朝" panose="02020600040205080304" pitchFamily="18" charset="-128"/>
              </a:rPr>
              <a:t>年</a:t>
            </a:r>
            <a:r>
              <a:rPr lang="en-US" altLang="ja-JP" sz="1000">
                <a:solidFill>
                  <a:schemeClr val="tx1"/>
                </a:solidFill>
                <a:latin typeface="ＭＳ Ｐ明朝" panose="02020600040205080304" pitchFamily="18" charset="-128"/>
                <a:ea typeface="ＭＳ Ｐ明朝" panose="02020600040205080304" pitchFamily="18" charset="-128"/>
              </a:rPr>
              <a:t>7</a:t>
            </a:r>
            <a:r>
              <a:rPr lang="ja-JP" altLang="en-US" sz="1000">
                <a:solidFill>
                  <a:schemeClr val="tx1"/>
                </a:solidFill>
                <a:latin typeface="ＭＳ Ｐ明朝" panose="02020600040205080304" pitchFamily="18" charset="-128"/>
                <a:ea typeface="ＭＳ Ｐ明朝" panose="02020600040205080304" pitchFamily="18" charset="-128"/>
              </a:rPr>
              <a:t>月時点の検討案となります。</a:t>
            </a:r>
            <a:endParaRPr lang="en-US" altLang="ja-JP" sz="1000">
              <a:solidFill>
                <a:schemeClr val="tx1"/>
              </a:solidFill>
              <a:latin typeface="ＭＳ Ｐ明朝" panose="02020600040205080304" pitchFamily="18" charset="-128"/>
              <a:ea typeface="ＭＳ Ｐ明朝" panose="02020600040205080304" pitchFamily="18" charset="-128"/>
            </a:endParaRPr>
          </a:p>
        </p:txBody>
      </p:sp>
    </p:spTree>
    <p:extLst>
      <p:ext uri="{BB962C8B-B14F-4D97-AF65-F5344CB8AC3E}">
        <p14:creationId xmlns:p14="http://schemas.microsoft.com/office/powerpoint/2010/main" val="1188735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18</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7832CE0-3465-285C-74CF-435329B7093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0" name="正方形/長方形 9">
            <a:extLst>
              <a:ext uri="{FF2B5EF4-FFF2-40B4-BE49-F238E27FC236}">
                <a16:creationId xmlns:a16="http://schemas.microsoft.com/office/drawing/2014/main" id="{67AFD587-B970-7601-9D1D-76B9B85BD44F}"/>
              </a:ext>
            </a:extLst>
          </p:cNvPr>
          <p:cNvSpPr/>
          <p:nvPr/>
        </p:nvSpPr>
        <p:spPr>
          <a:xfrm>
            <a:off x="532046" y="764704"/>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２－４</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DFCD86D1-3E75-3684-0F22-FCB608691BA6}"/>
              </a:ext>
            </a:extLst>
          </p:cNvPr>
          <p:cNvSpPr/>
          <p:nvPr/>
        </p:nvSpPr>
        <p:spPr>
          <a:xfrm>
            <a:off x="1972046" y="764705"/>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「資格情報のお知らせ」の様式を追加する</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5D0214E6-AD32-9D4E-EC1A-1524419D2154}"/>
              </a:ext>
            </a:extLst>
          </p:cNvPr>
          <p:cNvSpPr txBox="1"/>
          <p:nvPr/>
        </p:nvSpPr>
        <p:spPr>
          <a:xfrm>
            <a:off x="532046" y="1332070"/>
            <a:ext cx="8987582" cy="2062093"/>
          </a:xfrm>
          <a:prstGeom prst="rect">
            <a:avLst/>
          </a:prstGeom>
          <a:noFill/>
        </p:spPr>
        <p:txBody>
          <a:bodyPr wrap="square" lIns="91429" tIns="45715" rIns="91429" bIns="45715" rtlCol="0">
            <a:spAutoFit/>
          </a:bodyPr>
          <a:lstStyle/>
          <a:p>
            <a:r>
              <a:rPr lang="ja-JP" altLang="en-US" sz="1600">
                <a:latin typeface="Meiryo UI"/>
                <a:ea typeface="Meiryo UI"/>
                <a:cs typeface="Meiryo UI" panose="020B0604030504040204" pitchFamily="50" charset="-128"/>
              </a:rPr>
              <a:t>マイナ保険証の読み取りができない例外的な場合において、マイナ保険証とともに医療機関に提示することで受診可能とするため、</a:t>
            </a:r>
            <a:r>
              <a:rPr lang="en-US" altLang="ja-JP" sz="1600">
                <a:latin typeface="Meiryo UI"/>
                <a:ea typeface="Meiryo UI"/>
                <a:cs typeface="Meiryo UI" panose="020B0604030504040204" pitchFamily="50" charset="-128"/>
              </a:rPr>
              <a:t>A4</a:t>
            </a:r>
            <a:r>
              <a:rPr lang="ja-JP" altLang="en-US" sz="1600">
                <a:latin typeface="Meiryo UI"/>
                <a:ea typeface="Meiryo UI"/>
                <a:cs typeface="Meiryo UI" panose="020B0604030504040204" pitchFamily="50" charset="-128"/>
              </a:rPr>
              <a:t>型で出力する「資格情報のお知らせ」の右下に切り取り可能な資格情報記載事項を出力する。被保険者は、切り取り可能な資格情報記載事項を「資格情報のお知らせ」より切り取り、マイナンバーカードと合わせて医療機関に提示することで受診可能とす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また、「資格情報のお知らせ」を被保険者へ郵送にて交付することを考慮して、世帯主宛ての送付先欄を追加する。</a:t>
            </a:r>
            <a:r>
              <a:rPr lang="ja-JP" altLang="en-US" sz="1600">
                <a:latin typeface="Meiryo UI" panose="020B0604030504040204" pitchFamily="50" charset="-128"/>
                <a:ea typeface="Meiryo UI" panose="020B0604030504040204" pitchFamily="50" charset="-128"/>
                <a:cs typeface="Meiryo UI" panose="020B0604030504040204" pitchFamily="50" charset="-128"/>
              </a:rPr>
              <a:t>なお、「資格情報のお知らせ」についても、資格確認書と同様に一般の被保険者と滞納者を区別して様式を追加する。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a:ea typeface="Meiryo UI"/>
                <a:cs typeface="Meiryo UI" panose="020B0604030504040204" pitchFamily="50" charset="-128"/>
              </a:rPr>
              <a:t>標準システムにおける「資格情報のお知らせ」の帳票レイアウトは以下のとおり。</a:t>
            </a:r>
            <a:endParaRPr lang="en-US" altLang="ja-JP" sz="1600">
              <a:latin typeface="Meiryo UI"/>
              <a:ea typeface="Meiryo UI"/>
              <a:cs typeface="Meiryo UI" panose="020B0604030504040204" pitchFamily="50" charset="-128"/>
            </a:endParaRPr>
          </a:p>
        </p:txBody>
      </p:sp>
      <p:graphicFrame>
        <p:nvGraphicFramePr>
          <p:cNvPr id="13" name="表 11">
            <a:extLst>
              <a:ext uri="{FF2B5EF4-FFF2-40B4-BE49-F238E27FC236}">
                <a16:creationId xmlns:a16="http://schemas.microsoft.com/office/drawing/2014/main" id="{FF9C02D7-310F-E51E-46BE-389575C70208}"/>
              </a:ext>
            </a:extLst>
          </p:cNvPr>
          <p:cNvGraphicFramePr>
            <a:graphicFrameLocks noGrp="1"/>
          </p:cNvGraphicFramePr>
          <p:nvPr>
            <p:extLst>
              <p:ext uri="{D42A27DB-BD31-4B8C-83A1-F6EECF244321}">
                <p14:modId xmlns:p14="http://schemas.microsoft.com/office/powerpoint/2010/main" val="2130371425"/>
              </p:ext>
            </p:extLst>
          </p:nvPr>
        </p:nvGraphicFramePr>
        <p:xfrm>
          <a:off x="604528" y="3550802"/>
          <a:ext cx="6604000" cy="1005840"/>
        </p:xfrm>
        <a:graphic>
          <a:graphicData uri="http://schemas.openxmlformats.org/drawingml/2006/table">
            <a:tbl>
              <a:tblPr firstRow="1" bandRow="1">
                <a:tableStyleId>{5C22544A-7EE6-4342-B048-85BDC9FD1C3A}</a:tableStyleId>
              </a:tblPr>
              <a:tblGrid>
                <a:gridCol w="534038">
                  <a:extLst>
                    <a:ext uri="{9D8B030D-6E8A-4147-A177-3AD203B41FA5}">
                      <a16:colId xmlns:a16="http://schemas.microsoft.com/office/drawing/2014/main" val="205787069"/>
                    </a:ext>
                  </a:extLst>
                </a:gridCol>
                <a:gridCol w="1800200">
                  <a:extLst>
                    <a:ext uri="{9D8B030D-6E8A-4147-A177-3AD203B41FA5}">
                      <a16:colId xmlns:a16="http://schemas.microsoft.com/office/drawing/2014/main" val="442374842"/>
                    </a:ext>
                  </a:extLst>
                </a:gridCol>
                <a:gridCol w="2618762">
                  <a:extLst>
                    <a:ext uri="{9D8B030D-6E8A-4147-A177-3AD203B41FA5}">
                      <a16:colId xmlns:a16="http://schemas.microsoft.com/office/drawing/2014/main" val="3245971772"/>
                    </a:ext>
                  </a:extLst>
                </a:gridCol>
                <a:gridCol w="1651000">
                  <a:extLst>
                    <a:ext uri="{9D8B030D-6E8A-4147-A177-3AD203B41FA5}">
                      <a16:colId xmlns:a16="http://schemas.microsoft.com/office/drawing/2014/main" val="2819035053"/>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No.</a:t>
                      </a:r>
                      <a:endParaRPr kumimoji="1" lang="ja-JP" altLang="en-US" sz="1200">
                        <a:latin typeface="Meiryo UI" panose="020B0604030504040204" pitchFamily="50" charset="-128"/>
                        <a:ea typeface="Meiryo UI" panose="020B0604030504040204" pitchFamily="50" charset="-128"/>
                      </a:endParaRPr>
                    </a:p>
                  </a:txBody>
                  <a:tcPr/>
                </a:tc>
                <a:tc>
                  <a:txBody>
                    <a:bodyPr/>
                    <a:lstStyle/>
                    <a:p>
                      <a:pPr algn="ctr"/>
                      <a:r>
                        <a:rPr kumimoji="1" lang="ja-JP" altLang="en-US" sz="1200">
                          <a:latin typeface="Meiryo UI" panose="020B0604030504040204" pitchFamily="50" charset="-128"/>
                          <a:ea typeface="Meiryo UI" panose="020B0604030504040204" pitchFamily="50" charset="-128"/>
                        </a:rPr>
                        <a:t>様式サイズ</a:t>
                      </a:r>
                    </a:p>
                  </a:txBody>
                  <a:tcPr/>
                </a:tc>
                <a:tc>
                  <a:txBody>
                    <a:bodyPr/>
                    <a:lstStyle/>
                    <a:p>
                      <a:pPr algn="ctr"/>
                      <a:r>
                        <a:rPr kumimoji="1" lang="ja-JP" altLang="en-US" sz="1200">
                          <a:latin typeface="Meiryo UI" panose="020B0604030504040204" pitchFamily="50" charset="-128"/>
                          <a:ea typeface="Meiryo UI" panose="020B0604030504040204" pitchFamily="50" charset="-128"/>
                        </a:rPr>
                        <a:t>特別療養費支給対象</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該当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非該当</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帳票サンプル</a:t>
                      </a:r>
                      <a:endParaRPr kumimoji="1" lang="en-US" altLang="ja-JP" sz="1200">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参考資料</a:t>
                      </a:r>
                    </a:p>
                  </a:txBody>
                  <a:tcPr/>
                </a:tc>
                <a:extLst>
                  <a:ext uri="{0D108BD9-81ED-4DB2-BD59-A6C34878D82A}">
                    <a16:rowId xmlns:a16="http://schemas.microsoft.com/office/drawing/2014/main" val="131238805"/>
                  </a:ext>
                </a:extLst>
              </a:tr>
              <a:tr h="143974">
                <a:tc>
                  <a:txBody>
                    <a:bodyPr/>
                    <a:lstStyle/>
                    <a:p>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a:tc>
                <a:tc rowSpan="2">
                  <a:txBody>
                    <a:bodyPr/>
                    <a:lstStyle/>
                    <a:p>
                      <a:r>
                        <a:rPr kumimoji="1" lang="ja-JP" altLang="en-US" sz="1200">
                          <a:latin typeface="Meiryo UI" panose="020B0604030504040204" pitchFamily="50" charset="-128"/>
                          <a:ea typeface="Meiryo UI" panose="020B0604030504040204" pitchFamily="50" charset="-128"/>
                        </a:rPr>
                        <a:t>Ａ４</a:t>
                      </a:r>
                    </a:p>
                  </a:txBody>
                  <a:tcPr/>
                </a:tc>
                <a:tc>
                  <a:txBody>
                    <a:bodyPr/>
                    <a:lstStyle/>
                    <a:p>
                      <a:r>
                        <a:rPr kumimoji="1" lang="ja-JP" altLang="en-US" sz="1200">
                          <a:latin typeface="Meiryo UI" panose="020B0604030504040204" pitchFamily="50" charset="-128"/>
                          <a:ea typeface="Meiryo UI" panose="020B0604030504040204" pitchFamily="50" charset="-128"/>
                        </a:rPr>
                        <a:t>非該当</a:t>
                      </a:r>
                    </a:p>
                  </a:txBody>
                  <a:tcPr/>
                </a:tc>
                <a:tc>
                  <a:txBody>
                    <a:bodyPr/>
                    <a:lstStyle/>
                    <a:p>
                      <a:r>
                        <a:rPr kumimoji="1" lang="ja-JP" altLang="en-US" sz="1200">
                          <a:latin typeface="Meiryo UI" panose="020B0604030504040204" pitchFamily="50" charset="-128"/>
                          <a:ea typeface="Meiryo UI" panose="020B0604030504040204" pitchFamily="50" charset="-128"/>
                        </a:rPr>
                        <a:t>別紙４－１</a:t>
                      </a:r>
                    </a:p>
                  </a:txBody>
                  <a:tcPr/>
                </a:tc>
                <a:extLst>
                  <a:ext uri="{0D108BD9-81ED-4DB2-BD59-A6C34878D82A}">
                    <a16:rowId xmlns:a16="http://schemas.microsoft.com/office/drawing/2014/main" val="2430925056"/>
                  </a:ext>
                </a:extLst>
              </a:tr>
              <a:tr h="0">
                <a:tc>
                  <a:txBody>
                    <a:bodyPr/>
                    <a:lstStyle/>
                    <a:p>
                      <a:r>
                        <a:rPr kumimoji="1" lang="en-US" altLang="ja-JP" sz="1200">
                          <a:latin typeface="Meiryo UI" panose="020B0604030504040204" pitchFamily="50" charset="-128"/>
                          <a:ea typeface="Meiryo UI" panose="020B0604030504040204" pitchFamily="50" charset="-128"/>
                        </a:rPr>
                        <a:t>2</a:t>
                      </a:r>
                      <a:endParaRPr kumimoji="1" lang="ja-JP" altLang="en-US"/>
                    </a:p>
                  </a:txBody>
                  <a:tcPr/>
                </a:tc>
                <a:tc vMerge="1">
                  <a:txBody>
                    <a:bodyPr/>
                    <a:lstStyle/>
                    <a:p>
                      <a:endParaRPr kumimoji="1" lang="ja-JP" altLang="en-US"/>
                    </a:p>
                  </a:txBody>
                  <a:tcPr/>
                </a:tc>
                <a:tc>
                  <a:txBody>
                    <a:bodyPr/>
                    <a:lstStyle/>
                    <a:p>
                      <a:r>
                        <a:rPr kumimoji="1" lang="ja-JP" altLang="en-US" sz="1200">
                          <a:latin typeface="Meiryo UI" panose="020B0604030504040204" pitchFamily="50" charset="-128"/>
                          <a:ea typeface="Meiryo UI" panose="020B0604030504040204" pitchFamily="50" charset="-128"/>
                        </a:rPr>
                        <a:t>該当</a:t>
                      </a:r>
                    </a:p>
                  </a:txBody>
                  <a:tcPr/>
                </a:tc>
                <a:tc>
                  <a:txBody>
                    <a:bodyPr/>
                    <a:lstStyle/>
                    <a:p>
                      <a:r>
                        <a:rPr kumimoji="1" lang="ja-JP" altLang="en-US" sz="1200">
                          <a:latin typeface="Meiryo UI" panose="020B0604030504040204" pitchFamily="50" charset="-128"/>
                          <a:ea typeface="Meiryo UI" panose="020B0604030504040204" pitchFamily="50" charset="-128"/>
                        </a:rPr>
                        <a:t>別紙４－２</a:t>
                      </a:r>
                    </a:p>
                  </a:txBody>
                  <a:tcPr/>
                </a:tc>
                <a:extLst>
                  <a:ext uri="{0D108BD9-81ED-4DB2-BD59-A6C34878D82A}">
                    <a16:rowId xmlns:a16="http://schemas.microsoft.com/office/drawing/2014/main" val="2363581246"/>
                  </a:ext>
                </a:extLst>
              </a:tr>
            </a:tbl>
          </a:graphicData>
        </a:graphic>
      </p:graphicFrame>
      <p:sp>
        <p:nvSpPr>
          <p:cNvPr id="2" name="テキスト ボックス 1">
            <a:extLst>
              <a:ext uri="{FF2B5EF4-FFF2-40B4-BE49-F238E27FC236}">
                <a16:creationId xmlns:a16="http://schemas.microsoft.com/office/drawing/2014/main" id="{9A610E51-EA59-308D-DBFC-8237B4A7C10C}"/>
              </a:ext>
            </a:extLst>
          </p:cNvPr>
          <p:cNvSpPr txBox="1"/>
          <p:nvPr/>
        </p:nvSpPr>
        <p:spPr>
          <a:xfrm>
            <a:off x="453310" y="4583956"/>
            <a:ext cx="8961223" cy="338544"/>
          </a:xfrm>
          <a:prstGeom prst="rect">
            <a:avLst/>
          </a:prstGeom>
          <a:solidFill>
            <a:schemeClr val="bg1"/>
          </a:solid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「資格情報のお知らせ」の様式の「特別療養費支給対象非該当」様式の帳票出力イメージを次ページに示す。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27469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
          <p:cNvSpPr txBox="1"/>
          <p:nvPr/>
        </p:nvSpPr>
        <p:spPr>
          <a:xfrm>
            <a:off x="704528" y="548680"/>
            <a:ext cx="8424936" cy="576064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2400">
                <a:solidFill>
                  <a:schemeClr val="tx1"/>
                </a:solidFill>
                <a:latin typeface="Meiryo UI" panose="020B0604030504040204" pitchFamily="50" charset="-128"/>
                <a:ea typeface="Meiryo UI" panose="020B0604030504040204" pitchFamily="50" charset="-128"/>
                <a:cs typeface="Meiryo UI" panose="020B0604030504040204" pitchFamily="50" charset="-128"/>
              </a:rPr>
              <a:t>（空白ページ）</a:t>
            </a:r>
            <a:endParaRPr lang="en-US" altLang="ja-JP" sz="18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ja-JP" sz="18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p:txBody>
          <a:bodyPr/>
          <a:lstStyle/>
          <a:p>
            <a:fld id="{B39558CB-1803-41F9-BEAC-264E2C773853}" type="slidenum">
              <a:rPr kumimoji="1" lang="ja-JP" altLang="en-US" smtClean="0"/>
              <a:pPr/>
              <a:t>1</a:t>
            </a:fld>
            <a:endParaRPr kumimoji="1" lang="ja-JP" altLang="en-US"/>
          </a:p>
        </p:txBody>
      </p:sp>
    </p:spTree>
    <p:extLst>
      <p:ext uri="{BB962C8B-B14F-4D97-AF65-F5344CB8AC3E}">
        <p14:creationId xmlns:p14="http://schemas.microsoft.com/office/powerpoint/2010/main" val="1410906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2DD80673-C894-AA60-89BA-433A100B10A7}"/>
              </a:ext>
            </a:extLst>
          </p:cNvPr>
          <p:cNvPicPr>
            <a:picLocks noChangeAspect="1"/>
          </p:cNvPicPr>
          <p:nvPr/>
        </p:nvPicPr>
        <p:blipFill>
          <a:blip r:embed="rId2"/>
          <a:stretch>
            <a:fillRect/>
          </a:stretch>
        </p:blipFill>
        <p:spPr>
          <a:xfrm>
            <a:off x="783224" y="795421"/>
            <a:ext cx="3953752" cy="5610130"/>
          </a:xfrm>
          <a:prstGeom prst="rect">
            <a:avLst/>
          </a:prstGeom>
          <a:ln w="6350">
            <a:solidFill>
              <a:schemeClr val="tx1"/>
            </a:solidFill>
          </a:ln>
        </p:spPr>
      </p:pic>
      <p:sp>
        <p:nvSpPr>
          <p:cNvPr id="3" name="スライド番号プレースホルダー 2">
            <a:extLst>
              <a:ext uri="{FF2B5EF4-FFF2-40B4-BE49-F238E27FC236}">
                <a16:creationId xmlns:a16="http://schemas.microsoft.com/office/drawing/2014/main" id="{318133D6-F3F2-5B81-127C-C04499014B16}"/>
              </a:ext>
            </a:extLst>
          </p:cNvPr>
          <p:cNvSpPr>
            <a:spLocks noGrp="1"/>
          </p:cNvSpPr>
          <p:nvPr>
            <p:ph type="sldNum" sz="quarter" idx="12"/>
          </p:nvPr>
        </p:nvSpPr>
        <p:spPr/>
        <p:txBody>
          <a:bodyPr/>
          <a:lstStyle/>
          <a:p>
            <a:fld id="{B39558CB-1803-41F9-BEAC-264E2C773853}" type="slidenum">
              <a:rPr kumimoji="1" lang="ja-JP" altLang="en-US" smtClean="0"/>
              <a:pPr/>
              <a:t>19</a:t>
            </a:fld>
            <a:endParaRPr kumimoji="1" lang="ja-JP" altLang="en-US"/>
          </a:p>
        </p:txBody>
      </p:sp>
      <p:sp>
        <p:nvSpPr>
          <p:cNvPr id="5" name="テキスト ボックス 4">
            <a:extLst>
              <a:ext uri="{FF2B5EF4-FFF2-40B4-BE49-F238E27FC236}">
                <a16:creationId xmlns:a16="http://schemas.microsoft.com/office/drawing/2014/main" id="{08AFADBB-1684-93B3-E1D5-EC92033AA24E}"/>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07BA4959-7EB2-4D51-97DF-941AF3DF590D}"/>
              </a:ext>
            </a:extLst>
          </p:cNvPr>
          <p:cNvSpPr txBox="1"/>
          <p:nvPr/>
        </p:nvSpPr>
        <p:spPr>
          <a:xfrm>
            <a:off x="902224" y="6445776"/>
            <a:ext cx="6179270" cy="307766"/>
          </a:xfrm>
          <a:prstGeom prst="rect">
            <a:avLst/>
          </a:prstGeom>
          <a:solidFill>
            <a:schemeClr val="bg1"/>
          </a:solidFill>
        </p:spPr>
        <p:txBody>
          <a:bodyPr wrap="square" lIns="91429" tIns="45715" rIns="91429" bIns="45715" rtlCol="0">
            <a:spAutoFit/>
          </a:bodyPr>
          <a:lstStyle/>
          <a:p>
            <a:r>
              <a:rPr lang="ja-JP" altLang="en-US" sz="1400">
                <a:latin typeface="Meiryo UI" panose="020B0604030504040204" pitchFamily="50" charset="-128"/>
                <a:ea typeface="Meiryo UI" panose="020B0604030504040204" pitchFamily="50" charset="-128"/>
                <a:cs typeface="Meiryo UI" panose="020B0604030504040204" pitchFamily="50" charset="-128"/>
              </a:rPr>
              <a:t>「資格情報のお知らせ・特別療養費支給対象非該当」様式の帳票出力イメージ</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D14EBBA0-FF07-A716-A575-602ABFC99EDA}"/>
              </a:ext>
            </a:extLst>
          </p:cNvPr>
          <p:cNvSpPr txBox="1"/>
          <p:nvPr/>
        </p:nvSpPr>
        <p:spPr>
          <a:xfrm>
            <a:off x="5110024" y="833525"/>
            <a:ext cx="4451487" cy="5816967"/>
          </a:xfrm>
          <a:prstGeom prst="rect">
            <a:avLst/>
          </a:prstGeom>
          <a:noFill/>
        </p:spPr>
        <p:txBody>
          <a:bodyPr wrap="square" lIns="91429" tIns="45715" rIns="91429" bIns="45715" rtlCol="0">
            <a:spAutoFit/>
          </a:bodyPr>
          <a:lstStyle/>
          <a:p>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r>
              <a:rPr lang="ja-JP" altLang="en-US" sz="1200" u="sng">
                <a:latin typeface="Meiryo UI" panose="020B0604030504040204" pitchFamily="50" charset="-128"/>
                <a:ea typeface="Meiryo UI" panose="020B0604030504040204" pitchFamily="50" charset="-128"/>
                <a:cs typeface="Meiryo UI" panose="020B0604030504040204" pitchFamily="50" charset="-128"/>
              </a:rPr>
              <a:t>資格情報のお知らせ帳票の補足事項</a:t>
            </a:r>
            <a:r>
              <a:rPr lang="en-US" altLang="ja-JP" sz="1200" u="sng">
                <a:latin typeface="Meiryo UI" panose="020B0604030504040204" pitchFamily="50" charset="-128"/>
                <a:ea typeface="Meiryo UI" panose="020B0604030504040204" pitchFamily="50" charset="-128"/>
                <a:cs typeface="Meiryo UI" panose="020B0604030504040204" pitchFamily="50" charset="-128"/>
              </a:rPr>
              <a:t>】</a:t>
            </a: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①送付先情報</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送付先の宛名欄は、世帯主宛てに出力する、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②発行年月日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帳票に出力する発行年月日は、処理パラメータで指定する。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③問い合わせ先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自治体基礎情報設定より、取得する。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④有効期限</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a:ea typeface="Meiryo UI"/>
                <a:cs typeface="Meiryo UI" panose="020B0604030504040204" pitchFamily="50" charset="-128"/>
              </a:rPr>
              <a:t>　</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歳以上の被保険者の場合「負担割合」を記載することから「高齢</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受給者証」と同様に</a:t>
            </a:r>
            <a:r>
              <a:rPr lang="en-US" altLang="ja-JP" sz="1200">
                <a:latin typeface="Meiryo UI"/>
                <a:ea typeface="Meiryo UI"/>
                <a:cs typeface="Meiryo UI" panose="020B0604030504040204" pitchFamily="50" charset="-128"/>
              </a:rPr>
              <a:t>8</a:t>
            </a:r>
            <a:r>
              <a:rPr lang="ja-JP" altLang="en-US" sz="1200">
                <a:latin typeface="Meiryo UI"/>
                <a:ea typeface="Meiryo UI"/>
                <a:cs typeface="Meiryo UI" panose="020B0604030504040204" pitchFamily="50" charset="-128"/>
              </a:rPr>
              <a:t>月～翌７月の単位を年度とした有効期限を設</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定する。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歳未満の被保険者は、有効期限を出力しない。</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なお、保険者判断により差し替え交付を行う場合は、「資格確認書」</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と同様の有効期限を設定できるようにする。</a:t>
            </a:r>
            <a:endParaRPr lang="en-US" altLang="ja-JP" sz="1200">
              <a:latin typeface="Meiryo UI"/>
              <a:ea typeface="Meiryo UI"/>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⑤負担割合・発効期日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歳以上の被保険者の場合のみ「負担割合」および「発効期日」を</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設定し、</a:t>
            </a:r>
            <a:r>
              <a:rPr lang="en-US" altLang="ja-JP" sz="1200">
                <a:latin typeface="Meiryo UI"/>
                <a:ea typeface="Meiryo UI"/>
                <a:cs typeface="Meiryo UI" panose="020B0604030504040204" pitchFamily="50" charset="-128"/>
              </a:rPr>
              <a:t>70</a:t>
            </a:r>
            <a:r>
              <a:rPr lang="ja-JP" altLang="en-US" sz="1200">
                <a:latin typeface="Meiryo UI"/>
                <a:ea typeface="Meiryo UI"/>
                <a:cs typeface="Meiryo UI" panose="020B0604030504040204" pitchFamily="50" charset="-128"/>
              </a:rPr>
              <a:t>歳未満の被保険者の場合は</a:t>
            </a:r>
            <a:r>
              <a:rPr lang="ja-JP" altLang="en-US" sz="1200" b="0">
                <a:latin typeface="Meiryo UI" panose="020B0604030504040204" pitchFamily="50" charset="-128"/>
                <a:ea typeface="Meiryo UI" panose="020B0604030504040204" pitchFamily="50" charset="-128"/>
              </a:rPr>
              <a:t>「＊＊＊」とする。</a:t>
            </a:r>
            <a:endParaRPr lang="en-US" altLang="ja-JP" sz="1200" b="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なお、特別療養費支給対象者の様式では「負担割合」・「発効期日」</a:t>
            </a:r>
            <a:endParaRPr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の項目は記載しないこととする。</a:t>
            </a:r>
            <a:endParaRPr kumimoji="1" lang="en-US" altLang="ja-JP" sz="1200">
              <a:latin typeface="Meiryo UI" panose="020B0604030504040204" pitchFamily="50" charset="-128"/>
              <a:ea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⑥</a:t>
            </a:r>
            <a:r>
              <a:rPr kumimoji="1" lang="en-US" altLang="ja-JP" sz="1200">
                <a:latin typeface="Meiryo UI" panose="020B0604030504040204" pitchFamily="50" charset="-128"/>
                <a:ea typeface="Meiryo UI" panose="020B0604030504040204" pitchFamily="50" charset="-128"/>
              </a:rPr>
              <a:t>QR</a:t>
            </a:r>
            <a:r>
              <a:rPr kumimoji="1" lang="ja-JP" altLang="en-US" sz="1200">
                <a:latin typeface="Meiryo UI" panose="020B0604030504040204" pitchFamily="50" charset="-128"/>
                <a:ea typeface="Meiryo UI" panose="020B0604030504040204" pitchFamily="50" charset="-128"/>
              </a:rPr>
              <a:t>コードを出力する。</a:t>
            </a:r>
            <a:endParaRPr kumimoji="1" lang="en-US" altLang="ja-JP" sz="1200">
              <a:latin typeface="Meiryo UI" panose="020B0604030504040204" pitchFamily="50" charset="-128"/>
              <a:ea typeface="Meiryo UI" panose="020B0604030504040204" pitchFamily="50" charset="-128"/>
            </a:endParaRPr>
          </a:p>
          <a:p>
            <a:endParaRPr lang="en-US" altLang="ja-JP" sz="1200" b="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⑦</a:t>
            </a:r>
            <a:r>
              <a:rPr lang="ja-JP" altLang="en-US" sz="1200" b="0">
                <a:latin typeface="Meiryo UI" panose="020B0604030504040204" pitchFamily="50" charset="-128"/>
                <a:ea typeface="Meiryo UI" panose="020B0604030504040204" pitchFamily="50" charset="-128"/>
              </a:rPr>
              <a:t>携帯用資格情報のお知らせ</a:t>
            </a:r>
            <a:endParaRPr lang="en-US" altLang="ja-JP" sz="1200" b="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医療機関等を受診する際に携帯しやすくするため、切り取り可能な領</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域を設ける。</a:t>
            </a:r>
            <a:endParaRPr lang="en-US" altLang="ja-JP" sz="120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D9F4F2C4-B4A7-54F0-4DCD-E30CB86FFAF1}"/>
              </a:ext>
            </a:extLst>
          </p:cNvPr>
          <p:cNvSpPr txBox="1"/>
          <p:nvPr/>
        </p:nvSpPr>
        <p:spPr>
          <a:xfrm>
            <a:off x="676149" y="814450"/>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①</a:t>
            </a:r>
          </a:p>
        </p:txBody>
      </p:sp>
      <p:sp>
        <p:nvSpPr>
          <p:cNvPr id="9" name="テキスト ボックス 8">
            <a:extLst>
              <a:ext uri="{FF2B5EF4-FFF2-40B4-BE49-F238E27FC236}">
                <a16:creationId xmlns:a16="http://schemas.microsoft.com/office/drawing/2014/main" id="{335FC4EC-E30E-929B-D986-E1A203F64BCB}"/>
              </a:ext>
            </a:extLst>
          </p:cNvPr>
          <p:cNvSpPr txBox="1"/>
          <p:nvPr/>
        </p:nvSpPr>
        <p:spPr>
          <a:xfrm>
            <a:off x="3548845" y="807305"/>
            <a:ext cx="272520" cy="276999"/>
          </a:xfrm>
          <a:prstGeom prst="rect">
            <a:avLst/>
          </a:prstGeom>
          <a:noFill/>
        </p:spPr>
        <p:txBody>
          <a:bodyPr wrap="square" rtlCol="0">
            <a:spAutoFit/>
          </a:bodyPr>
          <a:lstStyle/>
          <a:p>
            <a:r>
              <a:rPr lang="ja-JP" altLang="en-US" sz="1200">
                <a:solidFill>
                  <a:srgbClr val="FF0000"/>
                </a:solidFill>
                <a:latin typeface="Meiryo UI" panose="020B0604030504040204" pitchFamily="50" charset="-128"/>
                <a:ea typeface="Meiryo UI" panose="020B0604030504040204" pitchFamily="50" charset="-128"/>
              </a:rPr>
              <a:t>②</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326ECDD6-C097-ADA1-20F6-00BA9497D9D7}"/>
              </a:ext>
            </a:extLst>
          </p:cNvPr>
          <p:cNvSpPr txBox="1"/>
          <p:nvPr/>
        </p:nvSpPr>
        <p:spPr>
          <a:xfrm>
            <a:off x="3068484" y="1321718"/>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③</a:t>
            </a:r>
          </a:p>
        </p:txBody>
      </p:sp>
      <p:sp>
        <p:nvSpPr>
          <p:cNvPr id="11" name="テキスト ボックス 10">
            <a:extLst>
              <a:ext uri="{FF2B5EF4-FFF2-40B4-BE49-F238E27FC236}">
                <a16:creationId xmlns:a16="http://schemas.microsoft.com/office/drawing/2014/main" id="{D5555BFA-8A9C-F257-2068-EF12E8D8264E}"/>
              </a:ext>
            </a:extLst>
          </p:cNvPr>
          <p:cNvSpPr txBox="1"/>
          <p:nvPr/>
        </p:nvSpPr>
        <p:spPr>
          <a:xfrm>
            <a:off x="917573" y="3146988"/>
            <a:ext cx="272520" cy="276999"/>
          </a:xfrm>
          <a:prstGeom prst="rect">
            <a:avLst/>
          </a:prstGeom>
          <a:noFill/>
        </p:spPr>
        <p:txBody>
          <a:bodyPr wrap="square" rtlCol="0">
            <a:spAutoFit/>
          </a:bodyPr>
          <a:lstStyle/>
          <a:p>
            <a:r>
              <a:rPr lang="ja-JP" altLang="en-US" sz="1200">
                <a:solidFill>
                  <a:srgbClr val="FF0000"/>
                </a:solidFill>
                <a:latin typeface="Meiryo UI" panose="020B0604030504040204" pitchFamily="50" charset="-128"/>
                <a:ea typeface="Meiryo UI" panose="020B0604030504040204" pitchFamily="50" charset="-128"/>
              </a:rPr>
              <a:t>⑤</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64CA0ED7-5D6D-BCD9-8DD0-A2F53856D24B}"/>
              </a:ext>
            </a:extLst>
          </p:cNvPr>
          <p:cNvSpPr txBox="1"/>
          <p:nvPr/>
        </p:nvSpPr>
        <p:spPr>
          <a:xfrm rot="10800000" flipH="1" flipV="1">
            <a:off x="2913968" y="5390849"/>
            <a:ext cx="29955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⑦</a:t>
            </a:r>
          </a:p>
        </p:txBody>
      </p:sp>
      <p:sp>
        <p:nvSpPr>
          <p:cNvPr id="14" name="正方形/長方形 13">
            <a:extLst>
              <a:ext uri="{FF2B5EF4-FFF2-40B4-BE49-F238E27FC236}">
                <a16:creationId xmlns:a16="http://schemas.microsoft.com/office/drawing/2014/main" id="{1DBB0149-0E54-1086-686D-A4F6B5F7AD39}"/>
              </a:ext>
            </a:extLst>
          </p:cNvPr>
          <p:cNvSpPr/>
          <p:nvPr/>
        </p:nvSpPr>
        <p:spPr>
          <a:xfrm>
            <a:off x="2394598" y="4229382"/>
            <a:ext cx="677709" cy="540417"/>
          </a:xfrm>
          <a:prstGeom prst="rect">
            <a:avLst/>
          </a:prstGeom>
          <a:noFill/>
          <a:ln w="1270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DAF231F0-E372-7642-A530-7C93AE0C9321}"/>
              </a:ext>
            </a:extLst>
          </p:cNvPr>
          <p:cNvSpPr txBox="1"/>
          <p:nvPr/>
        </p:nvSpPr>
        <p:spPr>
          <a:xfrm>
            <a:off x="2055731" y="4361090"/>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⑥</a:t>
            </a:r>
          </a:p>
        </p:txBody>
      </p:sp>
      <p:sp>
        <p:nvSpPr>
          <p:cNvPr id="16" name="テキスト ボックス 15">
            <a:extLst>
              <a:ext uri="{FF2B5EF4-FFF2-40B4-BE49-F238E27FC236}">
                <a16:creationId xmlns:a16="http://schemas.microsoft.com/office/drawing/2014/main" id="{DFEE8D0D-AE67-DAF9-E716-0874812E7679}"/>
              </a:ext>
            </a:extLst>
          </p:cNvPr>
          <p:cNvSpPr txBox="1"/>
          <p:nvPr/>
        </p:nvSpPr>
        <p:spPr>
          <a:xfrm>
            <a:off x="3312328" y="2204864"/>
            <a:ext cx="272520" cy="276999"/>
          </a:xfrm>
          <a:prstGeom prst="rect">
            <a:avLst/>
          </a:prstGeom>
          <a:noFill/>
        </p:spPr>
        <p:txBody>
          <a:bodyPr wrap="squar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④</a:t>
            </a:r>
          </a:p>
        </p:txBody>
      </p:sp>
      <p:sp>
        <p:nvSpPr>
          <p:cNvPr id="6" name="正方形/長方形 5">
            <a:extLst>
              <a:ext uri="{FF2B5EF4-FFF2-40B4-BE49-F238E27FC236}">
                <a16:creationId xmlns:a16="http://schemas.microsoft.com/office/drawing/2014/main" id="{24C00FA7-AD39-C2E9-0B0B-20D03F687D93}"/>
              </a:ext>
            </a:extLst>
          </p:cNvPr>
          <p:cNvSpPr/>
          <p:nvPr/>
        </p:nvSpPr>
        <p:spPr>
          <a:xfrm>
            <a:off x="6473440" y="142277"/>
            <a:ext cx="3222826" cy="584765"/>
          </a:xfrm>
          <a:prstGeom prst="rect">
            <a:avLst/>
          </a:prstGeom>
          <a:solidFill>
            <a:schemeClr val="accent2">
              <a:lumMod val="20000"/>
              <a:lumOff val="80000"/>
            </a:schemeClr>
          </a:solidFill>
          <a:ln w="19050" cmpd="sng">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ja-JP" altLang="en-US" sz="1000">
                <a:solidFill>
                  <a:schemeClr val="tx1"/>
                </a:solidFill>
                <a:latin typeface="ＭＳ Ｐ明朝" panose="02020600040205080304" pitchFamily="18" charset="-128"/>
                <a:ea typeface="ＭＳ Ｐ明朝" panose="02020600040205080304" pitchFamily="18" charset="-128"/>
              </a:rPr>
              <a:t>帳票</a:t>
            </a:r>
            <a:r>
              <a:rPr lang="ja-JP" altLang="en-US" sz="1000">
                <a:solidFill>
                  <a:schemeClr val="tx1"/>
                </a:solidFill>
                <a:latin typeface="ＭＳ Ｐ明朝" panose="02020600040205080304" pitchFamily="18" charset="-128"/>
                <a:ea typeface="ＭＳ Ｐ明朝" panose="02020600040205080304" pitchFamily="18" charset="-128"/>
              </a:rPr>
              <a:t>出力内容について、厚労省へ最終確認中となるため、令和</a:t>
            </a:r>
            <a:r>
              <a:rPr lang="en-US" altLang="ja-JP" sz="1000">
                <a:solidFill>
                  <a:schemeClr val="tx1"/>
                </a:solidFill>
                <a:latin typeface="ＭＳ Ｐ明朝" panose="02020600040205080304" pitchFamily="18" charset="-128"/>
                <a:ea typeface="ＭＳ Ｐ明朝" panose="02020600040205080304" pitchFamily="18" charset="-128"/>
              </a:rPr>
              <a:t>6</a:t>
            </a:r>
            <a:r>
              <a:rPr lang="ja-JP" altLang="en-US" sz="1000">
                <a:solidFill>
                  <a:schemeClr val="tx1"/>
                </a:solidFill>
                <a:latin typeface="ＭＳ Ｐ明朝" panose="02020600040205080304" pitchFamily="18" charset="-128"/>
                <a:ea typeface="ＭＳ Ｐ明朝" panose="02020600040205080304" pitchFamily="18" charset="-128"/>
              </a:rPr>
              <a:t>年</a:t>
            </a:r>
            <a:r>
              <a:rPr lang="en-US" altLang="ja-JP" sz="1000">
                <a:solidFill>
                  <a:schemeClr val="tx1"/>
                </a:solidFill>
                <a:latin typeface="ＭＳ Ｐ明朝" panose="02020600040205080304" pitchFamily="18" charset="-128"/>
                <a:ea typeface="ＭＳ Ｐ明朝" panose="02020600040205080304" pitchFamily="18" charset="-128"/>
              </a:rPr>
              <a:t>7</a:t>
            </a:r>
            <a:r>
              <a:rPr lang="ja-JP" altLang="en-US" sz="1000">
                <a:solidFill>
                  <a:schemeClr val="tx1"/>
                </a:solidFill>
                <a:latin typeface="ＭＳ Ｐ明朝" panose="02020600040205080304" pitchFamily="18" charset="-128"/>
                <a:ea typeface="ＭＳ Ｐ明朝" panose="02020600040205080304" pitchFamily="18" charset="-128"/>
              </a:rPr>
              <a:t>月時点の検討案となります。</a:t>
            </a:r>
            <a:endParaRPr lang="en-US" altLang="ja-JP" sz="1000">
              <a:solidFill>
                <a:schemeClr val="tx1"/>
              </a:solidFill>
              <a:latin typeface="ＭＳ Ｐ明朝" panose="02020600040205080304" pitchFamily="18" charset="-128"/>
              <a:ea typeface="ＭＳ Ｐ明朝" panose="02020600040205080304" pitchFamily="18" charset="-128"/>
            </a:endParaRPr>
          </a:p>
        </p:txBody>
      </p:sp>
    </p:spTree>
    <p:extLst>
      <p:ext uri="{BB962C8B-B14F-4D97-AF65-F5344CB8AC3E}">
        <p14:creationId xmlns:p14="http://schemas.microsoft.com/office/powerpoint/2010/main" val="2167784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D80AD8C-F67D-3DF4-1C54-B6B133CB5C96}"/>
              </a:ext>
            </a:extLst>
          </p:cNvPr>
          <p:cNvSpPr>
            <a:spLocks noGrp="1"/>
          </p:cNvSpPr>
          <p:nvPr>
            <p:ph type="sldNum" sz="quarter" idx="12"/>
          </p:nvPr>
        </p:nvSpPr>
        <p:spPr/>
        <p:txBody>
          <a:bodyPr/>
          <a:lstStyle/>
          <a:p>
            <a:fld id="{B39558CB-1803-41F9-BEAC-264E2C773853}" type="slidenum">
              <a:rPr kumimoji="1" lang="ja-JP" altLang="en-US" smtClean="0"/>
              <a:pPr/>
              <a:t>20</a:t>
            </a:fld>
            <a:endParaRPr kumimoji="1" lang="ja-JP" altLang="en-US"/>
          </a:p>
        </p:txBody>
      </p:sp>
      <p:graphicFrame>
        <p:nvGraphicFramePr>
          <p:cNvPr id="6" name="表 5">
            <a:extLst>
              <a:ext uri="{FF2B5EF4-FFF2-40B4-BE49-F238E27FC236}">
                <a16:creationId xmlns:a16="http://schemas.microsoft.com/office/drawing/2014/main" id="{69B08B09-29C3-5EDD-FE65-CB86BDCAFCE9}"/>
              </a:ext>
            </a:extLst>
          </p:cNvPr>
          <p:cNvGraphicFramePr>
            <a:graphicFrameLocks noGrp="1"/>
          </p:cNvGraphicFramePr>
          <p:nvPr>
            <p:extLst>
              <p:ext uri="{D42A27DB-BD31-4B8C-83A1-F6EECF244321}">
                <p14:modId xmlns:p14="http://schemas.microsoft.com/office/powerpoint/2010/main" val="2553123535"/>
              </p:ext>
            </p:extLst>
          </p:nvPr>
        </p:nvGraphicFramePr>
        <p:xfrm>
          <a:off x="530355" y="1474524"/>
          <a:ext cx="8845290" cy="2869008"/>
        </p:xfrm>
        <a:graphic>
          <a:graphicData uri="http://schemas.openxmlformats.org/drawingml/2006/table">
            <a:tbl>
              <a:tblPr firstRow="1" bandRow="1">
                <a:tableStyleId>{5C22544A-7EE6-4342-B048-85BDC9FD1C3A}</a:tableStyleId>
              </a:tblPr>
              <a:tblGrid>
                <a:gridCol w="1474215">
                  <a:extLst>
                    <a:ext uri="{9D8B030D-6E8A-4147-A177-3AD203B41FA5}">
                      <a16:colId xmlns:a16="http://schemas.microsoft.com/office/drawing/2014/main" val="72830750"/>
                    </a:ext>
                  </a:extLst>
                </a:gridCol>
                <a:gridCol w="1474215">
                  <a:extLst>
                    <a:ext uri="{9D8B030D-6E8A-4147-A177-3AD203B41FA5}">
                      <a16:colId xmlns:a16="http://schemas.microsoft.com/office/drawing/2014/main" val="2414601109"/>
                    </a:ext>
                  </a:extLst>
                </a:gridCol>
                <a:gridCol w="1474215">
                  <a:extLst>
                    <a:ext uri="{9D8B030D-6E8A-4147-A177-3AD203B41FA5}">
                      <a16:colId xmlns:a16="http://schemas.microsoft.com/office/drawing/2014/main" val="2291861072"/>
                    </a:ext>
                  </a:extLst>
                </a:gridCol>
                <a:gridCol w="1474215">
                  <a:extLst>
                    <a:ext uri="{9D8B030D-6E8A-4147-A177-3AD203B41FA5}">
                      <a16:colId xmlns:a16="http://schemas.microsoft.com/office/drawing/2014/main" val="4200209289"/>
                    </a:ext>
                  </a:extLst>
                </a:gridCol>
                <a:gridCol w="1474215">
                  <a:extLst>
                    <a:ext uri="{9D8B030D-6E8A-4147-A177-3AD203B41FA5}">
                      <a16:colId xmlns:a16="http://schemas.microsoft.com/office/drawing/2014/main" val="964009309"/>
                    </a:ext>
                  </a:extLst>
                </a:gridCol>
                <a:gridCol w="1474215">
                  <a:extLst>
                    <a:ext uri="{9D8B030D-6E8A-4147-A177-3AD203B41FA5}">
                      <a16:colId xmlns:a16="http://schemas.microsoft.com/office/drawing/2014/main" val="3660587785"/>
                    </a:ext>
                  </a:extLst>
                </a:gridCol>
              </a:tblGrid>
              <a:tr h="234080">
                <a:tc rowSpan="2">
                  <a:txBody>
                    <a:bodyPr/>
                    <a:lstStyle/>
                    <a:p>
                      <a:r>
                        <a:rPr kumimoji="1" lang="ja-JP" altLang="en-US" sz="1400" b="0">
                          <a:latin typeface="Meiryo UI" panose="020B0604030504040204" pitchFamily="50" charset="-128"/>
                          <a:ea typeface="Meiryo UI" panose="020B0604030504040204" pitchFamily="50" charset="-128"/>
                        </a:rPr>
                        <a:t>帳票</a:t>
                      </a:r>
                    </a:p>
                  </a:txBody>
                  <a:tcPr/>
                </a:tc>
                <a:tc rowSpan="2">
                  <a:txBody>
                    <a:bodyPr/>
                    <a:lstStyle/>
                    <a:p>
                      <a:r>
                        <a:rPr kumimoji="1" lang="en-US" altLang="ja-JP" sz="1400" b="0">
                          <a:latin typeface="Meiryo UI" panose="020B0604030504040204" pitchFamily="50" charset="-128"/>
                          <a:ea typeface="Meiryo UI" panose="020B0604030504040204" pitchFamily="50" charset="-128"/>
                        </a:rPr>
                        <a:t>0074</a:t>
                      </a:r>
                      <a:r>
                        <a:rPr kumimoji="1" lang="ja-JP" altLang="en-US" sz="1400" b="0">
                          <a:latin typeface="Meiryo UI" panose="020B0604030504040204" pitchFamily="50" charset="-128"/>
                          <a:ea typeface="Meiryo UI" panose="020B0604030504040204" pitchFamily="50" charset="-128"/>
                        </a:rPr>
                        <a:t>：保険証兼高齢受給者証オプション　</a:t>
                      </a:r>
                      <a:r>
                        <a:rPr kumimoji="1" lang="en-US" altLang="ja-JP" sz="1400" b="0">
                          <a:latin typeface="Meiryo UI" panose="020B0604030504040204" pitchFamily="50" charset="-128"/>
                          <a:ea typeface="Meiryo UI" panose="020B0604030504040204" pitchFamily="50" charset="-128"/>
                        </a:rPr>
                        <a:t>※</a:t>
                      </a:r>
                      <a:r>
                        <a:rPr kumimoji="1" lang="ja-JP" altLang="en-US" sz="1400" b="0">
                          <a:latin typeface="Meiryo UI" panose="020B0604030504040204" pitchFamily="50" charset="-128"/>
                          <a:ea typeface="Meiryo UI" panose="020B0604030504040204" pitchFamily="50" charset="-128"/>
                        </a:rPr>
                        <a:t>１</a:t>
                      </a:r>
                    </a:p>
                  </a:txBody>
                  <a:tcPr>
                    <a:lnR w="19050" cap="flat" cmpd="sng" algn="ctr">
                      <a:solidFill>
                        <a:schemeClr val="bg1"/>
                      </a:solidFill>
                      <a:prstDash val="solid"/>
                      <a:round/>
                      <a:headEnd type="none" w="med" len="med"/>
                      <a:tailEnd type="none" w="med" len="med"/>
                    </a:lnR>
                  </a:tcPr>
                </a:tc>
                <a:tc gridSpan="2">
                  <a:txBody>
                    <a:bodyPr/>
                    <a:lstStyle/>
                    <a:p>
                      <a:r>
                        <a:rPr kumimoji="1" lang="en-US" altLang="ja-JP" sz="1400" b="0">
                          <a:latin typeface="Meiryo UI" panose="020B0604030504040204" pitchFamily="50" charset="-128"/>
                          <a:ea typeface="Meiryo UI" panose="020B0604030504040204" pitchFamily="50" charset="-128"/>
                        </a:rPr>
                        <a:t>70</a:t>
                      </a:r>
                      <a:r>
                        <a:rPr kumimoji="1" lang="ja-JP" altLang="en-US" sz="1400" b="0">
                          <a:latin typeface="Meiryo UI" panose="020B0604030504040204" pitchFamily="50" charset="-128"/>
                          <a:ea typeface="Meiryo UI" panose="020B0604030504040204" pitchFamily="50" charset="-128"/>
                        </a:rPr>
                        <a:t>歳未満</a:t>
                      </a:r>
                    </a:p>
                  </a:txBody>
                  <a:tcPr>
                    <a:lnL w="19050" cap="flat" cmpd="sng" algn="ctr">
                      <a:solidFill>
                        <a:schemeClr val="bg1"/>
                      </a:solidFill>
                      <a:prstDash val="solid"/>
                      <a:round/>
                      <a:headEnd type="none" w="med" len="med"/>
                      <a:tailEnd type="none" w="med" len="med"/>
                    </a:lnL>
                    <a:lnB w="19050" cap="flat" cmpd="sng" algn="ctr">
                      <a:solidFill>
                        <a:schemeClr val="bg1"/>
                      </a:solidFill>
                      <a:prstDash val="solid"/>
                      <a:round/>
                      <a:headEnd type="none" w="med" len="med"/>
                      <a:tailEnd type="none" w="med" len="med"/>
                    </a:lnB>
                  </a:tcPr>
                </a:tc>
                <a:tc hMerge="1">
                  <a:txBody>
                    <a:bodyPr/>
                    <a:lstStyle/>
                    <a:p>
                      <a:endParaRPr kumimoji="1" lang="ja-JP" altLang="en-US"/>
                    </a:p>
                  </a:txBody>
                  <a:tcPr>
                    <a:lnB w="19050" cap="flat" cmpd="sng" algn="ctr">
                      <a:solidFill>
                        <a:schemeClr val="bg1"/>
                      </a:solidFill>
                      <a:prstDash val="solid"/>
                      <a:round/>
                      <a:headEnd type="none" w="med" len="med"/>
                      <a:tailEnd type="none" w="med" len="med"/>
                    </a:lnB>
                  </a:tcPr>
                </a:tc>
                <a:tc gridSpan="2">
                  <a:txBody>
                    <a:bodyPr/>
                    <a:lstStyle/>
                    <a:p>
                      <a:r>
                        <a:rPr kumimoji="1" lang="en-US" altLang="ja-JP" sz="1400" b="0">
                          <a:latin typeface="Meiryo UI" panose="020B0604030504040204" pitchFamily="50" charset="-128"/>
                          <a:ea typeface="Meiryo UI" panose="020B0604030504040204" pitchFamily="50" charset="-128"/>
                        </a:rPr>
                        <a:t>70</a:t>
                      </a:r>
                      <a:r>
                        <a:rPr kumimoji="1" lang="ja-JP" altLang="en-US" sz="1400" b="0">
                          <a:latin typeface="Meiryo UI" panose="020B0604030504040204" pitchFamily="50" charset="-128"/>
                          <a:ea typeface="Meiryo UI" panose="020B0604030504040204" pitchFamily="50" charset="-128"/>
                        </a:rPr>
                        <a:t>歳以上の前期高齢者</a:t>
                      </a:r>
                    </a:p>
                  </a:txBody>
                  <a:tcPr>
                    <a:lnB w="19050" cap="flat" cmpd="sng" algn="ctr">
                      <a:solidFill>
                        <a:schemeClr val="bg1"/>
                      </a:solidFill>
                      <a:prstDash val="solid"/>
                      <a:round/>
                      <a:headEnd type="none" w="med" len="med"/>
                      <a:tailEnd type="none" w="med" len="med"/>
                    </a:lnB>
                  </a:tcPr>
                </a:tc>
                <a:tc hMerge="1">
                  <a:txBody>
                    <a:bodyPr/>
                    <a:lstStyle/>
                    <a:p>
                      <a:endParaRPr kumimoji="1" lang="ja-JP" altLang="en-US"/>
                    </a:p>
                  </a:txBody>
                  <a:tcPr>
                    <a:lnB w="190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00208769"/>
                  </a:ext>
                </a:extLst>
              </a:tr>
              <a:tr h="397936">
                <a:tc vMerge="1">
                  <a:txBody>
                    <a:bodyPr/>
                    <a:lstStyle/>
                    <a:p>
                      <a:endParaRPr kumimoji="1" lang="ja-JP" altLang="en-US"/>
                    </a:p>
                  </a:txBody>
                  <a:tcPr/>
                </a:tc>
                <a:tc vMerge="1">
                  <a:txBody>
                    <a:bodyPr/>
                    <a:lstStyle/>
                    <a:p>
                      <a:endParaRPr kumimoji="1" lang="ja-JP" altLang="en-US"/>
                    </a:p>
                  </a:txBody>
                  <a:tcPr/>
                </a:tc>
                <a:tc>
                  <a:txBody>
                    <a:bodyPr/>
                    <a:lstStyle/>
                    <a:p>
                      <a:r>
                        <a:rPr kumimoji="1" lang="ja-JP" altLang="en-US" sz="1400" b="0">
                          <a:solidFill>
                            <a:schemeClr val="bg1"/>
                          </a:solidFill>
                          <a:latin typeface="Meiryo UI" panose="020B0604030504040204" pitchFamily="50" charset="-128"/>
                          <a:ea typeface="Meiryo UI" panose="020B0604030504040204" pitchFamily="50" charset="-128"/>
                        </a:rPr>
                        <a:t>一般</a:t>
                      </a:r>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400" b="0">
                          <a:solidFill>
                            <a:schemeClr val="bg1"/>
                          </a:solidFill>
                          <a:latin typeface="Meiryo UI" panose="020B0604030504040204" pitchFamily="50" charset="-128"/>
                          <a:ea typeface="Meiryo UI" panose="020B0604030504040204" pitchFamily="50" charset="-128"/>
                        </a:rPr>
                        <a:t>特別療養費</a:t>
                      </a:r>
                      <a:endParaRPr kumimoji="1" lang="en-US" altLang="ja-JP" sz="1400" b="0">
                        <a:solidFill>
                          <a:schemeClr val="bg1"/>
                        </a:solidFill>
                        <a:latin typeface="Meiryo UI" panose="020B0604030504040204" pitchFamily="50" charset="-128"/>
                        <a:ea typeface="Meiryo UI" panose="020B0604030504040204" pitchFamily="50" charset="-128"/>
                      </a:endParaRPr>
                    </a:p>
                    <a:p>
                      <a:r>
                        <a:rPr kumimoji="1" lang="ja-JP" altLang="en-US" sz="1400" b="0">
                          <a:solidFill>
                            <a:schemeClr val="bg1"/>
                          </a:solidFill>
                          <a:latin typeface="Meiryo UI" panose="020B0604030504040204" pitchFamily="50" charset="-128"/>
                          <a:ea typeface="Meiryo UI" panose="020B0604030504040204" pitchFamily="50" charset="-128"/>
                        </a:rPr>
                        <a:t>支給対象者</a:t>
                      </a:r>
                    </a:p>
                  </a:txBody>
                  <a:tcPr>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400" b="0">
                          <a:solidFill>
                            <a:schemeClr val="bg1"/>
                          </a:solidFill>
                          <a:latin typeface="Meiryo UI" panose="020B0604030504040204" pitchFamily="50" charset="-128"/>
                          <a:ea typeface="Meiryo UI" panose="020B0604030504040204" pitchFamily="50" charset="-128"/>
                        </a:rPr>
                        <a:t>一般</a:t>
                      </a:r>
                    </a:p>
                  </a:txBody>
                  <a:tcPr>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400" b="0">
                          <a:solidFill>
                            <a:schemeClr val="bg1"/>
                          </a:solidFill>
                          <a:latin typeface="Meiryo UI" panose="020B0604030504040204" pitchFamily="50" charset="-128"/>
                          <a:ea typeface="Meiryo UI" panose="020B0604030504040204" pitchFamily="50" charset="-128"/>
                        </a:rPr>
                        <a:t>特別療養費</a:t>
                      </a:r>
                      <a:endParaRPr kumimoji="1" lang="en-US" altLang="ja-JP" sz="1400" b="0">
                        <a:solidFill>
                          <a:schemeClr val="bg1"/>
                        </a:solidFill>
                        <a:latin typeface="Meiryo UI" panose="020B0604030504040204" pitchFamily="50" charset="-128"/>
                        <a:ea typeface="Meiryo UI" panose="020B0604030504040204" pitchFamily="50" charset="-128"/>
                      </a:endParaRPr>
                    </a:p>
                    <a:p>
                      <a:r>
                        <a:rPr kumimoji="1" lang="ja-JP" altLang="en-US" sz="1400" b="0">
                          <a:solidFill>
                            <a:schemeClr val="bg1"/>
                          </a:solidFill>
                          <a:latin typeface="Meiryo UI" panose="020B0604030504040204" pitchFamily="50" charset="-128"/>
                          <a:ea typeface="Meiryo UI" panose="020B0604030504040204" pitchFamily="50" charset="-128"/>
                        </a:rPr>
                        <a:t>支給対象者</a:t>
                      </a:r>
                    </a:p>
                  </a:txBody>
                  <a:tcPr>
                    <a:lnT w="1905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000931486"/>
                  </a:ext>
                </a:extLst>
              </a:tr>
              <a:tr h="491568">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資格確認書</a:t>
                      </a:r>
                    </a:p>
                    <a:p>
                      <a:endParaRPr kumimoji="1" lang="ja-JP" altLang="en-US" sz="1200">
                        <a:latin typeface="Meiryo UI" panose="020B0604030504040204" pitchFamily="50" charset="-128"/>
                        <a:ea typeface="Meiryo UI" panose="020B0604030504040204" pitchFamily="50" charset="-128"/>
                      </a:endParaRPr>
                    </a:p>
                  </a:txBody>
                  <a:tcPr>
                    <a:solidFill>
                      <a:srgbClr val="CDE0E8"/>
                    </a:solidFill>
                  </a:tcPr>
                </a:tc>
                <a:tc>
                  <a:txBody>
                    <a:bodyPr/>
                    <a:lstStyle/>
                    <a:p>
                      <a:r>
                        <a:rPr kumimoji="1" lang="ja-JP" altLang="en-US" sz="1200">
                          <a:latin typeface="Meiryo UI" panose="020B0604030504040204" pitchFamily="50" charset="-128"/>
                          <a:ea typeface="Meiryo UI" panose="020B0604030504040204" pitchFamily="50" charset="-128"/>
                        </a:rPr>
                        <a:t>負担割合を出力する（旧兼用証相当）</a:t>
                      </a:r>
                      <a:endParaRPr kumimoji="1" lang="en-US" altLang="ja-JP" sz="1200">
                        <a:latin typeface="Meiryo UI" panose="020B0604030504040204" pitchFamily="50" charset="-128"/>
                        <a:ea typeface="Meiryo UI" panose="020B0604030504040204" pitchFamily="50" charset="-128"/>
                      </a:endParaRPr>
                    </a:p>
                  </a:txBody>
                  <a:tcPr>
                    <a:solidFill>
                      <a:srgbClr val="CDE0E8"/>
                    </a:solidFill>
                  </a:tcPr>
                </a:tc>
                <a:tc rowSpan="2">
                  <a:txBody>
                    <a:bodyPr/>
                    <a:lstStyle/>
                    <a:p>
                      <a:r>
                        <a:rPr kumimoji="1" lang="ja-JP" altLang="en-US" sz="1200">
                          <a:latin typeface="Meiryo UI" panose="020B0604030504040204" pitchFamily="50" charset="-128"/>
                          <a:ea typeface="Meiryo UI" panose="020B0604030504040204" pitchFamily="50" charset="-128"/>
                        </a:rPr>
                        <a:t>負：出力しない</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有：出力する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４</a:t>
                      </a:r>
                    </a:p>
                  </a:txBody>
                  <a:tcPr>
                    <a:lnR w="1905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DE0E8"/>
                    </a:solidFill>
                  </a:tcPr>
                </a:tc>
                <a:tc rowSpan="2">
                  <a:txBody>
                    <a:bodyPr/>
                    <a:lstStyle/>
                    <a:p>
                      <a:r>
                        <a:rPr kumimoji="1" lang="ja-JP" altLang="en-US" sz="1200">
                          <a:latin typeface="Meiryo UI" panose="020B0604030504040204" pitchFamily="50" charset="-128"/>
                          <a:ea typeface="Meiryo UI" panose="020B0604030504040204" pitchFamily="50" charset="-128"/>
                        </a:rPr>
                        <a:t>負：出力欄なし</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有：出力する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４</a:t>
                      </a:r>
                    </a:p>
                    <a:p>
                      <a:endParaRPr kumimoji="1" lang="ja-JP" altLang="en-US" sz="1200">
                        <a:latin typeface="Meiryo UI" panose="020B0604030504040204" pitchFamily="50" charset="-128"/>
                        <a:ea typeface="Meiryo UI" panose="020B0604030504040204" pitchFamily="50" charset="-128"/>
                      </a:endParaRPr>
                    </a:p>
                  </a:txBody>
                  <a:tcPr>
                    <a:lnL w="1905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CDE0E8"/>
                    </a:solidFill>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負：出力する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有：出力する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６ 翌</a:t>
                      </a:r>
                      <a:r>
                        <a:rPr kumimoji="1" lang="en-US" altLang="ja-JP" sz="1200">
                          <a:solidFill>
                            <a:schemeClr val="tx1"/>
                          </a:solidFill>
                          <a:latin typeface="Meiryo UI" panose="020B0604030504040204" pitchFamily="50" charset="-128"/>
                          <a:ea typeface="Meiryo UI" panose="020B0604030504040204" pitchFamily="50" charset="-128"/>
                        </a:rPr>
                        <a:t>7/31</a:t>
                      </a:r>
                      <a:r>
                        <a:rPr kumimoji="1" lang="ja-JP" altLang="en-US" sz="1200">
                          <a:solidFill>
                            <a:schemeClr val="tx1"/>
                          </a:solidFill>
                          <a:latin typeface="Meiryo UI" panose="020B0604030504040204" pitchFamily="50" charset="-128"/>
                          <a:ea typeface="Meiryo UI" panose="020B0604030504040204" pitchFamily="50" charset="-128"/>
                        </a:rPr>
                        <a:t>）</a:t>
                      </a:r>
                    </a:p>
                  </a:txBody>
                  <a:tcPr>
                    <a:lnT w="38100" cap="flat" cmpd="sng" algn="ctr">
                      <a:solidFill>
                        <a:schemeClr val="bg1"/>
                      </a:solidFill>
                      <a:prstDash val="solid"/>
                      <a:round/>
                      <a:headEnd type="none" w="med" len="med"/>
                      <a:tailEnd type="none" w="med" len="med"/>
                    </a:lnT>
                    <a:solidFill>
                      <a:srgbClr val="CDE0E8"/>
                    </a:solidFill>
                  </a:tcPr>
                </a:tc>
                <a:tc>
                  <a:txBody>
                    <a:bodyPr/>
                    <a:lstStyle/>
                    <a:p>
                      <a:r>
                        <a:rPr kumimoji="1" lang="ja-JP" altLang="en-US" sz="1200">
                          <a:latin typeface="Meiryo UI" panose="020B0604030504040204" pitchFamily="50" charset="-128"/>
                          <a:ea typeface="Meiryo UI" panose="020B0604030504040204" pitchFamily="50" charset="-128"/>
                        </a:rPr>
                        <a:t>負：出力欄なし</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有：出力する</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６ 翌</a:t>
                      </a:r>
                      <a:r>
                        <a:rPr kumimoji="1" lang="en-US" altLang="ja-JP" sz="1200">
                          <a:latin typeface="Meiryo UI" panose="020B0604030504040204" pitchFamily="50" charset="-128"/>
                          <a:ea typeface="Meiryo UI" panose="020B0604030504040204" pitchFamily="50" charset="-128"/>
                        </a:rPr>
                        <a:t>7/31</a:t>
                      </a:r>
                      <a:r>
                        <a:rPr kumimoji="1" lang="ja-JP" altLang="en-US" sz="1200">
                          <a:latin typeface="Meiryo UI" panose="020B0604030504040204" pitchFamily="50" charset="-128"/>
                          <a:ea typeface="Meiryo UI" panose="020B0604030504040204" pitchFamily="50" charset="-128"/>
                        </a:rPr>
                        <a:t>）</a:t>
                      </a:r>
                    </a:p>
                  </a:txBody>
                  <a:tcPr>
                    <a:lnT w="38100" cap="flat" cmpd="sng" algn="ctr">
                      <a:solidFill>
                        <a:schemeClr val="bg1"/>
                      </a:solidFill>
                      <a:prstDash val="solid"/>
                      <a:round/>
                      <a:headEnd type="none" w="med" len="med"/>
                      <a:tailEnd type="none" w="med" len="med"/>
                    </a:lnT>
                    <a:solidFill>
                      <a:srgbClr val="CDE0E8"/>
                    </a:solidFill>
                  </a:tcPr>
                </a:tc>
                <a:extLst>
                  <a:ext uri="{0D108BD9-81ED-4DB2-BD59-A6C34878D82A}">
                    <a16:rowId xmlns:a16="http://schemas.microsoft.com/office/drawing/2014/main" val="3707142626"/>
                  </a:ext>
                </a:extLst>
              </a:tr>
              <a:tr h="491568">
                <a:tc vMerge="1">
                  <a:txBody>
                    <a:bodyPr/>
                    <a:lstStyle/>
                    <a:p>
                      <a:endParaRPr kumimoji="1" lang="ja-JP" altLang="en-US"/>
                    </a:p>
                  </a:txBody>
                  <a:tcPr/>
                </a:tc>
                <a:tc>
                  <a:txBody>
                    <a:bodyPr/>
                    <a:lstStyle/>
                    <a:p>
                      <a:r>
                        <a:rPr kumimoji="1" lang="ja-JP" altLang="en-US" sz="1200">
                          <a:latin typeface="Meiryo UI" panose="020B0604030504040204" pitchFamily="50" charset="-128"/>
                          <a:ea typeface="Meiryo UI" panose="020B0604030504040204" pitchFamily="50" charset="-128"/>
                        </a:rPr>
                        <a:t>負担割合を出力しない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２</a:t>
                      </a:r>
                    </a:p>
                  </a:txBody>
                  <a:tcPr>
                    <a:solidFill>
                      <a:srgbClr val="CDE0E8"/>
                    </a:solidFill>
                  </a:tcPr>
                </a:tc>
                <a:tc vMerge="1">
                  <a:txBody>
                    <a:bodyPr/>
                    <a:lstStyle/>
                    <a:p>
                      <a:endParaRPr kumimoji="1" lang="ja-JP" altLang="en-US" sz="1400">
                        <a:latin typeface="Meiryo UI" panose="020B0604030504040204" pitchFamily="50" charset="-128"/>
                        <a:ea typeface="Meiryo UI" panose="020B0604030504040204" pitchFamily="50" charset="-128"/>
                      </a:endParaRPr>
                    </a:p>
                  </a:txBody>
                  <a:tcPr/>
                </a:tc>
                <a:tc vMerge="1">
                  <a:txBody>
                    <a:bodyPr/>
                    <a:lstStyle/>
                    <a:p>
                      <a:endParaRPr kumimoji="1" lang="ja-JP" altLang="en-US" sz="1200">
                        <a:latin typeface="Meiryo UI" panose="020B0604030504040204" pitchFamily="50" charset="-128"/>
                        <a:ea typeface="Meiryo UI" panose="020B0604030504040204" pitchFamily="50" charset="-128"/>
                      </a:endParaRPr>
                    </a:p>
                  </a:txBody>
                  <a:tcPr>
                    <a:solidFill>
                      <a:srgbClr val="CDE0E8"/>
                    </a:solidFill>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負：出力しない</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２</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有：出力する　</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４</a:t>
                      </a:r>
                    </a:p>
                  </a:txBody>
                  <a:tcPr>
                    <a:solidFill>
                      <a:srgbClr val="CDE0E8"/>
                    </a:solidFill>
                  </a:tcPr>
                </a:tc>
                <a:tc>
                  <a:txBody>
                    <a:bodyPr/>
                    <a:lstStyle/>
                    <a:p>
                      <a:r>
                        <a:rPr kumimoji="1" lang="ja-JP" altLang="en-US" sz="1200">
                          <a:latin typeface="Meiryo UI" panose="020B0604030504040204" pitchFamily="50" charset="-128"/>
                          <a:ea typeface="Meiryo UI" panose="020B0604030504040204" pitchFamily="50" charset="-128"/>
                        </a:rPr>
                        <a:t>負：出力欄なし</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有：出力する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４</a:t>
                      </a:r>
                    </a:p>
                  </a:txBody>
                  <a:tcPr>
                    <a:solidFill>
                      <a:srgbClr val="CDE0E8"/>
                    </a:solidFill>
                  </a:tcPr>
                </a:tc>
                <a:extLst>
                  <a:ext uri="{0D108BD9-81ED-4DB2-BD59-A6C34878D82A}">
                    <a16:rowId xmlns:a16="http://schemas.microsoft.com/office/drawing/2014/main" val="436468353"/>
                  </a:ext>
                </a:extLst>
              </a:tr>
              <a:tr h="491568">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資格情報のお知らせ</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（マイナ保険証利用者）</a:t>
                      </a:r>
                    </a:p>
                  </a:txBody>
                  <a:tcPr/>
                </a:tc>
                <a:tc>
                  <a:txBody>
                    <a:bodyPr/>
                    <a:lstStyle/>
                    <a:p>
                      <a:r>
                        <a:rPr kumimoji="1" lang="ja-JP" altLang="en-US" sz="1200">
                          <a:latin typeface="Meiryo UI" panose="020B0604030504040204" pitchFamily="50" charset="-128"/>
                          <a:ea typeface="Meiryo UI" panose="020B0604030504040204" pitchFamily="50" charset="-128"/>
                        </a:rPr>
                        <a:t>負担割合を出力する（旧兼用証相当）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３</a:t>
                      </a:r>
                    </a:p>
                  </a:txBody>
                  <a:tcPr/>
                </a:tc>
                <a:tc>
                  <a:txBody>
                    <a:bodyPr/>
                    <a:lstStyle/>
                    <a:p>
                      <a:r>
                        <a:rPr kumimoji="1" lang="ja-JP" altLang="en-US" sz="1200">
                          <a:latin typeface="Meiryo UI" panose="020B0604030504040204" pitchFamily="50" charset="-128"/>
                          <a:ea typeface="Meiryo UI" panose="020B0604030504040204" pitchFamily="50" charset="-128"/>
                        </a:rPr>
                        <a:t>負：出力しない</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有：設定に従う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５</a:t>
                      </a:r>
                    </a:p>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latin typeface="Meiryo UI" panose="020B0604030504040204" pitchFamily="50" charset="-128"/>
                          <a:ea typeface="Meiryo UI" panose="020B0604030504040204" pitchFamily="50" charset="-128"/>
                        </a:rPr>
                        <a:t>負：出力欄なし</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有：設定に従う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５</a:t>
                      </a:r>
                    </a:p>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負：出力する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有：出力する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６ 翌</a:t>
                      </a:r>
                      <a:r>
                        <a:rPr kumimoji="1" lang="en-US" altLang="ja-JP" sz="1200">
                          <a:solidFill>
                            <a:schemeClr val="tx1"/>
                          </a:solidFill>
                          <a:latin typeface="Meiryo UI" panose="020B0604030504040204" pitchFamily="50" charset="-128"/>
                          <a:ea typeface="Meiryo UI" panose="020B0604030504040204" pitchFamily="50" charset="-128"/>
                        </a:rPr>
                        <a:t>7/31</a:t>
                      </a:r>
                      <a:r>
                        <a:rPr kumimoji="1" lang="ja-JP" altLang="en-US" sz="1200">
                          <a:solidFill>
                            <a:schemeClr val="tx1"/>
                          </a:solidFill>
                          <a:latin typeface="Meiryo UI" panose="020B0604030504040204" pitchFamily="50" charset="-128"/>
                          <a:ea typeface="Meiryo UI" panose="020B0604030504040204" pitchFamily="50" charset="-128"/>
                        </a:rPr>
                        <a:t>）</a:t>
                      </a:r>
                    </a:p>
                  </a:txBody>
                  <a:tcPr/>
                </a:tc>
                <a:tc>
                  <a:txBody>
                    <a:bodyPr/>
                    <a:lstStyle/>
                    <a:p>
                      <a:r>
                        <a:rPr kumimoji="1" lang="ja-JP" altLang="en-US" sz="1200">
                          <a:latin typeface="Meiryo UI" panose="020B0604030504040204" pitchFamily="50" charset="-128"/>
                          <a:ea typeface="Meiryo UI" panose="020B0604030504040204" pitchFamily="50" charset="-128"/>
                        </a:rPr>
                        <a:t>負：出力欄なし</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有：出力する</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６ 翌</a:t>
                      </a:r>
                      <a:r>
                        <a:rPr kumimoji="1" lang="en-US" altLang="ja-JP" sz="1200">
                          <a:latin typeface="Meiryo UI" panose="020B0604030504040204" pitchFamily="50" charset="-128"/>
                          <a:ea typeface="Meiryo UI" panose="020B0604030504040204" pitchFamily="50" charset="-128"/>
                        </a:rPr>
                        <a:t>7/31</a:t>
                      </a:r>
                      <a:r>
                        <a:rPr kumimoji="1" lang="ja-JP" altLang="en-US" sz="1200">
                          <a:latin typeface="Meiryo UI" panose="020B0604030504040204" pitchFamily="50" charset="-128"/>
                          <a:ea typeface="Meiryo UI" panose="020B0604030504040204" pitchFamily="50" charset="-128"/>
                        </a:rPr>
                        <a:t>）</a:t>
                      </a:r>
                    </a:p>
                  </a:txBody>
                  <a:tcPr/>
                </a:tc>
                <a:extLst>
                  <a:ext uri="{0D108BD9-81ED-4DB2-BD59-A6C34878D82A}">
                    <a16:rowId xmlns:a16="http://schemas.microsoft.com/office/drawing/2014/main" val="3245472954"/>
                  </a:ext>
                </a:extLst>
              </a:tr>
              <a:tr h="239761">
                <a:tc vMerge="1">
                  <a:txBody>
                    <a:bodyPr/>
                    <a:lstStyle/>
                    <a:p>
                      <a:endParaRPr kumimoji="1" lang="ja-JP" altLang="en-US"/>
                    </a:p>
                  </a:txBody>
                  <a:tcPr/>
                </a:tc>
                <a:tc gridSpan="5">
                  <a:txBody>
                    <a:bodyPr/>
                    <a:lstStyle/>
                    <a:p>
                      <a:r>
                        <a:rPr kumimoji="1" lang="ja-JP" altLang="en-US" sz="1200">
                          <a:latin typeface="Meiryo UI" panose="020B0604030504040204" pitchFamily="50" charset="-128"/>
                          <a:ea typeface="Meiryo UI" panose="020B0604030504040204" pitchFamily="50" charset="-128"/>
                        </a:rPr>
                        <a:t>負担割合を出力しない　（想定していない）　</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３</a:t>
                      </a:r>
                      <a:endParaRPr kumimoji="1" lang="en-US" altLang="ja-JP" sz="1200">
                        <a:latin typeface="Meiryo UI" panose="020B0604030504040204" pitchFamily="50" charset="-128"/>
                        <a:ea typeface="Meiryo UI" panose="020B0604030504040204" pitchFamily="50" charset="-128"/>
                      </a:endParaRPr>
                    </a:p>
                  </a:txBody>
                  <a:tcPr>
                    <a:solidFill>
                      <a:schemeClr val="bg1">
                        <a:lumMod val="75000"/>
                      </a:schemeClr>
                    </a:solidFill>
                  </a:tcPr>
                </a:tc>
                <a:tc hMerge="1">
                  <a:txBody>
                    <a:bodyPr/>
                    <a:lstStyle/>
                    <a:p>
                      <a:endParaRPr kumimoji="1" lang="ja-JP" altLang="en-US" sz="1400">
                        <a:latin typeface="Meiryo UI" panose="020B0604030504040204" pitchFamily="50" charset="-128"/>
                        <a:ea typeface="Meiryo UI" panose="020B0604030504040204" pitchFamily="50" charset="-128"/>
                      </a:endParaRPr>
                    </a:p>
                  </a:txBody>
                  <a:tcPr/>
                </a:tc>
                <a:tc hMerge="1">
                  <a:txBody>
                    <a:bodyPr/>
                    <a:lstStyle/>
                    <a:p>
                      <a:endParaRPr kumimoji="1" lang="ja-JP" altLang="en-US" sz="1400">
                        <a:latin typeface="Meiryo UI" panose="020B0604030504040204" pitchFamily="50" charset="-128"/>
                        <a:ea typeface="Meiryo UI" panose="020B0604030504040204" pitchFamily="50" charset="-128"/>
                      </a:endParaRPr>
                    </a:p>
                  </a:txBody>
                  <a:tcPr/>
                </a:tc>
                <a:tc hMerge="1">
                  <a:txBody>
                    <a:bodyPr/>
                    <a:lstStyle/>
                    <a:p>
                      <a:endParaRPr kumimoji="1" lang="ja-JP" altLang="en-US" sz="1400">
                        <a:latin typeface="Meiryo UI" panose="020B0604030504040204" pitchFamily="50" charset="-128"/>
                        <a:ea typeface="Meiryo UI" panose="020B0604030504040204" pitchFamily="50" charset="-128"/>
                      </a:endParaRPr>
                    </a:p>
                  </a:txBody>
                  <a:tcPr/>
                </a:tc>
                <a:tc hMerge="1">
                  <a:txBody>
                    <a:bodyPr/>
                    <a:lstStyle/>
                    <a:p>
                      <a:endParaRPr kumimoji="1" lang="ja-JP" altLang="en-US" sz="14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953234129"/>
                  </a:ext>
                </a:extLst>
              </a:tr>
            </a:tbl>
          </a:graphicData>
        </a:graphic>
      </p:graphicFrame>
      <p:sp>
        <p:nvSpPr>
          <p:cNvPr id="7" name="テキスト ボックス 6">
            <a:extLst>
              <a:ext uri="{FF2B5EF4-FFF2-40B4-BE49-F238E27FC236}">
                <a16:creationId xmlns:a16="http://schemas.microsoft.com/office/drawing/2014/main" id="{ACCC83D5-766C-7536-D4C5-0ED33F6AC88F}"/>
              </a:ext>
            </a:extLst>
          </p:cNvPr>
          <p:cNvSpPr txBox="1"/>
          <p:nvPr/>
        </p:nvSpPr>
        <p:spPr>
          <a:xfrm>
            <a:off x="8005539" y="1064572"/>
            <a:ext cx="1436452" cy="461655"/>
          </a:xfrm>
          <a:prstGeom prst="rect">
            <a:avLst/>
          </a:prstGeom>
          <a:noFill/>
        </p:spPr>
        <p:txBody>
          <a:bodyPr wrap="square" lIns="91429" tIns="45715" rIns="91429" bIns="45715" rtlCol="0">
            <a:spAutoFit/>
          </a:bodyPr>
          <a:lstStyle/>
          <a:p>
            <a:pPr algn="r"/>
            <a:r>
              <a:rPr lang="ja-JP" altLang="en-US" sz="1200">
                <a:latin typeface="Meiryo UI" panose="020B0604030504040204" pitchFamily="50" charset="-128"/>
                <a:ea typeface="Meiryo UI" panose="020B0604030504040204" pitchFamily="50" charset="-128"/>
              </a:rPr>
              <a:t>負：負担割合</a:t>
            </a:r>
            <a:endParaRPr lang="en-US" altLang="ja-JP" sz="1200">
              <a:latin typeface="Meiryo UI" panose="020B0604030504040204" pitchFamily="50" charset="-128"/>
              <a:ea typeface="Meiryo UI" panose="020B0604030504040204" pitchFamily="50" charset="-128"/>
            </a:endParaRPr>
          </a:p>
          <a:p>
            <a:pPr algn="r"/>
            <a:r>
              <a:rPr lang="ja-JP" altLang="en-US" sz="1200">
                <a:latin typeface="Meiryo UI" panose="020B0604030504040204" pitchFamily="50" charset="-128"/>
                <a:ea typeface="Meiryo UI" panose="020B0604030504040204" pitchFamily="50" charset="-128"/>
              </a:rPr>
              <a:t>有：有効期限</a:t>
            </a:r>
            <a:endParaRPr lang="en-US" altLang="ja-JP" sz="120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A2B4ADC8-C9AD-4942-B76D-96DFF03834DE}"/>
              </a:ext>
            </a:extLst>
          </p:cNvPr>
          <p:cNvSpPr txBox="1"/>
          <p:nvPr/>
        </p:nvSpPr>
        <p:spPr>
          <a:xfrm>
            <a:off x="522588" y="4494623"/>
            <a:ext cx="8845290" cy="2123648"/>
          </a:xfrm>
          <a:prstGeom prst="rect">
            <a:avLst/>
          </a:prstGeom>
          <a:solidFill>
            <a:schemeClr val="bg1"/>
          </a:solidFill>
        </p:spPr>
        <p:txBody>
          <a:bodyPr wrap="square" lIns="91429" tIns="45715" rIns="91429" bIns="45715" rtlCol="0">
            <a:spAutoFit/>
          </a:bodyPr>
          <a:lstStyle/>
          <a:p>
            <a:pPr marL="357188" indent="-357188">
              <a:tabLst>
                <a:tab pos="357188" algn="l"/>
              </a:tabLst>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１　</a:t>
            </a:r>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歳以上の前期高齢者に対する負担割合を出力するか否かは、既存の業務セットアップパラメータ「</a:t>
            </a:r>
            <a:r>
              <a:rPr lang="en-US" altLang="ja-JP" sz="1200">
                <a:latin typeface="Meiryo UI" panose="020B0604030504040204" pitchFamily="50" charset="-128"/>
                <a:ea typeface="Meiryo UI" panose="020B0604030504040204" pitchFamily="50" charset="-128"/>
              </a:rPr>
              <a:t>0074</a:t>
            </a:r>
            <a:r>
              <a:rPr lang="ja-JP" altLang="en-US" sz="1200">
                <a:latin typeface="Meiryo UI" panose="020B0604030504040204" pitchFamily="50" charset="-128"/>
                <a:ea typeface="Meiryo UI" panose="020B0604030504040204" pitchFamily="50" charset="-128"/>
              </a:rPr>
              <a:t>：保険証兼高齢受給者証オプション」の設定に従う</a:t>
            </a:r>
            <a:endParaRPr lang="en-US" altLang="ja-JP" sz="1200">
              <a:latin typeface="Meiryo UI" panose="020B0604030504040204" pitchFamily="50" charset="-128"/>
              <a:ea typeface="Meiryo UI" panose="020B0604030504040204" pitchFamily="50" charset="-128"/>
            </a:endParaRPr>
          </a:p>
          <a:p>
            <a:pPr marL="357188" indent="-357188"/>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２　</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１で「負担割合を出力しない」場合は、施行日以降も引き続き高齢受給者証の交付が必要</a:t>
            </a:r>
            <a:endParaRPr lang="en-US" altLang="ja-JP" sz="1200">
              <a:latin typeface="Meiryo UI" panose="020B0604030504040204" pitchFamily="50" charset="-128"/>
              <a:ea typeface="Meiryo UI" panose="020B0604030504040204" pitchFamily="50" charset="-128"/>
            </a:endParaRPr>
          </a:p>
          <a:p>
            <a:pPr marL="357188" indent="-357188"/>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３　「資格情報のお知らせ」の対象者に対する高齢受給者証の交付は想定されていないため、上記</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１で示したセットアップパラメータの設定に依らず、</a:t>
            </a:r>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歳以上の前期高齢者に対する「資格情報のお知らせ」には、負担割合を出力する</a:t>
            </a:r>
            <a:endParaRPr lang="en-US" altLang="ja-JP" sz="1200">
              <a:latin typeface="Meiryo UI" panose="020B0604030504040204" pitchFamily="50" charset="-128"/>
              <a:ea typeface="Meiryo UI" panose="020B0604030504040204" pitchFamily="50" charset="-128"/>
            </a:endParaRPr>
          </a:p>
          <a:p>
            <a:pPr marL="357188" indent="-357188"/>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４　新たに管理する「資格確認証の更新サイクル」の「終了日」を出力する。（在留期限・マル学等非該当予定日・</a:t>
            </a:r>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歳到達日・</a:t>
            </a:r>
            <a:r>
              <a:rPr lang="en-US" altLang="ja-JP" sz="1200">
                <a:latin typeface="Meiryo UI" panose="020B0604030504040204" pitchFamily="50" charset="-128"/>
                <a:ea typeface="Meiryo UI" panose="020B0604030504040204" pitchFamily="50" charset="-128"/>
              </a:rPr>
              <a:t>75</a:t>
            </a:r>
            <a:r>
              <a:rPr lang="ja-JP" altLang="en-US" sz="1200">
                <a:latin typeface="Meiryo UI" panose="020B0604030504040204" pitchFamily="50" charset="-128"/>
                <a:ea typeface="Meiryo UI" panose="020B0604030504040204" pitchFamily="50" charset="-128"/>
              </a:rPr>
              <a:t>歳到達日を考慮する。）なお、「資格確認書の更新サイクル」については、「設計方針３－２」に示す。</a:t>
            </a:r>
            <a:endParaRPr lang="en-US" altLang="ja-JP" sz="1200">
              <a:latin typeface="Meiryo UI" panose="020B0604030504040204" pitchFamily="50" charset="-128"/>
              <a:ea typeface="Meiryo UI" panose="020B0604030504040204" pitchFamily="50" charset="-128"/>
            </a:endParaRPr>
          </a:p>
          <a:p>
            <a:pPr marL="357188" indent="-357188"/>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５　新たに管理する「資格情報のお知らせ有効期限設定（業務コード値より設定）」がある場合は出力する。（在留期限・マル学等非該当予定日・</a:t>
            </a:r>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歳到達日を考慮する。）</a:t>
            </a:r>
            <a:endParaRPr lang="en-US" altLang="ja-JP" sz="1200">
              <a:latin typeface="Meiryo UI" panose="020B0604030504040204" pitchFamily="50" charset="-128"/>
              <a:ea typeface="Meiryo UI" panose="020B0604030504040204" pitchFamily="50" charset="-128"/>
            </a:endParaRPr>
          </a:p>
          <a:p>
            <a:pPr marL="357188" indent="-357188"/>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６　</a:t>
            </a:r>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歳以上の前期高齢者に関する有効期限については、（年次）負担区分の判定が実施されることから、有効期限は翌</a:t>
            </a:r>
            <a:r>
              <a:rPr lang="en-US" altLang="ja-JP" sz="1200">
                <a:latin typeface="Meiryo UI" panose="020B0604030504040204" pitchFamily="50" charset="-128"/>
                <a:ea typeface="Meiryo UI" panose="020B0604030504040204" pitchFamily="50" charset="-128"/>
              </a:rPr>
              <a:t>7/31</a:t>
            </a:r>
            <a:r>
              <a:rPr lang="ja-JP" altLang="en-US" sz="1200">
                <a:latin typeface="Meiryo UI" panose="020B0604030504040204" pitchFamily="50" charset="-128"/>
                <a:ea typeface="Meiryo UI" panose="020B0604030504040204" pitchFamily="50" charset="-128"/>
              </a:rPr>
              <a:t>とする（在留期限・マル学非該当予定日・</a:t>
            </a:r>
            <a:r>
              <a:rPr lang="en-US" altLang="ja-JP" sz="1200">
                <a:latin typeface="Meiryo UI" panose="020B0604030504040204" pitchFamily="50" charset="-128"/>
                <a:ea typeface="Meiryo UI" panose="020B0604030504040204" pitchFamily="50" charset="-128"/>
              </a:rPr>
              <a:t>75</a:t>
            </a:r>
            <a:r>
              <a:rPr lang="ja-JP" altLang="en-US" sz="1200">
                <a:latin typeface="Meiryo UI" panose="020B0604030504040204" pitchFamily="50" charset="-128"/>
                <a:ea typeface="Meiryo UI" panose="020B0604030504040204" pitchFamily="50" charset="-128"/>
              </a:rPr>
              <a:t>歳到達日を考慮する。）（特別療養費支給対象者について、同様の取扱いとする。）</a:t>
            </a:r>
            <a:endParaRPr lang="en-US" altLang="ja-JP" sz="120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8CDA002B-FDFE-21BF-5B04-2E6FCF6B53DD}"/>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1" name="テキスト ボックス 10">
            <a:extLst>
              <a:ext uri="{FF2B5EF4-FFF2-40B4-BE49-F238E27FC236}">
                <a16:creationId xmlns:a16="http://schemas.microsoft.com/office/drawing/2014/main" id="{796C13C4-E05D-37DE-8E6B-D95CD443875A}"/>
              </a:ext>
            </a:extLst>
          </p:cNvPr>
          <p:cNvSpPr txBox="1"/>
          <p:nvPr/>
        </p:nvSpPr>
        <p:spPr>
          <a:xfrm>
            <a:off x="365680" y="764765"/>
            <a:ext cx="9125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「資格確認書」および「資格情報のお知らせ」における負担割合、および、有効期限に関する出力仕様について、以下に整理する。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929911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機能概要３</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91BD8B26-1B9D-3BFF-1679-4849F78C0A35}"/>
              </a:ext>
            </a:extLst>
          </p:cNvPr>
          <p:cNvSpPr txBox="1"/>
          <p:nvPr/>
        </p:nvSpPr>
        <p:spPr>
          <a:xfrm>
            <a:off x="540000" y="1198852"/>
            <a:ext cx="8987582" cy="4524305"/>
          </a:xfrm>
          <a:prstGeom prst="rect">
            <a:avLst/>
          </a:prstGeom>
          <a:noFill/>
        </p:spPr>
        <p:txBody>
          <a:bodyPr wrap="square" lIns="91429" tIns="45715" rIns="91429" bIns="45715" rtlCol="0">
            <a:spAutoFit/>
          </a:bodyPr>
          <a:lstStyle/>
          <a:p>
            <a:r>
              <a:rPr lang="ja-JP" altLang="en-US" sz="1600" b="1" u="sng">
                <a:latin typeface="Meiryo UI"/>
                <a:ea typeface="Meiryo UI"/>
                <a:cs typeface="Meiryo UI" panose="020B0604030504040204" pitchFamily="50" charset="-128"/>
              </a:rPr>
              <a:t>申請による資格確認書の発行機能の追加</a:t>
            </a:r>
            <a:endParaRPr lang="en-US" altLang="ja-JP" sz="1600" b="1" u="sng">
              <a:latin typeface="Meiryo UI"/>
              <a:ea typeface="Meiryo UI"/>
              <a:cs typeface="Meiryo UI" panose="020B0604030504040204" pitchFamily="50" charset="-128"/>
            </a:endParaRPr>
          </a:p>
          <a:p>
            <a:endParaRPr lang="en-US" altLang="ja-JP" sz="1600" b="1" u="sng">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機能概要２に示す「資格確認書」は、原則、本人の申請に基づき保険者が速やかに交付することとし、その申請については被保険者から保険者に申請書を提出する。ただし、当分の間、マイナ保険証を保有していない者その他保険者が必要と認めた者については、本人の申請によらず保険者が職権で交付するため、本人の申請による交付が想定される者は、以下のとおりとなる。</a:t>
            </a:r>
          </a:p>
          <a:p>
            <a:r>
              <a:rPr lang="ja-JP" altLang="en-US" sz="1600">
                <a:latin typeface="Meiryo UI"/>
                <a:ea typeface="Meiryo UI"/>
                <a:cs typeface="Meiryo UI" panose="020B0604030504040204" pitchFamily="50" charset="-128"/>
              </a:rPr>
              <a:t>・ マイナンバーカードを紛失した者、更新中の者</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介助者等の第三者が要配慮者（マイナ保険証での受診が困難な高齢者や障害者。以下同じ。）に同行</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して資格確認を補助する必要があるなど、マイナ保険証での受診が困難な場合</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マイナ保険証を保有しているが申請により資格確認書が交付された</a:t>
            </a:r>
            <a:r>
              <a:rPr lang="ja-JP" altLang="en-US" sz="1600" b="1" u="sng">
                <a:latin typeface="Meiryo UI"/>
                <a:ea typeface="Meiryo UI"/>
                <a:cs typeface="Meiryo UI" panose="020B0604030504040204" pitchFamily="50" charset="-128"/>
              </a:rPr>
              <a:t>要配慮者について、継続的に必要と</a:t>
            </a:r>
            <a:endParaRPr lang="en-US" altLang="ja-JP" sz="1600" b="1" u="sng">
              <a:latin typeface="Meiryo UI"/>
              <a:ea typeface="Meiryo UI"/>
              <a:cs typeface="Meiryo UI" panose="020B0604030504040204" pitchFamily="50" charset="-128"/>
            </a:endParaRPr>
          </a:p>
          <a:p>
            <a:r>
              <a:rPr lang="en-US" altLang="ja-JP" sz="1600" b="1">
                <a:latin typeface="Meiryo UI"/>
                <a:ea typeface="Meiryo UI"/>
                <a:cs typeface="Meiryo UI" panose="020B0604030504040204" pitchFamily="50" charset="-128"/>
              </a:rPr>
              <a:t>      </a:t>
            </a:r>
            <a:r>
              <a:rPr lang="ja-JP" altLang="en-US" sz="1600" b="1" u="sng">
                <a:latin typeface="Meiryo UI"/>
                <a:ea typeface="Meiryo UI"/>
                <a:cs typeface="Meiryo UI" panose="020B0604030504040204" pitchFamily="50" charset="-128"/>
              </a:rPr>
              <a:t>見込まれる場合に、更新時に本人の申請によらず交付する。</a:t>
            </a:r>
            <a:endParaRPr lang="en-US" altLang="ja-JP" sz="1600" b="1" u="sng">
              <a:latin typeface="Meiryo UI"/>
              <a:ea typeface="Meiryo UI"/>
              <a:cs typeface="Meiryo UI" panose="020B0604030504040204" pitchFamily="50" charset="-128"/>
            </a:endParaRPr>
          </a:p>
          <a:p>
            <a:endParaRPr lang="en-US" altLang="ja-JP" sz="1600" b="1" u="sng">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標準システ</a:t>
            </a:r>
            <a:r>
              <a:rPr lang="en-US" altLang="ja-JP" sz="1600">
                <a:latin typeface="Meiryo UI"/>
                <a:ea typeface="Meiryo UI"/>
                <a:cs typeface="Meiryo UI" panose="020B0604030504040204" pitchFamily="50" charset="-128"/>
              </a:rPr>
              <a:t>	</a:t>
            </a:r>
            <a:r>
              <a:rPr lang="ja-JP" altLang="en-US" sz="1600">
                <a:latin typeface="Meiryo UI"/>
                <a:ea typeface="Meiryo UI"/>
                <a:cs typeface="Meiryo UI" panose="020B0604030504040204" pitchFamily="50" charset="-128"/>
              </a:rPr>
              <a:t>ムでは、資格確認書の交付申請を管理して資格確認書を出力するため、以下の機能を実装する。</a:t>
            </a:r>
            <a:endParaRPr lang="en-US" altLang="ja-JP" sz="1600">
              <a:latin typeface="Meiryo UI"/>
              <a:ea typeface="Meiryo UI"/>
              <a:cs typeface="Meiryo UI" panose="020B0604030504040204" pitchFamily="50" charset="-128"/>
            </a:endParaRPr>
          </a:p>
          <a:p>
            <a:endParaRPr lang="en-US" altLang="ja-JP" sz="1600" b="1" u="sng">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「資格確認書」の交付申請者を登録して管理する機能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「資格確認書」の交付申請者に対し、「資格確認書」を発行する機能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「資格確認書」の交付履歴を管理する機能</a:t>
            </a:r>
            <a:endParaRPr lang="en-US" altLang="ja-JP" sz="1600">
              <a:latin typeface="Meiryo UI"/>
              <a:ea typeface="Meiryo UI"/>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21</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Tree>
    <p:extLst>
      <p:ext uri="{BB962C8B-B14F-4D97-AF65-F5344CB8AC3E}">
        <p14:creationId xmlns:p14="http://schemas.microsoft.com/office/powerpoint/2010/main" val="2553800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192F1C2A-6CD7-526C-4D02-3FC4679F743C}"/>
              </a:ext>
            </a:extLst>
          </p:cNvPr>
          <p:cNvSpPr/>
          <p:nvPr/>
        </p:nvSpPr>
        <p:spPr>
          <a:xfrm>
            <a:off x="536322" y="752680"/>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設計観点３</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0CE8EFC9-6B11-1762-BE64-32C7C504CE04}"/>
              </a:ext>
            </a:extLst>
          </p:cNvPr>
          <p:cNvSpPr txBox="1"/>
          <p:nvPr/>
        </p:nvSpPr>
        <p:spPr>
          <a:xfrm>
            <a:off x="540000" y="1188051"/>
            <a:ext cx="9224118" cy="1077208"/>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資格確認書の交付申請入力において、「要配慮者」と「その他」を区分して管理できること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資格確認書の交付申請入力時に、任意記載事項として出力する「各種証情報」を保険者が選択できること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資格確認書の交付申請情報のとおり、資格確認書を出力できること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交付した資格確認書の交付実績について、履歴照会が可能であること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22</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正方形/長方形 1">
            <a:extLst>
              <a:ext uri="{FF2B5EF4-FFF2-40B4-BE49-F238E27FC236}">
                <a16:creationId xmlns:a16="http://schemas.microsoft.com/office/drawing/2014/main" id="{559F759A-5600-062B-0C76-C044F655A0A5}"/>
              </a:ext>
            </a:extLst>
          </p:cNvPr>
          <p:cNvSpPr/>
          <p:nvPr/>
        </p:nvSpPr>
        <p:spPr>
          <a:xfrm>
            <a:off x="540000" y="2276872"/>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３－１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C232867A-74F3-458B-58EB-252C96B198C4}"/>
              </a:ext>
            </a:extLst>
          </p:cNvPr>
          <p:cNvSpPr/>
          <p:nvPr/>
        </p:nvSpPr>
        <p:spPr>
          <a:xfrm>
            <a:off x="1980000" y="2276873"/>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資格確認書の交付申請入力において、「要配慮者」と「その他」を区分して管理できること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30584F48-9DED-DD83-80B0-B99144241208}"/>
              </a:ext>
            </a:extLst>
          </p:cNvPr>
          <p:cNvSpPr txBox="1"/>
          <p:nvPr/>
        </p:nvSpPr>
        <p:spPr>
          <a:xfrm>
            <a:off x="540000" y="2844238"/>
            <a:ext cx="8987582" cy="1323429"/>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は、二重交付を抑止する観点から発行の都度申請を実施することとするが、要配慮者として保険者が資格確認書の交付を継続的に必要と判断した者については、更新時に本人の申請によらず交付を可能</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とするため、申請種別に「要配慮者」と「その他」を区分して管理する。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申請種別を「要配慮者」として申請登録を行われた場合、被保険者が資格確認書の交付停止を求めるまでの間、継続的に資格確認書を交付対象として管理する。（</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継続した利用を考慮した申請扱いとする。）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99A4B3F-FD9D-3DC9-AA2E-362E0478E571}"/>
              </a:ext>
            </a:extLst>
          </p:cNvPr>
          <p:cNvSpPr txBox="1"/>
          <p:nvPr/>
        </p:nvSpPr>
        <p:spPr>
          <a:xfrm>
            <a:off x="408938" y="4099681"/>
            <a:ext cx="3047643" cy="276989"/>
          </a:xfrm>
          <a:prstGeom prst="rect">
            <a:avLst/>
          </a:prstGeom>
          <a:noFill/>
        </p:spPr>
        <p:txBody>
          <a:bodyPr wrap="square" lIns="91429" tIns="45715" rIns="91429" bIns="45715" rtlCol="0">
            <a:spAutoFit/>
          </a:bodyPr>
          <a:lstStyle/>
          <a:p>
            <a:r>
              <a:rPr lang="ja-JP" altLang="en-US" sz="1200" b="1">
                <a:latin typeface="Meiryo UI" panose="020B0604030504040204" pitchFamily="50" charset="-128"/>
                <a:ea typeface="Meiryo UI" panose="020B0604030504040204" pitchFamily="50" charset="-128"/>
                <a:cs typeface="Meiryo UI" panose="020B0604030504040204" pitchFamily="50" charset="-128"/>
              </a:rPr>
              <a:t>　</a:t>
            </a:r>
            <a:r>
              <a:rPr lang="en-US" altLang="ja-JP" sz="1200" b="1">
                <a:latin typeface="Meiryo UI" panose="020B0604030504040204" pitchFamily="50" charset="-128"/>
                <a:ea typeface="Meiryo UI" panose="020B0604030504040204" pitchFamily="50" charset="-128"/>
                <a:cs typeface="Meiryo UI" panose="020B0604030504040204" pitchFamily="50" charset="-128"/>
              </a:rPr>
              <a:t>※</a:t>
            </a:r>
            <a:r>
              <a:rPr lang="ja-JP" altLang="en-US" sz="1200" b="1">
                <a:latin typeface="Meiryo UI" panose="020B0604030504040204" pitchFamily="50" charset="-128"/>
                <a:ea typeface="Meiryo UI" panose="020B0604030504040204" pitchFamily="50" charset="-128"/>
                <a:cs typeface="Meiryo UI" panose="020B0604030504040204" pitchFamily="50" charset="-128"/>
              </a:rPr>
              <a:t>資格確認書申請種別　等</a:t>
            </a:r>
            <a:endParaRPr lang="en-US" altLang="ja-JP" sz="1200" b="1">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9" name="表 18">
            <a:extLst>
              <a:ext uri="{FF2B5EF4-FFF2-40B4-BE49-F238E27FC236}">
                <a16:creationId xmlns:a16="http://schemas.microsoft.com/office/drawing/2014/main" id="{7739EA5A-39BA-5D03-A107-F54A933163A6}"/>
              </a:ext>
            </a:extLst>
          </p:cNvPr>
          <p:cNvGraphicFramePr>
            <a:graphicFrameLocks noGrp="1"/>
          </p:cNvGraphicFramePr>
          <p:nvPr>
            <p:extLst>
              <p:ext uri="{D42A27DB-BD31-4B8C-83A1-F6EECF244321}">
                <p14:modId xmlns:p14="http://schemas.microsoft.com/office/powerpoint/2010/main" val="2663310676"/>
              </p:ext>
            </p:extLst>
          </p:nvPr>
        </p:nvGraphicFramePr>
        <p:xfrm>
          <a:off x="586358" y="4387713"/>
          <a:ext cx="8786247" cy="2286000"/>
        </p:xfrm>
        <a:graphic>
          <a:graphicData uri="http://schemas.openxmlformats.org/drawingml/2006/table">
            <a:tbl>
              <a:tblPr firstRow="1" bandRow="1">
                <a:tableStyleId>{5C22544A-7EE6-4342-B048-85BDC9FD1C3A}</a:tableStyleId>
              </a:tblPr>
              <a:tblGrid>
                <a:gridCol w="1109170">
                  <a:extLst>
                    <a:ext uri="{9D8B030D-6E8A-4147-A177-3AD203B41FA5}">
                      <a16:colId xmlns:a16="http://schemas.microsoft.com/office/drawing/2014/main" val="3381490964"/>
                    </a:ext>
                  </a:extLst>
                </a:gridCol>
                <a:gridCol w="843280">
                  <a:extLst>
                    <a:ext uri="{9D8B030D-6E8A-4147-A177-3AD203B41FA5}">
                      <a16:colId xmlns:a16="http://schemas.microsoft.com/office/drawing/2014/main" val="2692164438"/>
                    </a:ext>
                  </a:extLst>
                </a:gridCol>
                <a:gridCol w="843280">
                  <a:extLst>
                    <a:ext uri="{9D8B030D-6E8A-4147-A177-3AD203B41FA5}">
                      <a16:colId xmlns:a16="http://schemas.microsoft.com/office/drawing/2014/main" val="963595952"/>
                    </a:ext>
                  </a:extLst>
                </a:gridCol>
                <a:gridCol w="5990517">
                  <a:extLst>
                    <a:ext uri="{9D8B030D-6E8A-4147-A177-3AD203B41FA5}">
                      <a16:colId xmlns:a16="http://schemas.microsoft.com/office/drawing/2014/main" val="367648753"/>
                    </a:ext>
                  </a:extLst>
                </a:gridCol>
              </a:tblGrid>
              <a:tr h="135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a:latin typeface="Meiryo UI" panose="020B0604030504040204" pitchFamily="50" charset="-128"/>
                          <a:ea typeface="Meiryo UI" panose="020B0604030504040204" pitchFamily="50" charset="-128"/>
                        </a:rPr>
                        <a:t>申請種別</a:t>
                      </a:r>
                    </a:p>
                  </a:txBody>
                  <a:tcPr/>
                </a:tc>
                <a:tc>
                  <a:txBody>
                    <a:bodyPr/>
                    <a:lstStyle/>
                    <a:p>
                      <a:pPr algn="ctr"/>
                      <a:r>
                        <a:rPr kumimoji="1" lang="ja-JP" altLang="en-US" sz="1200" b="1">
                          <a:latin typeface="Meiryo UI" panose="020B0604030504040204" pitchFamily="50" charset="-128"/>
                          <a:ea typeface="Meiryo UI" panose="020B0604030504040204" pitchFamily="50" charset="-128"/>
                        </a:rPr>
                        <a:t>申請区分</a:t>
                      </a:r>
                    </a:p>
                  </a:txBody>
                  <a:tcPr/>
                </a:tc>
                <a:tc>
                  <a:txBody>
                    <a:bodyPr/>
                    <a:lstStyle/>
                    <a:p>
                      <a:pPr algn="ctr"/>
                      <a:r>
                        <a:rPr kumimoji="1" lang="ja-JP" altLang="en-US" sz="1200" b="1">
                          <a:latin typeface="Meiryo UI" panose="020B0604030504040204" pitchFamily="50" charset="-128"/>
                          <a:ea typeface="Meiryo UI" panose="020B0604030504040204" pitchFamily="50" charset="-128"/>
                        </a:rPr>
                        <a:t>二重申請</a:t>
                      </a:r>
                    </a:p>
                  </a:txBody>
                  <a:tcPr/>
                </a:tc>
                <a:tc>
                  <a:txBody>
                    <a:bodyPr/>
                    <a:lstStyle/>
                    <a:p>
                      <a:pPr algn="ctr"/>
                      <a:r>
                        <a:rPr kumimoji="1" lang="ja-JP" altLang="en-US" sz="1200" b="1">
                          <a:latin typeface="Meiryo UI" panose="020B0604030504040204" pitchFamily="50" charset="-128"/>
                          <a:ea typeface="Meiryo UI" panose="020B0604030504040204" pitchFamily="50" charset="-128"/>
                        </a:rPr>
                        <a:t>内容</a:t>
                      </a:r>
                    </a:p>
                  </a:txBody>
                  <a:tcPr/>
                </a:tc>
                <a:extLst>
                  <a:ext uri="{0D108BD9-81ED-4DB2-BD59-A6C34878D82A}">
                    <a16:rowId xmlns:a16="http://schemas.microsoft.com/office/drawing/2014/main" val="2914161432"/>
                  </a:ext>
                </a:extLst>
              </a:tr>
              <a:tr h="4051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要配慮者</a:t>
                      </a:r>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latin typeface="Meiryo UI" panose="020B0604030504040204" pitchFamily="50" charset="-128"/>
                          <a:ea typeface="Meiryo UI" panose="020B0604030504040204" pitchFamily="50" charset="-128"/>
                        </a:rPr>
                        <a:t>継続</a:t>
                      </a:r>
                    </a:p>
                  </a:txBody>
                  <a:tcPr/>
                </a:tc>
                <a:tc>
                  <a:txBody>
                    <a:bodyPr/>
                    <a:lstStyle/>
                    <a:p>
                      <a:r>
                        <a:rPr kumimoji="1" lang="ja-JP" altLang="en-US" sz="1200">
                          <a:latin typeface="Meiryo UI" panose="020B0604030504040204" pitchFamily="50" charset="-128"/>
                          <a:ea typeface="Meiryo UI" panose="020B0604030504040204" pitchFamily="50" charset="-128"/>
                        </a:rPr>
                        <a:t>不可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要配慮者の方について交付申請する場合の理由。</a:t>
                      </a:r>
                      <a:r>
                        <a:rPr lang="ja-JP" altLang="en-US" sz="1200">
                          <a:solidFill>
                            <a:schemeClr val="tx1"/>
                          </a:solidFill>
                          <a:latin typeface="Meiryo UI" panose="020B0604030504040204" pitchFamily="50" charset="-128"/>
                          <a:ea typeface="Meiryo UI" panose="020B0604030504040204" pitchFamily="50" charset="-128"/>
                          <a:cs typeface="Meiryo UI" panose="020B0604030504040204" pitchFamily="50" charset="-128"/>
                        </a:rPr>
                        <a:t>翌年度の更新時に継続申請の対象者として一斉交付対象とする。</a:t>
                      </a:r>
                      <a:endParaRPr lang="en-US" altLang="ja-JP" sz="12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cs typeface="Meiryo UI" panose="020B0604030504040204" pitchFamily="50" charset="-128"/>
                        </a:rPr>
                        <a:t>また、</a:t>
                      </a:r>
                      <a:r>
                        <a:rPr kumimoji="1" lang="ja-JP" altLang="en-US" sz="1200">
                          <a:solidFill>
                            <a:schemeClr val="tx1"/>
                          </a:solidFill>
                          <a:latin typeface="Meiryo UI" panose="020B0604030504040204" pitchFamily="50" charset="-128"/>
                          <a:ea typeface="Meiryo UI" panose="020B0604030504040204" pitchFamily="50" charset="-128"/>
                        </a:rPr>
                        <a:t>一度交付した後に、別途バッチ処理にて記載内容の変更を検出し、本申請を基に記載内容を決定、交付する。</a:t>
                      </a:r>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742965478"/>
                  </a:ext>
                </a:extLst>
              </a:tr>
              <a:tr h="495190">
                <a:tc>
                  <a:txBody>
                    <a:bodyPr/>
                    <a:lstStyle/>
                    <a:p>
                      <a:r>
                        <a:rPr kumimoji="1" lang="ja-JP" altLang="en-US" sz="1200">
                          <a:latin typeface="Meiryo UI" panose="020B0604030504040204" pitchFamily="50" charset="-128"/>
                          <a:ea typeface="Meiryo UI" panose="020B0604030504040204" pitchFamily="50" charset="-128"/>
                        </a:rPr>
                        <a:t>その他</a:t>
                      </a:r>
                    </a:p>
                  </a:txBody>
                  <a:tcPr/>
                </a:tc>
                <a:tc>
                  <a:txBody>
                    <a:bodyPr/>
                    <a:lstStyle/>
                    <a:p>
                      <a:r>
                        <a:rPr kumimoji="1" lang="ja-JP" altLang="en-US" sz="1200">
                          <a:latin typeface="Meiryo UI" panose="020B0604030504040204" pitchFamily="50" charset="-128"/>
                          <a:ea typeface="Meiryo UI" panose="020B0604030504040204" pitchFamily="50" charset="-128"/>
                        </a:rPr>
                        <a:t>都度</a:t>
                      </a:r>
                    </a:p>
                  </a:txBody>
                  <a:tcPr/>
                </a:tc>
                <a:tc>
                  <a:txBody>
                    <a:bodyPr/>
                    <a:lstStyle/>
                    <a:p>
                      <a:r>
                        <a:rPr kumimoji="1" lang="ja-JP" altLang="en-US" sz="1200">
                          <a:latin typeface="Meiryo UI" panose="020B0604030504040204" pitchFamily="50" charset="-128"/>
                          <a:ea typeface="Meiryo UI" panose="020B0604030504040204" pitchFamily="50" charset="-128"/>
                        </a:rPr>
                        <a:t>不可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要配慮者以外の一般的な交付申請する場合の理由。一度交付した後に、別途バッチ処理にて記載内容の変更を検出し、本申請を基に記載内容を決定、交付する。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なお、本申請での効力は当該年度の有効期限までとし、</a:t>
                      </a:r>
                      <a:r>
                        <a:rPr lang="ja-JP" altLang="en-US" sz="1200">
                          <a:solidFill>
                            <a:schemeClr val="tx1"/>
                          </a:solidFill>
                          <a:latin typeface="Meiryo UI" panose="020B0604030504040204" pitchFamily="50" charset="-128"/>
                          <a:ea typeface="Meiryo UI" panose="020B0604030504040204" pitchFamily="50" charset="-128"/>
                          <a:cs typeface="Meiryo UI" panose="020B0604030504040204" pitchFamily="50" charset="-128"/>
                        </a:rPr>
                        <a:t>翌年度の更新時においては一斉交付の対象外とする。</a:t>
                      </a:r>
                      <a:endParaRPr kumimoji="1" lang="en-US" altLang="ja-JP" sz="1200">
                        <a:solidFill>
                          <a:schemeClr val="tx1"/>
                        </a:solidFill>
                        <a:latin typeface="Meiryo UI" panose="020B0604030504040204" pitchFamily="50" charset="-128"/>
                        <a:ea typeface="Meiryo UI" panose="020B0604030504040204" pitchFamily="50" charset="-128"/>
                      </a:endParaRPr>
                    </a:p>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849274020"/>
                  </a:ext>
                </a:extLst>
              </a:tr>
            </a:tbl>
          </a:graphicData>
        </a:graphic>
      </p:graphicFrame>
    </p:spTree>
    <p:extLst>
      <p:ext uri="{BB962C8B-B14F-4D97-AF65-F5344CB8AC3E}">
        <p14:creationId xmlns:p14="http://schemas.microsoft.com/office/powerpoint/2010/main" val="3150778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A72C1ED1-F46D-970E-4C0A-AC90BA320833}"/>
              </a:ext>
            </a:extLst>
          </p:cNvPr>
          <p:cNvPicPr>
            <a:picLocks noChangeAspect="1"/>
          </p:cNvPicPr>
          <p:nvPr/>
        </p:nvPicPr>
        <p:blipFill>
          <a:blip r:embed="rId3"/>
          <a:stretch>
            <a:fillRect/>
          </a:stretch>
        </p:blipFill>
        <p:spPr>
          <a:xfrm>
            <a:off x="339192" y="3084245"/>
            <a:ext cx="7873218" cy="3312227"/>
          </a:xfrm>
          <a:prstGeom prst="rect">
            <a:avLst/>
          </a:prstGeom>
        </p:spPr>
      </p:pic>
      <p:sp>
        <p:nvSpPr>
          <p:cNvPr id="2" name="スライド番号プレースホルダー 1">
            <a:extLst>
              <a:ext uri="{FF2B5EF4-FFF2-40B4-BE49-F238E27FC236}">
                <a16:creationId xmlns:a16="http://schemas.microsoft.com/office/drawing/2014/main" id="{5AA2A296-9B46-3599-C522-1461BA23DF54}"/>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23</a:t>
            </a:fld>
            <a:endParaRPr kumimoji="1" lang="ja-JP" altLang="en-US"/>
          </a:p>
        </p:txBody>
      </p:sp>
      <p:sp>
        <p:nvSpPr>
          <p:cNvPr id="7" name="テキスト ボックス 6">
            <a:extLst>
              <a:ext uri="{FF2B5EF4-FFF2-40B4-BE49-F238E27FC236}">
                <a16:creationId xmlns:a16="http://schemas.microsoft.com/office/drawing/2014/main" id="{24318D1A-12FC-6D37-9AAF-ADE908825B4C}"/>
              </a:ext>
            </a:extLst>
          </p:cNvPr>
          <p:cNvSpPr txBox="1"/>
          <p:nvPr/>
        </p:nvSpPr>
        <p:spPr>
          <a:xfrm>
            <a:off x="540000" y="1326579"/>
            <a:ext cx="8987582" cy="1569650"/>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任意記載事項は、保険者の判断で記載事項を選択した上で、本人の希望に基づき記載事項として追加することが可能な項目となるため、資格確認書の交付申請登録時に資格確認書の任意記載事項の有無を被保険者毎に選択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なお、標準システムで選択する任意記載情報と出力項目は以下のとおり。</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・限度額認定欄　：「高額療養費の限度額の適用区分」・「発効期日」・「長期入院該当年月日」</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・特定疾病欄　　 ：「特定疾病の自己負担限度額・認定疾病名（記号で表記）」・「発効期日」</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ABD753D5-370D-4D3E-60ED-93762E3AA23C}"/>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３－２</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9197C888-7392-56FC-21DC-C4E7AEDF03DC}"/>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資格確認書の交付申請入力時に、任意記載事項として出力する「各種証情報」を保険者が選択できること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B89BECA2-AFFD-0616-7D62-CB6FD7EE76DC}"/>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4" name="正方形/長方形 13">
            <a:extLst>
              <a:ext uri="{FF2B5EF4-FFF2-40B4-BE49-F238E27FC236}">
                <a16:creationId xmlns:a16="http://schemas.microsoft.com/office/drawing/2014/main" id="{8DF85AD3-F139-D835-0C45-D1C152D11DBE}"/>
              </a:ext>
            </a:extLst>
          </p:cNvPr>
          <p:cNvSpPr/>
          <p:nvPr/>
        </p:nvSpPr>
        <p:spPr>
          <a:xfrm>
            <a:off x="5804398" y="5387139"/>
            <a:ext cx="573665" cy="67676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BEE0AE03-040C-7D3D-55B4-AAB65474EBE3}"/>
              </a:ext>
            </a:extLst>
          </p:cNvPr>
          <p:cNvSpPr txBox="1"/>
          <p:nvPr/>
        </p:nvSpPr>
        <p:spPr>
          <a:xfrm>
            <a:off x="6283919" y="5174884"/>
            <a:ext cx="518676"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③</a:t>
            </a:r>
          </a:p>
        </p:txBody>
      </p:sp>
      <p:sp>
        <p:nvSpPr>
          <p:cNvPr id="16" name="テキスト ボックス 15">
            <a:extLst>
              <a:ext uri="{FF2B5EF4-FFF2-40B4-BE49-F238E27FC236}">
                <a16:creationId xmlns:a16="http://schemas.microsoft.com/office/drawing/2014/main" id="{325078CF-4F20-04AE-A2EE-A036C364FE64}"/>
              </a:ext>
            </a:extLst>
          </p:cNvPr>
          <p:cNvSpPr txBox="1"/>
          <p:nvPr/>
        </p:nvSpPr>
        <p:spPr>
          <a:xfrm>
            <a:off x="8212410" y="2859777"/>
            <a:ext cx="1643093" cy="3600976"/>
          </a:xfrm>
          <a:prstGeom prst="rect">
            <a:avLst/>
          </a:prstGeom>
          <a:noFill/>
        </p:spPr>
        <p:txBody>
          <a:bodyPr wrap="square" lIns="91429" tIns="45715" rIns="91429" bIns="45715" rtlCol="0">
            <a:spAutoFit/>
          </a:bodyPr>
          <a:lstStyle/>
          <a:p>
            <a:r>
              <a:rPr lang="ja-JP" altLang="en-US" sz="1200">
                <a:latin typeface="Meiryo UI" panose="020B0604030504040204" pitchFamily="50" charset="-128"/>
                <a:ea typeface="Meiryo UI" panose="020B0604030504040204" pitchFamily="50" charset="-128"/>
                <a:cs typeface="Meiryo UI" panose="020B0604030504040204" pitchFamily="50" charset="-128"/>
              </a:rPr>
              <a:t>資格確認書発行申請受付画面の補足事項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a:latin typeface="Meiryo UI" panose="020B0604030504040204" pitchFamily="50" charset="-128"/>
                <a:ea typeface="Meiryo UI" panose="020B0604030504040204" pitchFamily="50" charset="-128"/>
                <a:cs typeface="Meiryo UI" panose="020B0604030504040204" pitchFamily="50" charset="-128"/>
              </a:rPr>
              <a:t>①有効開始日・終了日</a:t>
            </a:r>
            <a:endParaRPr lang="en-US" altLang="ja-JP" sz="1200" b="1">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a:latin typeface="Meiryo UI" panose="020B0604030504040204" pitchFamily="50" charset="-128"/>
                <a:ea typeface="Meiryo UI" panose="020B0604030504040204" pitchFamily="50" charset="-128"/>
                <a:cs typeface="Meiryo UI" panose="020B0604030504040204" pitchFamily="50" charset="-128"/>
              </a:rPr>
              <a:t>②解除年月日</a:t>
            </a:r>
            <a:endParaRPr lang="en-US" altLang="ja-JP" sz="1200" b="1">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有効開始日～解除年月日（前日）または有効終了日までを有効な申請として取り扱う。</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次ページに詳細を記載する。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a:latin typeface="Meiryo UI" panose="020B0604030504040204" pitchFamily="50" charset="-128"/>
                <a:ea typeface="Meiryo UI" panose="020B0604030504040204" pitchFamily="50" charset="-128"/>
                <a:cs typeface="Meiryo UI" panose="020B0604030504040204" pitchFamily="50" charset="-128"/>
              </a:rPr>
              <a:t>③任意記載</a:t>
            </a:r>
            <a:endParaRPr lang="en-US" altLang="ja-JP" sz="1200" b="1">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「任意記載」で「あり」を選択時には「限度額」「特定疾病」を活性化し、 「任意記載」で「なし」を選択時には「限度額」「特定疾病」を非活性化する制御を行う。</a:t>
            </a:r>
            <a:endParaRPr kumimoji="1" lang="en-US" altLang="ja-JP" sz="1200">
              <a:latin typeface="Meiryo UI" panose="020B0604030504040204" pitchFamily="50" charset="-128"/>
              <a:ea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a:extLst>
              <a:ext uri="{FF2B5EF4-FFF2-40B4-BE49-F238E27FC236}">
                <a16:creationId xmlns:a16="http://schemas.microsoft.com/office/drawing/2014/main" id="{506020DB-F109-A723-1049-EBFFB48AAEE2}"/>
              </a:ext>
            </a:extLst>
          </p:cNvPr>
          <p:cNvSpPr txBox="1"/>
          <p:nvPr/>
        </p:nvSpPr>
        <p:spPr>
          <a:xfrm>
            <a:off x="2905127" y="4586469"/>
            <a:ext cx="518676"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
        <p:nvSpPr>
          <p:cNvPr id="22" name="正方形/長方形 21">
            <a:extLst>
              <a:ext uri="{FF2B5EF4-FFF2-40B4-BE49-F238E27FC236}">
                <a16:creationId xmlns:a16="http://schemas.microsoft.com/office/drawing/2014/main" id="{04960E14-4686-94A5-FE76-3575529A18B4}"/>
              </a:ext>
            </a:extLst>
          </p:cNvPr>
          <p:cNvSpPr/>
          <p:nvPr/>
        </p:nvSpPr>
        <p:spPr>
          <a:xfrm>
            <a:off x="540000" y="4847494"/>
            <a:ext cx="3127894" cy="147395"/>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8ACFF739-B3A6-294C-3205-AA246E31B8E7}"/>
              </a:ext>
            </a:extLst>
          </p:cNvPr>
          <p:cNvSpPr txBox="1"/>
          <p:nvPr/>
        </p:nvSpPr>
        <p:spPr>
          <a:xfrm>
            <a:off x="5217621" y="5191202"/>
            <a:ext cx="518676"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②</a:t>
            </a:r>
          </a:p>
        </p:txBody>
      </p:sp>
    </p:spTree>
    <p:extLst>
      <p:ext uri="{BB962C8B-B14F-4D97-AF65-F5344CB8AC3E}">
        <p14:creationId xmlns:p14="http://schemas.microsoft.com/office/powerpoint/2010/main" val="3808015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EA27EAF7-7B6C-C343-C3D9-75CAA2177F4A}"/>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8" name="テキスト ボックス 7">
            <a:extLst>
              <a:ext uri="{FF2B5EF4-FFF2-40B4-BE49-F238E27FC236}">
                <a16:creationId xmlns:a16="http://schemas.microsoft.com/office/drawing/2014/main" id="{5966D82A-6442-D6A0-4982-15CB7ADA5139}"/>
              </a:ext>
            </a:extLst>
          </p:cNvPr>
          <p:cNvSpPr txBox="1"/>
          <p:nvPr/>
        </p:nvSpPr>
        <p:spPr>
          <a:xfrm>
            <a:off x="365680" y="764765"/>
            <a:ext cx="9125982" cy="1323429"/>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発行申請受付画面」は、遷移元の対象者検索画面で指定した「基準日」をもとに画面表示時に更新サイクルを判断し、「有効開始日」「有効終了日」を画面表示し、入力した申請はその期間内で有効な申請として取り扱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また、「資格確認書発行申請受付画面」では、「解除年月日」も入力項目とし、「解除年月日」が入力された申請については、「有効開始日」から「解除年月日の前日」までを有効な申請として取り扱う。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 name="直線矢印コネクタ 11">
            <a:extLst>
              <a:ext uri="{FF2B5EF4-FFF2-40B4-BE49-F238E27FC236}">
                <a16:creationId xmlns:a16="http://schemas.microsoft.com/office/drawing/2014/main" id="{3A7CBB54-BD9F-E358-AA11-53967B643966}"/>
              </a:ext>
            </a:extLst>
          </p:cNvPr>
          <p:cNvCxnSpPr>
            <a:cxnSpLocks/>
          </p:cNvCxnSpPr>
          <p:nvPr/>
        </p:nvCxnSpPr>
        <p:spPr>
          <a:xfrm>
            <a:off x="2817854" y="3034297"/>
            <a:ext cx="5438775" cy="0"/>
          </a:xfrm>
          <a:prstGeom prst="straightConnector1">
            <a:avLst/>
          </a:prstGeom>
          <a:ln>
            <a:tailEnd type="arrow" w="lg" len="lg"/>
          </a:ln>
        </p:spPr>
        <p:style>
          <a:lnRef idx="1">
            <a:schemeClr val="accent1"/>
          </a:lnRef>
          <a:fillRef idx="0">
            <a:schemeClr val="accent1"/>
          </a:fillRef>
          <a:effectRef idx="0">
            <a:schemeClr val="accent1"/>
          </a:effectRef>
          <a:fontRef idx="minor">
            <a:schemeClr val="tx1"/>
          </a:fontRef>
        </p:style>
      </p:cxnSp>
      <p:sp>
        <p:nvSpPr>
          <p:cNvPr id="14" name="フローチャート: 組合せ 13">
            <a:extLst>
              <a:ext uri="{FF2B5EF4-FFF2-40B4-BE49-F238E27FC236}">
                <a16:creationId xmlns:a16="http://schemas.microsoft.com/office/drawing/2014/main" id="{49949E24-6B2B-B445-8EDF-5802E512B36E}"/>
              </a:ext>
            </a:extLst>
          </p:cNvPr>
          <p:cNvSpPr/>
          <p:nvPr/>
        </p:nvSpPr>
        <p:spPr>
          <a:xfrm>
            <a:off x="3322679" y="2816808"/>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コンテンツ プレースホルダー 1">
            <a:extLst>
              <a:ext uri="{FF2B5EF4-FFF2-40B4-BE49-F238E27FC236}">
                <a16:creationId xmlns:a16="http://schemas.microsoft.com/office/drawing/2014/main" id="{5AE6DFEF-566A-5C88-A9BE-46DFA2FC0D03}"/>
              </a:ext>
            </a:extLst>
          </p:cNvPr>
          <p:cNvSpPr txBox="1">
            <a:spLocks/>
          </p:cNvSpPr>
          <p:nvPr/>
        </p:nvSpPr>
        <p:spPr>
          <a:xfrm>
            <a:off x="2757612" y="2531850"/>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有効開始日</a:t>
            </a:r>
            <a:endParaRPr lang="en-US" altLang="ja-JP" sz="1050">
              <a:latin typeface="Meiryo UI" panose="020B0604030504040204" pitchFamily="50" charset="-128"/>
              <a:ea typeface="Meiryo UI" panose="020B0604030504040204" pitchFamily="50" charset="-128"/>
            </a:endParaRPr>
          </a:p>
        </p:txBody>
      </p:sp>
      <p:sp>
        <p:nvSpPr>
          <p:cNvPr id="16" name="フローチャート: 組合せ 15">
            <a:extLst>
              <a:ext uri="{FF2B5EF4-FFF2-40B4-BE49-F238E27FC236}">
                <a16:creationId xmlns:a16="http://schemas.microsoft.com/office/drawing/2014/main" id="{45261DB0-E471-56CD-27D8-BB8D9144EB44}"/>
              </a:ext>
            </a:extLst>
          </p:cNvPr>
          <p:cNvSpPr/>
          <p:nvPr/>
        </p:nvSpPr>
        <p:spPr>
          <a:xfrm>
            <a:off x="7561304" y="2816808"/>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コンテンツ プレースホルダー 1">
            <a:extLst>
              <a:ext uri="{FF2B5EF4-FFF2-40B4-BE49-F238E27FC236}">
                <a16:creationId xmlns:a16="http://schemas.microsoft.com/office/drawing/2014/main" id="{EDE51442-6667-8159-E785-F557E15BDD7B}"/>
              </a:ext>
            </a:extLst>
          </p:cNvPr>
          <p:cNvSpPr txBox="1">
            <a:spLocks/>
          </p:cNvSpPr>
          <p:nvPr/>
        </p:nvSpPr>
        <p:spPr>
          <a:xfrm>
            <a:off x="5764295" y="2304046"/>
            <a:ext cx="3832142"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有効終了日</a:t>
            </a:r>
            <a:endParaRPr lang="en-US" altLang="ja-JP" sz="1050">
              <a:latin typeface="Meiryo UI" panose="020B0604030504040204" pitchFamily="50" charset="-128"/>
              <a:ea typeface="Meiryo UI" panose="020B0604030504040204" pitchFamily="50" charset="-128"/>
            </a:endParaRPr>
          </a:p>
          <a:p>
            <a:pPr marL="0" indent="0" algn="ctr">
              <a:buNone/>
            </a:pPr>
            <a:r>
              <a:rPr lang="en-US" altLang="ja-JP" sz="1050">
                <a:latin typeface="Meiryo UI" panose="020B0604030504040204" pitchFamily="50" charset="-128"/>
                <a:ea typeface="Meiryo UI" panose="020B0604030504040204" pitchFamily="50" charset="-128"/>
              </a:rPr>
              <a:t>=</a:t>
            </a:r>
            <a:r>
              <a:rPr lang="ja-JP" altLang="en-US" sz="1050">
                <a:latin typeface="Meiryo UI" panose="020B0604030504040204" pitchFamily="50" charset="-128"/>
                <a:ea typeface="Meiryo UI" panose="020B0604030504040204" pitchFamily="50" charset="-128"/>
              </a:rPr>
              <a:t>次回の一斉更新の前日</a:t>
            </a:r>
            <a:endParaRPr lang="en-US" altLang="ja-JP" sz="1050">
              <a:latin typeface="Meiryo UI" panose="020B0604030504040204" pitchFamily="50" charset="-128"/>
              <a:ea typeface="Meiryo UI" panose="020B0604030504040204" pitchFamily="50" charset="-128"/>
            </a:endParaRPr>
          </a:p>
        </p:txBody>
      </p:sp>
      <p:sp>
        <p:nvSpPr>
          <p:cNvPr id="19" name="矢印: 右 18">
            <a:extLst>
              <a:ext uri="{FF2B5EF4-FFF2-40B4-BE49-F238E27FC236}">
                <a16:creationId xmlns:a16="http://schemas.microsoft.com/office/drawing/2014/main" id="{53EE10B8-844D-93D7-CD51-E0558111E7DF}"/>
              </a:ext>
            </a:extLst>
          </p:cNvPr>
          <p:cNvSpPr/>
          <p:nvPr/>
        </p:nvSpPr>
        <p:spPr>
          <a:xfrm>
            <a:off x="3436979" y="3118438"/>
            <a:ext cx="4276725" cy="282568"/>
          </a:xfrm>
          <a:prstGeom prst="rightArrow">
            <a:avLst>
              <a:gd name="adj1" fmla="val 100000"/>
              <a:gd name="adj2" fmla="val 0"/>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rgbClr val="0000FF"/>
                </a:solidFill>
                <a:latin typeface="Meiryo UI" panose="020B0604030504040204" pitchFamily="50" charset="-128"/>
                <a:ea typeface="Meiryo UI" panose="020B0604030504040204" pitchFamily="50" charset="-128"/>
              </a:rPr>
              <a:t>資格確認書の申請ありとする期間</a:t>
            </a:r>
          </a:p>
        </p:txBody>
      </p:sp>
      <p:sp>
        <p:nvSpPr>
          <p:cNvPr id="27" name="コンテンツ プレースホルダー 1">
            <a:extLst>
              <a:ext uri="{FF2B5EF4-FFF2-40B4-BE49-F238E27FC236}">
                <a16:creationId xmlns:a16="http://schemas.microsoft.com/office/drawing/2014/main" id="{FF61FDB9-F579-8EB3-5D5A-2136ADD48F32}"/>
              </a:ext>
            </a:extLst>
          </p:cNvPr>
          <p:cNvSpPr txBox="1">
            <a:spLocks/>
          </p:cNvSpPr>
          <p:nvPr/>
        </p:nvSpPr>
        <p:spPr>
          <a:xfrm>
            <a:off x="255225" y="2497330"/>
            <a:ext cx="2117515"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a:latin typeface="Meiryo UI" panose="020B0604030504040204" pitchFamily="50" charset="-128"/>
                <a:ea typeface="Meiryo UI" panose="020B0604030504040204" pitchFamily="50" charset="-128"/>
              </a:rPr>
              <a:t>■要配慮者　以外の場合</a:t>
            </a:r>
            <a:endParaRPr lang="en-US" altLang="ja-JP" sz="1400">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483FDF14-36FC-F692-8938-DD14A49C02B4}"/>
              </a:ext>
            </a:extLst>
          </p:cNvPr>
          <p:cNvCxnSpPr>
            <a:cxnSpLocks/>
          </p:cNvCxnSpPr>
          <p:nvPr/>
        </p:nvCxnSpPr>
        <p:spPr>
          <a:xfrm>
            <a:off x="2817854" y="4015375"/>
            <a:ext cx="5438775" cy="0"/>
          </a:xfrm>
          <a:prstGeom prst="straightConnector1">
            <a:avLst/>
          </a:prstGeom>
          <a:ln>
            <a:tailEnd type="arrow" w="lg" len="lg"/>
          </a:ln>
        </p:spPr>
        <p:style>
          <a:lnRef idx="1">
            <a:schemeClr val="accent1"/>
          </a:lnRef>
          <a:fillRef idx="0">
            <a:schemeClr val="accent1"/>
          </a:fillRef>
          <a:effectRef idx="0">
            <a:schemeClr val="accent1"/>
          </a:effectRef>
          <a:fontRef idx="minor">
            <a:schemeClr val="tx1"/>
          </a:fontRef>
        </p:style>
      </p:cxnSp>
      <p:sp>
        <p:nvSpPr>
          <p:cNvPr id="29" name="フローチャート: 組合せ 28">
            <a:extLst>
              <a:ext uri="{FF2B5EF4-FFF2-40B4-BE49-F238E27FC236}">
                <a16:creationId xmlns:a16="http://schemas.microsoft.com/office/drawing/2014/main" id="{2965F820-8D94-E926-9D8E-42F511715C07}"/>
              </a:ext>
            </a:extLst>
          </p:cNvPr>
          <p:cNvSpPr/>
          <p:nvPr/>
        </p:nvSpPr>
        <p:spPr>
          <a:xfrm>
            <a:off x="3322679" y="3797886"/>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コンテンツ プレースホルダー 1">
            <a:extLst>
              <a:ext uri="{FF2B5EF4-FFF2-40B4-BE49-F238E27FC236}">
                <a16:creationId xmlns:a16="http://schemas.microsoft.com/office/drawing/2014/main" id="{7E17054F-6915-DF9C-B334-CB7BAFBE6512}"/>
              </a:ext>
            </a:extLst>
          </p:cNvPr>
          <p:cNvSpPr txBox="1">
            <a:spLocks/>
          </p:cNvSpPr>
          <p:nvPr/>
        </p:nvSpPr>
        <p:spPr>
          <a:xfrm>
            <a:off x="2757612" y="3512928"/>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有効開始日</a:t>
            </a:r>
            <a:endParaRPr lang="en-US" altLang="ja-JP" sz="1050">
              <a:latin typeface="Meiryo UI" panose="020B0604030504040204" pitchFamily="50" charset="-128"/>
              <a:ea typeface="Meiryo UI" panose="020B0604030504040204" pitchFamily="50" charset="-128"/>
            </a:endParaRPr>
          </a:p>
        </p:txBody>
      </p:sp>
      <p:sp>
        <p:nvSpPr>
          <p:cNvPr id="31" name="フローチャート: 組合せ 30">
            <a:extLst>
              <a:ext uri="{FF2B5EF4-FFF2-40B4-BE49-F238E27FC236}">
                <a16:creationId xmlns:a16="http://schemas.microsoft.com/office/drawing/2014/main" id="{FC4FE08F-442F-9769-6DB1-4FC6352863C5}"/>
              </a:ext>
            </a:extLst>
          </p:cNvPr>
          <p:cNvSpPr/>
          <p:nvPr/>
        </p:nvSpPr>
        <p:spPr>
          <a:xfrm>
            <a:off x="7561304" y="3797886"/>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1">
            <a:extLst>
              <a:ext uri="{FF2B5EF4-FFF2-40B4-BE49-F238E27FC236}">
                <a16:creationId xmlns:a16="http://schemas.microsoft.com/office/drawing/2014/main" id="{BD784D34-503B-117A-212A-AA312388360C}"/>
              </a:ext>
            </a:extLst>
          </p:cNvPr>
          <p:cNvSpPr txBox="1">
            <a:spLocks/>
          </p:cNvSpPr>
          <p:nvPr/>
        </p:nvSpPr>
        <p:spPr>
          <a:xfrm>
            <a:off x="5764295" y="3512928"/>
            <a:ext cx="3832142"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次回の一斉更新の前日</a:t>
            </a:r>
            <a:endParaRPr lang="en-US" altLang="ja-JP" sz="1050">
              <a:latin typeface="Meiryo UI" panose="020B0604030504040204" pitchFamily="50" charset="-128"/>
              <a:ea typeface="Meiryo UI" panose="020B0604030504040204" pitchFamily="50" charset="-128"/>
            </a:endParaRPr>
          </a:p>
        </p:txBody>
      </p:sp>
      <p:sp>
        <p:nvSpPr>
          <p:cNvPr id="33" name="矢印: 右 32">
            <a:extLst>
              <a:ext uri="{FF2B5EF4-FFF2-40B4-BE49-F238E27FC236}">
                <a16:creationId xmlns:a16="http://schemas.microsoft.com/office/drawing/2014/main" id="{3B37CC4F-39AA-BD74-DF5D-ED72BE51289D}"/>
              </a:ext>
            </a:extLst>
          </p:cNvPr>
          <p:cNvSpPr/>
          <p:nvPr/>
        </p:nvSpPr>
        <p:spPr>
          <a:xfrm>
            <a:off x="3436979" y="4099516"/>
            <a:ext cx="4924425" cy="282568"/>
          </a:xfrm>
          <a:prstGeom prst="rightArrow">
            <a:avLst>
              <a:gd name="adj1" fmla="val 100000"/>
              <a:gd name="adj2" fmla="val 47802"/>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rgbClr val="0000FF"/>
                </a:solidFill>
                <a:latin typeface="Meiryo UI" panose="020B0604030504040204" pitchFamily="50" charset="-128"/>
                <a:ea typeface="Meiryo UI" panose="020B0604030504040204" pitchFamily="50" charset="-128"/>
              </a:rPr>
              <a:t>資格確認書の申請ありとする期間</a:t>
            </a:r>
          </a:p>
        </p:txBody>
      </p:sp>
      <p:sp>
        <p:nvSpPr>
          <p:cNvPr id="34" name="コンテンツ プレースホルダー 1">
            <a:extLst>
              <a:ext uri="{FF2B5EF4-FFF2-40B4-BE49-F238E27FC236}">
                <a16:creationId xmlns:a16="http://schemas.microsoft.com/office/drawing/2014/main" id="{00568B0C-2A81-EE3C-B623-432EEA889F2D}"/>
              </a:ext>
            </a:extLst>
          </p:cNvPr>
          <p:cNvSpPr txBox="1">
            <a:spLocks/>
          </p:cNvSpPr>
          <p:nvPr/>
        </p:nvSpPr>
        <p:spPr>
          <a:xfrm>
            <a:off x="255225" y="3515313"/>
            <a:ext cx="3500374"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a:latin typeface="Meiryo UI" panose="020B0604030504040204" pitchFamily="50" charset="-128"/>
                <a:ea typeface="Meiryo UI" panose="020B0604030504040204" pitchFamily="50" charset="-128"/>
              </a:rPr>
              <a:t>■要配慮者（３：介助）の場合</a:t>
            </a:r>
            <a:endParaRPr lang="en-US" altLang="ja-JP" sz="1400">
              <a:latin typeface="Meiryo UI" panose="020B0604030504040204" pitchFamily="50" charset="-128"/>
              <a:ea typeface="Meiryo UI" panose="020B0604030504040204" pitchFamily="50" charset="-128"/>
            </a:endParaRPr>
          </a:p>
        </p:txBody>
      </p:sp>
      <p:cxnSp>
        <p:nvCxnSpPr>
          <p:cNvPr id="35" name="直線矢印コネクタ 34">
            <a:extLst>
              <a:ext uri="{FF2B5EF4-FFF2-40B4-BE49-F238E27FC236}">
                <a16:creationId xmlns:a16="http://schemas.microsoft.com/office/drawing/2014/main" id="{854419F8-40BF-FF40-0F88-B011F378FD2B}"/>
              </a:ext>
            </a:extLst>
          </p:cNvPr>
          <p:cNvCxnSpPr>
            <a:cxnSpLocks/>
          </p:cNvCxnSpPr>
          <p:nvPr/>
        </p:nvCxnSpPr>
        <p:spPr>
          <a:xfrm>
            <a:off x="2817854" y="4955971"/>
            <a:ext cx="5438775" cy="0"/>
          </a:xfrm>
          <a:prstGeom prst="straightConnector1">
            <a:avLst/>
          </a:prstGeom>
          <a:ln>
            <a:tailEnd type="arrow" w="lg" len="lg"/>
          </a:ln>
        </p:spPr>
        <p:style>
          <a:lnRef idx="1">
            <a:schemeClr val="accent1"/>
          </a:lnRef>
          <a:fillRef idx="0">
            <a:schemeClr val="accent1"/>
          </a:fillRef>
          <a:effectRef idx="0">
            <a:schemeClr val="accent1"/>
          </a:effectRef>
          <a:fontRef idx="minor">
            <a:schemeClr val="tx1"/>
          </a:fontRef>
        </p:style>
      </p:cxnSp>
      <p:sp>
        <p:nvSpPr>
          <p:cNvPr id="36" name="フローチャート: 組合せ 35">
            <a:extLst>
              <a:ext uri="{FF2B5EF4-FFF2-40B4-BE49-F238E27FC236}">
                <a16:creationId xmlns:a16="http://schemas.microsoft.com/office/drawing/2014/main" id="{4505F013-F71A-7875-7998-9A17BEAD74FC}"/>
              </a:ext>
            </a:extLst>
          </p:cNvPr>
          <p:cNvSpPr/>
          <p:nvPr/>
        </p:nvSpPr>
        <p:spPr>
          <a:xfrm>
            <a:off x="3322679" y="4738482"/>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コンテンツ プレースホルダー 1">
            <a:extLst>
              <a:ext uri="{FF2B5EF4-FFF2-40B4-BE49-F238E27FC236}">
                <a16:creationId xmlns:a16="http://schemas.microsoft.com/office/drawing/2014/main" id="{E1D12EAB-E2E9-3AC3-3E0E-73E0635293D5}"/>
              </a:ext>
            </a:extLst>
          </p:cNvPr>
          <p:cNvSpPr txBox="1">
            <a:spLocks/>
          </p:cNvSpPr>
          <p:nvPr/>
        </p:nvSpPr>
        <p:spPr>
          <a:xfrm>
            <a:off x="2757612" y="4453524"/>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有効開始日</a:t>
            </a:r>
            <a:endParaRPr lang="en-US" altLang="ja-JP" sz="1050">
              <a:latin typeface="Meiryo UI" panose="020B0604030504040204" pitchFamily="50" charset="-128"/>
              <a:ea typeface="Meiryo UI" panose="020B0604030504040204" pitchFamily="50" charset="-128"/>
            </a:endParaRPr>
          </a:p>
        </p:txBody>
      </p:sp>
      <p:sp>
        <p:nvSpPr>
          <p:cNvPr id="38" name="フローチャート: 組合せ 37">
            <a:extLst>
              <a:ext uri="{FF2B5EF4-FFF2-40B4-BE49-F238E27FC236}">
                <a16:creationId xmlns:a16="http://schemas.microsoft.com/office/drawing/2014/main" id="{B961AC81-F72D-9F52-7C05-949AB64B2C1C}"/>
              </a:ext>
            </a:extLst>
          </p:cNvPr>
          <p:cNvSpPr/>
          <p:nvPr/>
        </p:nvSpPr>
        <p:spPr>
          <a:xfrm>
            <a:off x="7561304" y="4738482"/>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コンテンツ プレースホルダー 1">
            <a:extLst>
              <a:ext uri="{FF2B5EF4-FFF2-40B4-BE49-F238E27FC236}">
                <a16:creationId xmlns:a16="http://schemas.microsoft.com/office/drawing/2014/main" id="{30B1B208-BDAE-C7E2-FA1B-ECA8D64760CD}"/>
              </a:ext>
            </a:extLst>
          </p:cNvPr>
          <p:cNvSpPr txBox="1">
            <a:spLocks/>
          </p:cNvSpPr>
          <p:nvPr/>
        </p:nvSpPr>
        <p:spPr>
          <a:xfrm>
            <a:off x="5764295" y="4453524"/>
            <a:ext cx="3832142"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次回の一斉更新の前日</a:t>
            </a:r>
            <a:endParaRPr lang="en-US" altLang="ja-JP" sz="1050">
              <a:latin typeface="Meiryo UI" panose="020B0604030504040204" pitchFamily="50" charset="-128"/>
              <a:ea typeface="Meiryo UI" panose="020B0604030504040204" pitchFamily="50" charset="-128"/>
            </a:endParaRPr>
          </a:p>
        </p:txBody>
      </p:sp>
      <p:sp>
        <p:nvSpPr>
          <p:cNvPr id="40" name="矢印: 右 39">
            <a:extLst>
              <a:ext uri="{FF2B5EF4-FFF2-40B4-BE49-F238E27FC236}">
                <a16:creationId xmlns:a16="http://schemas.microsoft.com/office/drawing/2014/main" id="{E394DB0E-6BBA-C5B6-F29B-4FD9ED55BCE0}"/>
              </a:ext>
            </a:extLst>
          </p:cNvPr>
          <p:cNvSpPr/>
          <p:nvPr/>
        </p:nvSpPr>
        <p:spPr>
          <a:xfrm>
            <a:off x="3436981" y="5040112"/>
            <a:ext cx="2849520" cy="282568"/>
          </a:xfrm>
          <a:prstGeom prst="rightArrow">
            <a:avLst>
              <a:gd name="adj1" fmla="val 100000"/>
              <a:gd name="adj2" fmla="val 0"/>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rgbClr val="0000FF"/>
                </a:solidFill>
                <a:latin typeface="Meiryo UI" panose="020B0604030504040204" pitchFamily="50" charset="-128"/>
                <a:ea typeface="Meiryo UI" panose="020B0604030504040204" pitchFamily="50" charset="-128"/>
              </a:rPr>
              <a:t>資格確認書の申請ありとする期間</a:t>
            </a:r>
          </a:p>
        </p:txBody>
      </p:sp>
      <p:sp>
        <p:nvSpPr>
          <p:cNvPr id="41" name="コンテンツ プレースホルダー 1">
            <a:extLst>
              <a:ext uri="{FF2B5EF4-FFF2-40B4-BE49-F238E27FC236}">
                <a16:creationId xmlns:a16="http://schemas.microsoft.com/office/drawing/2014/main" id="{66FBA35B-F57E-55D2-92EE-626BC62AACFA}"/>
              </a:ext>
            </a:extLst>
          </p:cNvPr>
          <p:cNvSpPr txBox="1">
            <a:spLocks/>
          </p:cNvSpPr>
          <p:nvPr/>
        </p:nvSpPr>
        <p:spPr>
          <a:xfrm>
            <a:off x="255225" y="4455909"/>
            <a:ext cx="3500374"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a:latin typeface="Meiryo UI" panose="020B0604030504040204" pitchFamily="50" charset="-128"/>
                <a:ea typeface="Meiryo UI" panose="020B0604030504040204" pitchFamily="50" charset="-128"/>
              </a:rPr>
              <a:t>■解除年月日が設定されている場合</a:t>
            </a:r>
            <a:endParaRPr lang="en-US" altLang="ja-JP" sz="1400">
              <a:latin typeface="Meiryo UI" panose="020B0604030504040204" pitchFamily="50" charset="-128"/>
              <a:ea typeface="Meiryo UI" panose="020B0604030504040204" pitchFamily="50" charset="-128"/>
            </a:endParaRPr>
          </a:p>
        </p:txBody>
      </p:sp>
      <p:sp>
        <p:nvSpPr>
          <p:cNvPr id="42" name="フローチャート: 組合せ 41">
            <a:extLst>
              <a:ext uri="{FF2B5EF4-FFF2-40B4-BE49-F238E27FC236}">
                <a16:creationId xmlns:a16="http://schemas.microsoft.com/office/drawing/2014/main" id="{4A6569DF-8DD3-5C0B-923C-69E4997B9C60}"/>
              </a:ext>
            </a:extLst>
          </p:cNvPr>
          <p:cNvSpPr/>
          <p:nvPr/>
        </p:nvSpPr>
        <p:spPr>
          <a:xfrm>
            <a:off x="6138924" y="4738482"/>
            <a:ext cx="238125" cy="171449"/>
          </a:xfrm>
          <a:prstGeom prst="flowChartMerge">
            <a:avLst/>
          </a:prstGeom>
          <a:solidFill>
            <a:schemeClr val="accent4">
              <a:lumMod val="20000"/>
              <a:lumOff val="80000"/>
            </a:schemeClr>
          </a:solidFill>
          <a:ln w="25400" cmpd="sng">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コンテンツ プレースホルダー 1">
            <a:extLst>
              <a:ext uri="{FF2B5EF4-FFF2-40B4-BE49-F238E27FC236}">
                <a16:creationId xmlns:a16="http://schemas.microsoft.com/office/drawing/2014/main" id="{E1F14055-7AF6-9A94-BAF2-6627DD364677}"/>
              </a:ext>
            </a:extLst>
          </p:cNvPr>
          <p:cNvSpPr txBox="1">
            <a:spLocks/>
          </p:cNvSpPr>
          <p:nvPr/>
        </p:nvSpPr>
        <p:spPr>
          <a:xfrm>
            <a:off x="5573857" y="4453524"/>
            <a:ext cx="1368257"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1050">
                <a:latin typeface="Meiryo UI" panose="020B0604030504040204" pitchFamily="50" charset="-128"/>
                <a:ea typeface="Meiryo UI" panose="020B0604030504040204" pitchFamily="50" charset="-128"/>
              </a:rPr>
              <a:t>解除年月日前日</a:t>
            </a:r>
            <a:endParaRPr lang="en-US" altLang="ja-JP" sz="1050">
              <a:latin typeface="Meiryo UI" panose="020B0604030504040204" pitchFamily="50" charset="-128"/>
              <a:ea typeface="Meiryo UI" panose="020B0604030504040204" pitchFamily="50" charset="-128"/>
            </a:endParaRPr>
          </a:p>
        </p:txBody>
      </p:sp>
      <p:sp>
        <p:nvSpPr>
          <p:cNvPr id="44" name="コンテンツ プレースホルダー 1">
            <a:extLst>
              <a:ext uri="{FF2B5EF4-FFF2-40B4-BE49-F238E27FC236}">
                <a16:creationId xmlns:a16="http://schemas.microsoft.com/office/drawing/2014/main" id="{FEB9BC29-FB76-71C1-4983-2179804AC42C}"/>
              </a:ext>
            </a:extLst>
          </p:cNvPr>
          <p:cNvSpPr txBox="1">
            <a:spLocks/>
          </p:cNvSpPr>
          <p:nvPr/>
        </p:nvSpPr>
        <p:spPr>
          <a:xfrm>
            <a:off x="4429125" y="5358593"/>
            <a:ext cx="5257800" cy="36512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050">
                <a:latin typeface="Meiryo UI" panose="020B0604030504040204" pitchFamily="50" charset="-128"/>
                <a:ea typeface="Meiryo UI" panose="020B0604030504040204" pitchFamily="50" charset="-128"/>
              </a:rPr>
              <a:t>※</a:t>
            </a:r>
            <a:r>
              <a:rPr lang="ja-JP" altLang="en-US" sz="1050">
                <a:latin typeface="Meiryo UI" panose="020B0604030504040204" pitchFamily="50" charset="-128"/>
                <a:ea typeface="Meiryo UI" panose="020B0604030504040204" pitchFamily="50" charset="-128"/>
              </a:rPr>
              <a:t>　要配慮者の場合も解除年月日が設定されている場合は、解除年月日を優先します。</a:t>
            </a:r>
            <a:endParaRPr lang="en-US" altLang="ja-JP" sz="1050">
              <a:latin typeface="Meiryo UI" panose="020B0604030504040204" pitchFamily="50" charset="-128"/>
              <a:ea typeface="Meiryo UI" panose="020B0604030504040204" pitchFamily="50" charset="-128"/>
            </a:endParaRPr>
          </a:p>
        </p:txBody>
      </p:sp>
      <p:sp>
        <p:nvSpPr>
          <p:cNvPr id="4" name="スライド番号プレースホルダー 2">
            <a:extLst>
              <a:ext uri="{FF2B5EF4-FFF2-40B4-BE49-F238E27FC236}">
                <a16:creationId xmlns:a16="http://schemas.microsoft.com/office/drawing/2014/main" id="{804DA43E-FFDB-0C14-0A9B-AACCB03E3F95}"/>
              </a:ext>
            </a:extLst>
          </p:cNvPr>
          <p:cNvSpPr txBox="1">
            <a:spLocks/>
          </p:cNvSpPr>
          <p:nvPr/>
        </p:nvSpPr>
        <p:spPr>
          <a:xfrm>
            <a:off x="9367878" y="6407947"/>
            <a:ext cx="396240" cy="365125"/>
          </a:xfrm>
          <a:prstGeom prst="rect">
            <a:avLst/>
          </a:prstGeom>
        </p:spPr>
        <p:txBody>
          <a:bodyPr vert="horz" anchor="b"/>
          <a:lstStyle>
            <a:defPPr>
              <a:defRPr lang="ja-JP"/>
            </a:defPPr>
            <a:lvl1pPr marL="0" algn="r" defTabSz="914400" rtl="0" eaLnBrk="1" latinLnBrk="0" hangingPunct="1">
              <a:defRPr kumimoji="0" sz="1000" b="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39558CB-1803-41F9-BEAC-264E2C773853}" type="slidenum">
              <a:rPr kumimoji="1" lang="ja-JP" altLang="en-US" smtClean="0"/>
              <a:pPr/>
              <a:t>24</a:t>
            </a:fld>
            <a:endParaRPr kumimoji="1" lang="ja-JP" altLang="en-US"/>
          </a:p>
        </p:txBody>
      </p:sp>
    </p:spTree>
    <p:extLst>
      <p:ext uri="{BB962C8B-B14F-4D97-AF65-F5344CB8AC3E}">
        <p14:creationId xmlns:p14="http://schemas.microsoft.com/office/powerpoint/2010/main" val="3024907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73A21D83-D7AB-A4F8-5A99-9983BE4EDA84}"/>
              </a:ext>
            </a:extLst>
          </p:cNvPr>
          <p:cNvPicPr>
            <a:picLocks noChangeAspect="1"/>
          </p:cNvPicPr>
          <p:nvPr/>
        </p:nvPicPr>
        <p:blipFill rotWithShape="1">
          <a:blip r:embed="rId3"/>
          <a:srcRect t="4154"/>
          <a:stretch/>
        </p:blipFill>
        <p:spPr>
          <a:xfrm>
            <a:off x="521270" y="2022695"/>
            <a:ext cx="6119582" cy="4334727"/>
          </a:xfrm>
          <a:prstGeom prst="rect">
            <a:avLst/>
          </a:prstGeom>
        </p:spPr>
      </p:pic>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25</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9D584D8E-AF8C-0FB1-BFB0-1BF7295FEBA9}"/>
              </a:ext>
            </a:extLst>
          </p:cNvPr>
          <p:cNvSpPr txBox="1"/>
          <p:nvPr/>
        </p:nvSpPr>
        <p:spPr>
          <a:xfrm>
            <a:off x="559416" y="1290256"/>
            <a:ext cx="8987582" cy="338544"/>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「設計方針３－２」において登録した資格確認書の交付申請情報のとおり資格確認書発行画面に表示する。</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F378D6AA-0F76-BA2E-C474-1F5F7400D43B}"/>
              </a:ext>
            </a:extLst>
          </p:cNvPr>
          <p:cNvSpPr/>
          <p:nvPr/>
        </p:nvSpPr>
        <p:spPr>
          <a:xfrm>
            <a:off x="540000" y="756001"/>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３－３</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B0AE24B2-F9EB-FD39-4A6E-2F7531C81540}"/>
              </a:ext>
            </a:extLst>
          </p:cNvPr>
          <p:cNvSpPr/>
          <p:nvPr/>
        </p:nvSpPr>
        <p:spPr>
          <a:xfrm>
            <a:off x="1980000" y="756001"/>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資格確認書の交付申請情報のとおり、資格確認書を出力できること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93B90C08-A51A-E454-1F6D-4D455E2AF398}"/>
              </a:ext>
            </a:extLst>
          </p:cNvPr>
          <p:cNvSpPr txBox="1"/>
          <p:nvPr/>
        </p:nvSpPr>
        <p:spPr>
          <a:xfrm>
            <a:off x="528540" y="1713833"/>
            <a:ext cx="8987582" cy="307766"/>
          </a:xfrm>
          <a:prstGeom prst="rect">
            <a:avLst/>
          </a:prstGeom>
          <a:noFill/>
        </p:spPr>
        <p:txBody>
          <a:bodyPr wrap="square" lIns="91429" tIns="45715" rIns="91429" bIns="45715" rtlCol="0">
            <a:spAutoFit/>
          </a:bodyPr>
          <a:lstStyle/>
          <a:p>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資格確認書発行画面</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タブ</a:t>
            </a:r>
            <a:endParaRPr lang="en-US" altLang="ja-JP" sz="1400" b="1">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a:extLst>
              <a:ext uri="{FF2B5EF4-FFF2-40B4-BE49-F238E27FC236}">
                <a16:creationId xmlns:a16="http://schemas.microsoft.com/office/drawing/2014/main" id="{48C70F39-A3B6-B4F6-73D8-F86FC3B377EC}"/>
              </a:ext>
            </a:extLst>
          </p:cNvPr>
          <p:cNvSpPr/>
          <p:nvPr/>
        </p:nvSpPr>
        <p:spPr>
          <a:xfrm>
            <a:off x="1737197" y="3161180"/>
            <a:ext cx="1584176" cy="15113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56593369-6D64-2516-4A7D-E48FFABA9EF9}"/>
              </a:ext>
            </a:extLst>
          </p:cNvPr>
          <p:cNvSpPr/>
          <p:nvPr/>
        </p:nvSpPr>
        <p:spPr>
          <a:xfrm>
            <a:off x="5635237" y="3455265"/>
            <a:ext cx="659542" cy="48210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BC82B555-4F7E-C103-4E0C-956FDAD95F9A}"/>
              </a:ext>
            </a:extLst>
          </p:cNvPr>
          <p:cNvSpPr/>
          <p:nvPr/>
        </p:nvSpPr>
        <p:spPr>
          <a:xfrm>
            <a:off x="4609298" y="5046135"/>
            <a:ext cx="1892701" cy="45446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26B7A937-5E11-0D04-F968-6C901BEFF03B}"/>
              </a:ext>
            </a:extLst>
          </p:cNvPr>
          <p:cNvSpPr/>
          <p:nvPr/>
        </p:nvSpPr>
        <p:spPr>
          <a:xfrm>
            <a:off x="1784648" y="4853919"/>
            <a:ext cx="2086808" cy="12996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9A002080-FE2C-B77D-CFEA-284F0C83A5C8}"/>
              </a:ext>
            </a:extLst>
          </p:cNvPr>
          <p:cNvSpPr txBox="1"/>
          <p:nvPr/>
        </p:nvSpPr>
        <p:spPr>
          <a:xfrm>
            <a:off x="6636628" y="2022759"/>
            <a:ext cx="3150094" cy="4154973"/>
          </a:xfrm>
          <a:prstGeom prst="rect">
            <a:avLst/>
          </a:prstGeom>
          <a:noFill/>
        </p:spPr>
        <p:txBody>
          <a:bodyPr wrap="square" lIns="91429" tIns="45715" rIns="91429" bIns="45715" rtlCol="0">
            <a:spAutoFit/>
          </a:bodyPr>
          <a:lstStyle/>
          <a:p>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タブの補足事項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①有効期限設定</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有効期限は被保険者毎に変更を可能とする。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②利用登録情報および交付申請状況</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マイナ保険証の利用登録状況や資格確認書</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の交付申請内容を表示する。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③交付関連情報</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通知種別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通知種別の初期表示は、利用登録状況およ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び申請内容より決定する。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利用登録状況および申請内容と異なる通知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種別を選択して出力する場合、警告メッセー</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ジを出力して、保険者職員が確認可能とする。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④用紙サイズ選択</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用紙サイズ「標準」は、保険者がセットアップ</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した様式で出力する。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用紙サイズ「</a:t>
            </a:r>
            <a:r>
              <a:rPr lang="en-US" altLang="ja-JP" sz="1200">
                <a:latin typeface="Meiryo UI" panose="020B0604030504040204" pitchFamily="50" charset="-128"/>
                <a:ea typeface="Meiryo UI" panose="020B0604030504040204" pitchFamily="50" charset="-128"/>
                <a:cs typeface="Meiryo UI" panose="020B0604030504040204" pitchFamily="50" charset="-128"/>
              </a:rPr>
              <a:t>A4</a:t>
            </a:r>
            <a:r>
              <a:rPr lang="ja-JP" altLang="en-US" sz="1200">
                <a:latin typeface="Meiryo UI" panose="020B0604030504040204" pitchFamily="50" charset="-128"/>
                <a:ea typeface="Meiryo UI" panose="020B0604030504040204" pitchFamily="50" charset="-128"/>
                <a:cs typeface="Meiryo UI" panose="020B0604030504040204" pitchFamily="50" charset="-128"/>
              </a:rPr>
              <a:t>」を選択した場合、「</a:t>
            </a:r>
            <a:r>
              <a:rPr lang="en-US" altLang="ja-JP" sz="1200">
                <a:latin typeface="Meiryo UI" panose="020B0604030504040204" pitchFamily="50" charset="-128"/>
                <a:ea typeface="Meiryo UI" panose="020B0604030504040204" pitchFamily="50" charset="-128"/>
                <a:cs typeface="Meiryo UI" panose="020B0604030504040204" pitchFamily="50" charset="-128"/>
              </a:rPr>
              <a:t>A4</a:t>
            </a:r>
            <a:r>
              <a:rPr lang="ja-JP" altLang="en-US" sz="1200">
                <a:latin typeface="Meiryo UI" panose="020B0604030504040204" pitchFamily="50" charset="-128"/>
                <a:ea typeface="Meiryo UI" panose="020B0604030504040204" pitchFamily="50" charset="-128"/>
                <a:cs typeface="Meiryo UI" panose="020B0604030504040204" pitchFamily="50" charset="-128"/>
              </a:rPr>
              <a:t>型」の</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様式で出力可能とする。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a:extLst>
              <a:ext uri="{FF2B5EF4-FFF2-40B4-BE49-F238E27FC236}">
                <a16:creationId xmlns:a16="http://schemas.microsoft.com/office/drawing/2014/main" id="{4898B0EC-A94F-5044-4B1D-AF01A595D59E}"/>
              </a:ext>
            </a:extLst>
          </p:cNvPr>
          <p:cNvSpPr txBox="1"/>
          <p:nvPr/>
        </p:nvSpPr>
        <p:spPr>
          <a:xfrm>
            <a:off x="5524983" y="3221200"/>
            <a:ext cx="509661"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②</a:t>
            </a:r>
          </a:p>
        </p:txBody>
      </p:sp>
      <p:sp>
        <p:nvSpPr>
          <p:cNvPr id="22" name="テキスト ボックス 21">
            <a:extLst>
              <a:ext uri="{FF2B5EF4-FFF2-40B4-BE49-F238E27FC236}">
                <a16:creationId xmlns:a16="http://schemas.microsoft.com/office/drawing/2014/main" id="{A92A3F47-23FE-9D61-1B78-EC812403E4DA}"/>
              </a:ext>
            </a:extLst>
          </p:cNvPr>
          <p:cNvSpPr txBox="1"/>
          <p:nvPr/>
        </p:nvSpPr>
        <p:spPr>
          <a:xfrm>
            <a:off x="1480422" y="4751793"/>
            <a:ext cx="1368171"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③</a:t>
            </a:r>
          </a:p>
        </p:txBody>
      </p:sp>
      <p:sp>
        <p:nvSpPr>
          <p:cNvPr id="23" name="テキスト ボックス 22">
            <a:extLst>
              <a:ext uri="{FF2B5EF4-FFF2-40B4-BE49-F238E27FC236}">
                <a16:creationId xmlns:a16="http://schemas.microsoft.com/office/drawing/2014/main" id="{2AB69B31-0524-03AB-0911-8B17991F4FB1}"/>
              </a:ext>
            </a:extLst>
          </p:cNvPr>
          <p:cNvSpPr txBox="1"/>
          <p:nvPr/>
        </p:nvSpPr>
        <p:spPr>
          <a:xfrm>
            <a:off x="4339650" y="4962643"/>
            <a:ext cx="1368171" cy="307777"/>
          </a:xfrm>
          <a:prstGeom prst="rect">
            <a:avLst/>
          </a:prstGeom>
          <a:noFill/>
        </p:spPr>
        <p:txBody>
          <a:bodyPr wrap="square" rtlCol="0">
            <a:spAutoFit/>
          </a:bodyPr>
          <a:lstStyle/>
          <a:p>
            <a:r>
              <a:rPr lang="ja-JP" altLang="en-US" sz="1400" b="1">
                <a:solidFill>
                  <a:srgbClr val="FF0000"/>
                </a:solidFill>
                <a:latin typeface="Meiryo UI" panose="020B0604030504040204" pitchFamily="50" charset="-128"/>
                <a:ea typeface="Meiryo UI" panose="020B0604030504040204" pitchFamily="50" charset="-128"/>
              </a:rPr>
              <a:t>④</a:t>
            </a:r>
            <a:endParaRPr kumimoji="1" lang="ja-JP" altLang="en-US" sz="1400" b="1">
              <a:solidFill>
                <a:srgbClr val="FF0000"/>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3994A25-07A8-B972-F527-D2FEE16F3A8B}"/>
              </a:ext>
            </a:extLst>
          </p:cNvPr>
          <p:cNvSpPr/>
          <p:nvPr/>
        </p:nvSpPr>
        <p:spPr>
          <a:xfrm>
            <a:off x="4975695" y="3455265"/>
            <a:ext cx="659541" cy="48210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CD58C989-D592-4515-EDA5-1EE0C3053FA8}"/>
              </a:ext>
            </a:extLst>
          </p:cNvPr>
          <p:cNvSpPr txBox="1"/>
          <p:nvPr/>
        </p:nvSpPr>
        <p:spPr>
          <a:xfrm>
            <a:off x="4863685" y="3221199"/>
            <a:ext cx="518676"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Tree>
    <p:extLst>
      <p:ext uri="{BB962C8B-B14F-4D97-AF65-F5344CB8AC3E}">
        <p14:creationId xmlns:p14="http://schemas.microsoft.com/office/powerpoint/2010/main" val="1211123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6FDD734-97DA-D44C-12AA-0AA340BC10F8}"/>
              </a:ext>
            </a:extLst>
          </p:cNvPr>
          <p:cNvPicPr>
            <a:picLocks noChangeAspect="1"/>
          </p:cNvPicPr>
          <p:nvPr/>
        </p:nvPicPr>
        <p:blipFill rotWithShape="1">
          <a:blip r:embed="rId3"/>
          <a:srcRect t="3541"/>
          <a:stretch/>
        </p:blipFill>
        <p:spPr>
          <a:xfrm>
            <a:off x="598729" y="1254864"/>
            <a:ext cx="7700431" cy="5423136"/>
          </a:xfrm>
          <a:prstGeom prst="rect">
            <a:avLst/>
          </a:prstGeom>
        </p:spPr>
      </p:pic>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26</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2" name="吹き出し: 角を丸めた四角形 11">
            <a:extLst>
              <a:ext uri="{FF2B5EF4-FFF2-40B4-BE49-F238E27FC236}">
                <a16:creationId xmlns:a16="http://schemas.microsoft.com/office/drawing/2014/main" id="{AA04263B-B725-D3D6-C387-989889BC7C1E}"/>
              </a:ext>
            </a:extLst>
          </p:cNvPr>
          <p:cNvSpPr/>
          <p:nvPr/>
        </p:nvSpPr>
        <p:spPr>
          <a:xfrm>
            <a:off x="5542229" y="3966432"/>
            <a:ext cx="3816424" cy="1512231"/>
          </a:xfrm>
          <a:prstGeom prst="wedgeRoundRectCallout">
            <a:avLst>
              <a:gd name="adj1" fmla="val -64381"/>
              <a:gd name="adj2" fmla="val 1576"/>
              <a:gd name="adj3" fmla="val 16667"/>
            </a:avLst>
          </a:prstGeom>
          <a:solidFill>
            <a:srgbClr val="FFFFCC"/>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ja-JP" altLang="en-US" sz="1400">
                <a:solidFill>
                  <a:schemeClr val="tx1"/>
                </a:solidFill>
                <a:latin typeface="Meiryo UI" panose="020B0604030504040204" pitchFamily="50" charset="-128"/>
                <a:ea typeface="Meiryo UI" panose="020B0604030504040204" pitchFamily="50" charset="-128"/>
              </a:rPr>
              <a:t>設計方針３－２の資格確認書「任意記載」欄</a:t>
            </a: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にチェックした情報をもとに、申請に</a:t>
            </a:r>
            <a:r>
              <a:rPr lang="ja-JP" altLang="en-US" sz="1400">
                <a:solidFill>
                  <a:schemeClr val="tx1"/>
                </a:solidFill>
                <a:latin typeface="Meiryo UI" panose="020B0604030504040204" pitchFamily="50" charset="-128"/>
                <a:ea typeface="Meiryo UI" panose="020B0604030504040204" pitchFamily="50" charset="-128"/>
              </a:rPr>
              <a:t>基づく記載事項</a:t>
            </a:r>
            <a:r>
              <a:rPr kumimoji="1" lang="ja-JP" altLang="en-US" sz="1400">
                <a:solidFill>
                  <a:schemeClr val="tx1"/>
                </a:solidFill>
                <a:latin typeface="Meiryo UI" panose="020B0604030504040204" pitchFamily="50" charset="-128"/>
                <a:ea typeface="Meiryo UI" panose="020B0604030504040204" pitchFamily="50" charset="-128"/>
              </a:rPr>
              <a:t>を画面に表示し、資格確認書の交付前に発行内容を確認可能とする。</a:t>
            </a:r>
            <a:endParaRPr kumimoji="1" lang="en-US" altLang="ja-JP" sz="1400">
              <a:solidFill>
                <a:schemeClr val="tx1"/>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0BF06191-FEC1-1C09-DF30-FECC2608ACFE}"/>
              </a:ext>
            </a:extLst>
          </p:cNvPr>
          <p:cNvSpPr/>
          <p:nvPr/>
        </p:nvSpPr>
        <p:spPr>
          <a:xfrm>
            <a:off x="2144688" y="2916303"/>
            <a:ext cx="2880320" cy="267299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C6EEE0D2-CE7E-E70B-76CB-033FD07CE2C4}"/>
              </a:ext>
            </a:extLst>
          </p:cNvPr>
          <p:cNvSpPr txBox="1"/>
          <p:nvPr/>
        </p:nvSpPr>
        <p:spPr>
          <a:xfrm>
            <a:off x="528540" y="816978"/>
            <a:ext cx="8987582" cy="307766"/>
          </a:xfrm>
          <a:prstGeom prst="rect">
            <a:avLst/>
          </a:prstGeom>
          <a:noFill/>
        </p:spPr>
        <p:txBody>
          <a:bodyPr wrap="square" lIns="91429" tIns="45715" rIns="91429" bIns="45715" rtlCol="0">
            <a:spAutoFit/>
          </a:bodyPr>
          <a:lstStyle/>
          <a:p>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資格確認書発行画面</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発行する内容と個別情報の設定</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タブ</a:t>
            </a:r>
            <a:endParaRPr lang="en-US" altLang="ja-JP" sz="1400" b="1">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00557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5D4CC79F-60CC-431F-7BFC-EA31C6C12699}"/>
              </a:ext>
            </a:extLst>
          </p:cNvPr>
          <p:cNvPicPr>
            <a:picLocks noChangeAspect="1"/>
          </p:cNvPicPr>
          <p:nvPr/>
        </p:nvPicPr>
        <p:blipFill>
          <a:blip r:embed="rId3"/>
          <a:stretch>
            <a:fillRect/>
          </a:stretch>
        </p:blipFill>
        <p:spPr>
          <a:xfrm>
            <a:off x="540000" y="2132856"/>
            <a:ext cx="6141191" cy="4442237"/>
          </a:xfrm>
          <a:prstGeom prst="rect">
            <a:avLst/>
          </a:prstGeom>
        </p:spPr>
      </p:pic>
      <p:sp>
        <p:nvSpPr>
          <p:cNvPr id="2" name="スライド番号プレースホルダー 1">
            <a:extLst>
              <a:ext uri="{FF2B5EF4-FFF2-40B4-BE49-F238E27FC236}">
                <a16:creationId xmlns:a16="http://schemas.microsoft.com/office/drawing/2014/main" id="{5AA2A296-9B46-3599-C522-1461BA23DF54}"/>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27</a:t>
            </a:fld>
            <a:endParaRPr kumimoji="1" lang="ja-JP" altLang="en-US"/>
          </a:p>
        </p:txBody>
      </p:sp>
      <p:sp>
        <p:nvSpPr>
          <p:cNvPr id="7" name="テキスト ボックス 6">
            <a:extLst>
              <a:ext uri="{FF2B5EF4-FFF2-40B4-BE49-F238E27FC236}">
                <a16:creationId xmlns:a16="http://schemas.microsoft.com/office/drawing/2014/main" id="{24318D1A-12FC-6D37-9AAF-ADE908825B4C}"/>
              </a:ext>
            </a:extLst>
          </p:cNvPr>
          <p:cNvSpPr txBox="1"/>
          <p:nvPr/>
        </p:nvSpPr>
        <p:spPr>
          <a:xfrm>
            <a:off x="540000" y="1318126"/>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「設計方針３－３」において出力した資格確認書の交付実績について履歴照会を可能とするため、資格確認書交付回収管理画面を実装する。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ABD753D5-370D-4D3E-60ED-93762E3AA23C}"/>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３－４</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9197C888-7392-56FC-21DC-C4E7AEDF03DC}"/>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交付した資格確認書の交付実績について、履歴照会が可能であること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B89BECA2-AFFD-0616-7D62-CB6FD7EE76DC}"/>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0" name="正方形/長方形 9">
            <a:extLst>
              <a:ext uri="{FF2B5EF4-FFF2-40B4-BE49-F238E27FC236}">
                <a16:creationId xmlns:a16="http://schemas.microsoft.com/office/drawing/2014/main" id="{3587476F-C34D-891E-392A-BA27EC043577}"/>
              </a:ext>
            </a:extLst>
          </p:cNvPr>
          <p:cNvSpPr/>
          <p:nvPr/>
        </p:nvSpPr>
        <p:spPr>
          <a:xfrm>
            <a:off x="5313040" y="3522452"/>
            <a:ext cx="288032" cy="52976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064C9209-85FA-96BB-ED0A-5D567BF6C8C2}"/>
              </a:ext>
            </a:extLst>
          </p:cNvPr>
          <p:cNvSpPr txBox="1"/>
          <p:nvPr/>
        </p:nvSpPr>
        <p:spPr>
          <a:xfrm>
            <a:off x="6709306" y="2132856"/>
            <a:ext cx="3150094" cy="3785642"/>
          </a:xfrm>
          <a:prstGeom prst="rect">
            <a:avLst/>
          </a:prstGeom>
          <a:noFill/>
        </p:spPr>
        <p:txBody>
          <a:bodyPr wrap="square" lIns="91429" tIns="45715" rIns="91429" bIns="45715" rtlCol="0">
            <a:spAutoFit/>
          </a:bodyPr>
          <a:lstStyle/>
          <a:p>
            <a:r>
              <a:rPr lang="ja-JP" altLang="en-US" sz="1200">
                <a:latin typeface="Meiryo UI" panose="020B0604030504040204" pitchFamily="50" charset="-128"/>
                <a:ea typeface="Meiryo UI" panose="020B0604030504040204" pitchFamily="50" charset="-128"/>
                <a:cs typeface="Meiryo UI" panose="020B0604030504040204" pitchFamily="50" charset="-128"/>
              </a:rPr>
              <a:t>証交付回収管理画面の補足事項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①付加詳細情報</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「付加詳細情報」ボタンを押下することで、付加詳細情報画面へ遷移可能とする。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付加詳細情報画面では、資格確認書の出力した記載事項を照会可能となる。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②付加詳細情報画面</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「付加詳細情報照会」画面では以下の情報を表示する。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・高齢者欄：</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「発効期日」、「負担割合」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・限度額欄：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「発効期日」 、「限度額適用区分」、</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「長期入院該当年月日」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・特定疾病欄：</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「特定疾病名称」、「発効期日」、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「自己負担限度額」</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BAEDC7D4-04EE-8026-3AE9-2020B44B9D03}"/>
              </a:ext>
            </a:extLst>
          </p:cNvPr>
          <p:cNvSpPr txBox="1"/>
          <p:nvPr/>
        </p:nvSpPr>
        <p:spPr>
          <a:xfrm>
            <a:off x="4989705" y="3453933"/>
            <a:ext cx="518676"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
        <p:nvSpPr>
          <p:cNvPr id="14" name="正方形/長方形 13">
            <a:extLst>
              <a:ext uri="{FF2B5EF4-FFF2-40B4-BE49-F238E27FC236}">
                <a16:creationId xmlns:a16="http://schemas.microsoft.com/office/drawing/2014/main" id="{68B39E6E-26F4-07E2-2D8E-F3FE2795E6DA}"/>
              </a:ext>
            </a:extLst>
          </p:cNvPr>
          <p:cNvSpPr/>
          <p:nvPr/>
        </p:nvSpPr>
        <p:spPr>
          <a:xfrm>
            <a:off x="2288704" y="4475212"/>
            <a:ext cx="1800200" cy="1064662"/>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F10664-5B99-D374-5A0A-F106A0D4E634}"/>
              </a:ext>
            </a:extLst>
          </p:cNvPr>
          <p:cNvSpPr txBox="1"/>
          <p:nvPr/>
        </p:nvSpPr>
        <p:spPr>
          <a:xfrm>
            <a:off x="1856656" y="4353974"/>
            <a:ext cx="518676" cy="307777"/>
          </a:xfrm>
          <a:prstGeom prst="rect">
            <a:avLst/>
          </a:prstGeom>
          <a:noFill/>
        </p:spPr>
        <p:txBody>
          <a:bodyPr wrap="square" rtlCol="0">
            <a:spAutoFit/>
          </a:bodyPr>
          <a:lstStyle/>
          <a:p>
            <a:r>
              <a:rPr lang="ja-JP" altLang="en-US" sz="1400" b="1">
                <a:solidFill>
                  <a:srgbClr val="FF0000"/>
                </a:solidFill>
                <a:latin typeface="Meiryo UI" panose="020B0604030504040204" pitchFamily="50" charset="-128"/>
                <a:ea typeface="Meiryo UI" panose="020B0604030504040204" pitchFamily="50" charset="-128"/>
              </a:rPr>
              <a:t>②</a:t>
            </a:r>
            <a:endParaRPr kumimoji="1" lang="ja-JP" altLang="en-US" sz="1400" b="1">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48716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5A84EC9-5D23-9650-85C7-5FE23214515A}"/>
              </a:ext>
            </a:extLst>
          </p:cNvPr>
          <p:cNvSpPr>
            <a:spLocks noGrp="1"/>
          </p:cNvSpPr>
          <p:nvPr>
            <p:ph type="sldNum" sz="quarter" idx="12"/>
          </p:nvPr>
        </p:nvSpPr>
        <p:spPr/>
        <p:txBody>
          <a:bodyPr/>
          <a:lstStyle/>
          <a:p>
            <a:fld id="{B39558CB-1803-41F9-BEAC-264E2C773853}" type="slidenum">
              <a:rPr kumimoji="1" lang="ja-JP" altLang="en-US" smtClean="0"/>
              <a:pPr/>
              <a:t>28</a:t>
            </a:fld>
            <a:endParaRPr kumimoji="1" lang="ja-JP" altLang="en-US"/>
          </a:p>
        </p:txBody>
      </p:sp>
      <p:sp>
        <p:nvSpPr>
          <p:cNvPr id="5" name="正方形/長方形 4">
            <a:extLst>
              <a:ext uri="{FF2B5EF4-FFF2-40B4-BE49-F238E27FC236}">
                <a16:creationId xmlns:a16="http://schemas.microsoft.com/office/drawing/2014/main" id="{B4E50C65-BB83-8466-2E74-FB99564DCF96}"/>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機能概要４</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283D3A1C-D389-4AA8-752A-A44FDAB91ACC}"/>
              </a:ext>
            </a:extLst>
          </p:cNvPr>
          <p:cNvSpPr txBox="1"/>
          <p:nvPr/>
        </p:nvSpPr>
        <p:spPr>
          <a:xfrm>
            <a:off x="540000" y="1198852"/>
            <a:ext cx="8987582" cy="5016748"/>
          </a:xfrm>
          <a:prstGeom prst="rect">
            <a:avLst/>
          </a:prstGeom>
          <a:noFill/>
        </p:spPr>
        <p:txBody>
          <a:bodyPr wrap="square" lIns="91429" tIns="45715" rIns="91429" bIns="45715" rtlCol="0">
            <a:spAutoFit/>
          </a:bodyPr>
          <a:lstStyle/>
          <a:p>
            <a:r>
              <a:rPr lang="ja-JP" altLang="en-US" sz="1600" b="1" u="sng">
                <a:latin typeface="Meiryo UI" panose="020B0604030504040204" pitchFamily="50" charset="-128"/>
                <a:ea typeface="Meiryo UI" panose="020B0604030504040204" pitchFamily="50" charset="-128"/>
                <a:cs typeface="Meiryo UI" panose="020B0604030504040204" pitchFamily="50" charset="-128"/>
              </a:rPr>
              <a:t>利用登録情報等を活用した資格確認書の発行機能の追加</a:t>
            </a:r>
            <a:endParaRPr lang="en-US" altLang="ja-JP" sz="1600" b="1" u="sng">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資格確認書の交付について、当分の間、マイナ保険証を保有していない者その他保険者が必要と認めた者については、本人の申請によらず保険者が職権で交付することとされている。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本人の申請によらない交付 （職権交付） の対象者として想定される者は以下のとおり。 </a:t>
            </a:r>
            <a:endParaRPr lang="en-US" altLang="ja-JP" sz="1600">
              <a:latin typeface="Meiryo UI"/>
              <a:ea typeface="Meiryo UI"/>
              <a:cs typeface="Meiryo UI" panose="020B0604030504040204" pitchFamily="50" charset="-128"/>
            </a:endParaRPr>
          </a:p>
          <a:p>
            <a:pPr marL="342900" indent="-342900">
              <a:buFont typeface="+mj-ea"/>
              <a:buAutoNum type="circleNumDbPlain"/>
            </a:pPr>
            <a:r>
              <a:rPr lang="ja-JP" altLang="en-US" sz="1600">
                <a:latin typeface="Meiryo UI"/>
                <a:ea typeface="Meiryo UI"/>
                <a:cs typeface="Meiryo UI" panose="020B0604030504040204" pitchFamily="50" charset="-128"/>
              </a:rPr>
              <a:t>マイナンバーカードを取得していない者</a:t>
            </a:r>
            <a:endParaRPr lang="en-US" altLang="ja-JP" sz="1600">
              <a:latin typeface="Meiryo UI"/>
              <a:ea typeface="Meiryo UI"/>
              <a:cs typeface="Meiryo UI" panose="020B0604030504040204" pitchFamily="50" charset="-128"/>
            </a:endParaRPr>
          </a:p>
          <a:p>
            <a:pPr marL="342900" indent="-342900">
              <a:buFont typeface="+mj-ea"/>
              <a:buAutoNum type="circleNumDbPlain"/>
            </a:pPr>
            <a:r>
              <a:rPr lang="ja-JP" altLang="en-US" sz="1600">
                <a:latin typeface="Meiryo UI"/>
                <a:ea typeface="Meiryo UI"/>
                <a:cs typeface="Meiryo UI" panose="020B0604030504040204" pitchFamily="50" charset="-128"/>
              </a:rPr>
              <a:t>マイナンバーカードを保有しているが健康保険証利用登録を行っていない者</a:t>
            </a:r>
            <a:endParaRPr lang="en-US" altLang="ja-JP" sz="1600">
              <a:latin typeface="Meiryo UI"/>
              <a:ea typeface="Meiryo UI"/>
              <a:cs typeface="Meiryo UI" panose="020B0604030504040204" pitchFamily="50" charset="-128"/>
            </a:endParaRPr>
          </a:p>
          <a:p>
            <a:pPr marL="342900" indent="-342900">
              <a:buFont typeface="+mj-ea"/>
              <a:buAutoNum type="circleNumDbPlain"/>
            </a:pPr>
            <a:r>
              <a:rPr lang="ja-JP" altLang="en-US" sz="1600">
                <a:latin typeface="Meiryo UI"/>
                <a:ea typeface="Meiryo UI"/>
                <a:cs typeface="Meiryo UI" panose="020B0604030504040204" pitchFamily="50" charset="-128"/>
              </a:rPr>
              <a:t>マイナ保険証の利用登録解除を希望する者 ・登録解除者</a:t>
            </a:r>
            <a:endParaRPr lang="en-US" altLang="ja-JP" sz="1600">
              <a:latin typeface="Meiryo UI"/>
              <a:ea typeface="Meiryo UI"/>
              <a:cs typeface="Meiryo UI" panose="020B0604030504040204" pitchFamily="50" charset="-128"/>
            </a:endParaRPr>
          </a:p>
          <a:p>
            <a:pPr marL="342900" indent="-342900">
              <a:buFont typeface="+mj-ea"/>
              <a:buAutoNum type="circleNumDbPlain"/>
            </a:pPr>
            <a:r>
              <a:rPr lang="ja-JP" altLang="en-US" sz="1600">
                <a:latin typeface="Meiryo UI"/>
                <a:ea typeface="Meiryo UI"/>
                <a:cs typeface="Meiryo UI" panose="020B0604030504040204" pitchFamily="50" charset="-128"/>
              </a:rPr>
              <a:t>マイナンバーカードの電子証明書の有効期限切れ（カード本体の有効期限切れを含む。）の者</a:t>
            </a:r>
            <a:endParaRPr lang="en-US" altLang="ja-JP" sz="1600">
              <a:latin typeface="Meiryo UI"/>
              <a:ea typeface="Meiryo UI"/>
              <a:cs typeface="Meiryo UI" panose="020B0604030504040204" pitchFamily="50" charset="-128"/>
            </a:endParaRPr>
          </a:p>
          <a:p>
            <a:pPr marL="342900" indent="-342900">
              <a:buFont typeface="+mj-ea"/>
              <a:buAutoNum type="circleNumDbPlain"/>
            </a:pPr>
            <a:r>
              <a:rPr lang="ja-JP" altLang="en-US" sz="1600">
                <a:latin typeface="Meiryo UI"/>
                <a:ea typeface="Meiryo UI"/>
                <a:cs typeface="Meiryo UI" panose="020B0604030504040204" pitchFamily="50" charset="-128"/>
              </a:rPr>
              <a:t>マイナンバーカードの返納者</a:t>
            </a:r>
          </a:p>
          <a:p>
            <a:pPr marL="342900" indent="-342900">
              <a:buFont typeface="+mj-ea"/>
              <a:buAutoNum type="circleNumDbPlain"/>
            </a:pPr>
            <a:r>
              <a:rPr lang="ja-JP" altLang="en-US" sz="1600">
                <a:latin typeface="Meiryo UI"/>
                <a:ea typeface="Meiryo UI"/>
                <a:cs typeface="Meiryo UI" panose="020B0604030504040204" pitchFamily="50" charset="-128"/>
              </a:rPr>
              <a:t>ＤＶ被害者などでマイナポータルや医療機関等で自己情報が閲覧できない設定をされている者</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資格確認書の職権交付においては、オンライン資格確認システムより医療機関向け中間サーバを介して連携される「</a:t>
            </a:r>
            <a:r>
              <a:rPr lang="ja-JP" altLang="en-US" sz="1600">
                <a:latin typeface="Meiryo UI" panose="020B0604030504040204" pitchFamily="50" charset="-128"/>
                <a:ea typeface="Meiryo UI" panose="020B0604030504040204" pitchFamily="50" charset="-128"/>
                <a:cs typeface="メイリオ" panose="020B0604030504040204" pitchFamily="50" charset="-128"/>
              </a:rPr>
              <a:t>初回登録・有効期限状況一覧ファイル</a:t>
            </a:r>
            <a:r>
              <a:rPr lang="en-US" altLang="ja-JP" sz="1600">
                <a:latin typeface="Meiryo UI" panose="020B0604030504040204" pitchFamily="50" charset="-128"/>
                <a:ea typeface="Meiryo UI" panose="020B0604030504040204" pitchFamily="50" charset="-128"/>
                <a:cs typeface="メイリオ" panose="020B0604030504040204" pitchFamily="50" charset="-128"/>
              </a:rPr>
              <a:t>※</a:t>
            </a:r>
            <a:r>
              <a:rPr lang="ja-JP" altLang="en-US" sz="1600">
                <a:latin typeface="Meiryo UI"/>
                <a:ea typeface="Meiryo UI"/>
                <a:cs typeface="Meiryo UI" panose="020B0604030504040204" pitchFamily="50" charset="-128"/>
              </a:rPr>
              <a:t>（以下、「利用登録情報」という）」を活用して、上記①から⑤の対象者について、保険者による資格確認書の職権交付を実施する。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また、上記③のマイナ保険証の利用登録解除を希望する者は、保険者で利用登録解除の申請を受け付けし、その利用登録解除申請情報をオンライン資格確認システムへ連携することで、マイナ保険証の利用登録が解除されるため、保険者において利用登録解除用のインタフェース「</a:t>
            </a:r>
            <a:r>
              <a:rPr lang="ja-JP" altLang="en-US" sz="1600">
                <a:latin typeface="Meiryo UI" panose="020B0604030504040204" pitchFamily="50" charset="-128"/>
                <a:ea typeface="Meiryo UI" panose="020B0604030504040204" pitchFamily="50" charset="-128"/>
                <a:cs typeface="メイリオ" panose="020B0604030504040204" pitchFamily="50" charset="-128"/>
              </a:rPr>
              <a:t>初回登録解除情報一括登録ファイル</a:t>
            </a:r>
            <a:r>
              <a:rPr lang="en-US" altLang="ja-JP" sz="1600">
                <a:latin typeface="Meiryo UI" panose="020B0604030504040204" pitchFamily="50" charset="-128"/>
                <a:ea typeface="Meiryo UI" panose="020B0604030504040204" pitchFamily="50" charset="-128"/>
                <a:cs typeface="メイリオ" panose="020B0604030504040204" pitchFamily="50" charset="-128"/>
              </a:rPr>
              <a:t>※</a:t>
            </a:r>
            <a:r>
              <a:rPr lang="ja-JP" altLang="en-US" sz="1600">
                <a:latin typeface="Meiryo UI"/>
                <a:ea typeface="Meiryo UI"/>
                <a:cs typeface="Meiryo UI" panose="020B0604030504040204" pitchFamily="50" charset="-128"/>
              </a:rPr>
              <a:t>」を作成する必要がある。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上記を踏まえ、標準システムにおける利用登録情報を活用した資格確認書の発行機能を次ページに示す。</a:t>
            </a:r>
            <a:endParaRPr lang="en-US" altLang="ja-JP" sz="1600">
              <a:latin typeface="Meiryo UI"/>
              <a:ea typeface="Meiryo UI"/>
              <a:cs typeface="Meiryo UI" panose="020B0604030504040204" pitchFamily="50" charset="-128"/>
            </a:endParaRPr>
          </a:p>
        </p:txBody>
      </p:sp>
      <p:sp>
        <p:nvSpPr>
          <p:cNvPr id="9" name="テキスト ボックス 8">
            <a:extLst>
              <a:ext uri="{FF2B5EF4-FFF2-40B4-BE49-F238E27FC236}">
                <a16:creationId xmlns:a16="http://schemas.microsoft.com/office/drawing/2014/main" id="{93A7F9D0-D83C-0A7E-CF18-0C7718E0423D}"/>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8" name="テキスト ボックス 7">
            <a:extLst>
              <a:ext uri="{FF2B5EF4-FFF2-40B4-BE49-F238E27FC236}">
                <a16:creationId xmlns:a16="http://schemas.microsoft.com/office/drawing/2014/main" id="{D9026E3D-77AB-14D2-9927-AC8E435D54A7}"/>
              </a:ext>
            </a:extLst>
          </p:cNvPr>
          <p:cNvSpPr txBox="1"/>
          <p:nvPr/>
        </p:nvSpPr>
        <p:spPr>
          <a:xfrm>
            <a:off x="540001" y="6258842"/>
            <a:ext cx="8827878" cy="461665"/>
          </a:xfrm>
          <a:prstGeom prst="rect">
            <a:avLst/>
          </a:prstGeom>
          <a:solidFill>
            <a:schemeClr val="bg1"/>
          </a:solidFill>
        </p:spPr>
        <p:txBody>
          <a:bodyPr wrap="squar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　</a:t>
            </a:r>
            <a:r>
              <a:rPr lang="zh-TW" altLang="en-US" sz="1200">
                <a:latin typeface="Meiryo UI" panose="020B0604030504040204" pitchFamily="50" charset="-128"/>
                <a:ea typeface="Meiryo UI" panose="020B0604030504040204" pitchFamily="50" charset="-128"/>
              </a:rPr>
              <a:t>医療保険情報提供等実施機関</a:t>
            </a:r>
            <a:r>
              <a:rPr lang="ja-JP" altLang="en-US" sz="1200">
                <a:latin typeface="Meiryo UI" panose="020B0604030504040204" pitchFamily="50" charset="-128"/>
                <a:ea typeface="Meiryo UI" panose="020B0604030504040204" pitchFamily="50" charset="-128"/>
              </a:rPr>
              <a:t>より公開されている「加入者情報に係るインターフェイスおよび医療保険者等に影響する改修案件について」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令和</a:t>
            </a:r>
            <a:r>
              <a:rPr lang="en-US" altLang="ja-JP" sz="1200">
                <a:latin typeface="Meiryo UI" panose="020B0604030504040204" pitchFamily="50" charset="-128"/>
                <a:ea typeface="Meiryo UI" panose="020B0604030504040204" pitchFamily="50" charset="-128"/>
              </a:rPr>
              <a:t>5</a:t>
            </a:r>
            <a:r>
              <a:rPr lang="ja-JP" altLang="en-US" sz="1200">
                <a:latin typeface="Meiryo UI" panose="020B0604030504040204" pitchFamily="50" charset="-128"/>
                <a:ea typeface="Meiryo UI" panose="020B0604030504040204" pitchFamily="50" charset="-128"/>
              </a:rPr>
              <a:t>年</a:t>
            </a:r>
            <a:r>
              <a:rPr lang="en-US" altLang="ja-JP" sz="1200">
                <a:latin typeface="Meiryo UI" panose="020B0604030504040204" pitchFamily="50" charset="-128"/>
                <a:ea typeface="Meiryo UI" panose="020B0604030504040204" pitchFamily="50" charset="-128"/>
              </a:rPr>
              <a:t>12</a:t>
            </a:r>
            <a:r>
              <a:rPr lang="ja-JP" altLang="en-US" sz="1200">
                <a:latin typeface="Meiryo UI" panose="020B0604030504040204" pitchFamily="50" charset="-128"/>
                <a:ea typeface="Meiryo UI" panose="020B0604030504040204" pitchFamily="50" charset="-128"/>
              </a:rPr>
              <a:t>月</a:t>
            </a:r>
            <a:r>
              <a:rPr lang="en-US" altLang="ja-JP" sz="1200">
                <a:latin typeface="Meiryo UI" panose="020B0604030504040204" pitchFamily="50" charset="-128"/>
                <a:ea typeface="Meiryo UI" panose="020B0604030504040204" pitchFamily="50" charset="-128"/>
              </a:rPr>
              <a:t>28</a:t>
            </a:r>
            <a:r>
              <a:rPr lang="ja-JP" altLang="en-US" sz="1200">
                <a:latin typeface="Meiryo UI" panose="020B0604030504040204" pitchFamily="50" charset="-128"/>
                <a:ea typeface="Meiryo UI" panose="020B0604030504040204" pitchFamily="50" charset="-128"/>
              </a:rPr>
              <a:t>日（令和</a:t>
            </a:r>
            <a:r>
              <a:rPr lang="en-US" altLang="ja-JP" sz="1200">
                <a:latin typeface="Meiryo UI" panose="020B0604030504040204" pitchFamily="50" charset="-128"/>
                <a:ea typeface="Meiryo UI" panose="020B0604030504040204" pitchFamily="50" charset="-128"/>
              </a:rPr>
              <a:t>6</a:t>
            </a:r>
            <a:r>
              <a:rPr lang="ja-JP" altLang="en-US" sz="1200">
                <a:latin typeface="Meiryo UI" panose="020B0604030504040204" pitchFamily="50" charset="-128"/>
                <a:ea typeface="Meiryo UI" panose="020B0604030504040204" pitchFamily="50" charset="-128"/>
              </a:rPr>
              <a:t>年</a:t>
            </a:r>
            <a:r>
              <a:rPr lang="en-US" altLang="ja-JP" sz="1200">
                <a:latin typeface="Meiryo UI" panose="020B0604030504040204" pitchFamily="50" charset="-128"/>
                <a:ea typeface="Meiryo UI" panose="020B0604030504040204" pitchFamily="50" charset="-128"/>
              </a:rPr>
              <a:t>7</a:t>
            </a:r>
            <a:r>
              <a:rPr lang="ja-JP" altLang="en-US" sz="1200">
                <a:latin typeface="Meiryo UI" panose="020B0604030504040204" pitchFamily="50" charset="-128"/>
                <a:ea typeface="Meiryo UI" panose="020B0604030504040204" pitchFamily="50" charset="-128"/>
              </a:rPr>
              <a:t>月</a:t>
            </a:r>
            <a:r>
              <a:rPr lang="en-US" altLang="ja-JP" sz="1200">
                <a:latin typeface="Meiryo UI" panose="020B0604030504040204" pitchFamily="50" charset="-128"/>
                <a:ea typeface="Meiryo UI" panose="020B0604030504040204" pitchFamily="50" charset="-128"/>
              </a:rPr>
              <a:t>11</a:t>
            </a:r>
            <a:r>
              <a:rPr lang="ja-JP" altLang="en-US" sz="1200">
                <a:latin typeface="Meiryo UI" panose="020B0604030504040204" pitchFamily="50" charset="-128"/>
                <a:ea typeface="Meiryo UI" panose="020B0604030504040204" pitchFamily="50" charset="-128"/>
              </a:rPr>
              <a:t>日更新）のとおり</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54256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416496" y="692696"/>
            <a:ext cx="9273480" cy="3539430"/>
          </a:xfrm>
          <a:prstGeom prst="rect">
            <a:avLst/>
          </a:prstGeom>
          <a:noFill/>
        </p:spPr>
        <p:txBody>
          <a:bodyPr wrap="square"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１．はじめに</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２．１　マイナンバーカードと健康保険証の一体化に係る対応</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機能概要１　従前の「被保険者証」等の発行機能の削除</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機能概要２　「資格確認書」および「資格情報のお知らせ」の様式追加</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機能概要３　申請による資格確認書の発行機能の追加</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機能概要４　利用登録情報等を活用した資格確認書の発行機能の追加</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機能概要５　「資格情報のお知らせ」の発行機能の追加</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機能概要６　滞納世帯主等の取り扱いに関する機能の見直し</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機能概要７　資格確認書等の年次交付に関する機能の追加</a:t>
            </a: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機能概要８　資格確認書等の月次交付に関する機能の追加</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機能概要９　被保険者証廃止に伴う、照会画面等に関する機能の見直し</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機能概要</a:t>
            </a:r>
            <a:r>
              <a:rPr lang="en-US" altLang="ja-JP" sz="1600">
                <a:latin typeface="Meiryo UI" panose="020B0604030504040204" pitchFamily="50" charset="-128"/>
                <a:ea typeface="Meiryo UI" panose="020B0604030504040204" pitchFamily="50" charset="-128"/>
                <a:cs typeface="Meiryo UI" panose="020B0604030504040204" pitchFamily="50" charset="-128"/>
              </a:rPr>
              <a:t>10</a:t>
            </a:r>
            <a:r>
              <a:rPr lang="ja-JP" altLang="en-US" sz="1600">
                <a:latin typeface="Meiryo UI" panose="020B0604030504040204" pitchFamily="50" charset="-128"/>
                <a:ea typeface="Meiryo UI" panose="020B0604030504040204" pitchFamily="50" charset="-128"/>
                <a:cs typeface="Meiryo UI" panose="020B0604030504040204" pitchFamily="50" charset="-128"/>
              </a:rPr>
              <a:t>　被保険者証廃止に伴う、連携機能の見直し</a:t>
            </a:r>
          </a:p>
        </p:txBody>
      </p:sp>
      <p:sp>
        <p:nvSpPr>
          <p:cNvPr id="2" name="テキスト ボックス 1"/>
          <p:cNvSpPr txBox="1"/>
          <p:nvPr/>
        </p:nvSpPr>
        <p:spPr>
          <a:xfrm>
            <a:off x="416496" y="260648"/>
            <a:ext cx="1512168" cy="369332"/>
          </a:xfrm>
          <a:prstGeom prst="rect">
            <a:avLst/>
          </a:prstGeom>
          <a:noFill/>
        </p:spPr>
        <p:txBody>
          <a:bodyPr wrap="square" rtlCol="0">
            <a:spAutoFit/>
          </a:bodyPr>
          <a:lstStyle/>
          <a:p>
            <a:r>
              <a:rPr lang="ja-JP" altLang="en-US" b="1">
                <a:latin typeface="Meiryo UI" panose="020B0604030504040204" pitchFamily="50" charset="-128"/>
                <a:ea typeface="Meiryo UI" panose="020B0604030504040204" pitchFamily="50" charset="-128"/>
                <a:cs typeface="Meiryo UI" panose="020B0604030504040204" pitchFamily="50" charset="-128"/>
              </a:rPr>
              <a:t>目次</a:t>
            </a:r>
          </a:p>
        </p:txBody>
      </p:sp>
      <p:sp>
        <p:nvSpPr>
          <p:cNvPr id="3" name="スライド番号プレースホルダー 2"/>
          <p:cNvSpPr>
            <a:spLocks noGrp="1"/>
          </p:cNvSpPr>
          <p:nvPr>
            <p:ph type="sldNum" sz="quarter" idx="12"/>
          </p:nvPr>
        </p:nvSpPr>
        <p:spPr/>
        <p:txBody>
          <a:bodyPr/>
          <a:lstStyle/>
          <a:p>
            <a:fld id="{B39558CB-1803-41F9-BEAC-264E2C773853}" type="slidenum">
              <a:rPr kumimoji="1" lang="ja-JP" altLang="en-US" smtClean="0"/>
              <a:pPr/>
              <a:t>2</a:t>
            </a:fld>
            <a:endParaRPr kumimoji="1" lang="ja-JP" altLang="en-US"/>
          </a:p>
        </p:txBody>
      </p:sp>
    </p:spTree>
    <p:extLst>
      <p:ext uri="{BB962C8B-B14F-4D97-AF65-F5344CB8AC3E}">
        <p14:creationId xmlns:p14="http://schemas.microsoft.com/office/powerpoint/2010/main" val="10763680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5A84EC9-5D23-9650-85C7-5FE23214515A}"/>
              </a:ext>
            </a:extLst>
          </p:cNvPr>
          <p:cNvSpPr>
            <a:spLocks noGrp="1"/>
          </p:cNvSpPr>
          <p:nvPr>
            <p:ph type="sldNum" sz="quarter" idx="12"/>
          </p:nvPr>
        </p:nvSpPr>
        <p:spPr/>
        <p:txBody>
          <a:bodyPr/>
          <a:lstStyle/>
          <a:p>
            <a:fld id="{B39558CB-1803-41F9-BEAC-264E2C773853}" type="slidenum">
              <a:rPr kumimoji="1" lang="ja-JP" altLang="en-US" smtClean="0"/>
              <a:pPr/>
              <a:t>29</a:t>
            </a:fld>
            <a:endParaRPr kumimoji="1" lang="ja-JP" altLang="en-US"/>
          </a:p>
        </p:txBody>
      </p:sp>
      <p:sp>
        <p:nvSpPr>
          <p:cNvPr id="7" name="テキスト ボックス 6">
            <a:extLst>
              <a:ext uri="{FF2B5EF4-FFF2-40B4-BE49-F238E27FC236}">
                <a16:creationId xmlns:a16="http://schemas.microsoft.com/office/drawing/2014/main" id="{283D3A1C-D389-4AA8-752A-A44FDAB91ACC}"/>
              </a:ext>
            </a:extLst>
          </p:cNvPr>
          <p:cNvSpPr txBox="1"/>
          <p:nvPr/>
        </p:nvSpPr>
        <p:spPr>
          <a:xfrm>
            <a:off x="540000" y="764704"/>
            <a:ext cx="8987582" cy="2800757"/>
          </a:xfrm>
          <a:prstGeom prst="rect">
            <a:avLst/>
          </a:prstGeom>
          <a:noFill/>
        </p:spPr>
        <p:txBody>
          <a:bodyPr wrap="square" lIns="91429" tIns="45715" rIns="91429" bIns="45715" rtlCol="0">
            <a:spAutoFit/>
          </a:bodyPr>
          <a:lstStyle/>
          <a:p>
            <a:r>
              <a:rPr lang="ja-JP" altLang="en-US" sz="1600">
                <a:latin typeface="Meiryo UI"/>
                <a:ea typeface="Meiryo UI"/>
                <a:cs typeface="Meiryo UI" panose="020B0604030504040204" pitchFamily="50" charset="-128"/>
              </a:rPr>
              <a:t>標準システムでは、利用登録情報を管理して資格確認書を出力するため、以下の機能を実装する。</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オンライン資格確認システムより連携された利用登録情報を登録して管理する機能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利用登録情報をオンライン画面で照会可能とする機能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保険者で受け付けした利用登録解除申請情報を登録する機能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登録した利用登録解除申請より、オンライン資格確認システムへ連携するインタフェースを作成する機能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マイナンバーカードの電子証明書の有効期限切れ（カード本体の有効期限切れを含む。）の者へ資格確認書を一括で発行する機能</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利用登録情報より、マイナンバーカード返納者をリストアップする機能</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なお、資格確認書のオンライン発行機能および履歴照会機能は、機能概要３に同じ。</a:t>
            </a:r>
            <a:endParaRPr lang="en-US" altLang="ja-JP" sz="1600">
              <a:latin typeface="Meiryo UI"/>
              <a:ea typeface="Meiryo UI"/>
              <a:cs typeface="Meiryo UI" panose="020B0604030504040204" pitchFamily="50" charset="-128"/>
            </a:endParaRPr>
          </a:p>
        </p:txBody>
      </p:sp>
      <p:sp>
        <p:nvSpPr>
          <p:cNvPr id="9" name="テキスト ボックス 8">
            <a:extLst>
              <a:ext uri="{FF2B5EF4-FFF2-40B4-BE49-F238E27FC236}">
                <a16:creationId xmlns:a16="http://schemas.microsoft.com/office/drawing/2014/main" id="{93A7F9D0-D83C-0A7E-CF18-0C7718E0423D}"/>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正方形/長方形 1">
            <a:extLst>
              <a:ext uri="{FF2B5EF4-FFF2-40B4-BE49-F238E27FC236}">
                <a16:creationId xmlns:a16="http://schemas.microsoft.com/office/drawing/2014/main" id="{D2289456-D78E-75D6-C741-3CA51854B810}"/>
              </a:ext>
            </a:extLst>
          </p:cNvPr>
          <p:cNvSpPr/>
          <p:nvPr/>
        </p:nvSpPr>
        <p:spPr>
          <a:xfrm>
            <a:off x="498244" y="3680895"/>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設計観点４</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F051C2FB-6D85-7324-36B9-FB96BA434BEC}"/>
              </a:ext>
            </a:extLst>
          </p:cNvPr>
          <p:cNvSpPr txBox="1"/>
          <p:nvPr/>
        </p:nvSpPr>
        <p:spPr>
          <a:xfrm>
            <a:off x="501922" y="4116266"/>
            <a:ext cx="8987582" cy="1815872"/>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オンライン資格確認システムより連携された利用登録情報を任意のタイミングで登録できること</a:t>
            </a:r>
            <a:endParaRPr lang="en-US" altLang="ja-JP" sz="1600" strike="sngStrike">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資格確認書の交付等において、利用登録情報を照会できること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保険者で受け付けした利用登録解除申請情報を登録できること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登録した利用登録解除申請より、オンライン資格確認システムへ連携するインタフェースを作成できること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マイナンバーカードの電子証明書の有効期限切れ（カード本体の有効期限切れを含む。）の者へ資格確認書を一括で発行できること</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利用登録情報より、マイナンバーカード返納者をリストアップできること</a:t>
            </a:r>
            <a:endParaRPr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a:extLst>
              <a:ext uri="{FF2B5EF4-FFF2-40B4-BE49-F238E27FC236}">
                <a16:creationId xmlns:a16="http://schemas.microsoft.com/office/drawing/2014/main" id="{E1466833-5170-60AF-389C-9B4C378361D4}"/>
              </a:ext>
            </a:extLst>
          </p:cNvPr>
          <p:cNvSpPr txBox="1"/>
          <p:nvPr/>
        </p:nvSpPr>
        <p:spPr>
          <a:xfrm>
            <a:off x="498244" y="5951507"/>
            <a:ext cx="8827878" cy="461665"/>
          </a:xfrm>
          <a:prstGeom prst="rect">
            <a:avLst/>
          </a:prstGeom>
          <a:solidFill>
            <a:schemeClr val="bg1"/>
          </a:solidFill>
        </p:spPr>
        <p:txBody>
          <a:bodyPr wrap="squar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　令和５年１２月２２日版の資料で記載していた</a:t>
            </a:r>
            <a:r>
              <a:rPr kumimoji="1" lang="ja-JP" altLang="en-US" sz="1200" u="none">
                <a:latin typeface="Meiryo UI" panose="020B0604030504040204" pitchFamily="50" charset="-128"/>
                <a:ea typeface="Meiryo UI" panose="020B0604030504040204" pitchFamily="50" charset="-128"/>
              </a:rPr>
              <a:t>保険者から要求した対象者のみの利用登録情報を照会して、登録する機能につい</a:t>
            </a:r>
            <a:endParaRPr kumimoji="1" lang="en-US" altLang="ja-JP" sz="1200" u="none">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u="none">
                <a:latin typeface="Meiryo UI" panose="020B0604030504040204" pitchFamily="50" charset="-128"/>
                <a:ea typeface="Meiryo UI" panose="020B0604030504040204" pitchFamily="50" charset="-128"/>
              </a:rPr>
              <a:t>ては、国保総合システム側で</a:t>
            </a:r>
            <a:r>
              <a:rPr kumimoji="1" lang="ja-JP" altLang="en-US" sz="1200">
                <a:latin typeface="Meiryo UI" panose="020B0604030504040204" pitchFamily="50" charset="-128"/>
                <a:ea typeface="Meiryo UI" panose="020B0604030504040204" pitchFamily="50" charset="-128"/>
              </a:rPr>
              <a:t>実施しないことから、標準システムの機能としては実装しない。</a:t>
            </a:r>
            <a:endParaRPr kumimoji="1" lang="en-US" altLang="ja-JP" sz="1200" u="none">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8793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FC49A67-C3FF-90D2-7AD3-6D6AF7E06B35}"/>
              </a:ext>
            </a:extLst>
          </p:cNvPr>
          <p:cNvSpPr>
            <a:spLocks noGrp="1"/>
          </p:cNvSpPr>
          <p:nvPr>
            <p:ph type="sldNum" sz="quarter" idx="12"/>
          </p:nvPr>
        </p:nvSpPr>
        <p:spPr/>
        <p:txBody>
          <a:bodyPr/>
          <a:lstStyle/>
          <a:p>
            <a:fld id="{B39558CB-1803-41F9-BEAC-264E2C773853}" type="slidenum">
              <a:rPr kumimoji="1" lang="ja-JP" altLang="en-US" smtClean="0"/>
              <a:pPr/>
              <a:t>30</a:t>
            </a:fld>
            <a:endParaRPr kumimoji="1" lang="ja-JP" altLang="en-US"/>
          </a:p>
        </p:txBody>
      </p:sp>
      <p:sp>
        <p:nvSpPr>
          <p:cNvPr id="5" name="テキスト ボックス 4">
            <a:extLst>
              <a:ext uri="{FF2B5EF4-FFF2-40B4-BE49-F238E27FC236}">
                <a16:creationId xmlns:a16="http://schemas.microsoft.com/office/drawing/2014/main" id="{EB3190F1-EBD3-3DD1-D256-179A8CE0CAA4}"/>
              </a:ext>
            </a:extLst>
          </p:cNvPr>
          <p:cNvSpPr txBox="1"/>
          <p:nvPr/>
        </p:nvSpPr>
        <p:spPr>
          <a:xfrm>
            <a:off x="549072" y="1311740"/>
            <a:ext cx="8987582" cy="3785642"/>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利用登録情報は、</a:t>
            </a:r>
            <a:r>
              <a:rPr kumimoji="1" lang="ja-JP" altLang="en-US" sz="1600">
                <a:latin typeface="Meiryo UI" panose="020B0604030504040204" pitchFamily="50" charset="-128"/>
                <a:ea typeface="Meiryo UI" panose="020B0604030504040204" pitchFamily="50" charset="-128"/>
              </a:rPr>
              <a:t>基準日（月の</a:t>
            </a:r>
            <a:r>
              <a:rPr kumimoji="1" lang="en-US" altLang="ja-JP" sz="1600">
                <a:latin typeface="Meiryo UI" panose="020B0604030504040204" pitchFamily="50" charset="-128"/>
                <a:ea typeface="Meiryo UI" panose="020B0604030504040204" pitchFamily="50" charset="-128"/>
              </a:rPr>
              <a:t>1</a:t>
            </a:r>
            <a:r>
              <a:rPr kumimoji="1" lang="ja-JP" altLang="en-US" sz="1600">
                <a:latin typeface="Meiryo UI" panose="020B0604030504040204" pitchFamily="50" charset="-128"/>
                <a:ea typeface="Meiryo UI" panose="020B0604030504040204" pitchFamily="50" charset="-128"/>
              </a:rPr>
              <a:t>日等）時点でオンライン資格確認システムに加入者情報が登録されている被保険者全員について、医療機関等向け中間サーバ、国保総合システムを経由して利用登録情報が連携される。利用登録情報には、被保険者記号・番号・枝番に加え、「初回登録状態（</a:t>
            </a:r>
            <a:r>
              <a:rPr kumimoji="1" lang="en-US" altLang="ja-JP" sz="1600">
                <a:latin typeface="Meiryo UI" panose="020B0604030504040204" pitchFamily="50" charset="-128"/>
                <a:ea typeface="Meiryo UI" panose="020B0604030504040204" pitchFamily="50" charset="-128"/>
              </a:rPr>
              <a:t>※</a:t>
            </a:r>
            <a:r>
              <a:rPr kumimoji="1" lang="ja-JP" altLang="en-US" sz="1600">
                <a:latin typeface="Meiryo UI" panose="020B0604030504040204" pitchFamily="50" charset="-128"/>
                <a:ea typeface="Meiryo UI" panose="020B0604030504040204" pitchFamily="50" charset="-128"/>
              </a:rPr>
              <a:t>マイナンバーカード健康保険証利用登録有無のフラグ）」、「初回登録解除区分（</a:t>
            </a:r>
            <a:r>
              <a:rPr kumimoji="1" lang="en-US" altLang="ja-JP" sz="1600">
                <a:latin typeface="Meiryo UI" panose="020B0604030504040204" pitchFamily="50" charset="-128"/>
                <a:ea typeface="Meiryo UI" panose="020B0604030504040204" pitchFamily="50" charset="-128"/>
              </a:rPr>
              <a:t>※</a:t>
            </a:r>
            <a:r>
              <a:rPr kumimoji="1" lang="ja-JP" altLang="en-US" sz="1600">
                <a:latin typeface="Meiryo UI" panose="020B0604030504040204" pitchFamily="50" charset="-128"/>
                <a:ea typeface="Meiryo UI" panose="020B0604030504040204" pitchFamily="50" charset="-128"/>
              </a:rPr>
              <a:t>解除理由のフラグ）」、「マイナンバーカード証明書有効期限状態フラグ」等が含まれる。</a:t>
            </a:r>
            <a:endParaRPr kumimoji="1" lang="en-US" altLang="ja-JP" sz="16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endParaRPr>
          </a:p>
          <a:p>
            <a:endParaRPr kumimoji="1" lang="en-US" altLang="ja-JP" sz="1600">
              <a:latin typeface="Meiryo UI" panose="020B0604030504040204" pitchFamily="50" charset="-128"/>
              <a:ea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endParaRPr>
          </a:p>
          <a:p>
            <a:endParaRPr kumimoji="1" lang="en-US" altLang="ja-JP" sz="1600">
              <a:latin typeface="Meiryo UI" panose="020B0604030504040204" pitchFamily="50" charset="-128"/>
              <a:ea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endParaRPr>
          </a:p>
          <a:p>
            <a:endParaRPr kumimoji="1" lang="en-US" altLang="ja-JP" sz="1600">
              <a:latin typeface="Meiryo UI" panose="020B0604030504040204" pitchFamily="50" charset="-128"/>
              <a:ea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endParaRPr>
          </a:p>
          <a:p>
            <a:r>
              <a:rPr kumimoji="1" lang="ja-JP" altLang="en-US" sz="1600">
                <a:latin typeface="Meiryo UI" panose="020B0604030504040204" pitchFamily="50" charset="-128"/>
                <a:ea typeface="Meiryo UI" panose="020B0604030504040204" pitchFamily="50" charset="-128"/>
              </a:rPr>
              <a:t>利用登録情報は、</a:t>
            </a:r>
            <a:r>
              <a:rPr lang="ja-JP" altLang="en-US" sz="1600">
                <a:latin typeface="Meiryo UI" panose="020B0604030504040204" pitchFamily="50" charset="-128"/>
                <a:ea typeface="Meiryo UI" panose="020B0604030504040204" pitchFamily="50" charset="-128"/>
              </a:rPr>
              <a:t>制度施行時、および</a:t>
            </a:r>
            <a:r>
              <a:rPr kumimoji="1" lang="ja-JP" altLang="en-US" sz="1600">
                <a:latin typeface="Meiryo UI" panose="020B0604030504040204" pitchFamily="50" charset="-128"/>
                <a:ea typeface="Meiryo UI" panose="020B0604030504040204" pitchFamily="50" charset="-128"/>
              </a:rPr>
              <a:t>月次、日次のサイクルで連携される想定であるため、いずれの連携サイクルにも対応して登録可能となるように考慮し、</a:t>
            </a:r>
            <a:r>
              <a:rPr kumimoji="1" lang="ja-JP" altLang="en-US" sz="1600" b="1" u="sng">
                <a:latin typeface="Meiryo UI" panose="020B0604030504040204" pitchFamily="50" charset="-128"/>
                <a:ea typeface="Meiryo UI" panose="020B0604030504040204" pitchFamily="50" charset="-128"/>
              </a:rPr>
              <a:t>標準システムでは、バッチ処理による随時実行を可能とする。</a:t>
            </a:r>
            <a:endParaRPr kumimoji="1" lang="en-US" altLang="ja-JP" sz="1600" b="1" u="sng">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E800AB4B-1008-2884-B6B5-743BA98D129A}"/>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9F8FA6FD-D28F-89BA-67BE-1F0F7B36BBE0}"/>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オンライン資格確認システムより連携された利用登録情報を任意のタイミングで登録できること</a:t>
            </a:r>
            <a:endParaRPr lang="ja-JP" altLang="en-US"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8AAF824C-264B-3385-38B1-0DF3A3AD53C2}"/>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四角形: 角を丸くする 1">
            <a:extLst>
              <a:ext uri="{FF2B5EF4-FFF2-40B4-BE49-F238E27FC236}">
                <a16:creationId xmlns:a16="http://schemas.microsoft.com/office/drawing/2014/main" id="{29F9EADD-7CEB-0F7E-E113-B2E2555C98B2}"/>
              </a:ext>
            </a:extLst>
          </p:cNvPr>
          <p:cNvSpPr/>
          <p:nvPr/>
        </p:nvSpPr>
        <p:spPr bwMode="auto">
          <a:xfrm>
            <a:off x="7081306" y="3008709"/>
            <a:ext cx="720167" cy="1260977"/>
          </a:xfrm>
          <a:prstGeom prst="roundRect">
            <a:avLst>
              <a:gd name="adj" fmla="val 8248"/>
            </a:avLst>
          </a:prstGeom>
          <a:noFill/>
          <a:ln w="19050">
            <a:solidFill>
              <a:srgbClr val="0000FF"/>
            </a:solidFill>
            <a:prstDash val="solid"/>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marL="0" marR="0" lvl="0" indent="0" algn="l" defTabSz="779173" rtl="0" eaLnBrk="1" fontAlgn="base" latinLnBrk="0" hangingPunct="1">
              <a:lnSpc>
                <a:spcPct val="100000"/>
              </a:lnSpc>
              <a:spcBef>
                <a:spcPts val="0"/>
              </a:spcBef>
              <a:spcAft>
                <a:spcPts val="0"/>
              </a:spcAft>
              <a:buClrTx/>
              <a:buSzTx/>
              <a:buFontTx/>
              <a:buNone/>
              <a:tabLst/>
              <a:defRPr/>
            </a:pPr>
            <a:endParaRPr kumimoji="1" lang="ja-JP" altLang="en-US" sz="852"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 name="角丸四角形 16">
            <a:extLst>
              <a:ext uri="{FF2B5EF4-FFF2-40B4-BE49-F238E27FC236}">
                <a16:creationId xmlns:a16="http://schemas.microsoft.com/office/drawing/2014/main" id="{0FCFCD85-9832-EF80-0482-A734C2D30D85}"/>
              </a:ext>
            </a:extLst>
          </p:cNvPr>
          <p:cNvSpPr/>
          <p:nvPr/>
        </p:nvSpPr>
        <p:spPr>
          <a:xfrm>
            <a:off x="568264" y="2902715"/>
            <a:ext cx="3738434" cy="1366972"/>
          </a:xfrm>
          <a:prstGeom prst="roundRect">
            <a:avLst>
              <a:gd name="adj" fmla="val 6626"/>
            </a:avLst>
          </a:prstGeom>
          <a:noFill/>
          <a:ln w="19050" cap="flat" cmpd="sng" algn="ctr">
            <a:solidFill>
              <a:srgbClr val="5B9BD5">
                <a:lumMod val="75000"/>
              </a:srgbClr>
            </a:solidFill>
            <a:prstDash val="solid"/>
            <a:miter lim="800000"/>
          </a:ln>
          <a:effectLst/>
        </p:spPr>
        <p:txBody>
          <a:bodyPr rtlCol="0" anchor="ctr"/>
          <a:lstStyle/>
          <a:p>
            <a:pPr marL="0" marR="0" lvl="0" indent="0" algn="ctr" defTabSz="815696" rtl="0" eaLnBrk="0" fontAlgn="auto" latinLnBrk="0" hangingPunct="0">
              <a:lnSpc>
                <a:spcPct val="100000"/>
              </a:lnSpc>
              <a:spcBef>
                <a:spcPct val="0"/>
              </a:spcBef>
              <a:spcAft>
                <a:spcPts val="0"/>
              </a:spcAft>
              <a:buClrTx/>
              <a:buSzTx/>
              <a:buFontTx/>
              <a:buNone/>
              <a:tabLst/>
              <a:defRPr/>
            </a:pPr>
            <a:endParaRPr kumimoji="0" lang="ja-JP" altLang="en-US" sz="1619"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テキスト ボックス 16">
            <a:extLst>
              <a:ext uri="{FF2B5EF4-FFF2-40B4-BE49-F238E27FC236}">
                <a16:creationId xmlns:a16="http://schemas.microsoft.com/office/drawing/2014/main" id="{B1FBF87D-32FD-923A-4CDE-5096B88F6272}"/>
              </a:ext>
            </a:extLst>
          </p:cNvPr>
          <p:cNvSpPr txBox="1"/>
          <p:nvPr/>
        </p:nvSpPr>
        <p:spPr>
          <a:xfrm>
            <a:off x="530192" y="2757775"/>
            <a:ext cx="591259" cy="237572"/>
          </a:xfrm>
          <a:prstGeom prst="rect">
            <a:avLst/>
          </a:prstGeom>
          <a:solidFill>
            <a:schemeClr val="bg1"/>
          </a:solidFill>
        </p:spPr>
        <p:txBody>
          <a:bodyPr wrap="none" lIns="33231" tIns="33231" rIns="33231" bIns="33231" rtlCol="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保険者</a:t>
            </a:r>
          </a:p>
        </p:txBody>
      </p:sp>
      <p:grpSp>
        <p:nvGrpSpPr>
          <p:cNvPr id="21" name="グループ化 20">
            <a:extLst>
              <a:ext uri="{FF2B5EF4-FFF2-40B4-BE49-F238E27FC236}">
                <a16:creationId xmlns:a16="http://schemas.microsoft.com/office/drawing/2014/main" id="{F4C86ECD-CE20-87D2-DFF7-24A6FA8382B7}"/>
              </a:ext>
            </a:extLst>
          </p:cNvPr>
          <p:cNvGrpSpPr/>
          <p:nvPr/>
        </p:nvGrpSpPr>
        <p:grpSpPr>
          <a:xfrm>
            <a:off x="7042156" y="2634978"/>
            <a:ext cx="2442700" cy="1634708"/>
            <a:chOff x="2816967" y="-4310768"/>
            <a:chExt cx="2866782" cy="1285401"/>
          </a:xfrm>
        </p:grpSpPr>
        <p:sp>
          <p:nvSpPr>
            <p:cNvPr id="22" name="角丸四角形 11">
              <a:extLst>
                <a:ext uri="{FF2B5EF4-FFF2-40B4-BE49-F238E27FC236}">
                  <a16:creationId xmlns:a16="http://schemas.microsoft.com/office/drawing/2014/main" id="{8053EC68-2FA3-5BFA-3A60-3F4DC620DC00}"/>
                </a:ext>
              </a:extLst>
            </p:cNvPr>
            <p:cNvSpPr/>
            <p:nvPr/>
          </p:nvSpPr>
          <p:spPr>
            <a:xfrm>
              <a:off x="3793936" y="-4065499"/>
              <a:ext cx="1889813" cy="1040132"/>
            </a:xfrm>
            <a:prstGeom prst="roundRect">
              <a:avLst>
                <a:gd name="adj" fmla="val 3947"/>
              </a:avLst>
            </a:prstGeom>
            <a:noFill/>
            <a:ln w="19050" cap="flat" cmpd="sng" algn="ctr">
              <a:solidFill>
                <a:srgbClr val="5B9BD5">
                  <a:lumMod val="75000"/>
                </a:srgbClr>
              </a:solidFill>
              <a:prstDash val="solid"/>
              <a:miter lim="800000"/>
            </a:ln>
            <a:effectLst/>
          </p:spPr>
          <p:txBody>
            <a:bodyPr rtlCol="0" anchor="ctr"/>
            <a:lstStyle/>
            <a:p>
              <a:pPr marL="0" marR="0" lvl="0" indent="0" algn="ctr" defTabSz="779173" rtl="0" eaLnBrk="1" fontAlgn="auto" latinLnBrk="0" hangingPunct="1">
                <a:lnSpc>
                  <a:spcPct val="100000"/>
                </a:lnSpc>
                <a:spcBef>
                  <a:spcPts val="0"/>
                </a:spcBef>
                <a:spcAft>
                  <a:spcPts val="0"/>
                </a:spcAft>
                <a:buClrTx/>
                <a:buSzTx/>
                <a:buFontTx/>
                <a:buNone/>
                <a:tabLst/>
                <a:defRPr/>
              </a:pPr>
              <a:endParaRPr kumimoji="0" lang="ja-JP" altLang="en-US" sz="1534"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pic>
          <p:nvPicPr>
            <p:cNvPr id="23" name="Picture 2" descr="https://mipkm.zpf.nec.co.jp/presentation/images/clipart/preview/bl_080.emf">
              <a:extLst>
                <a:ext uri="{FF2B5EF4-FFF2-40B4-BE49-F238E27FC236}">
                  <a16:creationId xmlns:a16="http://schemas.microsoft.com/office/drawing/2014/main" id="{BC273FD5-48F7-C3EF-26E8-A004094986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9487" y="-4310768"/>
              <a:ext cx="422916" cy="48198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640548D8-4E54-DF83-294B-774E037129F9}"/>
                </a:ext>
              </a:extLst>
            </p:cNvPr>
            <p:cNvSpPr txBox="1"/>
            <p:nvPr/>
          </p:nvSpPr>
          <p:spPr>
            <a:xfrm>
              <a:off x="3762850" y="-4173657"/>
              <a:ext cx="970808" cy="210145"/>
            </a:xfrm>
            <a:prstGeom prst="rect">
              <a:avLst/>
            </a:prstGeom>
            <a:solidFill>
              <a:schemeClr val="bg1"/>
            </a:solid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実施機関</a:t>
              </a:r>
            </a:p>
          </p:txBody>
        </p:sp>
        <p:sp>
          <p:nvSpPr>
            <p:cNvPr id="25" name="テキスト ボックス 24">
              <a:extLst>
                <a:ext uri="{FF2B5EF4-FFF2-40B4-BE49-F238E27FC236}">
                  <a16:creationId xmlns:a16="http://schemas.microsoft.com/office/drawing/2014/main" id="{949834D9-7D74-0E93-1034-3A9CF8780015}"/>
                </a:ext>
              </a:extLst>
            </p:cNvPr>
            <p:cNvSpPr txBox="1"/>
            <p:nvPr/>
          </p:nvSpPr>
          <p:spPr>
            <a:xfrm>
              <a:off x="2816967" y="-3443922"/>
              <a:ext cx="993211" cy="274253"/>
            </a:xfrm>
            <a:prstGeom prst="rect">
              <a:avLst/>
            </a:prstGeom>
            <a:no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900" b="1">
                  <a:latin typeface="BIZ UDPゴシック" panose="020B0400000000000000" pitchFamily="50" charset="-128"/>
                  <a:ea typeface="BIZ UDPゴシック" panose="020B0400000000000000" pitchFamily="50" charset="-128"/>
                  <a:cs typeface="Meiryo UI" panose="020B0604030504040204" pitchFamily="50" charset="-128"/>
                </a:rPr>
                <a:t>サーバ間</a:t>
              </a: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連携</a:t>
              </a:r>
            </a:p>
          </p:txBody>
        </p:sp>
      </p:grpSp>
      <p:sp>
        <p:nvSpPr>
          <p:cNvPr id="26" name="正方形/長方形 25">
            <a:extLst>
              <a:ext uri="{FF2B5EF4-FFF2-40B4-BE49-F238E27FC236}">
                <a16:creationId xmlns:a16="http://schemas.microsoft.com/office/drawing/2014/main" id="{FD95B8CA-411B-E8D5-9F41-FDB827B8A62C}"/>
              </a:ext>
            </a:extLst>
          </p:cNvPr>
          <p:cNvSpPr/>
          <p:nvPr/>
        </p:nvSpPr>
        <p:spPr>
          <a:xfrm>
            <a:off x="8092943" y="4024622"/>
            <a:ext cx="1041537" cy="428521"/>
          </a:xfrm>
          <a:prstGeom prst="rect">
            <a:avLst/>
          </a:prstGeom>
          <a:solidFill>
            <a:schemeClr val="bg1"/>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医療保険者等向け</a:t>
            </a:r>
            <a:endParaRPr kumimoji="1" lang="en-US" altLang="ja-JP"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中間サーバ</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nvGrpSpPr>
          <p:cNvPr id="27" name="グループ化 26">
            <a:extLst>
              <a:ext uri="{FF2B5EF4-FFF2-40B4-BE49-F238E27FC236}">
                <a16:creationId xmlns:a16="http://schemas.microsoft.com/office/drawing/2014/main" id="{9662B8E6-9FA2-8F70-D702-8D8804B63E05}"/>
              </a:ext>
            </a:extLst>
          </p:cNvPr>
          <p:cNvGrpSpPr/>
          <p:nvPr/>
        </p:nvGrpSpPr>
        <p:grpSpPr>
          <a:xfrm flipH="1">
            <a:off x="1078699" y="3217613"/>
            <a:ext cx="633987" cy="387938"/>
            <a:chOff x="6864616" y="862218"/>
            <a:chExt cx="760959" cy="455288"/>
          </a:xfrm>
        </p:grpSpPr>
        <p:pic>
          <p:nvPicPr>
            <p:cNvPr id="28" name="Picture 28" descr="E:\素材\物\MC900432646.PNG">
              <a:extLst>
                <a:ext uri="{FF2B5EF4-FFF2-40B4-BE49-F238E27FC236}">
                  <a16:creationId xmlns:a16="http://schemas.microsoft.com/office/drawing/2014/main" id="{216C50B5-168C-7E23-E4C1-2E0D9DD391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4616" y="862218"/>
              <a:ext cx="450730" cy="45528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descr="E:\素材\人（キャラクター）\MC900433953.PNG">
              <a:extLst>
                <a:ext uri="{FF2B5EF4-FFF2-40B4-BE49-F238E27FC236}">
                  <a16:creationId xmlns:a16="http://schemas.microsoft.com/office/drawing/2014/main" id="{26B21D98-BC30-F105-0B0A-FCB36D7C95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242726" y="872203"/>
              <a:ext cx="382849" cy="428631"/>
            </a:xfrm>
            <a:prstGeom prst="rect">
              <a:avLst/>
            </a:prstGeom>
            <a:noFill/>
            <a:extLst>
              <a:ext uri="{909E8E84-426E-40DD-AFC4-6F175D3DCCD1}">
                <a14:hiddenFill xmlns:a14="http://schemas.microsoft.com/office/drawing/2010/main">
                  <a:solidFill>
                    <a:srgbClr val="FFFFFF"/>
                  </a:solidFill>
                </a14:hiddenFill>
              </a:ext>
            </a:extLst>
          </p:spPr>
        </p:pic>
      </p:grpSp>
      <p:pic>
        <p:nvPicPr>
          <p:cNvPr id="225" name="Picture 28" descr="E:\素材\物\MC900432646.PNG">
            <a:extLst>
              <a:ext uri="{FF2B5EF4-FFF2-40B4-BE49-F238E27FC236}">
                <a16:creationId xmlns:a16="http://schemas.microsoft.com/office/drawing/2014/main" id="{BE17CE32-A373-B857-D1EA-56E0AFE829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258536" y="3074004"/>
            <a:ext cx="375521" cy="387938"/>
          </a:xfrm>
          <a:prstGeom prst="rect">
            <a:avLst/>
          </a:prstGeom>
          <a:noFill/>
          <a:extLst>
            <a:ext uri="{909E8E84-426E-40DD-AFC4-6F175D3DCCD1}">
              <a14:hiddenFill xmlns:a14="http://schemas.microsoft.com/office/drawing/2010/main">
                <a:solidFill>
                  <a:srgbClr val="FFFFFF"/>
                </a:solidFill>
              </a14:hiddenFill>
            </a:ext>
          </a:extLst>
        </p:spPr>
      </p:pic>
      <p:sp>
        <p:nvSpPr>
          <p:cNvPr id="227" name="フローチャート: データ 226">
            <a:extLst>
              <a:ext uri="{FF2B5EF4-FFF2-40B4-BE49-F238E27FC236}">
                <a16:creationId xmlns:a16="http://schemas.microsoft.com/office/drawing/2014/main" id="{AC02145F-4B6E-D411-7F34-F54CDA10111F}"/>
              </a:ext>
            </a:extLst>
          </p:cNvPr>
          <p:cNvSpPr/>
          <p:nvPr/>
        </p:nvSpPr>
        <p:spPr>
          <a:xfrm>
            <a:off x="8096529" y="3290028"/>
            <a:ext cx="1123043" cy="606764"/>
          </a:xfrm>
          <a:prstGeom prst="flowChartInputOutpu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ysClr val="windowText" lastClr="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マイナ保険証</a:t>
            </a:r>
            <a:endParaRPr kumimoji="1" lang="en-US" altLang="ja-JP" sz="900" b="1" i="0" u="none" strike="noStrike" kern="1200" cap="none" spc="0" normalizeH="0" baseline="0" noProof="0">
              <a:ln>
                <a:noFill/>
              </a:ln>
              <a:solidFill>
                <a:sysClr val="windowText" lastClr="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ysClr val="windowText" lastClr="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利用登録者情報</a:t>
            </a:r>
          </a:p>
        </p:txBody>
      </p:sp>
      <p:pic>
        <p:nvPicPr>
          <p:cNvPr id="230" name="図 130">
            <a:extLst>
              <a:ext uri="{FF2B5EF4-FFF2-40B4-BE49-F238E27FC236}">
                <a16:creationId xmlns:a16="http://schemas.microsoft.com/office/drawing/2014/main" id="{F005B9D0-8023-D5AF-6C0D-8813454188D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12007" y="3715035"/>
            <a:ext cx="318967" cy="42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7" name="Rectangle 1387">
            <a:extLst>
              <a:ext uri="{FF2B5EF4-FFF2-40B4-BE49-F238E27FC236}">
                <a16:creationId xmlns:a16="http://schemas.microsoft.com/office/drawing/2014/main" id="{BB47C7FF-5822-2784-7DE3-EF126385A0F5}"/>
              </a:ext>
            </a:extLst>
          </p:cNvPr>
          <p:cNvSpPr>
            <a:spLocks noChangeArrowheads="1"/>
          </p:cNvSpPr>
          <p:nvPr/>
        </p:nvSpPr>
        <p:spPr bwMode="auto">
          <a:xfrm>
            <a:off x="3133488" y="2986279"/>
            <a:ext cx="1027047" cy="409049"/>
          </a:xfrm>
          <a:prstGeom prst="rect">
            <a:avLst/>
          </a:prstGeom>
          <a:solidFill>
            <a:srgbClr val="FFCCFF"/>
          </a:solidFill>
          <a:ln w="7938">
            <a:solidFill>
              <a:srgbClr val="808080"/>
            </a:solidFill>
            <a:miter lim="800000"/>
            <a:headEnd/>
            <a:tailEnd/>
          </a:ln>
        </p:spPr>
        <p:txBody>
          <a:bodyPr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b="1">
                <a:latin typeface="BIZ UDPゴシック" panose="020B0400000000000000" pitchFamily="50" charset="-128"/>
                <a:ea typeface="BIZ UDPゴシック" panose="020B0400000000000000" pitchFamily="50" charset="-128"/>
              </a:rPr>
              <a:t>利用登録情報</a:t>
            </a:r>
            <a:endPar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p:txBody>
      </p:sp>
      <p:sp>
        <p:nvSpPr>
          <p:cNvPr id="239" name="角丸四角形 16">
            <a:extLst>
              <a:ext uri="{FF2B5EF4-FFF2-40B4-BE49-F238E27FC236}">
                <a16:creationId xmlns:a16="http://schemas.microsoft.com/office/drawing/2014/main" id="{4B47A1F0-A755-8D98-9B98-4EC978692203}"/>
              </a:ext>
            </a:extLst>
          </p:cNvPr>
          <p:cNvSpPr/>
          <p:nvPr/>
        </p:nvSpPr>
        <p:spPr>
          <a:xfrm>
            <a:off x="4554560" y="2941417"/>
            <a:ext cx="2484011" cy="1328269"/>
          </a:xfrm>
          <a:prstGeom prst="roundRect">
            <a:avLst>
              <a:gd name="adj" fmla="val 4915"/>
            </a:avLst>
          </a:prstGeom>
          <a:noFill/>
          <a:ln w="19050" cap="flat" cmpd="sng" algn="ctr">
            <a:solidFill>
              <a:srgbClr val="5B9BD5">
                <a:lumMod val="75000"/>
              </a:srgbClr>
            </a:solidFill>
            <a:prstDash val="solid"/>
            <a:miter lim="800000"/>
          </a:ln>
          <a:effectLst/>
        </p:spPr>
        <p:txBody>
          <a:bodyPr rtlCol="0" anchor="ctr"/>
          <a:lstStyle/>
          <a:p>
            <a:pPr marL="0" marR="0" lvl="0" indent="0" algn="ctr" defTabSz="815696" rtl="0" eaLnBrk="0" fontAlgn="auto" latinLnBrk="0" hangingPunct="0">
              <a:lnSpc>
                <a:spcPct val="100000"/>
              </a:lnSpc>
              <a:spcBef>
                <a:spcPct val="0"/>
              </a:spcBef>
              <a:spcAft>
                <a:spcPts val="0"/>
              </a:spcAft>
              <a:buClrTx/>
              <a:buSzTx/>
              <a:buFontTx/>
              <a:buNone/>
              <a:tabLst/>
              <a:defRPr/>
            </a:pPr>
            <a:endParaRPr kumimoji="0" lang="ja-JP" altLang="en-US" sz="1619"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cxnSp>
        <p:nvCxnSpPr>
          <p:cNvPr id="240" name="直線矢印コネクタ 239">
            <a:extLst>
              <a:ext uri="{FF2B5EF4-FFF2-40B4-BE49-F238E27FC236}">
                <a16:creationId xmlns:a16="http://schemas.microsoft.com/office/drawing/2014/main" id="{9320D68C-ECBD-E50C-E23A-DAE0FE8413F0}"/>
              </a:ext>
            </a:extLst>
          </p:cNvPr>
          <p:cNvCxnSpPr>
            <a:cxnSpLocks/>
            <a:stCxn id="45" idx="2"/>
            <a:endCxn id="237" idx="3"/>
          </p:cNvCxnSpPr>
          <p:nvPr/>
        </p:nvCxnSpPr>
        <p:spPr>
          <a:xfrm flipH="1" flipV="1">
            <a:off x="4160535" y="3190804"/>
            <a:ext cx="1293723" cy="592955"/>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1" name="正方形/長方形 40">
            <a:extLst>
              <a:ext uri="{FF2B5EF4-FFF2-40B4-BE49-F238E27FC236}">
                <a16:creationId xmlns:a16="http://schemas.microsoft.com/office/drawing/2014/main" id="{65F416AA-9031-0245-927E-C7CFDFAEF53E}"/>
              </a:ext>
            </a:extLst>
          </p:cNvPr>
          <p:cNvSpPr/>
          <p:nvPr/>
        </p:nvSpPr>
        <p:spPr>
          <a:xfrm>
            <a:off x="4687640" y="3084515"/>
            <a:ext cx="2275697" cy="184671"/>
          </a:xfrm>
          <a:prstGeom prst="rect">
            <a:avLst/>
          </a:prstGeom>
          <a:solidFill>
            <a:schemeClr val="accent6">
              <a:lumMod val="20000"/>
              <a:lumOff val="80000"/>
            </a:schemeClr>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国保</a:t>
            </a:r>
            <a:r>
              <a:rPr lang="ja-JP" altLang="en-US" sz="969" b="1">
                <a:solidFill>
                  <a:srgbClr val="000000"/>
                </a:solidFill>
                <a:latin typeface="BIZ UDPゴシック" panose="020B0400000000000000" pitchFamily="50" charset="-128"/>
                <a:ea typeface="BIZ UDPゴシック" panose="020B0400000000000000" pitchFamily="50" charset="-128"/>
                <a:cs typeface="Meiryo UI" panose="020B0604030504040204" pitchFamily="50" charset="-128"/>
              </a:rPr>
              <a:t>総合システム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2" name="テキスト ボックス 41">
            <a:extLst>
              <a:ext uri="{FF2B5EF4-FFF2-40B4-BE49-F238E27FC236}">
                <a16:creationId xmlns:a16="http://schemas.microsoft.com/office/drawing/2014/main" id="{42E00ECD-209B-64F9-7A26-AF9A4CC41C0D}"/>
              </a:ext>
            </a:extLst>
          </p:cNvPr>
          <p:cNvSpPr txBox="1"/>
          <p:nvPr/>
        </p:nvSpPr>
        <p:spPr>
          <a:xfrm>
            <a:off x="4359517" y="2634978"/>
            <a:ext cx="693964" cy="389631"/>
          </a:xfrm>
          <a:prstGeom prst="rect">
            <a:avLst/>
          </a:prstGeom>
          <a:solidFill>
            <a:schemeClr val="bg1"/>
          </a:solidFill>
        </p:spPr>
        <p:txBody>
          <a:bodyPr wrap="none" lIns="33231" tIns="33231" rIns="33231" bIns="33231" rtlCol="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国保連合会</a:t>
            </a:r>
            <a:endParaRPr kumimoji="1" lang="en-US" altLang="ja-JP"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（都道府県）</a:t>
            </a:r>
          </a:p>
        </p:txBody>
      </p:sp>
      <p:sp>
        <p:nvSpPr>
          <p:cNvPr id="43" name="正方形/長方形 42">
            <a:extLst>
              <a:ext uri="{FF2B5EF4-FFF2-40B4-BE49-F238E27FC236}">
                <a16:creationId xmlns:a16="http://schemas.microsoft.com/office/drawing/2014/main" id="{36C05280-E29B-A580-8F47-5FD32A3E6C39}"/>
              </a:ext>
            </a:extLst>
          </p:cNvPr>
          <p:cNvSpPr/>
          <p:nvPr/>
        </p:nvSpPr>
        <p:spPr>
          <a:xfrm>
            <a:off x="613413" y="3001996"/>
            <a:ext cx="819611" cy="223793"/>
          </a:xfrm>
          <a:prstGeom prst="rect">
            <a:avLst/>
          </a:prstGeom>
          <a:solidFill>
            <a:schemeClr val="accent6">
              <a:lumMod val="20000"/>
              <a:lumOff val="80000"/>
            </a:schemeClr>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a:solidFill>
                  <a:srgbClr val="000000"/>
                </a:solidFill>
                <a:latin typeface="BIZ UDPゴシック" panose="020B0400000000000000" pitchFamily="50" charset="-128"/>
                <a:ea typeface="BIZ UDPゴシック" panose="020B0400000000000000" pitchFamily="50" charset="-128"/>
                <a:cs typeface="Meiryo UI" panose="020B0604030504040204" pitchFamily="50" charset="-128"/>
              </a:rPr>
              <a:t>国保</a:t>
            </a: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5" name="フローチャート: データ 44">
            <a:extLst>
              <a:ext uri="{FF2B5EF4-FFF2-40B4-BE49-F238E27FC236}">
                <a16:creationId xmlns:a16="http://schemas.microsoft.com/office/drawing/2014/main" id="{18186965-B785-01F5-F138-7A945877D7D4}"/>
              </a:ext>
            </a:extLst>
          </p:cNvPr>
          <p:cNvSpPr/>
          <p:nvPr/>
        </p:nvSpPr>
        <p:spPr>
          <a:xfrm>
            <a:off x="5351193" y="3557409"/>
            <a:ext cx="1030646" cy="452699"/>
          </a:xfrm>
          <a:prstGeom prst="flowChartInputOutput">
            <a:avLst/>
          </a:prstGeom>
          <a:solidFill>
            <a:srgbClr val="FFCCFF"/>
          </a:solidFill>
          <a:ln w="7938">
            <a:solidFill>
              <a:srgbClr val="808080"/>
            </a:solidFill>
            <a:miter lim="800000"/>
            <a:headEnd/>
            <a:tailEnd/>
          </a:ln>
        </p:spPr>
        <p:txBody>
          <a:bodyPr lIns="36000" tIns="0" rIns="0" bIns="3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利用登録</a:t>
            </a:r>
            <a:endParaRPr kumimoji="1" lang="en-US" altLang="ja-JP"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情報</a:t>
            </a:r>
          </a:p>
        </p:txBody>
      </p:sp>
      <p:cxnSp>
        <p:nvCxnSpPr>
          <p:cNvPr id="47" name="コネクタ: カギ線 46">
            <a:extLst>
              <a:ext uri="{FF2B5EF4-FFF2-40B4-BE49-F238E27FC236}">
                <a16:creationId xmlns:a16="http://schemas.microsoft.com/office/drawing/2014/main" id="{69243787-882B-E20F-BFFA-64465128B883}"/>
              </a:ext>
            </a:extLst>
          </p:cNvPr>
          <p:cNvCxnSpPr>
            <a:cxnSpLocks/>
            <a:stCxn id="227" idx="2"/>
          </p:cNvCxnSpPr>
          <p:nvPr/>
        </p:nvCxnSpPr>
        <p:spPr>
          <a:xfrm rot="10800000" flipV="1">
            <a:off x="6281495" y="3593410"/>
            <a:ext cx="1927338" cy="180710"/>
          </a:xfrm>
          <a:prstGeom prst="bentConnector3">
            <a:avLst>
              <a:gd name="adj1" fmla="val 50000"/>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6" name="吹き出し: 角を丸めた四角形 55">
            <a:extLst>
              <a:ext uri="{FF2B5EF4-FFF2-40B4-BE49-F238E27FC236}">
                <a16:creationId xmlns:a16="http://schemas.microsoft.com/office/drawing/2014/main" id="{9644B9FF-60EE-A0CE-C830-BB93ABDF359E}"/>
              </a:ext>
            </a:extLst>
          </p:cNvPr>
          <p:cNvSpPr/>
          <p:nvPr/>
        </p:nvSpPr>
        <p:spPr>
          <a:xfrm>
            <a:off x="618317" y="3619073"/>
            <a:ext cx="3638327" cy="611923"/>
          </a:xfrm>
          <a:prstGeom prst="wedgeRoundRectCallout">
            <a:avLst>
              <a:gd name="adj1" fmla="val 31132"/>
              <a:gd name="adj2" fmla="val -84554"/>
              <a:gd name="adj3" fmla="val 16667"/>
            </a:avLst>
          </a:prstGeom>
          <a:solidFill>
            <a:srgbClr val="FFFFCC"/>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ja-JP" altLang="en-US" sz="900">
                <a:solidFill>
                  <a:schemeClr val="tx1"/>
                </a:solidFill>
                <a:latin typeface="Meiryo UI" panose="020B0604030504040204" pitchFamily="50" charset="-128"/>
                <a:ea typeface="Meiryo UI" panose="020B0604030504040204" pitchFamily="50" charset="-128"/>
              </a:rPr>
              <a:t>記号　番号　枝番　初回登録状態　　初回登録解除区分 </a:t>
            </a:r>
            <a:r>
              <a:rPr lang="en-US" altLang="ja-JP" sz="900">
                <a:solidFill>
                  <a:schemeClr val="tx1"/>
                </a:solidFill>
                <a:latin typeface="Meiryo UI" panose="020B0604030504040204" pitchFamily="50" charset="-128"/>
                <a:ea typeface="Meiryo UI" panose="020B0604030504040204" pitchFamily="50" charset="-128"/>
              </a:rPr>
              <a:t>…</a:t>
            </a:r>
            <a:endParaRPr kumimoji="1" lang="en-US" altLang="ja-JP" sz="900">
              <a:solidFill>
                <a:schemeClr val="tx1"/>
              </a:solidFill>
              <a:latin typeface="Meiryo UI" panose="020B0604030504040204" pitchFamily="50" charset="-128"/>
              <a:ea typeface="Meiryo UI" panose="020B0604030504040204" pitchFamily="50" charset="-128"/>
            </a:endParaRPr>
          </a:p>
          <a:p>
            <a:r>
              <a:rPr kumimoji="1" lang="ja-JP" altLang="en-US" sz="900">
                <a:solidFill>
                  <a:schemeClr val="tx1"/>
                </a:solidFill>
                <a:latin typeface="Meiryo UI" panose="020B0604030504040204" pitchFamily="50" charset="-128"/>
                <a:ea typeface="Meiryo UI" panose="020B0604030504040204" pitchFamily="50" charset="-128"/>
              </a:rPr>
              <a:t>中央　</a:t>
            </a:r>
            <a:r>
              <a:rPr kumimoji="1" lang="en-US" altLang="ja-JP" sz="900">
                <a:solidFill>
                  <a:schemeClr val="tx1"/>
                </a:solidFill>
                <a:latin typeface="Meiryo UI" panose="020B0604030504040204" pitchFamily="50" charset="-128"/>
                <a:ea typeface="Meiryo UI" panose="020B0604030504040204" pitchFamily="50" charset="-128"/>
              </a:rPr>
              <a:t>001</a:t>
            </a:r>
            <a:r>
              <a:rPr kumimoji="1" lang="ja-JP" altLang="en-US" sz="900">
                <a:solidFill>
                  <a:schemeClr val="tx1"/>
                </a:solidFill>
                <a:latin typeface="Meiryo UI" panose="020B0604030504040204" pitchFamily="50" charset="-128"/>
                <a:ea typeface="Meiryo UI" panose="020B0604030504040204" pitchFamily="50" charset="-128"/>
              </a:rPr>
              <a:t>　</a:t>
            </a:r>
            <a:r>
              <a:rPr kumimoji="1" lang="en-US" altLang="ja-JP" sz="900">
                <a:solidFill>
                  <a:schemeClr val="tx1"/>
                </a:solidFill>
                <a:latin typeface="Meiryo UI" panose="020B0604030504040204" pitchFamily="50" charset="-128"/>
                <a:ea typeface="Meiryo UI" panose="020B0604030504040204" pitchFamily="50" charset="-128"/>
              </a:rPr>
              <a:t>01</a:t>
            </a:r>
            <a:r>
              <a:rPr kumimoji="1" lang="ja-JP" altLang="en-US" sz="900">
                <a:solidFill>
                  <a:schemeClr val="tx1"/>
                </a:solidFill>
                <a:latin typeface="Meiryo UI" panose="020B0604030504040204" pitchFamily="50" charset="-128"/>
                <a:ea typeface="Meiryo UI" panose="020B0604030504040204" pitchFamily="50" charset="-128"/>
              </a:rPr>
              <a:t>　　 </a:t>
            </a:r>
            <a:r>
              <a:rPr kumimoji="1" lang="en-US" altLang="ja-JP" sz="900">
                <a:solidFill>
                  <a:schemeClr val="tx1"/>
                </a:solidFill>
                <a:latin typeface="Meiryo UI" panose="020B0604030504040204" pitchFamily="50" charset="-128"/>
                <a:ea typeface="Meiryo UI" panose="020B0604030504040204" pitchFamily="50" charset="-128"/>
              </a:rPr>
              <a:t>1:</a:t>
            </a:r>
            <a:r>
              <a:rPr kumimoji="1" lang="ja-JP" altLang="en-US" sz="900">
                <a:solidFill>
                  <a:schemeClr val="tx1"/>
                </a:solidFill>
                <a:latin typeface="Meiryo UI" panose="020B0604030504040204" pitchFamily="50" charset="-128"/>
                <a:ea typeface="Meiryo UI" panose="020B0604030504040204" pitchFamily="50" charset="-128"/>
              </a:rPr>
              <a:t>利用登録有　  未設定</a:t>
            </a:r>
            <a:endParaRPr kumimoji="1" lang="en-US" altLang="ja-JP" sz="900">
              <a:solidFill>
                <a:schemeClr val="tx1"/>
              </a:solidFill>
              <a:latin typeface="Meiryo UI" panose="020B0604030504040204" pitchFamily="50" charset="-128"/>
              <a:ea typeface="Meiryo UI" panose="020B0604030504040204" pitchFamily="50" charset="-128"/>
            </a:endParaRPr>
          </a:p>
          <a:p>
            <a:r>
              <a:rPr lang="ja-JP" altLang="en-US" sz="900">
                <a:solidFill>
                  <a:schemeClr val="tx1"/>
                </a:solidFill>
                <a:latin typeface="Meiryo UI" panose="020B0604030504040204" pitchFamily="50" charset="-128"/>
                <a:ea typeface="Meiryo UI" panose="020B0604030504040204" pitchFamily="50" charset="-128"/>
              </a:rPr>
              <a:t>中央　</a:t>
            </a:r>
            <a:r>
              <a:rPr lang="en-US" altLang="ja-JP" sz="900">
                <a:solidFill>
                  <a:schemeClr val="tx1"/>
                </a:solidFill>
                <a:latin typeface="Meiryo UI" panose="020B0604030504040204" pitchFamily="50" charset="-128"/>
                <a:ea typeface="Meiryo UI" panose="020B0604030504040204" pitchFamily="50" charset="-128"/>
              </a:rPr>
              <a:t>002</a:t>
            </a:r>
            <a:r>
              <a:rPr lang="ja-JP" altLang="en-US" sz="900">
                <a:solidFill>
                  <a:schemeClr val="tx1"/>
                </a:solidFill>
                <a:latin typeface="Meiryo UI" panose="020B0604030504040204" pitchFamily="50" charset="-128"/>
                <a:ea typeface="Meiryo UI" panose="020B0604030504040204" pitchFamily="50" charset="-128"/>
              </a:rPr>
              <a:t>　</a:t>
            </a:r>
            <a:r>
              <a:rPr lang="en-US" altLang="ja-JP" sz="900">
                <a:solidFill>
                  <a:schemeClr val="tx1"/>
                </a:solidFill>
                <a:latin typeface="Meiryo UI" panose="020B0604030504040204" pitchFamily="50" charset="-128"/>
                <a:ea typeface="Meiryo UI" panose="020B0604030504040204" pitchFamily="50" charset="-128"/>
              </a:rPr>
              <a:t>01</a:t>
            </a:r>
            <a:r>
              <a:rPr lang="ja-JP" altLang="en-US" sz="900">
                <a:solidFill>
                  <a:schemeClr val="tx1"/>
                </a:solidFill>
                <a:latin typeface="Meiryo UI" panose="020B0604030504040204" pitchFamily="50" charset="-128"/>
                <a:ea typeface="Meiryo UI" panose="020B0604030504040204" pitchFamily="50" charset="-128"/>
              </a:rPr>
              <a:t>　　 </a:t>
            </a:r>
            <a:r>
              <a:rPr lang="en-US" altLang="ja-JP" sz="900">
                <a:solidFill>
                  <a:schemeClr val="tx1"/>
                </a:solidFill>
                <a:latin typeface="Meiryo UI" panose="020B0604030504040204" pitchFamily="50" charset="-128"/>
                <a:ea typeface="Meiryo UI" panose="020B0604030504040204" pitchFamily="50" charset="-128"/>
              </a:rPr>
              <a:t>0:</a:t>
            </a:r>
            <a:r>
              <a:rPr lang="ja-JP" altLang="en-US" sz="900">
                <a:solidFill>
                  <a:schemeClr val="tx1"/>
                </a:solidFill>
                <a:latin typeface="Meiryo UI" panose="020B0604030504040204" pitchFamily="50" charset="-128"/>
                <a:ea typeface="Meiryo UI" panose="020B0604030504040204" pitchFamily="50" charset="-128"/>
              </a:rPr>
              <a:t>利用登録無　　</a:t>
            </a:r>
            <a:r>
              <a:rPr lang="en-US" altLang="ja-JP" sz="900">
                <a:solidFill>
                  <a:schemeClr val="tx1"/>
                </a:solidFill>
                <a:latin typeface="Meiryo UI" panose="020B0604030504040204" pitchFamily="50" charset="-128"/>
                <a:ea typeface="Meiryo UI" panose="020B0604030504040204" pitchFamily="50" charset="-128"/>
              </a:rPr>
              <a:t>1:</a:t>
            </a:r>
            <a:r>
              <a:rPr lang="ja-JP" altLang="en-US" sz="900">
                <a:solidFill>
                  <a:schemeClr val="tx1"/>
                </a:solidFill>
                <a:latin typeface="Meiryo UI" panose="020B0604030504040204" pitchFamily="50" charset="-128"/>
                <a:ea typeface="Meiryo UI" panose="020B0604030504040204" pitchFamily="50" charset="-128"/>
              </a:rPr>
              <a:t>保険者（加入者）の申請解除</a:t>
            </a:r>
            <a:endParaRPr kumimoji="1" lang="ja-JP" altLang="en-US" sz="900">
              <a:solidFill>
                <a:schemeClr val="tx1"/>
              </a:solidFill>
              <a:latin typeface="Meiryo UI" panose="020B0604030504040204" pitchFamily="50" charset="-128"/>
              <a:ea typeface="Meiryo UI" panose="020B0604030504040204" pitchFamily="50" charset="-128"/>
            </a:endParaRPr>
          </a:p>
        </p:txBody>
      </p:sp>
      <p:graphicFrame>
        <p:nvGraphicFramePr>
          <p:cNvPr id="59" name="表 15">
            <a:extLst>
              <a:ext uri="{FF2B5EF4-FFF2-40B4-BE49-F238E27FC236}">
                <a16:creationId xmlns:a16="http://schemas.microsoft.com/office/drawing/2014/main" id="{3CB259D1-AAB2-58E9-07AD-526B182BC598}"/>
              </a:ext>
            </a:extLst>
          </p:cNvPr>
          <p:cNvGraphicFramePr>
            <a:graphicFrameLocks noGrp="1"/>
          </p:cNvGraphicFramePr>
          <p:nvPr>
            <p:extLst>
              <p:ext uri="{D42A27DB-BD31-4B8C-83A1-F6EECF244321}">
                <p14:modId xmlns:p14="http://schemas.microsoft.com/office/powerpoint/2010/main" val="2956607934"/>
              </p:ext>
            </p:extLst>
          </p:nvPr>
        </p:nvGraphicFramePr>
        <p:xfrm>
          <a:off x="707279" y="5278328"/>
          <a:ext cx="8777577" cy="1097280"/>
        </p:xfrm>
        <a:graphic>
          <a:graphicData uri="http://schemas.openxmlformats.org/drawingml/2006/table">
            <a:tbl>
              <a:tblPr firstRow="1" bandRow="1">
                <a:tableStyleId>{5C22544A-7EE6-4342-B048-85BDC9FD1C3A}</a:tableStyleId>
              </a:tblPr>
              <a:tblGrid>
                <a:gridCol w="1897722">
                  <a:extLst>
                    <a:ext uri="{9D8B030D-6E8A-4147-A177-3AD203B41FA5}">
                      <a16:colId xmlns:a16="http://schemas.microsoft.com/office/drawing/2014/main" val="2842642056"/>
                    </a:ext>
                  </a:extLst>
                </a:gridCol>
                <a:gridCol w="6879855">
                  <a:extLst>
                    <a:ext uri="{9D8B030D-6E8A-4147-A177-3AD203B41FA5}">
                      <a16:colId xmlns:a16="http://schemas.microsoft.com/office/drawing/2014/main" val="54507887"/>
                    </a:ext>
                  </a:extLst>
                </a:gridCol>
              </a:tblGrid>
              <a:tr h="0">
                <a:tc>
                  <a:txBody>
                    <a:bodyPr/>
                    <a:lstStyle/>
                    <a:p>
                      <a:pPr algn="ctr"/>
                      <a:r>
                        <a:rPr kumimoji="1" lang="ja-JP" altLang="en-US" sz="1200">
                          <a:latin typeface="Meiryo UI" panose="020B0604030504040204" pitchFamily="50" charset="-128"/>
                          <a:ea typeface="Meiryo UI" panose="020B0604030504040204" pitchFamily="50" charset="-128"/>
                        </a:rPr>
                        <a:t>連携サイクル</a:t>
                      </a:r>
                    </a:p>
                  </a:txBody>
                  <a:tcPr/>
                </a:tc>
                <a:tc>
                  <a:txBody>
                    <a:bodyPr/>
                    <a:lstStyle/>
                    <a:p>
                      <a:pPr algn="ctr"/>
                      <a:r>
                        <a:rPr kumimoji="1" lang="ja-JP" altLang="en-US" sz="1200">
                          <a:latin typeface="Meiryo UI" panose="020B0604030504040204" pitchFamily="50" charset="-128"/>
                          <a:ea typeface="Meiryo UI" panose="020B0604030504040204" pitchFamily="50" charset="-128"/>
                        </a:rPr>
                        <a:t>連携対象</a:t>
                      </a:r>
                    </a:p>
                  </a:txBody>
                  <a:tcPr/>
                </a:tc>
                <a:extLst>
                  <a:ext uri="{0D108BD9-81ED-4DB2-BD59-A6C34878D82A}">
                    <a16:rowId xmlns:a16="http://schemas.microsoft.com/office/drawing/2014/main" val="1610418778"/>
                  </a:ext>
                </a:extLst>
              </a:tr>
              <a:tr h="0">
                <a:tc>
                  <a:txBody>
                    <a:bodyPr/>
                    <a:lstStyle/>
                    <a:p>
                      <a:r>
                        <a:rPr kumimoji="1" lang="ja-JP" altLang="ja-JP" sz="1200" kern="1200">
                          <a:solidFill>
                            <a:schemeClr val="dk1"/>
                          </a:solidFill>
                          <a:effectLst/>
                          <a:latin typeface="Meiryo UI" panose="020B0604030504040204" pitchFamily="50" charset="-128"/>
                          <a:ea typeface="Meiryo UI" panose="020B0604030504040204" pitchFamily="50" charset="-128"/>
                          <a:cs typeface="+mn-cs"/>
                        </a:rPr>
                        <a:t>制度施行時</a:t>
                      </a:r>
                      <a:endParaRPr kumimoji="1" lang="ja-JP" altLang="en-US" sz="1200">
                        <a:latin typeface="Meiryo UI" panose="020B0604030504040204" pitchFamily="50" charset="-128"/>
                        <a:ea typeface="Meiryo UI" panose="020B0604030504040204" pitchFamily="50" charset="-128"/>
                      </a:endParaRPr>
                    </a:p>
                  </a:txBody>
                  <a:tcPr/>
                </a:tc>
                <a:tc>
                  <a:txBody>
                    <a:bodyPr/>
                    <a:lstStyle/>
                    <a:p>
                      <a:r>
                        <a:rPr kumimoji="1" lang="ja-JP" altLang="en-US" sz="1200">
                          <a:latin typeface="Meiryo UI" panose="020B0604030504040204" pitchFamily="50" charset="-128"/>
                          <a:ea typeface="Meiryo UI" panose="020B0604030504040204" pitchFamily="50" charset="-128"/>
                        </a:rPr>
                        <a:t>基準日（月の</a:t>
                      </a:r>
                      <a:r>
                        <a:rPr kumimoji="1" lang="en-US" altLang="ja-JP" sz="1200">
                          <a:latin typeface="Meiryo UI" panose="020B0604030504040204" pitchFamily="50" charset="-128"/>
                          <a:ea typeface="Meiryo UI" panose="020B0604030504040204" pitchFamily="50" charset="-128"/>
                        </a:rPr>
                        <a:t>1</a:t>
                      </a:r>
                      <a:r>
                        <a:rPr kumimoji="1" lang="ja-JP" altLang="en-US" sz="1200">
                          <a:latin typeface="Meiryo UI" panose="020B0604030504040204" pitchFamily="50" charset="-128"/>
                          <a:ea typeface="Meiryo UI" panose="020B0604030504040204" pitchFamily="50" charset="-128"/>
                        </a:rPr>
                        <a:t>日等）時点で加入者情報が登録されている対象者全員について利用情報が連携される。</a:t>
                      </a:r>
                    </a:p>
                  </a:txBody>
                  <a:tcPr/>
                </a:tc>
                <a:extLst>
                  <a:ext uri="{0D108BD9-81ED-4DB2-BD59-A6C34878D82A}">
                    <a16:rowId xmlns:a16="http://schemas.microsoft.com/office/drawing/2014/main" val="4234717356"/>
                  </a:ext>
                </a:extLst>
              </a:tr>
              <a:tr h="0">
                <a:tc>
                  <a:txBody>
                    <a:bodyPr/>
                    <a:lstStyle/>
                    <a:p>
                      <a:r>
                        <a:rPr kumimoji="1" lang="ja-JP" altLang="en-US" sz="1200">
                          <a:latin typeface="Meiryo UI" panose="020B0604030504040204" pitchFamily="50" charset="-128"/>
                          <a:ea typeface="Meiryo UI" panose="020B0604030504040204" pitchFamily="50" charset="-128"/>
                        </a:rPr>
                        <a:t>月次</a:t>
                      </a:r>
                    </a:p>
                  </a:txBody>
                  <a:tcPr/>
                </a:tc>
                <a:tc>
                  <a:txBody>
                    <a:bodyPr/>
                    <a:lstStyle/>
                    <a:p>
                      <a:r>
                        <a:rPr kumimoji="1" lang="ja-JP" altLang="en-US" sz="1200">
                          <a:latin typeface="Meiryo UI" panose="020B0604030504040204" pitchFamily="50" charset="-128"/>
                          <a:ea typeface="Meiryo UI" panose="020B0604030504040204" pitchFamily="50" charset="-128"/>
                        </a:rPr>
                        <a:t>制度施行時の抽出条件と同じ。</a:t>
                      </a:r>
                    </a:p>
                  </a:txBody>
                  <a:tcPr/>
                </a:tc>
                <a:extLst>
                  <a:ext uri="{0D108BD9-81ED-4DB2-BD59-A6C34878D82A}">
                    <a16:rowId xmlns:a16="http://schemas.microsoft.com/office/drawing/2014/main" val="2879701180"/>
                  </a:ext>
                </a:extLst>
              </a:tr>
              <a:tr h="0">
                <a:tc>
                  <a:txBody>
                    <a:bodyPr/>
                    <a:lstStyle/>
                    <a:p>
                      <a:r>
                        <a:rPr kumimoji="1" lang="ja-JP" altLang="en-US" sz="1200">
                          <a:latin typeface="Meiryo UI" panose="020B0604030504040204" pitchFamily="50" charset="-128"/>
                          <a:ea typeface="Meiryo UI" panose="020B0604030504040204" pitchFamily="50" charset="-128"/>
                        </a:rPr>
                        <a:t>日次</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返納者の情報が連携される。</a:t>
                      </a:r>
                      <a:endParaRPr kumimoji="1" lang="en-US" altLang="ja-JP" sz="1200">
                        <a:solidFill>
                          <a:schemeClr val="tx1"/>
                        </a:solidFill>
                        <a:highlight>
                          <a:srgbClr val="FFFF00"/>
                        </a:highlight>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246278278"/>
                  </a:ext>
                </a:extLst>
              </a:tr>
            </a:tbl>
          </a:graphicData>
        </a:graphic>
      </p:graphicFrame>
      <p:sp>
        <p:nvSpPr>
          <p:cNvPr id="61" name="コンテンツ プレースホルダー 1">
            <a:extLst>
              <a:ext uri="{FF2B5EF4-FFF2-40B4-BE49-F238E27FC236}">
                <a16:creationId xmlns:a16="http://schemas.microsoft.com/office/drawing/2014/main" id="{25C847B9-D4D6-AD75-86B8-AAA1CB9CA986}"/>
              </a:ext>
            </a:extLst>
          </p:cNvPr>
          <p:cNvSpPr txBox="1">
            <a:spLocks/>
          </p:cNvSpPr>
          <p:nvPr/>
        </p:nvSpPr>
        <p:spPr>
          <a:xfrm>
            <a:off x="560512" y="5043953"/>
            <a:ext cx="4543145" cy="27517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想定される連携サイクルと連携対象</a:t>
            </a:r>
            <a:r>
              <a:rPr lang="en-US" altLang="ja-JP" sz="1200">
                <a:latin typeface="Meiryo UI" panose="020B0604030504040204" pitchFamily="50" charset="-128"/>
                <a:ea typeface="Meiryo UI" panose="020B0604030504040204" pitchFamily="50" charset="-128"/>
              </a:rPr>
              <a:t>】</a:t>
            </a:r>
          </a:p>
        </p:txBody>
      </p:sp>
    </p:spTree>
    <p:extLst>
      <p:ext uri="{BB962C8B-B14F-4D97-AF65-F5344CB8AC3E}">
        <p14:creationId xmlns:p14="http://schemas.microsoft.com/office/powerpoint/2010/main" val="3574337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B401A534-D5AC-B091-0992-80F1635C2AC4}"/>
              </a:ext>
            </a:extLst>
          </p:cNvPr>
          <p:cNvPicPr>
            <a:picLocks noChangeAspect="1"/>
          </p:cNvPicPr>
          <p:nvPr/>
        </p:nvPicPr>
        <p:blipFill rotWithShape="1">
          <a:blip r:embed="rId2"/>
          <a:srcRect t="4154"/>
          <a:stretch/>
        </p:blipFill>
        <p:spPr>
          <a:xfrm>
            <a:off x="557095" y="2171656"/>
            <a:ext cx="6099418" cy="4320444"/>
          </a:xfrm>
          <a:prstGeom prst="rect">
            <a:avLst/>
          </a:prstGeom>
        </p:spPr>
      </p:pic>
      <p:sp>
        <p:nvSpPr>
          <p:cNvPr id="3" name="スライド番号プレースホルダー 2">
            <a:extLst>
              <a:ext uri="{FF2B5EF4-FFF2-40B4-BE49-F238E27FC236}">
                <a16:creationId xmlns:a16="http://schemas.microsoft.com/office/drawing/2014/main" id="{7C53AEEF-97FB-2DC9-90E6-2E04C92B54C6}"/>
              </a:ext>
            </a:extLst>
          </p:cNvPr>
          <p:cNvSpPr>
            <a:spLocks noGrp="1"/>
          </p:cNvSpPr>
          <p:nvPr>
            <p:ph type="sldNum" sz="quarter" idx="12"/>
          </p:nvPr>
        </p:nvSpPr>
        <p:spPr/>
        <p:txBody>
          <a:bodyPr/>
          <a:lstStyle/>
          <a:p>
            <a:fld id="{B39558CB-1803-41F9-BEAC-264E2C773853}" type="slidenum">
              <a:rPr kumimoji="1" lang="ja-JP" altLang="en-US" smtClean="0"/>
              <a:pPr/>
              <a:t>31</a:t>
            </a:fld>
            <a:endParaRPr kumimoji="1" lang="ja-JP" altLang="en-US"/>
          </a:p>
        </p:txBody>
      </p:sp>
      <p:sp>
        <p:nvSpPr>
          <p:cNvPr id="5" name="テキスト ボックス 4">
            <a:extLst>
              <a:ext uri="{FF2B5EF4-FFF2-40B4-BE49-F238E27FC236}">
                <a16:creationId xmlns:a16="http://schemas.microsoft.com/office/drawing/2014/main" id="{8D8BCB32-5549-38DA-3F26-47FA991723E5}"/>
              </a:ext>
            </a:extLst>
          </p:cNvPr>
          <p:cNvSpPr txBox="1"/>
          <p:nvPr/>
        </p:nvSpPr>
        <p:spPr>
          <a:xfrm>
            <a:off x="549072" y="1297788"/>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「設計方針４－１」にて登録した利用登録情報について、資格確認書の交付等において照会可能とすることで、保険者により資格確認書の職権交付の判断ができるようにする。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6410020B-2D89-ABA4-E34C-7E87D5006F16}"/>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４－２</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AC5DF5DF-6EB7-8D4D-C66B-B64FF3FEB034}"/>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資格確認書の交付等において、利用登録情報を照会できること</a:t>
            </a:r>
          </a:p>
        </p:txBody>
      </p:sp>
      <p:sp>
        <p:nvSpPr>
          <p:cNvPr id="8" name="テキスト ボックス 7">
            <a:extLst>
              <a:ext uri="{FF2B5EF4-FFF2-40B4-BE49-F238E27FC236}">
                <a16:creationId xmlns:a16="http://schemas.microsoft.com/office/drawing/2014/main" id="{D80500C3-D8A2-8D06-9EA3-6F4084B79E9A}"/>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8" name="正方形/長方形 27">
            <a:extLst>
              <a:ext uri="{FF2B5EF4-FFF2-40B4-BE49-F238E27FC236}">
                <a16:creationId xmlns:a16="http://schemas.microsoft.com/office/drawing/2014/main" id="{2B62636E-3C77-AE75-CD38-C30959F0A6C0}"/>
              </a:ext>
            </a:extLst>
          </p:cNvPr>
          <p:cNvSpPr/>
          <p:nvPr/>
        </p:nvSpPr>
        <p:spPr>
          <a:xfrm>
            <a:off x="5639172" y="3601036"/>
            <a:ext cx="321940" cy="50876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D78E8D9-1277-A4BA-DF89-07D1A50182E1}"/>
              </a:ext>
            </a:extLst>
          </p:cNvPr>
          <p:cNvSpPr txBox="1"/>
          <p:nvPr/>
        </p:nvSpPr>
        <p:spPr>
          <a:xfrm>
            <a:off x="528540" y="1884398"/>
            <a:ext cx="8987582" cy="307766"/>
          </a:xfrm>
          <a:prstGeom prst="rect">
            <a:avLst/>
          </a:prstGeom>
          <a:noFill/>
        </p:spPr>
        <p:txBody>
          <a:bodyPr wrap="square" lIns="91429" tIns="45715" rIns="91429" bIns="45715" rtlCol="0">
            <a:spAutoFit/>
          </a:bodyPr>
          <a:lstStyle/>
          <a:p>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資格確認書発行画面</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タブ</a:t>
            </a:r>
            <a:endParaRPr lang="en-US" altLang="ja-JP" sz="1400" b="1">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7259D232-F262-23D1-F0AF-F350D7252925}"/>
              </a:ext>
            </a:extLst>
          </p:cNvPr>
          <p:cNvSpPr txBox="1"/>
          <p:nvPr/>
        </p:nvSpPr>
        <p:spPr>
          <a:xfrm>
            <a:off x="5529065" y="3320751"/>
            <a:ext cx="432048"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
        <p:nvSpPr>
          <p:cNvPr id="14" name="正方形/長方形 13">
            <a:extLst>
              <a:ext uri="{FF2B5EF4-FFF2-40B4-BE49-F238E27FC236}">
                <a16:creationId xmlns:a16="http://schemas.microsoft.com/office/drawing/2014/main" id="{2E526C4E-FB8A-9985-C46F-E6099FA3B237}"/>
              </a:ext>
            </a:extLst>
          </p:cNvPr>
          <p:cNvSpPr/>
          <p:nvPr/>
        </p:nvSpPr>
        <p:spPr>
          <a:xfrm>
            <a:off x="5961112" y="3601036"/>
            <a:ext cx="321940" cy="50876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54376C72-7463-A44C-14F2-34F390E80484}"/>
              </a:ext>
            </a:extLst>
          </p:cNvPr>
          <p:cNvSpPr txBox="1"/>
          <p:nvPr/>
        </p:nvSpPr>
        <p:spPr>
          <a:xfrm>
            <a:off x="5851005" y="3320751"/>
            <a:ext cx="432048"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②</a:t>
            </a:r>
          </a:p>
        </p:txBody>
      </p:sp>
      <p:sp>
        <p:nvSpPr>
          <p:cNvPr id="16" name="テキスト ボックス 15">
            <a:extLst>
              <a:ext uri="{FF2B5EF4-FFF2-40B4-BE49-F238E27FC236}">
                <a16:creationId xmlns:a16="http://schemas.microsoft.com/office/drawing/2014/main" id="{F4714962-C7B4-A923-C81C-883838308731}"/>
              </a:ext>
            </a:extLst>
          </p:cNvPr>
          <p:cNvSpPr txBox="1"/>
          <p:nvPr/>
        </p:nvSpPr>
        <p:spPr>
          <a:xfrm>
            <a:off x="6685068" y="2171656"/>
            <a:ext cx="3150094" cy="2862312"/>
          </a:xfrm>
          <a:prstGeom prst="rect">
            <a:avLst/>
          </a:prstGeom>
          <a:noFill/>
        </p:spPr>
        <p:txBody>
          <a:bodyPr wrap="square" lIns="91429" tIns="45715" rIns="91429" bIns="45715" rtlCol="0">
            <a:spAutoFit/>
          </a:bodyPr>
          <a:lstStyle/>
          <a:p>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タブの補足事項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a:t>
            </a:r>
            <a:r>
              <a:rPr kumimoji="1" lang="ja-JP" altLang="en-US" sz="1200">
                <a:latin typeface="Meiryo UI" panose="020B0604030504040204" pitchFamily="50" charset="-128"/>
                <a:ea typeface="Meiryo UI" panose="020B0604030504040204" pitchFamily="50" charset="-128"/>
              </a:rPr>
              <a:t>利用登録</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200" b="0">
                <a:solidFill>
                  <a:schemeClr val="tx1"/>
                </a:solidFill>
                <a:latin typeface="Meiryo UI" panose="020B0604030504040204" pitchFamily="50" charset="-128"/>
                <a:ea typeface="Meiryo UI" panose="020B0604030504040204" pitchFamily="50" charset="-128"/>
              </a:rPr>
              <a:t>マイナ保険証として利用する登録が実施されて</a:t>
            </a:r>
            <a:endParaRPr kumimoji="1" lang="en-US" altLang="ja-JP" sz="1200" b="0">
              <a:solidFill>
                <a:schemeClr val="tx1"/>
              </a:solidFill>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b="0">
                <a:solidFill>
                  <a:schemeClr val="tx1"/>
                </a:solidFill>
                <a:latin typeface="Meiryo UI" panose="020B0604030504040204" pitchFamily="50" charset="-128"/>
                <a:ea typeface="Meiryo UI" panose="020B0604030504040204" pitchFamily="50" charset="-128"/>
              </a:rPr>
              <a:t>いるかの有無を表示する。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a:solidFill>
                  <a:schemeClr val="tx1"/>
                </a:solidFill>
                <a:latin typeface="Meiryo UI" panose="020B0604030504040204" pitchFamily="50" charset="-128"/>
                <a:ea typeface="Meiryo UI" panose="020B0604030504040204" pitchFamily="50" charset="-128"/>
              </a:rPr>
              <a:t>詳細ボタンから遷移する画面では以下の情報を</a:t>
            </a:r>
            <a:endParaRPr kumimoji="1" lang="en-US" altLang="ja-JP" sz="1200">
              <a:solidFill>
                <a:schemeClr val="tx1"/>
              </a:solidFill>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a:solidFill>
                  <a:schemeClr val="tx1"/>
                </a:solidFill>
                <a:latin typeface="Meiryo UI" panose="020B0604030504040204" pitchFamily="50" charset="-128"/>
                <a:ea typeface="Meiryo UI" panose="020B0604030504040204" pitchFamily="50" charset="-128"/>
              </a:rPr>
              <a:t>表示する。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ja-JP" altLang="en-US" sz="1200">
                <a:latin typeface="Meiryo UI" panose="020B0604030504040204" pitchFamily="50" charset="-128"/>
                <a:ea typeface="Meiryo UI" panose="020B0604030504040204" pitchFamily="50" charset="-128"/>
              </a:rPr>
              <a:t>・マイナ保険証の解除申請有無</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・マイナンバーカードの電子証明書の有効期限  </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の状態</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  ・マイナンバーカード</a:t>
            </a:r>
            <a:r>
              <a:rPr lang="ja-JP" altLang="en-US" sz="1200">
                <a:latin typeface="Meiryo UI" panose="020B0604030504040204" pitchFamily="50" charset="-128"/>
                <a:ea typeface="Meiryo UI" panose="020B0604030504040204" pitchFamily="50" charset="-128"/>
              </a:rPr>
              <a:t>の</a:t>
            </a:r>
            <a:r>
              <a:rPr kumimoji="1" lang="ja-JP" altLang="en-US" sz="1200">
                <a:latin typeface="Meiryo UI" panose="020B0604030504040204" pitchFamily="50" charset="-128"/>
                <a:ea typeface="Meiryo UI" panose="020B0604030504040204" pitchFamily="50" charset="-128"/>
              </a:rPr>
              <a:t>返納有無</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②申請有無</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資格確認書の交付申請</a:t>
            </a:r>
            <a:r>
              <a:rPr kumimoji="1" lang="ja-JP" altLang="en-US" sz="1200" b="0">
                <a:solidFill>
                  <a:schemeClr val="tx1"/>
                </a:solidFill>
                <a:latin typeface="Meiryo UI" panose="020B0604030504040204" pitchFamily="50" charset="-128"/>
                <a:ea typeface="Meiryo UI" panose="020B0604030504040204" pitchFamily="50" charset="-128"/>
              </a:rPr>
              <a:t>有無を表示する。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7063127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8CCE24F-3DE9-0797-4A05-DA88AEE915CC}"/>
              </a:ext>
            </a:extLst>
          </p:cNvPr>
          <p:cNvSpPr>
            <a:spLocks noGrp="1"/>
          </p:cNvSpPr>
          <p:nvPr>
            <p:ph type="sldNum" sz="quarter" idx="12"/>
          </p:nvPr>
        </p:nvSpPr>
        <p:spPr/>
        <p:txBody>
          <a:bodyPr/>
          <a:lstStyle/>
          <a:p>
            <a:fld id="{B39558CB-1803-41F9-BEAC-264E2C773853}" type="slidenum">
              <a:rPr kumimoji="1" lang="ja-JP" altLang="en-US" smtClean="0"/>
              <a:pPr/>
              <a:t>32</a:t>
            </a:fld>
            <a:endParaRPr kumimoji="1" lang="ja-JP" altLang="en-US"/>
          </a:p>
        </p:txBody>
      </p:sp>
      <p:sp>
        <p:nvSpPr>
          <p:cNvPr id="6" name="正方形/長方形 5">
            <a:extLst>
              <a:ext uri="{FF2B5EF4-FFF2-40B4-BE49-F238E27FC236}">
                <a16:creationId xmlns:a16="http://schemas.microsoft.com/office/drawing/2014/main" id="{F16D9A54-F6C4-4AA8-E343-515C7E51CD19}"/>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４－３</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B1AA4675-1313-FEAB-2CE3-67C7EADE70F2}"/>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保険者で受け付けした利用登録解除申請情報を登録できること</a:t>
            </a:r>
            <a:endParaRPr lang="ja-JP" altLang="en-US"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2F2FA0F9-C489-0E80-C5B9-30B84F986457}"/>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2B39775F-2CC9-E8F3-2B4C-BC1DE271DBD3}"/>
              </a:ext>
            </a:extLst>
          </p:cNvPr>
          <p:cNvSpPr txBox="1"/>
          <p:nvPr/>
        </p:nvSpPr>
        <p:spPr>
          <a:xfrm>
            <a:off x="549072" y="1311178"/>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マイナ保険証の利用解除を希望する被保険者は、保険者に「利用登録解除申請書」を提出して、マイナ保険証の利用解除申請手続きを実施する。保険者は利用登録解除申請を受け付けし、解除申請情報をシステムに登録して、「資格確認書」を職権で即時に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四角形: 角を丸くする 67">
            <a:extLst>
              <a:ext uri="{FF2B5EF4-FFF2-40B4-BE49-F238E27FC236}">
                <a16:creationId xmlns:a16="http://schemas.microsoft.com/office/drawing/2014/main" id="{02691071-934E-E8E3-99B7-184191E545E8}"/>
              </a:ext>
            </a:extLst>
          </p:cNvPr>
          <p:cNvSpPr/>
          <p:nvPr/>
        </p:nvSpPr>
        <p:spPr bwMode="auto">
          <a:xfrm>
            <a:off x="7119706" y="2498340"/>
            <a:ext cx="720167" cy="2494670"/>
          </a:xfrm>
          <a:prstGeom prst="roundRect">
            <a:avLst>
              <a:gd name="adj" fmla="val 8248"/>
            </a:avLst>
          </a:prstGeom>
          <a:noFill/>
          <a:ln w="19050">
            <a:solidFill>
              <a:srgbClr val="0000FF"/>
            </a:solidFill>
            <a:prstDash val="solid"/>
          </a:ln>
        </p:spPr>
        <p:style>
          <a:lnRef idx="0">
            <a:scrgbClr r="0" g="0" b="0"/>
          </a:lnRef>
          <a:fillRef idx="0">
            <a:scrgbClr r="0" g="0" b="0"/>
          </a:fillRef>
          <a:effectRef idx="0">
            <a:scrgbClr r="0" g="0" b="0"/>
          </a:effectRef>
          <a:fontRef idx="minor">
            <a:schemeClr val="lt1"/>
          </a:fontRef>
        </p:style>
        <p:txBody>
          <a:bodyPr vert="horz" wrap="none" lIns="30675" tIns="0" rIns="30675" bIns="0" numCol="1" rtlCol="0" anchor="ctr" anchorCtr="0" compatLnSpc="1">
            <a:prstTxWarp prst="textNoShape">
              <a:avLst/>
            </a:prstTxWarp>
          </a:bodyPr>
          <a:lstStyle/>
          <a:p>
            <a:pPr marL="0" marR="0" lvl="0" indent="0" algn="l" defTabSz="779173" rtl="0" eaLnBrk="1" fontAlgn="base" latinLnBrk="0" hangingPunct="1">
              <a:lnSpc>
                <a:spcPct val="100000"/>
              </a:lnSpc>
              <a:spcBef>
                <a:spcPts val="0"/>
              </a:spcBef>
              <a:spcAft>
                <a:spcPts val="0"/>
              </a:spcAft>
              <a:buClrTx/>
              <a:buSzTx/>
              <a:buFontTx/>
              <a:buNone/>
              <a:tabLst/>
              <a:defRPr/>
            </a:pPr>
            <a:endParaRPr kumimoji="1" lang="ja-JP" altLang="en-US" sz="852" b="1"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69" name="角丸四角形 16">
            <a:extLst>
              <a:ext uri="{FF2B5EF4-FFF2-40B4-BE49-F238E27FC236}">
                <a16:creationId xmlns:a16="http://schemas.microsoft.com/office/drawing/2014/main" id="{43F7001D-48ED-526F-D199-CE2FC2C01068}"/>
              </a:ext>
            </a:extLst>
          </p:cNvPr>
          <p:cNvSpPr/>
          <p:nvPr/>
        </p:nvSpPr>
        <p:spPr>
          <a:xfrm>
            <a:off x="606664" y="2392345"/>
            <a:ext cx="3738434" cy="1540461"/>
          </a:xfrm>
          <a:prstGeom prst="roundRect">
            <a:avLst>
              <a:gd name="adj" fmla="val 6626"/>
            </a:avLst>
          </a:prstGeom>
          <a:noFill/>
          <a:ln w="19050" cap="flat" cmpd="sng" algn="ctr">
            <a:solidFill>
              <a:srgbClr val="5B9BD5">
                <a:lumMod val="75000"/>
              </a:srgbClr>
            </a:solidFill>
            <a:prstDash val="solid"/>
            <a:miter lim="800000"/>
          </a:ln>
          <a:effectLst/>
        </p:spPr>
        <p:txBody>
          <a:bodyPr rtlCol="0" anchor="ctr"/>
          <a:lstStyle/>
          <a:p>
            <a:pPr marL="0" marR="0" lvl="0" indent="0" algn="ctr" defTabSz="815696" rtl="0" eaLnBrk="0" fontAlgn="auto" latinLnBrk="0" hangingPunct="0">
              <a:lnSpc>
                <a:spcPct val="100000"/>
              </a:lnSpc>
              <a:spcBef>
                <a:spcPct val="0"/>
              </a:spcBef>
              <a:spcAft>
                <a:spcPts val="0"/>
              </a:spcAft>
              <a:buClrTx/>
              <a:buSzTx/>
              <a:buFontTx/>
              <a:buNone/>
              <a:tabLst/>
              <a:defRPr/>
            </a:pPr>
            <a:endParaRPr kumimoji="0" lang="ja-JP" altLang="en-US" sz="1619"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70" name="テキスト ボックス 69">
            <a:extLst>
              <a:ext uri="{FF2B5EF4-FFF2-40B4-BE49-F238E27FC236}">
                <a16:creationId xmlns:a16="http://schemas.microsoft.com/office/drawing/2014/main" id="{8346D872-D975-1DF4-5089-904112DCBEE9}"/>
              </a:ext>
            </a:extLst>
          </p:cNvPr>
          <p:cNvSpPr txBox="1"/>
          <p:nvPr/>
        </p:nvSpPr>
        <p:spPr>
          <a:xfrm>
            <a:off x="568592" y="2247406"/>
            <a:ext cx="591259" cy="237572"/>
          </a:xfrm>
          <a:prstGeom prst="rect">
            <a:avLst/>
          </a:prstGeom>
          <a:solidFill>
            <a:schemeClr val="bg1"/>
          </a:solidFill>
        </p:spPr>
        <p:txBody>
          <a:bodyPr wrap="none" lIns="33231" tIns="33231" rIns="33231" bIns="33231" rtlCol="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保険者</a:t>
            </a:r>
          </a:p>
        </p:txBody>
      </p:sp>
      <p:sp>
        <p:nvSpPr>
          <p:cNvPr id="71" name="角丸四角形 16">
            <a:extLst>
              <a:ext uri="{FF2B5EF4-FFF2-40B4-BE49-F238E27FC236}">
                <a16:creationId xmlns:a16="http://schemas.microsoft.com/office/drawing/2014/main" id="{7F7CF4A4-B0BA-DF10-90AF-48D0C06E47B1}"/>
              </a:ext>
            </a:extLst>
          </p:cNvPr>
          <p:cNvSpPr/>
          <p:nvPr/>
        </p:nvSpPr>
        <p:spPr>
          <a:xfrm>
            <a:off x="999655" y="4103070"/>
            <a:ext cx="1361057" cy="939119"/>
          </a:xfrm>
          <a:prstGeom prst="roundRect">
            <a:avLst>
              <a:gd name="adj" fmla="val 6626"/>
            </a:avLst>
          </a:prstGeom>
          <a:noFill/>
          <a:ln w="19050" cap="flat" cmpd="sng" algn="ctr">
            <a:solidFill>
              <a:schemeClr val="accent2">
                <a:lumMod val="75000"/>
              </a:schemeClr>
            </a:solidFill>
            <a:prstDash val="solid"/>
            <a:miter lim="800000"/>
          </a:ln>
          <a:effectLst/>
        </p:spPr>
        <p:txBody>
          <a:bodyPr rtlCol="0" anchor="ctr"/>
          <a:lstStyle/>
          <a:p>
            <a:pPr marL="0" marR="0" lvl="0" indent="0" algn="ctr" defTabSz="815696" rtl="0" eaLnBrk="0" fontAlgn="auto" latinLnBrk="0" hangingPunct="0">
              <a:lnSpc>
                <a:spcPct val="100000"/>
              </a:lnSpc>
              <a:spcBef>
                <a:spcPct val="0"/>
              </a:spcBef>
              <a:spcAft>
                <a:spcPts val="0"/>
              </a:spcAft>
              <a:buClrTx/>
              <a:buSzTx/>
              <a:buFontTx/>
              <a:buNone/>
              <a:tabLst/>
              <a:defRPr/>
            </a:pPr>
            <a:endParaRPr kumimoji="0" lang="ja-JP" altLang="en-US" sz="1619"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72" name="テキスト ボックス 71">
            <a:extLst>
              <a:ext uri="{FF2B5EF4-FFF2-40B4-BE49-F238E27FC236}">
                <a16:creationId xmlns:a16="http://schemas.microsoft.com/office/drawing/2014/main" id="{C01004E6-08BB-4D34-347E-198FC0121757}"/>
              </a:ext>
            </a:extLst>
          </p:cNvPr>
          <p:cNvSpPr txBox="1"/>
          <p:nvPr/>
        </p:nvSpPr>
        <p:spPr>
          <a:xfrm>
            <a:off x="1294306" y="4861370"/>
            <a:ext cx="827032" cy="233158"/>
          </a:xfrm>
          <a:prstGeom prst="rect">
            <a:avLst/>
          </a:prstGeom>
          <a:solidFill>
            <a:schemeClr val="bg1"/>
          </a:solidFill>
        </p:spPr>
        <p:txBody>
          <a:bodyPr wrap="none" lIns="30527" tIns="30527" rIns="30527" bIns="30527" rtlCol="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023"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被保険者</a:t>
            </a:r>
          </a:p>
        </p:txBody>
      </p:sp>
      <p:sp>
        <p:nvSpPr>
          <p:cNvPr id="74" name="角丸四角形 11">
            <a:extLst>
              <a:ext uri="{FF2B5EF4-FFF2-40B4-BE49-F238E27FC236}">
                <a16:creationId xmlns:a16="http://schemas.microsoft.com/office/drawing/2014/main" id="{23D57ACF-87AC-C2C9-052D-509B1BDDC3CB}"/>
              </a:ext>
            </a:extLst>
          </p:cNvPr>
          <p:cNvSpPr/>
          <p:nvPr/>
        </p:nvSpPr>
        <p:spPr>
          <a:xfrm>
            <a:off x="7913004" y="2450848"/>
            <a:ext cx="1451853" cy="2585700"/>
          </a:xfrm>
          <a:prstGeom prst="roundRect">
            <a:avLst>
              <a:gd name="adj" fmla="val 3947"/>
            </a:avLst>
          </a:prstGeom>
          <a:noFill/>
          <a:ln w="19050" cap="flat" cmpd="sng" algn="ctr">
            <a:solidFill>
              <a:srgbClr val="5B9BD5">
                <a:lumMod val="75000"/>
              </a:srgbClr>
            </a:solidFill>
            <a:prstDash val="solid"/>
            <a:miter lim="800000"/>
          </a:ln>
          <a:effectLst/>
        </p:spPr>
        <p:txBody>
          <a:bodyPr rtlCol="0" anchor="ctr"/>
          <a:lstStyle/>
          <a:p>
            <a:pPr marL="0" marR="0" lvl="0" indent="0" algn="ctr" defTabSz="779173" rtl="0" eaLnBrk="1" fontAlgn="auto" latinLnBrk="0" hangingPunct="1">
              <a:lnSpc>
                <a:spcPct val="100000"/>
              </a:lnSpc>
              <a:spcBef>
                <a:spcPts val="0"/>
              </a:spcBef>
              <a:spcAft>
                <a:spcPts val="0"/>
              </a:spcAft>
              <a:buClrTx/>
              <a:buSzTx/>
              <a:buFontTx/>
              <a:buNone/>
              <a:tabLst/>
              <a:defRPr/>
            </a:pPr>
            <a:endParaRPr kumimoji="0" lang="ja-JP" altLang="en-US" sz="1534"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pic>
        <p:nvPicPr>
          <p:cNvPr id="75" name="Picture 2" descr="https://mipkm.zpf.nec.co.jp/presentation/images/clipart/preview/bl_080.emf">
            <a:extLst>
              <a:ext uri="{FF2B5EF4-FFF2-40B4-BE49-F238E27FC236}">
                <a16:creationId xmlns:a16="http://schemas.microsoft.com/office/drawing/2014/main" id="{17FE116E-5282-B34F-2F9C-6063FCF803A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86846" y="2132036"/>
            <a:ext cx="360354" cy="62651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6" name="テキスト ボックス 75">
            <a:extLst>
              <a:ext uri="{FF2B5EF4-FFF2-40B4-BE49-F238E27FC236}">
                <a16:creationId xmlns:a16="http://schemas.microsoft.com/office/drawing/2014/main" id="{F8B9B4DF-8659-447F-BC5A-79D9E3B39910}"/>
              </a:ext>
            </a:extLst>
          </p:cNvPr>
          <p:cNvSpPr txBox="1"/>
          <p:nvPr/>
        </p:nvSpPr>
        <p:spPr>
          <a:xfrm>
            <a:off x="7886516" y="2310259"/>
            <a:ext cx="827197" cy="273156"/>
          </a:xfrm>
          <a:prstGeom prst="rect">
            <a:avLst/>
          </a:prstGeom>
          <a:solidFill>
            <a:schemeClr val="bg1"/>
          </a:solid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実施機関</a:t>
            </a:r>
          </a:p>
        </p:txBody>
      </p:sp>
      <p:sp>
        <p:nvSpPr>
          <p:cNvPr id="77" name="テキスト ボックス 76">
            <a:extLst>
              <a:ext uri="{FF2B5EF4-FFF2-40B4-BE49-F238E27FC236}">
                <a16:creationId xmlns:a16="http://schemas.microsoft.com/office/drawing/2014/main" id="{29170795-CBDC-AC6D-C44B-F6B5C6FDAB06}"/>
              </a:ext>
            </a:extLst>
          </p:cNvPr>
          <p:cNvSpPr txBox="1"/>
          <p:nvPr/>
        </p:nvSpPr>
        <p:spPr>
          <a:xfrm>
            <a:off x="7103459" y="3356357"/>
            <a:ext cx="846286" cy="356487"/>
          </a:xfrm>
          <a:prstGeom prst="rect">
            <a:avLst/>
          </a:prstGeom>
          <a:no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900" b="1">
                <a:solidFill>
                  <a:prstClr val="black"/>
                </a:solidFill>
                <a:latin typeface="BIZ UDPゴシック" panose="020B0400000000000000" pitchFamily="50" charset="-128"/>
                <a:ea typeface="BIZ UDPゴシック" panose="020B0400000000000000" pitchFamily="50" charset="-128"/>
                <a:cs typeface="Meiryo UI" panose="020B0604030504040204" pitchFamily="50" charset="-128"/>
              </a:rPr>
              <a:t>②</a:t>
            </a:r>
            <a:r>
              <a:rPr kumimoji="1" lang="ja-JP" altLang="en-US" sz="900" b="1">
                <a:latin typeface="BIZ UDPゴシック" panose="020B0400000000000000" pitchFamily="50" charset="-128"/>
                <a:ea typeface="BIZ UDPゴシック" panose="020B0400000000000000" pitchFamily="50" charset="-128"/>
                <a:cs typeface="Meiryo UI" panose="020B0604030504040204" pitchFamily="50" charset="-128"/>
              </a:rPr>
              <a:t>サーバ間</a:t>
            </a: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連携</a:t>
            </a:r>
          </a:p>
        </p:txBody>
      </p:sp>
      <p:grpSp>
        <p:nvGrpSpPr>
          <p:cNvPr id="79" name="グループ化 78">
            <a:extLst>
              <a:ext uri="{FF2B5EF4-FFF2-40B4-BE49-F238E27FC236}">
                <a16:creationId xmlns:a16="http://schemas.microsoft.com/office/drawing/2014/main" id="{A534CE7E-381A-F7FC-6153-3376E21FE100}"/>
              </a:ext>
            </a:extLst>
          </p:cNvPr>
          <p:cNvGrpSpPr/>
          <p:nvPr/>
        </p:nvGrpSpPr>
        <p:grpSpPr>
          <a:xfrm flipH="1">
            <a:off x="1961845" y="2459822"/>
            <a:ext cx="633987" cy="387938"/>
            <a:chOff x="6864616" y="862218"/>
            <a:chExt cx="760959" cy="455288"/>
          </a:xfrm>
        </p:grpSpPr>
        <p:pic>
          <p:nvPicPr>
            <p:cNvPr id="80" name="Picture 28" descr="E:\素材\物\MC900432646.PNG">
              <a:extLst>
                <a:ext uri="{FF2B5EF4-FFF2-40B4-BE49-F238E27FC236}">
                  <a16:creationId xmlns:a16="http://schemas.microsoft.com/office/drawing/2014/main" id="{16A77F87-5FE8-CEF9-29B4-DFD78C0124C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4616" y="862218"/>
              <a:ext cx="450730" cy="455288"/>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6" descr="E:\素材\人（キャラクター）\MC900433953.PNG">
              <a:extLst>
                <a:ext uri="{FF2B5EF4-FFF2-40B4-BE49-F238E27FC236}">
                  <a16:creationId xmlns:a16="http://schemas.microsoft.com/office/drawing/2014/main" id="{5ACDEA9F-4AD9-2BF4-FE8F-EDF67000945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242726" y="872203"/>
              <a:ext cx="382849" cy="428631"/>
            </a:xfrm>
            <a:prstGeom prst="rect">
              <a:avLst/>
            </a:prstGeom>
            <a:noFill/>
            <a:extLst>
              <a:ext uri="{909E8E84-426E-40DD-AFC4-6F175D3DCCD1}">
                <a14:hiddenFill xmlns:a14="http://schemas.microsoft.com/office/drawing/2010/main">
                  <a:solidFill>
                    <a:srgbClr val="FFFFFF"/>
                  </a:solidFill>
                </a14:hiddenFill>
              </a:ext>
            </a:extLst>
          </p:spPr>
        </p:pic>
      </p:grpSp>
      <p:sp>
        <p:nvSpPr>
          <p:cNvPr id="82" name="AutoShape 957">
            <a:extLst>
              <a:ext uri="{FF2B5EF4-FFF2-40B4-BE49-F238E27FC236}">
                <a16:creationId xmlns:a16="http://schemas.microsoft.com/office/drawing/2014/main" id="{DE40D6CE-6CA3-5B05-4236-E709188A1932}"/>
              </a:ext>
            </a:extLst>
          </p:cNvPr>
          <p:cNvSpPr>
            <a:spLocks noChangeArrowheads="1"/>
          </p:cNvSpPr>
          <p:nvPr/>
        </p:nvSpPr>
        <p:spPr bwMode="auto">
          <a:xfrm>
            <a:off x="1870627" y="4155409"/>
            <a:ext cx="647700" cy="328878"/>
          </a:xfrm>
          <a:prstGeom prst="flowChartDocument">
            <a:avLst/>
          </a:prstGeom>
          <a:solidFill>
            <a:schemeClr val="accent6">
              <a:lumMod val="40000"/>
              <a:lumOff val="60000"/>
            </a:schemeClr>
          </a:solidFill>
          <a:ln w="9525">
            <a:solidFill>
              <a:schemeClr val="tx1"/>
            </a:solidFill>
            <a:miter lim="800000"/>
            <a:headEnd/>
            <a:tailEnd/>
          </a:ln>
        </p:spPr>
        <p:txBody>
          <a:bodyPr wrap="none"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資格確認書</a:t>
            </a:r>
            <a:endParaRPr kumimoji="1" lang="en-US" altLang="ja-JP"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cxnSp>
        <p:nvCxnSpPr>
          <p:cNvPr id="83" name="直線矢印コネクタ 82">
            <a:extLst>
              <a:ext uri="{FF2B5EF4-FFF2-40B4-BE49-F238E27FC236}">
                <a16:creationId xmlns:a16="http://schemas.microsoft.com/office/drawing/2014/main" id="{C9C4D7D1-EC5D-A91A-80E9-267537A648D2}"/>
              </a:ext>
            </a:extLst>
          </p:cNvPr>
          <p:cNvCxnSpPr>
            <a:cxnSpLocks/>
          </p:cNvCxnSpPr>
          <p:nvPr/>
        </p:nvCxnSpPr>
        <p:spPr>
          <a:xfrm flipV="1">
            <a:off x="1208584" y="3395117"/>
            <a:ext cx="0" cy="75600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線矢印コネクタ 83">
            <a:extLst>
              <a:ext uri="{FF2B5EF4-FFF2-40B4-BE49-F238E27FC236}">
                <a16:creationId xmlns:a16="http://schemas.microsoft.com/office/drawing/2014/main" id="{78C48800-0FE6-DD7C-553D-0986ECAD055C}"/>
              </a:ext>
            </a:extLst>
          </p:cNvPr>
          <p:cNvCxnSpPr>
            <a:cxnSpLocks/>
            <a:stCxn id="96" idx="3"/>
            <a:endCxn id="97" idx="1"/>
          </p:cNvCxnSpPr>
          <p:nvPr/>
        </p:nvCxnSpPr>
        <p:spPr>
          <a:xfrm flipV="1">
            <a:off x="2107778" y="3250345"/>
            <a:ext cx="776156" cy="915"/>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85" name="Picture 28" descr="E:\素材\物\MC900432646.PNG">
            <a:extLst>
              <a:ext uri="{FF2B5EF4-FFF2-40B4-BE49-F238E27FC236}">
                <a16:creationId xmlns:a16="http://schemas.microsoft.com/office/drawing/2014/main" id="{FCC91C4A-9493-9B1B-1A7D-29A4181AF1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296936" y="2820779"/>
            <a:ext cx="375521" cy="387938"/>
          </a:xfrm>
          <a:prstGeom prst="rect">
            <a:avLst/>
          </a:prstGeom>
          <a:noFill/>
          <a:extLst>
            <a:ext uri="{909E8E84-426E-40DD-AFC4-6F175D3DCCD1}">
              <a14:hiddenFill xmlns:a14="http://schemas.microsoft.com/office/drawing/2010/main">
                <a:solidFill>
                  <a:srgbClr val="FFFFFF"/>
                </a:solidFill>
              </a14:hiddenFill>
            </a:ext>
          </a:extLst>
        </p:spPr>
      </p:pic>
      <p:cxnSp>
        <p:nvCxnSpPr>
          <p:cNvPr id="86" name="コネクタ: カギ線 85">
            <a:extLst>
              <a:ext uri="{FF2B5EF4-FFF2-40B4-BE49-F238E27FC236}">
                <a16:creationId xmlns:a16="http://schemas.microsoft.com/office/drawing/2014/main" id="{3F89B585-EB8E-00A3-E5E8-ED44B283172B}"/>
              </a:ext>
            </a:extLst>
          </p:cNvPr>
          <p:cNvCxnSpPr>
            <a:cxnSpLocks/>
          </p:cNvCxnSpPr>
          <p:nvPr/>
        </p:nvCxnSpPr>
        <p:spPr>
          <a:xfrm rot="16200000" flipH="1">
            <a:off x="6877184" y="2376000"/>
            <a:ext cx="288000" cy="2448000"/>
          </a:xfrm>
          <a:prstGeom prst="bentConnector2">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7" name="フローチャート: データ 86">
            <a:extLst>
              <a:ext uri="{FF2B5EF4-FFF2-40B4-BE49-F238E27FC236}">
                <a16:creationId xmlns:a16="http://schemas.microsoft.com/office/drawing/2014/main" id="{62EE4898-18E0-1768-8467-3B577C91369D}"/>
              </a:ext>
            </a:extLst>
          </p:cNvPr>
          <p:cNvSpPr/>
          <p:nvPr/>
        </p:nvSpPr>
        <p:spPr>
          <a:xfrm>
            <a:off x="8134929" y="3641218"/>
            <a:ext cx="1123043" cy="606764"/>
          </a:xfrm>
          <a:prstGeom prst="flowChartInputOutpu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ysClr val="windowText" lastClr="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マイナ保険証利用登録者情報</a:t>
            </a:r>
          </a:p>
        </p:txBody>
      </p:sp>
      <p:sp>
        <p:nvSpPr>
          <p:cNvPr id="88" name="AutoShape 957">
            <a:extLst>
              <a:ext uri="{FF2B5EF4-FFF2-40B4-BE49-F238E27FC236}">
                <a16:creationId xmlns:a16="http://schemas.microsoft.com/office/drawing/2014/main" id="{4D0061E2-4005-008A-1A56-1425090C2D28}"/>
              </a:ext>
            </a:extLst>
          </p:cNvPr>
          <p:cNvSpPr>
            <a:spLocks noChangeArrowheads="1"/>
          </p:cNvSpPr>
          <p:nvPr/>
        </p:nvSpPr>
        <p:spPr bwMode="auto">
          <a:xfrm>
            <a:off x="1098528" y="4160930"/>
            <a:ext cx="738944" cy="328878"/>
          </a:xfrm>
          <a:prstGeom prst="flowChartDocument">
            <a:avLst/>
          </a:prstGeom>
          <a:solidFill>
            <a:schemeClr val="bg1"/>
          </a:solidFill>
          <a:ln w="9525">
            <a:solidFill>
              <a:schemeClr val="tx1"/>
            </a:solidFill>
            <a:miter lim="800000"/>
            <a:headEnd/>
            <a:tailEnd/>
          </a:ln>
        </p:spPr>
        <p:txBody>
          <a:bodyPr wrap="none"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利用登録解除</a:t>
            </a:r>
            <a:endParaRPr kumimoji="1" lang="en-US" altLang="ja-JP"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申請書</a:t>
            </a:r>
            <a:endParaRPr kumimoji="1" lang="en-US" altLang="ja-JP"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89" name="フローチャート: データ 88">
            <a:extLst>
              <a:ext uri="{FF2B5EF4-FFF2-40B4-BE49-F238E27FC236}">
                <a16:creationId xmlns:a16="http://schemas.microsoft.com/office/drawing/2014/main" id="{7D36D703-01A4-BAF8-9158-C119D39D3784}"/>
              </a:ext>
            </a:extLst>
          </p:cNvPr>
          <p:cNvSpPr/>
          <p:nvPr/>
        </p:nvSpPr>
        <p:spPr>
          <a:xfrm>
            <a:off x="5393722" y="3026749"/>
            <a:ext cx="1008656" cy="452699"/>
          </a:xfrm>
          <a:prstGeom prst="flowChartInputOutput">
            <a:avLst/>
          </a:prstGeom>
          <a:solidFill>
            <a:srgbClr val="FFCCFF"/>
          </a:solidFill>
          <a:ln w="7938">
            <a:solidFill>
              <a:srgbClr val="808080"/>
            </a:solidFill>
            <a:miter lim="800000"/>
            <a:headEnd/>
            <a:tailEnd/>
          </a:ln>
        </p:spPr>
        <p:txBody>
          <a:bodyPr lIns="0" tIns="36000" rIns="0" bIns="3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②利用登録解除予定者</a:t>
            </a:r>
            <a:endParaRPr kumimoji="1" lang="en-US" altLang="ja-JP"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情報</a:t>
            </a:r>
          </a:p>
        </p:txBody>
      </p:sp>
      <p:pic>
        <p:nvPicPr>
          <p:cNvPr id="90" name="図 130">
            <a:extLst>
              <a:ext uri="{FF2B5EF4-FFF2-40B4-BE49-F238E27FC236}">
                <a16:creationId xmlns:a16="http://schemas.microsoft.com/office/drawing/2014/main" id="{154FC1CD-A162-491D-B5D4-823FE956A56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7024" y="4095253"/>
            <a:ext cx="318967" cy="42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1" name="直線矢印コネクタ 90">
            <a:extLst>
              <a:ext uri="{FF2B5EF4-FFF2-40B4-BE49-F238E27FC236}">
                <a16:creationId xmlns:a16="http://schemas.microsoft.com/office/drawing/2014/main" id="{944508F3-0ECD-95E3-2159-D6D7BF1E0837}"/>
              </a:ext>
            </a:extLst>
          </p:cNvPr>
          <p:cNvCxnSpPr>
            <a:cxnSpLocks/>
          </p:cNvCxnSpPr>
          <p:nvPr/>
        </p:nvCxnSpPr>
        <p:spPr>
          <a:xfrm rot="10800000" flipV="1">
            <a:off x="6420240" y="4105368"/>
            <a:ext cx="1711103" cy="480059"/>
          </a:xfrm>
          <a:prstGeom prst="bentConnector3">
            <a:avLst>
              <a:gd name="adj1" fmla="val 42578"/>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92" name="Picture 6" descr="ビジネスマン2-BLUE">
            <a:extLst>
              <a:ext uri="{FF2B5EF4-FFF2-40B4-BE49-F238E27FC236}">
                <a16:creationId xmlns:a16="http://schemas.microsoft.com/office/drawing/2014/main" id="{00F62CCE-29D9-EFEB-BAB0-099C360D2D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1434543" y="4436843"/>
            <a:ext cx="574417" cy="504946"/>
          </a:xfrm>
          <a:prstGeom prst="rect">
            <a:avLst/>
          </a:prstGeom>
          <a:noFill/>
          <a:extLst>
            <a:ext uri="{909E8E84-426E-40DD-AFC4-6F175D3DCCD1}">
              <a14:hiddenFill xmlns:a14="http://schemas.microsoft.com/office/drawing/2010/main">
                <a:solidFill>
                  <a:srgbClr val="FFFFFF"/>
                </a:solidFill>
              </a14:hiddenFill>
            </a:ext>
          </a:extLst>
        </p:spPr>
      </p:pic>
      <p:sp>
        <p:nvSpPr>
          <p:cNvPr id="93" name="テキスト ボックス 92">
            <a:extLst>
              <a:ext uri="{FF2B5EF4-FFF2-40B4-BE49-F238E27FC236}">
                <a16:creationId xmlns:a16="http://schemas.microsoft.com/office/drawing/2014/main" id="{1CDBA598-C8A0-C784-AED1-C51F78E55268}"/>
              </a:ext>
            </a:extLst>
          </p:cNvPr>
          <p:cNvSpPr txBox="1"/>
          <p:nvPr/>
        </p:nvSpPr>
        <p:spPr>
          <a:xfrm>
            <a:off x="1210333" y="2808196"/>
            <a:ext cx="2585469" cy="237572"/>
          </a:xfrm>
          <a:prstGeom prst="rect">
            <a:avLst/>
          </a:prstGeom>
          <a:no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②解除申請情報入力</a:t>
            </a:r>
            <a:endParaRPr kumimoji="1" lang="en-US" altLang="ja-JP"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94" name="テキスト ボックス 93">
            <a:extLst>
              <a:ext uri="{FF2B5EF4-FFF2-40B4-BE49-F238E27FC236}">
                <a16:creationId xmlns:a16="http://schemas.microsoft.com/office/drawing/2014/main" id="{749473B1-296A-0230-D71E-4E867A206689}"/>
              </a:ext>
            </a:extLst>
          </p:cNvPr>
          <p:cNvSpPr txBox="1"/>
          <p:nvPr/>
        </p:nvSpPr>
        <p:spPr>
          <a:xfrm>
            <a:off x="1874023" y="3898968"/>
            <a:ext cx="1654264" cy="213549"/>
          </a:xfrm>
          <a:prstGeom prst="rect">
            <a:avLst/>
          </a:prstGeom>
          <a:noFill/>
        </p:spPr>
        <p:txBody>
          <a:bodyPr wrap="none" lIns="30527" tIns="30527" rIns="30527" bIns="0" rtlCol="0" anchor="ctr" anchorCtr="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108" b="1">
                <a:solidFill>
                  <a:prstClr val="black"/>
                </a:solidFill>
                <a:latin typeface="BIZ UDPゴシック" panose="020B0400000000000000" pitchFamily="50" charset="-128"/>
                <a:ea typeface="BIZ UDPゴシック" panose="020B0400000000000000" pitchFamily="50" charset="-128"/>
                <a:cs typeface="Meiryo UI" panose="020B0604030504040204" pitchFamily="50" charset="-128"/>
              </a:rPr>
              <a:t>③職権</a:t>
            </a:r>
            <a:r>
              <a:rPr kumimoji="1" lang="zh-TW"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交付</a:t>
            </a:r>
          </a:p>
        </p:txBody>
      </p:sp>
      <p:cxnSp>
        <p:nvCxnSpPr>
          <p:cNvPr id="95" name="直線矢印コネクタ 94">
            <a:extLst>
              <a:ext uri="{FF2B5EF4-FFF2-40B4-BE49-F238E27FC236}">
                <a16:creationId xmlns:a16="http://schemas.microsoft.com/office/drawing/2014/main" id="{2918B982-D0B4-0F43-5E7D-AB1A7DF013DD}"/>
              </a:ext>
            </a:extLst>
          </p:cNvPr>
          <p:cNvCxnSpPr>
            <a:cxnSpLocks/>
            <a:stCxn id="98" idx="2"/>
            <a:endCxn id="82" idx="0"/>
          </p:cNvCxnSpPr>
          <p:nvPr/>
        </p:nvCxnSpPr>
        <p:spPr>
          <a:xfrm>
            <a:off x="2194477" y="3839964"/>
            <a:ext cx="0" cy="315445"/>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6" name="Rectangle 1387">
            <a:extLst>
              <a:ext uri="{FF2B5EF4-FFF2-40B4-BE49-F238E27FC236}">
                <a16:creationId xmlns:a16="http://schemas.microsoft.com/office/drawing/2014/main" id="{5D7CD0B8-CA32-D97B-6E87-47AEA3C98D9E}"/>
              </a:ext>
            </a:extLst>
          </p:cNvPr>
          <p:cNvSpPr>
            <a:spLocks noChangeArrowheads="1"/>
          </p:cNvSpPr>
          <p:nvPr/>
        </p:nvSpPr>
        <p:spPr bwMode="auto">
          <a:xfrm>
            <a:off x="812153" y="3107482"/>
            <a:ext cx="1295625" cy="287555"/>
          </a:xfrm>
          <a:prstGeom prst="rect">
            <a:avLst/>
          </a:prstGeom>
          <a:solidFill>
            <a:srgbClr val="FFCCFF"/>
          </a:solidFill>
          <a:ln w="7938">
            <a:solidFill>
              <a:srgbClr val="808080"/>
            </a:solidFill>
            <a:miter lim="800000"/>
            <a:headEnd/>
            <a:tailEnd/>
          </a:ln>
        </p:spPr>
        <p:txBody>
          <a:bodyPr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①利用登録解除受付</a:t>
            </a:r>
            <a:endParaRPr kumimoji="1" lang="en-US" altLang="ja-JP"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p:txBody>
      </p:sp>
      <p:sp>
        <p:nvSpPr>
          <p:cNvPr id="97" name="Rectangle 1387">
            <a:extLst>
              <a:ext uri="{FF2B5EF4-FFF2-40B4-BE49-F238E27FC236}">
                <a16:creationId xmlns:a16="http://schemas.microsoft.com/office/drawing/2014/main" id="{7A0106FA-76D9-D228-B95B-5E9D81D0FA88}"/>
              </a:ext>
            </a:extLst>
          </p:cNvPr>
          <p:cNvSpPr>
            <a:spLocks noChangeArrowheads="1"/>
          </p:cNvSpPr>
          <p:nvPr/>
        </p:nvSpPr>
        <p:spPr bwMode="auto">
          <a:xfrm>
            <a:off x="2883934" y="3045820"/>
            <a:ext cx="1027047" cy="409049"/>
          </a:xfrm>
          <a:prstGeom prst="rect">
            <a:avLst/>
          </a:prstGeom>
          <a:solidFill>
            <a:srgbClr val="FFCCFF"/>
          </a:solidFill>
          <a:ln w="7938">
            <a:solidFill>
              <a:srgbClr val="808080"/>
            </a:solidFill>
            <a:miter lim="800000"/>
            <a:headEnd/>
            <a:tailEnd/>
          </a:ln>
        </p:spPr>
        <p:txBody>
          <a:bodyPr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②利用登録解除　予定者情報作成</a:t>
            </a:r>
          </a:p>
        </p:txBody>
      </p:sp>
      <p:sp>
        <p:nvSpPr>
          <p:cNvPr id="98" name="Rectangle 1387">
            <a:extLst>
              <a:ext uri="{FF2B5EF4-FFF2-40B4-BE49-F238E27FC236}">
                <a16:creationId xmlns:a16="http://schemas.microsoft.com/office/drawing/2014/main" id="{DCC0535F-9EF1-1067-FD6D-F07C028BA62B}"/>
              </a:ext>
            </a:extLst>
          </p:cNvPr>
          <p:cNvSpPr>
            <a:spLocks noChangeArrowheads="1"/>
          </p:cNvSpPr>
          <p:nvPr/>
        </p:nvSpPr>
        <p:spPr bwMode="auto">
          <a:xfrm>
            <a:off x="1750359" y="3503712"/>
            <a:ext cx="888235" cy="336252"/>
          </a:xfrm>
          <a:prstGeom prst="rect">
            <a:avLst/>
          </a:prstGeom>
          <a:solidFill>
            <a:schemeClr val="accent6">
              <a:lumMod val="40000"/>
              <a:lumOff val="60000"/>
            </a:schemeClr>
          </a:solidFill>
          <a:ln w="7938">
            <a:solidFill>
              <a:srgbClr val="808080"/>
            </a:solidFill>
            <a:miter lim="800000"/>
            <a:headEnd/>
            <a:tailEnd/>
          </a:ln>
        </p:spPr>
        <p:txBody>
          <a:bodyPr anchor="ctr"/>
          <a:lstStyle>
            <a:lvl1pPr>
              <a:defRPr sz="3600">
                <a:solidFill>
                  <a:srgbClr val="000000"/>
                </a:solidFill>
                <a:latin typeface="Arial" panose="020B0604020202020204" pitchFamily="34" charset="0"/>
                <a:ea typeface="ＭＳ Ｐゴシック" panose="020B0600070205080204" pitchFamily="50" charset="-128"/>
              </a:defRPr>
            </a:lvl1pPr>
            <a:lvl2pPr marL="742950" indent="-285750">
              <a:defRPr sz="3600">
                <a:solidFill>
                  <a:srgbClr val="000000"/>
                </a:solidFill>
                <a:latin typeface="Arial" panose="020B0604020202020204" pitchFamily="34" charset="0"/>
                <a:ea typeface="ＭＳ Ｐゴシック" panose="020B0600070205080204" pitchFamily="50" charset="-128"/>
              </a:defRPr>
            </a:lvl2pPr>
            <a:lvl3pPr marL="1143000" indent="-228600">
              <a:defRPr sz="3600">
                <a:solidFill>
                  <a:srgbClr val="000000"/>
                </a:solidFill>
                <a:latin typeface="Arial" panose="020B0604020202020204" pitchFamily="34" charset="0"/>
                <a:ea typeface="ＭＳ Ｐゴシック" panose="020B0600070205080204" pitchFamily="50" charset="-128"/>
              </a:defRPr>
            </a:lvl3pPr>
            <a:lvl4pPr marL="1600200" indent="-228600">
              <a:defRPr sz="3600">
                <a:solidFill>
                  <a:srgbClr val="000000"/>
                </a:solidFill>
                <a:latin typeface="Arial" panose="020B0604020202020204" pitchFamily="34" charset="0"/>
                <a:ea typeface="ＭＳ Ｐゴシック" panose="020B0600070205080204" pitchFamily="50" charset="-128"/>
              </a:defRPr>
            </a:lvl4pPr>
            <a:lvl5pPr marL="2057400" indent="-228600">
              <a:defRPr sz="36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sz="3600">
                <a:solidFill>
                  <a:srgbClr val="000000"/>
                </a:solidFill>
                <a:latin typeface="Arial" panose="020B0604020202020204" pitchFamily="34" charset="0"/>
                <a:ea typeface="ＭＳ Ｐゴシック" panose="020B0600070205080204"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③資格確認書</a:t>
            </a:r>
            <a:endParaRPr kumimoji="1" lang="en-US" altLang="ja-JP"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発行</a:t>
            </a:r>
            <a:endParaRPr kumimoji="1" lang="en-US" altLang="ja-JP" sz="900"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99" name="角丸四角形 16">
            <a:extLst>
              <a:ext uri="{FF2B5EF4-FFF2-40B4-BE49-F238E27FC236}">
                <a16:creationId xmlns:a16="http://schemas.microsoft.com/office/drawing/2014/main" id="{74F00C10-F819-792C-8F4E-BFF928353560}"/>
              </a:ext>
            </a:extLst>
          </p:cNvPr>
          <p:cNvSpPr/>
          <p:nvPr/>
        </p:nvSpPr>
        <p:spPr>
          <a:xfrm>
            <a:off x="4592960" y="2431047"/>
            <a:ext cx="2484011" cy="2656541"/>
          </a:xfrm>
          <a:prstGeom prst="roundRect">
            <a:avLst>
              <a:gd name="adj" fmla="val 4915"/>
            </a:avLst>
          </a:prstGeom>
          <a:noFill/>
          <a:ln w="19050" cap="flat" cmpd="sng" algn="ctr">
            <a:solidFill>
              <a:srgbClr val="5B9BD5">
                <a:lumMod val="75000"/>
              </a:srgbClr>
            </a:solidFill>
            <a:prstDash val="solid"/>
            <a:miter lim="800000"/>
          </a:ln>
          <a:effectLst/>
        </p:spPr>
        <p:txBody>
          <a:bodyPr rtlCol="0" anchor="ctr"/>
          <a:lstStyle/>
          <a:p>
            <a:pPr marL="0" marR="0" lvl="0" indent="0" algn="ctr" defTabSz="815696" rtl="0" eaLnBrk="0" fontAlgn="auto" latinLnBrk="0" hangingPunct="0">
              <a:lnSpc>
                <a:spcPct val="100000"/>
              </a:lnSpc>
              <a:spcBef>
                <a:spcPct val="0"/>
              </a:spcBef>
              <a:spcAft>
                <a:spcPts val="0"/>
              </a:spcAft>
              <a:buClrTx/>
              <a:buSzTx/>
              <a:buFontTx/>
              <a:buNone/>
              <a:tabLst/>
              <a:defRPr/>
            </a:pPr>
            <a:endParaRPr kumimoji="0" lang="ja-JP" altLang="en-US" sz="1619"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cxnSp>
        <p:nvCxnSpPr>
          <p:cNvPr id="100" name="直線矢印コネクタ 99">
            <a:extLst>
              <a:ext uri="{FF2B5EF4-FFF2-40B4-BE49-F238E27FC236}">
                <a16:creationId xmlns:a16="http://schemas.microsoft.com/office/drawing/2014/main" id="{EF27885F-D22A-773C-AEC0-FDE304A36DE1}"/>
              </a:ext>
            </a:extLst>
          </p:cNvPr>
          <p:cNvCxnSpPr>
            <a:cxnSpLocks/>
            <a:stCxn id="97" idx="3"/>
            <a:endCxn id="89" idx="2"/>
          </p:cNvCxnSpPr>
          <p:nvPr/>
        </p:nvCxnSpPr>
        <p:spPr>
          <a:xfrm>
            <a:off x="3910981" y="3250345"/>
            <a:ext cx="1583607" cy="2754"/>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1" name="正方形/長方形 120">
            <a:extLst>
              <a:ext uri="{FF2B5EF4-FFF2-40B4-BE49-F238E27FC236}">
                <a16:creationId xmlns:a16="http://schemas.microsoft.com/office/drawing/2014/main" id="{5F83320A-FCA5-4E1F-BA81-BC9163928DE5}"/>
              </a:ext>
            </a:extLst>
          </p:cNvPr>
          <p:cNvSpPr/>
          <p:nvPr/>
        </p:nvSpPr>
        <p:spPr>
          <a:xfrm>
            <a:off x="4726040" y="2574146"/>
            <a:ext cx="2275697" cy="184671"/>
          </a:xfrm>
          <a:prstGeom prst="rect">
            <a:avLst/>
          </a:prstGeom>
          <a:solidFill>
            <a:schemeClr val="accent6">
              <a:lumMod val="20000"/>
              <a:lumOff val="80000"/>
            </a:schemeClr>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国保情報集約システム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22" name="テキスト ボックス 121">
            <a:extLst>
              <a:ext uri="{FF2B5EF4-FFF2-40B4-BE49-F238E27FC236}">
                <a16:creationId xmlns:a16="http://schemas.microsoft.com/office/drawing/2014/main" id="{05FB2388-C96B-2322-AE38-29009502B6E3}"/>
              </a:ext>
            </a:extLst>
          </p:cNvPr>
          <p:cNvSpPr txBox="1"/>
          <p:nvPr/>
        </p:nvSpPr>
        <p:spPr>
          <a:xfrm>
            <a:off x="4397917" y="2124609"/>
            <a:ext cx="693964" cy="389631"/>
          </a:xfrm>
          <a:prstGeom prst="rect">
            <a:avLst/>
          </a:prstGeom>
          <a:solidFill>
            <a:schemeClr val="bg1"/>
          </a:solidFill>
        </p:spPr>
        <p:txBody>
          <a:bodyPr wrap="none" lIns="33231" tIns="33231" rIns="33231" bIns="33231" rtlCol="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国保連合会</a:t>
            </a:r>
            <a:endParaRPr kumimoji="1" lang="en-US" altLang="ja-JP"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1108"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（都道府県）</a:t>
            </a:r>
          </a:p>
        </p:txBody>
      </p:sp>
      <p:sp>
        <p:nvSpPr>
          <p:cNvPr id="123" name="正方形/長方形 122">
            <a:extLst>
              <a:ext uri="{FF2B5EF4-FFF2-40B4-BE49-F238E27FC236}">
                <a16:creationId xmlns:a16="http://schemas.microsoft.com/office/drawing/2014/main" id="{29D99588-FE53-BBD7-099B-DDF9460A8F85}"/>
              </a:ext>
            </a:extLst>
          </p:cNvPr>
          <p:cNvSpPr/>
          <p:nvPr/>
        </p:nvSpPr>
        <p:spPr>
          <a:xfrm>
            <a:off x="651813" y="2598759"/>
            <a:ext cx="819611" cy="223793"/>
          </a:xfrm>
          <a:prstGeom prst="rect">
            <a:avLst/>
          </a:prstGeom>
          <a:solidFill>
            <a:schemeClr val="accent6">
              <a:lumMod val="20000"/>
              <a:lumOff val="80000"/>
            </a:schemeClr>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a:solidFill>
                  <a:srgbClr val="000000"/>
                </a:solidFill>
                <a:latin typeface="BIZ UDPゴシック" panose="020B0400000000000000" pitchFamily="50" charset="-128"/>
                <a:ea typeface="BIZ UDPゴシック" panose="020B0400000000000000" pitchFamily="50" charset="-128"/>
                <a:cs typeface="Meiryo UI" panose="020B0604030504040204" pitchFamily="50" charset="-128"/>
              </a:rPr>
              <a:t>国保</a:t>
            </a: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24" name="フローチャート: データ 123">
            <a:extLst>
              <a:ext uri="{FF2B5EF4-FFF2-40B4-BE49-F238E27FC236}">
                <a16:creationId xmlns:a16="http://schemas.microsoft.com/office/drawing/2014/main" id="{E303EA98-D83F-BE4B-DE3E-2D17A55EC6EA}"/>
              </a:ext>
            </a:extLst>
          </p:cNvPr>
          <p:cNvSpPr/>
          <p:nvPr/>
        </p:nvSpPr>
        <p:spPr>
          <a:xfrm>
            <a:off x="5389593" y="4383766"/>
            <a:ext cx="1030646" cy="452699"/>
          </a:xfrm>
          <a:prstGeom prst="flowChartInputOutput">
            <a:avLst/>
          </a:prstGeom>
          <a:solidFill>
            <a:srgbClr val="FFCCFF"/>
          </a:solidFill>
          <a:ln w="7938">
            <a:solidFill>
              <a:srgbClr val="808080"/>
            </a:solidFill>
            <a:miter lim="800000"/>
            <a:headEnd/>
            <a:tailEnd/>
          </a:ln>
        </p:spPr>
        <p:txBody>
          <a:bodyPr lIns="36000" tIns="0" rIns="0" bIns="3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④利用登録</a:t>
            </a:r>
            <a:endParaRPr kumimoji="1" lang="en-US" altLang="ja-JP"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情報</a:t>
            </a:r>
          </a:p>
        </p:txBody>
      </p:sp>
      <p:cxnSp>
        <p:nvCxnSpPr>
          <p:cNvPr id="125" name="コネクタ: カギ線 124">
            <a:extLst>
              <a:ext uri="{FF2B5EF4-FFF2-40B4-BE49-F238E27FC236}">
                <a16:creationId xmlns:a16="http://schemas.microsoft.com/office/drawing/2014/main" id="{75CE390A-B1E0-6B9C-9861-659AA0F8385D}"/>
              </a:ext>
            </a:extLst>
          </p:cNvPr>
          <p:cNvCxnSpPr>
            <a:cxnSpLocks/>
            <a:stCxn id="97" idx="2"/>
            <a:endCxn id="98" idx="3"/>
          </p:cNvCxnSpPr>
          <p:nvPr/>
        </p:nvCxnSpPr>
        <p:spPr>
          <a:xfrm rot="5400000">
            <a:off x="2909542" y="3183921"/>
            <a:ext cx="216969" cy="758864"/>
          </a:xfrm>
          <a:prstGeom prst="bentConnector2">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コネクタ: カギ線 125">
            <a:extLst>
              <a:ext uri="{FF2B5EF4-FFF2-40B4-BE49-F238E27FC236}">
                <a16:creationId xmlns:a16="http://schemas.microsoft.com/office/drawing/2014/main" id="{2D6E5447-F37A-38D5-B2E9-D49FE21296A9}"/>
              </a:ext>
            </a:extLst>
          </p:cNvPr>
          <p:cNvCxnSpPr>
            <a:cxnSpLocks/>
          </p:cNvCxnSpPr>
          <p:nvPr/>
        </p:nvCxnSpPr>
        <p:spPr>
          <a:xfrm rot="10800000">
            <a:off x="4047660" y="3671534"/>
            <a:ext cx="1405830" cy="936000"/>
          </a:xfrm>
          <a:prstGeom prst="bentConnector3">
            <a:avLst>
              <a:gd name="adj1" fmla="val 72714"/>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9C687AA5-B89B-FE84-2596-32D0B072B218}"/>
              </a:ext>
            </a:extLst>
          </p:cNvPr>
          <p:cNvSpPr/>
          <p:nvPr/>
        </p:nvSpPr>
        <p:spPr>
          <a:xfrm>
            <a:off x="8131343" y="4757137"/>
            <a:ext cx="1041537" cy="428521"/>
          </a:xfrm>
          <a:prstGeom prst="rect">
            <a:avLst/>
          </a:prstGeom>
          <a:solidFill>
            <a:schemeClr val="bg1"/>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オンライン資格</a:t>
            </a:r>
            <a:endParaRPr kumimoji="1" lang="en-US" altLang="ja-JP"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確認等システム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5" name="コンテンツ プレースホルダー 1">
            <a:extLst>
              <a:ext uri="{FF2B5EF4-FFF2-40B4-BE49-F238E27FC236}">
                <a16:creationId xmlns:a16="http://schemas.microsoft.com/office/drawing/2014/main" id="{254AB7A0-7673-C9BC-6B2E-8FBF7EB0563E}"/>
              </a:ext>
            </a:extLst>
          </p:cNvPr>
          <p:cNvSpPr txBox="1">
            <a:spLocks/>
          </p:cNvSpPr>
          <p:nvPr/>
        </p:nvSpPr>
        <p:spPr>
          <a:xfrm>
            <a:off x="432262" y="5143239"/>
            <a:ext cx="8979038" cy="1413817"/>
          </a:xfrm>
          <a:prstGeom prst="rect">
            <a:avLst/>
          </a:prstGeom>
          <a:solidFill>
            <a:schemeClr val="bg1"/>
          </a:solidFill>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80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（事務の流れ）</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90000"/>
              </a:lnSpc>
              <a:spcBef>
                <a:spcPts val="80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①被保険者からの利用登録解除申請（任意様式）の受付</a:t>
            </a:r>
            <a:r>
              <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保険者</a:t>
            </a:r>
            <a:r>
              <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p>
          <a:p>
            <a:pPr marL="0" indent="0">
              <a:spcBef>
                <a:spcPts val="800"/>
              </a:spcBef>
              <a:buNone/>
              <a:defRPr/>
            </a:pPr>
            <a:r>
              <a:rPr lang="ja-JP" altLang="en-US" sz="1050">
                <a:solidFill>
                  <a:prstClr val="black"/>
                </a:solidFill>
                <a:latin typeface="Meiryo UI" panose="020B0604030504040204" pitchFamily="50" charset="-128"/>
                <a:ea typeface="Meiryo UI" panose="020B0604030504040204" pitchFamily="50" charset="-128"/>
              </a:rPr>
              <a:t>②申請情報を国保システムに登録し、情報集約システムを経由して、中間サーバに解除予定者の情報を連携</a:t>
            </a:r>
            <a:r>
              <a:rPr lang="en-US" altLang="ja-JP" sz="1050">
                <a:solidFill>
                  <a:prstClr val="black"/>
                </a:solidFill>
                <a:latin typeface="Meiryo UI" panose="020B0604030504040204" pitchFamily="50" charset="-128"/>
                <a:ea typeface="Meiryo UI" panose="020B0604030504040204" pitchFamily="50" charset="-128"/>
              </a:rPr>
              <a:t>【</a:t>
            </a:r>
            <a:r>
              <a:rPr lang="ja-JP" altLang="en-US" sz="1050">
                <a:solidFill>
                  <a:prstClr val="black"/>
                </a:solidFill>
                <a:latin typeface="Meiryo UI" panose="020B0604030504040204" pitchFamily="50" charset="-128"/>
                <a:ea typeface="Meiryo UI" panose="020B0604030504040204" pitchFamily="50" charset="-128"/>
              </a:rPr>
              <a:t>保険者、国保連合会</a:t>
            </a:r>
            <a:r>
              <a:rPr lang="en-US" altLang="ja-JP" sz="1050">
                <a:solidFill>
                  <a:prstClr val="black"/>
                </a:solidFill>
                <a:latin typeface="Meiryo UI" panose="020B0604030504040204" pitchFamily="50" charset="-128"/>
                <a:ea typeface="Meiryo UI" panose="020B0604030504040204" pitchFamily="50" charset="-128"/>
              </a:rPr>
              <a:t>】</a:t>
            </a:r>
          </a:p>
          <a:p>
            <a:pPr marL="0" marR="0" lvl="0" indent="0" algn="l" defTabSz="685800" rtl="0" eaLnBrk="1" fontAlgn="auto" latinLnBrk="0" hangingPunct="1">
              <a:lnSpc>
                <a:spcPct val="90000"/>
              </a:lnSpc>
              <a:spcBef>
                <a:spcPts val="80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③利用登録解除申請</a:t>
            </a:r>
            <a:r>
              <a:rPr lang="ja-JP" altLang="en-US" sz="1050">
                <a:solidFill>
                  <a:prstClr val="black"/>
                </a:solidFill>
                <a:latin typeface="Meiryo UI" panose="020B0604030504040204" pitchFamily="50" charset="-128"/>
                <a:ea typeface="Meiryo UI" panose="020B0604030504040204" pitchFamily="50" charset="-128"/>
              </a:rPr>
              <a:t>を踏まえ</a:t>
            </a: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資格確認書を即時発行</a:t>
            </a:r>
            <a:r>
              <a:rPr lang="en-US" altLang="ja-JP" sz="1050">
                <a:solidFill>
                  <a:prstClr val="black"/>
                </a:solidFill>
                <a:latin typeface="Meiryo UI" panose="020B0604030504040204" pitchFamily="50" charset="-128"/>
                <a:ea typeface="Meiryo UI" panose="020B0604030504040204" pitchFamily="50" charset="-128"/>
              </a:rPr>
              <a:t>【</a:t>
            </a:r>
            <a:r>
              <a:rPr lang="ja-JP" altLang="en-US" sz="1050">
                <a:solidFill>
                  <a:prstClr val="black"/>
                </a:solidFill>
                <a:latin typeface="Meiryo UI" panose="020B0604030504040204" pitchFamily="50" charset="-128"/>
                <a:ea typeface="Meiryo UI" panose="020B0604030504040204" pitchFamily="50" charset="-128"/>
              </a:rPr>
              <a:t>保険者</a:t>
            </a:r>
            <a:r>
              <a:rPr lang="en-US" altLang="ja-JP" sz="1050">
                <a:solidFill>
                  <a:prstClr val="black"/>
                </a:solidFill>
                <a:latin typeface="Meiryo UI" panose="020B0604030504040204" pitchFamily="50" charset="-128"/>
                <a:ea typeface="Meiryo UI" panose="020B0604030504040204" pitchFamily="50" charset="-128"/>
              </a:rPr>
              <a:t>】</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a:p>
            <a:pPr marL="0" marR="0" lvl="0" indent="0" algn="l" defTabSz="685800" rtl="0" eaLnBrk="1" fontAlgn="auto" latinLnBrk="0" hangingPunct="1">
              <a:lnSpc>
                <a:spcPct val="90000"/>
              </a:lnSpc>
              <a:spcBef>
                <a:spcPts val="80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④</a:t>
            </a:r>
            <a:r>
              <a:rPr kumimoji="1" lang="ja-JP" altLang="en-US" sz="105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利用登録解除予定者情報を中間サーバー経由でオンライン資格確認等システムへ連携し、オンライン資格確認等システム内でマイナ保険証の利用登録を解除する</a:t>
            </a:r>
            <a:r>
              <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実施機関</a:t>
            </a:r>
            <a:r>
              <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　 </a:t>
            </a:r>
            <a:r>
              <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マイナ保険証の利用登録</a:t>
            </a:r>
            <a:r>
              <a:rPr kumimoji="1" lang="ja-JP" altLang="en-US" sz="105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状況は、月次で各保険者に通知</a:t>
            </a:r>
            <a:r>
              <a:rPr lang="ja-JP" altLang="en-US" sz="1050">
                <a:latin typeface="Meiryo UI" panose="020B0604030504040204" pitchFamily="50" charset="-128"/>
                <a:ea typeface="Meiryo UI" panose="020B0604030504040204" pitchFamily="50" charset="-128"/>
              </a:rPr>
              <a:t>される。</a:t>
            </a:r>
            <a:endParaRPr kumimoji="1" lang="en-US" altLang="ja-JP" sz="1050" b="0" i="0" u="none" strike="noStrike" kern="120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B5CBF11B-D837-AA84-9559-E52A6CDCB80B}"/>
              </a:ext>
            </a:extLst>
          </p:cNvPr>
          <p:cNvSpPr/>
          <p:nvPr/>
        </p:nvSpPr>
        <p:spPr>
          <a:xfrm>
            <a:off x="4697116" y="4033347"/>
            <a:ext cx="2275697" cy="184671"/>
          </a:xfrm>
          <a:prstGeom prst="rect">
            <a:avLst/>
          </a:prstGeom>
          <a:solidFill>
            <a:schemeClr val="accent6">
              <a:lumMod val="20000"/>
              <a:lumOff val="80000"/>
            </a:schemeClr>
          </a:solidFill>
          <a:ln w="12700">
            <a:noFill/>
          </a:ln>
        </p:spPr>
        <p:txBody>
          <a:bodyPr wrap="none" lIns="30675" rIns="30675" anchor="ctr" anchorCtr="0">
            <a:no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国保</a:t>
            </a:r>
            <a:r>
              <a:rPr lang="ja-JP" altLang="en-US" sz="969" b="1">
                <a:solidFill>
                  <a:srgbClr val="000000"/>
                </a:solidFill>
                <a:latin typeface="BIZ UDPゴシック" panose="020B0400000000000000" pitchFamily="50" charset="-128"/>
                <a:ea typeface="BIZ UDPゴシック" panose="020B0400000000000000" pitchFamily="50" charset="-128"/>
                <a:cs typeface="Meiryo UI" panose="020B0604030504040204" pitchFamily="50" charset="-128"/>
              </a:rPr>
              <a:t>総合</a:t>
            </a:r>
            <a:r>
              <a:rPr kumimoji="1" lang="ja-JP" altLang="en-US" sz="969" b="1"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システム</a:t>
            </a:r>
            <a:endParaRPr kumimoji="1" lang="ja-JP" altLang="en-US" sz="969"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endParaRPr>
          </a:p>
        </p:txBody>
      </p:sp>
    </p:spTree>
    <p:extLst>
      <p:ext uri="{BB962C8B-B14F-4D97-AF65-F5344CB8AC3E}">
        <p14:creationId xmlns:p14="http://schemas.microsoft.com/office/powerpoint/2010/main" val="1129427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EF157925-78DB-D8E8-7D6C-6E919ADBDAD1}"/>
              </a:ext>
            </a:extLst>
          </p:cNvPr>
          <p:cNvPicPr>
            <a:picLocks noChangeAspect="1"/>
          </p:cNvPicPr>
          <p:nvPr/>
        </p:nvPicPr>
        <p:blipFill>
          <a:blip r:embed="rId3"/>
          <a:stretch>
            <a:fillRect/>
          </a:stretch>
        </p:blipFill>
        <p:spPr>
          <a:xfrm>
            <a:off x="524086" y="1699058"/>
            <a:ext cx="6114288" cy="3846576"/>
          </a:xfrm>
          <a:prstGeom prst="rect">
            <a:avLst/>
          </a:prstGeom>
        </p:spPr>
      </p:pic>
      <p:sp>
        <p:nvSpPr>
          <p:cNvPr id="2" name="テキスト ボックス 1">
            <a:extLst>
              <a:ext uri="{FF2B5EF4-FFF2-40B4-BE49-F238E27FC236}">
                <a16:creationId xmlns:a16="http://schemas.microsoft.com/office/drawing/2014/main" id="{2B39775F-2CC9-E8F3-2B4C-BC1DE271DBD3}"/>
              </a:ext>
            </a:extLst>
          </p:cNvPr>
          <p:cNvSpPr txBox="1"/>
          <p:nvPr/>
        </p:nvSpPr>
        <p:spPr>
          <a:xfrm>
            <a:off x="549072" y="788516"/>
            <a:ext cx="8987582" cy="5755412"/>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標準システムのオンライン処理「利用登録解除申請受付」画面において、被保険者から申請されたマイナ保険証の利用登録解除申請情報を登録する。登録した申請情報は、新規データベース「</a:t>
            </a:r>
            <a:r>
              <a:rPr lang="en-US" altLang="ja-JP" sz="1600" err="1">
                <a:latin typeface="Meiryo UI" panose="020B0604030504040204" pitchFamily="50" charset="-128"/>
                <a:ea typeface="Meiryo UI" panose="020B0604030504040204" pitchFamily="50" charset="-128"/>
                <a:cs typeface="Meiryo UI" panose="020B0604030504040204" pitchFamily="50" charset="-128"/>
              </a:rPr>
              <a:t>TFks</a:t>
            </a:r>
            <a:r>
              <a:rPr lang="en-US" altLang="ja-JP" sz="1600">
                <a:latin typeface="Meiryo UI" panose="020B0604030504040204" pitchFamily="50" charset="-128"/>
                <a:ea typeface="Meiryo UI" panose="020B0604030504040204" pitchFamily="50" charset="-128"/>
                <a:cs typeface="Meiryo UI" panose="020B0604030504040204" pitchFamily="50" charset="-128"/>
              </a:rPr>
              <a:t>_</a:t>
            </a:r>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利用登録解除申請テーブル」で管理する。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「利用登録解除申請書」は、保険者における任意様式とされておりシステムより本申請書を出力する機能は</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実装しない。なお、保険者で備え付けの申請書を利用されることを考慮し、その際の参考資料として、標準</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システムでは「利用登録解除申請書」の帳票サンプル（住民向け帳票サンプル）を提供する。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98CCE24F-3DE9-0797-4A05-DA88AEE915CC}"/>
              </a:ext>
            </a:extLst>
          </p:cNvPr>
          <p:cNvSpPr>
            <a:spLocks noGrp="1"/>
          </p:cNvSpPr>
          <p:nvPr>
            <p:ph type="sldNum" sz="quarter" idx="12"/>
          </p:nvPr>
        </p:nvSpPr>
        <p:spPr/>
        <p:txBody>
          <a:bodyPr/>
          <a:lstStyle/>
          <a:p>
            <a:fld id="{B39558CB-1803-41F9-BEAC-264E2C773853}" type="slidenum">
              <a:rPr kumimoji="1" lang="ja-JP" altLang="en-US" smtClean="0"/>
              <a:pPr/>
              <a:t>33</a:t>
            </a:fld>
            <a:endParaRPr kumimoji="1" lang="ja-JP" altLang="en-US"/>
          </a:p>
        </p:txBody>
      </p:sp>
      <p:sp>
        <p:nvSpPr>
          <p:cNvPr id="8" name="テキスト ボックス 7">
            <a:extLst>
              <a:ext uri="{FF2B5EF4-FFF2-40B4-BE49-F238E27FC236}">
                <a16:creationId xmlns:a16="http://schemas.microsoft.com/office/drawing/2014/main" id="{2F2FA0F9-C489-0E80-C5B9-30B84F986457}"/>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2" name="正方形/長方形 11">
            <a:extLst>
              <a:ext uri="{FF2B5EF4-FFF2-40B4-BE49-F238E27FC236}">
                <a16:creationId xmlns:a16="http://schemas.microsoft.com/office/drawing/2014/main" id="{3B0C70AE-B124-F3D1-2AD8-F288C8CE8F99}"/>
              </a:ext>
            </a:extLst>
          </p:cNvPr>
          <p:cNvSpPr/>
          <p:nvPr/>
        </p:nvSpPr>
        <p:spPr>
          <a:xfrm>
            <a:off x="634678" y="2994399"/>
            <a:ext cx="1368152" cy="14872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779563F7-AEBB-9368-7E11-FFE452B0549D}"/>
              </a:ext>
            </a:extLst>
          </p:cNvPr>
          <p:cNvSpPr txBox="1"/>
          <p:nvPr/>
        </p:nvSpPr>
        <p:spPr>
          <a:xfrm>
            <a:off x="250255" y="2907357"/>
            <a:ext cx="432048"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
        <p:nvSpPr>
          <p:cNvPr id="15" name="正方形/長方形 14">
            <a:extLst>
              <a:ext uri="{FF2B5EF4-FFF2-40B4-BE49-F238E27FC236}">
                <a16:creationId xmlns:a16="http://schemas.microsoft.com/office/drawing/2014/main" id="{70E2FB1F-87FE-F251-EAAD-AFD3BA9AEE43}"/>
              </a:ext>
            </a:extLst>
          </p:cNvPr>
          <p:cNvSpPr/>
          <p:nvPr/>
        </p:nvSpPr>
        <p:spPr>
          <a:xfrm>
            <a:off x="4066349" y="3369991"/>
            <a:ext cx="489902" cy="178895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64E707CF-CD26-FE0B-FECD-BB790DC67F5E}"/>
              </a:ext>
            </a:extLst>
          </p:cNvPr>
          <p:cNvSpPr txBox="1"/>
          <p:nvPr/>
        </p:nvSpPr>
        <p:spPr>
          <a:xfrm>
            <a:off x="4175250" y="3109915"/>
            <a:ext cx="432048" cy="307777"/>
          </a:xfrm>
          <a:prstGeom prst="rect">
            <a:avLst/>
          </a:prstGeom>
          <a:noFill/>
        </p:spPr>
        <p:txBody>
          <a:bodyPr wrap="square" rtlCol="0">
            <a:spAutoFit/>
          </a:bodyPr>
          <a:lstStyle/>
          <a:p>
            <a:r>
              <a:rPr lang="ja-JP" altLang="en-US" sz="1400" b="1">
                <a:solidFill>
                  <a:srgbClr val="FF0000"/>
                </a:solidFill>
                <a:latin typeface="Meiryo UI" panose="020B0604030504040204" pitchFamily="50" charset="-128"/>
                <a:ea typeface="Meiryo UI" panose="020B0604030504040204" pitchFamily="50" charset="-128"/>
              </a:rPr>
              <a:t>④</a:t>
            </a:r>
            <a:endParaRPr kumimoji="1" lang="ja-JP" altLang="en-US" sz="1400" b="1">
              <a:solidFill>
                <a:srgbClr val="FF0000"/>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4E7C634B-48BF-5391-82EF-0BD55B892785}"/>
              </a:ext>
            </a:extLst>
          </p:cNvPr>
          <p:cNvSpPr/>
          <p:nvPr/>
        </p:nvSpPr>
        <p:spPr>
          <a:xfrm>
            <a:off x="660918" y="3381378"/>
            <a:ext cx="282152" cy="1777564"/>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AE3B872A-2C51-D2B5-A48A-EDE4BFD34636}"/>
              </a:ext>
            </a:extLst>
          </p:cNvPr>
          <p:cNvSpPr txBox="1"/>
          <p:nvPr/>
        </p:nvSpPr>
        <p:spPr>
          <a:xfrm>
            <a:off x="243905" y="3817492"/>
            <a:ext cx="432048" cy="307777"/>
          </a:xfrm>
          <a:prstGeom prst="rect">
            <a:avLst/>
          </a:prstGeom>
          <a:noFill/>
        </p:spPr>
        <p:txBody>
          <a:bodyPr wrap="square" rtlCol="0">
            <a:spAutoFit/>
          </a:bodyPr>
          <a:lstStyle/>
          <a:p>
            <a:r>
              <a:rPr lang="ja-JP" altLang="en-US" sz="1400" b="1">
                <a:solidFill>
                  <a:srgbClr val="FF0000"/>
                </a:solidFill>
                <a:latin typeface="Meiryo UI" panose="020B0604030504040204" pitchFamily="50" charset="-128"/>
                <a:ea typeface="Meiryo UI" panose="020B0604030504040204" pitchFamily="50" charset="-128"/>
              </a:rPr>
              <a:t>②</a:t>
            </a:r>
            <a:endParaRPr kumimoji="1" lang="ja-JP" altLang="en-US" sz="1400" b="1">
              <a:solidFill>
                <a:srgbClr val="FF0000"/>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F14C852-8BD2-7949-0266-AD43FC63B88D}"/>
              </a:ext>
            </a:extLst>
          </p:cNvPr>
          <p:cNvSpPr/>
          <p:nvPr/>
        </p:nvSpPr>
        <p:spPr>
          <a:xfrm>
            <a:off x="4587311" y="3369991"/>
            <a:ext cx="1840524" cy="178895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83D9743D-E198-E6B0-7551-0327ABBAFAB3}"/>
              </a:ext>
            </a:extLst>
          </p:cNvPr>
          <p:cNvSpPr txBox="1"/>
          <p:nvPr/>
        </p:nvSpPr>
        <p:spPr>
          <a:xfrm>
            <a:off x="5256362" y="3109914"/>
            <a:ext cx="380533"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⑤</a:t>
            </a:r>
          </a:p>
        </p:txBody>
      </p:sp>
      <p:sp>
        <p:nvSpPr>
          <p:cNvPr id="4" name="テキスト ボックス 3">
            <a:extLst>
              <a:ext uri="{FF2B5EF4-FFF2-40B4-BE49-F238E27FC236}">
                <a16:creationId xmlns:a16="http://schemas.microsoft.com/office/drawing/2014/main" id="{7B662FE5-FC3D-FA62-DA79-7EF15B93DC0A}"/>
              </a:ext>
            </a:extLst>
          </p:cNvPr>
          <p:cNvSpPr txBox="1"/>
          <p:nvPr/>
        </p:nvSpPr>
        <p:spPr>
          <a:xfrm>
            <a:off x="6609184" y="1628800"/>
            <a:ext cx="3225978" cy="3970308"/>
          </a:xfrm>
          <a:prstGeom prst="rect">
            <a:avLst/>
          </a:prstGeom>
          <a:noFill/>
        </p:spPr>
        <p:txBody>
          <a:bodyPr wrap="square" lIns="91429" tIns="45715" rIns="91429" bIns="45715" rtlCol="0">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保険証利用登録解除申請登録画面の補足事項</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①申請（届出）日</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住民から申請のあった日付を入力可能とする。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②世帯員の選択</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保険証利用登録解除の申請があった世帯員を</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選択可能とする。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③連携状況</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保険証利用登録解除の申請を登録直後は、</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「未」。その後、バッチ処理にて国保情報集約シス</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テムへの連携データを作成した後、「済」となる。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④解除申請取消</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誤入力等の理由により、保険証利用登録解除</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の申請を取り消す場合に使用可能とする。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連携状況が「未」の場合にのみ使用可。</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解除申請取消機能は、利用登録解除予定</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者情報インタフェースを作成するまでは取消可</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能とし、インタフェース作成以降は取消できな</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いよう制御する。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⑤備考</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　特記事項を入力可能とする。　　</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正方形/長方形 29">
            <a:extLst>
              <a:ext uri="{FF2B5EF4-FFF2-40B4-BE49-F238E27FC236}">
                <a16:creationId xmlns:a16="http://schemas.microsoft.com/office/drawing/2014/main" id="{60962738-A371-AA72-6581-B2CEC79875B8}"/>
              </a:ext>
            </a:extLst>
          </p:cNvPr>
          <p:cNvSpPr/>
          <p:nvPr/>
        </p:nvSpPr>
        <p:spPr>
          <a:xfrm>
            <a:off x="3652644" y="3369991"/>
            <a:ext cx="380533" cy="178895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7FCEDCA6-0809-8671-CA60-3E61B04BF656}"/>
              </a:ext>
            </a:extLst>
          </p:cNvPr>
          <p:cNvSpPr txBox="1"/>
          <p:nvPr/>
        </p:nvSpPr>
        <p:spPr>
          <a:xfrm>
            <a:off x="3665790" y="3109914"/>
            <a:ext cx="380533"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③</a:t>
            </a:r>
          </a:p>
        </p:txBody>
      </p:sp>
    </p:spTree>
    <p:extLst>
      <p:ext uri="{BB962C8B-B14F-4D97-AF65-F5344CB8AC3E}">
        <p14:creationId xmlns:p14="http://schemas.microsoft.com/office/powerpoint/2010/main" val="5310323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78CA32E6-07C9-541B-E144-AE2A6353EEB1}"/>
              </a:ext>
            </a:extLst>
          </p:cNvPr>
          <p:cNvPicPr>
            <a:picLocks noChangeAspect="1"/>
          </p:cNvPicPr>
          <p:nvPr/>
        </p:nvPicPr>
        <p:blipFill>
          <a:blip r:embed="rId2"/>
          <a:stretch>
            <a:fillRect/>
          </a:stretch>
        </p:blipFill>
        <p:spPr>
          <a:xfrm>
            <a:off x="559050" y="2359012"/>
            <a:ext cx="8809200" cy="4395010"/>
          </a:xfrm>
          <a:prstGeom prst="rect">
            <a:avLst/>
          </a:prstGeom>
        </p:spPr>
      </p:pic>
      <p:sp>
        <p:nvSpPr>
          <p:cNvPr id="3" name="スライド番号プレースホルダー 2">
            <a:extLst>
              <a:ext uri="{FF2B5EF4-FFF2-40B4-BE49-F238E27FC236}">
                <a16:creationId xmlns:a16="http://schemas.microsoft.com/office/drawing/2014/main" id="{6F90E542-93D3-500A-946F-10EA00EE424B}"/>
              </a:ext>
            </a:extLst>
          </p:cNvPr>
          <p:cNvSpPr>
            <a:spLocks noGrp="1"/>
          </p:cNvSpPr>
          <p:nvPr>
            <p:ph type="sldNum" sz="quarter" idx="12"/>
          </p:nvPr>
        </p:nvSpPr>
        <p:spPr/>
        <p:txBody>
          <a:bodyPr/>
          <a:lstStyle/>
          <a:p>
            <a:fld id="{B39558CB-1803-41F9-BEAC-264E2C773853}" type="slidenum">
              <a:rPr kumimoji="1" lang="ja-JP" altLang="en-US" smtClean="0"/>
              <a:pPr/>
              <a:t>34</a:t>
            </a:fld>
            <a:endParaRPr kumimoji="1" lang="ja-JP" altLang="en-US"/>
          </a:p>
        </p:txBody>
      </p:sp>
      <p:sp>
        <p:nvSpPr>
          <p:cNvPr id="5" name="テキスト ボックス 4">
            <a:extLst>
              <a:ext uri="{FF2B5EF4-FFF2-40B4-BE49-F238E27FC236}">
                <a16:creationId xmlns:a16="http://schemas.microsoft.com/office/drawing/2014/main" id="{636910F8-C337-F655-78F4-B4D852E29F03}"/>
              </a:ext>
            </a:extLst>
          </p:cNvPr>
          <p:cNvSpPr txBox="1"/>
          <p:nvPr/>
        </p:nvSpPr>
        <p:spPr>
          <a:xfrm>
            <a:off x="549072" y="1300854"/>
            <a:ext cx="8987582" cy="1077208"/>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保険者で受付した利用登録解除申請情報は、日次で集約システムに対して連携インタフェースを作成する。標準システムでは、集約システムに連携する利用登録解除申請データを作成するバッチ処理「</a:t>
            </a:r>
            <a:r>
              <a:rPr lang="zh-TW" altLang="en-US" sz="1600">
                <a:latin typeface="Meiryo UI" panose="020B0604030504040204" pitchFamily="50" charset="-128"/>
                <a:ea typeface="Meiryo UI" panose="020B0604030504040204" pitchFamily="50" charset="-128"/>
                <a:cs typeface="Meiryo UI" panose="020B0604030504040204" pitchFamily="50" charset="-128"/>
              </a:rPr>
              <a:t>利用登録解除申請情報作成</a:t>
            </a:r>
            <a:r>
              <a:rPr lang="ja-JP" altLang="en-US" sz="1600">
                <a:latin typeface="Meiryo UI" panose="020B0604030504040204" pitchFamily="50" charset="-128"/>
                <a:ea typeface="Meiryo UI" panose="020B0604030504040204" pitchFamily="50" charset="-128"/>
                <a:cs typeface="Meiryo UI" panose="020B0604030504040204" pitchFamily="50" charset="-128"/>
              </a:rPr>
              <a:t>」を実施して、前回連携以降に登録した解除申請の連携データを作成する。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また、解除申請データの連携に関する運用フローを以下に示す。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C922B3E-63AA-6C53-13FD-DAD1A21148F7}"/>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4" name="正方形/長方形 3">
            <a:extLst>
              <a:ext uri="{FF2B5EF4-FFF2-40B4-BE49-F238E27FC236}">
                <a16:creationId xmlns:a16="http://schemas.microsoft.com/office/drawing/2014/main" id="{9FAF8C8F-EADC-C345-5689-0247E8BEEC96}"/>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４－４</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6B8A40A2-3190-2469-602C-AA2733AC01A1}"/>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登録した利用登録解除申請より、オンライン資格確認システムへ連携するインタフェースを作成できること</a:t>
            </a:r>
            <a:endParaRPr lang="ja-JP" altLang="en-US"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257" name="吹き出し: 四角形 256">
            <a:extLst>
              <a:ext uri="{FF2B5EF4-FFF2-40B4-BE49-F238E27FC236}">
                <a16:creationId xmlns:a16="http://schemas.microsoft.com/office/drawing/2014/main" id="{AAF1D91B-047F-4D0E-A908-9F4FAD67E8B2}"/>
              </a:ext>
            </a:extLst>
          </p:cNvPr>
          <p:cNvSpPr/>
          <p:nvPr/>
        </p:nvSpPr>
        <p:spPr>
          <a:xfrm>
            <a:off x="4579856" y="6117399"/>
            <a:ext cx="1165232" cy="423604"/>
          </a:xfrm>
          <a:prstGeom prst="wedgeRectCallout">
            <a:avLst>
              <a:gd name="adj1" fmla="val -24078"/>
              <a:gd name="adj2" fmla="val -157468"/>
            </a:avLst>
          </a:prstGeom>
          <a:solidFill>
            <a:schemeClr val="accent2">
              <a:lumMod val="20000"/>
              <a:lumOff val="80000"/>
            </a:schemeClr>
          </a:solidFill>
          <a:ln w="19050"/>
        </p:spPr>
        <p:style>
          <a:lnRef idx="2">
            <a:schemeClr val="accent2"/>
          </a:lnRef>
          <a:fillRef idx="1">
            <a:schemeClr val="lt1"/>
          </a:fillRef>
          <a:effectRef idx="0">
            <a:schemeClr val="accent2"/>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lang="ja-JP" altLang="en-US" sz="1000">
                <a:latin typeface="Meiryo UI" panose="020B0604030504040204" pitchFamily="50" charset="-128"/>
                <a:ea typeface="Meiryo UI" panose="020B0604030504040204" pitchFamily="50" charset="-128"/>
              </a:rPr>
              <a:t>利用登録が解除</a:t>
            </a:r>
            <a:endParaRPr lang="en-US" altLang="ja-JP" sz="1000">
              <a:latin typeface="Meiryo UI" panose="020B0604030504040204" pitchFamily="50" charset="-128"/>
              <a:ea typeface="Meiryo UI" panose="020B0604030504040204" pitchFamily="50" charset="-128"/>
            </a:endParaRPr>
          </a:p>
          <a:p>
            <a:pPr algn="l"/>
            <a:r>
              <a:rPr lang="ja-JP" altLang="en-US" sz="1000">
                <a:latin typeface="Meiryo UI" panose="020B0604030504040204" pitchFamily="50" charset="-128"/>
                <a:ea typeface="Meiryo UI" panose="020B0604030504040204" pitchFamily="50" charset="-128"/>
              </a:rPr>
              <a:t>されて</a:t>
            </a:r>
            <a:r>
              <a:rPr kumimoji="1" lang="ja-JP" altLang="en-US" sz="1000">
                <a:latin typeface="Meiryo UI" panose="020B0604030504040204" pitchFamily="50" charset="-128"/>
                <a:ea typeface="Meiryo UI" panose="020B0604030504040204" pitchFamily="50" charset="-128"/>
              </a:rPr>
              <a:t>連携される</a:t>
            </a:r>
            <a:endParaRPr kumimoji="1" lang="en-US" altLang="ja-JP" sz="1000">
              <a:latin typeface="Meiryo UI" panose="020B0604030504040204" pitchFamily="50" charset="-128"/>
              <a:ea typeface="Meiryo UI" panose="020B0604030504040204" pitchFamily="50" charset="-128"/>
            </a:endParaRPr>
          </a:p>
        </p:txBody>
      </p:sp>
      <p:sp>
        <p:nvSpPr>
          <p:cNvPr id="259" name="吹き出し: 四角形 258">
            <a:extLst>
              <a:ext uri="{FF2B5EF4-FFF2-40B4-BE49-F238E27FC236}">
                <a16:creationId xmlns:a16="http://schemas.microsoft.com/office/drawing/2014/main" id="{F918F9C6-C231-FAAD-D126-F8318B94D183}"/>
              </a:ext>
            </a:extLst>
          </p:cNvPr>
          <p:cNvSpPr/>
          <p:nvPr/>
        </p:nvSpPr>
        <p:spPr>
          <a:xfrm>
            <a:off x="5745088" y="2774495"/>
            <a:ext cx="1721704" cy="474589"/>
          </a:xfrm>
          <a:prstGeom prst="wedgeRectCallout">
            <a:avLst>
              <a:gd name="adj1" fmla="val -22298"/>
              <a:gd name="adj2" fmla="val 115696"/>
            </a:avLst>
          </a:prstGeom>
          <a:solidFill>
            <a:schemeClr val="accent2">
              <a:lumMod val="20000"/>
              <a:lumOff val="80000"/>
            </a:schemeClr>
          </a:solidFill>
          <a:ln w="19050"/>
        </p:spPr>
        <p:style>
          <a:lnRef idx="2">
            <a:schemeClr val="accent2"/>
          </a:lnRef>
          <a:fillRef idx="1">
            <a:schemeClr val="lt1"/>
          </a:fillRef>
          <a:effectRef idx="0">
            <a:schemeClr val="accent2"/>
          </a:effectRef>
          <a:fontRef idx="minor">
            <a:schemeClr val="dk1"/>
          </a:fontRef>
        </p:style>
        <p:txBody>
          <a:bodyPr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r>
              <a:rPr kumimoji="1" lang="ja-JP" altLang="en-US" sz="1100">
                <a:latin typeface="Meiryo UI" panose="020B0604030504040204" pitchFamily="50" charset="-128"/>
                <a:ea typeface="Meiryo UI" panose="020B0604030504040204" pitchFamily="50" charset="-128"/>
              </a:rPr>
              <a:t>データに変更が無いため</a:t>
            </a:r>
            <a:endParaRPr kumimoji="1" lang="en-US" altLang="ja-JP" sz="1100">
              <a:latin typeface="Meiryo UI" panose="020B0604030504040204" pitchFamily="50" charset="-128"/>
              <a:ea typeface="Meiryo UI" panose="020B0604030504040204" pitchFamily="50" charset="-128"/>
            </a:endParaRPr>
          </a:p>
          <a:p>
            <a:pPr algn="l"/>
            <a:r>
              <a:rPr kumimoji="1" lang="ja-JP" altLang="en-US" sz="1100">
                <a:latin typeface="Meiryo UI" panose="020B0604030504040204" pitchFamily="50" charset="-128"/>
                <a:ea typeface="Meiryo UI" panose="020B0604030504040204" pitchFamily="50" charset="-128"/>
              </a:rPr>
              <a:t>データ登録</a:t>
            </a:r>
            <a:r>
              <a:rPr lang="ja-JP" altLang="en-US">
                <a:latin typeface="Meiryo UI" panose="020B0604030504040204" pitchFamily="50" charset="-128"/>
                <a:ea typeface="Meiryo UI" panose="020B0604030504040204" pitchFamily="50" charset="-128"/>
              </a:rPr>
              <a:t>無</a:t>
            </a:r>
            <a:endParaRPr kumimoji="1" lang="en-US" altLang="ja-JP" sz="11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319569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89DA2571-5F78-A300-6740-5FEAF5960A9D}"/>
              </a:ext>
            </a:extLst>
          </p:cNvPr>
          <p:cNvSpPr txBox="1"/>
          <p:nvPr/>
        </p:nvSpPr>
        <p:spPr>
          <a:xfrm>
            <a:off x="549072" y="1300855"/>
            <a:ext cx="9012440" cy="5509190"/>
          </a:xfrm>
          <a:prstGeom prst="rect">
            <a:avLst/>
          </a:prstGeom>
          <a:solidFill>
            <a:schemeClr val="bg1"/>
          </a:solidFill>
        </p:spPr>
        <p:txBody>
          <a:bodyPr wrap="square" lIns="91429" tIns="45715" rIns="91429" bIns="45715" rtlCol="0">
            <a:spAutoFit/>
          </a:bodyPr>
          <a:lstStyle/>
          <a:p>
            <a:r>
              <a:rPr lang="ja-JP" altLang="en-US" sz="1600">
                <a:latin typeface="Meiryo UI"/>
                <a:ea typeface="Meiryo UI"/>
                <a:cs typeface="Meiryo UI" panose="020B0604030504040204" pitchFamily="50" charset="-128"/>
              </a:rPr>
              <a:t>マイナンバーカードの電子証明書の有効期限切れ（カード本体の有効期限切れを含む。）の者について、マイナ保険証の利用登録が解除されるまでの運用フローを以下に示す。</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800">
              <a:latin typeface="Meiryo UI"/>
              <a:ea typeface="Meiryo UI"/>
              <a:cs typeface="Meiryo UI" panose="020B0604030504040204" pitchFamily="50" charset="-128"/>
            </a:endParaRPr>
          </a:p>
          <a:p>
            <a:endParaRPr lang="en-US" altLang="ja-JP" sz="800">
              <a:latin typeface="Meiryo UI"/>
              <a:ea typeface="Meiryo UI"/>
              <a:cs typeface="Meiryo UI" panose="020B0604030504040204" pitchFamily="50" charset="-128"/>
            </a:endParaRPr>
          </a:p>
          <a:p>
            <a:endParaRPr lang="en-US" altLang="ja-JP" sz="8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①マイナンバーカードの有効期限が切れた場合、有効期限から３ヶ月程度は被保険者からの更新の可能性を考慮して保留する。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②３ヶ月経過後に、オンライン資格確認システムより（医療機関等中間サーバ→集約システムを経由して）利用登録情報に「</a:t>
            </a:r>
            <a:r>
              <a:rPr kumimoji="1" lang="ja-JP" altLang="en-US" sz="1200">
                <a:latin typeface="Meiryo UI" panose="020B0604030504040204" pitchFamily="50" charset="-128"/>
                <a:ea typeface="Meiryo UI" panose="020B0604030504040204" pitchFamily="50" charset="-128"/>
              </a:rPr>
              <a:t>マイナンバーカード</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kumimoji="1" lang="ja-JP" altLang="en-US" sz="1200">
                <a:latin typeface="Meiryo UI" panose="020B0604030504040204" pitchFamily="50" charset="-128"/>
                <a:ea typeface="Meiryo UI" panose="020B0604030504040204" pitchFamily="50" charset="-128"/>
              </a:rPr>
              <a:t>証明書有効期限状態フラグ</a:t>
            </a:r>
            <a:r>
              <a:rPr lang="ja-JP" altLang="en-US" sz="1200">
                <a:latin typeface="Meiryo UI"/>
                <a:ea typeface="Meiryo UI"/>
                <a:cs typeface="Meiryo UI" panose="020B0604030504040204" pitchFamily="50" charset="-128"/>
              </a:rPr>
              <a:t>」が設定されて保険者に連携される。（</a:t>
            </a:r>
            <a:r>
              <a:rPr lang="en-US" altLang="ja-JP" sz="1200">
                <a:latin typeface="Meiryo UI"/>
                <a:ea typeface="Meiryo UI"/>
                <a:cs typeface="Meiryo UI" panose="020B0604030504040204" pitchFamily="50" charset="-128"/>
              </a:rPr>
              <a:t>※</a:t>
            </a:r>
            <a:r>
              <a:rPr lang="ja-JP" altLang="en-US" sz="1200">
                <a:latin typeface="Meiryo UI"/>
                <a:ea typeface="Meiryo UI"/>
                <a:cs typeface="Meiryo UI" panose="020B0604030504040204" pitchFamily="50" charset="-128"/>
              </a:rPr>
              <a:t>この時点では利用登録解除は未実施となる。）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③②の「</a:t>
            </a:r>
            <a:r>
              <a:rPr kumimoji="1" lang="ja-JP" altLang="en-US" sz="1200">
                <a:latin typeface="Meiryo UI" panose="020B0604030504040204" pitchFamily="50" charset="-128"/>
                <a:ea typeface="Meiryo UI" panose="020B0604030504040204" pitchFamily="50" charset="-128"/>
              </a:rPr>
              <a:t>マイナンバーカード証明書有効期限状態フラグ</a:t>
            </a:r>
            <a:r>
              <a:rPr lang="ja-JP" altLang="en-US" sz="1200">
                <a:latin typeface="Meiryo UI"/>
                <a:ea typeface="Meiryo UI"/>
                <a:cs typeface="Meiryo UI" panose="020B0604030504040204" pitchFamily="50" charset="-128"/>
              </a:rPr>
              <a:t>」をもとに、保険者は資格確認書を職権により被保険者へ交付する。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④②より更に</a:t>
            </a:r>
            <a:r>
              <a:rPr lang="en-US" altLang="ja-JP" sz="1200">
                <a:latin typeface="Meiryo UI"/>
                <a:ea typeface="Meiryo UI"/>
                <a:cs typeface="Meiryo UI" panose="020B0604030504040204" pitchFamily="50" charset="-128"/>
              </a:rPr>
              <a:t>1</a:t>
            </a:r>
            <a:r>
              <a:rPr lang="ja-JP" altLang="en-US" sz="1200">
                <a:latin typeface="Meiryo UI"/>
                <a:ea typeface="Meiryo UI"/>
                <a:cs typeface="Meiryo UI" panose="020B0604030504040204" pitchFamily="50" charset="-128"/>
              </a:rPr>
              <a:t>か月経過後に、利用登録情報が「利用登録なし」に更新されて連携される。</a:t>
            </a:r>
            <a:endParaRPr lang="en-US" altLang="ja-JP" sz="1200">
              <a:latin typeface="Meiryo UI"/>
              <a:ea typeface="Meiryo UI"/>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DD5E3E81-C45C-12BB-6056-6EF811BA55C6}"/>
              </a:ext>
            </a:extLst>
          </p:cNvPr>
          <p:cNvSpPr>
            <a:spLocks noGrp="1"/>
          </p:cNvSpPr>
          <p:nvPr>
            <p:ph type="sldNum" sz="quarter" idx="12"/>
          </p:nvPr>
        </p:nvSpPr>
        <p:spPr/>
        <p:txBody>
          <a:bodyPr/>
          <a:lstStyle/>
          <a:p>
            <a:fld id="{B39558CB-1803-41F9-BEAC-264E2C773853}" type="slidenum">
              <a:rPr kumimoji="1" lang="ja-JP" altLang="en-US" smtClean="0"/>
              <a:pPr/>
              <a:t>35</a:t>
            </a:fld>
            <a:endParaRPr kumimoji="1" lang="ja-JP" altLang="en-US"/>
          </a:p>
        </p:txBody>
      </p:sp>
      <p:sp>
        <p:nvSpPr>
          <p:cNvPr id="6" name="正方形/長方形 5">
            <a:extLst>
              <a:ext uri="{FF2B5EF4-FFF2-40B4-BE49-F238E27FC236}">
                <a16:creationId xmlns:a16="http://schemas.microsoft.com/office/drawing/2014/main" id="{C7D7D0AE-E243-56A5-7599-F96099566CB6}"/>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４－５</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B1FF9C87-ECCE-99B7-9D78-EC42627E5E3F}"/>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マイナンバーカードの電子証明書の有効期限切れ（カード本体の有効期限切れを含む。）の者へ資格確認書を一括で発行できること</a:t>
            </a:r>
            <a:endParaRPr lang="ja-JP" altLang="en-US"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3D4FA916-10B0-6E1B-FAF0-C08040CF2EEB}"/>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pic>
        <p:nvPicPr>
          <p:cNvPr id="5" name="図 4">
            <a:extLst>
              <a:ext uri="{FF2B5EF4-FFF2-40B4-BE49-F238E27FC236}">
                <a16:creationId xmlns:a16="http://schemas.microsoft.com/office/drawing/2014/main" id="{2DB46649-94D7-1069-F6E5-AD19AF048B37}"/>
              </a:ext>
            </a:extLst>
          </p:cNvPr>
          <p:cNvPicPr>
            <a:picLocks noChangeAspect="1"/>
          </p:cNvPicPr>
          <p:nvPr/>
        </p:nvPicPr>
        <p:blipFill>
          <a:blip r:embed="rId2"/>
          <a:stretch>
            <a:fillRect/>
          </a:stretch>
        </p:blipFill>
        <p:spPr>
          <a:xfrm>
            <a:off x="634803" y="1863360"/>
            <a:ext cx="8719200" cy="3752662"/>
          </a:xfrm>
          <a:prstGeom prst="rect">
            <a:avLst/>
          </a:prstGeom>
        </p:spPr>
      </p:pic>
    </p:spTree>
    <p:extLst>
      <p:ext uri="{BB962C8B-B14F-4D97-AF65-F5344CB8AC3E}">
        <p14:creationId xmlns:p14="http://schemas.microsoft.com/office/powerpoint/2010/main" val="18518452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40263AB-5FD4-0C11-5FC2-5EE82AB500F8}"/>
              </a:ext>
            </a:extLst>
          </p:cNvPr>
          <p:cNvSpPr>
            <a:spLocks noGrp="1"/>
          </p:cNvSpPr>
          <p:nvPr>
            <p:ph type="sldNum" sz="quarter" idx="12"/>
          </p:nvPr>
        </p:nvSpPr>
        <p:spPr/>
        <p:txBody>
          <a:bodyPr/>
          <a:lstStyle/>
          <a:p>
            <a:fld id="{B39558CB-1803-41F9-BEAC-264E2C773853}" type="slidenum">
              <a:rPr kumimoji="1" lang="ja-JP" altLang="en-US" smtClean="0"/>
              <a:pPr/>
              <a:t>36</a:t>
            </a:fld>
            <a:endParaRPr kumimoji="1" lang="ja-JP" altLang="en-US"/>
          </a:p>
        </p:txBody>
      </p:sp>
      <p:sp>
        <p:nvSpPr>
          <p:cNvPr id="7" name="テキスト ボックス 6">
            <a:extLst>
              <a:ext uri="{FF2B5EF4-FFF2-40B4-BE49-F238E27FC236}">
                <a16:creationId xmlns:a16="http://schemas.microsoft.com/office/drawing/2014/main" id="{0F56D180-8109-1AA6-0E7C-D2A5B3217E24}"/>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テキスト ボックス 8">
            <a:extLst>
              <a:ext uri="{FF2B5EF4-FFF2-40B4-BE49-F238E27FC236}">
                <a16:creationId xmlns:a16="http://schemas.microsoft.com/office/drawing/2014/main" id="{FC9A7978-6539-E8E8-436E-BF5B0C3B640E}"/>
              </a:ext>
            </a:extLst>
          </p:cNvPr>
          <p:cNvSpPr txBox="1"/>
          <p:nvPr/>
        </p:nvSpPr>
        <p:spPr>
          <a:xfrm>
            <a:off x="549072" y="756003"/>
            <a:ext cx="8987582" cy="2308314"/>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前ページの「マイナンバーカードの電子証明書有効期限切れの者」における運用サイクルを考慮して、標準システムでは、集約システムより連携される利用登録情報の「</a:t>
            </a:r>
            <a:r>
              <a:rPr kumimoji="1" lang="ja-JP" altLang="en-US" sz="1600">
                <a:latin typeface="Meiryo UI" panose="020B0604030504040204" pitchFamily="50" charset="-128"/>
                <a:ea typeface="Meiryo UI" panose="020B0604030504040204" pitchFamily="50" charset="-128"/>
              </a:rPr>
              <a:t>マイナンバーカード証明書有効期限状態フラグ</a:t>
            </a:r>
            <a:r>
              <a:rPr lang="ja-JP" altLang="en-US" sz="1600">
                <a:latin typeface="Meiryo UI" panose="020B0604030504040204" pitchFamily="50" charset="-128"/>
                <a:ea typeface="Meiryo UI" panose="020B0604030504040204" pitchFamily="50" charset="-128"/>
                <a:cs typeface="Meiryo UI" panose="020B0604030504040204" pitchFamily="50" charset="-128"/>
              </a:rPr>
              <a:t>」を参照して、有効な資格確認書が交付されていない被保険者に、資格確認書を一括で作成するバッチ処理「</a:t>
            </a:r>
            <a:r>
              <a:rPr lang="zh-TW" altLang="en-US" sz="1600">
                <a:latin typeface="Meiryo UI" panose="020B0604030504040204" pitchFamily="50" charset="-128"/>
                <a:ea typeface="Meiryo UI" panose="020B0604030504040204" pitchFamily="50" charset="-128"/>
                <a:cs typeface="Meiryo UI" panose="020B0604030504040204" pitchFamily="50" charset="-128"/>
              </a:rPr>
              <a:t>資格確認書一括判定</a:t>
            </a:r>
            <a:r>
              <a:rPr lang="en-US" altLang="zh-TW"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月次</a:t>
            </a:r>
            <a:r>
              <a:rPr lang="en-US" altLang="zh-TW"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」を実施して、職権による資格確認書の一括発行機能を実装する。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また、利用登録情報の取り込み処理時に前回履歴と比較して、「</a:t>
            </a:r>
            <a:r>
              <a:rPr kumimoji="1" lang="ja-JP" altLang="en-US" sz="1600">
                <a:latin typeface="Meiryo UI" panose="020B0604030504040204" pitchFamily="50" charset="-128"/>
                <a:ea typeface="Meiryo UI" panose="020B0604030504040204" pitchFamily="50" charset="-128"/>
              </a:rPr>
              <a:t>マイナンバーカード証明書有効期限状態フラグ</a:t>
            </a:r>
            <a:r>
              <a:rPr lang="ja-JP" altLang="en-US" sz="1600">
                <a:latin typeface="Meiryo UI" panose="020B0604030504040204" pitchFamily="50" charset="-128"/>
                <a:ea typeface="Meiryo UI" panose="020B0604030504040204" pitchFamily="50" charset="-128"/>
                <a:cs typeface="Meiryo UI" panose="020B0604030504040204" pitchFamily="50" charset="-128"/>
              </a:rPr>
              <a:t>」が設定された被保険者を一覧に出力する機能を実装する。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保険者の職員は、一覧を確認して対象者が微少な場合などはオンライン処理画面より資格確認書を職権交付することも可能となる。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a:extLst>
              <a:ext uri="{FF2B5EF4-FFF2-40B4-BE49-F238E27FC236}">
                <a16:creationId xmlns:a16="http://schemas.microsoft.com/office/drawing/2014/main" id="{1E9F0022-F65D-0AED-2839-F486A84ACDBB}"/>
              </a:ext>
            </a:extLst>
          </p:cNvPr>
          <p:cNvSpPr/>
          <p:nvPr/>
        </p:nvSpPr>
        <p:spPr>
          <a:xfrm>
            <a:off x="540000" y="3515522"/>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４ー６</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51075270-B751-5E38-E162-B7D84235D7C7}"/>
              </a:ext>
            </a:extLst>
          </p:cNvPr>
          <p:cNvSpPr/>
          <p:nvPr/>
        </p:nvSpPr>
        <p:spPr>
          <a:xfrm>
            <a:off x="1980000" y="3515522"/>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利用登録情報より、マイナンバーカード返納者をリストアップできること</a:t>
            </a:r>
            <a:endParaRPr lang="ja-JP" altLang="en-US"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67FE09A0-C7C4-5F13-8283-9CD36AF717A1}"/>
              </a:ext>
            </a:extLst>
          </p:cNvPr>
          <p:cNvSpPr txBox="1"/>
          <p:nvPr/>
        </p:nvSpPr>
        <p:spPr>
          <a:xfrm>
            <a:off x="549072" y="4079984"/>
            <a:ext cx="8987582" cy="1569650"/>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マイナンバーカードの返納者は市町村のマイナンバーカード担当窓口でマイナンバーカードの返納を申請する。その後、国保窓口で「資格確認書」の交付申請を受領した場合は、「資格確認書」を交付する。また、 「資格確認書」の交付申請がない場合においても、マイナンバーカードを返納したことを庁内連携で把握した場合は「資格確認書」を職権交付する。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また、中間サーバから国保総合システムを経由して保険者に連携されてくる返納者の情報を受けて、「資格確認書」を職権で交付する。（日次運用）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213235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84356958-7587-147E-1740-0B2B3316248C}"/>
              </a:ext>
            </a:extLst>
          </p:cNvPr>
          <p:cNvSpPr txBox="1"/>
          <p:nvPr/>
        </p:nvSpPr>
        <p:spPr>
          <a:xfrm>
            <a:off x="549072" y="731065"/>
            <a:ext cx="8996928" cy="5868000"/>
          </a:xfrm>
          <a:prstGeom prst="rect">
            <a:avLst/>
          </a:prstGeom>
          <a:solidFill>
            <a:schemeClr val="bg1"/>
          </a:solidFill>
        </p:spPr>
        <p:txBody>
          <a:bodyPr wrap="square" lIns="91429" tIns="45715" rIns="91429" bIns="45715" rtlCol="0">
            <a:spAutoFit/>
          </a:bodyPr>
          <a:lstStyle/>
          <a:p>
            <a:r>
              <a:rPr lang="ja-JP" altLang="en-US" sz="1600">
                <a:latin typeface="Meiryo UI"/>
                <a:ea typeface="Meiryo UI"/>
                <a:cs typeface="Meiryo UI" panose="020B0604030504040204" pitchFamily="50" charset="-128"/>
              </a:rPr>
              <a:t>マイナンバーカードの返納者について、マイナ保険証の利用登録が解除されるまでの運用フローを以下に示す。</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①市町村のマイナンバーカード所管の窓口にマイナンバーカード返納を申請し、その情報は総務省（</a:t>
            </a:r>
            <a:r>
              <a:rPr lang="en-US" altLang="ja-JP" sz="1200">
                <a:latin typeface="Meiryo UI"/>
                <a:ea typeface="Meiryo UI"/>
                <a:cs typeface="Meiryo UI" panose="020B0604030504040204" pitchFamily="50" charset="-128"/>
              </a:rPr>
              <a:t>J-LIS</a:t>
            </a:r>
            <a:r>
              <a:rPr lang="ja-JP" altLang="en-US" sz="1200">
                <a:latin typeface="Meiryo UI"/>
                <a:ea typeface="Meiryo UI"/>
                <a:cs typeface="Meiryo UI" panose="020B0604030504040204" pitchFamily="50" charset="-128"/>
              </a:rPr>
              <a:t>）へ連携。</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②</a:t>
            </a:r>
            <a:r>
              <a:rPr lang="en-US" altLang="ja-JP" sz="1200">
                <a:latin typeface="Meiryo UI"/>
                <a:ea typeface="Meiryo UI"/>
                <a:cs typeface="Meiryo UI" panose="020B0604030504040204" pitchFamily="50" charset="-128"/>
              </a:rPr>
              <a:t>J-LIS</a:t>
            </a:r>
            <a:r>
              <a:rPr lang="ja-JP" altLang="en-US" sz="1200">
                <a:latin typeface="Meiryo UI"/>
                <a:ea typeface="Meiryo UI"/>
                <a:cs typeface="Meiryo UI" panose="020B0604030504040204" pitchFamily="50" charset="-128"/>
              </a:rPr>
              <a:t>で受け付けたマイナンバーカードの返納情報は、日次でオンライン資格確認システムへ連携され、オンライン資格確認システムにおいて利用</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登録の解除処理が行われて、（医療機関等中間サーバ→国保総合システムを経由して）利用登録情報の「初回登録状態」に「</a:t>
            </a:r>
            <a:r>
              <a:rPr lang="en-US" altLang="ja-JP" sz="1200">
                <a:latin typeface="Meiryo UI"/>
                <a:ea typeface="Meiryo UI"/>
                <a:cs typeface="Meiryo UI" panose="020B0604030504040204" pitchFamily="50" charset="-128"/>
              </a:rPr>
              <a:t>0:</a:t>
            </a:r>
            <a:r>
              <a:rPr lang="ja-JP" altLang="en-US" sz="1200">
                <a:latin typeface="Meiryo UI"/>
                <a:ea typeface="Meiryo UI"/>
                <a:cs typeface="Meiryo UI" panose="020B0604030504040204" pitchFamily="50" charset="-128"/>
              </a:rPr>
              <a:t>利用登録</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なし」が設定されて保険者に連携される。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③②の利用登録情報をもとに、保険者は資格確認書を職権により被保険者へ交付する。</a:t>
            </a:r>
            <a:endParaRPr lang="en-US" altLang="ja-JP" sz="1200">
              <a:latin typeface="Meiryo UI"/>
              <a:ea typeface="Meiryo UI"/>
              <a:cs typeface="Meiryo UI" panose="020B0604030504040204" pitchFamily="50" charset="-128"/>
            </a:endParaRPr>
          </a:p>
          <a:p>
            <a:r>
              <a:rPr lang="ja-JP" altLang="en-US" sz="1200">
                <a:latin typeface="Meiryo UI"/>
                <a:ea typeface="Meiryo UI"/>
                <a:cs typeface="Meiryo UI" panose="020B0604030504040204" pitchFamily="50" charset="-128"/>
              </a:rPr>
              <a:t>　但し、市町村庁内においてカード返納があったことを連携できた場合は、申請または職権により資格確認書を交付する。</a:t>
            </a:r>
            <a:endParaRPr lang="en-US" altLang="ja-JP" sz="1200">
              <a:latin typeface="Meiryo UI"/>
              <a:ea typeface="Meiryo UI"/>
              <a:cs typeface="Meiryo UI" panose="020B0604030504040204" pitchFamily="50" charset="-128"/>
            </a:endParaRPr>
          </a:p>
        </p:txBody>
      </p:sp>
      <p:pic>
        <p:nvPicPr>
          <p:cNvPr id="4" name="図 3">
            <a:extLst>
              <a:ext uri="{FF2B5EF4-FFF2-40B4-BE49-F238E27FC236}">
                <a16:creationId xmlns:a16="http://schemas.microsoft.com/office/drawing/2014/main" id="{FFE63F1F-1B7C-A8C6-32B0-AB7C6FC02155}"/>
              </a:ext>
            </a:extLst>
          </p:cNvPr>
          <p:cNvPicPr>
            <a:picLocks noChangeAspect="1"/>
          </p:cNvPicPr>
          <p:nvPr/>
        </p:nvPicPr>
        <p:blipFill>
          <a:blip r:embed="rId2"/>
          <a:stretch>
            <a:fillRect/>
          </a:stretch>
        </p:blipFill>
        <p:spPr>
          <a:xfrm>
            <a:off x="799536" y="1097104"/>
            <a:ext cx="8496000" cy="4217443"/>
          </a:xfrm>
          <a:prstGeom prst="rect">
            <a:avLst/>
          </a:prstGeom>
        </p:spPr>
      </p:pic>
      <p:sp>
        <p:nvSpPr>
          <p:cNvPr id="5" name="テキスト ボックス 4">
            <a:extLst>
              <a:ext uri="{FF2B5EF4-FFF2-40B4-BE49-F238E27FC236}">
                <a16:creationId xmlns:a16="http://schemas.microsoft.com/office/drawing/2014/main" id="{B16533D0-206E-92B3-E579-B9E92D55BEE2}"/>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3" name="スライド番号プレースホルダー 2">
            <a:extLst>
              <a:ext uri="{FF2B5EF4-FFF2-40B4-BE49-F238E27FC236}">
                <a16:creationId xmlns:a16="http://schemas.microsoft.com/office/drawing/2014/main" id="{82625677-A1B2-AFCB-F27C-54C0F5D889C7}"/>
              </a:ext>
            </a:extLst>
          </p:cNvPr>
          <p:cNvSpPr>
            <a:spLocks noGrp="1"/>
          </p:cNvSpPr>
          <p:nvPr>
            <p:ph type="sldNum" sz="quarter" idx="12"/>
          </p:nvPr>
        </p:nvSpPr>
        <p:spPr/>
        <p:txBody>
          <a:bodyPr/>
          <a:lstStyle/>
          <a:p>
            <a:fld id="{B39558CB-1803-41F9-BEAC-264E2C773853}" type="slidenum">
              <a:rPr kumimoji="1" lang="ja-JP" altLang="en-US" smtClean="0"/>
              <a:pPr/>
              <a:t>37</a:t>
            </a:fld>
            <a:endParaRPr kumimoji="1" lang="ja-JP" altLang="en-US"/>
          </a:p>
        </p:txBody>
      </p:sp>
    </p:spTree>
    <p:extLst>
      <p:ext uri="{BB962C8B-B14F-4D97-AF65-F5344CB8AC3E}">
        <p14:creationId xmlns:p14="http://schemas.microsoft.com/office/powerpoint/2010/main" val="445161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40263AB-5FD4-0C11-5FC2-5EE82AB500F8}"/>
              </a:ext>
            </a:extLst>
          </p:cNvPr>
          <p:cNvSpPr>
            <a:spLocks noGrp="1"/>
          </p:cNvSpPr>
          <p:nvPr>
            <p:ph type="sldNum" sz="quarter" idx="12"/>
          </p:nvPr>
        </p:nvSpPr>
        <p:spPr/>
        <p:txBody>
          <a:bodyPr/>
          <a:lstStyle/>
          <a:p>
            <a:fld id="{B39558CB-1803-41F9-BEAC-264E2C773853}" type="slidenum">
              <a:rPr kumimoji="1" lang="ja-JP" altLang="en-US" smtClean="0"/>
              <a:pPr/>
              <a:t>38</a:t>
            </a:fld>
            <a:endParaRPr kumimoji="1" lang="ja-JP" altLang="en-US"/>
          </a:p>
        </p:txBody>
      </p:sp>
      <p:sp>
        <p:nvSpPr>
          <p:cNvPr id="7" name="テキスト ボックス 6">
            <a:extLst>
              <a:ext uri="{FF2B5EF4-FFF2-40B4-BE49-F238E27FC236}">
                <a16:creationId xmlns:a16="http://schemas.microsoft.com/office/drawing/2014/main" id="{0F56D180-8109-1AA6-0E7C-D2A5B3217E24}"/>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テキスト ボックス 8">
            <a:extLst>
              <a:ext uri="{FF2B5EF4-FFF2-40B4-BE49-F238E27FC236}">
                <a16:creationId xmlns:a16="http://schemas.microsoft.com/office/drawing/2014/main" id="{FC9A7978-6539-E8E8-436E-BF5B0C3B640E}"/>
              </a:ext>
            </a:extLst>
          </p:cNvPr>
          <p:cNvSpPr txBox="1"/>
          <p:nvPr/>
        </p:nvSpPr>
        <p:spPr>
          <a:xfrm>
            <a:off x="549072" y="756003"/>
            <a:ext cx="8987582" cy="2308314"/>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前ページの「</a:t>
            </a:r>
            <a:r>
              <a:rPr lang="ja-JP" altLang="en-US" sz="1600">
                <a:latin typeface="Meiryo UI"/>
                <a:ea typeface="Meiryo UI"/>
                <a:cs typeface="Meiryo UI" panose="020B0604030504040204" pitchFamily="50" charset="-128"/>
              </a:rPr>
              <a:t>マイナンバーカードの返納者</a:t>
            </a:r>
            <a:r>
              <a:rPr lang="ja-JP" altLang="en-US" sz="1600">
                <a:latin typeface="Meiryo UI" panose="020B0604030504040204" pitchFamily="50" charset="-128"/>
                <a:ea typeface="Meiryo UI" panose="020B0604030504040204" pitchFamily="50" charset="-128"/>
                <a:cs typeface="Meiryo UI" panose="020B0604030504040204" pitchFamily="50" charset="-128"/>
              </a:rPr>
              <a:t>」における運用サイクルを考慮して、標準システムでは、国保総合システムより連携される利用登録情報の「初回登録・有効期限状況一覧ファイル」を参照して、利用登録情報の取り込み処理時に、返納者と判定された被保険者を一覧に出力する機能を実装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保険者の職員は、一覧を確認してオンライン処理画面より資格確認書を職権交付する。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マイナンバーカードの返納者に対する資格確認書の職権交付においては、日次運用であり対象者数も微少</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であると想定されることから資格確認書の一括発行機能は実装せずに、一覧を出力してオンライン処理画面</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en-US" altLang="ja-JP"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により資格確認書を発行する運用を前提とする。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503200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60000" y="180000"/>
            <a:ext cx="1250641" cy="338544"/>
          </a:xfrm>
          <a:prstGeom prst="rect">
            <a:avLst/>
          </a:prstGeom>
          <a:noFill/>
        </p:spPr>
        <p:txBody>
          <a:bodyPr wrap="non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１．はじめに</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632988" y="548679"/>
            <a:ext cx="8784976" cy="280075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　本資料は、市町村事務処理標準システム（以下「標準システム」という。）が令和</a:t>
            </a:r>
            <a:r>
              <a:rPr lang="en-US" altLang="ja-JP" sz="1600">
                <a:latin typeface="Meiryo UI" panose="020B0604030504040204" pitchFamily="50" charset="-128"/>
                <a:ea typeface="Meiryo UI" panose="020B0604030504040204" pitchFamily="50" charset="-128"/>
                <a:cs typeface="Meiryo UI" panose="020B0604030504040204" pitchFamily="50" charset="-128"/>
              </a:rPr>
              <a:t>6</a:t>
            </a:r>
            <a:r>
              <a:rPr lang="ja-JP" altLang="en-US" sz="1600">
                <a:latin typeface="Meiryo UI" panose="020B0604030504040204" pitchFamily="50" charset="-128"/>
                <a:ea typeface="Meiryo UI" panose="020B0604030504040204" pitchFamily="50" charset="-128"/>
                <a:cs typeface="Meiryo UI" panose="020B0604030504040204" pitchFamily="50" charset="-128"/>
              </a:rPr>
              <a:t>年</a:t>
            </a:r>
            <a:r>
              <a:rPr lang="en-US" altLang="ja-JP" sz="1600">
                <a:latin typeface="Meiryo UI" panose="020B0604030504040204" pitchFamily="50" charset="-128"/>
                <a:ea typeface="Meiryo UI" panose="020B0604030504040204" pitchFamily="50" charset="-128"/>
                <a:cs typeface="Meiryo UI" panose="020B0604030504040204" pitchFamily="50" charset="-128"/>
              </a:rPr>
              <a:t>10</a:t>
            </a:r>
            <a:r>
              <a:rPr lang="ja-JP" altLang="en-US" sz="1600">
                <a:latin typeface="Meiryo UI" panose="020B0604030504040204" pitchFamily="50" charset="-128"/>
                <a:ea typeface="Meiryo UI" panose="020B0604030504040204" pitchFamily="50" charset="-128"/>
                <a:cs typeface="Meiryo UI" panose="020B0604030504040204" pitchFamily="50" charset="-128"/>
              </a:rPr>
              <a:t>月および</a:t>
            </a:r>
            <a:r>
              <a:rPr lang="en-US" altLang="ja-JP" sz="1600">
                <a:latin typeface="Meiryo UI" panose="020B0604030504040204" pitchFamily="50" charset="-128"/>
                <a:ea typeface="Meiryo UI" panose="020B0604030504040204" pitchFamily="50" charset="-128"/>
                <a:cs typeface="Meiryo UI" panose="020B0604030504040204" pitchFamily="50" charset="-128"/>
              </a:rPr>
              <a:t>12</a:t>
            </a:r>
            <a:r>
              <a:rPr lang="ja-JP" altLang="en-US" sz="1600">
                <a:latin typeface="Meiryo UI" panose="020B0604030504040204" pitchFamily="50" charset="-128"/>
                <a:ea typeface="Meiryo UI" panose="020B0604030504040204" pitchFamily="50" charset="-128"/>
                <a:cs typeface="Meiryo UI" panose="020B0604030504040204" pitchFamily="50" charset="-128"/>
              </a:rPr>
              <a:t>月にリリース予定としている制度改正に関する機能における、基本設計の</a:t>
            </a:r>
            <a:r>
              <a:rPr lang="ja-JP" altLang="en-US" sz="1600" b="1" u="sng">
                <a:latin typeface="Meiryo UI" panose="020B0604030504040204" pitchFamily="50" charset="-128"/>
                <a:ea typeface="Meiryo UI" panose="020B0604030504040204" pitchFamily="50" charset="-128"/>
                <a:cs typeface="Meiryo UI" panose="020B0604030504040204" pitchFamily="50" charset="-128"/>
              </a:rPr>
              <a:t>設計観点</a:t>
            </a:r>
            <a:r>
              <a:rPr lang="ja-JP" altLang="en-US" sz="1600">
                <a:latin typeface="Meiryo UI" panose="020B0604030504040204" pitchFamily="50" charset="-128"/>
                <a:ea typeface="Meiryo UI" panose="020B0604030504040204" pitchFamily="50" charset="-128"/>
                <a:cs typeface="Meiryo UI" panose="020B0604030504040204" pitchFamily="50" charset="-128"/>
              </a:rPr>
              <a:t>および</a:t>
            </a:r>
            <a:r>
              <a:rPr lang="ja-JP" altLang="en-US" sz="1600" b="1" u="sng">
                <a:latin typeface="Meiryo UI" panose="020B0604030504040204" pitchFamily="50" charset="-128"/>
                <a:ea typeface="Meiryo UI" panose="020B0604030504040204" pitchFamily="50" charset="-128"/>
                <a:cs typeface="Meiryo UI" panose="020B0604030504040204" pitchFamily="50" charset="-128"/>
              </a:rPr>
              <a:t>設計方針</a:t>
            </a:r>
            <a:r>
              <a:rPr lang="ja-JP" altLang="en-US" sz="1600">
                <a:latin typeface="Meiryo UI" panose="020B0604030504040204" pitchFamily="50" charset="-128"/>
                <a:ea typeface="Meiryo UI" panose="020B0604030504040204" pitchFamily="50" charset="-128"/>
                <a:cs typeface="Meiryo UI" panose="020B0604030504040204" pitchFamily="50" charset="-128"/>
              </a:rPr>
              <a:t>を記載した資料である。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制度改正に必要となる各機能に対し、基本設計で考慮した設計観点、システム開発の設計方針について、記載する。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また、標準システムを導入しない市町村（特別区を含む。以下同じ）においては現行の国保システムに対し、制度改正に対応する開発を行う必要がある。本資料を現行の国保システムを開発される際の参考資料としてお示しするが、現行の国保システムの仕様および市町村のシステム環境などにより、適切な制度改正に対するシステム対応を行うことを前提とし、必ずしも本資料の設計方針に従う必要はないことに留意いただきたい。</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3"/>
          <p:cNvSpPr>
            <a:spLocks noGrp="1"/>
          </p:cNvSpPr>
          <p:nvPr>
            <p:ph type="sldNum" sz="quarter" idx="12"/>
          </p:nvPr>
        </p:nvSpPr>
        <p:spPr/>
        <p:txBody>
          <a:bodyPr/>
          <a:lstStyle/>
          <a:p>
            <a:fld id="{B39558CB-1803-41F9-BEAC-264E2C773853}" type="slidenum">
              <a:rPr kumimoji="1" lang="ja-JP" altLang="en-US" smtClean="0"/>
              <a:pPr/>
              <a:t>3</a:t>
            </a:fld>
            <a:endParaRPr kumimoji="1" lang="ja-JP" altLang="en-US"/>
          </a:p>
        </p:txBody>
      </p:sp>
    </p:spTree>
    <p:extLst>
      <p:ext uri="{BB962C8B-B14F-4D97-AF65-F5344CB8AC3E}">
        <p14:creationId xmlns:p14="http://schemas.microsoft.com/office/powerpoint/2010/main" val="16958640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34D41C1F-FFC9-ED81-B9A7-5C09423A6F70}"/>
              </a:ext>
            </a:extLst>
          </p:cNvPr>
          <p:cNvSpPr txBox="1"/>
          <p:nvPr/>
        </p:nvSpPr>
        <p:spPr>
          <a:xfrm>
            <a:off x="540000" y="1194616"/>
            <a:ext cx="8987582" cy="4031863"/>
          </a:xfrm>
          <a:prstGeom prst="rect">
            <a:avLst/>
          </a:prstGeom>
          <a:noFill/>
        </p:spPr>
        <p:txBody>
          <a:bodyPr wrap="square" lIns="91429" tIns="45715" rIns="91429" bIns="45715" rtlCol="0">
            <a:spAutoFit/>
          </a:bodyPr>
          <a:lstStyle/>
          <a:p>
            <a:r>
              <a:rPr lang="ja-JP" altLang="en-US" sz="1600" b="1" u="sng">
                <a:latin typeface="Meiryo UI" panose="020B0604030504040204" pitchFamily="50" charset="-128"/>
                <a:ea typeface="Meiryo UI" panose="020B0604030504040204" pitchFamily="50" charset="-128"/>
                <a:cs typeface="Meiryo UI" panose="020B0604030504040204" pitchFamily="50" charset="-128"/>
              </a:rPr>
              <a:t>「資格情報のお知らせ」の発行機能の追加</a:t>
            </a:r>
            <a:endParaRPr lang="en-US" altLang="ja-JP" sz="1600" b="1" i="0" u="sng" strike="noStrike" baseline="0">
              <a:solidFill>
                <a:srgbClr val="000000"/>
              </a:solidFill>
              <a:latin typeface="Meiryo UI" panose="020B0604030504040204" pitchFamily="50" charset="-128"/>
              <a:ea typeface="Meiryo UI" panose="020B0604030504040204" pitchFamily="50" charset="-128"/>
            </a:endParaRPr>
          </a:p>
          <a:p>
            <a:endParaRPr lang="en-US" altLang="ja-JP" sz="13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b="0" i="0" u="none" strike="noStrike" baseline="0">
                <a:solidFill>
                  <a:srgbClr val="000000"/>
                </a:solidFill>
                <a:latin typeface="Meiryo UI" panose="020B0604030504040204" pitchFamily="50" charset="-128"/>
                <a:ea typeface="Meiryo UI" panose="020B0604030504040204" pitchFamily="50" charset="-128"/>
              </a:rPr>
              <a:t>機能概要２に示す「資格情報のお知らせ」は、健康保険証の廃止に伴い</a:t>
            </a:r>
            <a:r>
              <a:rPr lang="ja-JP" altLang="en-US" sz="1600" b="0" i="0" u="none" strike="noStrike" baseline="0">
                <a:latin typeface="Meiryo UI" panose="020B0604030504040204" pitchFamily="50" charset="-128"/>
                <a:ea typeface="Meiryo UI" panose="020B0604030504040204" pitchFamily="50" charset="-128"/>
              </a:rPr>
              <a:t>マイナ保険証の保有者</a:t>
            </a:r>
            <a:r>
              <a:rPr lang="ja-JP" altLang="en-US" sz="1600" b="0" i="0" u="none" strike="noStrike" baseline="0">
                <a:solidFill>
                  <a:srgbClr val="000000"/>
                </a:solidFill>
                <a:latin typeface="Meiryo UI" panose="020B0604030504040204" pitchFamily="50" charset="-128"/>
                <a:ea typeface="Meiryo UI" panose="020B0604030504040204" pitchFamily="50" charset="-128"/>
              </a:rPr>
              <a:t>が自身の被保険者資格等を簡易に把握できるよう、 新規資格取得時や負担割合の変更時（ </a:t>
            </a:r>
            <a:r>
              <a:rPr lang="en-US" altLang="ja-JP" sz="1600" b="0" i="0" u="none" strike="noStrike" baseline="0">
                <a:solidFill>
                  <a:srgbClr val="000000"/>
                </a:solidFill>
                <a:latin typeface="Meiryo UI" panose="020B0604030504040204" pitchFamily="50" charset="-128"/>
                <a:ea typeface="Meiryo UI" panose="020B0604030504040204" pitchFamily="50" charset="-128"/>
              </a:rPr>
              <a:t>70 </a:t>
            </a:r>
            <a:r>
              <a:rPr lang="ja-JP" altLang="en-US" sz="1600" b="0" i="0" u="none" strike="noStrike" baseline="0">
                <a:solidFill>
                  <a:srgbClr val="000000"/>
                </a:solidFill>
                <a:latin typeface="Meiryo UI" panose="020B0604030504040204" pitchFamily="50" charset="-128"/>
                <a:ea typeface="Meiryo UI" panose="020B0604030504040204" pitchFamily="50" charset="-128"/>
              </a:rPr>
              <a:t>歳以上の一般被保険者のみ）等に交付する。</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endParaRPr lang="en-US" altLang="ja-JP" sz="13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b="0" i="0" u="none" strike="noStrike" baseline="0">
                <a:solidFill>
                  <a:srgbClr val="000000"/>
                </a:solidFill>
                <a:latin typeface="Meiryo UI" panose="020B0604030504040204" pitchFamily="50" charset="-128"/>
                <a:ea typeface="Meiryo UI" panose="020B0604030504040204" pitchFamily="50" charset="-128"/>
              </a:rPr>
              <a:t>なお、被保険者がマイナ保険証の保有者であるかどうか確認するための手段として、以下が考えられる。</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a:solidFill>
                  <a:srgbClr val="000000"/>
                </a:solidFill>
                <a:latin typeface="Meiryo UI" panose="020B0604030504040204" pitchFamily="50" charset="-128"/>
                <a:ea typeface="Meiryo UI" panose="020B0604030504040204" pitchFamily="50" charset="-128"/>
              </a:rPr>
              <a:t>・資格</a:t>
            </a:r>
            <a:r>
              <a:rPr lang="ja-JP" altLang="en-US" sz="1600" b="0" i="0" u="none" strike="noStrike" baseline="0">
                <a:solidFill>
                  <a:srgbClr val="000000"/>
                </a:solidFill>
                <a:latin typeface="Meiryo UI" panose="020B0604030504040204" pitchFamily="50" charset="-128"/>
                <a:ea typeface="Meiryo UI" panose="020B0604030504040204" pitchFamily="50" charset="-128"/>
              </a:rPr>
              <a:t>適用開始等</a:t>
            </a:r>
            <a:r>
              <a:rPr lang="ja-JP" altLang="en-US" sz="1600">
                <a:solidFill>
                  <a:srgbClr val="000000"/>
                </a:solidFill>
                <a:latin typeface="Meiryo UI" panose="020B0604030504040204" pitchFamily="50" charset="-128"/>
                <a:ea typeface="Meiryo UI" panose="020B0604030504040204" pitchFamily="50" charset="-128"/>
              </a:rPr>
              <a:t>において被保険者へのヒアリングや「国保異動</a:t>
            </a:r>
            <a:r>
              <a:rPr lang="ja-JP" altLang="en-US" sz="1600" b="0" i="0" u="none" strike="noStrike" baseline="0">
                <a:solidFill>
                  <a:srgbClr val="000000"/>
                </a:solidFill>
                <a:latin typeface="Meiryo UI" panose="020B0604030504040204" pitchFamily="50" charset="-128"/>
                <a:ea typeface="Meiryo UI" panose="020B0604030504040204" pitchFamily="50" charset="-128"/>
              </a:rPr>
              <a:t>届出書」の「マイナ保険証の利用登録有無」　　</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a:solidFill>
                  <a:srgbClr val="000000"/>
                </a:solidFill>
                <a:latin typeface="Meiryo UI" panose="020B0604030504040204" pitchFamily="50" charset="-128"/>
                <a:ea typeface="Meiryo UI" panose="020B0604030504040204" pitchFamily="50" charset="-128"/>
              </a:rPr>
              <a:t>　</a:t>
            </a:r>
            <a:r>
              <a:rPr lang="ja-JP" altLang="en-US" sz="1600" b="0" i="0" u="none" strike="noStrike" baseline="0">
                <a:solidFill>
                  <a:srgbClr val="000000"/>
                </a:solidFill>
                <a:latin typeface="Meiryo UI" panose="020B0604030504040204" pitchFamily="50" charset="-128"/>
                <a:ea typeface="Meiryo UI" panose="020B0604030504040204" pitchFamily="50" charset="-128"/>
              </a:rPr>
              <a:t>欄を確認し、マイナ保険証の保有者であるか確認する。</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a:solidFill>
                  <a:srgbClr val="000000"/>
                </a:solidFill>
                <a:latin typeface="Meiryo UI" panose="020B0604030504040204" pitchFamily="50" charset="-128"/>
                <a:ea typeface="Meiryo UI" panose="020B0604030504040204" pitchFamily="50" charset="-128"/>
              </a:rPr>
              <a:t>・標準システムの照会画面から、</a:t>
            </a:r>
            <a:r>
              <a:rPr lang="ja-JP" altLang="en-US" sz="1600" b="0" i="0" u="none" strike="noStrike" baseline="0">
                <a:solidFill>
                  <a:srgbClr val="000000"/>
                </a:solidFill>
                <a:latin typeface="Meiryo UI" panose="020B0604030504040204" pitchFamily="50" charset="-128"/>
                <a:ea typeface="Meiryo UI" panose="020B0604030504040204" pitchFamily="50" charset="-128"/>
              </a:rPr>
              <a:t>マイナ保険証の保有者であるか確認する。</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b="0" i="0" u="none" strike="noStrike" baseline="0">
                <a:solidFill>
                  <a:srgbClr val="000000"/>
                </a:solidFill>
                <a:latin typeface="Meiryo UI" panose="020B0604030504040204" pitchFamily="50" charset="-128"/>
                <a:ea typeface="Meiryo UI" panose="020B0604030504040204" pitchFamily="50" charset="-128"/>
              </a:rPr>
              <a:t>　但し、</a:t>
            </a:r>
            <a:r>
              <a:rPr lang="ja-JP" altLang="en-US" sz="1600">
                <a:solidFill>
                  <a:srgbClr val="000000"/>
                </a:solidFill>
                <a:latin typeface="Meiryo UI" panose="020B0604030504040204" pitchFamily="50" charset="-128"/>
                <a:ea typeface="Meiryo UI" panose="020B0604030504040204" pitchFamily="50" charset="-128"/>
              </a:rPr>
              <a:t>標準システムの照会画面に表示される</a:t>
            </a:r>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利用登録情報</a:t>
            </a:r>
            <a:r>
              <a:rPr lang="ja-JP" altLang="en-US" sz="1600">
                <a:solidFill>
                  <a:srgbClr val="000000"/>
                </a:solidFill>
                <a:latin typeface="Meiryo UI" panose="020B0604030504040204" pitchFamily="50" charset="-128"/>
                <a:ea typeface="Meiryo UI" panose="020B0604030504040204" pitchFamily="50" charset="-128"/>
              </a:rPr>
              <a:t>は、連携タイミングでのタイムラグが発生することが</a:t>
            </a:r>
            <a:endParaRPr lang="en-US" altLang="ja-JP" sz="1600">
              <a:solidFill>
                <a:srgbClr val="000000"/>
              </a:solidFill>
              <a:latin typeface="Meiryo UI" panose="020B0604030504040204" pitchFamily="50" charset="-128"/>
              <a:ea typeface="Meiryo UI" panose="020B0604030504040204" pitchFamily="50" charset="-128"/>
            </a:endParaRPr>
          </a:p>
          <a:p>
            <a:r>
              <a:rPr lang="ja-JP" altLang="en-US" sz="1600">
                <a:solidFill>
                  <a:srgbClr val="000000"/>
                </a:solidFill>
                <a:latin typeface="Meiryo UI" panose="020B0604030504040204" pitchFamily="50" charset="-128"/>
                <a:ea typeface="Meiryo UI" panose="020B0604030504040204" pitchFamily="50" charset="-128"/>
              </a:rPr>
              <a:t>　考えられるため必ずしも最新でない可能性があり注意が必要である。</a:t>
            </a:r>
            <a:endParaRPr lang="en-US" altLang="ja-JP" sz="1600" b="0" i="0" u="none" strike="noStrike" baseline="0">
              <a:solidFill>
                <a:srgbClr val="000000"/>
              </a:solidFill>
              <a:latin typeface="Meiryo UI" panose="020B0604030504040204" pitchFamily="50" charset="-128"/>
              <a:ea typeface="Meiryo UI" panose="020B0604030504040204" pitchFamily="50" charset="-128"/>
            </a:endParaRPr>
          </a:p>
          <a:p>
            <a:endParaRPr lang="en-US" altLang="ja-JP" sz="1300" b="1" i="0" u="none" strike="noStrike" baseline="0">
              <a:solidFill>
                <a:srgbClr val="000000"/>
              </a:solidFill>
              <a:latin typeface="Meiryo UI" panose="020B0604030504040204" pitchFamily="50" charset="-128"/>
              <a:ea typeface="Meiryo UI" panose="020B0604030504040204" pitchFamily="50" charset="-128"/>
            </a:endParaRPr>
          </a:p>
          <a:p>
            <a:r>
              <a:rPr lang="ja-JP" altLang="en-US" sz="1600" b="0" i="0" u="none" strike="noStrike" baseline="0">
                <a:solidFill>
                  <a:srgbClr val="000000"/>
                </a:solidFill>
                <a:latin typeface="Meiryo UI" panose="020B0604030504040204" pitchFamily="50" charset="-128"/>
                <a:ea typeface="Meiryo UI" panose="020B0604030504040204" pitchFamily="50" charset="-128"/>
              </a:rPr>
              <a:t>標準システムでは、「資格情報のお知らせ」を出力して交付履歴を管理するため、以下の機能を実装する。</a:t>
            </a:r>
          </a:p>
          <a:p>
            <a:pPr marL="285750" indent="-285750">
              <a:buFont typeface="Wingdings" panose="05000000000000000000" pitchFamily="2" charset="2"/>
              <a:buChar char="Ø"/>
            </a:pPr>
            <a:r>
              <a:rPr lang="ja-JP" altLang="en-US" sz="1600" b="0" i="0" u="none" strike="noStrike" baseline="0">
                <a:solidFill>
                  <a:srgbClr val="000000"/>
                </a:solidFill>
                <a:latin typeface="Meiryo UI" panose="020B0604030504040204" pitchFamily="50" charset="-128"/>
                <a:ea typeface="Meiryo UI" panose="020B0604030504040204" pitchFamily="50" charset="-128"/>
              </a:rPr>
              <a:t>「資格情報のお知らせ」</a:t>
            </a:r>
            <a:r>
              <a:rPr lang="ja-JP" altLang="en-US" sz="1600">
                <a:solidFill>
                  <a:srgbClr val="000000"/>
                </a:solidFill>
                <a:latin typeface="Meiryo UI" panose="020B0604030504040204" pitchFamily="50" charset="-128"/>
                <a:ea typeface="Meiryo UI" panose="020B0604030504040204" pitchFamily="50" charset="-128"/>
              </a:rPr>
              <a:t>を発行する機能</a:t>
            </a:r>
            <a:endParaRPr lang="en-US" altLang="ja-JP" sz="1600" b="1" u="sng">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b="0" i="0" u="none" strike="noStrike" baseline="0">
                <a:solidFill>
                  <a:srgbClr val="000000"/>
                </a:solidFill>
                <a:latin typeface="Meiryo UI" panose="020B0604030504040204" pitchFamily="50" charset="-128"/>
                <a:ea typeface="Meiryo UI" panose="020B0604030504040204" pitchFamily="50" charset="-128"/>
              </a:rPr>
              <a:t>「資格確認のお知らせ」の交付履歴を管理する機能 </a:t>
            </a:r>
          </a:p>
        </p:txBody>
      </p:sp>
      <p:sp>
        <p:nvSpPr>
          <p:cNvPr id="3" name="スライド番号プレースホルダー 2">
            <a:extLst>
              <a:ext uri="{FF2B5EF4-FFF2-40B4-BE49-F238E27FC236}">
                <a16:creationId xmlns:a16="http://schemas.microsoft.com/office/drawing/2014/main" id="{D22D9BE7-7267-FCCB-C2DA-D37A7B50CAC0}"/>
              </a:ext>
            </a:extLst>
          </p:cNvPr>
          <p:cNvSpPr>
            <a:spLocks noGrp="1"/>
          </p:cNvSpPr>
          <p:nvPr>
            <p:ph type="sldNum" sz="quarter" idx="12"/>
          </p:nvPr>
        </p:nvSpPr>
        <p:spPr/>
        <p:txBody>
          <a:bodyPr/>
          <a:lstStyle/>
          <a:p>
            <a:fld id="{B39558CB-1803-41F9-BEAC-264E2C773853}" type="slidenum">
              <a:rPr kumimoji="1" lang="ja-JP" altLang="en-US" smtClean="0"/>
              <a:pPr/>
              <a:t>39</a:t>
            </a:fld>
            <a:endParaRPr kumimoji="1" lang="ja-JP" altLang="en-US"/>
          </a:p>
        </p:txBody>
      </p:sp>
      <p:sp>
        <p:nvSpPr>
          <p:cNvPr id="5" name="正方形/長方形 4">
            <a:extLst>
              <a:ext uri="{FF2B5EF4-FFF2-40B4-BE49-F238E27FC236}">
                <a16:creationId xmlns:a16="http://schemas.microsoft.com/office/drawing/2014/main" id="{7596021B-7E6F-E8C4-B274-C0EE886B472B}"/>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機能概要５</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80A7A94D-643E-8826-CB5A-1DA75D1F0FC4}"/>
              </a:ext>
            </a:extLst>
          </p:cNvPr>
          <p:cNvSpPr/>
          <p:nvPr/>
        </p:nvSpPr>
        <p:spPr>
          <a:xfrm>
            <a:off x="536322" y="5050884"/>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設計観点５</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8F53932E-EA67-6772-817C-231A07FD9592}"/>
              </a:ext>
            </a:extLst>
          </p:cNvPr>
          <p:cNvSpPr txBox="1"/>
          <p:nvPr/>
        </p:nvSpPr>
        <p:spPr>
          <a:xfrm>
            <a:off x="416496" y="143154"/>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CE6D0E9D-C9BD-B3C5-362F-E5A1208FC230}"/>
              </a:ext>
            </a:extLst>
          </p:cNvPr>
          <p:cNvSpPr txBox="1"/>
          <p:nvPr/>
        </p:nvSpPr>
        <p:spPr>
          <a:xfrm>
            <a:off x="540000" y="5457563"/>
            <a:ext cx="8987582" cy="1077208"/>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マイナ保険証を保有している被保険者に対して、資格異動時や負担割合の変更時等に「資格情報のお知らせ」の即時交付を可能とする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利用登録情報は、保険者において把握している最新情報の表示を可能とする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交付した「資格情報のお知らせ」の交付実績について、履歴照会が可能であること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06893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AABB15D6-3A25-D0D5-8075-357F6A55C1D8}"/>
              </a:ext>
            </a:extLst>
          </p:cNvPr>
          <p:cNvPicPr>
            <a:picLocks noChangeAspect="1"/>
          </p:cNvPicPr>
          <p:nvPr/>
        </p:nvPicPr>
        <p:blipFill>
          <a:blip r:embed="rId2"/>
          <a:stretch>
            <a:fillRect/>
          </a:stretch>
        </p:blipFill>
        <p:spPr>
          <a:xfrm>
            <a:off x="545223" y="1915500"/>
            <a:ext cx="6724650" cy="4762500"/>
          </a:xfrm>
          <a:prstGeom prst="rect">
            <a:avLst/>
          </a:prstGeom>
        </p:spPr>
      </p:pic>
      <p:sp>
        <p:nvSpPr>
          <p:cNvPr id="3" name="スライド番号プレースホルダー 2">
            <a:extLst>
              <a:ext uri="{FF2B5EF4-FFF2-40B4-BE49-F238E27FC236}">
                <a16:creationId xmlns:a16="http://schemas.microsoft.com/office/drawing/2014/main" id="{77DC4D18-3F3C-456E-1D4E-2B2B061D3527}"/>
              </a:ext>
            </a:extLst>
          </p:cNvPr>
          <p:cNvSpPr>
            <a:spLocks noGrp="1"/>
          </p:cNvSpPr>
          <p:nvPr>
            <p:ph type="sldNum" sz="quarter" idx="12"/>
          </p:nvPr>
        </p:nvSpPr>
        <p:spPr/>
        <p:txBody>
          <a:bodyPr/>
          <a:lstStyle/>
          <a:p>
            <a:fld id="{B39558CB-1803-41F9-BEAC-264E2C773853}" type="slidenum">
              <a:rPr kumimoji="1" lang="ja-JP" altLang="en-US" smtClean="0"/>
              <a:pPr/>
              <a:t>40</a:t>
            </a:fld>
            <a:endParaRPr kumimoji="1" lang="ja-JP" altLang="en-US"/>
          </a:p>
        </p:txBody>
      </p:sp>
      <p:sp>
        <p:nvSpPr>
          <p:cNvPr id="5" name="テキスト ボックス 4">
            <a:extLst>
              <a:ext uri="{FF2B5EF4-FFF2-40B4-BE49-F238E27FC236}">
                <a16:creationId xmlns:a16="http://schemas.microsoft.com/office/drawing/2014/main" id="{1960E754-46A6-5E2C-B436-7818D7CCB21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正方形/長方形 8">
            <a:extLst>
              <a:ext uri="{FF2B5EF4-FFF2-40B4-BE49-F238E27FC236}">
                <a16:creationId xmlns:a16="http://schemas.microsoft.com/office/drawing/2014/main" id="{83B4B3F6-1D48-8DDC-57A5-019560404F38}"/>
              </a:ext>
            </a:extLst>
          </p:cNvPr>
          <p:cNvSpPr/>
          <p:nvPr/>
        </p:nvSpPr>
        <p:spPr>
          <a:xfrm>
            <a:off x="540000" y="756000"/>
            <a:ext cx="1439694" cy="584765"/>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５－１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52FA445A-240C-7AF7-C68A-E9DCD110F052}"/>
              </a:ext>
            </a:extLst>
          </p:cNvPr>
          <p:cNvSpPr/>
          <p:nvPr/>
        </p:nvSpPr>
        <p:spPr>
          <a:xfrm>
            <a:off x="1980000" y="756000"/>
            <a:ext cx="7386000" cy="584765"/>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マイナ保険証を保有している被保険者に対して、資格異動時や負担割合の変更時等に「資格情報のお知らせ」を即時交付を可能とする。</a:t>
            </a:r>
          </a:p>
        </p:txBody>
      </p:sp>
      <p:sp>
        <p:nvSpPr>
          <p:cNvPr id="13" name="テキスト ボックス 12">
            <a:extLst>
              <a:ext uri="{FF2B5EF4-FFF2-40B4-BE49-F238E27FC236}">
                <a16:creationId xmlns:a16="http://schemas.microsoft.com/office/drawing/2014/main" id="{3D5B8E1C-74C3-BA40-3973-7F2460006E63}"/>
              </a:ext>
            </a:extLst>
          </p:cNvPr>
          <p:cNvSpPr txBox="1"/>
          <p:nvPr/>
        </p:nvSpPr>
        <p:spPr>
          <a:xfrm>
            <a:off x="632520" y="1340768"/>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資格異動時や負担割合の変更時等の際に、「資格情報のお知らせ」「資格情報のお知らせ（特別療養）」のいずれかを選択して即時交付する機能を実装する。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a:extLst>
              <a:ext uri="{FF2B5EF4-FFF2-40B4-BE49-F238E27FC236}">
                <a16:creationId xmlns:a16="http://schemas.microsoft.com/office/drawing/2014/main" id="{8FF2B28E-88F5-CEB3-A8B5-585AB7C0194B}"/>
              </a:ext>
            </a:extLst>
          </p:cNvPr>
          <p:cNvSpPr/>
          <p:nvPr/>
        </p:nvSpPr>
        <p:spPr>
          <a:xfrm>
            <a:off x="1925914" y="5251999"/>
            <a:ext cx="2996606" cy="13645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1E24685-26E4-0B9A-533C-5ACA2532F71C}"/>
              </a:ext>
            </a:extLst>
          </p:cNvPr>
          <p:cNvSpPr txBox="1"/>
          <p:nvPr/>
        </p:nvSpPr>
        <p:spPr>
          <a:xfrm>
            <a:off x="7287312" y="1925533"/>
            <a:ext cx="2618688" cy="1938982"/>
          </a:xfrm>
          <a:prstGeom prst="rect">
            <a:avLst/>
          </a:prstGeom>
          <a:noFill/>
        </p:spPr>
        <p:txBody>
          <a:bodyPr wrap="square" lIns="91429" tIns="45715" rIns="91429" bIns="45715" rtlCol="0">
            <a:spAutoFit/>
          </a:bodyPr>
          <a:lstStyle/>
          <a:p>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タブの補足事項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①交付関連情報</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通知種別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通知種別の初期表示は、利用登録</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状況および申請内容より決定する。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利用登録状況および申請内容と異な</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る通知種別を選択して出力する場合、</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警告メッセージを出力して、保険者職</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員が確認可能とする。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74ECEE61-02E7-C260-D64F-6C54E307835D}"/>
              </a:ext>
            </a:extLst>
          </p:cNvPr>
          <p:cNvSpPr txBox="1"/>
          <p:nvPr/>
        </p:nvSpPr>
        <p:spPr>
          <a:xfrm>
            <a:off x="1628275" y="5157192"/>
            <a:ext cx="527488"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Tree>
    <p:extLst>
      <p:ext uri="{BB962C8B-B14F-4D97-AF65-F5344CB8AC3E}">
        <p14:creationId xmlns:p14="http://schemas.microsoft.com/office/powerpoint/2010/main" val="19364592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18E8D21-F0A8-A564-AD7E-E14E6C3DF458}"/>
              </a:ext>
            </a:extLst>
          </p:cNvPr>
          <p:cNvPicPr>
            <a:picLocks noChangeAspect="1"/>
          </p:cNvPicPr>
          <p:nvPr/>
        </p:nvPicPr>
        <p:blipFill>
          <a:blip r:embed="rId3"/>
          <a:stretch>
            <a:fillRect/>
          </a:stretch>
        </p:blipFill>
        <p:spPr>
          <a:xfrm>
            <a:off x="340603" y="1192407"/>
            <a:ext cx="7420709" cy="5341425"/>
          </a:xfrm>
          <a:prstGeom prst="rect">
            <a:avLst/>
          </a:prstGeom>
        </p:spPr>
      </p:pic>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41</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4" name="正方形/長方形 13">
            <a:extLst>
              <a:ext uri="{FF2B5EF4-FFF2-40B4-BE49-F238E27FC236}">
                <a16:creationId xmlns:a16="http://schemas.microsoft.com/office/drawing/2014/main" id="{0BF06191-FEC1-1C09-DF30-FECC2608ACFE}"/>
              </a:ext>
            </a:extLst>
          </p:cNvPr>
          <p:cNvSpPr/>
          <p:nvPr/>
        </p:nvSpPr>
        <p:spPr>
          <a:xfrm>
            <a:off x="1856656" y="3212977"/>
            <a:ext cx="2736304" cy="151216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C6EEE0D2-CE7E-E70B-76CB-033FD07CE2C4}"/>
              </a:ext>
            </a:extLst>
          </p:cNvPr>
          <p:cNvSpPr txBox="1"/>
          <p:nvPr/>
        </p:nvSpPr>
        <p:spPr>
          <a:xfrm>
            <a:off x="528540" y="816978"/>
            <a:ext cx="8987582" cy="307766"/>
          </a:xfrm>
          <a:prstGeom prst="rect">
            <a:avLst/>
          </a:prstGeom>
          <a:noFill/>
        </p:spPr>
        <p:txBody>
          <a:bodyPr wrap="square" lIns="91429" tIns="45715" rIns="91429" bIns="45715" rtlCol="0">
            <a:spAutoFit/>
          </a:bodyPr>
          <a:lstStyle/>
          <a:p>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資格情報のお知らせ発行画面</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発行する内容と個別情報の設定</a:t>
            </a:r>
            <a:r>
              <a:rPr lang="en-US" altLang="ja-JP" sz="1400" b="1">
                <a:latin typeface="Meiryo UI" panose="020B0604030504040204" pitchFamily="50" charset="-128"/>
                <a:ea typeface="Meiryo UI" panose="020B0604030504040204" pitchFamily="50" charset="-128"/>
                <a:cs typeface="Meiryo UI" panose="020B0604030504040204" pitchFamily="50" charset="-128"/>
              </a:rPr>
              <a:t>】</a:t>
            </a:r>
            <a:r>
              <a:rPr lang="ja-JP" altLang="en-US" sz="1400" b="1">
                <a:latin typeface="Meiryo UI" panose="020B0604030504040204" pitchFamily="50" charset="-128"/>
                <a:ea typeface="Meiryo UI" panose="020B0604030504040204" pitchFamily="50" charset="-128"/>
                <a:cs typeface="Meiryo UI" panose="020B0604030504040204" pitchFamily="50" charset="-128"/>
              </a:rPr>
              <a:t>タブ</a:t>
            </a:r>
            <a:endParaRPr lang="en-US" altLang="ja-JP" sz="1400" b="1">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261552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7DC4D18-3F3C-456E-1D4E-2B2B061D3527}"/>
              </a:ext>
            </a:extLst>
          </p:cNvPr>
          <p:cNvSpPr>
            <a:spLocks noGrp="1"/>
          </p:cNvSpPr>
          <p:nvPr>
            <p:ph type="sldNum" sz="quarter" idx="12"/>
          </p:nvPr>
        </p:nvSpPr>
        <p:spPr/>
        <p:txBody>
          <a:bodyPr/>
          <a:lstStyle/>
          <a:p>
            <a:fld id="{B39558CB-1803-41F9-BEAC-264E2C773853}" type="slidenum">
              <a:rPr kumimoji="1" lang="ja-JP" altLang="en-US" smtClean="0"/>
              <a:pPr/>
              <a:t>42</a:t>
            </a:fld>
            <a:endParaRPr kumimoji="1" lang="ja-JP" altLang="en-US"/>
          </a:p>
        </p:txBody>
      </p:sp>
      <p:sp>
        <p:nvSpPr>
          <p:cNvPr id="5" name="テキスト ボックス 4">
            <a:extLst>
              <a:ext uri="{FF2B5EF4-FFF2-40B4-BE49-F238E27FC236}">
                <a16:creationId xmlns:a16="http://schemas.microsoft.com/office/drawing/2014/main" id="{1960E754-46A6-5E2C-B436-7818D7CCB21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正方形/長方形 8">
            <a:extLst>
              <a:ext uri="{FF2B5EF4-FFF2-40B4-BE49-F238E27FC236}">
                <a16:creationId xmlns:a16="http://schemas.microsoft.com/office/drawing/2014/main" id="{83B4B3F6-1D48-8DDC-57A5-019560404F38}"/>
              </a:ext>
            </a:extLst>
          </p:cNvPr>
          <p:cNvSpPr/>
          <p:nvPr/>
        </p:nvSpPr>
        <p:spPr>
          <a:xfrm>
            <a:off x="540000" y="756000"/>
            <a:ext cx="1439694" cy="584765"/>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５－</a:t>
            </a: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2</a:t>
            </a:r>
          </a:p>
        </p:txBody>
      </p:sp>
      <p:sp>
        <p:nvSpPr>
          <p:cNvPr id="12" name="正方形/長方形 11">
            <a:extLst>
              <a:ext uri="{FF2B5EF4-FFF2-40B4-BE49-F238E27FC236}">
                <a16:creationId xmlns:a16="http://schemas.microsoft.com/office/drawing/2014/main" id="{52FA445A-240C-7AF7-C68A-E9DCD110F052}"/>
              </a:ext>
            </a:extLst>
          </p:cNvPr>
          <p:cNvSpPr/>
          <p:nvPr/>
        </p:nvSpPr>
        <p:spPr>
          <a:xfrm>
            <a:off x="1980000" y="756000"/>
            <a:ext cx="7386000" cy="584765"/>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利用登録情報は、保険者において把握している最新情報の表示を可能とする</a:t>
            </a:r>
          </a:p>
        </p:txBody>
      </p:sp>
      <p:sp>
        <p:nvSpPr>
          <p:cNvPr id="13" name="テキスト ボックス 12">
            <a:extLst>
              <a:ext uri="{FF2B5EF4-FFF2-40B4-BE49-F238E27FC236}">
                <a16:creationId xmlns:a16="http://schemas.microsoft.com/office/drawing/2014/main" id="{3D5B8E1C-74C3-BA40-3973-7F2460006E63}"/>
              </a:ext>
            </a:extLst>
          </p:cNvPr>
          <p:cNvSpPr txBox="1"/>
          <p:nvPr/>
        </p:nvSpPr>
        <p:spPr>
          <a:xfrm>
            <a:off x="459209" y="1336891"/>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下記の運用フローにあるように、国保喪失者が他保険加入中にマイナ保険証の利用登録解除を行い、再度国保に加入した場合、国保加入時点では利用登録情報は連携されていないため、解除した事実を把握できない。</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テキスト ボックス 1">
            <a:extLst>
              <a:ext uri="{FF2B5EF4-FFF2-40B4-BE49-F238E27FC236}">
                <a16:creationId xmlns:a16="http://schemas.microsoft.com/office/drawing/2014/main" id="{FE51F5A8-BD1C-BC1C-8163-B1E9982AE4E2}"/>
              </a:ext>
            </a:extLst>
          </p:cNvPr>
          <p:cNvSpPr txBox="1"/>
          <p:nvPr/>
        </p:nvSpPr>
        <p:spPr>
          <a:xfrm>
            <a:off x="1979694" y="4365104"/>
            <a:ext cx="453026" cy="230832"/>
          </a:xfrm>
          <a:prstGeom prst="rect">
            <a:avLst/>
          </a:prstGeom>
          <a:solidFill>
            <a:schemeClr val="bg1"/>
          </a:solidFill>
        </p:spPr>
        <p:txBody>
          <a:bodyPr wrap="square" rtlCol="0">
            <a:spAutoFit/>
          </a:bodyPr>
          <a:lstStyle/>
          <a:p>
            <a:r>
              <a:rPr lang="ja-JP" altLang="en-US" sz="900">
                <a:latin typeface="Meiryo UI" panose="020B0604030504040204" pitchFamily="50" charset="-128"/>
                <a:ea typeface="Meiryo UI" panose="020B0604030504040204" pitchFamily="50" charset="-128"/>
              </a:rPr>
              <a:t>転送</a:t>
            </a:r>
            <a:endParaRPr kumimoji="1" lang="ja-JP" altLang="en-US" sz="90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5D474E8E-C084-8C9C-67E4-198CA5467B71}"/>
              </a:ext>
            </a:extLst>
          </p:cNvPr>
          <p:cNvSpPr txBox="1"/>
          <p:nvPr/>
        </p:nvSpPr>
        <p:spPr>
          <a:xfrm>
            <a:off x="6753200" y="4365104"/>
            <a:ext cx="453026" cy="230832"/>
          </a:xfrm>
          <a:prstGeom prst="rect">
            <a:avLst/>
          </a:prstGeom>
          <a:solidFill>
            <a:schemeClr val="bg1"/>
          </a:solidFill>
        </p:spPr>
        <p:txBody>
          <a:bodyPr wrap="square" rtlCol="0">
            <a:spAutoFit/>
          </a:bodyPr>
          <a:lstStyle/>
          <a:p>
            <a:r>
              <a:rPr lang="ja-JP" altLang="en-US" sz="900">
                <a:latin typeface="Meiryo UI" panose="020B0604030504040204" pitchFamily="50" charset="-128"/>
                <a:ea typeface="Meiryo UI" panose="020B0604030504040204" pitchFamily="50" charset="-128"/>
              </a:rPr>
              <a:t>転送</a:t>
            </a:r>
            <a:endParaRPr kumimoji="1" lang="ja-JP" altLang="en-US" sz="900">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BFE84F0A-6983-FAD9-1682-963C60249D54}"/>
              </a:ext>
            </a:extLst>
          </p:cNvPr>
          <p:cNvPicPr>
            <a:picLocks noChangeAspect="1"/>
          </p:cNvPicPr>
          <p:nvPr/>
        </p:nvPicPr>
        <p:blipFill>
          <a:blip r:embed="rId2"/>
          <a:stretch>
            <a:fillRect/>
          </a:stretch>
        </p:blipFill>
        <p:spPr>
          <a:xfrm>
            <a:off x="666876" y="1873862"/>
            <a:ext cx="8535600" cy="4899210"/>
          </a:xfrm>
          <a:prstGeom prst="rect">
            <a:avLst/>
          </a:prstGeom>
        </p:spPr>
      </p:pic>
    </p:spTree>
    <p:extLst>
      <p:ext uri="{BB962C8B-B14F-4D97-AF65-F5344CB8AC3E}">
        <p14:creationId xmlns:p14="http://schemas.microsoft.com/office/powerpoint/2010/main" val="14215994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722DCE5A-B28F-37E5-900F-B16DAACC8EF3}"/>
              </a:ext>
            </a:extLst>
          </p:cNvPr>
          <p:cNvPicPr>
            <a:picLocks noChangeAspect="1"/>
          </p:cNvPicPr>
          <p:nvPr/>
        </p:nvPicPr>
        <p:blipFill>
          <a:blip r:embed="rId2"/>
          <a:stretch>
            <a:fillRect/>
          </a:stretch>
        </p:blipFill>
        <p:spPr>
          <a:xfrm>
            <a:off x="376581" y="1669382"/>
            <a:ext cx="6619875" cy="4676775"/>
          </a:xfrm>
          <a:prstGeom prst="rect">
            <a:avLst/>
          </a:prstGeom>
        </p:spPr>
      </p:pic>
      <p:sp>
        <p:nvSpPr>
          <p:cNvPr id="3" name="スライド番号プレースホルダー 2">
            <a:extLst>
              <a:ext uri="{FF2B5EF4-FFF2-40B4-BE49-F238E27FC236}">
                <a16:creationId xmlns:a16="http://schemas.microsoft.com/office/drawing/2014/main" id="{77DC4D18-3F3C-456E-1D4E-2B2B061D3527}"/>
              </a:ext>
            </a:extLst>
          </p:cNvPr>
          <p:cNvSpPr>
            <a:spLocks noGrp="1"/>
          </p:cNvSpPr>
          <p:nvPr>
            <p:ph type="sldNum" sz="quarter" idx="12"/>
          </p:nvPr>
        </p:nvSpPr>
        <p:spPr/>
        <p:txBody>
          <a:bodyPr/>
          <a:lstStyle/>
          <a:p>
            <a:fld id="{B39558CB-1803-41F9-BEAC-264E2C773853}" type="slidenum">
              <a:rPr kumimoji="1" lang="ja-JP" altLang="en-US" smtClean="0"/>
              <a:pPr/>
              <a:t>43</a:t>
            </a:fld>
            <a:endParaRPr kumimoji="1" lang="ja-JP" altLang="en-US"/>
          </a:p>
        </p:txBody>
      </p:sp>
      <p:sp>
        <p:nvSpPr>
          <p:cNvPr id="5" name="テキスト ボックス 4">
            <a:extLst>
              <a:ext uri="{FF2B5EF4-FFF2-40B4-BE49-F238E27FC236}">
                <a16:creationId xmlns:a16="http://schemas.microsoft.com/office/drawing/2014/main" id="{1960E754-46A6-5E2C-B436-7818D7CCB21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3" name="テキスト ボックス 12">
            <a:extLst>
              <a:ext uri="{FF2B5EF4-FFF2-40B4-BE49-F238E27FC236}">
                <a16:creationId xmlns:a16="http://schemas.microsoft.com/office/drawing/2014/main" id="{3D5B8E1C-74C3-BA40-3973-7F2460006E63}"/>
              </a:ext>
            </a:extLst>
          </p:cNvPr>
          <p:cNvSpPr txBox="1"/>
          <p:nvPr/>
        </p:nvSpPr>
        <p:spPr>
          <a:xfrm>
            <a:off x="344488" y="809157"/>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国保再加入時等に「資格情報のお知らせ」を交付する際、「資格情報のお知らせ発行画面」のマイナ保険証の「利用登録」欄には保険者で把握済みの最新情報が表示されるが、タイムラグ等により実態と相違する可能性が考えられ、</a:t>
            </a:r>
            <a:r>
              <a:rPr lang="ja-JP" altLang="en-US" sz="1600" b="0" i="0" u="none" strike="noStrike" baseline="0">
                <a:latin typeface="Meiryo UI" panose="020B0604030504040204" pitchFamily="50" charset="-128"/>
                <a:ea typeface="Meiryo UI" panose="020B0604030504040204" pitchFamily="50" charset="-128"/>
              </a:rPr>
              <a:t>被保険者へ</a:t>
            </a:r>
            <a:r>
              <a:rPr lang="ja-JP" altLang="en-US" sz="1600">
                <a:latin typeface="Meiryo UI" panose="020B0604030504040204" pitchFamily="50" charset="-128"/>
                <a:ea typeface="Meiryo UI" panose="020B0604030504040204" pitchFamily="50" charset="-128"/>
                <a:cs typeface="Meiryo UI" panose="020B0604030504040204" pitchFamily="50" charset="-128"/>
              </a:rPr>
              <a:t>マイナ保険証</a:t>
            </a:r>
            <a:r>
              <a:rPr lang="ja-JP" altLang="en-US" sz="1600" b="0" i="0" u="none" strike="noStrike" baseline="0">
                <a:latin typeface="Meiryo UI" panose="020B0604030504040204" pitchFamily="50" charset="-128"/>
                <a:ea typeface="Meiryo UI" panose="020B0604030504040204" pitchFamily="50" charset="-128"/>
              </a:rPr>
              <a:t>の有無を確認する運用が必要となる。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a:extLst>
              <a:ext uri="{FF2B5EF4-FFF2-40B4-BE49-F238E27FC236}">
                <a16:creationId xmlns:a16="http://schemas.microsoft.com/office/drawing/2014/main" id="{8FF2B28E-88F5-CEB3-A8B5-585AB7C0194B}"/>
              </a:ext>
            </a:extLst>
          </p:cNvPr>
          <p:cNvSpPr/>
          <p:nvPr/>
        </p:nvSpPr>
        <p:spPr>
          <a:xfrm>
            <a:off x="5897354" y="3429000"/>
            <a:ext cx="351790" cy="53630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E1E24685-26E4-0B9A-533C-5ACA2532F71C}"/>
              </a:ext>
            </a:extLst>
          </p:cNvPr>
          <p:cNvSpPr txBox="1"/>
          <p:nvPr/>
        </p:nvSpPr>
        <p:spPr>
          <a:xfrm>
            <a:off x="6988780" y="1684536"/>
            <a:ext cx="2775337" cy="4339639"/>
          </a:xfrm>
          <a:prstGeom prst="rect">
            <a:avLst/>
          </a:prstGeom>
          <a:noFill/>
        </p:spPr>
        <p:txBody>
          <a:bodyPr wrap="square" lIns="91429" tIns="45715" rIns="91429" bIns="45715" rtlCol="0">
            <a:spAutoFit/>
          </a:bodyPr>
          <a:lstStyle/>
          <a:p>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発行する世帯員の選択と交付関連情報等の設定</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タブの補足事項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a:t>
            </a:r>
            <a:r>
              <a:rPr kumimoji="1" lang="ja-JP" altLang="en-US" sz="1200">
                <a:latin typeface="Meiryo UI" panose="020B0604030504040204" pitchFamily="50" charset="-128"/>
                <a:ea typeface="Meiryo UI" panose="020B0604030504040204" pitchFamily="50" charset="-128"/>
              </a:rPr>
              <a:t>利用登録</a:t>
            </a:r>
            <a:endParaRPr kumimoji="1" lang="en-US" altLang="ja-JP" sz="1200">
              <a:latin typeface="Meiryo UI" panose="020B0604030504040204" pitchFamily="50" charset="-128"/>
              <a:ea typeface="Meiryo UI" panose="020B0604030504040204" pitchFamily="50" charset="-128"/>
            </a:endParaRPr>
          </a:p>
          <a:p>
            <a:r>
              <a:rPr kumimoji="1" lang="ja-JP" altLang="en-US" sz="1200" b="0">
                <a:solidFill>
                  <a:schemeClr val="tx1"/>
                </a:solidFill>
                <a:latin typeface="Meiryo UI" panose="020B0604030504040204" pitchFamily="50" charset="-128"/>
                <a:ea typeface="Meiryo UI" panose="020B0604030504040204" pitchFamily="50" charset="-128"/>
              </a:rPr>
              <a:t>マイナ保険証として利用する登録が実施されているかの有無を表示する。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また、</a:t>
            </a:r>
            <a:r>
              <a:rPr kumimoji="1" lang="ja-JP" altLang="en-US" sz="1200">
                <a:solidFill>
                  <a:schemeClr val="tx1"/>
                </a:solidFill>
                <a:latin typeface="Meiryo UI" panose="020B0604030504040204" pitchFamily="50" charset="-128"/>
                <a:ea typeface="Meiryo UI" panose="020B0604030504040204" pitchFamily="50" charset="-128"/>
              </a:rPr>
              <a:t>詳細ボタンから遷移する画面では以下の情報を表示する。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・マイナ保険証の解除申請有無</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・マイナンバーカードの有効期限切れ状態</a:t>
            </a:r>
            <a:endParaRPr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・マイナンバーカード</a:t>
            </a:r>
            <a:r>
              <a:rPr lang="ja-JP" altLang="en-US" sz="1200">
                <a:latin typeface="Meiryo UI" panose="020B0604030504040204" pitchFamily="50" charset="-128"/>
                <a:ea typeface="Meiryo UI" panose="020B0604030504040204" pitchFamily="50" charset="-128"/>
              </a:rPr>
              <a:t>の</a:t>
            </a:r>
            <a:r>
              <a:rPr kumimoji="1" lang="ja-JP" altLang="en-US" sz="1200">
                <a:latin typeface="Meiryo UI" panose="020B0604030504040204" pitchFamily="50" charset="-128"/>
                <a:ea typeface="Meiryo UI" panose="020B0604030504040204" pitchFamily="50" charset="-128"/>
              </a:rPr>
              <a:t>返納有無</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・保険者通知年月日（</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医療保険者等中間サーバーで保険者</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振り分けをした年月日。</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国保再加入時等に資格情報のお知ら</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a:t>
            </a:r>
            <a:r>
              <a:rPr lang="ja-JP" altLang="en-US" sz="1200" err="1">
                <a:latin typeface="Meiryo UI" panose="020B0604030504040204" pitchFamily="50" charset="-128"/>
                <a:ea typeface="Meiryo UI" panose="020B0604030504040204" pitchFamily="50" charset="-128"/>
              </a:rPr>
              <a:t>せを交</a:t>
            </a:r>
            <a:r>
              <a:rPr lang="ja-JP" altLang="en-US" sz="1200">
                <a:latin typeface="Meiryo UI" panose="020B0604030504040204" pitchFamily="50" charset="-128"/>
                <a:ea typeface="Meiryo UI" panose="020B0604030504040204" pitchFamily="50" charset="-128"/>
              </a:rPr>
              <a:t>付する際、保険者通知年月日と</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資格適用開始届出日を比較し、保険</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者通知年月日が以前加入していた時</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　　点の情報でないか確認可能とする。</a:t>
            </a:r>
            <a:endParaRPr kumimoji="1"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②申請有無</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資格確認書の交付申請</a:t>
            </a:r>
            <a:r>
              <a:rPr kumimoji="1" lang="ja-JP" altLang="en-US" sz="1200" b="0">
                <a:solidFill>
                  <a:schemeClr val="tx1"/>
                </a:solidFill>
                <a:latin typeface="Meiryo UI" panose="020B0604030504040204" pitchFamily="50" charset="-128"/>
                <a:ea typeface="Meiryo UI" panose="020B0604030504040204" pitchFamily="50" charset="-128"/>
              </a:rPr>
              <a:t>有無を表示する。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74ECEE61-02E7-C260-D64F-6C54E307835D}"/>
              </a:ext>
            </a:extLst>
          </p:cNvPr>
          <p:cNvSpPr txBox="1"/>
          <p:nvPr/>
        </p:nvSpPr>
        <p:spPr>
          <a:xfrm>
            <a:off x="5889104" y="3933056"/>
            <a:ext cx="443899"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①</a:t>
            </a:r>
          </a:p>
        </p:txBody>
      </p:sp>
      <p:sp>
        <p:nvSpPr>
          <p:cNvPr id="12" name="正方形/長方形 11">
            <a:extLst>
              <a:ext uri="{FF2B5EF4-FFF2-40B4-BE49-F238E27FC236}">
                <a16:creationId xmlns:a16="http://schemas.microsoft.com/office/drawing/2014/main" id="{F8BE7662-30D5-B2B7-26A3-F6D2467630EF}"/>
              </a:ext>
            </a:extLst>
          </p:cNvPr>
          <p:cNvSpPr/>
          <p:nvPr/>
        </p:nvSpPr>
        <p:spPr>
          <a:xfrm>
            <a:off x="6249144" y="3429000"/>
            <a:ext cx="351790" cy="53630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5BC214D7-3725-6DA8-D734-7915AE983E7C}"/>
              </a:ext>
            </a:extLst>
          </p:cNvPr>
          <p:cNvSpPr txBox="1"/>
          <p:nvPr/>
        </p:nvSpPr>
        <p:spPr>
          <a:xfrm>
            <a:off x="6240894" y="3933056"/>
            <a:ext cx="443899" cy="307777"/>
          </a:xfrm>
          <a:prstGeom prst="rect">
            <a:avLst/>
          </a:prstGeom>
          <a:noFill/>
        </p:spPr>
        <p:txBody>
          <a:bodyPr wrap="square" rtlCol="0">
            <a:spAutoFit/>
          </a:bodyPr>
          <a:lstStyle/>
          <a:p>
            <a:r>
              <a:rPr kumimoji="1" lang="ja-JP" altLang="en-US" sz="1400" b="1">
                <a:solidFill>
                  <a:srgbClr val="FF0000"/>
                </a:solidFill>
                <a:latin typeface="Meiryo UI" panose="020B0604030504040204" pitchFamily="50" charset="-128"/>
                <a:ea typeface="Meiryo UI" panose="020B0604030504040204" pitchFamily="50" charset="-128"/>
              </a:rPr>
              <a:t>②</a:t>
            </a:r>
          </a:p>
        </p:txBody>
      </p:sp>
    </p:spTree>
    <p:extLst>
      <p:ext uri="{BB962C8B-B14F-4D97-AF65-F5344CB8AC3E}">
        <p14:creationId xmlns:p14="http://schemas.microsoft.com/office/powerpoint/2010/main" val="22138345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0D911F7-34B5-25D9-20BE-418C586FEA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1" y="2132856"/>
            <a:ext cx="6285208" cy="4473378"/>
          </a:xfrm>
          <a:prstGeom prst="rect">
            <a:avLst/>
          </a:prstGeom>
        </p:spPr>
      </p:pic>
      <p:sp>
        <p:nvSpPr>
          <p:cNvPr id="3" name="スライド番号プレースホルダー 2">
            <a:extLst>
              <a:ext uri="{FF2B5EF4-FFF2-40B4-BE49-F238E27FC236}">
                <a16:creationId xmlns:a16="http://schemas.microsoft.com/office/drawing/2014/main" id="{77DC4D18-3F3C-456E-1D4E-2B2B061D3527}"/>
              </a:ext>
            </a:extLst>
          </p:cNvPr>
          <p:cNvSpPr>
            <a:spLocks noGrp="1"/>
          </p:cNvSpPr>
          <p:nvPr>
            <p:ph type="sldNum" sz="quarter" idx="12"/>
          </p:nvPr>
        </p:nvSpPr>
        <p:spPr/>
        <p:txBody>
          <a:bodyPr/>
          <a:lstStyle/>
          <a:p>
            <a:fld id="{B39558CB-1803-41F9-BEAC-264E2C773853}" type="slidenum">
              <a:rPr kumimoji="1" lang="ja-JP" altLang="en-US" smtClean="0"/>
              <a:pPr/>
              <a:t>44</a:t>
            </a:fld>
            <a:endParaRPr kumimoji="1" lang="ja-JP" altLang="en-US"/>
          </a:p>
        </p:txBody>
      </p:sp>
      <p:sp>
        <p:nvSpPr>
          <p:cNvPr id="5" name="テキスト ボックス 4">
            <a:extLst>
              <a:ext uri="{FF2B5EF4-FFF2-40B4-BE49-F238E27FC236}">
                <a16:creationId xmlns:a16="http://schemas.microsoft.com/office/drawing/2014/main" id="{1960E754-46A6-5E2C-B436-7818D7CCB218}"/>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正方形/長方形 5">
            <a:extLst>
              <a:ext uri="{FF2B5EF4-FFF2-40B4-BE49-F238E27FC236}">
                <a16:creationId xmlns:a16="http://schemas.microsoft.com/office/drawing/2014/main" id="{7158D903-8D75-50D1-6D42-C4599A7EC8ED}"/>
              </a:ext>
            </a:extLst>
          </p:cNvPr>
          <p:cNvSpPr/>
          <p:nvPr/>
        </p:nvSpPr>
        <p:spPr>
          <a:xfrm>
            <a:off x="540000" y="756000"/>
            <a:ext cx="1439694" cy="584765"/>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５－</a:t>
            </a: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3</a:t>
            </a:r>
          </a:p>
        </p:txBody>
      </p:sp>
      <p:sp>
        <p:nvSpPr>
          <p:cNvPr id="7" name="正方形/長方形 6">
            <a:extLst>
              <a:ext uri="{FF2B5EF4-FFF2-40B4-BE49-F238E27FC236}">
                <a16:creationId xmlns:a16="http://schemas.microsoft.com/office/drawing/2014/main" id="{FF5F00FC-4C6C-2CA9-0799-7A27CF238D79}"/>
              </a:ext>
            </a:extLst>
          </p:cNvPr>
          <p:cNvSpPr/>
          <p:nvPr/>
        </p:nvSpPr>
        <p:spPr>
          <a:xfrm>
            <a:off x="1980000" y="756000"/>
            <a:ext cx="7200000" cy="584765"/>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交付した資格情報のお知らせの交付実績について、履歴照会が可能であること。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423920D3-2FD6-8D41-693B-2EE4C5C51673}"/>
              </a:ext>
            </a:extLst>
          </p:cNvPr>
          <p:cNvSpPr txBox="1"/>
          <p:nvPr/>
        </p:nvSpPr>
        <p:spPr>
          <a:xfrm>
            <a:off x="540000" y="1318126"/>
            <a:ext cx="8987582" cy="1077208"/>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設計方針５－１」において出力した資格情報のお知らせの交付実績について履歴照会を可能とするため、資格情報のお知らせ交付回収管理画面を実装する。なお、回収日については「資格確認書」と同じ機能での実装とするため「資格情報のお知らせ」の場合であっても特に入力制限は行わない。</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C9026E89-DF6E-DCC6-100A-FD154973F1C6}"/>
              </a:ext>
            </a:extLst>
          </p:cNvPr>
          <p:cNvSpPr/>
          <p:nvPr/>
        </p:nvSpPr>
        <p:spPr>
          <a:xfrm>
            <a:off x="1729771" y="3555325"/>
            <a:ext cx="4862636" cy="54269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91421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機能概要６</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192F1C2A-6CD7-526C-4D02-3FC4679F743C}"/>
              </a:ext>
            </a:extLst>
          </p:cNvPr>
          <p:cNvSpPr/>
          <p:nvPr/>
        </p:nvSpPr>
        <p:spPr>
          <a:xfrm>
            <a:off x="536322" y="4432758"/>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設計観点６</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21A3B9-B488-7192-E522-3C6688EC4341}"/>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45</a:t>
            </a:fld>
            <a:endParaRPr kumimoji="1" lang="ja-JP" altLang="en-US"/>
          </a:p>
        </p:txBody>
      </p:sp>
      <p:sp>
        <p:nvSpPr>
          <p:cNvPr id="5" name="テキスト ボックス 4">
            <a:extLst>
              <a:ext uri="{FF2B5EF4-FFF2-40B4-BE49-F238E27FC236}">
                <a16:creationId xmlns:a16="http://schemas.microsoft.com/office/drawing/2014/main" id="{09448948-17FE-A224-FCC1-69BF0A3E627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C730C834-D02A-E510-54D4-8D16A46D6E74}"/>
              </a:ext>
            </a:extLst>
          </p:cNvPr>
          <p:cNvSpPr txBox="1"/>
          <p:nvPr/>
        </p:nvSpPr>
        <p:spPr>
          <a:xfrm>
            <a:off x="540000" y="1189716"/>
            <a:ext cx="8987582" cy="2800757"/>
          </a:xfrm>
          <a:prstGeom prst="rect">
            <a:avLst/>
          </a:prstGeom>
          <a:noFill/>
        </p:spPr>
        <p:txBody>
          <a:bodyPr wrap="square" lIns="91429" tIns="45715" rIns="91429" bIns="45715" rtlCol="0">
            <a:spAutoFit/>
          </a:bodyPr>
          <a:lstStyle/>
          <a:p>
            <a:r>
              <a:rPr lang="ja-JP" altLang="en-US" sz="1600" b="1" u="sng">
                <a:latin typeface="Meiryo UI"/>
                <a:ea typeface="Meiryo UI"/>
                <a:cs typeface="Meiryo UI" panose="020B0604030504040204" pitchFamily="50" charset="-128"/>
              </a:rPr>
              <a:t>滞納世帯主等の取り扱いに関する機能の見直し</a:t>
            </a:r>
            <a:endParaRPr lang="en-US" altLang="ja-JP" sz="1600" b="1" u="sng">
              <a:latin typeface="Meiryo UI"/>
              <a:ea typeface="Meiryo UI"/>
              <a:cs typeface="Meiryo UI" panose="020B0604030504040204" pitchFamily="50" charset="-128"/>
            </a:endParaRPr>
          </a:p>
          <a:p>
            <a:endParaRPr lang="en-US" altLang="ja-JP" sz="1600" b="1" u="sng">
              <a:latin typeface="Meiryo UI"/>
              <a:ea typeface="Meiryo UI"/>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従来の「被保険者資格証明書」の対象者は、</a:t>
            </a:r>
            <a:r>
              <a:rPr lang="ja-JP" altLang="en-US" sz="1600">
                <a:latin typeface="Meiryo UI"/>
                <a:ea typeface="Meiryo UI"/>
                <a:cs typeface="Meiryo UI" panose="020B0604030504040204" pitchFamily="50" charset="-128"/>
              </a:rPr>
              <a:t>改正法の施行後において</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特別療養費支給対象者</a:t>
            </a:r>
            <a:r>
              <a:rPr lang="ja-JP" altLang="en-US" sz="1600">
                <a:latin typeface="Meiryo UI" panose="020B0604030504040204" pitchFamily="50" charset="-128"/>
                <a:ea typeface="Meiryo UI" panose="020B0604030504040204" pitchFamily="50" charset="-128"/>
                <a:cs typeface="Meiryo UI" panose="020B0604030504040204" pitchFamily="50" charset="-128"/>
              </a:rPr>
              <a:t>」に変更となる。そのため従来の滞納世帯管理機能を踏襲し、「保険料滞納世帯主等」に関する管理を行い、特別療養費支給対象者への通知書発行を可能とするよう機能の見直しを行う。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被保険者資格証明書</a:t>
            </a:r>
            <a:r>
              <a:rPr lang="ja-JP" altLang="en-US" sz="1600">
                <a:latin typeface="Meiryo UI"/>
                <a:ea typeface="Meiryo UI"/>
                <a:cs typeface="Meiryo UI" panose="020B0604030504040204" pitchFamily="50" charset="-128"/>
              </a:rPr>
              <a:t>」が廃止されることから、従来の資格証関連帳票様式</a:t>
            </a:r>
            <a:r>
              <a:rPr lang="ja-JP" altLang="en-US" sz="1600">
                <a:latin typeface="Meiryo UI" panose="020B0604030504040204" pitchFamily="50" charset="-128"/>
                <a:ea typeface="Meiryo UI" panose="020B0604030504040204" pitchFamily="50" charset="-128"/>
                <a:cs typeface="Meiryo UI" panose="020B0604030504040204" pitchFamily="50" charset="-128"/>
              </a:rPr>
              <a:t>は、「資格確認書の様式等について」（令和５年</a:t>
            </a:r>
            <a:r>
              <a:rPr lang="en-US" altLang="ja-JP" sz="1600">
                <a:latin typeface="Meiryo UI" panose="020B0604030504040204" pitchFamily="50" charset="-128"/>
                <a:ea typeface="Meiryo UI" panose="020B0604030504040204" pitchFamily="50" charset="-128"/>
                <a:cs typeface="Meiryo UI" panose="020B0604030504040204" pitchFamily="50" charset="-128"/>
              </a:rPr>
              <a:t>12</a:t>
            </a:r>
            <a:r>
              <a:rPr lang="ja-JP" altLang="en-US" sz="1600">
                <a:latin typeface="Meiryo UI" panose="020B0604030504040204" pitchFamily="50" charset="-128"/>
                <a:ea typeface="Meiryo UI" panose="020B0604030504040204" pitchFamily="50" charset="-128"/>
                <a:cs typeface="Meiryo UI" panose="020B0604030504040204" pitchFamily="50" charset="-128"/>
              </a:rPr>
              <a:t>月）に倣って見直しを行う。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また、改正法の施行後において「短期証」の交付は廃止され、「短期証」であった対象者は納付状況に応じて、一般対象者と同じ有効期限の「資格確認書」「資格情報のお知らせ」、もしくは</a:t>
            </a:r>
            <a:r>
              <a:rPr lang="ja-JP" altLang="en-US" sz="1600">
                <a:latin typeface="Meiryo UI"/>
                <a:ea typeface="Meiryo UI"/>
                <a:cs typeface="Meiryo UI" panose="020B0604030504040204" pitchFamily="50" charset="-128"/>
              </a:rPr>
              <a:t> 「資格確認書（特別療養対象者）」「資格情報のお知らせ（特別療養対象者）」 を</a:t>
            </a:r>
            <a:r>
              <a:rPr lang="ja-JP" altLang="en-US" sz="1600">
                <a:latin typeface="Meiryo UI" panose="020B0604030504040204" pitchFamily="50" charset="-128"/>
                <a:ea typeface="Meiryo UI" panose="020B0604030504040204" pitchFamily="50" charset="-128"/>
                <a:cs typeface="Meiryo UI" panose="020B0604030504040204" pitchFamily="50" charset="-128"/>
              </a:rPr>
              <a:t>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A901471A-B8A1-4741-3CFE-B3F00BC8068F}"/>
              </a:ext>
            </a:extLst>
          </p:cNvPr>
          <p:cNvSpPr txBox="1"/>
          <p:nvPr/>
        </p:nvSpPr>
        <p:spPr>
          <a:xfrm>
            <a:off x="540000" y="4985891"/>
            <a:ext cx="9224118" cy="1323429"/>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「保険料滞納世帯主等」に関する管理機能の内容を見直しを行う。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従来の資格証関連帳票様式</a:t>
            </a:r>
            <a:r>
              <a:rPr lang="ja-JP" altLang="en-US" sz="1600">
                <a:latin typeface="Meiryo UI" panose="020B0604030504040204" pitchFamily="50" charset="-128"/>
                <a:ea typeface="Meiryo UI" panose="020B0604030504040204" pitchFamily="50" charset="-128"/>
                <a:cs typeface="Meiryo UI" panose="020B0604030504040204" pitchFamily="50" charset="-128"/>
              </a:rPr>
              <a:t>は、「資格確認書の様式等について」に倣って見直しを行う。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また、特別療養費支給対象者へ発行する各種帳票等の内容を見直しを行う。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5185730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5868995-A968-1681-39FE-EDAD7ADA993A}"/>
              </a:ext>
            </a:extLst>
          </p:cNvPr>
          <p:cNvSpPr/>
          <p:nvPr/>
        </p:nvSpPr>
        <p:spPr>
          <a:xfrm>
            <a:off x="540000" y="756000"/>
            <a:ext cx="1439694" cy="540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６ー１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6AD709CA-1DAB-DF71-053F-2E9609734C07}"/>
              </a:ext>
            </a:extLst>
          </p:cNvPr>
          <p:cNvSpPr/>
          <p:nvPr/>
        </p:nvSpPr>
        <p:spPr>
          <a:xfrm>
            <a:off x="1980000" y="756000"/>
            <a:ext cx="7200000" cy="540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「保険料滞納世帯主等」に関する管理機能の内容を見直しを行う。</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4E4C1B23-B87C-8EDC-F225-218C2978DD90}"/>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2" name="テキスト ボックス 11">
            <a:extLst>
              <a:ext uri="{FF2B5EF4-FFF2-40B4-BE49-F238E27FC236}">
                <a16:creationId xmlns:a16="http://schemas.microsoft.com/office/drawing/2014/main" id="{28D341AC-9677-A364-C415-AA16A881C5E9}"/>
              </a:ext>
            </a:extLst>
          </p:cNvPr>
          <p:cNvSpPr txBox="1"/>
          <p:nvPr/>
        </p:nvSpPr>
        <p:spPr>
          <a:xfrm>
            <a:off x="489464" y="1260059"/>
            <a:ext cx="8640000"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「保険証区分」として、「保険証」「短期証」「資格証」の三つの区分を管理していたが、これを「滞納世帯区分」と改め、「一般」「特別療養候補」「特別療養」の三つの区分として管理する。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スライド番号プレースホルダー 2">
            <a:extLst>
              <a:ext uri="{FF2B5EF4-FFF2-40B4-BE49-F238E27FC236}">
                <a16:creationId xmlns:a16="http://schemas.microsoft.com/office/drawing/2014/main" id="{132E804A-B603-E574-12AE-8840C903946C}"/>
              </a:ext>
            </a:extLst>
          </p:cNvPr>
          <p:cNvSpPr>
            <a:spLocks noGrp="1"/>
          </p:cNvSpPr>
          <p:nvPr>
            <p:ph type="sldNum" sz="quarter" idx="12"/>
          </p:nvPr>
        </p:nvSpPr>
        <p:spPr>
          <a:xfrm>
            <a:off x="9367878" y="6453336"/>
            <a:ext cx="396240" cy="365125"/>
          </a:xfrm>
        </p:spPr>
        <p:txBody>
          <a:bodyPr/>
          <a:lstStyle/>
          <a:p>
            <a:fld id="{B39558CB-1803-41F9-BEAC-264E2C773853}" type="slidenum">
              <a:rPr kumimoji="1" lang="ja-JP" altLang="en-US" smtClean="0"/>
              <a:pPr/>
              <a:t>46</a:t>
            </a:fld>
            <a:endParaRPr kumimoji="1" lang="ja-JP" altLang="en-US"/>
          </a:p>
        </p:txBody>
      </p:sp>
      <p:sp>
        <p:nvSpPr>
          <p:cNvPr id="75" name="Rectangle 78">
            <a:extLst>
              <a:ext uri="{FF2B5EF4-FFF2-40B4-BE49-F238E27FC236}">
                <a16:creationId xmlns:a16="http://schemas.microsoft.com/office/drawing/2014/main" id="{E02FB38B-53AA-A488-927A-311D35CD172C}"/>
              </a:ext>
            </a:extLst>
          </p:cNvPr>
          <p:cNvSpPr>
            <a:spLocks noChangeArrowheads="1"/>
          </p:cNvSpPr>
          <p:nvPr/>
        </p:nvSpPr>
        <p:spPr bwMode="auto">
          <a:xfrm flipH="1">
            <a:off x="585088" y="1905788"/>
            <a:ext cx="3702114" cy="4635459"/>
          </a:xfrm>
          <a:prstGeom prst="rect">
            <a:avLst/>
          </a:prstGeom>
          <a:solidFill>
            <a:schemeClr val="bg1"/>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ja-JP" altLang="en-US" sz="1800" b="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76" name="Text Box 183">
            <a:extLst>
              <a:ext uri="{FF2B5EF4-FFF2-40B4-BE49-F238E27FC236}">
                <a16:creationId xmlns:a16="http://schemas.microsoft.com/office/drawing/2014/main" id="{BC744C21-76A2-B20F-D69B-19E024FC50BB}"/>
              </a:ext>
            </a:extLst>
          </p:cNvPr>
          <p:cNvSpPr txBox="1">
            <a:spLocks noChangeArrowheads="1"/>
          </p:cNvSpPr>
          <p:nvPr/>
        </p:nvSpPr>
        <p:spPr bwMode="auto">
          <a:xfrm flipH="1">
            <a:off x="590644" y="1905789"/>
            <a:ext cx="3940617" cy="216000"/>
          </a:xfrm>
          <a:prstGeom prst="rect">
            <a:avLst/>
          </a:prstGeom>
          <a:solidFill>
            <a:srgbClr val="0070C0"/>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square" rIns="0">
            <a:spAutoFit/>
          </a:bodyPr>
          <a:lstStyle/>
          <a:p>
            <a:pPr algn="ctr">
              <a:spcBef>
                <a:spcPct val="50000"/>
              </a:spcBef>
              <a:defRPr/>
            </a:pPr>
            <a:r>
              <a:rPr lang="ja-JP" altLang="en-US" sz="900">
                <a:solidFill>
                  <a:schemeClr val="bg1"/>
                </a:solidFill>
                <a:latin typeface="Meiryo UI" panose="020B0604030504040204" pitchFamily="50" charset="-128"/>
                <a:ea typeface="Meiryo UI" panose="020B0604030504040204" pitchFamily="50" charset="-128"/>
                <a:cs typeface="メイリオ" pitchFamily="50" charset="-128"/>
              </a:rPr>
              <a:t>滞納データ抽出・滞納世帯区分決定</a:t>
            </a:r>
            <a:endParaRPr lang="ja-JP" altLang="en-US" sz="900" b="0">
              <a:solidFill>
                <a:schemeClr val="bg1"/>
              </a:solidFill>
              <a:latin typeface="Meiryo UI" panose="020B0604030504040204" pitchFamily="50" charset="-128"/>
              <a:ea typeface="Meiryo UI" panose="020B0604030504040204" pitchFamily="50" charset="-128"/>
              <a:cs typeface="メイリオ" pitchFamily="50" charset="-128"/>
            </a:endParaRPr>
          </a:p>
        </p:txBody>
      </p:sp>
      <p:sp>
        <p:nvSpPr>
          <p:cNvPr id="77" name="テキスト ボックス 76">
            <a:extLst>
              <a:ext uri="{FF2B5EF4-FFF2-40B4-BE49-F238E27FC236}">
                <a16:creationId xmlns:a16="http://schemas.microsoft.com/office/drawing/2014/main" id="{06C79A70-D3CA-3FB1-1E88-9B53E26E0A97}"/>
              </a:ext>
            </a:extLst>
          </p:cNvPr>
          <p:cNvSpPr txBox="1"/>
          <p:nvPr/>
        </p:nvSpPr>
        <p:spPr>
          <a:xfrm>
            <a:off x="1892717" y="5105367"/>
            <a:ext cx="1646605" cy="710964"/>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・該当／非該当日更新</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・納税相談通知書等</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a:t>
            </a:r>
            <a:r>
              <a:rPr kumimoji="1" lang="zh-TW" altLang="en-US" sz="1200">
                <a:latin typeface="Meiryo UI" panose="020B0604030504040204" pitchFamily="50" charset="-128"/>
                <a:ea typeface="Meiryo UI" panose="020B0604030504040204" pitchFamily="50" charset="-128"/>
              </a:rPr>
              <a:t>特別療養費適用通知</a:t>
            </a:r>
            <a:endParaRPr lang="ja-JP" altLang="en-US" sz="1200">
              <a:latin typeface="Meiryo UI" panose="020B0604030504040204" pitchFamily="50" charset="-128"/>
              <a:ea typeface="Meiryo UI" panose="020B0604030504040204" pitchFamily="50" charset="-128"/>
            </a:endParaRPr>
          </a:p>
        </p:txBody>
      </p:sp>
      <p:sp>
        <p:nvSpPr>
          <p:cNvPr id="78" name="フローチャート: 磁気ディスク 77">
            <a:extLst>
              <a:ext uri="{FF2B5EF4-FFF2-40B4-BE49-F238E27FC236}">
                <a16:creationId xmlns:a16="http://schemas.microsoft.com/office/drawing/2014/main" id="{F22C9DE5-6D46-79B8-E96D-087855A38B32}"/>
              </a:ext>
            </a:extLst>
          </p:cNvPr>
          <p:cNvSpPr/>
          <p:nvPr/>
        </p:nvSpPr>
        <p:spPr>
          <a:xfrm>
            <a:off x="925332" y="3929120"/>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79" name="フローチャート: 書類 78">
            <a:extLst>
              <a:ext uri="{FF2B5EF4-FFF2-40B4-BE49-F238E27FC236}">
                <a16:creationId xmlns:a16="http://schemas.microsoft.com/office/drawing/2014/main" id="{A308D071-CAD0-3A7A-DC31-B902D6CDC5C0}"/>
              </a:ext>
            </a:extLst>
          </p:cNvPr>
          <p:cNvSpPr/>
          <p:nvPr/>
        </p:nvSpPr>
        <p:spPr>
          <a:xfrm>
            <a:off x="1021720" y="522876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80" name="テキスト ボックス 79">
            <a:extLst>
              <a:ext uri="{FF2B5EF4-FFF2-40B4-BE49-F238E27FC236}">
                <a16:creationId xmlns:a16="http://schemas.microsoft.com/office/drawing/2014/main" id="{05E55625-CF21-A076-4137-CA3C9538062C}"/>
              </a:ext>
            </a:extLst>
          </p:cNvPr>
          <p:cNvSpPr txBox="1"/>
          <p:nvPr/>
        </p:nvSpPr>
        <p:spPr>
          <a:xfrm>
            <a:off x="830333" y="3972637"/>
            <a:ext cx="800219" cy="461665"/>
          </a:xfrm>
          <a:prstGeom prst="rect">
            <a:avLst/>
          </a:prstGeom>
          <a:no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滞納照会</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データ</a:t>
            </a:r>
            <a:endParaRPr kumimoji="1" lang="ja-JP" altLang="en-US" sz="1200">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7A25A521-B293-BF64-A020-35F3603B646C}"/>
              </a:ext>
            </a:extLst>
          </p:cNvPr>
          <p:cNvSpPr/>
          <p:nvPr/>
        </p:nvSpPr>
        <p:spPr>
          <a:xfrm>
            <a:off x="880132" y="2752141"/>
            <a:ext cx="1234700" cy="20833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a.</a:t>
            </a:r>
            <a:r>
              <a:rPr kumimoji="1" lang="ja-JP" altLang="en-US" sz="1100">
                <a:latin typeface="Meiryo UI" panose="020B0604030504040204" pitchFamily="50" charset="-128"/>
                <a:ea typeface="Meiryo UI" panose="020B0604030504040204" pitchFamily="50" charset="-128"/>
              </a:rPr>
              <a:t>滞納</a:t>
            </a:r>
            <a:r>
              <a:rPr kumimoji="1" lang="en-US" altLang="ja-JP" sz="1100">
                <a:latin typeface="Meiryo UI" panose="020B0604030504040204" pitchFamily="50" charset="-128"/>
                <a:ea typeface="Meiryo UI" panose="020B0604030504040204" pitchFamily="50" charset="-128"/>
              </a:rPr>
              <a:t>CSV</a:t>
            </a:r>
            <a:r>
              <a:rPr kumimoji="1" lang="ja-JP" altLang="en-US" sz="1100">
                <a:latin typeface="Meiryo UI" panose="020B0604030504040204" pitchFamily="50" charset="-128"/>
                <a:ea typeface="Meiryo UI" panose="020B0604030504040204" pitchFamily="50" charset="-128"/>
              </a:rPr>
              <a:t>切出</a:t>
            </a:r>
          </a:p>
        </p:txBody>
      </p:sp>
      <p:cxnSp>
        <p:nvCxnSpPr>
          <p:cNvPr id="82" name="直線矢印コネクタ 81">
            <a:extLst>
              <a:ext uri="{FF2B5EF4-FFF2-40B4-BE49-F238E27FC236}">
                <a16:creationId xmlns:a16="http://schemas.microsoft.com/office/drawing/2014/main" id="{0B034FB8-8C0A-A7A2-F1E9-CE87DD64DAE4}"/>
              </a:ext>
            </a:extLst>
          </p:cNvPr>
          <p:cNvCxnSpPr>
            <a:cxnSpLocks/>
          </p:cNvCxnSpPr>
          <p:nvPr/>
        </p:nvCxnSpPr>
        <p:spPr>
          <a:xfrm>
            <a:off x="1497482" y="2949415"/>
            <a:ext cx="0" cy="136962"/>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3" name="正方形/長方形 82">
            <a:extLst>
              <a:ext uri="{FF2B5EF4-FFF2-40B4-BE49-F238E27FC236}">
                <a16:creationId xmlns:a16="http://schemas.microsoft.com/office/drawing/2014/main" id="{5805D31E-08F6-873A-E7F2-E24990966579}"/>
              </a:ext>
            </a:extLst>
          </p:cNvPr>
          <p:cNvSpPr/>
          <p:nvPr/>
        </p:nvSpPr>
        <p:spPr>
          <a:xfrm>
            <a:off x="880132" y="3097442"/>
            <a:ext cx="1234700" cy="20833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b.</a:t>
            </a:r>
            <a:r>
              <a:rPr lang="ja-JP" altLang="en-US" sz="1100">
                <a:latin typeface="Meiryo UI" panose="020B0604030504040204" pitchFamily="50" charset="-128"/>
                <a:ea typeface="Meiryo UI" panose="020B0604030504040204" pitchFamily="50" charset="-128"/>
              </a:rPr>
              <a:t>滞納</a:t>
            </a:r>
            <a:r>
              <a:rPr lang="en-US" altLang="ja-JP" sz="1100">
                <a:latin typeface="Meiryo UI" panose="020B0604030504040204" pitchFamily="50" charset="-128"/>
                <a:ea typeface="Meiryo UI" panose="020B0604030504040204" pitchFamily="50" charset="-128"/>
              </a:rPr>
              <a:t>CSV</a:t>
            </a:r>
            <a:r>
              <a:rPr lang="ja-JP" altLang="en-US" sz="1100">
                <a:latin typeface="Meiryo UI" panose="020B0604030504040204" pitchFamily="50" charset="-128"/>
                <a:ea typeface="Meiryo UI" panose="020B0604030504040204" pitchFamily="50" charset="-128"/>
              </a:rPr>
              <a:t>更新</a:t>
            </a:r>
            <a:endParaRPr kumimoji="1" lang="ja-JP" altLang="en-US" sz="1100">
              <a:latin typeface="Meiryo UI" panose="020B0604030504040204" pitchFamily="50" charset="-128"/>
              <a:ea typeface="Meiryo UI" panose="020B0604030504040204" pitchFamily="50" charset="-128"/>
            </a:endParaRPr>
          </a:p>
        </p:txBody>
      </p:sp>
      <p:cxnSp>
        <p:nvCxnSpPr>
          <p:cNvPr id="84" name="直線矢印コネクタ 83">
            <a:extLst>
              <a:ext uri="{FF2B5EF4-FFF2-40B4-BE49-F238E27FC236}">
                <a16:creationId xmlns:a16="http://schemas.microsoft.com/office/drawing/2014/main" id="{ED451F7E-64F5-4E03-22A0-EFCD7D03A227}"/>
              </a:ext>
            </a:extLst>
          </p:cNvPr>
          <p:cNvCxnSpPr>
            <a:cxnSpLocks/>
          </p:cNvCxnSpPr>
          <p:nvPr/>
        </p:nvCxnSpPr>
        <p:spPr>
          <a:xfrm>
            <a:off x="1497482" y="3637792"/>
            <a:ext cx="0" cy="340972"/>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5" name="正方形/長方形 84">
            <a:extLst>
              <a:ext uri="{FF2B5EF4-FFF2-40B4-BE49-F238E27FC236}">
                <a16:creationId xmlns:a16="http://schemas.microsoft.com/office/drawing/2014/main" id="{F2F0FC74-DD53-6639-D21F-DDF0BB349940}"/>
              </a:ext>
            </a:extLst>
          </p:cNvPr>
          <p:cNvSpPr/>
          <p:nvPr/>
        </p:nvSpPr>
        <p:spPr>
          <a:xfrm>
            <a:off x="880132" y="3443148"/>
            <a:ext cx="1234700" cy="20833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c.</a:t>
            </a:r>
            <a:r>
              <a:rPr lang="ja-JP" altLang="en-US" sz="1100">
                <a:latin typeface="Meiryo UI" panose="020B0604030504040204" pitchFamily="50" charset="-128"/>
                <a:ea typeface="Meiryo UI" panose="020B0604030504040204" pitchFamily="50" charset="-128"/>
              </a:rPr>
              <a:t>滞納</a:t>
            </a:r>
            <a:r>
              <a:rPr lang="en-US" altLang="ja-JP" sz="1100">
                <a:latin typeface="Meiryo UI" panose="020B0604030504040204" pitchFamily="50" charset="-128"/>
                <a:ea typeface="Meiryo UI" panose="020B0604030504040204" pitchFamily="50" charset="-128"/>
              </a:rPr>
              <a:t>CSV</a:t>
            </a:r>
            <a:r>
              <a:rPr lang="ja-JP" altLang="en-US" sz="1100">
                <a:latin typeface="Meiryo UI" panose="020B0604030504040204" pitchFamily="50" charset="-128"/>
                <a:ea typeface="Meiryo UI" panose="020B0604030504040204" pitchFamily="50" charset="-128"/>
              </a:rPr>
              <a:t>取込</a:t>
            </a:r>
            <a:endParaRPr kumimoji="1" lang="ja-JP" altLang="en-US" sz="1100">
              <a:latin typeface="Meiryo UI" panose="020B0604030504040204" pitchFamily="50" charset="-128"/>
              <a:ea typeface="Meiryo UI" panose="020B0604030504040204" pitchFamily="50" charset="-128"/>
            </a:endParaRPr>
          </a:p>
        </p:txBody>
      </p:sp>
      <p:cxnSp>
        <p:nvCxnSpPr>
          <p:cNvPr id="86" name="直線矢印コネクタ 85">
            <a:extLst>
              <a:ext uri="{FF2B5EF4-FFF2-40B4-BE49-F238E27FC236}">
                <a16:creationId xmlns:a16="http://schemas.microsoft.com/office/drawing/2014/main" id="{C14CE46F-C3E3-5540-D91E-5920F22CAD2E}"/>
              </a:ext>
            </a:extLst>
          </p:cNvPr>
          <p:cNvCxnSpPr>
            <a:cxnSpLocks/>
          </p:cNvCxnSpPr>
          <p:nvPr/>
        </p:nvCxnSpPr>
        <p:spPr>
          <a:xfrm>
            <a:off x="1497482" y="3307115"/>
            <a:ext cx="0" cy="132952"/>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7" name="正方形/長方形 86">
            <a:extLst>
              <a:ext uri="{FF2B5EF4-FFF2-40B4-BE49-F238E27FC236}">
                <a16:creationId xmlns:a16="http://schemas.microsoft.com/office/drawing/2014/main" id="{862F942A-ACDF-D297-9CE7-8CD5103C4973}"/>
              </a:ext>
            </a:extLst>
          </p:cNvPr>
          <p:cNvSpPr/>
          <p:nvPr/>
        </p:nvSpPr>
        <p:spPr>
          <a:xfrm>
            <a:off x="880132" y="4916206"/>
            <a:ext cx="1234700" cy="20833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d.</a:t>
            </a:r>
            <a:r>
              <a:rPr lang="ja-JP" altLang="en-US" sz="1100">
                <a:latin typeface="Meiryo UI" panose="020B0604030504040204" pitchFamily="50" charset="-128"/>
                <a:ea typeface="Meiryo UI" panose="020B0604030504040204" pitchFamily="50" charset="-128"/>
              </a:rPr>
              <a:t>滞納世帯照会</a:t>
            </a:r>
            <a:endParaRPr kumimoji="1" lang="ja-JP" altLang="en-US" sz="1100">
              <a:latin typeface="Meiryo UI" panose="020B0604030504040204" pitchFamily="50" charset="-128"/>
              <a:ea typeface="Meiryo UI" panose="020B0604030504040204" pitchFamily="50" charset="-128"/>
            </a:endParaRPr>
          </a:p>
        </p:txBody>
      </p:sp>
      <p:cxnSp>
        <p:nvCxnSpPr>
          <p:cNvPr id="88" name="直線矢印コネクタ 87">
            <a:extLst>
              <a:ext uri="{FF2B5EF4-FFF2-40B4-BE49-F238E27FC236}">
                <a16:creationId xmlns:a16="http://schemas.microsoft.com/office/drawing/2014/main" id="{1B5C859E-DD1A-B37C-26D0-168E3E8BC9D4}"/>
              </a:ext>
            </a:extLst>
          </p:cNvPr>
          <p:cNvCxnSpPr>
            <a:cxnSpLocks/>
            <a:endCxn id="87" idx="0"/>
          </p:cNvCxnSpPr>
          <p:nvPr/>
        </p:nvCxnSpPr>
        <p:spPr>
          <a:xfrm>
            <a:off x="1497482" y="4456291"/>
            <a:ext cx="0" cy="459915"/>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89" name="フローチャート: 書類 88">
            <a:extLst>
              <a:ext uri="{FF2B5EF4-FFF2-40B4-BE49-F238E27FC236}">
                <a16:creationId xmlns:a16="http://schemas.microsoft.com/office/drawing/2014/main" id="{4FE2A943-ECDA-8204-9441-DFE502C20371}"/>
              </a:ext>
            </a:extLst>
          </p:cNvPr>
          <p:cNvSpPr/>
          <p:nvPr/>
        </p:nvSpPr>
        <p:spPr>
          <a:xfrm>
            <a:off x="1124943" y="531848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90" name="フローチャート: 磁気ディスク 89">
            <a:extLst>
              <a:ext uri="{FF2B5EF4-FFF2-40B4-BE49-F238E27FC236}">
                <a16:creationId xmlns:a16="http://schemas.microsoft.com/office/drawing/2014/main" id="{29572929-C403-F0CD-4051-D7455A20F643}"/>
              </a:ext>
            </a:extLst>
          </p:cNvPr>
          <p:cNvSpPr/>
          <p:nvPr/>
        </p:nvSpPr>
        <p:spPr>
          <a:xfrm>
            <a:off x="1809424" y="5946710"/>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91" name="テキスト ボックス 90">
            <a:extLst>
              <a:ext uri="{FF2B5EF4-FFF2-40B4-BE49-F238E27FC236}">
                <a16:creationId xmlns:a16="http://schemas.microsoft.com/office/drawing/2014/main" id="{79332D8E-48AA-00FE-AB58-B8110D7FBBAF}"/>
              </a:ext>
            </a:extLst>
          </p:cNvPr>
          <p:cNvSpPr txBox="1"/>
          <p:nvPr/>
        </p:nvSpPr>
        <p:spPr>
          <a:xfrm>
            <a:off x="1721355" y="5998792"/>
            <a:ext cx="800219" cy="461665"/>
          </a:xfrm>
          <a:prstGeom prst="rect">
            <a:avLst/>
          </a:prstGeom>
          <a:no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滞納照会</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データ</a:t>
            </a:r>
            <a:endParaRPr kumimoji="1" lang="ja-JP" altLang="en-US" sz="1200">
              <a:latin typeface="Meiryo UI" panose="020B0604030504040204" pitchFamily="50" charset="-128"/>
              <a:ea typeface="Meiryo UI" panose="020B0604030504040204" pitchFamily="50" charset="-128"/>
            </a:endParaRPr>
          </a:p>
        </p:txBody>
      </p:sp>
      <p:cxnSp>
        <p:nvCxnSpPr>
          <p:cNvPr id="92" name="直線矢印コネクタ 91">
            <a:extLst>
              <a:ext uri="{FF2B5EF4-FFF2-40B4-BE49-F238E27FC236}">
                <a16:creationId xmlns:a16="http://schemas.microsoft.com/office/drawing/2014/main" id="{0A918635-E68F-6EC1-6FCB-EF153988F3CC}"/>
              </a:ext>
            </a:extLst>
          </p:cNvPr>
          <p:cNvCxnSpPr>
            <a:cxnSpLocks/>
          </p:cNvCxnSpPr>
          <p:nvPr/>
        </p:nvCxnSpPr>
        <p:spPr>
          <a:xfrm>
            <a:off x="2432720" y="5770586"/>
            <a:ext cx="0" cy="189761"/>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93" name="正方形/長方形 92">
            <a:extLst>
              <a:ext uri="{FF2B5EF4-FFF2-40B4-BE49-F238E27FC236}">
                <a16:creationId xmlns:a16="http://schemas.microsoft.com/office/drawing/2014/main" id="{901B7074-7A99-86BC-0F32-0BFDFE36A1E7}"/>
              </a:ext>
            </a:extLst>
          </p:cNvPr>
          <p:cNvSpPr/>
          <p:nvPr/>
        </p:nvSpPr>
        <p:spPr>
          <a:xfrm>
            <a:off x="882220" y="5124516"/>
            <a:ext cx="3254260" cy="606270"/>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95" name="Rectangle 78">
            <a:extLst>
              <a:ext uri="{FF2B5EF4-FFF2-40B4-BE49-F238E27FC236}">
                <a16:creationId xmlns:a16="http://schemas.microsoft.com/office/drawing/2014/main" id="{716F1CF5-2AF7-8F65-5501-65CA2ED8640D}"/>
              </a:ext>
            </a:extLst>
          </p:cNvPr>
          <p:cNvSpPr>
            <a:spLocks noChangeArrowheads="1"/>
          </p:cNvSpPr>
          <p:nvPr/>
        </p:nvSpPr>
        <p:spPr bwMode="auto">
          <a:xfrm flipH="1">
            <a:off x="4280458" y="1905788"/>
            <a:ext cx="2115127" cy="4635458"/>
          </a:xfrm>
          <a:prstGeom prst="rect">
            <a:avLst/>
          </a:prstGeom>
          <a:solidFill>
            <a:schemeClr val="bg1"/>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ja-JP" altLang="en-US" sz="1800" b="0">
              <a:solidFill>
                <a:schemeClr val="tx1"/>
              </a:solidFill>
              <a:latin typeface="Meiryo UI" panose="020B0604030504040204" pitchFamily="50" charset="-128"/>
              <a:ea typeface="Meiryo UI" panose="020B0604030504040204" pitchFamily="50" charset="-128"/>
              <a:cs typeface="メイリオ" pitchFamily="50" charset="-128"/>
            </a:endParaRPr>
          </a:p>
        </p:txBody>
      </p:sp>
      <p:sp>
        <p:nvSpPr>
          <p:cNvPr id="96" name="Text Box 183">
            <a:extLst>
              <a:ext uri="{FF2B5EF4-FFF2-40B4-BE49-F238E27FC236}">
                <a16:creationId xmlns:a16="http://schemas.microsoft.com/office/drawing/2014/main" id="{58AEC803-4ACB-793A-EC34-ED43B31E3CCE}"/>
              </a:ext>
            </a:extLst>
          </p:cNvPr>
          <p:cNvSpPr txBox="1">
            <a:spLocks noChangeArrowheads="1"/>
          </p:cNvSpPr>
          <p:nvPr/>
        </p:nvSpPr>
        <p:spPr bwMode="auto">
          <a:xfrm flipH="1">
            <a:off x="4278775" y="1918081"/>
            <a:ext cx="2095179" cy="216000"/>
          </a:xfrm>
          <a:prstGeom prst="rect">
            <a:avLst/>
          </a:prstGeom>
          <a:solidFill>
            <a:srgbClr val="0070C0"/>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square" rIns="0">
            <a:spAutoFit/>
          </a:bodyPr>
          <a:lstStyle/>
          <a:p>
            <a:pPr algn="ctr">
              <a:spcBef>
                <a:spcPct val="50000"/>
              </a:spcBef>
              <a:defRPr/>
            </a:pPr>
            <a:r>
              <a:rPr lang="ja-JP" altLang="en-US" sz="1000">
                <a:solidFill>
                  <a:schemeClr val="bg1"/>
                </a:solidFill>
                <a:latin typeface="Meiryo UI" panose="020B0604030504040204" pitchFamily="50" charset="-128"/>
                <a:ea typeface="Meiryo UI" panose="020B0604030504040204" pitchFamily="50" charset="-128"/>
                <a:cs typeface="メイリオ" pitchFamily="50" charset="-128"/>
              </a:rPr>
              <a:t>資格確認書</a:t>
            </a:r>
            <a:r>
              <a:rPr lang="ja-JP" altLang="en-US" sz="1000" b="0">
                <a:solidFill>
                  <a:schemeClr val="bg1"/>
                </a:solidFill>
                <a:latin typeface="Meiryo UI" panose="020B0604030504040204" pitchFamily="50" charset="-128"/>
                <a:ea typeface="Meiryo UI" panose="020B0604030504040204" pitchFamily="50" charset="-128"/>
                <a:cs typeface="メイリオ" pitchFamily="50" charset="-128"/>
              </a:rPr>
              <a:t>一括発行</a:t>
            </a:r>
          </a:p>
        </p:txBody>
      </p:sp>
      <p:sp>
        <p:nvSpPr>
          <p:cNvPr id="100" name="正方形/長方形 99">
            <a:extLst>
              <a:ext uri="{FF2B5EF4-FFF2-40B4-BE49-F238E27FC236}">
                <a16:creationId xmlns:a16="http://schemas.microsoft.com/office/drawing/2014/main" id="{2B755456-513D-A795-E579-AF273C0BB25D}"/>
              </a:ext>
            </a:extLst>
          </p:cNvPr>
          <p:cNvSpPr/>
          <p:nvPr/>
        </p:nvSpPr>
        <p:spPr>
          <a:xfrm>
            <a:off x="4325910" y="2774239"/>
            <a:ext cx="1385597" cy="203975"/>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e.</a:t>
            </a:r>
            <a:r>
              <a:rPr lang="ja-JP" altLang="en-US" sz="1100">
                <a:latin typeface="Meiryo UI" panose="020B0604030504040204" pitchFamily="50" charset="-128"/>
                <a:ea typeface="Meiryo UI" panose="020B0604030504040204" pitchFamily="50" charset="-128"/>
              </a:rPr>
              <a:t>発行世帯登録</a:t>
            </a:r>
            <a:endParaRPr kumimoji="1" lang="ja-JP" altLang="en-US" sz="1100">
              <a:latin typeface="Meiryo UI" panose="020B0604030504040204" pitchFamily="50" charset="-128"/>
              <a:ea typeface="Meiryo UI" panose="020B0604030504040204" pitchFamily="50" charset="-128"/>
            </a:endParaRPr>
          </a:p>
        </p:txBody>
      </p:sp>
      <p:cxnSp>
        <p:nvCxnSpPr>
          <p:cNvPr id="101" name="直線矢印コネクタ 100">
            <a:extLst>
              <a:ext uri="{FF2B5EF4-FFF2-40B4-BE49-F238E27FC236}">
                <a16:creationId xmlns:a16="http://schemas.microsoft.com/office/drawing/2014/main" id="{9B024748-EF9E-6C60-3EDC-F06BAAAFF881}"/>
              </a:ext>
            </a:extLst>
          </p:cNvPr>
          <p:cNvCxnSpPr>
            <a:cxnSpLocks/>
          </p:cNvCxnSpPr>
          <p:nvPr/>
        </p:nvCxnSpPr>
        <p:spPr>
          <a:xfrm>
            <a:off x="4930732" y="2971797"/>
            <a:ext cx="0" cy="172960"/>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フローチャート: 磁気ディスク 101">
            <a:extLst>
              <a:ext uri="{FF2B5EF4-FFF2-40B4-BE49-F238E27FC236}">
                <a16:creationId xmlns:a16="http://schemas.microsoft.com/office/drawing/2014/main" id="{48A46415-1DF1-A1F2-FAEA-9D12B08E07A4}"/>
              </a:ext>
            </a:extLst>
          </p:cNvPr>
          <p:cNvSpPr/>
          <p:nvPr/>
        </p:nvSpPr>
        <p:spPr>
          <a:xfrm>
            <a:off x="4613301" y="314475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03" name="テキスト ボックス 102">
            <a:extLst>
              <a:ext uri="{FF2B5EF4-FFF2-40B4-BE49-F238E27FC236}">
                <a16:creationId xmlns:a16="http://schemas.microsoft.com/office/drawing/2014/main" id="{48A4639B-EB93-2A26-78E0-099955957791}"/>
              </a:ext>
            </a:extLst>
          </p:cNvPr>
          <p:cNvSpPr txBox="1"/>
          <p:nvPr/>
        </p:nvSpPr>
        <p:spPr>
          <a:xfrm>
            <a:off x="4506579" y="3183359"/>
            <a:ext cx="848309" cy="461665"/>
          </a:xfrm>
          <a:prstGeom prst="rect">
            <a:avLst/>
          </a:prstGeom>
          <a:no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滞納世帯</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a:t>
            </a:r>
            <a:r>
              <a:rPr kumimoji="1" lang="ja-JP" altLang="en-US" sz="1200">
                <a:latin typeface="Meiryo UI" panose="020B0604030504040204" pitchFamily="50" charset="-128"/>
                <a:ea typeface="Meiryo UI" panose="020B0604030504040204" pitchFamily="50" charset="-128"/>
              </a:rPr>
              <a:t>データ</a:t>
            </a:r>
          </a:p>
        </p:txBody>
      </p:sp>
      <p:cxnSp>
        <p:nvCxnSpPr>
          <p:cNvPr id="104" name="直線矢印コネクタ 79">
            <a:extLst>
              <a:ext uri="{FF2B5EF4-FFF2-40B4-BE49-F238E27FC236}">
                <a16:creationId xmlns:a16="http://schemas.microsoft.com/office/drawing/2014/main" id="{E42A3895-D55D-70DC-8187-08E92A0DBA41}"/>
              </a:ext>
            </a:extLst>
          </p:cNvPr>
          <p:cNvCxnSpPr>
            <a:cxnSpLocks/>
            <a:stCxn id="103" idx="2"/>
            <a:endCxn id="107" idx="0"/>
          </p:cNvCxnSpPr>
          <p:nvPr/>
        </p:nvCxnSpPr>
        <p:spPr>
          <a:xfrm rot="16200000" flipH="1">
            <a:off x="5090687" y="3485071"/>
            <a:ext cx="218890" cy="53879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05" name="フローチャート: 磁気ディスク 104">
            <a:extLst>
              <a:ext uri="{FF2B5EF4-FFF2-40B4-BE49-F238E27FC236}">
                <a16:creationId xmlns:a16="http://schemas.microsoft.com/office/drawing/2014/main" id="{EA030F19-355D-0CFB-6047-79A54624DF3E}"/>
              </a:ext>
            </a:extLst>
          </p:cNvPr>
          <p:cNvSpPr/>
          <p:nvPr/>
        </p:nvSpPr>
        <p:spPr>
          <a:xfrm>
            <a:off x="5667060" y="314475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631F799E-B293-8D58-5FEC-DCCC026D7655}"/>
              </a:ext>
            </a:extLst>
          </p:cNvPr>
          <p:cNvSpPr txBox="1"/>
          <p:nvPr/>
        </p:nvSpPr>
        <p:spPr>
          <a:xfrm>
            <a:off x="5646378" y="3183359"/>
            <a:ext cx="646331" cy="461665"/>
          </a:xfrm>
          <a:prstGeom prst="rect">
            <a:avLst/>
          </a:prstGeom>
          <a:no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国保</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資格者</a:t>
            </a:r>
          </a:p>
        </p:txBody>
      </p:sp>
      <p:sp>
        <p:nvSpPr>
          <p:cNvPr id="107" name="正方形/長方形 106">
            <a:extLst>
              <a:ext uri="{FF2B5EF4-FFF2-40B4-BE49-F238E27FC236}">
                <a16:creationId xmlns:a16="http://schemas.microsoft.com/office/drawing/2014/main" id="{B4109C31-99F6-7142-A15D-6184721E2154}"/>
              </a:ext>
            </a:extLst>
          </p:cNvPr>
          <p:cNvSpPr/>
          <p:nvPr/>
        </p:nvSpPr>
        <p:spPr>
          <a:xfrm>
            <a:off x="4613300" y="3863914"/>
            <a:ext cx="1712459" cy="162780"/>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f.</a:t>
            </a:r>
            <a:r>
              <a:rPr kumimoji="1" lang="ja-JP" altLang="en-US" sz="1100">
                <a:latin typeface="Meiryo UI" panose="020B0604030504040204" pitchFamily="50" charset="-128"/>
                <a:ea typeface="Meiryo UI" panose="020B0604030504040204" pitchFamily="50" charset="-128"/>
              </a:rPr>
              <a:t>資格確認書一括発行</a:t>
            </a:r>
          </a:p>
        </p:txBody>
      </p:sp>
      <p:cxnSp>
        <p:nvCxnSpPr>
          <p:cNvPr id="108" name="直線矢印コネクタ 79">
            <a:extLst>
              <a:ext uri="{FF2B5EF4-FFF2-40B4-BE49-F238E27FC236}">
                <a16:creationId xmlns:a16="http://schemas.microsoft.com/office/drawing/2014/main" id="{EC7200E8-BBA5-BBA5-B225-0875C5ED90CA}"/>
              </a:ext>
            </a:extLst>
          </p:cNvPr>
          <p:cNvCxnSpPr>
            <a:cxnSpLocks/>
            <a:stCxn id="105" idx="3"/>
            <a:endCxn id="107" idx="0"/>
          </p:cNvCxnSpPr>
          <p:nvPr/>
        </p:nvCxnSpPr>
        <p:spPr>
          <a:xfrm rot="5400000">
            <a:off x="5607733" y="3501229"/>
            <a:ext cx="224482" cy="500888"/>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09" name="フローチャート: 書類 108">
            <a:extLst>
              <a:ext uri="{FF2B5EF4-FFF2-40B4-BE49-F238E27FC236}">
                <a16:creationId xmlns:a16="http://schemas.microsoft.com/office/drawing/2014/main" id="{97C2BD02-DF9E-0DA0-7F7E-59FF5C3C4E94}"/>
              </a:ext>
            </a:extLst>
          </p:cNvPr>
          <p:cNvSpPr/>
          <p:nvPr/>
        </p:nvSpPr>
        <p:spPr>
          <a:xfrm>
            <a:off x="4752465" y="4173685"/>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0" name="フローチャート: 書類 109">
            <a:extLst>
              <a:ext uri="{FF2B5EF4-FFF2-40B4-BE49-F238E27FC236}">
                <a16:creationId xmlns:a16="http://schemas.microsoft.com/office/drawing/2014/main" id="{B975B546-BE50-5CF7-90A2-020BD39B1C50}"/>
              </a:ext>
            </a:extLst>
          </p:cNvPr>
          <p:cNvSpPr/>
          <p:nvPr/>
        </p:nvSpPr>
        <p:spPr>
          <a:xfrm>
            <a:off x="4855688" y="4263405"/>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959E00F5-DB34-7103-1548-C5059B6C73FE}"/>
              </a:ext>
            </a:extLst>
          </p:cNvPr>
          <p:cNvSpPr/>
          <p:nvPr/>
        </p:nvSpPr>
        <p:spPr>
          <a:xfrm>
            <a:off x="4612965" y="4074548"/>
            <a:ext cx="1712795" cy="1210501"/>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cxnSp>
        <p:nvCxnSpPr>
          <p:cNvPr id="112" name="直線矢印コネクタ 111">
            <a:extLst>
              <a:ext uri="{FF2B5EF4-FFF2-40B4-BE49-F238E27FC236}">
                <a16:creationId xmlns:a16="http://schemas.microsoft.com/office/drawing/2014/main" id="{88E00195-127C-31C2-85EF-A7BD7899AF5B}"/>
              </a:ext>
            </a:extLst>
          </p:cNvPr>
          <p:cNvCxnSpPr>
            <a:cxnSpLocks/>
          </p:cNvCxnSpPr>
          <p:nvPr/>
        </p:nvCxnSpPr>
        <p:spPr>
          <a:xfrm>
            <a:off x="5442914" y="5263079"/>
            <a:ext cx="0" cy="189761"/>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13" name="直線矢印コネクタ 112">
            <a:extLst>
              <a:ext uri="{FF2B5EF4-FFF2-40B4-BE49-F238E27FC236}">
                <a16:creationId xmlns:a16="http://schemas.microsoft.com/office/drawing/2014/main" id="{1236E0AE-692C-5525-B979-428BDC5E721C}"/>
              </a:ext>
            </a:extLst>
          </p:cNvPr>
          <p:cNvCxnSpPr>
            <a:cxnSpLocks/>
          </p:cNvCxnSpPr>
          <p:nvPr/>
        </p:nvCxnSpPr>
        <p:spPr>
          <a:xfrm>
            <a:off x="5442914" y="5603617"/>
            <a:ext cx="0" cy="189761"/>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4" name="フローチャート: 磁気ディスク 113">
            <a:extLst>
              <a:ext uri="{FF2B5EF4-FFF2-40B4-BE49-F238E27FC236}">
                <a16:creationId xmlns:a16="http://schemas.microsoft.com/office/drawing/2014/main" id="{5B5FB421-1B4F-E265-DA19-CFB3992148AF}"/>
              </a:ext>
            </a:extLst>
          </p:cNvPr>
          <p:cNvSpPr/>
          <p:nvPr/>
        </p:nvSpPr>
        <p:spPr>
          <a:xfrm>
            <a:off x="5125482" y="5787872"/>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15" name="テキスト ボックス 114">
            <a:extLst>
              <a:ext uri="{FF2B5EF4-FFF2-40B4-BE49-F238E27FC236}">
                <a16:creationId xmlns:a16="http://schemas.microsoft.com/office/drawing/2014/main" id="{9EE8D754-FF04-A124-7A44-1EEE399FB69C}"/>
              </a:ext>
            </a:extLst>
          </p:cNvPr>
          <p:cNvSpPr txBox="1"/>
          <p:nvPr/>
        </p:nvSpPr>
        <p:spPr>
          <a:xfrm>
            <a:off x="5116566" y="5820882"/>
            <a:ext cx="652743" cy="461665"/>
          </a:xfrm>
          <a:prstGeom prst="rect">
            <a:avLst/>
          </a:prstGeom>
          <a:no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証交付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履歴</a:t>
            </a:r>
            <a:endParaRPr kumimoji="1" lang="ja-JP" altLang="en-US" sz="1200">
              <a:latin typeface="Meiryo UI" panose="020B0604030504040204" pitchFamily="50" charset="-128"/>
              <a:ea typeface="Meiryo UI" panose="020B0604030504040204" pitchFamily="50" charset="-128"/>
            </a:endParaRPr>
          </a:p>
        </p:txBody>
      </p:sp>
      <p:sp>
        <p:nvSpPr>
          <p:cNvPr id="116" name="フローチャート: 磁気ディスク 115">
            <a:extLst>
              <a:ext uri="{FF2B5EF4-FFF2-40B4-BE49-F238E27FC236}">
                <a16:creationId xmlns:a16="http://schemas.microsoft.com/office/drawing/2014/main" id="{B7176B65-9227-B0B0-EEC3-8ED3C2065DB6}"/>
              </a:ext>
            </a:extLst>
          </p:cNvPr>
          <p:cNvSpPr/>
          <p:nvPr/>
        </p:nvSpPr>
        <p:spPr>
          <a:xfrm>
            <a:off x="2431576" y="5954144"/>
            <a:ext cx="606716" cy="494675"/>
          </a:xfrm>
          <a:prstGeom prst="flowChartMagneticDisk">
            <a:avLst/>
          </a:prstGeom>
          <a:solidFill>
            <a:schemeClr val="accent4">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17" name="テキスト ボックス 116">
            <a:extLst>
              <a:ext uri="{FF2B5EF4-FFF2-40B4-BE49-F238E27FC236}">
                <a16:creationId xmlns:a16="http://schemas.microsoft.com/office/drawing/2014/main" id="{7D6C2F29-3190-97C3-E8FB-7D286733C870}"/>
              </a:ext>
            </a:extLst>
          </p:cNvPr>
          <p:cNvSpPr txBox="1"/>
          <p:nvPr/>
        </p:nvSpPr>
        <p:spPr>
          <a:xfrm>
            <a:off x="2209072" y="5866235"/>
            <a:ext cx="1107996" cy="646331"/>
          </a:xfrm>
          <a:prstGeom prst="rect">
            <a:avLst/>
          </a:prstGeom>
          <a:no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非該当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日管理</a:t>
            </a:r>
          </a:p>
        </p:txBody>
      </p:sp>
      <p:sp>
        <p:nvSpPr>
          <p:cNvPr id="118" name="テキスト ボックス 117">
            <a:extLst>
              <a:ext uri="{FF2B5EF4-FFF2-40B4-BE49-F238E27FC236}">
                <a16:creationId xmlns:a16="http://schemas.microsoft.com/office/drawing/2014/main" id="{FE970751-1364-8DCE-17FF-541010F4AB82}"/>
              </a:ext>
            </a:extLst>
          </p:cNvPr>
          <p:cNvSpPr txBox="1"/>
          <p:nvPr/>
        </p:nvSpPr>
        <p:spPr>
          <a:xfrm>
            <a:off x="5225471" y="4116714"/>
            <a:ext cx="1186543" cy="923330"/>
          </a:xfrm>
          <a:prstGeom prst="rect">
            <a:avLst/>
          </a:prstGeom>
          <a:noFill/>
        </p:spPr>
        <p:txBody>
          <a:bodyPr wrap="none" rtlCol="0">
            <a:spAutoFit/>
          </a:bodyPr>
          <a:lstStyle/>
          <a:p>
            <a:r>
              <a:rPr lang="ja-JP" altLang="en-US" sz="900">
                <a:latin typeface="Meiryo UI" panose="020B0604030504040204" pitchFamily="50" charset="-128"/>
                <a:ea typeface="Meiryo UI" panose="020B0604030504040204" pitchFamily="50" charset="-128"/>
              </a:rPr>
              <a:t>・資格確認書</a:t>
            </a:r>
            <a:endParaRPr lang="en-US" altLang="ja-JP" sz="900">
              <a:latin typeface="Meiryo UI" panose="020B0604030504040204" pitchFamily="50" charset="-128"/>
              <a:ea typeface="Meiryo UI" panose="020B0604030504040204" pitchFamily="50" charset="-128"/>
            </a:endParaRPr>
          </a:p>
          <a:p>
            <a:r>
              <a:rPr lang="ja-JP" altLang="en-US" sz="900">
                <a:latin typeface="Meiryo UI" panose="020B0604030504040204" pitchFamily="50" charset="-128"/>
                <a:ea typeface="Meiryo UI" panose="020B0604030504040204" pitchFamily="50" charset="-128"/>
              </a:rPr>
              <a:t>・資格確認書</a:t>
            </a:r>
            <a:endParaRPr lang="en-US" altLang="ja-JP" sz="900">
              <a:latin typeface="Meiryo UI" panose="020B0604030504040204" pitchFamily="50" charset="-128"/>
              <a:ea typeface="Meiryo UI" panose="020B0604030504040204" pitchFamily="50" charset="-128"/>
            </a:endParaRPr>
          </a:p>
          <a:p>
            <a:r>
              <a:rPr lang="ja-JP" altLang="en-US" sz="900">
                <a:latin typeface="Meiryo UI" panose="020B0604030504040204" pitchFamily="50" charset="-128"/>
                <a:ea typeface="Meiryo UI" panose="020B0604030504040204" pitchFamily="50" charset="-128"/>
              </a:rPr>
              <a:t>（特別療養）</a:t>
            </a:r>
            <a:endParaRPr lang="en-US" altLang="ja-JP" sz="900">
              <a:latin typeface="Meiryo UI" panose="020B0604030504040204" pitchFamily="50" charset="-128"/>
              <a:ea typeface="Meiryo UI" panose="020B0604030504040204" pitchFamily="50" charset="-128"/>
            </a:endParaRPr>
          </a:p>
          <a:p>
            <a:r>
              <a:rPr lang="ja-JP" altLang="en-US" sz="900">
                <a:latin typeface="Meiryo UI" panose="020B0604030504040204" pitchFamily="50" charset="-128"/>
                <a:ea typeface="Meiryo UI" panose="020B0604030504040204" pitchFamily="50" charset="-128"/>
              </a:rPr>
              <a:t>・資格情報のお知らせ</a:t>
            </a:r>
            <a:endParaRPr lang="en-US" altLang="ja-JP" sz="900">
              <a:latin typeface="Meiryo UI" panose="020B0604030504040204" pitchFamily="50" charset="-128"/>
              <a:ea typeface="Meiryo UI" panose="020B0604030504040204" pitchFamily="50" charset="-128"/>
            </a:endParaRPr>
          </a:p>
          <a:p>
            <a:r>
              <a:rPr lang="ja-JP" altLang="en-US" sz="900">
                <a:latin typeface="Meiryo UI" panose="020B0604030504040204" pitchFamily="50" charset="-128"/>
                <a:ea typeface="Meiryo UI" panose="020B0604030504040204" pitchFamily="50" charset="-128"/>
              </a:rPr>
              <a:t>・資格情報のお知らせ</a:t>
            </a:r>
            <a:endParaRPr lang="en-US" altLang="ja-JP" sz="900">
              <a:latin typeface="Meiryo UI" panose="020B0604030504040204" pitchFamily="50" charset="-128"/>
              <a:ea typeface="Meiryo UI" panose="020B0604030504040204" pitchFamily="50" charset="-128"/>
            </a:endParaRPr>
          </a:p>
          <a:p>
            <a:r>
              <a:rPr lang="ja-JP" altLang="en-US" sz="900">
                <a:latin typeface="Meiryo UI" panose="020B0604030504040204" pitchFamily="50" charset="-128"/>
                <a:ea typeface="Meiryo UI" panose="020B0604030504040204" pitchFamily="50" charset="-128"/>
              </a:rPr>
              <a:t>（特別療養）</a:t>
            </a:r>
            <a:endParaRPr lang="en-US" altLang="ja-JP" sz="900">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3807F2E7-DB27-A128-AEF5-8EA1F2668D95}"/>
              </a:ext>
            </a:extLst>
          </p:cNvPr>
          <p:cNvSpPr/>
          <p:nvPr/>
        </p:nvSpPr>
        <p:spPr>
          <a:xfrm>
            <a:off x="4613301" y="5451592"/>
            <a:ext cx="1660474" cy="20833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g.</a:t>
            </a:r>
            <a:r>
              <a:rPr lang="ja-JP" altLang="en-US" sz="1100">
                <a:latin typeface="Meiryo UI" panose="020B0604030504040204" pitchFamily="50" charset="-128"/>
                <a:ea typeface="Meiryo UI" panose="020B0604030504040204" pitchFamily="50" charset="-128"/>
              </a:rPr>
              <a:t>証交付履歴登録</a:t>
            </a:r>
            <a:endParaRPr kumimoji="1" lang="ja-JP" altLang="en-US" sz="1100">
              <a:latin typeface="Meiryo UI" panose="020B0604030504040204" pitchFamily="50" charset="-128"/>
              <a:ea typeface="Meiryo UI" panose="020B0604030504040204" pitchFamily="50" charset="-128"/>
            </a:endParaRPr>
          </a:p>
        </p:txBody>
      </p:sp>
      <p:graphicFrame>
        <p:nvGraphicFramePr>
          <p:cNvPr id="122" name="表 100">
            <a:extLst>
              <a:ext uri="{FF2B5EF4-FFF2-40B4-BE49-F238E27FC236}">
                <a16:creationId xmlns:a16="http://schemas.microsoft.com/office/drawing/2014/main" id="{AAB3037D-F2AE-AB66-F5F2-45957BEEA60A}"/>
              </a:ext>
            </a:extLst>
          </p:cNvPr>
          <p:cNvGraphicFramePr>
            <a:graphicFrameLocks noGrp="1"/>
          </p:cNvGraphicFramePr>
          <p:nvPr>
            <p:extLst>
              <p:ext uri="{D42A27DB-BD31-4B8C-83A1-F6EECF244321}">
                <p14:modId xmlns:p14="http://schemas.microsoft.com/office/powerpoint/2010/main" val="1890253451"/>
              </p:ext>
            </p:extLst>
          </p:nvPr>
        </p:nvGraphicFramePr>
        <p:xfrm>
          <a:off x="6411765" y="1902554"/>
          <a:ext cx="2805217" cy="4635457"/>
        </p:xfrm>
        <a:graphic>
          <a:graphicData uri="http://schemas.openxmlformats.org/drawingml/2006/table">
            <a:tbl>
              <a:tblPr firstRow="1" bandRow="1">
                <a:tableStyleId>{5C22544A-7EE6-4342-B048-85BDC9FD1C3A}</a:tableStyleId>
              </a:tblPr>
              <a:tblGrid>
                <a:gridCol w="2805217">
                  <a:extLst>
                    <a:ext uri="{9D8B030D-6E8A-4147-A177-3AD203B41FA5}">
                      <a16:colId xmlns:a16="http://schemas.microsoft.com/office/drawing/2014/main" val="3116610361"/>
                    </a:ext>
                  </a:extLst>
                </a:gridCol>
              </a:tblGrid>
              <a:tr h="270684">
                <a:tc>
                  <a:txBody>
                    <a:bodyPr/>
                    <a:lstStyle/>
                    <a:p>
                      <a:r>
                        <a:rPr kumimoji="1" lang="ja-JP" altLang="en-US" sz="1000" b="0">
                          <a:latin typeface="Meiryo UI" panose="020B0604030504040204" pitchFamily="50" charset="-128"/>
                          <a:ea typeface="Meiryo UI" panose="020B0604030504040204" pitchFamily="50" charset="-128"/>
                        </a:rPr>
                        <a:t>手順・手順内容（変更後）</a:t>
                      </a:r>
                    </a:p>
                  </a:txBody>
                  <a:tcPr/>
                </a:tc>
                <a:extLst>
                  <a:ext uri="{0D108BD9-81ED-4DB2-BD59-A6C34878D82A}">
                    <a16:rowId xmlns:a16="http://schemas.microsoft.com/office/drawing/2014/main" val="2527105797"/>
                  </a:ext>
                </a:extLst>
              </a:tr>
              <a:tr h="439861">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a.</a:t>
                      </a:r>
                      <a:r>
                        <a:rPr kumimoji="1" lang="ja-JP" altLang="en-US" sz="1000">
                          <a:solidFill>
                            <a:schemeClr val="tx1"/>
                          </a:solidFill>
                          <a:latin typeface="Meiryo UI" panose="020B0604030504040204" pitchFamily="50" charset="-128"/>
                          <a:ea typeface="Meiryo UI" panose="020B0604030504040204" pitchFamily="50" charset="-128"/>
                        </a:rPr>
                        <a:t>滞納</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切出：保険料を滞納している世帯主を</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へ出力する。</a:t>
                      </a:r>
                      <a:endParaRPr kumimoji="1" lang="en-US" altLang="ja-JP" sz="10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161352018"/>
                  </a:ext>
                </a:extLst>
              </a:tr>
              <a:tr h="609038">
                <a:tc>
                  <a:txBody>
                    <a:bodyPr/>
                    <a:lstStyle/>
                    <a:p>
                      <a:pPr marL="84138" indent="-84138">
                        <a:tabLst>
                          <a:tab pos="179388" algn="l"/>
                        </a:tabLst>
                      </a:pPr>
                      <a:r>
                        <a:rPr kumimoji="1" lang="en-US" altLang="ja-JP" sz="1000">
                          <a:solidFill>
                            <a:schemeClr val="tx1"/>
                          </a:solidFill>
                          <a:latin typeface="Meiryo UI" panose="020B0604030504040204" pitchFamily="50" charset="-128"/>
                          <a:ea typeface="Meiryo UI" panose="020B0604030504040204" pitchFamily="50" charset="-128"/>
                        </a:rPr>
                        <a:t>b.</a:t>
                      </a:r>
                      <a:r>
                        <a:rPr kumimoji="1" lang="ja-JP" altLang="en-US" sz="1000">
                          <a:solidFill>
                            <a:schemeClr val="tx1"/>
                          </a:solidFill>
                          <a:latin typeface="Meiryo UI" panose="020B0604030504040204" pitchFamily="50" charset="-128"/>
                          <a:ea typeface="Meiryo UI" panose="020B0604030504040204" pitchFamily="50" charset="-128"/>
                        </a:rPr>
                        <a:t>滞納</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更新：</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上の次回滞納世帯区分を更新する。有効期期限が短い対象世帯も管理可能とする。</a:t>
                      </a:r>
                      <a:endParaRPr kumimoji="1" lang="en-US" altLang="ja-JP" sz="10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11640862"/>
                  </a:ext>
                </a:extLst>
              </a:tr>
              <a:tr h="439861">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c.</a:t>
                      </a:r>
                      <a:r>
                        <a:rPr kumimoji="1" lang="ja-JP" altLang="en-US" sz="1000">
                          <a:solidFill>
                            <a:schemeClr val="tx1"/>
                          </a:solidFill>
                          <a:latin typeface="Meiryo UI" panose="020B0604030504040204" pitchFamily="50" charset="-128"/>
                          <a:ea typeface="Meiryo UI" panose="020B0604030504040204" pitchFamily="50" charset="-128"/>
                        </a:rPr>
                        <a:t>滞納</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取込：</a:t>
                      </a:r>
                      <a:r>
                        <a:rPr kumimoji="1" lang="en-US" altLang="ja-JP" sz="1000">
                          <a:solidFill>
                            <a:schemeClr val="tx1"/>
                          </a:solidFill>
                          <a:latin typeface="Meiryo UI" panose="020B0604030504040204" pitchFamily="50" charset="-128"/>
                          <a:ea typeface="Meiryo UI" panose="020B0604030504040204" pitchFamily="50" charset="-128"/>
                        </a:rPr>
                        <a:t>CSV</a:t>
                      </a:r>
                      <a:r>
                        <a:rPr kumimoji="1" lang="ja-JP" altLang="en-US" sz="1000">
                          <a:solidFill>
                            <a:schemeClr val="tx1"/>
                          </a:solidFill>
                          <a:latin typeface="Meiryo UI" panose="020B0604030504040204" pitchFamily="50" charset="-128"/>
                          <a:ea typeface="Meiryo UI" panose="020B0604030504040204" pitchFamily="50" charset="-128"/>
                        </a:rPr>
                        <a:t>を取り込み滞納照会データへ格納する。</a:t>
                      </a:r>
                      <a:endParaRPr kumimoji="1" lang="en-US" altLang="ja-JP" sz="10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276777458"/>
                  </a:ext>
                </a:extLst>
              </a:tr>
              <a:tr h="439861">
                <a:tc>
                  <a:txBody>
                    <a:bodyPr/>
                    <a:lstStyle/>
                    <a:p>
                      <a:pPr marL="84138" marR="0" lvl="0" indent="-84138" algn="l" defTabSz="914400" rtl="0" eaLnBrk="1" fontAlgn="auto" latinLnBrk="0" hangingPunct="1">
                        <a:lnSpc>
                          <a:spcPct val="100000"/>
                        </a:lnSpc>
                        <a:spcBef>
                          <a:spcPts val="0"/>
                        </a:spcBef>
                        <a:spcAft>
                          <a:spcPts val="0"/>
                        </a:spcAft>
                        <a:buClrTx/>
                        <a:buSzTx/>
                        <a:buFontTx/>
                        <a:buNone/>
                        <a:tabLst/>
                        <a:defRPr/>
                      </a:pPr>
                      <a:r>
                        <a:rPr kumimoji="1" lang="en-US" altLang="ja-JP" sz="1000" u="none">
                          <a:solidFill>
                            <a:schemeClr val="tx1"/>
                          </a:solidFill>
                          <a:latin typeface="Meiryo UI" panose="020B0604030504040204" pitchFamily="50" charset="-128"/>
                          <a:ea typeface="Meiryo UI" panose="020B0604030504040204" pitchFamily="50" charset="-128"/>
                        </a:rPr>
                        <a:t>c’.</a:t>
                      </a:r>
                      <a:r>
                        <a:rPr kumimoji="1" lang="ja-JP" altLang="en-US" sz="1000" u="none">
                          <a:solidFill>
                            <a:schemeClr val="tx1"/>
                          </a:solidFill>
                          <a:latin typeface="Meiryo UI" panose="020B0604030504040204" pitchFamily="50" charset="-128"/>
                          <a:ea typeface="Meiryo UI" panose="020B0604030504040204" pitchFamily="50" charset="-128"/>
                        </a:rPr>
                        <a:t>滞納係で整理した特別療養費対象世帯の該当／非該当を一括で登録および解除する。</a:t>
                      </a:r>
                    </a:p>
                  </a:txBody>
                  <a:tcPr/>
                </a:tc>
                <a:extLst>
                  <a:ext uri="{0D108BD9-81ED-4DB2-BD59-A6C34878D82A}">
                    <a16:rowId xmlns:a16="http://schemas.microsoft.com/office/drawing/2014/main" val="3713687665"/>
                  </a:ext>
                </a:extLst>
              </a:tr>
              <a:tr h="778215">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d.</a:t>
                      </a:r>
                      <a:r>
                        <a:rPr kumimoji="1" lang="ja-JP" altLang="en-US" sz="1000">
                          <a:solidFill>
                            <a:schemeClr val="tx1"/>
                          </a:solidFill>
                          <a:latin typeface="Meiryo UI" panose="020B0604030504040204" pitchFamily="50" charset="-128"/>
                          <a:ea typeface="Meiryo UI" panose="020B0604030504040204" pitchFamily="50" charset="-128"/>
                        </a:rPr>
                        <a:t>滞納世帯照会：滞納世帯に対し、各種通知書等を発行。納税相談等の結果を受け、必要に応じ次回区分および該当日／非該当日をオンライン画面より更新する。</a:t>
                      </a:r>
                      <a:endParaRPr kumimoji="1" lang="en-US" altLang="ja-JP" sz="10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995507707"/>
                  </a:ext>
                </a:extLst>
              </a:tr>
              <a:tr h="439861">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e.</a:t>
                      </a:r>
                      <a:r>
                        <a:rPr kumimoji="1" lang="ja-JP" altLang="en-US" sz="1000">
                          <a:solidFill>
                            <a:schemeClr val="tx1"/>
                          </a:solidFill>
                          <a:latin typeface="Meiryo UI" panose="020B0604030504040204" pitchFamily="50" charset="-128"/>
                          <a:ea typeface="Meiryo UI" panose="020B0604030504040204" pitchFamily="50" charset="-128"/>
                        </a:rPr>
                        <a:t>滞納世帯登録：滞納照会データから資格確認書一括発行用の滞納世帯対象データを作成する。</a:t>
                      </a:r>
                    </a:p>
                  </a:txBody>
                  <a:tcPr/>
                </a:tc>
                <a:extLst>
                  <a:ext uri="{0D108BD9-81ED-4DB2-BD59-A6C34878D82A}">
                    <a16:rowId xmlns:a16="http://schemas.microsoft.com/office/drawing/2014/main" val="1457486067"/>
                  </a:ext>
                </a:extLst>
              </a:tr>
              <a:tr h="609038">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f.</a:t>
                      </a:r>
                      <a:r>
                        <a:rPr kumimoji="1" lang="ja-JP" altLang="en-US" sz="1000">
                          <a:solidFill>
                            <a:schemeClr val="tx1"/>
                          </a:solidFill>
                          <a:latin typeface="Meiryo UI" panose="020B0604030504040204" pitchFamily="50" charset="-128"/>
                          <a:ea typeface="Meiryo UI" panose="020B0604030504040204" pitchFamily="50" charset="-128"/>
                        </a:rPr>
                        <a:t>資格確認書一括発行：滞納世帯対象データを参照し、資格確認書・資格確認書（特別療養）を打ち分ける。</a:t>
                      </a:r>
                    </a:p>
                  </a:txBody>
                  <a:tcPr/>
                </a:tc>
                <a:extLst>
                  <a:ext uri="{0D108BD9-81ED-4DB2-BD59-A6C34878D82A}">
                    <a16:rowId xmlns:a16="http://schemas.microsoft.com/office/drawing/2014/main" val="3660550254"/>
                  </a:ext>
                </a:extLst>
              </a:tr>
              <a:tr h="609038">
                <a:tc>
                  <a:txBody>
                    <a:bodyPr/>
                    <a:lstStyle/>
                    <a:p>
                      <a:pPr marL="84138" indent="-84138"/>
                      <a:r>
                        <a:rPr kumimoji="1" lang="en-US" altLang="ja-JP" sz="1000">
                          <a:solidFill>
                            <a:schemeClr val="tx1"/>
                          </a:solidFill>
                          <a:latin typeface="Meiryo UI" panose="020B0604030504040204" pitchFamily="50" charset="-128"/>
                          <a:ea typeface="Meiryo UI" panose="020B0604030504040204" pitchFamily="50" charset="-128"/>
                        </a:rPr>
                        <a:t>g.</a:t>
                      </a:r>
                      <a:r>
                        <a:rPr kumimoji="1" lang="ja-JP" altLang="en-US" sz="1000">
                          <a:solidFill>
                            <a:schemeClr val="tx1"/>
                          </a:solidFill>
                          <a:latin typeface="Meiryo UI" panose="020B0604030504040204" pitchFamily="50" charset="-128"/>
                          <a:ea typeface="Meiryo UI" panose="020B0604030504040204" pitchFamily="50" charset="-128"/>
                        </a:rPr>
                        <a:t>証交付履歴登録：資格確認書の交付履歴を登録する。</a:t>
                      </a:r>
                      <a:r>
                        <a:rPr kumimoji="1" lang="ja-JP" altLang="en-US" sz="1000" u="sng">
                          <a:solidFill>
                            <a:schemeClr val="tx1"/>
                          </a:solidFill>
                          <a:latin typeface="Meiryo UI" panose="020B0604030504040204" pitchFamily="50" charset="-128"/>
                          <a:ea typeface="Meiryo UI" panose="020B0604030504040204" pitchFamily="50" charset="-128"/>
                        </a:rPr>
                        <a:t>各画面では交付履歴の最新を保険証区分として画面表示する。</a:t>
                      </a:r>
                    </a:p>
                  </a:txBody>
                  <a:tcPr/>
                </a:tc>
                <a:extLst>
                  <a:ext uri="{0D108BD9-81ED-4DB2-BD59-A6C34878D82A}">
                    <a16:rowId xmlns:a16="http://schemas.microsoft.com/office/drawing/2014/main" val="720378562"/>
                  </a:ext>
                </a:extLst>
              </a:tr>
            </a:tbl>
          </a:graphicData>
        </a:graphic>
      </p:graphicFrame>
      <p:sp>
        <p:nvSpPr>
          <p:cNvPr id="123" name="正方形/長方形 122">
            <a:extLst>
              <a:ext uri="{FF2B5EF4-FFF2-40B4-BE49-F238E27FC236}">
                <a16:creationId xmlns:a16="http://schemas.microsoft.com/office/drawing/2014/main" id="{1F5F04A7-CF88-1DD3-5811-A95423B34B92}"/>
              </a:ext>
            </a:extLst>
          </p:cNvPr>
          <p:cNvSpPr/>
          <p:nvPr/>
        </p:nvSpPr>
        <p:spPr>
          <a:xfrm>
            <a:off x="2710188" y="3861486"/>
            <a:ext cx="1234700" cy="370669"/>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c’.</a:t>
            </a:r>
            <a:r>
              <a:rPr lang="ja-JP" altLang="en-US" sz="1100">
                <a:latin typeface="Meiryo UI" panose="020B0604030504040204" pitchFamily="50" charset="-128"/>
                <a:ea typeface="Meiryo UI" panose="020B0604030504040204" pitchFamily="50" charset="-128"/>
              </a:rPr>
              <a:t>滞納一括登録</a:t>
            </a:r>
            <a:endParaRPr kumimoji="1" lang="ja-JP" altLang="en-US" sz="1100">
              <a:latin typeface="Meiryo UI" panose="020B0604030504040204" pitchFamily="50" charset="-128"/>
              <a:ea typeface="Meiryo UI" panose="020B0604030504040204" pitchFamily="50" charset="-128"/>
            </a:endParaRPr>
          </a:p>
        </p:txBody>
      </p:sp>
      <p:sp>
        <p:nvSpPr>
          <p:cNvPr id="124" name="フローチャート: 順次アクセス記憶 123">
            <a:extLst>
              <a:ext uri="{FF2B5EF4-FFF2-40B4-BE49-F238E27FC236}">
                <a16:creationId xmlns:a16="http://schemas.microsoft.com/office/drawing/2014/main" id="{4E5FFE5B-F5F3-979E-1B39-F77FCA3FBCC3}"/>
              </a:ext>
            </a:extLst>
          </p:cNvPr>
          <p:cNvSpPr/>
          <p:nvPr/>
        </p:nvSpPr>
        <p:spPr>
          <a:xfrm>
            <a:off x="3068259" y="3324163"/>
            <a:ext cx="516589" cy="404548"/>
          </a:xfrm>
          <a:prstGeom prst="flowChartMagneticTape">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100">
              <a:solidFill>
                <a:schemeClr val="tx1"/>
              </a:solidFill>
              <a:latin typeface="Meiryo UI" panose="020B0604030504040204" pitchFamily="50" charset="-128"/>
              <a:ea typeface="Meiryo UI" panose="020B0604030504040204" pitchFamily="50" charset="-128"/>
            </a:endParaRPr>
          </a:p>
        </p:txBody>
      </p:sp>
      <p:cxnSp>
        <p:nvCxnSpPr>
          <p:cNvPr id="125" name="直線矢印コネクタ 124">
            <a:extLst>
              <a:ext uri="{FF2B5EF4-FFF2-40B4-BE49-F238E27FC236}">
                <a16:creationId xmlns:a16="http://schemas.microsoft.com/office/drawing/2014/main" id="{F31418BA-6661-62D9-A004-CCF96A808CDE}"/>
              </a:ext>
            </a:extLst>
          </p:cNvPr>
          <p:cNvCxnSpPr>
            <a:cxnSpLocks/>
            <a:stCxn id="124" idx="2"/>
            <a:endCxn id="123" idx="0"/>
          </p:cNvCxnSpPr>
          <p:nvPr/>
        </p:nvCxnSpPr>
        <p:spPr>
          <a:xfrm>
            <a:off x="3326554" y="3728711"/>
            <a:ext cx="984" cy="132775"/>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26" name="テキスト ボックス 125">
            <a:extLst>
              <a:ext uri="{FF2B5EF4-FFF2-40B4-BE49-F238E27FC236}">
                <a16:creationId xmlns:a16="http://schemas.microsoft.com/office/drawing/2014/main" id="{4B080D79-E656-F6B9-52F1-8E981B834621}"/>
              </a:ext>
            </a:extLst>
          </p:cNvPr>
          <p:cNvSpPr txBox="1"/>
          <p:nvPr/>
        </p:nvSpPr>
        <p:spPr>
          <a:xfrm>
            <a:off x="2666501" y="3284984"/>
            <a:ext cx="129073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滞納一括</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登録データ</a:t>
            </a:r>
            <a:r>
              <a:rPr kumimoji="1" lang="en-US" altLang="ja-JP" sz="1200">
                <a:latin typeface="Meiryo UI" panose="020B0604030504040204" pitchFamily="50" charset="-128"/>
                <a:ea typeface="Meiryo UI" panose="020B0604030504040204" pitchFamily="50" charset="-128"/>
              </a:rPr>
              <a:t>(CSV)</a:t>
            </a:r>
            <a:endParaRPr kumimoji="1" lang="ja-JP" altLang="en-US" sz="1200">
              <a:latin typeface="Meiryo UI" panose="020B0604030504040204" pitchFamily="50" charset="-128"/>
              <a:ea typeface="Meiryo UI" panose="020B0604030504040204" pitchFamily="50" charset="-128"/>
            </a:endParaRPr>
          </a:p>
        </p:txBody>
      </p:sp>
      <p:sp>
        <p:nvSpPr>
          <p:cNvPr id="143" name="テキスト ボックス 142">
            <a:extLst>
              <a:ext uri="{FF2B5EF4-FFF2-40B4-BE49-F238E27FC236}">
                <a16:creationId xmlns:a16="http://schemas.microsoft.com/office/drawing/2014/main" id="{63B0C161-3C95-523E-EDBB-44680D463933}"/>
              </a:ext>
            </a:extLst>
          </p:cNvPr>
          <p:cNvSpPr txBox="1"/>
          <p:nvPr/>
        </p:nvSpPr>
        <p:spPr>
          <a:xfrm>
            <a:off x="743807" y="2157966"/>
            <a:ext cx="1974043" cy="261610"/>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a:t>
            </a:r>
            <a:r>
              <a:rPr lang="ja-JP" altLang="en-US" sz="1100">
                <a:latin typeface="Meiryo UI" panose="020B0604030504040204" pitchFamily="50" charset="-128"/>
                <a:ea typeface="Meiryo UI" panose="020B0604030504040204" pitchFamily="50" charset="-128"/>
              </a:rPr>
              <a:t>国保係</a:t>
            </a:r>
            <a:r>
              <a:rPr kumimoji="1" lang="ja-JP" altLang="en-US" sz="1100">
                <a:latin typeface="Meiryo UI" panose="020B0604030504040204" pitchFamily="50" charset="-128"/>
                <a:ea typeface="Meiryo UI" panose="020B0604030504040204" pitchFamily="50" charset="-128"/>
              </a:rPr>
              <a:t>主体の処理）</a:t>
            </a:r>
          </a:p>
        </p:txBody>
      </p:sp>
      <p:sp>
        <p:nvSpPr>
          <p:cNvPr id="144" name="テキスト ボックス 143">
            <a:extLst>
              <a:ext uri="{FF2B5EF4-FFF2-40B4-BE49-F238E27FC236}">
                <a16:creationId xmlns:a16="http://schemas.microsoft.com/office/drawing/2014/main" id="{01C1CA0A-635D-80D1-0C85-9B4F12DD0CE0}"/>
              </a:ext>
            </a:extLst>
          </p:cNvPr>
          <p:cNvSpPr txBox="1"/>
          <p:nvPr/>
        </p:nvSpPr>
        <p:spPr>
          <a:xfrm>
            <a:off x="2502819" y="2153365"/>
            <a:ext cx="1659074" cy="261610"/>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（滞納係主体の処理）</a:t>
            </a:r>
          </a:p>
        </p:txBody>
      </p:sp>
      <p:pic>
        <p:nvPicPr>
          <p:cNvPr id="8" name="Picture 28" descr="E:\素材\物\MC900432646.PNG">
            <a:extLst>
              <a:ext uri="{FF2B5EF4-FFF2-40B4-BE49-F238E27FC236}">
                <a16:creationId xmlns:a16="http://schemas.microsoft.com/office/drawing/2014/main" id="{B85A7EE3-1906-5A74-8BC3-255B1AD0811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817543" y="2500860"/>
            <a:ext cx="281817" cy="2911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E:\素材\人（キャラクター）\MC900433953.PNG">
            <a:extLst>
              <a:ext uri="{FF2B5EF4-FFF2-40B4-BE49-F238E27FC236}">
                <a16:creationId xmlns:a16="http://schemas.microsoft.com/office/drawing/2014/main" id="{FB820DEA-AB11-F763-1CE6-6B97A6FC482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4343" y="2462210"/>
            <a:ext cx="287547" cy="329246"/>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4D009184-F3A1-231F-2A60-2AE43F12088F}"/>
              </a:ext>
            </a:extLst>
          </p:cNvPr>
          <p:cNvSpPr txBox="1"/>
          <p:nvPr/>
        </p:nvSpPr>
        <p:spPr>
          <a:xfrm>
            <a:off x="2585184" y="2815942"/>
            <a:ext cx="567616" cy="192077"/>
          </a:xfrm>
          <a:prstGeom prst="rect">
            <a:avLst/>
          </a:prstGeom>
          <a:solidFill>
            <a:schemeClr val="bg1"/>
          </a:solidFill>
        </p:spPr>
        <p:txBody>
          <a:bodyPr wrap="none" lIns="30527" tIns="30527" rIns="30527" bIns="30527" rtlCol="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023"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被保険者</a:t>
            </a:r>
          </a:p>
        </p:txBody>
      </p:sp>
      <p:pic>
        <p:nvPicPr>
          <p:cNvPr id="11" name="Picture 6" descr="ビジネスマン2-BLUE">
            <a:extLst>
              <a:ext uri="{FF2B5EF4-FFF2-40B4-BE49-F238E27FC236}">
                <a16:creationId xmlns:a16="http://schemas.microsoft.com/office/drawing/2014/main" id="{B5703882-EA3D-B8D7-0D3C-5D0FDCB9D0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624831" y="2431955"/>
            <a:ext cx="443379" cy="389756"/>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B565A7C0-6B92-3A29-98DD-0E2040DBA26E}"/>
              </a:ext>
            </a:extLst>
          </p:cNvPr>
          <p:cNvSpPr txBox="1"/>
          <p:nvPr/>
        </p:nvSpPr>
        <p:spPr>
          <a:xfrm>
            <a:off x="3560584" y="2791995"/>
            <a:ext cx="551214" cy="234102"/>
          </a:xfrm>
          <a:prstGeom prst="rect">
            <a:avLst/>
          </a:prstGeom>
          <a:solidFill>
            <a:schemeClr val="bg1"/>
          </a:solidFill>
        </p:spPr>
        <p:txBody>
          <a:bodyPr wrap="none" lIns="30527" tIns="30527" rIns="30527" bIns="30527" rtlCol="0">
            <a:noAutofit/>
          </a:bodyPr>
          <a:lstStyle/>
          <a:p>
            <a:pPr marL="0" marR="0" lvl="0" indent="0" algn="ctr" defTabSz="777487" rtl="0" eaLnBrk="1" fontAlgn="auto" latinLnBrk="0" hangingPunct="1">
              <a:lnSpc>
                <a:spcPct val="100000"/>
              </a:lnSpc>
              <a:spcBef>
                <a:spcPts val="0"/>
              </a:spcBef>
              <a:spcAft>
                <a:spcPts val="0"/>
              </a:spcAft>
              <a:buClrTx/>
              <a:buSzTx/>
              <a:buFontTx/>
              <a:buNone/>
              <a:tabLst/>
              <a:defRPr/>
            </a:pPr>
            <a:r>
              <a:rPr kumimoji="1" lang="ja-JP" altLang="en-US" sz="1023" b="1"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cs typeface="Meiryo UI" panose="020B0604030504040204" pitchFamily="50" charset="-128"/>
              </a:rPr>
              <a:t>保険者</a:t>
            </a:r>
          </a:p>
        </p:txBody>
      </p:sp>
      <p:sp>
        <p:nvSpPr>
          <p:cNvPr id="14" name="矢印: 左右 13">
            <a:extLst>
              <a:ext uri="{FF2B5EF4-FFF2-40B4-BE49-F238E27FC236}">
                <a16:creationId xmlns:a16="http://schemas.microsoft.com/office/drawing/2014/main" id="{8A0D5CAB-11EC-92A6-9775-D77FDD3433B2}"/>
              </a:ext>
            </a:extLst>
          </p:cNvPr>
          <p:cNvSpPr/>
          <p:nvPr/>
        </p:nvSpPr>
        <p:spPr>
          <a:xfrm>
            <a:off x="3008784" y="2591770"/>
            <a:ext cx="624902" cy="344241"/>
          </a:xfrm>
          <a:prstGeom prst="leftRightArrow">
            <a:avLst>
              <a:gd name="adj1" fmla="val 63835"/>
              <a:gd name="adj2" fmla="val 50000"/>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800">
                <a:solidFill>
                  <a:schemeClr val="tx1"/>
                </a:solidFill>
                <a:latin typeface="Meiryo UI" panose="020B0604030504040204" pitchFamily="50" charset="-128"/>
                <a:ea typeface="Meiryo UI" panose="020B0604030504040204" pitchFamily="50" charset="-128"/>
              </a:rPr>
              <a:t>納付相談</a:t>
            </a:r>
            <a:endParaRPr kumimoji="1" lang="ja-JP" altLang="en-US" sz="8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9C8BC40B-E29E-D5F0-288E-79D46C6B45D0}"/>
              </a:ext>
            </a:extLst>
          </p:cNvPr>
          <p:cNvSpPr/>
          <p:nvPr/>
        </p:nvSpPr>
        <p:spPr>
          <a:xfrm>
            <a:off x="2491431" y="2426299"/>
            <a:ext cx="1669481" cy="615315"/>
          </a:xfrm>
          <a:prstGeom prst="rect">
            <a:avLst/>
          </a:prstGeom>
          <a:no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 name="直線矢印コネクタ 15">
            <a:extLst>
              <a:ext uri="{FF2B5EF4-FFF2-40B4-BE49-F238E27FC236}">
                <a16:creationId xmlns:a16="http://schemas.microsoft.com/office/drawing/2014/main" id="{D768EA6C-45A9-60AE-44AF-0644A6994BFA}"/>
              </a:ext>
            </a:extLst>
          </p:cNvPr>
          <p:cNvCxnSpPr>
            <a:cxnSpLocks/>
            <a:stCxn id="15" idx="2"/>
          </p:cNvCxnSpPr>
          <p:nvPr/>
        </p:nvCxnSpPr>
        <p:spPr>
          <a:xfrm flipH="1">
            <a:off x="3312531" y="3041614"/>
            <a:ext cx="13641" cy="326445"/>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3BD2FB3D-39DF-B014-C8EB-A6753DAD0B2E}"/>
              </a:ext>
            </a:extLst>
          </p:cNvPr>
          <p:cNvSpPr txBox="1"/>
          <p:nvPr/>
        </p:nvSpPr>
        <p:spPr>
          <a:xfrm>
            <a:off x="2933222" y="2374224"/>
            <a:ext cx="757296" cy="261610"/>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滞納整理</a:t>
            </a:r>
          </a:p>
        </p:txBody>
      </p:sp>
      <p:cxnSp>
        <p:nvCxnSpPr>
          <p:cNvPr id="3" name="直線コネクタ 2">
            <a:extLst>
              <a:ext uri="{FF2B5EF4-FFF2-40B4-BE49-F238E27FC236}">
                <a16:creationId xmlns:a16="http://schemas.microsoft.com/office/drawing/2014/main" id="{A9E69B08-C50F-0847-485E-28F57DE93D75}"/>
              </a:ext>
            </a:extLst>
          </p:cNvPr>
          <p:cNvCxnSpPr>
            <a:cxnSpLocks/>
          </p:cNvCxnSpPr>
          <p:nvPr/>
        </p:nvCxnSpPr>
        <p:spPr>
          <a:xfrm>
            <a:off x="2410817" y="2110816"/>
            <a:ext cx="34095" cy="2805390"/>
          </a:xfrm>
          <a:prstGeom prst="line">
            <a:avLst/>
          </a:prstGeom>
          <a:ln/>
        </p:spPr>
        <p:style>
          <a:lnRef idx="1">
            <a:schemeClr val="dk1"/>
          </a:lnRef>
          <a:fillRef idx="0">
            <a:schemeClr val="dk1"/>
          </a:fillRef>
          <a:effectRef idx="0">
            <a:schemeClr val="dk1"/>
          </a:effectRef>
          <a:fontRef idx="minor">
            <a:schemeClr val="tx1"/>
          </a:fontRef>
        </p:style>
      </p:cxnSp>
      <p:sp>
        <p:nvSpPr>
          <p:cNvPr id="69" name="フローチャート: 磁気ディスク 68">
            <a:extLst>
              <a:ext uri="{FF2B5EF4-FFF2-40B4-BE49-F238E27FC236}">
                <a16:creationId xmlns:a16="http://schemas.microsoft.com/office/drawing/2014/main" id="{60ED06A2-3044-8995-AD41-F9598CBE2E45}"/>
              </a:ext>
            </a:extLst>
          </p:cNvPr>
          <p:cNvSpPr/>
          <p:nvPr/>
        </p:nvSpPr>
        <p:spPr>
          <a:xfrm>
            <a:off x="1537670" y="3935544"/>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94" name="テキスト ボックス 93">
            <a:extLst>
              <a:ext uri="{FF2B5EF4-FFF2-40B4-BE49-F238E27FC236}">
                <a16:creationId xmlns:a16="http://schemas.microsoft.com/office/drawing/2014/main" id="{FA3386C1-7EC0-001B-7A18-718C66E2AC2D}"/>
              </a:ext>
            </a:extLst>
          </p:cNvPr>
          <p:cNvSpPr txBox="1"/>
          <p:nvPr/>
        </p:nvSpPr>
        <p:spPr>
          <a:xfrm>
            <a:off x="1336916" y="3869248"/>
            <a:ext cx="1107996" cy="646331"/>
          </a:xfrm>
          <a:prstGeom prst="rect">
            <a:avLst/>
          </a:prstGeom>
          <a:no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非該当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日管理</a:t>
            </a:r>
          </a:p>
        </p:txBody>
      </p:sp>
      <p:sp>
        <p:nvSpPr>
          <p:cNvPr id="97" name="フローチャート: 磁気ディスク 96">
            <a:extLst>
              <a:ext uri="{FF2B5EF4-FFF2-40B4-BE49-F238E27FC236}">
                <a16:creationId xmlns:a16="http://schemas.microsoft.com/office/drawing/2014/main" id="{15C35CCA-5C55-9F01-FC87-8235B18AB6CE}"/>
              </a:ext>
            </a:extLst>
          </p:cNvPr>
          <p:cNvSpPr/>
          <p:nvPr/>
        </p:nvSpPr>
        <p:spPr>
          <a:xfrm>
            <a:off x="2725640" y="4423114"/>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98" name="テキスト ボックス 97">
            <a:extLst>
              <a:ext uri="{FF2B5EF4-FFF2-40B4-BE49-F238E27FC236}">
                <a16:creationId xmlns:a16="http://schemas.microsoft.com/office/drawing/2014/main" id="{505654A2-B714-8C62-FDB3-37F02F736985}"/>
              </a:ext>
            </a:extLst>
          </p:cNvPr>
          <p:cNvSpPr txBox="1"/>
          <p:nvPr/>
        </p:nvSpPr>
        <p:spPr>
          <a:xfrm>
            <a:off x="2605198" y="4475335"/>
            <a:ext cx="800219" cy="461665"/>
          </a:xfrm>
          <a:prstGeom prst="rect">
            <a:avLst/>
          </a:prstGeom>
          <a:no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滞納照会</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データ</a:t>
            </a:r>
            <a:endParaRPr kumimoji="1" lang="ja-JP" altLang="en-US" sz="1200">
              <a:latin typeface="Meiryo UI" panose="020B0604030504040204" pitchFamily="50" charset="-128"/>
              <a:ea typeface="Meiryo UI" panose="020B0604030504040204" pitchFamily="50" charset="-128"/>
            </a:endParaRPr>
          </a:p>
        </p:txBody>
      </p:sp>
      <p:sp>
        <p:nvSpPr>
          <p:cNvPr id="99" name="フローチャート: 磁気ディスク 98">
            <a:extLst>
              <a:ext uri="{FF2B5EF4-FFF2-40B4-BE49-F238E27FC236}">
                <a16:creationId xmlns:a16="http://schemas.microsoft.com/office/drawing/2014/main" id="{6B4724C8-47FB-F480-CDB7-8FD2299FF623}"/>
              </a:ext>
            </a:extLst>
          </p:cNvPr>
          <p:cNvSpPr/>
          <p:nvPr/>
        </p:nvSpPr>
        <p:spPr>
          <a:xfrm>
            <a:off x="3337978" y="4429538"/>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8AADE5EF-EA71-C994-168B-2B5A54D425D7}"/>
              </a:ext>
            </a:extLst>
          </p:cNvPr>
          <p:cNvSpPr txBox="1"/>
          <p:nvPr/>
        </p:nvSpPr>
        <p:spPr>
          <a:xfrm>
            <a:off x="3124748" y="4350679"/>
            <a:ext cx="1107996" cy="646331"/>
          </a:xfrm>
          <a:prstGeom prst="rect">
            <a:avLst/>
          </a:prstGeom>
          <a:no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非該当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日管理</a:t>
            </a:r>
          </a:p>
        </p:txBody>
      </p:sp>
      <p:cxnSp>
        <p:nvCxnSpPr>
          <p:cNvPr id="128" name="直線矢印コネクタ 127">
            <a:extLst>
              <a:ext uri="{FF2B5EF4-FFF2-40B4-BE49-F238E27FC236}">
                <a16:creationId xmlns:a16="http://schemas.microsoft.com/office/drawing/2014/main" id="{5F0F1B48-DB58-ACE6-738A-B48AC3F3F823}"/>
              </a:ext>
            </a:extLst>
          </p:cNvPr>
          <p:cNvCxnSpPr>
            <a:cxnSpLocks/>
          </p:cNvCxnSpPr>
          <p:nvPr/>
        </p:nvCxnSpPr>
        <p:spPr>
          <a:xfrm>
            <a:off x="3344440" y="4904611"/>
            <a:ext cx="0" cy="189761"/>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29" name="直線矢印コネクタ 128">
            <a:extLst>
              <a:ext uri="{FF2B5EF4-FFF2-40B4-BE49-F238E27FC236}">
                <a16:creationId xmlns:a16="http://schemas.microsoft.com/office/drawing/2014/main" id="{63E06236-DDDC-70C4-AAC4-FA9E13CA1B77}"/>
              </a:ext>
            </a:extLst>
          </p:cNvPr>
          <p:cNvCxnSpPr>
            <a:cxnSpLocks/>
          </p:cNvCxnSpPr>
          <p:nvPr/>
        </p:nvCxnSpPr>
        <p:spPr>
          <a:xfrm>
            <a:off x="3344440" y="4256539"/>
            <a:ext cx="0" cy="189761"/>
          </a:xfrm>
          <a:prstGeom prst="straightConnector1">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30" name="フローチャート: 磁気ディスク 129">
            <a:extLst>
              <a:ext uri="{FF2B5EF4-FFF2-40B4-BE49-F238E27FC236}">
                <a16:creationId xmlns:a16="http://schemas.microsoft.com/office/drawing/2014/main" id="{D153D769-DDA7-783F-5633-ACA98CAB6A8F}"/>
              </a:ext>
            </a:extLst>
          </p:cNvPr>
          <p:cNvSpPr/>
          <p:nvPr/>
        </p:nvSpPr>
        <p:spPr>
          <a:xfrm>
            <a:off x="4441276" y="2261548"/>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31" name="テキスト ボックス 130">
            <a:extLst>
              <a:ext uri="{FF2B5EF4-FFF2-40B4-BE49-F238E27FC236}">
                <a16:creationId xmlns:a16="http://schemas.microsoft.com/office/drawing/2014/main" id="{A7757A57-7A54-8E30-C5BC-E0B8ACE8C462}"/>
              </a:ext>
            </a:extLst>
          </p:cNvPr>
          <p:cNvSpPr txBox="1"/>
          <p:nvPr/>
        </p:nvSpPr>
        <p:spPr>
          <a:xfrm>
            <a:off x="4353207" y="2313630"/>
            <a:ext cx="800219" cy="461665"/>
          </a:xfrm>
          <a:prstGeom prst="rect">
            <a:avLst/>
          </a:prstGeom>
          <a:solidFill>
            <a:srgbClr val="FFFFFF">
              <a:alpha val="30196"/>
            </a:srgbClr>
          </a:solid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滞納照会</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データ</a:t>
            </a:r>
            <a:endParaRPr kumimoji="1" lang="ja-JP" altLang="en-US" sz="1200">
              <a:latin typeface="Meiryo UI" panose="020B0604030504040204" pitchFamily="50" charset="-128"/>
              <a:ea typeface="Meiryo UI" panose="020B0604030504040204" pitchFamily="50" charset="-128"/>
            </a:endParaRPr>
          </a:p>
        </p:txBody>
      </p:sp>
      <p:sp>
        <p:nvSpPr>
          <p:cNvPr id="132" name="フローチャート: 磁気ディスク 131">
            <a:extLst>
              <a:ext uri="{FF2B5EF4-FFF2-40B4-BE49-F238E27FC236}">
                <a16:creationId xmlns:a16="http://schemas.microsoft.com/office/drawing/2014/main" id="{57E04C9C-B97C-E6C9-D965-A56DABA732AD}"/>
              </a:ext>
            </a:extLst>
          </p:cNvPr>
          <p:cNvSpPr/>
          <p:nvPr/>
        </p:nvSpPr>
        <p:spPr>
          <a:xfrm>
            <a:off x="5063428" y="2268982"/>
            <a:ext cx="606716" cy="494675"/>
          </a:xfrm>
          <a:prstGeom prst="flowChartMagneticDisk">
            <a:avLst/>
          </a:prstGeom>
          <a:solidFill>
            <a:schemeClr val="accent4">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133" name="テキスト ボックス 132">
            <a:extLst>
              <a:ext uri="{FF2B5EF4-FFF2-40B4-BE49-F238E27FC236}">
                <a16:creationId xmlns:a16="http://schemas.microsoft.com/office/drawing/2014/main" id="{DAB7A21D-66CF-74D4-412A-99A7C388164F}"/>
              </a:ext>
            </a:extLst>
          </p:cNvPr>
          <p:cNvSpPr txBox="1"/>
          <p:nvPr/>
        </p:nvSpPr>
        <p:spPr>
          <a:xfrm>
            <a:off x="4840924" y="2181073"/>
            <a:ext cx="1107996" cy="646331"/>
          </a:xfrm>
          <a:prstGeom prst="rect">
            <a:avLst/>
          </a:prstGeom>
          <a:noFill/>
        </p:spPr>
        <p:txBody>
          <a:bodyPr wrap="square" rtlCol="0">
            <a:spAutoFit/>
          </a:bodyPr>
          <a:lstStyle/>
          <a:p>
            <a:pPr algn="ctr"/>
            <a:r>
              <a:rPr kumimoji="1" lang="ja-JP" altLang="en-US" sz="1200">
                <a:latin typeface="Meiryo UI" panose="020B0604030504040204" pitchFamily="50" charset="-128"/>
                <a:ea typeface="Meiryo UI" panose="020B0604030504040204" pitchFamily="50" charset="-128"/>
              </a:rPr>
              <a:t>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非該当</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日管理</a:t>
            </a:r>
          </a:p>
        </p:txBody>
      </p:sp>
    </p:spTree>
    <p:extLst>
      <p:ext uri="{BB962C8B-B14F-4D97-AF65-F5344CB8AC3E}">
        <p14:creationId xmlns:p14="http://schemas.microsoft.com/office/powerpoint/2010/main" val="23916836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a:extLst>
              <a:ext uri="{FF2B5EF4-FFF2-40B4-BE49-F238E27FC236}">
                <a16:creationId xmlns:a16="http://schemas.microsoft.com/office/drawing/2014/main" id="{9D8594EC-FB34-B407-E1CB-7AFF96E6A86C}"/>
              </a:ext>
            </a:extLst>
          </p:cNvPr>
          <p:cNvPicPr>
            <a:picLocks noChangeAspect="1"/>
          </p:cNvPicPr>
          <p:nvPr/>
        </p:nvPicPr>
        <p:blipFill rotWithShape="1">
          <a:blip r:embed="rId3"/>
          <a:srcRect b="56065"/>
          <a:stretch/>
        </p:blipFill>
        <p:spPr>
          <a:xfrm>
            <a:off x="632520" y="2422111"/>
            <a:ext cx="6581182" cy="2091096"/>
          </a:xfrm>
          <a:prstGeom prst="rect">
            <a:avLst/>
          </a:prstGeom>
        </p:spPr>
      </p:pic>
      <p:sp>
        <p:nvSpPr>
          <p:cNvPr id="3" name="スライド番号プレースホルダー 2">
            <a:extLst>
              <a:ext uri="{FF2B5EF4-FFF2-40B4-BE49-F238E27FC236}">
                <a16:creationId xmlns:a16="http://schemas.microsoft.com/office/drawing/2014/main" id="{98CCE24F-3DE9-0797-4A05-DA88AEE915CC}"/>
              </a:ext>
            </a:extLst>
          </p:cNvPr>
          <p:cNvSpPr>
            <a:spLocks noGrp="1"/>
          </p:cNvSpPr>
          <p:nvPr>
            <p:ph type="sldNum" sz="quarter" idx="12"/>
          </p:nvPr>
        </p:nvSpPr>
        <p:spPr/>
        <p:txBody>
          <a:bodyPr/>
          <a:lstStyle/>
          <a:p>
            <a:fld id="{B39558CB-1803-41F9-BEAC-264E2C773853}" type="slidenum">
              <a:rPr kumimoji="1" lang="ja-JP" altLang="en-US" smtClean="0"/>
              <a:pPr/>
              <a:t>47</a:t>
            </a:fld>
            <a:endParaRPr kumimoji="1" lang="ja-JP" altLang="en-US"/>
          </a:p>
        </p:txBody>
      </p:sp>
      <p:sp>
        <p:nvSpPr>
          <p:cNvPr id="8" name="テキスト ボックス 7">
            <a:extLst>
              <a:ext uri="{FF2B5EF4-FFF2-40B4-BE49-F238E27FC236}">
                <a16:creationId xmlns:a16="http://schemas.microsoft.com/office/drawing/2014/main" id="{2F2FA0F9-C489-0E80-C5B9-30B84F986457}"/>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2B39775F-2CC9-E8F3-2B4C-BC1DE271DBD3}"/>
              </a:ext>
            </a:extLst>
          </p:cNvPr>
          <p:cNvSpPr txBox="1"/>
          <p:nvPr/>
        </p:nvSpPr>
        <p:spPr>
          <a:xfrm>
            <a:off x="549072" y="788516"/>
            <a:ext cx="8987582" cy="1815872"/>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標準システムにおける「保険料滞納世帯主等」に関する管理機能の見直し点を以下に挙げる。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「滞納者管理入力」画面にて、特別療養費の該当／非該当情報の登録および照会を可能とする。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バッチ処理「滞納一括登録」を実装し、</a:t>
            </a:r>
            <a:r>
              <a:rPr lang="en-US" altLang="ja-JP" sz="1600">
                <a:latin typeface="Meiryo UI" panose="020B0604030504040204" pitchFamily="50" charset="-128"/>
                <a:ea typeface="Meiryo UI" panose="020B0604030504040204" pitchFamily="50" charset="-128"/>
                <a:cs typeface="Meiryo UI" panose="020B0604030504040204" pitchFamily="50" charset="-128"/>
              </a:rPr>
              <a:t>CSV</a:t>
            </a:r>
            <a:r>
              <a:rPr lang="ja-JP" altLang="en-US" sz="1600">
                <a:latin typeface="Meiryo UI" panose="020B0604030504040204" pitchFamily="50" charset="-128"/>
                <a:ea typeface="Meiryo UI" panose="020B0604030504040204" pitchFamily="50" charset="-128"/>
                <a:cs typeface="Meiryo UI" panose="020B0604030504040204" pitchFamily="50" charset="-128"/>
              </a:rPr>
              <a:t>ファイルをインプットとして特別療養費の該当／非該当情報を一括登録可能とする。</a:t>
            </a:r>
            <a:r>
              <a:rPr lang="en-US" altLang="ja-JP" sz="1600">
                <a:latin typeface="Meiryo UI" panose="020B0604030504040204" pitchFamily="50" charset="-128"/>
                <a:ea typeface="Meiryo UI" panose="020B0604030504040204" pitchFamily="50" charset="-128"/>
                <a:cs typeface="Meiryo UI" panose="020B0604030504040204" pitchFamily="50" charset="-128"/>
              </a:rPr>
              <a:t> </a:t>
            </a: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オンラインまたはバッチで登録した該当日</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非該当日は、新規データベース「</a:t>
            </a:r>
            <a:r>
              <a:rPr lang="en-US" altLang="ja-JP" sz="1600" err="1">
                <a:latin typeface="Meiryo UI" panose="020B0604030504040204" pitchFamily="50" charset="-128"/>
                <a:ea typeface="Meiryo UI" panose="020B0604030504040204" pitchFamily="50" charset="-128"/>
                <a:cs typeface="Meiryo UI" panose="020B0604030504040204" pitchFamily="50" charset="-128"/>
              </a:rPr>
              <a:t>TFks</a:t>
            </a:r>
            <a:r>
              <a:rPr lang="en-US" altLang="ja-JP" sz="1600">
                <a:latin typeface="Meiryo UI" panose="020B0604030504040204" pitchFamily="50" charset="-128"/>
                <a:ea typeface="Meiryo UI" panose="020B0604030504040204" pitchFamily="50" charset="-128"/>
                <a:cs typeface="Meiryo UI" panose="020B0604030504040204" pitchFamily="50" charset="-128"/>
              </a:rPr>
              <a:t>_</a:t>
            </a:r>
            <a:r>
              <a:rPr lang="ja-JP" altLang="en-US" sz="1600">
                <a:latin typeface="Meiryo UI" panose="020B0604030504040204" pitchFamily="50" charset="-128"/>
                <a:ea typeface="Meiryo UI" panose="020B0604030504040204" pitchFamily="50" charset="-128"/>
                <a:cs typeface="Meiryo UI" panose="020B0604030504040204" pitchFamily="50" charset="-128"/>
              </a:rPr>
              <a:t>特別療養費該当非該当日管理テーブル」で管理する。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735D6317-1DFE-FC86-46AE-73F9C61E6EC3}"/>
              </a:ext>
            </a:extLst>
          </p:cNvPr>
          <p:cNvSpPr/>
          <p:nvPr/>
        </p:nvSpPr>
        <p:spPr>
          <a:xfrm>
            <a:off x="5527262" y="3981239"/>
            <a:ext cx="1286490" cy="135011"/>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68320D8-D69A-A5EF-A74C-217A0079632C}"/>
              </a:ext>
            </a:extLst>
          </p:cNvPr>
          <p:cNvSpPr txBox="1"/>
          <p:nvPr/>
        </p:nvSpPr>
        <p:spPr>
          <a:xfrm>
            <a:off x="5171719" y="3914922"/>
            <a:ext cx="355542" cy="307777"/>
          </a:xfrm>
          <a:prstGeom prst="rect">
            <a:avLst/>
          </a:prstGeom>
          <a:noFill/>
        </p:spPr>
        <p:txBody>
          <a:bodyPr wrap="square" rtlCol="0">
            <a:spAutoFit/>
          </a:bodyPr>
          <a:lstStyle/>
          <a:p>
            <a:r>
              <a:rPr kumimoji="1" lang="ja-JP" altLang="en-US" sz="1400">
                <a:solidFill>
                  <a:srgbClr val="FF0000"/>
                </a:solidFill>
              </a:rPr>
              <a:t>①</a:t>
            </a:r>
          </a:p>
        </p:txBody>
      </p:sp>
      <p:sp>
        <p:nvSpPr>
          <p:cNvPr id="12" name="正方形/長方形 11">
            <a:extLst>
              <a:ext uri="{FF2B5EF4-FFF2-40B4-BE49-F238E27FC236}">
                <a16:creationId xmlns:a16="http://schemas.microsoft.com/office/drawing/2014/main" id="{EEBB542D-A635-E23D-0D64-A51DE370F07B}"/>
              </a:ext>
            </a:extLst>
          </p:cNvPr>
          <p:cNvSpPr/>
          <p:nvPr/>
        </p:nvSpPr>
        <p:spPr>
          <a:xfrm>
            <a:off x="5529782" y="4289921"/>
            <a:ext cx="1286490" cy="146363"/>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00207214-AC26-3437-2485-22E9D8C64554}"/>
              </a:ext>
            </a:extLst>
          </p:cNvPr>
          <p:cNvSpPr txBox="1"/>
          <p:nvPr/>
        </p:nvSpPr>
        <p:spPr>
          <a:xfrm>
            <a:off x="5173654" y="4086264"/>
            <a:ext cx="360040" cy="307777"/>
          </a:xfrm>
          <a:prstGeom prst="rect">
            <a:avLst/>
          </a:prstGeom>
          <a:noFill/>
        </p:spPr>
        <p:txBody>
          <a:bodyPr wrap="square" rtlCol="0">
            <a:spAutoFit/>
          </a:bodyPr>
          <a:lstStyle/>
          <a:p>
            <a:r>
              <a:rPr lang="ja-JP" altLang="en-US" sz="1400">
                <a:solidFill>
                  <a:srgbClr val="FF0000"/>
                </a:solidFill>
              </a:rPr>
              <a:t>②</a:t>
            </a:r>
            <a:endParaRPr kumimoji="1" lang="ja-JP" altLang="en-US" sz="1400">
              <a:solidFill>
                <a:srgbClr val="FF0000"/>
              </a:solidFill>
            </a:endParaRPr>
          </a:p>
        </p:txBody>
      </p:sp>
      <p:sp>
        <p:nvSpPr>
          <p:cNvPr id="14" name="テキスト ボックス 13">
            <a:extLst>
              <a:ext uri="{FF2B5EF4-FFF2-40B4-BE49-F238E27FC236}">
                <a16:creationId xmlns:a16="http://schemas.microsoft.com/office/drawing/2014/main" id="{42C9CD4A-8934-20CD-B553-C45687AB7CB2}"/>
              </a:ext>
            </a:extLst>
          </p:cNvPr>
          <p:cNvSpPr txBox="1"/>
          <p:nvPr/>
        </p:nvSpPr>
        <p:spPr>
          <a:xfrm>
            <a:off x="528916" y="4631735"/>
            <a:ext cx="6684784" cy="954097"/>
          </a:xfrm>
          <a:prstGeom prst="rect">
            <a:avLst/>
          </a:prstGeom>
          <a:solidFill>
            <a:schemeClr val="bg1"/>
          </a:solidFill>
        </p:spPr>
        <p:txBody>
          <a:bodyPr wrap="square" lIns="91429" tIns="45715" rIns="91429" bIns="45715" rtlCol="0">
            <a:spAutoFit/>
          </a:bodyPr>
          <a:lstStyle/>
          <a:p>
            <a:r>
              <a:rPr lang="en-US" altLang="ja-JP" sz="1400">
                <a:latin typeface="Meiryo UI" panose="020B0604030504040204" pitchFamily="50" charset="-128"/>
                <a:ea typeface="Meiryo UI" panose="020B0604030504040204" pitchFamily="50" charset="-128"/>
                <a:cs typeface="Meiryo UI" panose="020B0604030504040204" pitchFamily="50" charset="-128"/>
              </a:rPr>
              <a:t>【</a:t>
            </a:r>
            <a:r>
              <a:rPr lang="ja-JP" altLang="en-US" sz="1400">
                <a:latin typeface="Meiryo UI" panose="020B0604030504040204" pitchFamily="50" charset="-128"/>
                <a:ea typeface="Meiryo UI" panose="020B0604030504040204" pitchFamily="50" charset="-128"/>
                <a:cs typeface="Meiryo UI" panose="020B0604030504040204" pitchFamily="50" charset="-128"/>
              </a:rPr>
              <a:t>補足事項</a:t>
            </a:r>
            <a:r>
              <a:rPr lang="en-US" altLang="ja-JP" sz="1400">
                <a:latin typeface="Meiryo UI" panose="020B0604030504040204" pitchFamily="50" charset="-128"/>
                <a:ea typeface="Meiryo UI" panose="020B0604030504040204" pitchFamily="50" charset="-128"/>
                <a:cs typeface="Meiryo UI" panose="020B0604030504040204" pitchFamily="50" charset="-128"/>
              </a:rPr>
              <a:t>】</a:t>
            </a:r>
          </a:p>
          <a:p>
            <a:pPr marL="285750" indent="-285750">
              <a:buFont typeface="Wingdings" panose="05000000000000000000" pitchFamily="2" charset="2"/>
              <a:buChar char="Ø"/>
            </a:pPr>
            <a:r>
              <a:rPr lang="ja-JP" altLang="en-US" sz="1400">
                <a:latin typeface="Meiryo UI" panose="020B0604030504040204" pitchFamily="50" charset="-128"/>
                <a:ea typeface="Meiryo UI" panose="020B0604030504040204" pitchFamily="50" charset="-128"/>
                <a:cs typeface="Meiryo UI" panose="020B0604030504040204" pitchFamily="50" charset="-128"/>
              </a:rPr>
              <a:t>バッチ処理「滞納一括登録」 で取込む</a:t>
            </a:r>
            <a:r>
              <a:rPr lang="en-US" altLang="ja-JP" sz="1400">
                <a:latin typeface="Meiryo UI" panose="020B0604030504040204" pitchFamily="50" charset="-128"/>
                <a:ea typeface="Meiryo UI" panose="020B0604030504040204" pitchFamily="50" charset="-128"/>
                <a:cs typeface="Meiryo UI" panose="020B0604030504040204" pitchFamily="50" charset="-128"/>
              </a:rPr>
              <a:t>CSV</a:t>
            </a:r>
            <a:r>
              <a:rPr lang="ja-JP" altLang="en-US" sz="1400">
                <a:latin typeface="Meiryo UI" panose="020B0604030504040204" pitchFamily="50" charset="-128"/>
                <a:ea typeface="Meiryo UI" panose="020B0604030504040204" pitchFamily="50" charset="-128"/>
                <a:cs typeface="Meiryo UI" panose="020B0604030504040204" pitchFamily="50" charset="-128"/>
              </a:rPr>
              <a:t>ファイルに必要な項目は以下とする。</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a:latin typeface="Meiryo UI" panose="020B0604030504040204" pitchFamily="50" charset="-128"/>
                <a:ea typeface="Meiryo UI" panose="020B0604030504040204" pitchFamily="50" charset="-128"/>
                <a:cs typeface="Meiryo UI" panose="020B0604030504040204" pitchFamily="50" charset="-128"/>
              </a:rPr>
              <a:t>　　　・保険証番号　・世帯主宛名番号　・滞納世帯区分　・該当日　・非該当日</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400">
                <a:latin typeface="Meiryo UI" panose="020B0604030504040204" pitchFamily="50" charset="-128"/>
                <a:ea typeface="Meiryo UI" panose="020B0604030504040204" pitchFamily="50" charset="-128"/>
                <a:cs typeface="Meiryo UI" panose="020B0604030504040204" pitchFamily="50" charset="-128"/>
              </a:rPr>
              <a:t>高校生以下の被保険者については、従来の資格証と同様に特別療養費対象とはしない。</a:t>
            </a:r>
            <a:endParaRPr lang="en-US" altLang="ja-JP" sz="140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E9A3BE1E-BF6E-DDD1-E040-42F68A86D8AC}"/>
              </a:ext>
            </a:extLst>
          </p:cNvPr>
          <p:cNvSpPr/>
          <p:nvPr/>
        </p:nvSpPr>
        <p:spPr>
          <a:xfrm>
            <a:off x="5529196" y="4147661"/>
            <a:ext cx="1286491" cy="120961"/>
          </a:xfrm>
          <a:prstGeom prst="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DFE870A3-69B9-6013-AACD-633322C1FBF3}"/>
              </a:ext>
            </a:extLst>
          </p:cNvPr>
          <p:cNvSpPr txBox="1"/>
          <p:nvPr/>
        </p:nvSpPr>
        <p:spPr>
          <a:xfrm>
            <a:off x="5173654" y="4261274"/>
            <a:ext cx="360040" cy="307777"/>
          </a:xfrm>
          <a:prstGeom prst="rect">
            <a:avLst/>
          </a:prstGeom>
          <a:noFill/>
        </p:spPr>
        <p:txBody>
          <a:bodyPr wrap="square" rtlCol="0">
            <a:spAutoFit/>
          </a:bodyPr>
          <a:lstStyle/>
          <a:p>
            <a:r>
              <a:rPr lang="ja-JP" altLang="en-US" sz="1400">
                <a:solidFill>
                  <a:srgbClr val="FF0000"/>
                </a:solidFill>
              </a:rPr>
              <a:t>③</a:t>
            </a:r>
            <a:endParaRPr kumimoji="1" lang="ja-JP" altLang="en-US" sz="1400">
              <a:solidFill>
                <a:srgbClr val="FF0000"/>
              </a:solidFill>
            </a:endParaRPr>
          </a:p>
        </p:txBody>
      </p:sp>
      <p:sp>
        <p:nvSpPr>
          <p:cNvPr id="10" name="テキスト ボックス 9">
            <a:extLst>
              <a:ext uri="{FF2B5EF4-FFF2-40B4-BE49-F238E27FC236}">
                <a16:creationId xmlns:a16="http://schemas.microsoft.com/office/drawing/2014/main" id="{18FAE406-218F-AD2E-AEDF-F54E7B549305}"/>
              </a:ext>
            </a:extLst>
          </p:cNvPr>
          <p:cNvSpPr txBox="1"/>
          <p:nvPr/>
        </p:nvSpPr>
        <p:spPr>
          <a:xfrm>
            <a:off x="7213701" y="2420888"/>
            <a:ext cx="2678325" cy="3231644"/>
          </a:xfrm>
          <a:prstGeom prst="rect">
            <a:avLst/>
          </a:prstGeom>
          <a:noFill/>
        </p:spPr>
        <p:txBody>
          <a:bodyPr wrap="square" lIns="91429" tIns="45715" rIns="91429" bIns="45715" rtlCol="0">
            <a:spAutoFit/>
          </a:bodyPr>
          <a:lstStyle/>
          <a:p>
            <a:r>
              <a:rPr lang="ja-JP" altLang="en-US" sz="1200">
                <a:latin typeface="Meiryo UI" panose="020B0604030504040204" pitchFamily="50" charset="-128"/>
                <a:ea typeface="Meiryo UI" panose="020B0604030504040204" pitchFamily="50" charset="-128"/>
                <a:cs typeface="Meiryo UI" panose="020B0604030504040204" pitchFamily="50" charset="-128"/>
              </a:rPr>
              <a:t>滞納者管理入力画面</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交付状況</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該当日</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非該当日の補足事項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①滞納世帯区分</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世帯に該当する「一般」「特別療養候補」「特別療養」 の区分を表示する。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②該当日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特別療養費に該当した場合に該当日を入力する。バッチ処理で取込をした場合は登録した該当日を画面に表示する。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③非該当日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特別療養費が非該当となった場合に非該当日を入力する。バッチ処理で取込をした場合は登録した非該当日を画面に表示する。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37535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5868995-A968-1681-39FE-EDAD7ADA993A}"/>
              </a:ext>
            </a:extLst>
          </p:cNvPr>
          <p:cNvSpPr/>
          <p:nvPr/>
        </p:nvSpPr>
        <p:spPr>
          <a:xfrm>
            <a:off x="219817" y="764765"/>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sz="1600"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sz="1600"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sz="1600"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６ー２</a:t>
            </a:r>
            <a:endParaRPr kumimoji="0" lang="en-US" altLang="ja-JP" sz="1600"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6AD709CA-1DAB-DF71-053F-2E9609734C07}"/>
              </a:ext>
            </a:extLst>
          </p:cNvPr>
          <p:cNvSpPr/>
          <p:nvPr/>
        </p:nvSpPr>
        <p:spPr>
          <a:xfrm>
            <a:off x="1659511" y="764765"/>
            <a:ext cx="8104607"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600">
                <a:latin typeface="Meiryo UI"/>
                <a:ea typeface="Meiryo UI"/>
                <a:cs typeface="Meiryo UI" panose="020B0604030504040204" pitchFamily="50" charset="-128"/>
              </a:rPr>
              <a:t>従来の資格証関連帳票様式</a:t>
            </a:r>
            <a:r>
              <a:rPr lang="ja-JP" altLang="en-US" sz="1600">
                <a:latin typeface="Meiryo UI" panose="020B0604030504040204" pitchFamily="50" charset="-128"/>
                <a:ea typeface="Meiryo UI" panose="020B0604030504040204" pitchFamily="50" charset="-128"/>
                <a:cs typeface="Meiryo UI" panose="020B0604030504040204" pitchFamily="50" charset="-128"/>
              </a:rPr>
              <a:t>は、「資格確認書の様式等について」に倣って見直しを行う。また、特別療養費支給対象者へ発行する各種帳票等の内容を見直しを行う。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520259"/>
            <a:ext cx="396240" cy="365125"/>
          </a:xfrm>
        </p:spPr>
        <p:txBody>
          <a:bodyPr/>
          <a:lstStyle/>
          <a:p>
            <a:fld id="{B39558CB-1803-41F9-BEAC-264E2C773853}" type="slidenum">
              <a:rPr kumimoji="1" lang="ja-JP" altLang="en-US" smtClean="0"/>
              <a:pPr/>
              <a:t>48</a:t>
            </a:fld>
            <a:endParaRPr kumimoji="1" lang="ja-JP" altLang="en-US"/>
          </a:p>
        </p:txBody>
      </p:sp>
      <p:sp>
        <p:nvSpPr>
          <p:cNvPr id="4" name="テキスト ボックス 3">
            <a:extLst>
              <a:ext uri="{FF2B5EF4-FFF2-40B4-BE49-F238E27FC236}">
                <a16:creationId xmlns:a16="http://schemas.microsoft.com/office/drawing/2014/main" id="{4E4C1B23-B87C-8EDC-F225-218C2978DD90}"/>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graphicFrame>
        <p:nvGraphicFramePr>
          <p:cNvPr id="7" name="表 6">
            <a:extLst>
              <a:ext uri="{FF2B5EF4-FFF2-40B4-BE49-F238E27FC236}">
                <a16:creationId xmlns:a16="http://schemas.microsoft.com/office/drawing/2014/main" id="{66F10FD0-CD1E-22C8-986B-3848526CC60E}"/>
              </a:ext>
            </a:extLst>
          </p:cNvPr>
          <p:cNvGraphicFramePr>
            <a:graphicFrameLocks noGrp="1"/>
          </p:cNvGraphicFramePr>
          <p:nvPr>
            <p:extLst>
              <p:ext uri="{D42A27DB-BD31-4B8C-83A1-F6EECF244321}">
                <p14:modId xmlns:p14="http://schemas.microsoft.com/office/powerpoint/2010/main" val="846895093"/>
              </p:ext>
            </p:extLst>
          </p:nvPr>
        </p:nvGraphicFramePr>
        <p:xfrm>
          <a:off x="213891" y="2094660"/>
          <a:ext cx="9223840" cy="4328160"/>
        </p:xfrm>
        <a:graphic>
          <a:graphicData uri="http://schemas.openxmlformats.org/drawingml/2006/table">
            <a:tbl>
              <a:tblPr firstRow="1" bandRow="1">
                <a:tableStyleId>{5C22544A-7EE6-4342-B048-85BDC9FD1C3A}</a:tableStyleId>
              </a:tblPr>
              <a:tblGrid>
                <a:gridCol w="490855">
                  <a:extLst>
                    <a:ext uri="{9D8B030D-6E8A-4147-A177-3AD203B41FA5}">
                      <a16:colId xmlns:a16="http://schemas.microsoft.com/office/drawing/2014/main" val="992255797"/>
                    </a:ext>
                  </a:extLst>
                </a:gridCol>
                <a:gridCol w="1817182">
                  <a:extLst>
                    <a:ext uri="{9D8B030D-6E8A-4147-A177-3AD203B41FA5}">
                      <a16:colId xmlns:a16="http://schemas.microsoft.com/office/drawing/2014/main" val="3673883337"/>
                    </a:ext>
                  </a:extLst>
                </a:gridCol>
                <a:gridCol w="648018">
                  <a:extLst>
                    <a:ext uri="{9D8B030D-6E8A-4147-A177-3AD203B41FA5}">
                      <a16:colId xmlns:a16="http://schemas.microsoft.com/office/drawing/2014/main" val="960537893"/>
                    </a:ext>
                  </a:extLst>
                </a:gridCol>
                <a:gridCol w="614680">
                  <a:extLst>
                    <a:ext uri="{9D8B030D-6E8A-4147-A177-3AD203B41FA5}">
                      <a16:colId xmlns:a16="http://schemas.microsoft.com/office/drawing/2014/main" val="1720454525"/>
                    </a:ext>
                  </a:extLst>
                </a:gridCol>
                <a:gridCol w="2380275">
                  <a:extLst>
                    <a:ext uri="{9D8B030D-6E8A-4147-A177-3AD203B41FA5}">
                      <a16:colId xmlns:a16="http://schemas.microsoft.com/office/drawing/2014/main" val="1241763121"/>
                    </a:ext>
                  </a:extLst>
                </a:gridCol>
                <a:gridCol w="467321">
                  <a:extLst>
                    <a:ext uri="{9D8B030D-6E8A-4147-A177-3AD203B41FA5}">
                      <a16:colId xmlns:a16="http://schemas.microsoft.com/office/drawing/2014/main" val="3266779948"/>
                    </a:ext>
                  </a:extLst>
                </a:gridCol>
                <a:gridCol w="1202469">
                  <a:extLst>
                    <a:ext uri="{9D8B030D-6E8A-4147-A177-3AD203B41FA5}">
                      <a16:colId xmlns:a16="http://schemas.microsoft.com/office/drawing/2014/main" val="2758473236"/>
                    </a:ext>
                  </a:extLst>
                </a:gridCol>
                <a:gridCol w="801043">
                  <a:extLst>
                    <a:ext uri="{9D8B030D-6E8A-4147-A177-3AD203B41FA5}">
                      <a16:colId xmlns:a16="http://schemas.microsoft.com/office/drawing/2014/main" val="97733188"/>
                    </a:ext>
                  </a:extLst>
                </a:gridCol>
                <a:gridCol w="801997">
                  <a:extLst>
                    <a:ext uri="{9D8B030D-6E8A-4147-A177-3AD203B41FA5}">
                      <a16:colId xmlns:a16="http://schemas.microsoft.com/office/drawing/2014/main" val="2642165446"/>
                    </a:ext>
                  </a:extLst>
                </a:gridCol>
              </a:tblGrid>
              <a:tr h="0">
                <a:tc>
                  <a:txBody>
                    <a:bodyPr/>
                    <a:lstStyle/>
                    <a:p>
                      <a:pPr algn="ctr"/>
                      <a:r>
                        <a:rPr kumimoji="1" lang="en-US" altLang="ja-JP" sz="1100">
                          <a:latin typeface="BIZ UDPゴシック" panose="020B0400000000000000" pitchFamily="50" charset="-128"/>
                          <a:ea typeface="BIZ UDPゴシック" panose="020B0400000000000000" pitchFamily="50" charset="-128"/>
                        </a:rPr>
                        <a:t>No.</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交付される確認書・申請書等</a:t>
                      </a:r>
                    </a:p>
                  </a:txBody>
                  <a:tcPr anchor="ctr"/>
                </a:tc>
                <a:tc>
                  <a:txBody>
                    <a:bodyPr/>
                    <a:lstStyle/>
                    <a:p>
                      <a:pPr algn="ctr"/>
                      <a:r>
                        <a:rPr kumimoji="1" lang="ja-JP" altLang="en-US" sz="1100">
                          <a:solidFill>
                            <a:schemeClr val="bg1"/>
                          </a:solidFill>
                          <a:latin typeface="BIZ UDPゴシック" panose="020B0400000000000000" pitchFamily="50" charset="-128"/>
                          <a:ea typeface="BIZ UDPゴシック" panose="020B0400000000000000" pitchFamily="50" charset="-128"/>
                        </a:rPr>
                        <a:t>様式の</a:t>
                      </a:r>
                      <a:endParaRPr kumimoji="1" lang="en-US" altLang="ja-JP" sz="110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1100">
                          <a:solidFill>
                            <a:schemeClr val="bg1"/>
                          </a:solidFill>
                          <a:latin typeface="BIZ UDPゴシック" panose="020B0400000000000000" pitchFamily="50" charset="-128"/>
                          <a:ea typeface="BIZ UDPゴシック" panose="020B0400000000000000" pitchFamily="50" charset="-128"/>
                        </a:rPr>
                        <a:t>規定</a:t>
                      </a:r>
                      <a:endParaRPr kumimoji="1" lang="en-US" altLang="ja-JP" sz="1100">
                        <a:solidFill>
                          <a:schemeClr val="bg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solidFill>
                            <a:schemeClr val="bg1"/>
                          </a:solidFill>
                          <a:latin typeface="BIZ UDPゴシック" panose="020B0400000000000000" pitchFamily="50" charset="-128"/>
                          <a:ea typeface="BIZ UDPゴシック" panose="020B0400000000000000" pitchFamily="50" charset="-128"/>
                        </a:rPr>
                        <a:t>様式</a:t>
                      </a:r>
                      <a:endParaRPr kumimoji="1" lang="en-US" altLang="ja-JP" sz="110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1100">
                          <a:solidFill>
                            <a:schemeClr val="bg1"/>
                          </a:solidFill>
                          <a:latin typeface="BIZ UDPゴシック" panose="020B0400000000000000" pitchFamily="50" charset="-128"/>
                          <a:ea typeface="BIZ UDPゴシック" panose="020B0400000000000000" pitchFamily="50" charset="-128"/>
                        </a:rPr>
                        <a:t>サイズ</a:t>
                      </a:r>
                      <a:endParaRPr kumimoji="1" lang="en-US" altLang="ja-JP" sz="1100">
                        <a:solidFill>
                          <a:schemeClr val="bg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概要</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修正</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区分</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修正元</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帳票</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修正内容</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参考資料</a:t>
                      </a:r>
                      <a:endParaRPr kumimoji="1" lang="en-US" altLang="ja-JP" sz="110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2374102547"/>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1</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a:t>
                      </a:r>
                      <a:r>
                        <a:rPr kumimoji="1" lang="zh-TW" altLang="en-US" sz="1100">
                          <a:latin typeface="BIZ UDPゴシック" panose="020B0400000000000000" pitchFamily="50" charset="-128"/>
                          <a:ea typeface="BIZ UDPゴシック" panose="020B0400000000000000" pitchFamily="50" charset="-128"/>
                        </a:rPr>
                        <a:t>特別療養費適用通知</a:t>
                      </a:r>
                      <a:endParaRPr kumimoji="1" lang="en-US" altLang="zh-TW" sz="1100">
                        <a:latin typeface="BIZ UDPゴシック" panose="020B0400000000000000" pitchFamily="50" charset="-128"/>
                        <a:ea typeface="BIZ UDPゴシック" panose="020B0400000000000000" pitchFamily="50" charset="-128"/>
                      </a:endParaRPr>
                    </a:p>
                    <a:p>
                      <a:r>
                        <a:rPr kumimoji="1" lang="ja-JP" altLang="en-US" sz="1100">
                          <a:latin typeface="BIZ UDPゴシック" panose="020B0400000000000000" pitchFamily="50" charset="-128"/>
                          <a:ea typeface="BIZ UDPゴシック" panose="020B0400000000000000" pitchFamily="50" charset="-128"/>
                        </a:rPr>
                        <a:t>（「特別療養費の支給に係る事前通知書」）</a:t>
                      </a: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特別療養費が支給されるようになることを被保険者へ通知するために交付する。</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solidFill>
                            <a:schemeClr val="tx1"/>
                          </a:solidFill>
                          <a:latin typeface="BIZ UDPゴシック" panose="020B0400000000000000" pitchFamily="50" charset="-128"/>
                          <a:ea typeface="BIZ UDPゴシック" panose="020B0400000000000000" pitchFamily="50" charset="-128"/>
                        </a:rPr>
                        <a:t>修正</a:t>
                      </a:r>
                      <a:endParaRPr kumimoji="1" lang="en-US" altLang="ja-JP" sz="110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資格証交付通知</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タイトル・文言修正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1</a:t>
                      </a:r>
                    </a:p>
                  </a:txBody>
                  <a:tcPr anchor="ctr"/>
                </a:tc>
                <a:extLst>
                  <a:ext uri="{0D108BD9-81ED-4DB2-BD59-A6C34878D82A}">
                    <a16:rowId xmlns:a16="http://schemas.microsoft.com/office/drawing/2014/main" val="2022578477"/>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a:t>
                      </a:r>
                      <a:r>
                        <a:rPr kumimoji="1" lang="zh-TW" altLang="en-US" sz="1100">
                          <a:latin typeface="BIZ UDPゴシック" panose="020B0400000000000000" pitchFamily="50" charset="-128"/>
                          <a:ea typeface="BIZ UDPゴシック" panose="020B0400000000000000" pitchFamily="50" charset="-128"/>
                        </a:rPr>
                        <a:t>特別療養費適用</a:t>
                      </a:r>
                      <a:r>
                        <a:rPr kumimoji="1" lang="ja-JP" altLang="en-US" sz="1100">
                          <a:latin typeface="BIZ UDPゴシック" panose="020B0400000000000000" pitchFamily="50" charset="-128"/>
                          <a:ea typeface="BIZ UDPゴシック" panose="020B0400000000000000" pitchFamily="50" charset="-128"/>
                        </a:rPr>
                        <a:t>解除通知</a:t>
                      </a:r>
                      <a:endParaRPr kumimoji="1" lang="en-US" altLang="ja-JP" sz="1100">
                        <a:latin typeface="BIZ UDPゴシック" panose="020B0400000000000000" pitchFamily="50" charset="-128"/>
                        <a:ea typeface="BIZ UDPゴシック" panose="020B04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（「療養の給付等に係る事前通知書」）</a:t>
                      </a: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p>
                  </a:txBody>
                  <a:tcPr anchor="ctr"/>
                </a:tc>
                <a:tc>
                  <a:txBody>
                    <a:bodyPr/>
                    <a:lstStyle/>
                    <a:p>
                      <a:pPr algn="ct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特別療養費適用が解除され、通常通り２割～３割の窓口負担に戻ることを通知するために交付する。</a:t>
                      </a: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新規</a:t>
                      </a: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なし</a:t>
                      </a: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参考例に倣い新規帳票作成</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2</a:t>
                      </a:r>
                    </a:p>
                  </a:txBody>
                  <a:tcPr anchor="ctr"/>
                </a:tc>
                <a:extLst>
                  <a:ext uri="{0D108BD9-81ED-4DB2-BD59-A6C34878D82A}">
                    <a16:rowId xmlns:a16="http://schemas.microsoft.com/office/drawing/2014/main" val="3179997774"/>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3</a:t>
                      </a: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a:t>
                      </a:r>
                      <a:r>
                        <a:rPr kumimoji="1" lang="zh-TW" altLang="en-US" sz="1100">
                          <a:latin typeface="BIZ UDPゴシック" panose="020B0400000000000000" pitchFamily="50" charset="-128"/>
                          <a:ea typeface="BIZ UDPゴシック" panose="020B0400000000000000" pitchFamily="50" charset="-128"/>
                        </a:rPr>
                        <a:t>特別療養費適用通知交付予告</a:t>
                      </a:r>
                      <a:endParaRPr kumimoji="1" lang="en-US" altLang="zh-TW"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p>
                  </a:txBody>
                  <a:tcPr anchor="ctr"/>
                </a:tc>
                <a:tc>
                  <a:txBody>
                    <a:bodyPr/>
                    <a:lstStyle/>
                    <a:p>
                      <a:pPr algn="ct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rowSpan="3">
                  <a:txBody>
                    <a:bodyPr/>
                    <a:lstStyle/>
                    <a:p>
                      <a:r>
                        <a:rPr kumimoji="1" lang="ja-JP" altLang="en-US" sz="1100">
                          <a:latin typeface="BIZ UDPゴシック" panose="020B0400000000000000" pitchFamily="50" charset="-128"/>
                          <a:ea typeface="BIZ UDPゴシック" panose="020B0400000000000000" pitchFamily="50" charset="-128"/>
                        </a:rPr>
                        <a:t>保険料の滞納が悪質である場合に、特別療養費が支給されるようになることを</a:t>
                      </a:r>
                      <a:r>
                        <a:rPr kumimoji="1" lang="ja-JP" altLang="en-US" sz="1100" u="none">
                          <a:latin typeface="BIZ UDPゴシック" panose="020B0400000000000000" pitchFamily="50" charset="-128"/>
                          <a:ea typeface="BIZ UDPゴシック" panose="020B0400000000000000" pitchFamily="50" charset="-128"/>
                        </a:rPr>
                        <a:t>事前に</a:t>
                      </a:r>
                      <a:r>
                        <a:rPr kumimoji="1" lang="ja-JP" altLang="en-US" sz="1100">
                          <a:latin typeface="BIZ UDPゴシック" panose="020B0400000000000000" pitchFamily="50" charset="-128"/>
                          <a:ea typeface="BIZ UDPゴシック" panose="020B0400000000000000" pitchFamily="50" charset="-128"/>
                        </a:rPr>
                        <a:t>被保険者へ通知するために交付する。</a:t>
                      </a:r>
                      <a:endParaRPr kumimoji="1" lang="en-US" altLang="ja-JP" sz="1100">
                        <a:latin typeface="BIZ UDPゴシック" panose="020B0400000000000000" pitchFamily="50" charset="-128"/>
                        <a:ea typeface="BIZ UDPゴシック" panose="020B0400000000000000" pitchFamily="50" charset="-128"/>
                      </a:endParaRPr>
                    </a:p>
                    <a:p>
                      <a:r>
                        <a:rPr kumimoji="1" lang="ja-JP" altLang="en-US" sz="1100">
                          <a:latin typeface="BIZ UDPゴシック" panose="020B0400000000000000" pitchFamily="50" charset="-128"/>
                          <a:ea typeface="BIZ UDPゴシック" panose="020B0400000000000000" pitchFamily="50" charset="-128"/>
                        </a:rPr>
                        <a:t>弁明の機会の付与通知書と弁明書をあわせて交付する。</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r>
                        <a:rPr kumimoji="1" lang="zh-TW" altLang="en-US" sz="1100">
                          <a:latin typeface="BIZ UDPゴシック" panose="020B0400000000000000" pitchFamily="50" charset="-128"/>
                          <a:ea typeface="BIZ UDPゴシック" panose="020B0400000000000000" pitchFamily="50" charset="-128"/>
                        </a:rPr>
                        <a:t>国民健康保険被保険者証返還予告通知</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タイトル・文言修正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algn="ct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3</a:t>
                      </a:r>
                    </a:p>
                  </a:txBody>
                  <a:tcPr anchor="ctr"/>
                </a:tc>
                <a:extLst>
                  <a:ext uri="{0D108BD9-81ED-4DB2-BD59-A6C34878D82A}">
                    <a16:rowId xmlns:a16="http://schemas.microsoft.com/office/drawing/2014/main" val="1486244234"/>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4</a:t>
                      </a: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・弁明の機会の付与通知書</a:t>
                      </a:r>
                      <a:endParaRPr kumimoji="1" lang="en-US" altLang="zh-TW"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国民健康保険料（税）納付に関する弁明書の提出について</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タイトル・文言修正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4</a:t>
                      </a:r>
                      <a:endParaRPr kumimoji="1" lang="ja-JP" altLang="en-US" sz="9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2710306849"/>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5</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・保険料の納付に係る特別の事情等に関する届書兼弁明書</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vMerge="1">
                  <a:txBody>
                    <a:bodyPr/>
                    <a:lstStyle/>
                    <a:p>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修正</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弁明書</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タイトル・文言修正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5</a:t>
                      </a:r>
                      <a:endParaRPr kumimoji="1" lang="ja-JP" altLang="en-US" sz="9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989794961"/>
                  </a:ext>
                </a:extLst>
              </a:tr>
              <a:tr h="0">
                <a:tc>
                  <a:txBody>
                    <a:bodyPr/>
                    <a:lstStyle/>
                    <a:p>
                      <a:pPr algn="ctr"/>
                      <a:r>
                        <a:rPr kumimoji="1" lang="en-US" altLang="ja-JP" sz="1100">
                          <a:latin typeface="BIZ UDPゴシック" panose="020B0400000000000000" pitchFamily="50" charset="-128"/>
                          <a:ea typeface="BIZ UDPゴシック" panose="020B0400000000000000" pitchFamily="50" charset="-128"/>
                        </a:rPr>
                        <a:t>6</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sz="1100">
                          <a:latin typeface="BIZ UDPゴシック" panose="020B0400000000000000" pitchFamily="50" charset="-128"/>
                          <a:ea typeface="BIZ UDPゴシック" panose="020B0400000000000000" pitchFamily="50" charset="-128"/>
                        </a:rPr>
                        <a:t>・保険料の納付のお願い及び納付相談のご案内について</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参考例にて</a:t>
                      </a:r>
                      <a:endParaRPr kumimoji="1" lang="en-US" altLang="ja-JP" sz="1100">
                        <a:latin typeface="BIZ UDPゴシック" panose="020B0400000000000000" pitchFamily="50" charset="-128"/>
                        <a:ea typeface="BIZ UDPゴシック" panose="020B0400000000000000" pitchFamily="50" charset="-128"/>
                      </a:endParaRPr>
                    </a:p>
                    <a:p>
                      <a:pPr algn="ctr"/>
                      <a:r>
                        <a:rPr kumimoji="1" lang="ja-JP" altLang="en-US" sz="1100">
                          <a:latin typeface="BIZ UDPゴシック" panose="020B0400000000000000" pitchFamily="50" charset="-128"/>
                          <a:ea typeface="BIZ UDPゴシック" panose="020B0400000000000000" pitchFamily="50" charset="-128"/>
                        </a:rPr>
                        <a:t>規定</a:t>
                      </a:r>
                    </a:p>
                  </a:txBody>
                  <a:tcPr anchor="ctr"/>
                </a:tc>
                <a:tc>
                  <a:txBody>
                    <a:bodyPr/>
                    <a:lstStyle/>
                    <a:p>
                      <a:pPr algn="ctr"/>
                      <a:r>
                        <a:rPr kumimoji="1" lang="en-US" altLang="ja-JP" sz="1100">
                          <a:latin typeface="BIZ UDPゴシック" panose="020B0400000000000000" pitchFamily="50" charset="-128"/>
                          <a:ea typeface="BIZ UDPゴシック" panose="020B0400000000000000" pitchFamily="50" charset="-128"/>
                        </a:rPr>
                        <a:t>A4</a:t>
                      </a:r>
                      <a:endParaRPr kumimoji="1" lang="ja-JP" altLang="en-US" sz="1100">
                        <a:latin typeface="BIZ UDPゴシック" panose="020B0400000000000000" pitchFamily="50" charset="-128"/>
                        <a:ea typeface="BIZ UDPゴシック" panose="020B0400000000000000" pitchFamily="50" charset="-128"/>
                      </a:endParaRPr>
                    </a:p>
                  </a:txBody>
                  <a:tcPr anchor="ctr"/>
                </a:tc>
                <a:tc>
                  <a:txBody>
                    <a:bodyPr/>
                    <a:lstStyle/>
                    <a:p>
                      <a:r>
                        <a:rPr kumimoji="1" lang="ja-JP" altLang="en-US" sz="1100">
                          <a:latin typeface="BIZ UDPゴシック" panose="020B0400000000000000" pitchFamily="50" charset="-128"/>
                          <a:ea typeface="BIZ UDPゴシック" panose="020B0400000000000000" pitchFamily="50" charset="-128"/>
                        </a:rPr>
                        <a:t>未納分の保険料の納付のお願いと、事情がある場合には納付相談を受け付けているため、必ず来庁するようお知らせするために交付する。</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100">
                          <a:latin typeface="BIZ UDPゴシック" panose="020B0400000000000000" pitchFamily="50" charset="-128"/>
                          <a:ea typeface="BIZ UDPゴシック" panose="020B0400000000000000" pitchFamily="50" charset="-128"/>
                        </a:rPr>
                        <a:t>国民健康保険料（税）納税相談通知</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a:latin typeface="BIZ UDPゴシック" panose="020B0400000000000000" pitchFamily="50" charset="-128"/>
                          <a:ea typeface="BIZ UDPゴシック" panose="020B0400000000000000" pitchFamily="50" charset="-128"/>
                        </a:rPr>
                        <a:t>タイトル・文言修正</a:t>
                      </a:r>
                      <a:endParaRPr kumimoji="1" lang="en-US" altLang="ja-JP" sz="1100">
                        <a:latin typeface="BIZ UDPゴシック" panose="020B0400000000000000" pitchFamily="50" charset="-128"/>
                        <a:ea typeface="BIZ UDPゴシック" panose="020B0400000000000000" pitchFamily="50" charset="-128"/>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資料</a:t>
                      </a:r>
                      <a:r>
                        <a:rPr kumimoji="1" lang="en-US" altLang="ja-JP" sz="900" dirty="0">
                          <a:latin typeface="BIZ UDPゴシック" panose="020B0400000000000000" pitchFamily="50" charset="-128"/>
                          <a:ea typeface="BIZ UDPゴシック" panose="020B0400000000000000" pitchFamily="50" charset="-128"/>
                        </a:rPr>
                        <a:t>No.3</a:t>
                      </a: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BIZ UDPゴシック" panose="020B0400000000000000" pitchFamily="50" charset="-128"/>
                          <a:ea typeface="BIZ UDPゴシック" panose="020B0400000000000000" pitchFamily="50" charset="-128"/>
                        </a:rPr>
                        <a:t>別紙</a:t>
                      </a:r>
                      <a:r>
                        <a:rPr kumimoji="1" lang="en-US" altLang="ja-JP" sz="900" dirty="0">
                          <a:latin typeface="BIZ UDPゴシック" panose="020B0400000000000000" pitchFamily="50" charset="-128"/>
                          <a:ea typeface="BIZ UDPゴシック" panose="020B0400000000000000" pitchFamily="50" charset="-128"/>
                        </a:rPr>
                        <a:t>5</a:t>
                      </a:r>
                      <a:r>
                        <a:rPr kumimoji="1" lang="ja-JP" altLang="en-US" sz="900" dirty="0">
                          <a:latin typeface="BIZ UDPゴシック" panose="020B0400000000000000" pitchFamily="50" charset="-128"/>
                          <a:ea typeface="BIZ UDPゴシック" panose="020B0400000000000000" pitchFamily="50" charset="-128"/>
                        </a:rPr>
                        <a:t>－</a:t>
                      </a:r>
                      <a:r>
                        <a:rPr kumimoji="1" lang="en-US" altLang="ja-JP" sz="900" dirty="0">
                          <a:latin typeface="BIZ UDPゴシック" panose="020B0400000000000000" pitchFamily="50" charset="-128"/>
                          <a:ea typeface="BIZ UDPゴシック" panose="020B0400000000000000" pitchFamily="50" charset="-128"/>
                        </a:rPr>
                        <a:t>6</a:t>
                      </a:r>
                    </a:p>
                  </a:txBody>
                  <a:tcPr anchor="ctr"/>
                </a:tc>
                <a:extLst>
                  <a:ext uri="{0D108BD9-81ED-4DB2-BD59-A6C34878D82A}">
                    <a16:rowId xmlns:a16="http://schemas.microsoft.com/office/drawing/2014/main" val="3150190728"/>
                  </a:ext>
                </a:extLst>
              </a:tr>
            </a:tbl>
          </a:graphicData>
        </a:graphic>
      </p:graphicFrame>
      <p:sp>
        <p:nvSpPr>
          <p:cNvPr id="9" name="テキスト ボックス 8">
            <a:extLst>
              <a:ext uri="{FF2B5EF4-FFF2-40B4-BE49-F238E27FC236}">
                <a16:creationId xmlns:a16="http://schemas.microsoft.com/office/drawing/2014/main" id="{20223D08-36E9-760E-19DF-8C069BD739D1}"/>
              </a:ext>
            </a:extLst>
          </p:cNvPr>
          <p:cNvSpPr txBox="1"/>
          <p:nvPr/>
        </p:nvSpPr>
        <p:spPr>
          <a:xfrm>
            <a:off x="213890" y="1427576"/>
            <a:ext cx="9550227" cy="584765"/>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滞納者について、従来の資格証交付から特別療養費対象へ変更になることに伴い、</a:t>
            </a:r>
            <a:r>
              <a:rPr lang="ja-JP" altLang="en-US" sz="1600">
                <a:latin typeface="Meiryo UI"/>
                <a:ea typeface="Meiryo UI"/>
                <a:cs typeface="Meiryo UI" panose="020B0604030504040204" pitchFamily="50" charset="-128"/>
              </a:rPr>
              <a:t>従来の資格証関連帳票</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様式</a:t>
            </a:r>
            <a:r>
              <a:rPr lang="zh-TW" altLang="en-US" sz="1600">
                <a:latin typeface="Meiryo UI"/>
                <a:ea typeface="Meiryo UI"/>
                <a:cs typeface="Meiryo UI" panose="020B0604030504040204" pitchFamily="50" charset="-128"/>
              </a:rPr>
              <a:t>（弁明書、納付相談通知、返還通知</a:t>
            </a:r>
            <a:r>
              <a:rPr lang="ja-JP" altLang="en-US" sz="1600">
                <a:latin typeface="Meiryo UI"/>
                <a:ea typeface="Meiryo UI"/>
                <a:cs typeface="Meiryo UI" panose="020B0604030504040204" pitchFamily="50" charset="-128"/>
              </a:rPr>
              <a:t>など</a:t>
            </a:r>
            <a:r>
              <a:rPr lang="zh-TW" altLang="en-US"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の帳票タイトルや通知文言の見直しを行う。</a:t>
            </a:r>
            <a:endParaRPr lang="en-US" altLang="ja-JP" sz="1600">
              <a:latin typeface="Meiryo UI"/>
              <a:ea typeface="Meiryo UI"/>
              <a:cs typeface="Meiryo UI" panose="020B0604030504040204" pitchFamily="50" charset="-128"/>
            </a:endParaRPr>
          </a:p>
        </p:txBody>
      </p:sp>
    </p:spTree>
    <p:extLst>
      <p:ext uri="{BB962C8B-B14F-4D97-AF65-F5344CB8AC3E}">
        <p14:creationId xmlns:p14="http://schemas.microsoft.com/office/powerpoint/2010/main" val="3452022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81000" y="2564905"/>
            <a:ext cx="9144000" cy="1100301"/>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ja-JP" altLang="en-US" sz="2400" b="1">
                <a:solidFill>
                  <a:schemeClr val="tx1"/>
                </a:solidFill>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2400"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ja-JP" altLang="en-US" sz="2400" b="1">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indent="628650" algn="ctr"/>
            <a:r>
              <a:rPr lang="ja-JP" altLang="en-US" sz="1750" b="1">
                <a:solidFill>
                  <a:schemeClr val="tx1"/>
                </a:solidFill>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3" name="スライド番号プレースホルダー 2"/>
          <p:cNvSpPr>
            <a:spLocks noGrp="1"/>
          </p:cNvSpPr>
          <p:nvPr>
            <p:ph type="sldNum" sz="quarter" idx="12"/>
          </p:nvPr>
        </p:nvSpPr>
        <p:spPr/>
        <p:txBody>
          <a:bodyPr/>
          <a:lstStyle/>
          <a:p>
            <a:fld id="{B39558CB-1803-41F9-BEAC-264E2C773853}" type="slidenum">
              <a:rPr kumimoji="1" lang="ja-JP" altLang="en-US" smtClean="0"/>
              <a:pPr/>
              <a:t>4</a:t>
            </a:fld>
            <a:endParaRPr kumimoji="1" lang="ja-JP" altLang="en-US"/>
          </a:p>
        </p:txBody>
      </p:sp>
    </p:spTree>
    <p:extLst>
      <p:ext uri="{BB962C8B-B14F-4D97-AF65-F5344CB8AC3E}">
        <p14:creationId xmlns:p14="http://schemas.microsoft.com/office/powerpoint/2010/main" val="42223026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機能概要７</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325B748B-FD55-5599-7CA9-79C45EE4FF3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49</a:t>
            </a:fld>
            <a:endParaRPr kumimoji="1" lang="ja-JP" altLang="en-US"/>
          </a:p>
        </p:txBody>
      </p:sp>
      <p:sp>
        <p:nvSpPr>
          <p:cNvPr id="5" name="テキスト ボックス 4">
            <a:extLst>
              <a:ext uri="{FF2B5EF4-FFF2-40B4-BE49-F238E27FC236}">
                <a16:creationId xmlns:a16="http://schemas.microsoft.com/office/drawing/2014/main" id="{E082F604-9EE1-F197-AFF6-9CEC13FC8B4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75492860-48C9-6C8A-60A1-FCACB9B50D33}"/>
              </a:ext>
            </a:extLst>
          </p:cNvPr>
          <p:cNvSpPr txBox="1"/>
          <p:nvPr/>
        </p:nvSpPr>
        <p:spPr>
          <a:xfrm>
            <a:off x="540000" y="1198852"/>
            <a:ext cx="8987582" cy="3539420"/>
          </a:xfrm>
          <a:prstGeom prst="rect">
            <a:avLst/>
          </a:prstGeom>
          <a:noFill/>
        </p:spPr>
        <p:txBody>
          <a:bodyPr wrap="square" lIns="91429" tIns="45715" rIns="91429" bIns="45715" rtlCol="0">
            <a:spAutoFit/>
          </a:bodyPr>
          <a:lstStyle/>
          <a:p>
            <a:r>
              <a:rPr lang="ja-JP" altLang="en-US" sz="1600" b="1" u="sng">
                <a:latin typeface="Meiryo UI" panose="020B0604030504040204" pitchFamily="50" charset="-128"/>
                <a:ea typeface="Meiryo UI" panose="020B0604030504040204" pitchFamily="50" charset="-128"/>
                <a:cs typeface="Meiryo UI" panose="020B0604030504040204" pitchFamily="50" charset="-128"/>
              </a:rPr>
              <a:t>資格確認書等の年次交付に関する機能の追加</a:t>
            </a:r>
            <a:endParaRPr lang="en-US" altLang="ja-JP" sz="1600" b="1" u="sng">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「資格確認書」については、従前の「被保険者証」や「高齢受給者証」と同様に例えば</a:t>
            </a:r>
            <a:r>
              <a:rPr lang="en-US" altLang="ja-JP" sz="1600">
                <a:latin typeface="Meiryo UI"/>
                <a:ea typeface="Meiryo UI"/>
                <a:cs typeface="Meiryo UI" panose="020B0604030504040204" pitchFamily="50" charset="-128"/>
              </a:rPr>
              <a:t>8</a:t>
            </a:r>
            <a:r>
              <a:rPr lang="ja-JP" altLang="en-US" sz="1600">
                <a:latin typeface="Meiryo UI"/>
                <a:ea typeface="Meiryo UI"/>
                <a:cs typeface="Meiryo UI" panose="020B0604030504040204" pitchFamily="50" charset="-128"/>
              </a:rPr>
              <a:t>月～翌７月の単位を年度とし有効期限を設定して交付を行うことになる。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このため、従前の運用と同様に「資格確認書」の有効期限が切れる方を対象として、年次一括発行が行えるようにする。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なお、有効期限については、年齢到達（</a:t>
            </a:r>
            <a:r>
              <a:rPr lang="en-US" altLang="ja-JP" sz="1600">
                <a:latin typeface="Meiryo UI"/>
                <a:ea typeface="Meiryo UI"/>
                <a:cs typeface="Meiryo UI" panose="020B0604030504040204" pitchFamily="50" charset="-128"/>
              </a:rPr>
              <a:t>70</a:t>
            </a:r>
            <a:r>
              <a:rPr lang="ja-JP" altLang="en-US" sz="1600">
                <a:latin typeface="Meiryo UI"/>
                <a:ea typeface="Meiryo UI"/>
                <a:cs typeface="Meiryo UI" panose="020B0604030504040204" pitchFamily="50" charset="-128"/>
              </a:rPr>
              <a:t>歳、</a:t>
            </a:r>
            <a:r>
              <a:rPr lang="en-US" altLang="ja-JP" sz="1600">
                <a:latin typeface="Meiryo UI"/>
                <a:ea typeface="Meiryo UI"/>
                <a:cs typeface="Meiryo UI" panose="020B0604030504040204" pitchFamily="50" charset="-128"/>
              </a:rPr>
              <a:t>75</a:t>
            </a:r>
            <a:r>
              <a:rPr lang="ja-JP" altLang="en-US" sz="1600">
                <a:latin typeface="Meiryo UI"/>
                <a:ea typeface="Meiryo UI"/>
                <a:cs typeface="Meiryo UI" panose="020B0604030504040204" pitchFamily="50" charset="-128"/>
              </a:rPr>
              <a:t>歳）、在留期限、マル学の事由を考慮して、通常の年度単位より短い期間の有効期限を設定する考慮も行う。</a:t>
            </a: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「資格情報のお知らせ」については、</a:t>
            </a:r>
            <a:r>
              <a:rPr lang="en-US" altLang="ja-JP" sz="1600">
                <a:latin typeface="Meiryo UI"/>
                <a:ea typeface="Meiryo UI"/>
                <a:cs typeface="Meiryo UI" panose="020B0604030504040204" pitchFamily="50" charset="-128"/>
              </a:rPr>
              <a:t>70</a:t>
            </a:r>
            <a:r>
              <a:rPr lang="ja-JP" altLang="en-US" sz="1600">
                <a:latin typeface="Meiryo UI"/>
                <a:ea typeface="Meiryo UI"/>
                <a:cs typeface="Meiryo UI" panose="020B0604030504040204" pitchFamily="50" charset="-128"/>
              </a:rPr>
              <a:t>歳以上の被保険者の場合「負担割合」を記載することから「高齢受給者証」と同様に</a:t>
            </a:r>
            <a:r>
              <a:rPr lang="en-US" altLang="ja-JP" sz="1600">
                <a:latin typeface="Meiryo UI"/>
                <a:ea typeface="Meiryo UI"/>
                <a:cs typeface="Meiryo UI" panose="020B0604030504040204" pitchFamily="50" charset="-128"/>
              </a:rPr>
              <a:t>8</a:t>
            </a:r>
            <a:r>
              <a:rPr lang="ja-JP" altLang="en-US" sz="1600">
                <a:latin typeface="Meiryo UI"/>
                <a:ea typeface="Meiryo UI"/>
                <a:cs typeface="Meiryo UI" panose="020B0604030504040204" pitchFamily="50" charset="-128"/>
              </a:rPr>
              <a:t>月～翌７月の単位を年度とし有効期限を設定して交付を行うことになる。</a:t>
            </a:r>
            <a:endParaRPr lang="en-US" altLang="ja-JP" sz="1600">
              <a:latin typeface="Meiryo UI"/>
              <a:ea typeface="Meiryo UI"/>
              <a:cs typeface="Meiryo UI" panose="020B0604030504040204" pitchFamily="50" charset="-128"/>
            </a:endParaRPr>
          </a:p>
          <a:p>
            <a:r>
              <a:rPr lang="en-US" altLang="ja-JP" sz="1600">
                <a:latin typeface="Meiryo UI"/>
                <a:ea typeface="Meiryo UI"/>
                <a:cs typeface="Meiryo UI" panose="020B0604030504040204" pitchFamily="50" charset="-128"/>
              </a:rPr>
              <a:t>70</a:t>
            </a:r>
            <a:r>
              <a:rPr lang="ja-JP" altLang="en-US" sz="1600">
                <a:latin typeface="Meiryo UI"/>
                <a:ea typeface="Meiryo UI"/>
                <a:cs typeface="Meiryo UI" panose="020B0604030504040204" pitchFamily="50" charset="-128"/>
              </a:rPr>
              <a:t>歳未満の被保険者の場合は、基本的には、差し替え交付は実施しない前提として有効期限は出力しないこととするが、経年劣化を考慮して一定期間（資格確認書の年次更新タイミングなど）で差し替えを行う保険者においては、 「資格確認書」と同様に有効期限を出力した資格確認書を交付し、年次一括発行が行えるようにする。</a:t>
            </a:r>
            <a:endParaRPr lang="en-US" altLang="ja-JP" sz="1600">
              <a:latin typeface="Meiryo UI"/>
              <a:ea typeface="Meiryo UI"/>
              <a:cs typeface="Meiryo UI" panose="020B0604030504040204" pitchFamily="50" charset="-128"/>
            </a:endParaRPr>
          </a:p>
        </p:txBody>
      </p:sp>
      <p:sp>
        <p:nvSpPr>
          <p:cNvPr id="6" name="正方形/長方形 5">
            <a:extLst>
              <a:ext uri="{FF2B5EF4-FFF2-40B4-BE49-F238E27FC236}">
                <a16:creationId xmlns:a16="http://schemas.microsoft.com/office/drawing/2014/main" id="{80B4FAF7-51FA-FD22-4814-6067C82C5986}"/>
              </a:ext>
            </a:extLst>
          </p:cNvPr>
          <p:cNvSpPr/>
          <p:nvPr/>
        </p:nvSpPr>
        <p:spPr>
          <a:xfrm>
            <a:off x="561178" y="4740839"/>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設計観点７</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4A68CE0D-246D-1D0C-A483-1B7D9A19364F}"/>
              </a:ext>
            </a:extLst>
          </p:cNvPr>
          <p:cNvSpPr txBox="1"/>
          <p:nvPr/>
        </p:nvSpPr>
        <p:spPr>
          <a:xfrm>
            <a:off x="501922" y="5172887"/>
            <a:ext cx="8987582" cy="1323429"/>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事由ごとに有効期限の設定管理が行えること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「資格確認書」、「資格情報のお知らせ」の</a:t>
            </a:r>
            <a:r>
              <a:rPr lang="ja-JP" altLang="en-US" sz="1600">
                <a:latin typeface="Meiryo UI"/>
                <a:ea typeface="Meiryo UI"/>
                <a:cs typeface="Meiryo UI" panose="020B0604030504040204" pitchFamily="50" charset="-128"/>
              </a:rPr>
              <a:t>年次一括発行</a:t>
            </a:r>
            <a:r>
              <a:rPr lang="ja-JP" altLang="en-US" sz="1600">
                <a:latin typeface="Meiryo UI" panose="020B0604030504040204" pitchFamily="50" charset="-128"/>
                <a:ea typeface="Meiryo UI" panose="020B0604030504040204" pitchFamily="50" charset="-128"/>
                <a:cs typeface="Meiryo UI" panose="020B0604030504040204" pitchFamily="50" charset="-128"/>
              </a:rPr>
              <a:t>が行えること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各種条件ごとに「資格確認書」、「資格情報のお知らせ」それぞれに振分けて交付できること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年次一括発行から発送までの異動者について、差し替え交付ができること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「資格確認書」の発行に当たっては、既存運用も踏まえること</a:t>
            </a:r>
          </a:p>
        </p:txBody>
      </p:sp>
    </p:spTree>
    <p:extLst>
      <p:ext uri="{BB962C8B-B14F-4D97-AF65-F5344CB8AC3E}">
        <p14:creationId xmlns:p14="http://schemas.microsoft.com/office/powerpoint/2010/main" val="15054740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13F3EB4-69AE-E295-89F0-3B3CFF24598D}"/>
              </a:ext>
            </a:extLst>
          </p:cNvPr>
          <p:cNvSpPr>
            <a:spLocks noGrp="1"/>
          </p:cNvSpPr>
          <p:nvPr>
            <p:ph type="sldNum" sz="quarter" idx="12"/>
          </p:nvPr>
        </p:nvSpPr>
        <p:spPr/>
        <p:txBody>
          <a:bodyPr/>
          <a:lstStyle/>
          <a:p>
            <a:fld id="{B39558CB-1803-41F9-BEAC-264E2C773853}" type="slidenum">
              <a:rPr kumimoji="1" lang="ja-JP" altLang="en-US" smtClean="0"/>
              <a:pPr/>
              <a:t>50</a:t>
            </a:fld>
            <a:endParaRPr kumimoji="1" lang="ja-JP" altLang="en-US"/>
          </a:p>
        </p:txBody>
      </p:sp>
      <p:sp>
        <p:nvSpPr>
          <p:cNvPr id="5" name="テキスト ボックス 4">
            <a:extLst>
              <a:ext uri="{FF2B5EF4-FFF2-40B4-BE49-F238E27FC236}">
                <a16:creationId xmlns:a16="http://schemas.microsoft.com/office/drawing/2014/main" id="{7674C724-2DE3-CBD0-65C9-10327071657C}"/>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正方形/長方形 5">
            <a:extLst>
              <a:ext uri="{FF2B5EF4-FFF2-40B4-BE49-F238E27FC236}">
                <a16:creationId xmlns:a16="http://schemas.microsoft.com/office/drawing/2014/main" id="{3BE26E6F-5174-1FE5-31FA-B8C1BAFB10FD}"/>
              </a:ext>
            </a:extLst>
          </p:cNvPr>
          <p:cNvSpPr/>
          <p:nvPr/>
        </p:nvSpPr>
        <p:spPr>
          <a:xfrm>
            <a:off x="540000" y="756000"/>
            <a:ext cx="1439694" cy="584764"/>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７ー</a:t>
            </a: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1</a:t>
            </a:r>
          </a:p>
        </p:txBody>
      </p:sp>
      <p:sp>
        <p:nvSpPr>
          <p:cNvPr id="7" name="正方形/長方形 6">
            <a:extLst>
              <a:ext uri="{FF2B5EF4-FFF2-40B4-BE49-F238E27FC236}">
                <a16:creationId xmlns:a16="http://schemas.microsoft.com/office/drawing/2014/main" id="{B6B7AA4C-A073-155B-E54B-F3300426464C}"/>
              </a:ext>
            </a:extLst>
          </p:cNvPr>
          <p:cNvSpPr/>
          <p:nvPr/>
        </p:nvSpPr>
        <p:spPr>
          <a:xfrm>
            <a:off x="1980000" y="756000"/>
            <a:ext cx="7200000" cy="584764"/>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事由ごとに有効期限の設定管理が行えること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9F1F4AA-2836-460D-4A30-58BEFB6C9B65}"/>
              </a:ext>
            </a:extLst>
          </p:cNvPr>
          <p:cNvSpPr txBox="1"/>
          <p:nvPr/>
        </p:nvSpPr>
        <p:spPr>
          <a:xfrm>
            <a:off x="549072" y="1340768"/>
            <a:ext cx="8987582" cy="2062093"/>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 および「資格情報のお知らせ」に出力する有効期限については、業務パラメータ「有効期限設定」に指定した有効期限により出力する。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業務パラメータ「有効期限設定」は、資格確認書の一斉更新処理前に次回の有効期限を設定することとし、</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設定する有効期限は、「一般」、「特別療養費対象」別に設定を可能とする。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なお、業務パラメータ「有効期限設定」に指定した有効期限より前に、</a:t>
            </a:r>
            <a:r>
              <a:rPr lang="ja-JP" altLang="en-US" sz="1600">
                <a:latin typeface="Meiryo UI"/>
                <a:ea typeface="Meiryo UI"/>
                <a:cs typeface="Meiryo UI" panose="020B0604030504040204" pitchFamily="50" charset="-128"/>
              </a:rPr>
              <a:t>年齢到達（</a:t>
            </a:r>
            <a:r>
              <a:rPr lang="en-US" altLang="ja-JP" sz="1600">
                <a:latin typeface="Meiryo UI"/>
                <a:ea typeface="Meiryo UI"/>
                <a:cs typeface="Meiryo UI" panose="020B0604030504040204" pitchFamily="50" charset="-128"/>
              </a:rPr>
              <a:t>70</a:t>
            </a:r>
            <a:r>
              <a:rPr lang="ja-JP" altLang="en-US" sz="1600">
                <a:latin typeface="Meiryo UI"/>
                <a:ea typeface="Meiryo UI"/>
                <a:cs typeface="Meiryo UI" panose="020B0604030504040204" pitchFamily="50" charset="-128"/>
              </a:rPr>
              <a:t>歳、</a:t>
            </a:r>
            <a:r>
              <a:rPr lang="en-US" altLang="ja-JP" sz="1600">
                <a:latin typeface="Meiryo UI"/>
                <a:ea typeface="Meiryo UI"/>
                <a:cs typeface="Meiryo UI" panose="020B0604030504040204" pitchFamily="50" charset="-128"/>
              </a:rPr>
              <a:t>75</a:t>
            </a:r>
            <a:r>
              <a:rPr lang="ja-JP" altLang="en-US" sz="1600">
                <a:latin typeface="Meiryo UI"/>
                <a:ea typeface="Meiryo UI"/>
                <a:cs typeface="Meiryo UI" panose="020B0604030504040204" pitchFamily="50" charset="-128"/>
              </a:rPr>
              <a:t>歳）、在留期限到達等の事由が発生する者については、事由に応じた有効期限を設定を可能とする。</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有効期限判定の対象となる事由を以下に示す。</a:t>
            </a:r>
            <a:endParaRPr lang="en-US" altLang="ja-JP" sz="1600">
              <a:latin typeface="Meiryo UI"/>
              <a:ea typeface="Meiryo UI"/>
              <a:cs typeface="Meiryo UI" panose="020B0604030504040204" pitchFamily="50" charset="-128"/>
            </a:endParaRPr>
          </a:p>
        </p:txBody>
      </p:sp>
      <p:graphicFrame>
        <p:nvGraphicFramePr>
          <p:cNvPr id="9" name="表 8">
            <a:extLst>
              <a:ext uri="{FF2B5EF4-FFF2-40B4-BE49-F238E27FC236}">
                <a16:creationId xmlns:a16="http://schemas.microsoft.com/office/drawing/2014/main" id="{BA86336E-7EC3-281D-48FE-E7A7CD97FD61}"/>
              </a:ext>
            </a:extLst>
          </p:cNvPr>
          <p:cNvGraphicFramePr>
            <a:graphicFrameLocks noGrp="1"/>
          </p:cNvGraphicFramePr>
          <p:nvPr>
            <p:extLst>
              <p:ext uri="{D42A27DB-BD31-4B8C-83A1-F6EECF244321}">
                <p14:modId xmlns:p14="http://schemas.microsoft.com/office/powerpoint/2010/main" val="1444211586"/>
              </p:ext>
            </p:extLst>
          </p:nvPr>
        </p:nvGraphicFramePr>
        <p:xfrm>
          <a:off x="540000" y="3391926"/>
          <a:ext cx="8568952" cy="2598409"/>
        </p:xfrm>
        <a:graphic>
          <a:graphicData uri="http://schemas.openxmlformats.org/drawingml/2006/table">
            <a:tbl>
              <a:tblPr firstRow="1" bandRow="1">
                <a:tableStyleId>{5C22544A-7EE6-4342-B048-85BDC9FD1C3A}</a:tableStyleId>
              </a:tblPr>
              <a:tblGrid>
                <a:gridCol w="506984">
                  <a:extLst>
                    <a:ext uri="{9D8B030D-6E8A-4147-A177-3AD203B41FA5}">
                      <a16:colId xmlns:a16="http://schemas.microsoft.com/office/drawing/2014/main" val="4128694480"/>
                    </a:ext>
                  </a:extLst>
                </a:gridCol>
                <a:gridCol w="1187768">
                  <a:extLst>
                    <a:ext uri="{9D8B030D-6E8A-4147-A177-3AD203B41FA5}">
                      <a16:colId xmlns:a16="http://schemas.microsoft.com/office/drawing/2014/main" val="1902125014"/>
                    </a:ext>
                  </a:extLst>
                </a:gridCol>
                <a:gridCol w="4209904">
                  <a:extLst>
                    <a:ext uri="{9D8B030D-6E8A-4147-A177-3AD203B41FA5}">
                      <a16:colId xmlns:a16="http://schemas.microsoft.com/office/drawing/2014/main" val="1558621866"/>
                    </a:ext>
                  </a:extLst>
                </a:gridCol>
                <a:gridCol w="2664296">
                  <a:extLst>
                    <a:ext uri="{9D8B030D-6E8A-4147-A177-3AD203B41FA5}">
                      <a16:colId xmlns:a16="http://schemas.microsoft.com/office/drawing/2014/main" val="1296523605"/>
                    </a:ext>
                  </a:extLst>
                </a:gridCol>
              </a:tblGrid>
              <a:tr h="316970">
                <a:tc>
                  <a:txBody>
                    <a:bodyPr/>
                    <a:lstStyle/>
                    <a:p>
                      <a:pPr algn="ctr"/>
                      <a:r>
                        <a:rPr kumimoji="1" lang="en-US" altLang="ja-JP" sz="1200">
                          <a:latin typeface="Meiryo UI" panose="020B0604030504040204" pitchFamily="50" charset="-128"/>
                          <a:ea typeface="Meiryo UI" panose="020B0604030504040204" pitchFamily="50" charset="-128"/>
                        </a:rPr>
                        <a:t>No.</a:t>
                      </a:r>
                      <a:endParaRPr kumimoji="1" lang="ja-JP" altLang="en-US" sz="1200">
                        <a:latin typeface="Meiryo UI" panose="020B0604030504040204" pitchFamily="50" charset="-128"/>
                        <a:ea typeface="Meiryo UI" panose="020B0604030504040204" pitchFamily="50" charset="-128"/>
                      </a:endParaRPr>
                    </a:p>
                  </a:txBody>
                  <a:tcPr/>
                </a:tc>
                <a:tc>
                  <a:txBody>
                    <a:bodyPr/>
                    <a:lstStyle/>
                    <a:p>
                      <a:pPr algn="ctr"/>
                      <a:r>
                        <a:rPr kumimoji="1" lang="ja-JP" altLang="en-US" sz="1200">
                          <a:latin typeface="Meiryo UI" panose="020B0604030504040204" pitchFamily="50" charset="-128"/>
                          <a:ea typeface="Meiryo UI" panose="020B0604030504040204" pitchFamily="50" charset="-128"/>
                        </a:rPr>
                        <a:t>事由</a:t>
                      </a:r>
                    </a:p>
                  </a:txBody>
                  <a:tcPr/>
                </a:tc>
                <a:tc>
                  <a:txBody>
                    <a:bodyPr/>
                    <a:lstStyle/>
                    <a:p>
                      <a:pPr algn="ctr"/>
                      <a:r>
                        <a:rPr kumimoji="1" lang="ja-JP" altLang="en-US" sz="1200">
                          <a:latin typeface="Meiryo UI" panose="020B0604030504040204" pitchFamily="50" charset="-128"/>
                          <a:ea typeface="Meiryo UI" panose="020B0604030504040204" pitchFamily="50" charset="-128"/>
                        </a:rPr>
                        <a:t>有効期限の設定条件</a:t>
                      </a:r>
                    </a:p>
                  </a:txBody>
                  <a:tcPr/>
                </a:tc>
                <a:tc>
                  <a:txBody>
                    <a:bodyPr/>
                    <a:lstStyle/>
                    <a:p>
                      <a:pPr algn="ctr"/>
                      <a:r>
                        <a:rPr kumimoji="1" lang="ja-JP" altLang="en-US" sz="1200">
                          <a:latin typeface="Meiryo UI" panose="020B0604030504040204" pitchFamily="50" charset="-128"/>
                          <a:ea typeface="Meiryo UI" panose="020B0604030504040204" pitchFamily="50" charset="-128"/>
                        </a:rPr>
                        <a:t>補足</a:t>
                      </a:r>
                    </a:p>
                  </a:txBody>
                  <a:tcPr/>
                </a:tc>
                <a:extLst>
                  <a:ext uri="{0D108BD9-81ED-4DB2-BD59-A6C34878D82A}">
                    <a16:rowId xmlns:a16="http://schemas.microsoft.com/office/drawing/2014/main" val="3174127392"/>
                  </a:ext>
                </a:extLst>
              </a:tr>
              <a:tr h="528285">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1</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en-US" altLang="ja-JP" sz="1200">
                          <a:solidFill>
                            <a:schemeClr val="tx1"/>
                          </a:solidFill>
                          <a:latin typeface="Meiryo UI" panose="020B0604030504040204" pitchFamily="50" charset="-128"/>
                          <a:ea typeface="Meiryo UI" panose="020B0604030504040204" pitchFamily="50" charset="-128"/>
                        </a:rPr>
                        <a:t>70</a:t>
                      </a:r>
                      <a:r>
                        <a:rPr kumimoji="1" lang="ja-JP" altLang="en-US" sz="1200">
                          <a:solidFill>
                            <a:schemeClr val="tx1"/>
                          </a:solidFill>
                          <a:latin typeface="Meiryo UI" panose="020B0604030504040204" pitchFamily="50" charset="-128"/>
                          <a:ea typeface="Meiryo UI" panose="020B0604030504040204" pitchFamily="50" charset="-128"/>
                        </a:rPr>
                        <a:t>歳年齢到達</a:t>
                      </a:r>
                    </a:p>
                  </a:txBody>
                  <a:tcPr/>
                </a:tc>
                <a:tc>
                  <a:txBody>
                    <a:bodyPr/>
                    <a:lstStyle/>
                    <a:p>
                      <a:r>
                        <a:rPr kumimoji="1" lang="en-US" altLang="ja-JP" sz="1200">
                          <a:solidFill>
                            <a:schemeClr val="tx1"/>
                          </a:solidFill>
                          <a:latin typeface="Meiryo UI" panose="020B0604030504040204" pitchFamily="50" charset="-128"/>
                          <a:ea typeface="Meiryo UI" panose="020B0604030504040204" pitchFamily="50" charset="-128"/>
                        </a:rPr>
                        <a:t>70</a:t>
                      </a:r>
                      <a:r>
                        <a:rPr kumimoji="1" lang="ja-JP" altLang="en-US" sz="1200">
                          <a:solidFill>
                            <a:schemeClr val="tx1"/>
                          </a:solidFill>
                          <a:latin typeface="Meiryo UI" panose="020B0604030504040204" pitchFamily="50" charset="-128"/>
                          <a:ea typeface="Meiryo UI" panose="020B0604030504040204" pitchFamily="50" charset="-128"/>
                        </a:rPr>
                        <a:t>歳到達月の末日</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1</a:t>
                      </a:r>
                      <a:r>
                        <a:rPr kumimoji="1" lang="ja-JP" altLang="en-US" sz="1200">
                          <a:solidFill>
                            <a:schemeClr val="tx1"/>
                          </a:solidFill>
                          <a:latin typeface="Meiryo UI" panose="020B0604030504040204" pitchFamily="50" charset="-128"/>
                          <a:ea typeface="Meiryo UI" panose="020B0604030504040204" pitchFamily="50" charset="-128"/>
                        </a:rPr>
                        <a:t>日生まれの方は、</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前月末日を有効期限に設定する。</a:t>
                      </a:r>
                    </a:p>
                  </a:txBody>
                  <a:tcPr/>
                </a:tc>
                <a:extLst>
                  <a:ext uri="{0D108BD9-81ED-4DB2-BD59-A6C34878D82A}">
                    <a16:rowId xmlns:a16="http://schemas.microsoft.com/office/drawing/2014/main" val="1455341871"/>
                  </a:ext>
                </a:extLst>
              </a:tr>
              <a:tr h="472994">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en-US" altLang="ja-JP" sz="1200">
                          <a:solidFill>
                            <a:schemeClr val="tx1"/>
                          </a:solidFill>
                          <a:latin typeface="Meiryo UI" panose="020B0604030504040204" pitchFamily="50" charset="-128"/>
                          <a:ea typeface="Meiryo UI" panose="020B0604030504040204" pitchFamily="50" charset="-128"/>
                        </a:rPr>
                        <a:t>75</a:t>
                      </a:r>
                      <a:r>
                        <a:rPr kumimoji="1" lang="ja-JP" altLang="en-US" sz="1200">
                          <a:solidFill>
                            <a:schemeClr val="tx1"/>
                          </a:solidFill>
                          <a:latin typeface="Meiryo UI" panose="020B0604030504040204" pitchFamily="50" charset="-128"/>
                          <a:ea typeface="Meiryo UI" panose="020B0604030504040204" pitchFamily="50" charset="-128"/>
                        </a:rPr>
                        <a:t>歳年齢到達</a:t>
                      </a:r>
                    </a:p>
                  </a:txBody>
                  <a:tcPr/>
                </a:tc>
                <a:tc>
                  <a:txBody>
                    <a:bodyPr/>
                    <a:lstStyle/>
                    <a:p>
                      <a:r>
                        <a:rPr kumimoji="1" lang="en-US" altLang="ja-JP" sz="1200">
                          <a:solidFill>
                            <a:schemeClr val="tx1"/>
                          </a:solidFill>
                          <a:latin typeface="Meiryo UI" panose="020B0604030504040204" pitchFamily="50" charset="-128"/>
                          <a:ea typeface="Meiryo UI" panose="020B0604030504040204" pitchFamily="50" charset="-128"/>
                        </a:rPr>
                        <a:t>75</a:t>
                      </a:r>
                      <a:r>
                        <a:rPr kumimoji="1" lang="ja-JP" altLang="en-US" sz="1200">
                          <a:solidFill>
                            <a:schemeClr val="tx1"/>
                          </a:solidFill>
                          <a:latin typeface="Meiryo UI" panose="020B0604030504040204" pitchFamily="50" charset="-128"/>
                          <a:ea typeface="Meiryo UI" panose="020B0604030504040204" pitchFamily="50" charset="-128"/>
                        </a:rPr>
                        <a:t>歳の誕生日の前日</a:t>
                      </a:r>
                    </a:p>
                  </a:txBody>
                  <a:tcPr/>
                </a:tc>
                <a:tc>
                  <a:txBody>
                    <a:bodyPr/>
                    <a:lstStyle/>
                    <a:p>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87494364"/>
                  </a:ext>
                </a:extLst>
              </a:tr>
              <a:tr h="528285">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3</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在留期限到達</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在留期限日の当日、または、在留期限日の翌日</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在留期限日の当日または翌日の指定については、業務パラメータにより、保険者にて選択可能とする。</a:t>
                      </a:r>
                    </a:p>
                  </a:txBody>
                  <a:tcPr/>
                </a:tc>
                <a:extLst>
                  <a:ext uri="{0D108BD9-81ED-4DB2-BD59-A6C34878D82A}">
                    <a16:rowId xmlns:a16="http://schemas.microsoft.com/office/drawing/2014/main" val="2471094944"/>
                  </a:ext>
                </a:extLst>
              </a:tr>
              <a:tr h="418822">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4</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マル学非該当</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マル学の非該当予定日</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修学満了等のマル学非該当予定日を予め設定している被保険者について、有効期限の判定対象とする。</a:t>
                      </a:r>
                    </a:p>
                  </a:txBody>
                  <a:tcPr/>
                </a:tc>
                <a:extLst>
                  <a:ext uri="{0D108BD9-81ED-4DB2-BD59-A6C34878D82A}">
                    <a16:rowId xmlns:a16="http://schemas.microsoft.com/office/drawing/2014/main" val="121083634"/>
                  </a:ext>
                </a:extLst>
              </a:tr>
            </a:tbl>
          </a:graphicData>
        </a:graphic>
      </p:graphicFrame>
    </p:spTree>
    <p:extLst>
      <p:ext uri="{BB962C8B-B14F-4D97-AF65-F5344CB8AC3E}">
        <p14:creationId xmlns:p14="http://schemas.microsoft.com/office/powerpoint/2010/main" val="37632823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662178C-4B5F-BC07-93B9-399AC69D9D65}"/>
              </a:ext>
            </a:extLst>
          </p:cNvPr>
          <p:cNvSpPr>
            <a:spLocks noGrp="1"/>
          </p:cNvSpPr>
          <p:nvPr>
            <p:ph type="sldNum" sz="quarter" idx="12"/>
          </p:nvPr>
        </p:nvSpPr>
        <p:spPr/>
        <p:txBody>
          <a:bodyPr/>
          <a:lstStyle/>
          <a:p>
            <a:fld id="{B39558CB-1803-41F9-BEAC-264E2C773853}" type="slidenum">
              <a:rPr kumimoji="1" lang="ja-JP" altLang="en-US" smtClean="0"/>
              <a:pPr/>
              <a:t>51</a:t>
            </a:fld>
            <a:endParaRPr kumimoji="1" lang="ja-JP" altLang="en-US"/>
          </a:p>
        </p:txBody>
      </p:sp>
      <p:sp>
        <p:nvSpPr>
          <p:cNvPr id="5" name="テキスト ボックス 4">
            <a:extLst>
              <a:ext uri="{FF2B5EF4-FFF2-40B4-BE49-F238E27FC236}">
                <a16:creationId xmlns:a16="http://schemas.microsoft.com/office/drawing/2014/main" id="{0D95D506-9838-BA9F-8EA4-17DB7F37A68D}"/>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正方形/長方形 5">
            <a:extLst>
              <a:ext uri="{FF2B5EF4-FFF2-40B4-BE49-F238E27FC236}">
                <a16:creationId xmlns:a16="http://schemas.microsoft.com/office/drawing/2014/main" id="{85A991AC-8EF8-451E-4D0F-C322FFFCA009}"/>
              </a:ext>
            </a:extLst>
          </p:cNvPr>
          <p:cNvSpPr/>
          <p:nvPr/>
        </p:nvSpPr>
        <p:spPr>
          <a:xfrm>
            <a:off x="540000" y="756000"/>
            <a:ext cx="1439694" cy="584764"/>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７ー</a:t>
            </a: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2</a:t>
            </a:r>
          </a:p>
        </p:txBody>
      </p:sp>
      <p:sp>
        <p:nvSpPr>
          <p:cNvPr id="7" name="正方形/長方形 6">
            <a:extLst>
              <a:ext uri="{FF2B5EF4-FFF2-40B4-BE49-F238E27FC236}">
                <a16:creationId xmlns:a16="http://schemas.microsoft.com/office/drawing/2014/main" id="{FE33FEC1-A53C-941E-68AF-9C9EF2385C3B}"/>
              </a:ext>
            </a:extLst>
          </p:cNvPr>
          <p:cNvSpPr/>
          <p:nvPr/>
        </p:nvSpPr>
        <p:spPr>
          <a:xfrm>
            <a:off x="1980000" y="756000"/>
            <a:ext cx="7200000" cy="584764"/>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「資格確認書」、「資格情報のお知らせ」の</a:t>
            </a:r>
            <a:r>
              <a:rPr lang="ja-JP" altLang="en-US" sz="1800">
                <a:latin typeface="Meiryo UI"/>
                <a:ea typeface="Meiryo UI"/>
                <a:cs typeface="Meiryo UI" panose="020B0604030504040204" pitchFamily="50" charset="-128"/>
              </a:rPr>
              <a:t>年次一括発行</a:t>
            </a:r>
            <a:r>
              <a:rPr lang="ja-JP" altLang="en-US" sz="1800">
                <a:latin typeface="Meiryo UI" panose="020B0604030504040204" pitchFamily="50" charset="-128"/>
                <a:ea typeface="Meiryo UI" panose="020B0604030504040204" pitchFamily="50" charset="-128"/>
                <a:cs typeface="Meiryo UI" panose="020B0604030504040204" pitchFamily="50" charset="-128"/>
              </a:rPr>
              <a:t>が行えること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CF203581-C386-8507-6DA2-FB012D07ED61}"/>
              </a:ext>
            </a:extLst>
          </p:cNvPr>
          <p:cNvSpPr txBox="1"/>
          <p:nvPr/>
        </p:nvSpPr>
        <p:spPr>
          <a:xfrm>
            <a:off x="549072" y="1340768"/>
            <a:ext cx="8987582" cy="1323429"/>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国保資格情報、利用登録情報、資格確認書交付申請情報、および滞納世帯対象データを突合して、発行対象者の抽出、発行対象帳票の判定を行い「資格確認書」「資格確認書（特別療養）」「資格情報のお知らせ」「資格情報のお知らせ（特別療養）」の各種帳票を作成するバッチ処理「資格確認書一括発行</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年次</a:t>
            </a:r>
            <a:r>
              <a:rPr lang="en-US" altLang="ja-JP"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」を実装する。また、一斉更新から発送までの異動者について、差し替え交付が可能となるよう発行対象者を「発行情報テーブル」に登録する。</a:t>
            </a:r>
          </a:p>
        </p:txBody>
      </p:sp>
      <p:sp>
        <p:nvSpPr>
          <p:cNvPr id="21" name="Rectangle 78">
            <a:extLst>
              <a:ext uri="{FF2B5EF4-FFF2-40B4-BE49-F238E27FC236}">
                <a16:creationId xmlns:a16="http://schemas.microsoft.com/office/drawing/2014/main" id="{0710E69C-F707-3DBB-B739-4E7CA9DA4971}"/>
              </a:ext>
            </a:extLst>
          </p:cNvPr>
          <p:cNvSpPr>
            <a:spLocks noChangeArrowheads="1"/>
          </p:cNvSpPr>
          <p:nvPr/>
        </p:nvSpPr>
        <p:spPr bwMode="auto">
          <a:xfrm flipH="1">
            <a:off x="530474" y="3042841"/>
            <a:ext cx="5781144" cy="3605714"/>
          </a:xfrm>
          <a:prstGeom prst="rect">
            <a:avLst/>
          </a:prstGeom>
          <a:solidFill>
            <a:schemeClr val="bg1"/>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ja-JP" altLang="en-US" sz="1800" b="0">
              <a:solidFill>
                <a:srgbClr val="FF0000"/>
              </a:solidFill>
              <a:latin typeface="メイリオ" pitchFamily="50" charset="-128"/>
              <a:ea typeface="メイリオ" pitchFamily="50" charset="-128"/>
              <a:cs typeface="メイリオ" pitchFamily="50" charset="-128"/>
            </a:endParaRPr>
          </a:p>
        </p:txBody>
      </p:sp>
      <p:sp>
        <p:nvSpPr>
          <p:cNvPr id="22" name="Text Box 183">
            <a:extLst>
              <a:ext uri="{FF2B5EF4-FFF2-40B4-BE49-F238E27FC236}">
                <a16:creationId xmlns:a16="http://schemas.microsoft.com/office/drawing/2014/main" id="{F199F38E-6ABF-66A5-D459-DEAD4547B35C}"/>
              </a:ext>
            </a:extLst>
          </p:cNvPr>
          <p:cNvSpPr txBox="1">
            <a:spLocks noChangeArrowheads="1"/>
          </p:cNvSpPr>
          <p:nvPr/>
        </p:nvSpPr>
        <p:spPr bwMode="auto">
          <a:xfrm flipH="1">
            <a:off x="529888" y="2800881"/>
            <a:ext cx="5791255" cy="246221"/>
          </a:xfrm>
          <a:prstGeom prst="rect">
            <a:avLst/>
          </a:prstGeom>
          <a:solidFill>
            <a:srgbClr val="0070C0"/>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square" rIns="0">
            <a:spAutoFit/>
          </a:bodyPr>
          <a:lstStyle/>
          <a:p>
            <a:pPr algn="ctr">
              <a:spcBef>
                <a:spcPct val="50000"/>
              </a:spcBef>
              <a:defRPr/>
            </a:pPr>
            <a:r>
              <a:rPr lang="ja-JP" altLang="en-US" sz="1000">
                <a:solidFill>
                  <a:schemeClr val="bg1"/>
                </a:solidFill>
                <a:latin typeface="メイリオ" pitchFamily="50" charset="-128"/>
                <a:ea typeface="メイリオ" pitchFamily="50" charset="-128"/>
                <a:cs typeface="メイリオ" pitchFamily="50" charset="-128"/>
              </a:rPr>
              <a:t>資格確認書一括発行（年次）</a:t>
            </a:r>
            <a:endParaRPr lang="ja-JP" altLang="en-US" sz="1000" b="0">
              <a:solidFill>
                <a:schemeClr val="bg1"/>
              </a:solidFill>
              <a:latin typeface="メイリオ" pitchFamily="50" charset="-128"/>
              <a:ea typeface="メイリオ" pitchFamily="50" charset="-128"/>
              <a:cs typeface="メイリオ" pitchFamily="50" charset="-128"/>
            </a:endParaRPr>
          </a:p>
        </p:txBody>
      </p:sp>
      <p:sp>
        <p:nvSpPr>
          <p:cNvPr id="23" name="フローチャート: 磁気ディスク 22">
            <a:extLst>
              <a:ext uri="{FF2B5EF4-FFF2-40B4-BE49-F238E27FC236}">
                <a16:creationId xmlns:a16="http://schemas.microsoft.com/office/drawing/2014/main" id="{1226AE90-090A-838A-32FC-208BF02B6FAD}"/>
              </a:ext>
            </a:extLst>
          </p:cNvPr>
          <p:cNvSpPr/>
          <p:nvPr/>
        </p:nvSpPr>
        <p:spPr>
          <a:xfrm>
            <a:off x="1212010" y="370527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23BE98F-D4EF-1118-2839-2B9C76980645}"/>
              </a:ext>
            </a:extLst>
          </p:cNvPr>
          <p:cNvSpPr txBox="1"/>
          <p:nvPr/>
        </p:nvSpPr>
        <p:spPr>
          <a:xfrm>
            <a:off x="1042228" y="3739157"/>
            <a:ext cx="954107" cy="646331"/>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交付申請</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情報</a:t>
            </a:r>
          </a:p>
        </p:txBody>
      </p:sp>
      <p:sp>
        <p:nvSpPr>
          <p:cNvPr id="25" name="フローチャート: 磁気ディスク 24">
            <a:extLst>
              <a:ext uri="{FF2B5EF4-FFF2-40B4-BE49-F238E27FC236}">
                <a16:creationId xmlns:a16="http://schemas.microsoft.com/office/drawing/2014/main" id="{5128287A-51CF-110F-A413-634DB0C11A58}"/>
              </a:ext>
            </a:extLst>
          </p:cNvPr>
          <p:cNvSpPr/>
          <p:nvPr/>
        </p:nvSpPr>
        <p:spPr>
          <a:xfrm>
            <a:off x="745913" y="3168212"/>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684DA5FD-8742-7A5E-9829-6226C79B5C04}"/>
              </a:ext>
            </a:extLst>
          </p:cNvPr>
          <p:cNvSpPr txBox="1"/>
          <p:nvPr/>
        </p:nvSpPr>
        <p:spPr>
          <a:xfrm>
            <a:off x="649161" y="3158831"/>
            <a:ext cx="800219" cy="461665"/>
          </a:xfrm>
          <a:prstGeom prst="rect">
            <a:avLst/>
          </a:prstGeom>
          <a:solidFill>
            <a:srgbClr val="FFFFFF">
              <a:alpha val="30196"/>
            </a:srgbClr>
          </a:solidFill>
        </p:spPr>
        <p:txBody>
          <a:bodyPr wrap="none" rtlCol="0">
            <a:spAutoFit/>
          </a:bodyPr>
          <a:lstStyle/>
          <a:p>
            <a:pPr algn="ctr"/>
            <a:r>
              <a:rPr lang="ja-JP" altLang="en-US" sz="1200">
                <a:latin typeface="Meiryo UI" panose="020B0604030504040204" pitchFamily="50" charset="-128"/>
                <a:ea typeface="Meiryo UI" panose="020B0604030504040204" pitchFamily="50" charset="-128"/>
              </a:rPr>
              <a:t>国保</a:t>
            </a:r>
            <a:r>
              <a:rPr kumimoji="1" lang="ja-JP" altLang="en-US" sz="1200">
                <a:latin typeface="Meiryo UI" panose="020B0604030504040204" pitchFamily="50" charset="-128"/>
                <a:ea typeface="Meiryo UI" panose="020B0604030504040204" pitchFamily="50" charset="-128"/>
              </a:rPr>
              <a:t>資格</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情報</a:t>
            </a:r>
            <a:endParaRPr kumimoji="1" lang="ja-JP" altLang="en-US" sz="1200">
              <a:latin typeface="Meiryo UI" panose="020B0604030504040204" pitchFamily="50" charset="-128"/>
              <a:ea typeface="Meiryo UI" panose="020B0604030504040204" pitchFamily="50" charset="-128"/>
            </a:endParaRPr>
          </a:p>
        </p:txBody>
      </p:sp>
      <p:sp>
        <p:nvSpPr>
          <p:cNvPr id="27" name="フローチャート: 磁気ディスク 26">
            <a:extLst>
              <a:ext uri="{FF2B5EF4-FFF2-40B4-BE49-F238E27FC236}">
                <a16:creationId xmlns:a16="http://schemas.microsoft.com/office/drawing/2014/main" id="{34468F4B-08F5-7407-5C0E-0142DA127310}"/>
              </a:ext>
            </a:extLst>
          </p:cNvPr>
          <p:cNvSpPr/>
          <p:nvPr/>
        </p:nvSpPr>
        <p:spPr>
          <a:xfrm>
            <a:off x="1741473" y="3158831"/>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ACDC452B-86E6-920E-8C87-C8A5399F3EEF}"/>
              </a:ext>
            </a:extLst>
          </p:cNvPr>
          <p:cNvSpPr txBox="1"/>
          <p:nvPr/>
        </p:nvSpPr>
        <p:spPr>
          <a:xfrm>
            <a:off x="1629526" y="3143155"/>
            <a:ext cx="80021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利用登録</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情報</a:t>
            </a:r>
          </a:p>
        </p:txBody>
      </p:sp>
      <p:sp>
        <p:nvSpPr>
          <p:cNvPr id="29" name="正方形/長方形 28">
            <a:extLst>
              <a:ext uri="{FF2B5EF4-FFF2-40B4-BE49-F238E27FC236}">
                <a16:creationId xmlns:a16="http://schemas.microsoft.com/office/drawing/2014/main" id="{C9CFC46C-C54D-242C-3D43-6D3DCFA0916C}"/>
              </a:ext>
            </a:extLst>
          </p:cNvPr>
          <p:cNvSpPr/>
          <p:nvPr/>
        </p:nvSpPr>
        <p:spPr>
          <a:xfrm>
            <a:off x="1212010" y="5157192"/>
            <a:ext cx="1217736"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a</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発行情報作成</a:t>
            </a:r>
          </a:p>
        </p:txBody>
      </p:sp>
      <p:sp>
        <p:nvSpPr>
          <p:cNvPr id="30" name="フローチャート: 磁気ディスク 29">
            <a:extLst>
              <a:ext uri="{FF2B5EF4-FFF2-40B4-BE49-F238E27FC236}">
                <a16:creationId xmlns:a16="http://schemas.microsoft.com/office/drawing/2014/main" id="{8D1E47E4-A48D-4136-E750-3A69ADBD9833}"/>
              </a:ext>
            </a:extLst>
          </p:cNvPr>
          <p:cNvSpPr/>
          <p:nvPr/>
        </p:nvSpPr>
        <p:spPr>
          <a:xfrm>
            <a:off x="2149888" y="3703361"/>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cxnSp>
        <p:nvCxnSpPr>
          <p:cNvPr id="31" name="直線矢印コネクタ 53">
            <a:extLst>
              <a:ext uri="{FF2B5EF4-FFF2-40B4-BE49-F238E27FC236}">
                <a16:creationId xmlns:a16="http://schemas.microsoft.com/office/drawing/2014/main" id="{468967F7-05E9-CC93-8633-58EA0FA94915}"/>
              </a:ext>
            </a:extLst>
          </p:cNvPr>
          <p:cNvCxnSpPr>
            <a:cxnSpLocks/>
            <a:stCxn id="27" idx="3"/>
            <a:endCxn id="29" idx="0"/>
          </p:cNvCxnSpPr>
          <p:nvPr/>
        </p:nvCxnSpPr>
        <p:spPr>
          <a:xfrm rot="5400000">
            <a:off x="1181012" y="4293373"/>
            <a:ext cx="1503686" cy="223953"/>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7" name="直線矢印コネクタ 56">
            <a:extLst>
              <a:ext uri="{FF2B5EF4-FFF2-40B4-BE49-F238E27FC236}">
                <a16:creationId xmlns:a16="http://schemas.microsoft.com/office/drawing/2014/main" id="{6E1DA661-6349-EF3E-9162-A010F22ECD6B}"/>
              </a:ext>
            </a:extLst>
          </p:cNvPr>
          <p:cNvCxnSpPr>
            <a:cxnSpLocks/>
            <a:stCxn id="25" idx="3"/>
            <a:endCxn id="29" idx="0"/>
          </p:cNvCxnSpPr>
          <p:nvPr/>
        </p:nvCxnSpPr>
        <p:spPr>
          <a:xfrm rot="16200000" flipH="1">
            <a:off x="687922" y="4024235"/>
            <a:ext cx="1494305" cy="771607"/>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D9F7F4CE-0EB6-0EBE-1AC7-D4881D64C9F9}"/>
              </a:ext>
            </a:extLst>
          </p:cNvPr>
          <p:cNvSpPr txBox="1"/>
          <p:nvPr/>
        </p:nvSpPr>
        <p:spPr>
          <a:xfrm>
            <a:off x="2016459" y="3726917"/>
            <a:ext cx="84830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滞納世帯</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a:t>
            </a:r>
            <a:r>
              <a:rPr kumimoji="1" lang="ja-JP" altLang="en-US" sz="1200">
                <a:latin typeface="Meiryo UI" panose="020B0604030504040204" pitchFamily="50" charset="-128"/>
                <a:ea typeface="Meiryo UI" panose="020B0604030504040204" pitchFamily="50" charset="-128"/>
              </a:rPr>
              <a:t>データ</a:t>
            </a:r>
          </a:p>
        </p:txBody>
      </p:sp>
      <p:sp>
        <p:nvSpPr>
          <p:cNvPr id="39" name="フローチャート: 磁気ディスク 38">
            <a:extLst>
              <a:ext uri="{FF2B5EF4-FFF2-40B4-BE49-F238E27FC236}">
                <a16:creationId xmlns:a16="http://schemas.microsoft.com/office/drawing/2014/main" id="{34A6EB4C-8C3D-F985-0C35-CB4B7A8C4760}"/>
              </a:ext>
            </a:extLst>
          </p:cNvPr>
          <p:cNvSpPr/>
          <p:nvPr/>
        </p:nvSpPr>
        <p:spPr>
          <a:xfrm>
            <a:off x="1515801" y="5927021"/>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43" name="テキスト ボックス 42">
            <a:extLst>
              <a:ext uri="{FF2B5EF4-FFF2-40B4-BE49-F238E27FC236}">
                <a16:creationId xmlns:a16="http://schemas.microsoft.com/office/drawing/2014/main" id="{DA22872E-194C-FC99-4734-E9F1E6E2C603}"/>
              </a:ext>
            </a:extLst>
          </p:cNvPr>
          <p:cNvSpPr txBox="1"/>
          <p:nvPr/>
        </p:nvSpPr>
        <p:spPr>
          <a:xfrm>
            <a:off x="1419051" y="6072689"/>
            <a:ext cx="800219" cy="461665"/>
          </a:xfrm>
          <a:prstGeom prst="rect">
            <a:avLst/>
          </a:prstGeom>
          <a:solidFill>
            <a:srgbClr val="FFFFFF">
              <a:alpha val="30196"/>
            </a:srgbClr>
          </a:solidFill>
        </p:spPr>
        <p:txBody>
          <a:bodyPr wrap="none" rtlCol="0">
            <a:spAutoFit/>
          </a:bodyPr>
          <a:lstStyle/>
          <a:p>
            <a:pPr algn="ctr"/>
            <a:r>
              <a:rPr lang="ja-JP" altLang="en-US" sz="1200">
                <a:latin typeface="Meiryo UI" panose="020B0604030504040204" pitchFamily="50" charset="-128"/>
                <a:ea typeface="Meiryo UI" panose="020B0604030504040204" pitchFamily="50" charset="-128"/>
              </a:rPr>
              <a:t>発行情報</a:t>
            </a:r>
            <a:endParaRPr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テーブル</a:t>
            </a:r>
          </a:p>
        </p:txBody>
      </p:sp>
      <p:sp>
        <p:nvSpPr>
          <p:cNvPr id="44" name="フローチャート: 磁気ディスク 43">
            <a:extLst>
              <a:ext uri="{FF2B5EF4-FFF2-40B4-BE49-F238E27FC236}">
                <a16:creationId xmlns:a16="http://schemas.microsoft.com/office/drawing/2014/main" id="{9BC286D6-56FF-16B8-6C91-6FB58FB764B0}"/>
              </a:ext>
            </a:extLst>
          </p:cNvPr>
          <p:cNvSpPr/>
          <p:nvPr/>
        </p:nvSpPr>
        <p:spPr>
          <a:xfrm>
            <a:off x="4549169" y="3187538"/>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82D484E7-1D55-0A08-1F52-2D847B89666B}"/>
              </a:ext>
            </a:extLst>
          </p:cNvPr>
          <p:cNvSpPr txBox="1"/>
          <p:nvPr/>
        </p:nvSpPr>
        <p:spPr>
          <a:xfrm>
            <a:off x="4452419" y="3296017"/>
            <a:ext cx="80021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発行情報</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テーブル</a:t>
            </a:r>
            <a:endParaRPr kumimoji="1"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EB3251FD-C5F0-0ACE-B6CE-6D4400B6ED48}"/>
              </a:ext>
            </a:extLst>
          </p:cNvPr>
          <p:cNvSpPr/>
          <p:nvPr/>
        </p:nvSpPr>
        <p:spPr>
          <a:xfrm>
            <a:off x="4024810" y="3838030"/>
            <a:ext cx="1655432"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b</a:t>
            </a:r>
            <a:r>
              <a:rPr kumimoji="1" lang="en-US" altLang="ja-JP" sz="1100">
                <a:latin typeface="Meiryo UI" panose="020B0604030504040204" pitchFamily="50" charset="-128"/>
                <a:ea typeface="Meiryo UI" panose="020B0604030504040204" pitchFamily="50" charset="-128"/>
              </a:rPr>
              <a:t>.</a:t>
            </a:r>
            <a:r>
              <a:rPr lang="ja-JP" altLang="en-US" sz="1100">
                <a:latin typeface="Meiryo UI" panose="020B0604030504040204" pitchFamily="50" charset="-128"/>
                <a:ea typeface="Meiryo UI" panose="020B0604030504040204" pitchFamily="50" charset="-128"/>
              </a:rPr>
              <a:t>発行処理</a:t>
            </a:r>
            <a:endParaRPr kumimoji="1" lang="ja-JP" altLang="en-US" sz="1100">
              <a:latin typeface="Meiryo UI" panose="020B0604030504040204" pitchFamily="50" charset="-128"/>
              <a:ea typeface="Meiryo UI" panose="020B0604030504040204" pitchFamily="50" charset="-128"/>
            </a:endParaRPr>
          </a:p>
        </p:txBody>
      </p:sp>
      <p:grpSp>
        <p:nvGrpSpPr>
          <p:cNvPr id="47" name="グループ化 46">
            <a:extLst>
              <a:ext uri="{FF2B5EF4-FFF2-40B4-BE49-F238E27FC236}">
                <a16:creationId xmlns:a16="http://schemas.microsoft.com/office/drawing/2014/main" id="{3C6748D3-3849-9B83-8EA9-E31CD4058848}"/>
              </a:ext>
            </a:extLst>
          </p:cNvPr>
          <p:cNvGrpSpPr/>
          <p:nvPr/>
        </p:nvGrpSpPr>
        <p:grpSpPr>
          <a:xfrm>
            <a:off x="3486244" y="4815854"/>
            <a:ext cx="500888" cy="411856"/>
            <a:chOff x="0" y="9524"/>
            <a:chExt cx="500888" cy="411856"/>
          </a:xfrm>
        </p:grpSpPr>
        <p:sp>
          <p:nvSpPr>
            <p:cNvPr id="48" name="フローチャート: 書類 47">
              <a:extLst>
                <a:ext uri="{FF2B5EF4-FFF2-40B4-BE49-F238E27FC236}">
                  <a16:creationId xmlns:a16="http://schemas.microsoft.com/office/drawing/2014/main" id="{FE5D5754-C29F-48F4-B0E4-D9AF437B15D7}"/>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49" name="フローチャート: 書類 48">
              <a:extLst>
                <a:ext uri="{FF2B5EF4-FFF2-40B4-BE49-F238E27FC236}">
                  <a16:creationId xmlns:a16="http://schemas.microsoft.com/office/drawing/2014/main" id="{052860C8-1A00-9385-C4A5-CE374077695C}"/>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50" name="フローチャート: 書類 49">
              <a:extLst>
                <a:ext uri="{FF2B5EF4-FFF2-40B4-BE49-F238E27FC236}">
                  <a16:creationId xmlns:a16="http://schemas.microsoft.com/office/drawing/2014/main" id="{FF4640EB-3A85-D251-B6C7-7A0E732A4903}"/>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51" name="テキスト ボックス 50">
            <a:extLst>
              <a:ext uri="{FF2B5EF4-FFF2-40B4-BE49-F238E27FC236}">
                <a16:creationId xmlns:a16="http://schemas.microsoft.com/office/drawing/2014/main" id="{99C02862-43A8-07B8-929E-A19FAC445F0D}"/>
              </a:ext>
            </a:extLst>
          </p:cNvPr>
          <p:cNvSpPr txBox="1"/>
          <p:nvPr/>
        </p:nvSpPr>
        <p:spPr>
          <a:xfrm>
            <a:off x="3250937" y="5240302"/>
            <a:ext cx="954107" cy="276999"/>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p:txBody>
      </p:sp>
      <p:grpSp>
        <p:nvGrpSpPr>
          <p:cNvPr id="52" name="グループ化 51">
            <a:extLst>
              <a:ext uri="{FF2B5EF4-FFF2-40B4-BE49-F238E27FC236}">
                <a16:creationId xmlns:a16="http://schemas.microsoft.com/office/drawing/2014/main" id="{D9D91251-5F71-E480-CB1B-38439EDC09F2}"/>
              </a:ext>
            </a:extLst>
          </p:cNvPr>
          <p:cNvGrpSpPr/>
          <p:nvPr/>
        </p:nvGrpSpPr>
        <p:grpSpPr>
          <a:xfrm>
            <a:off x="3929982" y="5733256"/>
            <a:ext cx="500888" cy="411856"/>
            <a:chOff x="0" y="9524"/>
            <a:chExt cx="500888" cy="411856"/>
          </a:xfrm>
        </p:grpSpPr>
        <p:sp>
          <p:nvSpPr>
            <p:cNvPr id="53" name="フローチャート: 書類 52">
              <a:extLst>
                <a:ext uri="{FF2B5EF4-FFF2-40B4-BE49-F238E27FC236}">
                  <a16:creationId xmlns:a16="http://schemas.microsoft.com/office/drawing/2014/main" id="{60D91F5A-007E-3CF1-40A7-CCF072D4444E}"/>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54" name="フローチャート: 書類 53">
              <a:extLst>
                <a:ext uri="{FF2B5EF4-FFF2-40B4-BE49-F238E27FC236}">
                  <a16:creationId xmlns:a16="http://schemas.microsoft.com/office/drawing/2014/main" id="{92E94F2C-A90A-CF74-3524-2A381A279C61}"/>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55" name="フローチャート: 書類 54">
              <a:extLst>
                <a:ext uri="{FF2B5EF4-FFF2-40B4-BE49-F238E27FC236}">
                  <a16:creationId xmlns:a16="http://schemas.microsoft.com/office/drawing/2014/main" id="{876E73C9-0AB4-A1E9-E526-884ABDCBF9A5}"/>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56" name="テキスト ボックス 55">
            <a:extLst>
              <a:ext uri="{FF2B5EF4-FFF2-40B4-BE49-F238E27FC236}">
                <a16:creationId xmlns:a16="http://schemas.microsoft.com/office/drawing/2014/main" id="{3055B33B-6CF3-72FA-DB27-D8DDCEE4E683}"/>
              </a:ext>
            </a:extLst>
          </p:cNvPr>
          <p:cNvSpPr txBox="1"/>
          <p:nvPr/>
        </p:nvSpPr>
        <p:spPr>
          <a:xfrm>
            <a:off x="3563726" y="6157704"/>
            <a:ext cx="1107997"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（特別療養）</a:t>
            </a:r>
            <a:endParaRPr kumimoji="1" lang="en-US" altLang="ja-JP" sz="1200">
              <a:latin typeface="Meiryo UI" panose="020B0604030504040204" pitchFamily="50" charset="-128"/>
              <a:ea typeface="Meiryo UI" panose="020B0604030504040204" pitchFamily="50" charset="-128"/>
            </a:endParaRPr>
          </a:p>
        </p:txBody>
      </p:sp>
      <p:grpSp>
        <p:nvGrpSpPr>
          <p:cNvPr id="57" name="グループ化 56">
            <a:extLst>
              <a:ext uri="{FF2B5EF4-FFF2-40B4-BE49-F238E27FC236}">
                <a16:creationId xmlns:a16="http://schemas.microsoft.com/office/drawing/2014/main" id="{BF0222C4-8B76-EDE2-5FC9-81C08E1591A3}"/>
              </a:ext>
            </a:extLst>
          </p:cNvPr>
          <p:cNvGrpSpPr/>
          <p:nvPr/>
        </p:nvGrpSpPr>
        <p:grpSpPr>
          <a:xfrm>
            <a:off x="4479284" y="4811247"/>
            <a:ext cx="500888" cy="411857"/>
            <a:chOff x="0" y="9524"/>
            <a:chExt cx="500888" cy="411856"/>
          </a:xfrm>
        </p:grpSpPr>
        <p:sp>
          <p:nvSpPr>
            <p:cNvPr id="58" name="フローチャート: 書類 57">
              <a:extLst>
                <a:ext uri="{FF2B5EF4-FFF2-40B4-BE49-F238E27FC236}">
                  <a16:creationId xmlns:a16="http://schemas.microsoft.com/office/drawing/2014/main" id="{4DC47826-4A61-5FA3-1028-AA4F1C94CE63}"/>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59" name="フローチャート: 書類 58">
              <a:extLst>
                <a:ext uri="{FF2B5EF4-FFF2-40B4-BE49-F238E27FC236}">
                  <a16:creationId xmlns:a16="http://schemas.microsoft.com/office/drawing/2014/main" id="{BB26969B-F34C-5279-81A3-36FF53FE2918}"/>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60" name="フローチャート: 書類 59">
              <a:extLst>
                <a:ext uri="{FF2B5EF4-FFF2-40B4-BE49-F238E27FC236}">
                  <a16:creationId xmlns:a16="http://schemas.microsoft.com/office/drawing/2014/main" id="{6E92F010-1933-DEDC-014E-6A198D797D1A}"/>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63" name="テキスト ボックス 62">
            <a:extLst>
              <a:ext uri="{FF2B5EF4-FFF2-40B4-BE49-F238E27FC236}">
                <a16:creationId xmlns:a16="http://schemas.microsoft.com/office/drawing/2014/main" id="{130F580F-F16F-6250-C604-261E14ADA94E}"/>
              </a:ext>
            </a:extLst>
          </p:cNvPr>
          <p:cNvSpPr txBox="1"/>
          <p:nvPr/>
        </p:nvSpPr>
        <p:spPr>
          <a:xfrm>
            <a:off x="4205044" y="5235694"/>
            <a:ext cx="925253"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資格情報の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お知らせ</a:t>
            </a:r>
            <a:endParaRPr kumimoji="1" lang="en-US" altLang="ja-JP" sz="1200">
              <a:latin typeface="Meiryo UI" panose="020B0604030504040204" pitchFamily="50" charset="-128"/>
              <a:ea typeface="Meiryo UI" panose="020B0604030504040204" pitchFamily="50" charset="-128"/>
            </a:endParaRPr>
          </a:p>
        </p:txBody>
      </p:sp>
      <p:grpSp>
        <p:nvGrpSpPr>
          <p:cNvPr id="64" name="グループ化 63">
            <a:extLst>
              <a:ext uri="{FF2B5EF4-FFF2-40B4-BE49-F238E27FC236}">
                <a16:creationId xmlns:a16="http://schemas.microsoft.com/office/drawing/2014/main" id="{DF8A1147-0004-18D8-37C4-E58E0D88E7B1}"/>
              </a:ext>
            </a:extLst>
          </p:cNvPr>
          <p:cNvGrpSpPr/>
          <p:nvPr/>
        </p:nvGrpSpPr>
        <p:grpSpPr>
          <a:xfrm>
            <a:off x="4925124" y="5728649"/>
            <a:ext cx="500888" cy="411857"/>
            <a:chOff x="0" y="9524"/>
            <a:chExt cx="500888" cy="411856"/>
          </a:xfrm>
        </p:grpSpPr>
        <p:sp>
          <p:nvSpPr>
            <p:cNvPr id="65" name="フローチャート: 書類 64">
              <a:extLst>
                <a:ext uri="{FF2B5EF4-FFF2-40B4-BE49-F238E27FC236}">
                  <a16:creationId xmlns:a16="http://schemas.microsoft.com/office/drawing/2014/main" id="{CD554EC4-28BF-6FED-9D09-704B05004A72}"/>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66" name="フローチャート: 書類 65">
              <a:extLst>
                <a:ext uri="{FF2B5EF4-FFF2-40B4-BE49-F238E27FC236}">
                  <a16:creationId xmlns:a16="http://schemas.microsoft.com/office/drawing/2014/main" id="{8714F83D-38E8-37ED-5C51-09E918E04DAF}"/>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67" name="フローチャート: 書類 66">
              <a:extLst>
                <a:ext uri="{FF2B5EF4-FFF2-40B4-BE49-F238E27FC236}">
                  <a16:creationId xmlns:a16="http://schemas.microsoft.com/office/drawing/2014/main" id="{CF489AEC-81DA-DAC3-DBD4-304C6AC98DCC}"/>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68" name="テキスト ボックス 67">
            <a:extLst>
              <a:ext uri="{FF2B5EF4-FFF2-40B4-BE49-F238E27FC236}">
                <a16:creationId xmlns:a16="http://schemas.microsoft.com/office/drawing/2014/main" id="{0368D52C-C57A-8FB5-7C71-1DA3AA88A0A5}"/>
              </a:ext>
            </a:extLst>
          </p:cNvPr>
          <p:cNvSpPr txBox="1"/>
          <p:nvPr/>
        </p:nvSpPr>
        <p:spPr>
          <a:xfrm>
            <a:off x="4493442" y="6153096"/>
            <a:ext cx="1439817"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a:t>
            </a:r>
            <a:r>
              <a:rPr lang="ja-JP" altLang="en-US" sz="1200">
                <a:latin typeface="Meiryo UI" panose="020B0604030504040204" pitchFamily="50" charset="-128"/>
                <a:ea typeface="Meiryo UI" panose="020B0604030504040204" pitchFamily="50" charset="-128"/>
              </a:rPr>
              <a:t>情報のお知らせ</a:t>
            </a:r>
            <a:endParaRPr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（特別療養）</a:t>
            </a:r>
            <a:endParaRPr kumimoji="1" lang="en-US" altLang="ja-JP" sz="1200">
              <a:latin typeface="Meiryo UI" panose="020B0604030504040204" pitchFamily="50" charset="-128"/>
              <a:ea typeface="Meiryo UI" panose="020B0604030504040204" pitchFamily="50" charset="-128"/>
            </a:endParaRPr>
          </a:p>
        </p:txBody>
      </p:sp>
      <p:grpSp>
        <p:nvGrpSpPr>
          <p:cNvPr id="69" name="グループ化 68">
            <a:extLst>
              <a:ext uri="{FF2B5EF4-FFF2-40B4-BE49-F238E27FC236}">
                <a16:creationId xmlns:a16="http://schemas.microsoft.com/office/drawing/2014/main" id="{FDCA7A3D-5AA2-869D-BCC2-E52C8CC56B98}"/>
              </a:ext>
            </a:extLst>
          </p:cNvPr>
          <p:cNvGrpSpPr/>
          <p:nvPr/>
        </p:nvGrpSpPr>
        <p:grpSpPr>
          <a:xfrm>
            <a:off x="5435396" y="4811248"/>
            <a:ext cx="500888" cy="411856"/>
            <a:chOff x="0" y="9524"/>
            <a:chExt cx="500888" cy="411856"/>
          </a:xfrm>
        </p:grpSpPr>
        <p:sp>
          <p:nvSpPr>
            <p:cNvPr id="70" name="フローチャート: 書類 69">
              <a:extLst>
                <a:ext uri="{FF2B5EF4-FFF2-40B4-BE49-F238E27FC236}">
                  <a16:creationId xmlns:a16="http://schemas.microsoft.com/office/drawing/2014/main" id="{7A711F6E-AFAF-6647-38A6-5311E2A0A5C4}"/>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71" name="フローチャート: 書類 70">
              <a:extLst>
                <a:ext uri="{FF2B5EF4-FFF2-40B4-BE49-F238E27FC236}">
                  <a16:creationId xmlns:a16="http://schemas.microsoft.com/office/drawing/2014/main" id="{3974CDE0-6027-8511-9EB0-043553F8FF94}"/>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72" name="フローチャート: 書類 71">
              <a:extLst>
                <a:ext uri="{FF2B5EF4-FFF2-40B4-BE49-F238E27FC236}">
                  <a16:creationId xmlns:a16="http://schemas.microsoft.com/office/drawing/2014/main" id="{BDB3BBDE-6410-E703-400E-F7973729874B}"/>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73" name="テキスト ボックス 72">
            <a:extLst>
              <a:ext uri="{FF2B5EF4-FFF2-40B4-BE49-F238E27FC236}">
                <a16:creationId xmlns:a16="http://schemas.microsoft.com/office/drawing/2014/main" id="{29FB6F41-4541-5874-EBB4-D57CF523BA8B}"/>
              </a:ext>
            </a:extLst>
          </p:cNvPr>
          <p:cNvSpPr txBox="1"/>
          <p:nvPr/>
        </p:nvSpPr>
        <p:spPr>
          <a:xfrm>
            <a:off x="5141148" y="5235696"/>
            <a:ext cx="1107996" cy="646331"/>
          </a:xfrm>
          <a:prstGeom prst="rect">
            <a:avLst/>
          </a:prstGeom>
          <a:solidFill>
            <a:srgbClr val="FFFFFF">
              <a:alpha val="30196"/>
            </a:srgbClr>
          </a:solidFill>
        </p:spPr>
        <p:txBody>
          <a:bodyPr wrap="none" rtlCol="0">
            <a:spAutoFit/>
          </a:bodyPr>
          <a:lstStyle/>
          <a:p>
            <a:pPr algn="ctr"/>
            <a:r>
              <a:rPr kumimoji="1" lang="zh-TW" altLang="en-US" sz="1200">
                <a:latin typeface="Meiryo UI" panose="020B0604030504040204" pitchFamily="50" charset="-128"/>
                <a:ea typeface="Meiryo UI" panose="020B0604030504040204" pitchFamily="50" charset="-128"/>
              </a:rPr>
              <a:t>利用登録状況</a:t>
            </a:r>
            <a:endParaRPr kumimoji="1" lang="en-US" altLang="zh-TW" sz="1200">
              <a:latin typeface="Meiryo UI" panose="020B0604030504040204" pitchFamily="50" charset="-128"/>
              <a:ea typeface="Meiryo UI" panose="020B0604030504040204" pitchFamily="50" charset="-128"/>
            </a:endParaRPr>
          </a:p>
          <a:p>
            <a:pPr algn="ctr"/>
            <a:r>
              <a:rPr kumimoji="1" lang="zh-TW" altLang="en-US" sz="1200">
                <a:latin typeface="Meiryo UI" panose="020B0604030504040204" pitchFamily="50" charset="-128"/>
                <a:ea typeface="Meiryo UI" panose="020B0604030504040204" pitchFamily="50" charset="-128"/>
              </a:rPr>
              <a:t>確認対象者</a:t>
            </a:r>
            <a:endParaRPr kumimoji="1" lang="en-US" altLang="zh-TW" sz="1200">
              <a:latin typeface="Meiryo UI" panose="020B0604030504040204" pitchFamily="50" charset="-128"/>
              <a:ea typeface="Meiryo UI" panose="020B0604030504040204" pitchFamily="50" charset="-128"/>
            </a:endParaRPr>
          </a:p>
          <a:p>
            <a:pPr algn="ctr"/>
            <a:r>
              <a:rPr kumimoji="1" lang="zh-TW" altLang="en-US" sz="1200">
                <a:latin typeface="Meiryo UI" panose="020B0604030504040204" pitchFamily="50" charset="-128"/>
                <a:ea typeface="Meiryo UI" panose="020B0604030504040204" pitchFamily="50" charset="-128"/>
              </a:rPr>
              <a:t>一覧表</a:t>
            </a:r>
            <a:endParaRPr kumimoji="1" lang="en-US" altLang="ja-JP" sz="1200">
              <a:latin typeface="Meiryo UI" panose="020B0604030504040204" pitchFamily="50" charset="-128"/>
              <a:ea typeface="Meiryo UI" panose="020B0604030504040204" pitchFamily="50" charset="-128"/>
            </a:endParaRPr>
          </a:p>
        </p:txBody>
      </p:sp>
      <p:cxnSp>
        <p:nvCxnSpPr>
          <p:cNvPr id="79" name="直線矢印コネクタ 56">
            <a:extLst>
              <a:ext uri="{FF2B5EF4-FFF2-40B4-BE49-F238E27FC236}">
                <a16:creationId xmlns:a16="http://schemas.microsoft.com/office/drawing/2014/main" id="{84DC1450-140A-60EB-552F-5D22209C1DA4}"/>
              </a:ext>
            </a:extLst>
          </p:cNvPr>
          <p:cNvCxnSpPr>
            <a:cxnSpLocks/>
            <a:stCxn id="30" idx="3"/>
            <a:endCxn id="29" idx="0"/>
          </p:cNvCxnSpPr>
          <p:nvPr/>
        </p:nvCxnSpPr>
        <p:spPr>
          <a:xfrm rot="5400000">
            <a:off x="1657484" y="4361430"/>
            <a:ext cx="959156" cy="632368"/>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0" name="直線矢印コネクタ 56">
            <a:extLst>
              <a:ext uri="{FF2B5EF4-FFF2-40B4-BE49-F238E27FC236}">
                <a16:creationId xmlns:a16="http://schemas.microsoft.com/office/drawing/2014/main" id="{243F6756-48AD-9208-5133-B5ED79F757F3}"/>
              </a:ext>
            </a:extLst>
          </p:cNvPr>
          <p:cNvCxnSpPr>
            <a:cxnSpLocks/>
            <a:stCxn id="23" idx="3"/>
            <a:endCxn id="29" idx="0"/>
          </p:cNvCxnSpPr>
          <p:nvPr/>
        </p:nvCxnSpPr>
        <p:spPr>
          <a:xfrm rot="16200000" flipH="1">
            <a:off x="1189503" y="4525817"/>
            <a:ext cx="957240" cy="305510"/>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51758519-2C01-AAA1-B743-C5D642398702}"/>
              </a:ext>
            </a:extLst>
          </p:cNvPr>
          <p:cNvCxnSpPr>
            <a:stCxn id="29" idx="2"/>
            <a:endCxn id="39" idx="1"/>
          </p:cNvCxnSpPr>
          <p:nvPr/>
        </p:nvCxnSpPr>
        <p:spPr>
          <a:xfrm flipH="1">
            <a:off x="1819159" y="5667543"/>
            <a:ext cx="1719" cy="259478"/>
          </a:xfrm>
          <a:prstGeom prst="straightConnector1">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2" name="直線コネクタ 81">
            <a:extLst>
              <a:ext uri="{FF2B5EF4-FFF2-40B4-BE49-F238E27FC236}">
                <a16:creationId xmlns:a16="http://schemas.microsoft.com/office/drawing/2014/main" id="{DFB57C7C-AA7B-9D29-0950-314776B3E538}"/>
              </a:ext>
            </a:extLst>
          </p:cNvPr>
          <p:cNvCxnSpPr>
            <a:cxnSpLocks/>
          </p:cNvCxnSpPr>
          <p:nvPr/>
        </p:nvCxnSpPr>
        <p:spPr>
          <a:xfrm>
            <a:off x="2864768" y="3183786"/>
            <a:ext cx="0" cy="2333515"/>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83" name="直線矢印コネクタ 56">
            <a:extLst>
              <a:ext uri="{FF2B5EF4-FFF2-40B4-BE49-F238E27FC236}">
                <a16:creationId xmlns:a16="http://schemas.microsoft.com/office/drawing/2014/main" id="{4250AE51-D2A9-034B-FC5F-0E3B8661C359}"/>
              </a:ext>
            </a:extLst>
          </p:cNvPr>
          <p:cNvCxnSpPr>
            <a:cxnSpLocks/>
            <a:stCxn id="46" idx="2"/>
          </p:cNvCxnSpPr>
          <p:nvPr/>
        </p:nvCxnSpPr>
        <p:spPr>
          <a:xfrm rot="5400000">
            <a:off x="4029915" y="3993242"/>
            <a:ext cx="467473" cy="1177750"/>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4" name="直線矢印コネクタ 56">
            <a:extLst>
              <a:ext uri="{FF2B5EF4-FFF2-40B4-BE49-F238E27FC236}">
                <a16:creationId xmlns:a16="http://schemas.microsoft.com/office/drawing/2014/main" id="{BDAC9203-84F8-60CD-E444-7BA6C7DF2EA4}"/>
              </a:ext>
            </a:extLst>
          </p:cNvPr>
          <p:cNvCxnSpPr>
            <a:cxnSpLocks/>
            <a:stCxn id="46" idx="2"/>
          </p:cNvCxnSpPr>
          <p:nvPr/>
        </p:nvCxnSpPr>
        <p:spPr>
          <a:xfrm rot="5400000">
            <a:off x="3793083" y="4673812"/>
            <a:ext cx="1384875" cy="734012"/>
          </a:xfrm>
          <a:prstGeom prst="bentConnector3">
            <a:avLst>
              <a:gd name="adj1" fmla="val 16986"/>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5" name="直線矢印コネクタ 56">
            <a:extLst>
              <a:ext uri="{FF2B5EF4-FFF2-40B4-BE49-F238E27FC236}">
                <a16:creationId xmlns:a16="http://schemas.microsoft.com/office/drawing/2014/main" id="{51CE63F9-BD5C-8730-C0A7-1631E62DFE5D}"/>
              </a:ext>
            </a:extLst>
          </p:cNvPr>
          <p:cNvCxnSpPr>
            <a:cxnSpLocks/>
            <a:stCxn id="46" idx="2"/>
          </p:cNvCxnSpPr>
          <p:nvPr/>
        </p:nvCxnSpPr>
        <p:spPr>
          <a:xfrm rot="5400000">
            <a:off x="4528738" y="4487459"/>
            <a:ext cx="462866" cy="184710"/>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6" name="直線矢印コネクタ 56">
            <a:extLst>
              <a:ext uri="{FF2B5EF4-FFF2-40B4-BE49-F238E27FC236}">
                <a16:creationId xmlns:a16="http://schemas.microsoft.com/office/drawing/2014/main" id="{FC2F251A-247D-AA3C-61A3-BC3B546DF8D5}"/>
              </a:ext>
            </a:extLst>
          </p:cNvPr>
          <p:cNvCxnSpPr>
            <a:cxnSpLocks/>
            <a:stCxn id="46" idx="2"/>
          </p:cNvCxnSpPr>
          <p:nvPr/>
        </p:nvCxnSpPr>
        <p:spPr>
          <a:xfrm rot="16200000" flipH="1">
            <a:off x="4293589" y="4907318"/>
            <a:ext cx="1413229" cy="295354"/>
          </a:xfrm>
          <a:prstGeom prst="bentConnector3">
            <a:avLst>
              <a:gd name="adj1" fmla="val 16508"/>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7" name="直線矢印コネクタ 56">
            <a:extLst>
              <a:ext uri="{FF2B5EF4-FFF2-40B4-BE49-F238E27FC236}">
                <a16:creationId xmlns:a16="http://schemas.microsoft.com/office/drawing/2014/main" id="{A0900F7F-0CE7-975A-E37D-30691F80531F}"/>
              </a:ext>
            </a:extLst>
          </p:cNvPr>
          <p:cNvCxnSpPr>
            <a:cxnSpLocks/>
            <a:stCxn id="46" idx="2"/>
          </p:cNvCxnSpPr>
          <p:nvPr/>
        </p:nvCxnSpPr>
        <p:spPr>
          <a:xfrm rot="16200000" flipH="1">
            <a:off x="5006794" y="4194113"/>
            <a:ext cx="462867" cy="771402"/>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9" name="直線矢印コネクタ 88">
            <a:extLst>
              <a:ext uri="{FF2B5EF4-FFF2-40B4-BE49-F238E27FC236}">
                <a16:creationId xmlns:a16="http://schemas.microsoft.com/office/drawing/2014/main" id="{2885B67E-1E68-EE96-A7B2-EBD7A7704954}"/>
              </a:ext>
            </a:extLst>
          </p:cNvPr>
          <p:cNvCxnSpPr>
            <a:cxnSpLocks/>
            <a:stCxn id="44" idx="3"/>
            <a:endCxn id="46" idx="0"/>
          </p:cNvCxnSpPr>
          <p:nvPr/>
        </p:nvCxnSpPr>
        <p:spPr>
          <a:xfrm flipH="1">
            <a:off x="4852526" y="3682213"/>
            <a:ext cx="1" cy="155817"/>
          </a:xfrm>
          <a:prstGeom prst="straightConnector1">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4" name="フローチャート: データ 93">
            <a:extLst>
              <a:ext uri="{FF2B5EF4-FFF2-40B4-BE49-F238E27FC236}">
                <a16:creationId xmlns:a16="http://schemas.microsoft.com/office/drawing/2014/main" id="{EDC04F68-B6C4-B61D-CA25-41DA82E4E922}"/>
              </a:ext>
            </a:extLst>
          </p:cNvPr>
          <p:cNvSpPr/>
          <p:nvPr/>
        </p:nvSpPr>
        <p:spPr>
          <a:xfrm>
            <a:off x="3115881" y="5733256"/>
            <a:ext cx="427256" cy="288031"/>
          </a:xfrm>
          <a:prstGeom prst="flowChartInputOutpu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95" name="テキスト ボックス 94">
            <a:extLst>
              <a:ext uri="{FF2B5EF4-FFF2-40B4-BE49-F238E27FC236}">
                <a16:creationId xmlns:a16="http://schemas.microsoft.com/office/drawing/2014/main" id="{42E68A70-F400-2EAB-5EB0-E2DD4BB382B7}"/>
              </a:ext>
            </a:extLst>
          </p:cNvPr>
          <p:cNvSpPr txBox="1"/>
          <p:nvPr/>
        </p:nvSpPr>
        <p:spPr>
          <a:xfrm>
            <a:off x="3074020" y="5661248"/>
            <a:ext cx="554960"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帳票</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データ</a:t>
            </a:r>
            <a:endParaRPr kumimoji="1" lang="en-US" altLang="ja-JP" sz="1200">
              <a:latin typeface="Meiryo UI" panose="020B0604030504040204" pitchFamily="50" charset="-128"/>
              <a:ea typeface="Meiryo UI" panose="020B0604030504040204" pitchFamily="50" charset="-128"/>
            </a:endParaRPr>
          </a:p>
        </p:txBody>
      </p:sp>
      <p:cxnSp>
        <p:nvCxnSpPr>
          <p:cNvPr id="96" name="直線矢印コネクタ 56">
            <a:extLst>
              <a:ext uri="{FF2B5EF4-FFF2-40B4-BE49-F238E27FC236}">
                <a16:creationId xmlns:a16="http://schemas.microsoft.com/office/drawing/2014/main" id="{D73371FB-30F7-7EF5-D9D9-6B2D4E08D29F}"/>
              </a:ext>
            </a:extLst>
          </p:cNvPr>
          <p:cNvCxnSpPr>
            <a:cxnSpLocks/>
            <a:stCxn id="46" idx="2"/>
            <a:endCxn id="94" idx="1"/>
          </p:cNvCxnSpPr>
          <p:nvPr/>
        </p:nvCxnSpPr>
        <p:spPr>
          <a:xfrm rot="5400000">
            <a:off x="3398581" y="4279310"/>
            <a:ext cx="1384875" cy="1523017"/>
          </a:xfrm>
          <a:prstGeom prst="bentConnector3">
            <a:avLst>
              <a:gd name="adj1" fmla="val 16986"/>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graphicFrame>
        <p:nvGraphicFramePr>
          <p:cNvPr id="97" name="表 96">
            <a:extLst>
              <a:ext uri="{FF2B5EF4-FFF2-40B4-BE49-F238E27FC236}">
                <a16:creationId xmlns:a16="http://schemas.microsoft.com/office/drawing/2014/main" id="{A6D07963-7F5F-E29E-66C2-85D318766946}"/>
              </a:ext>
            </a:extLst>
          </p:cNvPr>
          <p:cNvGraphicFramePr>
            <a:graphicFrameLocks noGrp="1"/>
          </p:cNvGraphicFramePr>
          <p:nvPr>
            <p:extLst>
              <p:ext uri="{D42A27DB-BD31-4B8C-83A1-F6EECF244321}">
                <p14:modId xmlns:p14="http://schemas.microsoft.com/office/powerpoint/2010/main" val="1205782087"/>
              </p:ext>
            </p:extLst>
          </p:nvPr>
        </p:nvGraphicFramePr>
        <p:xfrm>
          <a:off x="6465168" y="2770617"/>
          <a:ext cx="2840236" cy="3887102"/>
        </p:xfrm>
        <a:graphic>
          <a:graphicData uri="http://schemas.openxmlformats.org/drawingml/2006/table">
            <a:tbl>
              <a:tblPr firstRow="1" bandRow="1">
                <a:tableStyleId>{5C22544A-7EE6-4342-B048-85BDC9FD1C3A}</a:tableStyleId>
              </a:tblPr>
              <a:tblGrid>
                <a:gridCol w="2840236">
                  <a:extLst>
                    <a:ext uri="{9D8B030D-6E8A-4147-A177-3AD203B41FA5}">
                      <a16:colId xmlns:a16="http://schemas.microsoft.com/office/drawing/2014/main" val="4214557351"/>
                    </a:ext>
                  </a:extLst>
                </a:gridCol>
              </a:tblGrid>
              <a:tr h="320942">
                <a:tc>
                  <a:txBody>
                    <a:bodyPr/>
                    <a:lstStyle/>
                    <a:p>
                      <a:pPr algn="ctr"/>
                      <a:r>
                        <a:rPr kumimoji="1" lang="ja-JP" altLang="en-US" sz="1200" b="0">
                          <a:latin typeface="Meiryo UI" panose="020B0604030504040204" pitchFamily="50" charset="-128"/>
                          <a:ea typeface="Meiryo UI" panose="020B0604030504040204" pitchFamily="50" charset="-128"/>
                        </a:rPr>
                        <a:t>処理概要</a:t>
                      </a:r>
                    </a:p>
                  </a:txBody>
                  <a:tcPr/>
                </a:tc>
                <a:extLst>
                  <a:ext uri="{0D108BD9-81ED-4DB2-BD59-A6C34878D82A}">
                    <a16:rowId xmlns:a16="http://schemas.microsoft.com/office/drawing/2014/main" val="2439697661"/>
                  </a:ext>
                </a:extLst>
              </a:tr>
              <a:tr h="33163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発行情報作成：国保資格情報、利用登録情報、資格確認書交付申請情報、および滞納世帯対象データを突合して、発行対象者の抽出、発行対象帳票の判定を行い、「発行情報テーブル」に登録する。なお、「発行情報テーブル」は差し替え交付時に異動有無の判定元情報として利用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発行処理：発行対象者について「資格確認書」「資格確認書（特別療養）」「資格情報のお知らせ」「資格情報のお知らせ（特別療養）」の各種帳票、アウトソージング用帳票データを作成する。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また、同一世帯で複数の種類の帳票に分かれる可能性があるため、同一世帯の紐づけが可能となるようアウトソージング用の帳票データには世帯ごとに一意となる情報を付与することとする。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a:solidFill>
                          <a:srgbClr val="FF0000"/>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058907539"/>
                  </a:ext>
                </a:extLst>
              </a:tr>
            </a:tbl>
          </a:graphicData>
        </a:graphic>
      </p:graphicFrame>
    </p:spTree>
    <p:extLst>
      <p:ext uri="{BB962C8B-B14F-4D97-AF65-F5344CB8AC3E}">
        <p14:creationId xmlns:p14="http://schemas.microsoft.com/office/powerpoint/2010/main" val="33960186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A69518B9-8F97-167A-EF87-95C7CEEA1EBC}"/>
              </a:ext>
            </a:extLst>
          </p:cNvPr>
          <p:cNvGraphicFramePr>
            <a:graphicFrameLocks noGrp="1"/>
          </p:cNvGraphicFramePr>
          <p:nvPr>
            <p:extLst>
              <p:ext uri="{D42A27DB-BD31-4B8C-83A1-F6EECF244321}">
                <p14:modId xmlns:p14="http://schemas.microsoft.com/office/powerpoint/2010/main" val="265054512"/>
              </p:ext>
            </p:extLst>
          </p:nvPr>
        </p:nvGraphicFramePr>
        <p:xfrm>
          <a:off x="560512" y="1844824"/>
          <a:ext cx="8561773" cy="4851400"/>
        </p:xfrm>
        <a:graphic>
          <a:graphicData uri="http://schemas.openxmlformats.org/drawingml/2006/table">
            <a:tbl>
              <a:tblPr firstRow="1" bandRow="1">
                <a:tableStyleId>{5C22544A-7EE6-4342-B048-85BDC9FD1C3A}</a:tableStyleId>
              </a:tblPr>
              <a:tblGrid>
                <a:gridCol w="506984">
                  <a:extLst>
                    <a:ext uri="{9D8B030D-6E8A-4147-A177-3AD203B41FA5}">
                      <a16:colId xmlns:a16="http://schemas.microsoft.com/office/drawing/2014/main" val="3268994445"/>
                    </a:ext>
                  </a:extLst>
                </a:gridCol>
                <a:gridCol w="1509240">
                  <a:extLst>
                    <a:ext uri="{9D8B030D-6E8A-4147-A177-3AD203B41FA5}">
                      <a16:colId xmlns:a16="http://schemas.microsoft.com/office/drawing/2014/main" val="601334551"/>
                    </a:ext>
                  </a:extLst>
                </a:gridCol>
                <a:gridCol w="4032448">
                  <a:extLst>
                    <a:ext uri="{9D8B030D-6E8A-4147-A177-3AD203B41FA5}">
                      <a16:colId xmlns:a16="http://schemas.microsoft.com/office/drawing/2014/main" val="2352505312"/>
                    </a:ext>
                  </a:extLst>
                </a:gridCol>
                <a:gridCol w="2513101">
                  <a:extLst>
                    <a:ext uri="{9D8B030D-6E8A-4147-A177-3AD203B41FA5}">
                      <a16:colId xmlns:a16="http://schemas.microsoft.com/office/drawing/2014/main" val="2500826530"/>
                    </a:ext>
                  </a:extLst>
                </a:gridCol>
              </a:tblGrid>
              <a:tr h="370840">
                <a:tc>
                  <a:txBody>
                    <a:bodyPr/>
                    <a:lstStyle/>
                    <a:p>
                      <a:pPr algn="ctr"/>
                      <a:r>
                        <a:rPr kumimoji="1" lang="en-US" altLang="ja-JP" sz="1200">
                          <a:solidFill>
                            <a:schemeClr val="bg1"/>
                          </a:solidFill>
                          <a:latin typeface="Meiryo UI" panose="020B0604030504040204" pitchFamily="50" charset="-128"/>
                          <a:ea typeface="Meiryo UI" panose="020B0604030504040204" pitchFamily="50" charset="-128"/>
                        </a:rPr>
                        <a:t>No.</a:t>
                      </a:r>
                      <a:endParaRPr kumimoji="1" lang="ja-JP" altLang="en-US" sz="1200">
                        <a:solidFill>
                          <a:schemeClr val="bg1"/>
                        </a:solidFill>
                        <a:latin typeface="Meiryo UI" panose="020B0604030504040204" pitchFamily="50" charset="-128"/>
                        <a:ea typeface="Meiryo UI" panose="020B0604030504040204" pitchFamily="50" charset="-128"/>
                      </a:endParaRPr>
                    </a:p>
                  </a:txBody>
                  <a:tcPr/>
                </a:tc>
                <a:tc>
                  <a:txBody>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出力対象帳票</a:t>
                      </a:r>
                    </a:p>
                  </a:txBody>
                  <a:tcPr/>
                </a:tc>
                <a:tc>
                  <a:txBody>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交付対象者の出力条件</a:t>
                      </a:r>
                    </a:p>
                  </a:txBody>
                  <a:tcPr/>
                </a:tc>
                <a:tc>
                  <a:txBody>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補足</a:t>
                      </a:r>
                    </a:p>
                  </a:txBody>
                  <a:tcPr/>
                </a:tc>
                <a:extLst>
                  <a:ext uri="{0D108BD9-81ED-4DB2-BD59-A6C34878D82A}">
                    <a16:rowId xmlns:a16="http://schemas.microsoft.com/office/drawing/2014/main" val="843150737"/>
                  </a:ext>
                </a:extLst>
              </a:tr>
              <a:tr h="37084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1</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p>
                  </a:txBody>
                  <a:tcPr/>
                </a:tc>
                <a:tc>
                  <a:txBody>
                    <a:bodyPr/>
                    <a:lstStyle/>
                    <a:p>
                      <a:r>
                        <a:rPr kumimoji="1" lang="zh-CN" altLang="en-US" sz="1200">
                          <a:solidFill>
                            <a:schemeClr val="tx1"/>
                          </a:solidFill>
                          <a:latin typeface="Meiryo UI" panose="020B0604030504040204" pitchFamily="50" charset="-128"/>
                          <a:ea typeface="Meiryo UI" panose="020B0604030504040204" pitchFamily="50" charset="-128"/>
                        </a:rPr>
                        <a:t>「滞納世帯区分」</a:t>
                      </a:r>
                      <a:r>
                        <a:rPr kumimoji="1" lang="ja-JP" altLang="en-US" sz="1200">
                          <a:solidFill>
                            <a:schemeClr val="tx1"/>
                          </a:solidFill>
                          <a:latin typeface="Meiryo UI" panose="020B0604030504040204" pitchFamily="50" charset="-128"/>
                          <a:ea typeface="Meiryo UI" panose="020B0604030504040204" pitchFamily="50" charset="-128"/>
                        </a:rPr>
                        <a:t>≠「特別療養」かつ、以下のいずれかに該当</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①資格確認書交付申請あり（要配慮者）</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②資格確認書交付申請あり（その他）</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③資格確認書交付申請なし、かつマイナ保険証利用登録なし</a:t>
                      </a:r>
                    </a:p>
                    <a:p>
                      <a:r>
                        <a:rPr kumimoji="1" lang="ja-JP" altLang="en-US" sz="1200">
                          <a:solidFill>
                            <a:schemeClr val="tx1"/>
                          </a:solidFill>
                          <a:latin typeface="Meiryo UI" panose="020B0604030504040204" pitchFamily="50" charset="-128"/>
                          <a:ea typeface="Meiryo UI" panose="020B0604030504040204" pitchFamily="50" charset="-128"/>
                        </a:rPr>
                        <a:t>④資格確認書交付申請なし、マイナ保険証利用登録あり、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かつ電子証明書有効期限切れ</a:t>
                      </a:r>
                    </a:p>
                  </a:txBody>
                  <a:tcPr/>
                </a:tc>
                <a:tc>
                  <a:txBody>
                    <a:bodyPr/>
                    <a:lstStyle/>
                    <a:p>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83622698"/>
                  </a:ext>
                </a:extLst>
              </a:tr>
              <a:tr h="37084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特別療養</a:t>
                      </a:r>
                      <a:r>
                        <a:rPr kumimoji="1" lang="ja-JP" altLang="en-US" sz="1200">
                          <a:solidFill>
                            <a:schemeClr val="tx1"/>
                          </a:solidFill>
                          <a:latin typeface="Meiryo UI" panose="020B0604030504040204" pitchFamily="50" charset="-128"/>
                          <a:ea typeface="Meiryo UI" panose="020B0604030504040204" pitchFamily="50" charset="-128"/>
                        </a:rPr>
                        <a:t>）</a:t>
                      </a:r>
                    </a:p>
                  </a:txBody>
                  <a:tcPr/>
                </a:tc>
                <a:tc>
                  <a:txBody>
                    <a:bodyPr/>
                    <a:lstStyle/>
                    <a:p>
                      <a:r>
                        <a:rPr kumimoji="1" lang="zh-CN" altLang="en-US" sz="1200">
                          <a:solidFill>
                            <a:schemeClr val="tx1"/>
                          </a:solidFill>
                          <a:latin typeface="Meiryo UI" panose="020B0604030504040204" pitchFamily="50" charset="-128"/>
                          <a:ea typeface="Meiryo UI" panose="020B0604030504040204" pitchFamily="50" charset="-128"/>
                        </a:rPr>
                        <a:t>「滞納世帯区分」</a:t>
                      </a:r>
                      <a:r>
                        <a:rPr kumimoji="1" lang="ja-JP" altLang="en-US" sz="1200">
                          <a:solidFill>
                            <a:schemeClr val="tx1"/>
                          </a:solidFill>
                          <a:latin typeface="Meiryo UI" panose="020B0604030504040204" pitchFamily="50" charset="-128"/>
                          <a:ea typeface="Meiryo UI" panose="020B0604030504040204" pitchFamily="50" charset="-128"/>
                        </a:rPr>
                        <a:t>＝「特別療養」かつ、以下のいずれかに該当</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①資格確認書交付申請あり（要配慮者）</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②資格確認書交付申請あり（その他）</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③資格確認書交付申請なし、かつマイナ保険証利用登録なし</a:t>
                      </a:r>
                    </a:p>
                    <a:p>
                      <a:r>
                        <a:rPr kumimoji="1" lang="ja-JP" altLang="en-US" sz="1200">
                          <a:solidFill>
                            <a:schemeClr val="tx1"/>
                          </a:solidFill>
                          <a:latin typeface="Meiryo UI" panose="020B0604030504040204" pitchFamily="50" charset="-128"/>
                          <a:ea typeface="Meiryo UI" panose="020B0604030504040204" pitchFamily="50" charset="-128"/>
                        </a:rPr>
                        <a:t>④資格確認書交付申請なし、マイナ保険証利用登録あり、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かつ電子証明書有効期限切れ</a:t>
                      </a:r>
                    </a:p>
                  </a:txBody>
                  <a:tcPr/>
                </a:tc>
                <a:tc>
                  <a:txBody>
                    <a:bodyPr/>
                    <a:lstStyle/>
                    <a:p>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178068437"/>
                  </a:ext>
                </a:extLst>
              </a:tr>
              <a:tr h="37084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3</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資格情報のお知らせ</a:t>
                      </a:r>
                    </a:p>
                  </a:txBody>
                  <a:tcPr/>
                </a:tc>
                <a:tc>
                  <a:txBody>
                    <a:bodyPr/>
                    <a:lstStyle/>
                    <a:p>
                      <a:r>
                        <a:rPr kumimoji="1" lang="zh-CN" altLang="en-US" sz="1200">
                          <a:solidFill>
                            <a:schemeClr val="tx1"/>
                          </a:solidFill>
                          <a:latin typeface="Meiryo UI" panose="020B0604030504040204" pitchFamily="50" charset="-128"/>
                          <a:ea typeface="Meiryo UI" panose="020B0604030504040204" pitchFamily="50" charset="-128"/>
                        </a:rPr>
                        <a:t>「滞納世帯区分」</a:t>
                      </a:r>
                      <a:r>
                        <a:rPr kumimoji="1" lang="ja-JP" altLang="en-US" sz="1200">
                          <a:solidFill>
                            <a:schemeClr val="tx1"/>
                          </a:solidFill>
                          <a:latin typeface="Meiryo UI" panose="020B0604030504040204" pitchFamily="50" charset="-128"/>
                          <a:ea typeface="Meiryo UI" panose="020B0604030504040204" pitchFamily="50" charset="-128"/>
                        </a:rPr>
                        <a:t>≠「特別療養」かつ、以下に該当</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①資格確認書交付申請なし、マイナ保険証利用登録あり、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かつ電子証明書有効期限あり</a:t>
                      </a:r>
                    </a:p>
                  </a:txBody>
                  <a:tcPr/>
                </a:tc>
                <a:tc>
                  <a:txBody>
                    <a:bodyPr/>
                    <a:lstStyle/>
                    <a:p>
                      <a:endParaRPr kumimoji="1" lang="ja-JP"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340491083"/>
                  </a:ext>
                </a:extLst>
              </a:tr>
              <a:tr h="37084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4</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資格情報のお知らせ</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特別療養</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zh-TW"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zh-CN" altLang="en-US" sz="1200">
                          <a:solidFill>
                            <a:schemeClr val="tx1"/>
                          </a:solidFill>
                          <a:latin typeface="Meiryo UI" panose="020B0604030504040204" pitchFamily="50" charset="-128"/>
                          <a:ea typeface="Meiryo UI" panose="020B0604030504040204" pitchFamily="50" charset="-128"/>
                        </a:rPr>
                        <a:t>「滞納世帯区分」</a:t>
                      </a:r>
                      <a:r>
                        <a:rPr kumimoji="1" lang="ja-JP" altLang="en-US" sz="1200">
                          <a:solidFill>
                            <a:schemeClr val="tx1"/>
                          </a:solidFill>
                          <a:latin typeface="Meiryo UI" panose="020B0604030504040204" pitchFamily="50" charset="-128"/>
                          <a:ea typeface="Meiryo UI" panose="020B0604030504040204" pitchFamily="50" charset="-128"/>
                        </a:rPr>
                        <a:t>＝「特別療養」かつ、以下に該当</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①資格確認書交付申請なし、マイナ保険証利用登録あり、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かつ電子証明書有効期限あり</a:t>
                      </a:r>
                    </a:p>
                  </a:txBody>
                  <a:tcPr/>
                </a:tc>
                <a:tc>
                  <a:txBody>
                    <a:bodyPr/>
                    <a:lstStyle/>
                    <a:p>
                      <a:endParaRPr kumimoji="1" lang="zh-TW" altLang="en-US"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489162482"/>
                  </a:ext>
                </a:extLst>
              </a:tr>
              <a:tr h="37084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5</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利用登録状況確認対象者一覧表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資格に紐づくマイナ保険証利用登録情報が存在しない</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一覧表に加えて、被保険者ごとの最新の交付履歴と同じ種類の帳票を</a:t>
                      </a:r>
                      <a:r>
                        <a:rPr kumimoji="1" lang="zh-CN" altLang="en-US" sz="1200">
                          <a:solidFill>
                            <a:schemeClr val="tx1"/>
                          </a:solidFill>
                          <a:latin typeface="Meiryo UI" panose="020B0604030504040204" pitchFamily="50" charset="-128"/>
                          <a:ea typeface="Meiryo UI" panose="020B0604030504040204" pitchFamily="50" charset="-128"/>
                        </a:rPr>
                        <a:t>「滞納世帯区分」</a:t>
                      </a:r>
                      <a:r>
                        <a:rPr kumimoji="1" lang="ja-JP" altLang="en-US" sz="1200">
                          <a:solidFill>
                            <a:schemeClr val="tx1"/>
                          </a:solidFill>
                          <a:latin typeface="Meiryo UI" panose="020B0604030504040204" pitchFamily="50" charset="-128"/>
                          <a:ea typeface="Meiryo UI" panose="020B0604030504040204" pitchFamily="50" charset="-128"/>
                        </a:rPr>
                        <a:t>を再判定した上で、上記</a:t>
                      </a:r>
                      <a:r>
                        <a:rPr kumimoji="1" lang="en-US" altLang="ja-JP" sz="1200">
                          <a:solidFill>
                            <a:schemeClr val="tx1"/>
                          </a:solidFill>
                          <a:latin typeface="Meiryo UI" panose="020B0604030504040204" pitchFamily="50" charset="-128"/>
                          <a:ea typeface="Meiryo UI" panose="020B0604030504040204" pitchFamily="50" charset="-128"/>
                        </a:rPr>
                        <a:t>No.1</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4</a:t>
                      </a:r>
                      <a:r>
                        <a:rPr kumimoji="1" lang="ja-JP" altLang="en-US" sz="1200">
                          <a:solidFill>
                            <a:schemeClr val="tx1"/>
                          </a:solidFill>
                          <a:latin typeface="Meiryo UI" panose="020B0604030504040204" pitchFamily="50" charset="-128"/>
                          <a:ea typeface="Meiryo UI" panose="020B0604030504040204" pitchFamily="50" charset="-128"/>
                        </a:rPr>
                        <a:t>のいずれかも交付する。</a:t>
                      </a:r>
                    </a:p>
                  </a:txBody>
                  <a:tcPr/>
                </a:tc>
                <a:extLst>
                  <a:ext uri="{0D108BD9-81ED-4DB2-BD59-A6C34878D82A}">
                    <a16:rowId xmlns:a16="http://schemas.microsoft.com/office/drawing/2014/main" val="2721946084"/>
                  </a:ext>
                </a:extLst>
              </a:tr>
            </a:tbl>
          </a:graphicData>
        </a:graphic>
      </p:graphicFrame>
      <p:sp>
        <p:nvSpPr>
          <p:cNvPr id="3" name="スライド番号プレースホルダー 2">
            <a:extLst>
              <a:ext uri="{FF2B5EF4-FFF2-40B4-BE49-F238E27FC236}">
                <a16:creationId xmlns:a16="http://schemas.microsoft.com/office/drawing/2014/main" id="{50494B49-AB85-E530-7099-A4C4B711BDDD}"/>
              </a:ext>
            </a:extLst>
          </p:cNvPr>
          <p:cNvSpPr>
            <a:spLocks noGrp="1"/>
          </p:cNvSpPr>
          <p:nvPr>
            <p:ph type="sldNum" sz="quarter" idx="12"/>
          </p:nvPr>
        </p:nvSpPr>
        <p:spPr/>
        <p:txBody>
          <a:bodyPr/>
          <a:lstStyle/>
          <a:p>
            <a:fld id="{B39558CB-1803-41F9-BEAC-264E2C773853}" type="slidenum">
              <a:rPr kumimoji="1" lang="ja-JP" altLang="en-US" smtClean="0"/>
              <a:pPr/>
              <a:t>52</a:t>
            </a:fld>
            <a:endParaRPr kumimoji="1" lang="ja-JP" altLang="en-US"/>
          </a:p>
        </p:txBody>
      </p:sp>
      <p:sp>
        <p:nvSpPr>
          <p:cNvPr id="9" name="テキスト ボックス 8">
            <a:extLst>
              <a:ext uri="{FF2B5EF4-FFF2-40B4-BE49-F238E27FC236}">
                <a16:creationId xmlns:a16="http://schemas.microsoft.com/office/drawing/2014/main" id="{74477339-871E-C16F-B109-A869D8A57FCA}"/>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0" name="正方形/長方形 9">
            <a:extLst>
              <a:ext uri="{FF2B5EF4-FFF2-40B4-BE49-F238E27FC236}">
                <a16:creationId xmlns:a16="http://schemas.microsoft.com/office/drawing/2014/main" id="{240C9B3E-3DAE-C19F-7E44-49CBAB9B7E9B}"/>
              </a:ext>
            </a:extLst>
          </p:cNvPr>
          <p:cNvSpPr/>
          <p:nvPr/>
        </p:nvSpPr>
        <p:spPr>
          <a:xfrm>
            <a:off x="540000" y="756000"/>
            <a:ext cx="1439694" cy="584764"/>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7</a:t>
            </a: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3</a:t>
            </a:r>
          </a:p>
        </p:txBody>
      </p:sp>
      <p:sp>
        <p:nvSpPr>
          <p:cNvPr id="11" name="正方形/長方形 10">
            <a:extLst>
              <a:ext uri="{FF2B5EF4-FFF2-40B4-BE49-F238E27FC236}">
                <a16:creationId xmlns:a16="http://schemas.microsoft.com/office/drawing/2014/main" id="{02959A9E-5936-FC49-1103-E78D802FD20B}"/>
              </a:ext>
            </a:extLst>
          </p:cNvPr>
          <p:cNvSpPr/>
          <p:nvPr/>
        </p:nvSpPr>
        <p:spPr>
          <a:xfrm>
            <a:off x="1980000" y="756000"/>
            <a:ext cx="7200000" cy="584764"/>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交付対象者の出力条件により「資格確認書」、「資格情報のお知らせ」それぞれに振分けて出力できること</a:t>
            </a:r>
          </a:p>
        </p:txBody>
      </p:sp>
      <p:sp>
        <p:nvSpPr>
          <p:cNvPr id="2" name="テキスト ボックス 1">
            <a:extLst>
              <a:ext uri="{FF2B5EF4-FFF2-40B4-BE49-F238E27FC236}">
                <a16:creationId xmlns:a16="http://schemas.microsoft.com/office/drawing/2014/main" id="{23A32ADB-84A7-53EA-DE5C-2DFAA9D775D1}"/>
              </a:ext>
            </a:extLst>
          </p:cNvPr>
          <p:cNvSpPr txBox="1"/>
          <p:nvPr/>
        </p:nvSpPr>
        <p:spPr>
          <a:xfrm>
            <a:off x="549072" y="1290256"/>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交付対象者の出力条件により 「資格確認書」 「資格情報のお知らせ」を振り分け帳票の出力を行う。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なお、交付対象者の出力条件の判定仕様は次ページに示す。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823210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74D00BF-E29E-6072-589B-E9C259473A99}"/>
              </a:ext>
            </a:extLst>
          </p:cNvPr>
          <p:cNvSpPr>
            <a:spLocks noGrp="1"/>
          </p:cNvSpPr>
          <p:nvPr>
            <p:ph type="sldNum" sz="quarter" idx="12"/>
          </p:nvPr>
        </p:nvSpPr>
        <p:spPr/>
        <p:txBody>
          <a:bodyPr/>
          <a:lstStyle/>
          <a:p>
            <a:fld id="{B39558CB-1803-41F9-BEAC-264E2C773853}" type="slidenum">
              <a:rPr kumimoji="1" lang="ja-JP" altLang="en-US" smtClean="0"/>
              <a:pPr/>
              <a:t>53</a:t>
            </a:fld>
            <a:endParaRPr kumimoji="1" lang="ja-JP" altLang="en-US"/>
          </a:p>
        </p:txBody>
      </p:sp>
      <p:sp>
        <p:nvSpPr>
          <p:cNvPr id="5" name="テキスト ボックス 4">
            <a:extLst>
              <a:ext uri="{FF2B5EF4-FFF2-40B4-BE49-F238E27FC236}">
                <a16:creationId xmlns:a16="http://schemas.microsoft.com/office/drawing/2014/main" id="{AC8A4793-CB2A-FFB0-B043-95C455E032B9}"/>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9" name="フローチャート: 判断 8">
            <a:extLst>
              <a:ext uri="{FF2B5EF4-FFF2-40B4-BE49-F238E27FC236}">
                <a16:creationId xmlns:a16="http://schemas.microsoft.com/office/drawing/2014/main" id="{06386DD9-AC8F-CD67-D64A-AEF0C07B10D3}"/>
              </a:ext>
            </a:extLst>
          </p:cNvPr>
          <p:cNvSpPr/>
          <p:nvPr/>
        </p:nvSpPr>
        <p:spPr>
          <a:xfrm>
            <a:off x="920552" y="2831058"/>
            <a:ext cx="1800200" cy="543721"/>
          </a:xfrm>
          <a:prstGeom prst="flowChartDecision">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有効な「資格確認書」交付申請</a:t>
            </a:r>
          </a:p>
        </p:txBody>
      </p:sp>
      <p:sp>
        <p:nvSpPr>
          <p:cNvPr id="10" name="テキスト ボックス 9">
            <a:extLst>
              <a:ext uri="{FF2B5EF4-FFF2-40B4-BE49-F238E27FC236}">
                <a16:creationId xmlns:a16="http://schemas.microsoft.com/office/drawing/2014/main" id="{EC990BC5-8683-E880-F29E-6359718A0A7F}"/>
              </a:ext>
            </a:extLst>
          </p:cNvPr>
          <p:cNvSpPr txBox="1"/>
          <p:nvPr/>
        </p:nvSpPr>
        <p:spPr>
          <a:xfrm>
            <a:off x="1338173" y="3299863"/>
            <a:ext cx="648072" cy="246221"/>
          </a:xfrm>
          <a:prstGeom prst="rect">
            <a:avLst/>
          </a:prstGeom>
          <a:noFill/>
        </p:spPr>
        <p:txBody>
          <a:bodyPr wrap="square" rtlCol="0">
            <a:spAutoFit/>
          </a:bodyPr>
          <a:lstStyle/>
          <a:p>
            <a:r>
              <a:rPr kumimoji="1" lang="ja-JP" altLang="en-US" sz="1000"/>
              <a:t>無し</a:t>
            </a:r>
          </a:p>
        </p:txBody>
      </p:sp>
      <p:sp>
        <p:nvSpPr>
          <p:cNvPr id="11" name="テキスト ボックス 10">
            <a:extLst>
              <a:ext uri="{FF2B5EF4-FFF2-40B4-BE49-F238E27FC236}">
                <a16:creationId xmlns:a16="http://schemas.microsoft.com/office/drawing/2014/main" id="{5DC42100-09EC-521F-CBED-9445F62C0F1D}"/>
              </a:ext>
            </a:extLst>
          </p:cNvPr>
          <p:cNvSpPr txBox="1"/>
          <p:nvPr/>
        </p:nvSpPr>
        <p:spPr>
          <a:xfrm>
            <a:off x="2634317" y="2867815"/>
            <a:ext cx="648072" cy="246221"/>
          </a:xfrm>
          <a:prstGeom prst="rect">
            <a:avLst/>
          </a:prstGeom>
          <a:noFill/>
        </p:spPr>
        <p:txBody>
          <a:bodyPr wrap="square" rtlCol="0">
            <a:spAutoFit/>
          </a:bodyPr>
          <a:lstStyle/>
          <a:p>
            <a:r>
              <a:rPr kumimoji="1" lang="ja-JP" altLang="en-US" sz="1000"/>
              <a:t>有り</a:t>
            </a:r>
          </a:p>
        </p:txBody>
      </p:sp>
      <p:sp>
        <p:nvSpPr>
          <p:cNvPr id="12" name="フローチャート: 判断 11">
            <a:extLst>
              <a:ext uri="{FF2B5EF4-FFF2-40B4-BE49-F238E27FC236}">
                <a16:creationId xmlns:a16="http://schemas.microsoft.com/office/drawing/2014/main" id="{47C2306E-9DBD-6254-9D56-260E038D7E06}"/>
              </a:ext>
            </a:extLst>
          </p:cNvPr>
          <p:cNvSpPr/>
          <p:nvPr/>
        </p:nvSpPr>
        <p:spPr>
          <a:xfrm>
            <a:off x="920552" y="4509139"/>
            <a:ext cx="1800200" cy="534253"/>
          </a:xfrm>
          <a:prstGeom prst="flowChartDecision">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cs typeface="Meiryo UI" panose="020B0604030504040204" pitchFamily="50" charset="-128"/>
              </a:rPr>
              <a:t>マイナ保険証利用登録</a:t>
            </a:r>
            <a:endParaRPr kumimoji="1" lang="ja-JP" altLang="en-US" sz="1000">
              <a:solidFill>
                <a:schemeClr val="tx1"/>
              </a:solidFill>
            </a:endParaRPr>
          </a:p>
        </p:txBody>
      </p:sp>
      <p:sp>
        <p:nvSpPr>
          <p:cNvPr id="13" name="テキスト ボックス 12">
            <a:extLst>
              <a:ext uri="{FF2B5EF4-FFF2-40B4-BE49-F238E27FC236}">
                <a16:creationId xmlns:a16="http://schemas.microsoft.com/office/drawing/2014/main" id="{E4F382BA-73F8-027A-F3C2-38751711F39D}"/>
              </a:ext>
            </a:extLst>
          </p:cNvPr>
          <p:cNvSpPr txBox="1"/>
          <p:nvPr/>
        </p:nvSpPr>
        <p:spPr>
          <a:xfrm>
            <a:off x="2699375" y="4622958"/>
            <a:ext cx="648072" cy="246221"/>
          </a:xfrm>
          <a:prstGeom prst="rect">
            <a:avLst/>
          </a:prstGeom>
          <a:noFill/>
        </p:spPr>
        <p:txBody>
          <a:bodyPr wrap="square" rtlCol="0">
            <a:spAutoFit/>
          </a:bodyPr>
          <a:lstStyle/>
          <a:p>
            <a:r>
              <a:rPr kumimoji="1" lang="ja-JP" altLang="en-US" sz="1000"/>
              <a:t>有り</a:t>
            </a:r>
          </a:p>
        </p:txBody>
      </p:sp>
      <p:sp>
        <p:nvSpPr>
          <p:cNvPr id="14" name="テキスト ボックス 13">
            <a:extLst>
              <a:ext uri="{FF2B5EF4-FFF2-40B4-BE49-F238E27FC236}">
                <a16:creationId xmlns:a16="http://schemas.microsoft.com/office/drawing/2014/main" id="{4098D574-1BAF-388D-5AFB-DB3AED2BE812}"/>
              </a:ext>
            </a:extLst>
          </p:cNvPr>
          <p:cNvSpPr txBox="1"/>
          <p:nvPr/>
        </p:nvSpPr>
        <p:spPr>
          <a:xfrm>
            <a:off x="1338173" y="4982998"/>
            <a:ext cx="648072" cy="246221"/>
          </a:xfrm>
          <a:prstGeom prst="rect">
            <a:avLst/>
          </a:prstGeom>
          <a:noFill/>
        </p:spPr>
        <p:txBody>
          <a:bodyPr wrap="square" rtlCol="0">
            <a:spAutoFit/>
          </a:bodyPr>
          <a:lstStyle/>
          <a:p>
            <a:r>
              <a:rPr kumimoji="1" lang="ja-JP" altLang="en-US" sz="1000"/>
              <a:t>無し</a:t>
            </a:r>
          </a:p>
        </p:txBody>
      </p:sp>
      <p:sp>
        <p:nvSpPr>
          <p:cNvPr id="15" name="フローチャート: 判断 14">
            <a:extLst>
              <a:ext uri="{FF2B5EF4-FFF2-40B4-BE49-F238E27FC236}">
                <a16:creationId xmlns:a16="http://schemas.microsoft.com/office/drawing/2014/main" id="{0D7D35E6-D106-CFF3-1676-C48EC0AAE473}"/>
              </a:ext>
            </a:extLst>
          </p:cNvPr>
          <p:cNvSpPr/>
          <p:nvPr/>
        </p:nvSpPr>
        <p:spPr>
          <a:xfrm>
            <a:off x="3714437" y="4509139"/>
            <a:ext cx="1800200" cy="534253"/>
          </a:xfrm>
          <a:prstGeom prst="flowChartDecision">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cs typeface="Meiryo UI" panose="020B0604030504040204" pitchFamily="50" charset="-128"/>
              </a:rPr>
              <a:t>電子証明書有効期限切れ</a:t>
            </a:r>
            <a:endParaRPr kumimoji="1" lang="ja-JP" altLang="en-US" sz="1000">
              <a:solidFill>
                <a:schemeClr val="tx1"/>
              </a:solidFill>
            </a:endParaRPr>
          </a:p>
        </p:txBody>
      </p:sp>
      <p:sp>
        <p:nvSpPr>
          <p:cNvPr id="16" name="テキスト ボックス 15">
            <a:extLst>
              <a:ext uri="{FF2B5EF4-FFF2-40B4-BE49-F238E27FC236}">
                <a16:creationId xmlns:a16="http://schemas.microsoft.com/office/drawing/2014/main" id="{535BE0E0-5C84-D170-2E22-174C46FA51E1}"/>
              </a:ext>
            </a:extLst>
          </p:cNvPr>
          <p:cNvSpPr txBox="1"/>
          <p:nvPr/>
        </p:nvSpPr>
        <p:spPr>
          <a:xfrm>
            <a:off x="5370621" y="4550950"/>
            <a:ext cx="648072" cy="246221"/>
          </a:xfrm>
          <a:prstGeom prst="rect">
            <a:avLst/>
          </a:prstGeom>
          <a:noFill/>
        </p:spPr>
        <p:txBody>
          <a:bodyPr wrap="square" rtlCol="0">
            <a:spAutoFit/>
          </a:bodyPr>
          <a:lstStyle/>
          <a:p>
            <a:r>
              <a:rPr lang="ja-JP" altLang="en-US" sz="1000"/>
              <a:t>ＮＯ</a:t>
            </a:r>
            <a:endParaRPr kumimoji="1" lang="ja-JP" altLang="en-US" sz="1000"/>
          </a:p>
        </p:txBody>
      </p:sp>
      <p:sp>
        <p:nvSpPr>
          <p:cNvPr id="17" name="テキスト ボックス 16">
            <a:extLst>
              <a:ext uri="{FF2B5EF4-FFF2-40B4-BE49-F238E27FC236}">
                <a16:creationId xmlns:a16="http://schemas.microsoft.com/office/drawing/2014/main" id="{409B2874-FF0F-722E-39F8-6FC8CB4ECA15}"/>
              </a:ext>
            </a:extLst>
          </p:cNvPr>
          <p:cNvSpPr txBox="1"/>
          <p:nvPr/>
        </p:nvSpPr>
        <p:spPr>
          <a:xfrm>
            <a:off x="4146485" y="5013195"/>
            <a:ext cx="648072" cy="246221"/>
          </a:xfrm>
          <a:prstGeom prst="rect">
            <a:avLst/>
          </a:prstGeom>
          <a:noFill/>
        </p:spPr>
        <p:txBody>
          <a:bodyPr wrap="square" rtlCol="0">
            <a:spAutoFit/>
          </a:bodyPr>
          <a:lstStyle/>
          <a:p>
            <a:r>
              <a:rPr kumimoji="1" lang="ja-JP" altLang="en-US" sz="1000"/>
              <a:t>ＹＥＳ</a:t>
            </a:r>
          </a:p>
        </p:txBody>
      </p:sp>
      <p:sp>
        <p:nvSpPr>
          <p:cNvPr id="18" name="フローチャート: 処理 17">
            <a:extLst>
              <a:ext uri="{FF2B5EF4-FFF2-40B4-BE49-F238E27FC236}">
                <a16:creationId xmlns:a16="http://schemas.microsoft.com/office/drawing/2014/main" id="{0132C004-33F0-382F-B087-AE42C1A92E60}"/>
              </a:ext>
            </a:extLst>
          </p:cNvPr>
          <p:cNvSpPr/>
          <p:nvPr/>
        </p:nvSpPr>
        <p:spPr>
          <a:xfrm>
            <a:off x="3822449" y="2903066"/>
            <a:ext cx="1584176" cy="399705"/>
          </a:xfrm>
          <a:prstGeom prst="flowChartProcess">
            <a:avLst/>
          </a:prstGeom>
          <a:solidFill>
            <a:srgbClr val="99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申請による「資格確認書」交付対象者</a:t>
            </a:r>
          </a:p>
        </p:txBody>
      </p:sp>
      <p:sp>
        <p:nvSpPr>
          <p:cNvPr id="19" name="フローチャート: 処理 18">
            <a:extLst>
              <a:ext uri="{FF2B5EF4-FFF2-40B4-BE49-F238E27FC236}">
                <a16:creationId xmlns:a16="http://schemas.microsoft.com/office/drawing/2014/main" id="{5EFC1095-3CFB-4F21-4CA6-FB9895A28374}"/>
              </a:ext>
            </a:extLst>
          </p:cNvPr>
          <p:cNvSpPr/>
          <p:nvPr/>
        </p:nvSpPr>
        <p:spPr>
          <a:xfrm>
            <a:off x="3822449" y="5334428"/>
            <a:ext cx="1584176" cy="720080"/>
          </a:xfrm>
          <a:prstGeom prst="flowChartProcess">
            <a:avLst/>
          </a:prstGeom>
          <a:solidFill>
            <a:srgbClr val="99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職権</a:t>
            </a:r>
            <a:r>
              <a:rPr kumimoji="1" lang="ja-JP" altLang="en-US" sz="1000">
                <a:solidFill>
                  <a:schemeClr val="tx1"/>
                </a:solidFill>
                <a:latin typeface="Meiryo UI" panose="020B0604030504040204" pitchFamily="50" charset="-128"/>
                <a:ea typeface="Meiryo UI" panose="020B0604030504040204" pitchFamily="50" charset="-128"/>
              </a:rPr>
              <a:t>による「資格確認書」交付対象者</a:t>
            </a:r>
            <a:endParaRPr kumimoji="1"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a:t>
            </a:r>
            <a:r>
              <a:rPr lang="ja-JP" altLang="en-US" sz="1000">
                <a:solidFill>
                  <a:schemeClr val="tx1"/>
                </a:solidFill>
                <a:latin typeface="Meiryo UI" panose="020B0604030504040204" pitchFamily="50" charset="-128"/>
                <a:ea typeface="Meiryo UI" panose="020B0604030504040204" pitchFamily="50" charset="-128"/>
                <a:cs typeface="Meiryo UI" panose="020B0604030504040204" pitchFamily="50" charset="-128"/>
              </a:rPr>
              <a:t>電子証明書有効期限</a:t>
            </a:r>
            <a:endParaRPr lang="en-US" altLang="ja-JP" sz="100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cs typeface="Meiryo UI" panose="020B0604030504040204" pitchFamily="50" charset="-128"/>
              </a:rPr>
              <a:t>切れ）</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20" name="フローチャート: 処理 19">
            <a:extLst>
              <a:ext uri="{FF2B5EF4-FFF2-40B4-BE49-F238E27FC236}">
                <a16:creationId xmlns:a16="http://schemas.microsoft.com/office/drawing/2014/main" id="{61994325-6768-11AD-F39E-97BC84B98C68}"/>
              </a:ext>
            </a:extLst>
          </p:cNvPr>
          <p:cNvSpPr/>
          <p:nvPr/>
        </p:nvSpPr>
        <p:spPr>
          <a:xfrm>
            <a:off x="1028564" y="5334428"/>
            <a:ext cx="1584176" cy="720080"/>
          </a:xfrm>
          <a:prstGeom prst="flowChartProcess">
            <a:avLst/>
          </a:prstGeom>
          <a:solidFill>
            <a:srgbClr val="99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職権</a:t>
            </a:r>
            <a:r>
              <a:rPr kumimoji="1" lang="ja-JP" altLang="en-US" sz="1000">
                <a:solidFill>
                  <a:schemeClr val="tx1"/>
                </a:solidFill>
                <a:latin typeface="Meiryo UI" panose="020B0604030504040204" pitchFamily="50" charset="-128"/>
                <a:ea typeface="Meiryo UI" panose="020B0604030504040204" pitchFamily="50" charset="-128"/>
              </a:rPr>
              <a:t>による「資格確認書」交付対象者</a:t>
            </a:r>
            <a:endParaRPr kumimoji="1"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a:t>
            </a:r>
            <a:r>
              <a:rPr lang="ja-JP" altLang="en-US" sz="1000">
                <a:solidFill>
                  <a:schemeClr val="tx1"/>
                </a:solidFill>
                <a:latin typeface="Meiryo UI" panose="020B0604030504040204" pitchFamily="50" charset="-128"/>
                <a:ea typeface="Meiryo UI" panose="020B0604030504040204" pitchFamily="50" charset="-128"/>
                <a:cs typeface="Meiryo UI" panose="020B0604030504040204" pitchFamily="50" charset="-128"/>
              </a:rPr>
              <a:t>マイナ保険証を保有していない者）</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21" name="フローチャート: 処理 20">
            <a:extLst>
              <a:ext uri="{FF2B5EF4-FFF2-40B4-BE49-F238E27FC236}">
                <a16:creationId xmlns:a16="http://schemas.microsoft.com/office/drawing/2014/main" id="{E41367D4-DAA0-1267-3DF5-A4D08D2E7EF4}"/>
              </a:ext>
            </a:extLst>
          </p:cNvPr>
          <p:cNvSpPr/>
          <p:nvPr/>
        </p:nvSpPr>
        <p:spPr>
          <a:xfrm>
            <a:off x="6162709" y="4509139"/>
            <a:ext cx="1584176" cy="534253"/>
          </a:xfrm>
          <a:prstGeom prst="flowChartProcess">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「資格情報のお知らせ」</a:t>
            </a:r>
            <a:endParaRPr kumimoji="1"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交付対象者</a:t>
            </a:r>
          </a:p>
        </p:txBody>
      </p:sp>
      <p:cxnSp>
        <p:nvCxnSpPr>
          <p:cNvPr id="22" name="直線矢印コネクタ 21">
            <a:extLst>
              <a:ext uri="{FF2B5EF4-FFF2-40B4-BE49-F238E27FC236}">
                <a16:creationId xmlns:a16="http://schemas.microsoft.com/office/drawing/2014/main" id="{5462E3A2-CF72-BDEA-3278-81F666449600}"/>
              </a:ext>
            </a:extLst>
          </p:cNvPr>
          <p:cNvCxnSpPr>
            <a:cxnSpLocks/>
            <a:stCxn id="38" idx="2"/>
            <a:endCxn id="12" idx="0"/>
          </p:cNvCxnSpPr>
          <p:nvPr/>
        </p:nvCxnSpPr>
        <p:spPr>
          <a:xfrm>
            <a:off x="1820652" y="4108658"/>
            <a:ext cx="0" cy="4004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5EF500D1-5F87-7FD8-DD68-0F051F048576}"/>
              </a:ext>
            </a:extLst>
          </p:cNvPr>
          <p:cNvCxnSpPr>
            <a:cxnSpLocks/>
            <a:stCxn id="9" idx="3"/>
            <a:endCxn id="18" idx="1"/>
          </p:cNvCxnSpPr>
          <p:nvPr/>
        </p:nvCxnSpPr>
        <p:spPr>
          <a:xfrm>
            <a:off x="2720752" y="3102919"/>
            <a:ext cx="110169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AFA35803-5CB5-297E-BAB7-C2572D67E449}"/>
              </a:ext>
            </a:extLst>
          </p:cNvPr>
          <p:cNvCxnSpPr>
            <a:cxnSpLocks/>
            <a:stCxn id="12" idx="2"/>
            <a:endCxn id="20" idx="0"/>
          </p:cNvCxnSpPr>
          <p:nvPr/>
        </p:nvCxnSpPr>
        <p:spPr>
          <a:xfrm>
            <a:off x="1820652" y="5043392"/>
            <a:ext cx="0" cy="2910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C2892286-3A26-19F8-A77D-59EE5E020EBF}"/>
              </a:ext>
            </a:extLst>
          </p:cNvPr>
          <p:cNvCxnSpPr>
            <a:cxnSpLocks/>
            <a:stCxn id="12" idx="3"/>
            <a:endCxn id="15" idx="1"/>
          </p:cNvCxnSpPr>
          <p:nvPr/>
        </p:nvCxnSpPr>
        <p:spPr>
          <a:xfrm>
            <a:off x="2720752" y="4776266"/>
            <a:ext cx="99368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3FE0590C-CDDD-17E3-E727-E2964B61B10F}"/>
              </a:ext>
            </a:extLst>
          </p:cNvPr>
          <p:cNvCxnSpPr>
            <a:cxnSpLocks/>
            <a:stCxn id="15" idx="3"/>
            <a:endCxn id="21" idx="1"/>
          </p:cNvCxnSpPr>
          <p:nvPr/>
        </p:nvCxnSpPr>
        <p:spPr>
          <a:xfrm>
            <a:off x="5514637" y="4776266"/>
            <a:ext cx="6480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6D4947BC-1617-2484-69BB-67E26A29CF3C}"/>
              </a:ext>
            </a:extLst>
          </p:cNvPr>
          <p:cNvCxnSpPr>
            <a:cxnSpLocks/>
            <a:stCxn id="15" idx="2"/>
            <a:endCxn id="19" idx="0"/>
          </p:cNvCxnSpPr>
          <p:nvPr/>
        </p:nvCxnSpPr>
        <p:spPr>
          <a:xfrm>
            <a:off x="4614537" y="5043392"/>
            <a:ext cx="0" cy="2910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フローチャート: 判断 27">
            <a:extLst>
              <a:ext uri="{FF2B5EF4-FFF2-40B4-BE49-F238E27FC236}">
                <a16:creationId xmlns:a16="http://schemas.microsoft.com/office/drawing/2014/main" id="{6BA6BA99-02F0-3435-90F2-166B33ADE2A4}"/>
              </a:ext>
            </a:extLst>
          </p:cNvPr>
          <p:cNvSpPr/>
          <p:nvPr/>
        </p:nvSpPr>
        <p:spPr>
          <a:xfrm>
            <a:off x="942131" y="2132856"/>
            <a:ext cx="1706613" cy="465249"/>
          </a:xfrm>
          <a:prstGeom prst="flowChartDecision">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国保資格</a:t>
            </a:r>
          </a:p>
        </p:txBody>
      </p:sp>
      <p:sp>
        <p:nvSpPr>
          <p:cNvPr id="29" name="テキスト ボックス 28">
            <a:extLst>
              <a:ext uri="{FF2B5EF4-FFF2-40B4-BE49-F238E27FC236}">
                <a16:creationId xmlns:a16="http://schemas.microsoft.com/office/drawing/2014/main" id="{5570B6B2-B9FD-EB48-C680-1CE114518C12}"/>
              </a:ext>
            </a:extLst>
          </p:cNvPr>
          <p:cNvSpPr txBox="1"/>
          <p:nvPr/>
        </p:nvSpPr>
        <p:spPr>
          <a:xfrm>
            <a:off x="2634317" y="2135860"/>
            <a:ext cx="648072" cy="246221"/>
          </a:xfrm>
          <a:prstGeom prst="rect">
            <a:avLst/>
          </a:prstGeom>
          <a:noFill/>
        </p:spPr>
        <p:txBody>
          <a:bodyPr wrap="square" rtlCol="0">
            <a:spAutoFit/>
          </a:bodyPr>
          <a:lstStyle/>
          <a:p>
            <a:r>
              <a:rPr kumimoji="1" lang="ja-JP" altLang="en-US" sz="1000"/>
              <a:t>無し</a:t>
            </a:r>
          </a:p>
        </p:txBody>
      </p:sp>
      <p:sp>
        <p:nvSpPr>
          <p:cNvPr id="30" name="フローチャート: 処理 29">
            <a:extLst>
              <a:ext uri="{FF2B5EF4-FFF2-40B4-BE49-F238E27FC236}">
                <a16:creationId xmlns:a16="http://schemas.microsoft.com/office/drawing/2014/main" id="{79966B5F-E700-1E8F-9E62-3E0C41167C5B}"/>
              </a:ext>
            </a:extLst>
          </p:cNvPr>
          <p:cNvSpPr/>
          <p:nvPr/>
        </p:nvSpPr>
        <p:spPr>
          <a:xfrm>
            <a:off x="3828129" y="2166057"/>
            <a:ext cx="1578496" cy="378223"/>
          </a:xfrm>
          <a:prstGeom prst="flowChartProcess">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交付対象外</a:t>
            </a:r>
          </a:p>
        </p:txBody>
      </p:sp>
      <p:cxnSp>
        <p:nvCxnSpPr>
          <p:cNvPr id="31" name="直線矢印コネクタ 30">
            <a:extLst>
              <a:ext uri="{FF2B5EF4-FFF2-40B4-BE49-F238E27FC236}">
                <a16:creationId xmlns:a16="http://schemas.microsoft.com/office/drawing/2014/main" id="{ADCB14D3-6305-3CEA-8F55-6F0FB79E6662}"/>
              </a:ext>
            </a:extLst>
          </p:cNvPr>
          <p:cNvCxnSpPr>
            <a:cxnSpLocks/>
            <a:stCxn id="28" idx="3"/>
            <a:endCxn id="30" idx="1"/>
          </p:cNvCxnSpPr>
          <p:nvPr/>
        </p:nvCxnSpPr>
        <p:spPr>
          <a:xfrm flipV="1">
            <a:off x="2648744" y="2355169"/>
            <a:ext cx="1179385" cy="103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6A1352B8-CDDE-E001-8200-E2D563FB7746}"/>
              </a:ext>
            </a:extLst>
          </p:cNvPr>
          <p:cNvSpPr txBox="1"/>
          <p:nvPr/>
        </p:nvSpPr>
        <p:spPr>
          <a:xfrm>
            <a:off x="1338173" y="2582691"/>
            <a:ext cx="648072" cy="246221"/>
          </a:xfrm>
          <a:prstGeom prst="rect">
            <a:avLst/>
          </a:prstGeom>
          <a:noFill/>
        </p:spPr>
        <p:txBody>
          <a:bodyPr wrap="square" rtlCol="0">
            <a:spAutoFit/>
          </a:bodyPr>
          <a:lstStyle/>
          <a:p>
            <a:r>
              <a:rPr kumimoji="1" lang="ja-JP" altLang="en-US" sz="1000"/>
              <a:t>有り</a:t>
            </a:r>
          </a:p>
        </p:txBody>
      </p:sp>
      <p:sp>
        <p:nvSpPr>
          <p:cNvPr id="38" name="フローチャート: 判断 37">
            <a:extLst>
              <a:ext uri="{FF2B5EF4-FFF2-40B4-BE49-F238E27FC236}">
                <a16:creationId xmlns:a16="http://schemas.microsoft.com/office/drawing/2014/main" id="{C861E1B4-45DB-A31A-2D2B-27EE7598DE7E}"/>
              </a:ext>
            </a:extLst>
          </p:cNvPr>
          <p:cNvSpPr/>
          <p:nvPr/>
        </p:nvSpPr>
        <p:spPr>
          <a:xfrm>
            <a:off x="920552" y="3660438"/>
            <a:ext cx="1800200" cy="448220"/>
          </a:xfrm>
          <a:prstGeom prst="flowChartDecision">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tx1"/>
              </a:solidFill>
            </a:endParaRPr>
          </a:p>
        </p:txBody>
      </p:sp>
      <p:cxnSp>
        <p:nvCxnSpPr>
          <p:cNvPr id="39" name="直線矢印コネクタ 38">
            <a:extLst>
              <a:ext uri="{FF2B5EF4-FFF2-40B4-BE49-F238E27FC236}">
                <a16:creationId xmlns:a16="http://schemas.microsoft.com/office/drawing/2014/main" id="{86D25CAC-0359-F150-BF4C-02D918F975A4}"/>
              </a:ext>
            </a:extLst>
          </p:cNvPr>
          <p:cNvCxnSpPr>
            <a:cxnSpLocks/>
            <a:endCxn id="9" idx="0"/>
          </p:cNvCxnSpPr>
          <p:nvPr/>
        </p:nvCxnSpPr>
        <p:spPr>
          <a:xfrm>
            <a:off x="1820652" y="2654699"/>
            <a:ext cx="0" cy="1763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D0E06E26-2CB7-9706-E30F-4BFE43EBE66C}"/>
              </a:ext>
            </a:extLst>
          </p:cNvPr>
          <p:cNvCxnSpPr>
            <a:cxnSpLocks/>
          </p:cNvCxnSpPr>
          <p:nvPr/>
        </p:nvCxnSpPr>
        <p:spPr>
          <a:xfrm>
            <a:off x="1820652" y="3254691"/>
            <a:ext cx="0" cy="462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3CE6FB2-4DF2-EF6E-42C7-B3F125A18451}"/>
              </a:ext>
            </a:extLst>
          </p:cNvPr>
          <p:cNvSpPr txBox="1"/>
          <p:nvPr/>
        </p:nvSpPr>
        <p:spPr>
          <a:xfrm>
            <a:off x="2644635" y="3645024"/>
            <a:ext cx="920106" cy="246221"/>
          </a:xfrm>
          <a:prstGeom prst="rect">
            <a:avLst/>
          </a:prstGeom>
          <a:noFill/>
        </p:spPr>
        <p:txBody>
          <a:bodyPr wrap="square" rtlCol="0">
            <a:spAutoFit/>
          </a:bodyPr>
          <a:lstStyle/>
          <a:p>
            <a:r>
              <a:rPr lang="ja-JP" altLang="en-US" sz="1000"/>
              <a:t>存在しない</a:t>
            </a:r>
            <a:endParaRPr kumimoji="1" lang="ja-JP" altLang="en-US" sz="1000"/>
          </a:p>
        </p:txBody>
      </p:sp>
      <p:cxnSp>
        <p:nvCxnSpPr>
          <p:cNvPr id="42" name="直線矢印コネクタ 41">
            <a:extLst>
              <a:ext uri="{FF2B5EF4-FFF2-40B4-BE49-F238E27FC236}">
                <a16:creationId xmlns:a16="http://schemas.microsoft.com/office/drawing/2014/main" id="{0E11AF1C-3418-299A-ED3A-71B5AC43E5FB}"/>
              </a:ext>
            </a:extLst>
          </p:cNvPr>
          <p:cNvCxnSpPr>
            <a:cxnSpLocks/>
            <a:stCxn id="38" idx="3"/>
            <a:endCxn id="43" idx="1"/>
          </p:cNvCxnSpPr>
          <p:nvPr/>
        </p:nvCxnSpPr>
        <p:spPr>
          <a:xfrm flipV="1">
            <a:off x="2720752" y="3880740"/>
            <a:ext cx="1085800" cy="38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フローチャート: 処理 42">
            <a:extLst>
              <a:ext uri="{FF2B5EF4-FFF2-40B4-BE49-F238E27FC236}">
                <a16:creationId xmlns:a16="http://schemas.microsoft.com/office/drawing/2014/main" id="{E5EF52AD-BB70-48C8-081F-FD360035E8F8}"/>
              </a:ext>
            </a:extLst>
          </p:cNvPr>
          <p:cNvSpPr/>
          <p:nvPr/>
        </p:nvSpPr>
        <p:spPr>
          <a:xfrm>
            <a:off x="3806552" y="3691628"/>
            <a:ext cx="1578496" cy="378223"/>
          </a:xfrm>
          <a:prstGeom prst="flowChartProcess">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TW" altLang="en-US" sz="1000">
                <a:solidFill>
                  <a:schemeClr val="tx1"/>
                </a:solidFill>
                <a:latin typeface="Meiryo UI" panose="020B0604030504040204" pitchFamily="50" charset="-128"/>
                <a:ea typeface="Meiryo UI" panose="020B0604030504040204" pitchFamily="50" charset="-128"/>
              </a:rPr>
              <a:t>利用登録状況確認対象者一覧表</a:t>
            </a:r>
            <a:r>
              <a:rPr kumimoji="1" lang="ja-JP" altLang="en-US" sz="1000">
                <a:solidFill>
                  <a:schemeClr val="tx1"/>
                </a:solidFill>
                <a:latin typeface="Meiryo UI" panose="020B0604030504040204" pitchFamily="50" charset="-128"/>
                <a:ea typeface="Meiryo UI" panose="020B0604030504040204" pitchFamily="50" charset="-128"/>
              </a:rPr>
              <a:t>の</a:t>
            </a:r>
            <a:r>
              <a:rPr lang="ja-JP" altLang="en-US" sz="1000">
                <a:solidFill>
                  <a:schemeClr val="tx1"/>
                </a:solidFill>
                <a:latin typeface="Meiryo UI" panose="020B0604030504040204" pitchFamily="50" charset="-128"/>
                <a:ea typeface="Meiryo UI" panose="020B0604030504040204" pitchFamily="50" charset="-128"/>
              </a:rPr>
              <a:t>出力</a:t>
            </a:r>
            <a:r>
              <a:rPr kumimoji="1" lang="ja-JP" altLang="en-US" sz="1000">
                <a:solidFill>
                  <a:schemeClr val="tx1"/>
                </a:solidFill>
                <a:latin typeface="Meiryo UI" panose="020B0604030504040204" pitchFamily="50" charset="-128"/>
                <a:ea typeface="Meiryo UI" panose="020B0604030504040204" pitchFamily="50" charset="-128"/>
              </a:rPr>
              <a:t>対象者</a:t>
            </a:r>
          </a:p>
        </p:txBody>
      </p:sp>
      <p:sp>
        <p:nvSpPr>
          <p:cNvPr id="44" name="テキスト ボックス 43">
            <a:extLst>
              <a:ext uri="{FF2B5EF4-FFF2-40B4-BE49-F238E27FC236}">
                <a16:creationId xmlns:a16="http://schemas.microsoft.com/office/drawing/2014/main" id="{A5AA3B39-802A-88B5-8B4F-A121838F00EB}"/>
              </a:ext>
            </a:extLst>
          </p:cNvPr>
          <p:cNvSpPr txBox="1"/>
          <p:nvPr/>
        </p:nvSpPr>
        <p:spPr>
          <a:xfrm>
            <a:off x="5385048" y="3661431"/>
            <a:ext cx="648072" cy="246221"/>
          </a:xfrm>
          <a:prstGeom prst="rect">
            <a:avLst/>
          </a:prstGeom>
          <a:noFill/>
        </p:spPr>
        <p:txBody>
          <a:bodyPr wrap="square" rtlCol="0">
            <a:spAutoFit/>
          </a:bodyPr>
          <a:lstStyle/>
          <a:p>
            <a:r>
              <a:rPr lang="en-US" altLang="ja-JP" sz="1000">
                <a:latin typeface="Meiryo UI" panose="020B0604030504040204" pitchFamily="50" charset="-128"/>
                <a:ea typeface="Meiryo UI" panose="020B0604030504040204" pitchFamily="50" charset="-128"/>
              </a:rPr>
              <a:t>※</a:t>
            </a:r>
            <a:r>
              <a:rPr lang="ja-JP" altLang="en-US" sz="1000">
                <a:latin typeface="Meiryo UI" panose="020B0604030504040204" pitchFamily="50" charset="-128"/>
                <a:ea typeface="Meiryo UI" panose="020B0604030504040204" pitchFamily="50" charset="-128"/>
              </a:rPr>
              <a:t>１</a:t>
            </a:r>
            <a:endParaRPr kumimoji="1" lang="ja-JP" altLang="en-US" sz="1000">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B263E43A-7417-72FA-C7BE-0F4E7D0DA749}"/>
              </a:ext>
            </a:extLst>
          </p:cNvPr>
          <p:cNvSpPr txBox="1"/>
          <p:nvPr/>
        </p:nvSpPr>
        <p:spPr>
          <a:xfrm>
            <a:off x="1208586" y="4142811"/>
            <a:ext cx="777659" cy="246221"/>
          </a:xfrm>
          <a:prstGeom prst="rect">
            <a:avLst/>
          </a:prstGeom>
          <a:noFill/>
        </p:spPr>
        <p:txBody>
          <a:bodyPr wrap="square" rtlCol="0">
            <a:spAutoFit/>
          </a:bodyPr>
          <a:lstStyle/>
          <a:p>
            <a:r>
              <a:rPr kumimoji="1" lang="ja-JP" altLang="en-US" sz="1000"/>
              <a:t>存在する</a:t>
            </a:r>
          </a:p>
        </p:txBody>
      </p:sp>
      <p:sp>
        <p:nvSpPr>
          <p:cNvPr id="46" name="テキスト ボックス 45">
            <a:extLst>
              <a:ext uri="{FF2B5EF4-FFF2-40B4-BE49-F238E27FC236}">
                <a16:creationId xmlns:a16="http://schemas.microsoft.com/office/drawing/2014/main" id="{A6122CC0-5BC2-A955-19A2-51A32251FDBB}"/>
              </a:ext>
            </a:extLst>
          </p:cNvPr>
          <p:cNvSpPr txBox="1"/>
          <p:nvPr/>
        </p:nvSpPr>
        <p:spPr>
          <a:xfrm>
            <a:off x="6107391" y="3526796"/>
            <a:ext cx="3492072" cy="707886"/>
          </a:xfrm>
          <a:prstGeom prst="rect">
            <a:avLst/>
          </a:prstGeom>
          <a:noFill/>
        </p:spPr>
        <p:txBody>
          <a:bodyPr wrap="square" rtlCol="0">
            <a:spAutoFit/>
          </a:bodyPr>
          <a:lstStyle/>
          <a:p>
            <a:r>
              <a:rPr lang="en-US" altLang="ja-JP" sz="1000">
                <a:latin typeface="Meiryo UI" panose="020B0604030504040204" pitchFamily="50" charset="-128"/>
                <a:ea typeface="Meiryo UI" panose="020B0604030504040204" pitchFamily="50" charset="-128"/>
              </a:rPr>
              <a:t>※</a:t>
            </a:r>
            <a:r>
              <a:rPr lang="ja-JP" altLang="en-US" sz="1000">
                <a:latin typeface="Meiryo UI" panose="020B0604030504040204" pitchFamily="50" charset="-128"/>
                <a:ea typeface="Meiryo UI" panose="020B0604030504040204" pitchFamily="50" charset="-128"/>
              </a:rPr>
              <a:t>１マイナ保険証利用登録有無が確認できない対象者を一覧に出力し、かつ、</a:t>
            </a:r>
            <a:r>
              <a:rPr kumimoji="1" lang="ja-JP" altLang="en-US" sz="1000">
                <a:latin typeface="Meiryo UI" panose="020B0604030504040204" pitchFamily="50" charset="-128"/>
                <a:ea typeface="Meiryo UI" panose="020B0604030504040204" pitchFamily="50" charset="-128"/>
              </a:rPr>
              <a:t>被保険者ごとの最新の交付履歴と同じ種類の帳票を</a:t>
            </a:r>
            <a:r>
              <a:rPr kumimoji="1" lang="zh-CN" altLang="en-US" sz="1000">
                <a:latin typeface="Meiryo UI" panose="020B0604030504040204" pitchFamily="50" charset="-128"/>
                <a:ea typeface="Meiryo UI" panose="020B0604030504040204" pitchFamily="50" charset="-128"/>
              </a:rPr>
              <a:t>「滞納世帯区分」</a:t>
            </a:r>
            <a:r>
              <a:rPr kumimoji="1" lang="ja-JP" altLang="en-US" sz="1000">
                <a:latin typeface="Meiryo UI" panose="020B0604030504040204" pitchFamily="50" charset="-128"/>
                <a:ea typeface="Meiryo UI" panose="020B0604030504040204" pitchFamily="50" charset="-128"/>
              </a:rPr>
              <a:t>を再判定した上で交付する。</a:t>
            </a:r>
          </a:p>
          <a:p>
            <a:endParaRPr kumimoji="1" lang="ja-JP" altLang="en-US" sz="1000">
              <a:solidFill>
                <a:srgbClr val="FF0000"/>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128A3D8E-B0DB-F250-2DEA-262EEF1ACE7C}"/>
              </a:ext>
            </a:extLst>
          </p:cNvPr>
          <p:cNvSpPr txBox="1"/>
          <p:nvPr/>
        </p:nvSpPr>
        <p:spPr>
          <a:xfrm>
            <a:off x="549072" y="908720"/>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国保資格情報と連携された利用登録情報を突合し、以下の条件に従い交付対象者の出力条件判定を行う。なお、以下の判定後に</a:t>
            </a:r>
            <a:r>
              <a:rPr kumimoji="1" lang="ja-JP" altLang="en-US" sz="1600">
                <a:latin typeface="Meiryo UI" panose="020B0604030504040204" pitchFamily="50" charset="-128"/>
                <a:ea typeface="Meiryo UI" panose="020B0604030504040204" pitchFamily="50" charset="-128"/>
              </a:rPr>
              <a:t>「滞納世帯区分」が「特別療養」に該当するか判定を行い、該当する場合は</a:t>
            </a: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「資格確認書（特別療養）」、「資格情報のお知らせ（特別療養）」いずれかへの出力対象者とする。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a:extLst>
              <a:ext uri="{FF2B5EF4-FFF2-40B4-BE49-F238E27FC236}">
                <a16:creationId xmlns:a16="http://schemas.microsoft.com/office/drawing/2014/main" id="{982C20DD-448C-315D-FB09-420470D11BF5}"/>
              </a:ext>
            </a:extLst>
          </p:cNvPr>
          <p:cNvSpPr txBox="1"/>
          <p:nvPr/>
        </p:nvSpPr>
        <p:spPr>
          <a:xfrm>
            <a:off x="935830" y="3623101"/>
            <a:ext cx="1800200"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資格に紐づく</a:t>
            </a:r>
            <a:endParaRPr kumimoji="1"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マイナ保険証</a:t>
            </a:r>
            <a:endParaRPr kumimoji="1"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利用登録情報</a:t>
            </a:r>
          </a:p>
        </p:txBody>
      </p:sp>
    </p:spTree>
    <p:extLst>
      <p:ext uri="{BB962C8B-B14F-4D97-AF65-F5344CB8AC3E}">
        <p14:creationId xmlns:p14="http://schemas.microsoft.com/office/powerpoint/2010/main" val="23886047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B4A5BCD-D56A-0BA6-935D-042E19343BDD}"/>
              </a:ext>
            </a:extLst>
          </p:cNvPr>
          <p:cNvSpPr>
            <a:spLocks noGrp="1"/>
          </p:cNvSpPr>
          <p:nvPr>
            <p:ph type="sldNum" sz="quarter" idx="12"/>
          </p:nvPr>
        </p:nvSpPr>
        <p:spPr/>
        <p:txBody>
          <a:bodyPr/>
          <a:lstStyle/>
          <a:p>
            <a:fld id="{B39558CB-1803-41F9-BEAC-264E2C773853}" type="slidenum">
              <a:rPr kumimoji="1" lang="ja-JP" altLang="en-US" smtClean="0"/>
              <a:pPr/>
              <a:t>54</a:t>
            </a:fld>
            <a:endParaRPr kumimoji="1" lang="ja-JP" altLang="en-US"/>
          </a:p>
        </p:txBody>
      </p:sp>
      <p:sp>
        <p:nvSpPr>
          <p:cNvPr id="5" name="正方形/長方形 4">
            <a:extLst>
              <a:ext uri="{FF2B5EF4-FFF2-40B4-BE49-F238E27FC236}">
                <a16:creationId xmlns:a16="http://schemas.microsoft.com/office/drawing/2014/main" id="{50935FD1-CB8C-3BB4-D21F-C085C1BCE9F2}"/>
              </a:ext>
            </a:extLst>
          </p:cNvPr>
          <p:cNvSpPr/>
          <p:nvPr/>
        </p:nvSpPr>
        <p:spPr>
          <a:xfrm>
            <a:off x="540000" y="756000"/>
            <a:ext cx="1439694" cy="584764"/>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７ー</a:t>
            </a: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4</a:t>
            </a:r>
          </a:p>
        </p:txBody>
      </p:sp>
      <p:sp>
        <p:nvSpPr>
          <p:cNvPr id="6" name="正方形/長方形 5">
            <a:extLst>
              <a:ext uri="{FF2B5EF4-FFF2-40B4-BE49-F238E27FC236}">
                <a16:creationId xmlns:a16="http://schemas.microsoft.com/office/drawing/2014/main" id="{2FBF9D8C-21EF-8521-11FB-CAD19459AF74}"/>
              </a:ext>
            </a:extLst>
          </p:cNvPr>
          <p:cNvSpPr/>
          <p:nvPr/>
        </p:nvSpPr>
        <p:spPr>
          <a:xfrm>
            <a:off x="1980000" y="756000"/>
            <a:ext cx="7200000" cy="584764"/>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年次一括発行から発送までの異動者について、差し替え交付ができること</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D6D82C14-39BA-3DE7-0BF8-DCFFD13595CB}"/>
              </a:ext>
            </a:extLst>
          </p:cNvPr>
          <p:cNvSpPr txBox="1"/>
          <p:nvPr/>
        </p:nvSpPr>
        <p:spPr>
          <a:xfrm>
            <a:off x="549072" y="1340768"/>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年次一括発行時に作成した「発行情報テーブル」と、現況での交付内容（券面記載事項、交付対象帳票）について比較を行い、差分がある場合に差し替え交付対象者として「資格確認書」「資格情報のお知らせ」等の再発行を行うバッチ処理「資格確認書差し替え交付</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年次</a:t>
            </a:r>
            <a:r>
              <a:rPr lang="en-US" altLang="ja-JP"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」を実装する。</a:t>
            </a:r>
          </a:p>
        </p:txBody>
      </p:sp>
      <p:sp>
        <p:nvSpPr>
          <p:cNvPr id="8" name="Rectangle 78">
            <a:extLst>
              <a:ext uri="{FF2B5EF4-FFF2-40B4-BE49-F238E27FC236}">
                <a16:creationId xmlns:a16="http://schemas.microsoft.com/office/drawing/2014/main" id="{CE7A879C-544C-151B-79BA-97C7C3C55801}"/>
              </a:ext>
            </a:extLst>
          </p:cNvPr>
          <p:cNvSpPr>
            <a:spLocks noChangeArrowheads="1"/>
          </p:cNvSpPr>
          <p:nvPr/>
        </p:nvSpPr>
        <p:spPr bwMode="auto">
          <a:xfrm flipH="1">
            <a:off x="555782" y="2451085"/>
            <a:ext cx="6269426" cy="3858236"/>
          </a:xfrm>
          <a:prstGeom prst="rect">
            <a:avLst/>
          </a:prstGeom>
          <a:solidFill>
            <a:schemeClr val="bg1"/>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ja-JP" altLang="en-US" sz="1800" b="0">
              <a:solidFill>
                <a:srgbClr val="FF0000"/>
              </a:solidFill>
              <a:latin typeface="メイリオ" pitchFamily="50" charset="-128"/>
              <a:ea typeface="メイリオ" pitchFamily="50" charset="-128"/>
              <a:cs typeface="メイリオ" pitchFamily="50" charset="-128"/>
            </a:endParaRPr>
          </a:p>
        </p:txBody>
      </p:sp>
      <p:sp>
        <p:nvSpPr>
          <p:cNvPr id="9" name="Text Box 183">
            <a:extLst>
              <a:ext uri="{FF2B5EF4-FFF2-40B4-BE49-F238E27FC236}">
                <a16:creationId xmlns:a16="http://schemas.microsoft.com/office/drawing/2014/main" id="{E01201BF-BCE0-4541-C2DD-6A0551A471C3}"/>
              </a:ext>
            </a:extLst>
          </p:cNvPr>
          <p:cNvSpPr txBox="1">
            <a:spLocks noChangeArrowheads="1"/>
          </p:cNvSpPr>
          <p:nvPr/>
        </p:nvSpPr>
        <p:spPr bwMode="auto">
          <a:xfrm flipH="1">
            <a:off x="550449" y="2204864"/>
            <a:ext cx="6269426" cy="246221"/>
          </a:xfrm>
          <a:prstGeom prst="rect">
            <a:avLst/>
          </a:prstGeom>
          <a:solidFill>
            <a:srgbClr val="0070C0"/>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square" rIns="0">
            <a:spAutoFit/>
          </a:bodyPr>
          <a:lstStyle/>
          <a:p>
            <a:pPr algn="ctr">
              <a:spcBef>
                <a:spcPct val="50000"/>
              </a:spcBef>
              <a:defRPr/>
            </a:pPr>
            <a:r>
              <a:rPr lang="ja-JP" altLang="en-US" sz="1000">
                <a:solidFill>
                  <a:schemeClr val="bg1"/>
                </a:solidFill>
                <a:latin typeface="メイリオ" pitchFamily="50" charset="-128"/>
                <a:ea typeface="メイリオ" pitchFamily="50" charset="-128"/>
                <a:cs typeface="メイリオ" pitchFamily="50" charset="-128"/>
              </a:rPr>
              <a:t>資格確認書差し替え交付（年次）</a:t>
            </a:r>
            <a:endParaRPr lang="ja-JP" altLang="en-US" sz="1000" b="0">
              <a:solidFill>
                <a:schemeClr val="bg1"/>
              </a:solidFill>
              <a:latin typeface="メイリオ" pitchFamily="50" charset="-128"/>
              <a:ea typeface="メイリオ" pitchFamily="50" charset="-128"/>
              <a:cs typeface="メイリオ" pitchFamily="50" charset="-128"/>
            </a:endParaRPr>
          </a:p>
        </p:txBody>
      </p:sp>
      <p:sp>
        <p:nvSpPr>
          <p:cNvPr id="16" name="正方形/長方形 15">
            <a:extLst>
              <a:ext uri="{FF2B5EF4-FFF2-40B4-BE49-F238E27FC236}">
                <a16:creationId xmlns:a16="http://schemas.microsoft.com/office/drawing/2014/main" id="{70200707-054D-34DF-0EE8-CC8FA0035C55}"/>
              </a:ext>
            </a:extLst>
          </p:cNvPr>
          <p:cNvSpPr/>
          <p:nvPr/>
        </p:nvSpPr>
        <p:spPr>
          <a:xfrm>
            <a:off x="656768" y="2558609"/>
            <a:ext cx="1393427"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spcBef>
                <a:spcPct val="50000"/>
              </a:spcBef>
              <a:defRPr/>
            </a:pPr>
            <a:r>
              <a:rPr lang="en-US" altLang="ja-JP" sz="900">
                <a:latin typeface="メイリオ" pitchFamily="50" charset="-128"/>
                <a:ea typeface="メイリオ" pitchFamily="50" charset="-128"/>
                <a:cs typeface="メイリオ" pitchFamily="50" charset="-128"/>
              </a:rPr>
              <a:t>a.</a:t>
            </a:r>
            <a:r>
              <a:rPr lang="ja-JP" altLang="en-US" sz="900">
                <a:latin typeface="メイリオ" pitchFamily="50" charset="-128"/>
                <a:ea typeface="メイリオ" pitchFamily="50" charset="-128"/>
                <a:cs typeface="メイリオ" pitchFamily="50" charset="-128"/>
              </a:rPr>
              <a:t>交付対象者抽出</a:t>
            </a:r>
            <a:endParaRPr lang="en-US" altLang="ja-JP" sz="900">
              <a:latin typeface="メイリオ" pitchFamily="50" charset="-128"/>
              <a:ea typeface="メイリオ" pitchFamily="50" charset="-128"/>
              <a:cs typeface="メイリオ" pitchFamily="50" charset="-128"/>
            </a:endParaRPr>
          </a:p>
          <a:p>
            <a:pPr algn="ctr">
              <a:spcBef>
                <a:spcPct val="50000"/>
              </a:spcBef>
              <a:defRPr/>
            </a:pPr>
            <a:r>
              <a:rPr lang="en-US" altLang="ja-JP" sz="900">
                <a:latin typeface="メイリオ" pitchFamily="50" charset="-128"/>
                <a:ea typeface="メイリオ" pitchFamily="50" charset="-128"/>
                <a:cs typeface="メイリオ" pitchFamily="50" charset="-128"/>
              </a:rPr>
              <a:t>※</a:t>
            </a:r>
            <a:r>
              <a:rPr lang="ja-JP" altLang="en-US" sz="900">
                <a:latin typeface="メイリオ" pitchFamily="50" charset="-128"/>
                <a:ea typeface="メイリオ" pitchFamily="50" charset="-128"/>
                <a:cs typeface="メイリオ" pitchFamily="50" charset="-128"/>
              </a:rPr>
              <a:t>設計方針</a:t>
            </a:r>
            <a:r>
              <a:rPr lang="en-US" altLang="ja-JP" sz="900">
                <a:latin typeface="メイリオ" pitchFamily="50" charset="-128"/>
                <a:ea typeface="メイリオ" pitchFamily="50" charset="-128"/>
                <a:cs typeface="メイリオ" pitchFamily="50" charset="-128"/>
              </a:rPr>
              <a:t>7-2</a:t>
            </a:r>
            <a:r>
              <a:rPr lang="ja-JP" altLang="en-US" sz="900">
                <a:latin typeface="メイリオ" pitchFamily="50" charset="-128"/>
                <a:ea typeface="メイリオ" pitchFamily="50" charset="-128"/>
                <a:cs typeface="メイリオ" pitchFamily="50" charset="-128"/>
              </a:rPr>
              <a:t>と同様</a:t>
            </a:r>
            <a:endParaRPr lang="ja-JP" altLang="en-US" sz="900" b="0">
              <a:latin typeface="メイリオ" pitchFamily="50" charset="-128"/>
              <a:ea typeface="メイリオ" pitchFamily="50" charset="-128"/>
              <a:cs typeface="メイリオ" pitchFamily="50" charset="-128"/>
            </a:endParaRPr>
          </a:p>
        </p:txBody>
      </p:sp>
      <p:sp>
        <p:nvSpPr>
          <p:cNvPr id="17" name="フローチャート: 磁気ディスク 16">
            <a:extLst>
              <a:ext uri="{FF2B5EF4-FFF2-40B4-BE49-F238E27FC236}">
                <a16:creationId xmlns:a16="http://schemas.microsoft.com/office/drawing/2014/main" id="{B1B1854C-A517-C7AC-82DF-CDE36E849404}"/>
              </a:ext>
            </a:extLst>
          </p:cNvPr>
          <p:cNvSpPr/>
          <p:nvPr/>
        </p:nvSpPr>
        <p:spPr>
          <a:xfrm>
            <a:off x="617124" y="4077072"/>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C990B0AE-6EEE-1616-6908-AA290F036E85}"/>
              </a:ext>
            </a:extLst>
          </p:cNvPr>
          <p:cNvSpPr txBox="1"/>
          <p:nvPr/>
        </p:nvSpPr>
        <p:spPr>
          <a:xfrm>
            <a:off x="597317" y="4047856"/>
            <a:ext cx="646331"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対象者</a:t>
            </a:r>
            <a:endParaRPr kumimoji="1" lang="ja-JP" altLang="en-US" sz="1200">
              <a:latin typeface="Meiryo UI" panose="020B0604030504040204" pitchFamily="50" charset="-128"/>
              <a:ea typeface="Meiryo UI" panose="020B0604030504040204" pitchFamily="50" charset="-128"/>
            </a:endParaRPr>
          </a:p>
        </p:txBody>
      </p:sp>
      <p:sp>
        <p:nvSpPr>
          <p:cNvPr id="19" name="フローチャート: 磁気ディスク 18">
            <a:extLst>
              <a:ext uri="{FF2B5EF4-FFF2-40B4-BE49-F238E27FC236}">
                <a16:creationId xmlns:a16="http://schemas.microsoft.com/office/drawing/2014/main" id="{01D24C3D-8C20-7DD4-5A51-FD3B5BA328CE}"/>
              </a:ext>
            </a:extLst>
          </p:cNvPr>
          <p:cNvSpPr/>
          <p:nvPr/>
        </p:nvSpPr>
        <p:spPr>
          <a:xfrm>
            <a:off x="1309464" y="4074288"/>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F88D75C-A31A-7CC3-6DEE-97981356E2D0}"/>
              </a:ext>
            </a:extLst>
          </p:cNvPr>
          <p:cNvSpPr txBox="1"/>
          <p:nvPr/>
        </p:nvSpPr>
        <p:spPr>
          <a:xfrm>
            <a:off x="1212714" y="4045072"/>
            <a:ext cx="80021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発行情報</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テーブル</a:t>
            </a:r>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1E20954F-61AA-7917-250E-49039DA9B2A2}"/>
              </a:ext>
            </a:extLst>
          </p:cNvPr>
          <p:cNvSpPr/>
          <p:nvPr/>
        </p:nvSpPr>
        <p:spPr>
          <a:xfrm>
            <a:off x="645568" y="4895057"/>
            <a:ext cx="1217736"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100">
                <a:latin typeface="Meiryo UI" panose="020B0604030504040204" pitchFamily="50" charset="-128"/>
                <a:ea typeface="Meiryo UI" panose="020B0604030504040204" pitchFamily="50" charset="-128"/>
              </a:rPr>
              <a:t>b.</a:t>
            </a:r>
            <a:r>
              <a:rPr kumimoji="1" lang="ja-JP" altLang="en-US" sz="1100">
                <a:latin typeface="Meiryo UI" panose="020B0604030504040204" pitchFamily="50" charset="-128"/>
                <a:ea typeface="Meiryo UI" panose="020B0604030504040204" pitchFamily="50" charset="-128"/>
              </a:rPr>
              <a:t>差分判定</a:t>
            </a:r>
          </a:p>
        </p:txBody>
      </p:sp>
      <p:sp>
        <p:nvSpPr>
          <p:cNvPr id="22" name="フローチャート: 磁気ディスク 21">
            <a:extLst>
              <a:ext uri="{FF2B5EF4-FFF2-40B4-BE49-F238E27FC236}">
                <a16:creationId xmlns:a16="http://schemas.microsoft.com/office/drawing/2014/main" id="{75721D07-8AC3-6A8D-70FE-CB077D456157}"/>
              </a:ext>
            </a:extLst>
          </p:cNvPr>
          <p:cNvSpPr/>
          <p:nvPr/>
        </p:nvSpPr>
        <p:spPr>
          <a:xfrm>
            <a:off x="949703" y="5553670"/>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02104719-CB46-02BF-8BAE-65CDF0F852B2}"/>
              </a:ext>
            </a:extLst>
          </p:cNvPr>
          <p:cNvSpPr txBox="1"/>
          <p:nvPr/>
        </p:nvSpPr>
        <p:spPr>
          <a:xfrm>
            <a:off x="737537" y="5559623"/>
            <a:ext cx="1031051"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差し替え交付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対象者</a:t>
            </a:r>
            <a:endParaRPr kumimoji="1" lang="ja-JP" altLang="en-US" sz="1200">
              <a:latin typeface="Meiryo UI" panose="020B0604030504040204" pitchFamily="50" charset="-128"/>
              <a:ea typeface="Meiryo UI" panose="020B0604030504040204" pitchFamily="50" charset="-128"/>
            </a:endParaRPr>
          </a:p>
        </p:txBody>
      </p:sp>
      <p:sp>
        <p:nvSpPr>
          <p:cNvPr id="24" name="フローチャート: 磁気ディスク 23">
            <a:extLst>
              <a:ext uri="{FF2B5EF4-FFF2-40B4-BE49-F238E27FC236}">
                <a16:creationId xmlns:a16="http://schemas.microsoft.com/office/drawing/2014/main" id="{3EC3CA22-1B81-91F1-BA0E-284267061302}"/>
              </a:ext>
            </a:extLst>
          </p:cNvPr>
          <p:cNvSpPr/>
          <p:nvPr/>
        </p:nvSpPr>
        <p:spPr>
          <a:xfrm>
            <a:off x="3174453" y="2564904"/>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DA76696D-F6CE-1148-9279-E27D8087AE45}"/>
              </a:ext>
            </a:extLst>
          </p:cNvPr>
          <p:cNvSpPr txBox="1"/>
          <p:nvPr/>
        </p:nvSpPr>
        <p:spPr>
          <a:xfrm>
            <a:off x="2962287" y="2607295"/>
            <a:ext cx="1031051"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差し替え交付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対象者</a:t>
            </a:r>
            <a:endParaRPr kumimoji="1" lang="ja-JP" altLang="en-US" sz="1200">
              <a:latin typeface="Meiryo UI" panose="020B0604030504040204" pitchFamily="50" charset="-128"/>
              <a:ea typeface="Meiryo UI" panose="020B0604030504040204" pitchFamily="50" charset="-128"/>
            </a:endParaRPr>
          </a:p>
        </p:txBody>
      </p:sp>
      <p:grpSp>
        <p:nvGrpSpPr>
          <p:cNvPr id="26" name="グループ化 25">
            <a:extLst>
              <a:ext uri="{FF2B5EF4-FFF2-40B4-BE49-F238E27FC236}">
                <a16:creationId xmlns:a16="http://schemas.microsoft.com/office/drawing/2014/main" id="{ABE31C79-334D-CF86-6CFA-3082311DFD7D}"/>
              </a:ext>
            </a:extLst>
          </p:cNvPr>
          <p:cNvGrpSpPr/>
          <p:nvPr/>
        </p:nvGrpSpPr>
        <p:grpSpPr>
          <a:xfrm>
            <a:off x="2452003" y="4157107"/>
            <a:ext cx="500888" cy="411856"/>
            <a:chOff x="0" y="9524"/>
            <a:chExt cx="500888" cy="411856"/>
          </a:xfrm>
        </p:grpSpPr>
        <p:sp>
          <p:nvSpPr>
            <p:cNvPr id="27" name="フローチャート: 書類 26">
              <a:extLst>
                <a:ext uri="{FF2B5EF4-FFF2-40B4-BE49-F238E27FC236}">
                  <a16:creationId xmlns:a16="http://schemas.microsoft.com/office/drawing/2014/main" id="{FE4007E3-C773-D89A-D0D2-B20FE9448A6B}"/>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28" name="フローチャート: 書類 27">
              <a:extLst>
                <a:ext uri="{FF2B5EF4-FFF2-40B4-BE49-F238E27FC236}">
                  <a16:creationId xmlns:a16="http://schemas.microsoft.com/office/drawing/2014/main" id="{9D48861A-4DC9-922E-2E35-4362150B8F28}"/>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29" name="フローチャート: 書類 28">
              <a:extLst>
                <a:ext uri="{FF2B5EF4-FFF2-40B4-BE49-F238E27FC236}">
                  <a16:creationId xmlns:a16="http://schemas.microsoft.com/office/drawing/2014/main" id="{5830F167-22D0-9204-C747-7BADD04FC5D1}"/>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30" name="テキスト ボックス 29">
            <a:extLst>
              <a:ext uri="{FF2B5EF4-FFF2-40B4-BE49-F238E27FC236}">
                <a16:creationId xmlns:a16="http://schemas.microsoft.com/office/drawing/2014/main" id="{D63D44B1-5208-98F9-99EE-7F433D447723}"/>
              </a:ext>
            </a:extLst>
          </p:cNvPr>
          <p:cNvSpPr txBox="1"/>
          <p:nvPr/>
        </p:nvSpPr>
        <p:spPr>
          <a:xfrm>
            <a:off x="2216696" y="4581555"/>
            <a:ext cx="954107" cy="276999"/>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762099E4-BC14-38D1-76B8-CA09D3AFB055}"/>
              </a:ext>
            </a:extLst>
          </p:cNvPr>
          <p:cNvGrpSpPr/>
          <p:nvPr/>
        </p:nvGrpSpPr>
        <p:grpSpPr>
          <a:xfrm>
            <a:off x="2895741" y="5074509"/>
            <a:ext cx="500888" cy="411856"/>
            <a:chOff x="0" y="9524"/>
            <a:chExt cx="500888" cy="411856"/>
          </a:xfrm>
        </p:grpSpPr>
        <p:sp>
          <p:nvSpPr>
            <p:cNvPr id="32" name="フローチャート: 書類 31">
              <a:extLst>
                <a:ext uri="{FF2B5EF4-FFF2-40B4-BE49-F238E27FC236}">
                  <a16:creationId xmlns:a16="http://schemas.microsoft.com/office/drawing/2014/main" id="{E0756D84-2A79-3394-7DD7-1BFEC59C5158}"/>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33" name="フローチャート: 書類 32">
              <a:extLst>
                <a:ext uri="{FF2B5EF4-FFF2-40B4-BE49-F238E27FC236}">
                  <a16:creationId xmlns:a16="http://schemas.microsoft.com/office/drawing/2014/main" id="{7256BD7E-2DB1-273D-8C15-1A407067926D}"/>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34" name="フローチャート: 書類 33">
              <a:extLst>
                <a:ext uri="{FF2B5EF4-FFF2-40B4-BE49-F238E27FC236}">
                  <a16:creationId xmlns:a16="http://schemas.microsoft.com/office/drawing/2014/main" id="{885DA021-A640-F7A1-7C59-CC7E63F715C8}"/>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35" name="テキスト ボックス 34">
            <a:extLst>
              <a:ext uri="{FF2B5EF4-FFF2-40B4-BE49-F238E27FC236}">
                <a16:creationId xmlns:a16="http://schemas.microsoft.com/office/drawing/2014/main" id="{A16ED9C4-8B22-7CE5-8E61-3D417D872511}"/>
              </a:ext>
            </a:extLst>
          </p:cNvPr>
          <p:cNvSpPr txBox="1"/>
          <p:nvPr/>
        </p:nvSpPr>
        <p:spPr>
          <a:xfrm>
            <a:off x="2529485" y="5498957"/>
            <a:ext cx="1107997"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（特別療養）</a:t>
            </a:r>
            <a:endParaRPr kumimoji="1" lang="en-US" altLang="ja-JP" sz="1200">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3FA50FE2-7F78-202B-3C0D-A17854C2A2BA}"/>
              </a:ext>
            </a:extLst>
          </p:cNvPr>
          <p:cNvGrpSpPr/>
          <p:nvPr/>
        </p:nvGrpSpPr>
        <p:grpSpPr>
          <a:xfrm>
            <a:off x="3445043" y="4152500"/>
            <a:ext cx="500888" cy="411857"/>
            <a:chOff x="0" y="9524"/>
            <a:chExt cx="500888" cy="411856"/>
          </a:xfrm>
        </p:grpSpPr>
        <p:sp>
          <p:nvSpPr>
            <p:cNvPr id="37" name="フローチャート: 書類 36">
              <a:extLst>
                <a:ext uri="{FF2B5EF4-FFF2-40B4-BE49-F238E27FC236}">
                  <a16:creationId xmlns:a16="http://schemas.microsoft.com/office/drawing/2014/main" id="{163022A2-4A45-129C-E3CC-FF07DD22D146}"/>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38" name="フローチャート: 書類 37">
              <a:extLst>
                <a:ext uri="{FF2B5EF4-FFF2-40B4-BE49-F238E27FC236}">
                  <a16:creationId xmlns:a16="http://schemas.microsoft.com/office/drawing/2014/main" id="{A68D3093-B113-0287-2DFC-49E43E046E08}"/>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39" name="フローチャート: 書類 38">
              <a:extLst>
                <a:ext uri="{FF2B5EF4-FFF2-40B4-BE49-F238E27FC236}">
                  <a16:creationId xmlns:a16="http://schemas.microsoft.com/office/drawing/2014/main" id="{480A32A7-3242-AF69-5901-795C44E62F31}"/>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40" name="テキスト ボックス 39">
            <a:extLst>
              <a:ext uri="{FF2B5EF4-FFF2-40B4-BE49-F238E27FC236}">
                <a16:creationId xmlns:a16="http://schemas.microsoft.com/office/drawing/2014/main" id="{33633735-68E7-335A-ED82-EFA879F890BD}"/>
              </a:ext>
            </a:extLst>
          </p:cNvPr>
          <p:cNvSpPr txBox="1"/>
          <p:nvPr/>
        </p:nvSpPr>
        <p:spPr>
          <a:xfrm>
            <a:off x="3170803" y="4576947"/>
            <a:ext cx="925253"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資格情報の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お知らせ</a:t>
            </a:r>
            <a:endParaRPr kumimoji="1" lang="en-US" altLang="ja-JP" sz="1200">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2CBCEB86-7CD3-005B-B308-D2C563C785F6}"/>
              </a:ext>
            </a:extLst>
          </p:cNvPr>
          <p:cNvGrpSpPr/>
          <p:nvPr/>
        </p:nvGrpSpPr>
        <p:grpSpPr>
          <a:xfrm>
            <a:off x="3890883" y="5069902"/>
            <a:ext cx="500888" cy="411857"/>
            <a:chOff x="0" y="9524"/>
            <a:chExt cx="500888" cy="411856"/>
          </a:xfrm>
        </p:grpSpPr>
        <p:sp>
          <p:nvSpPr>
            <p:cNvPr id="42" name="フローチャート: 書類 41">
              <a:extLst>
                <a:ext uri="{FF2B5EF4-FFF2-40B4-BE49-F238E27FC236}">
                  <a16:creationId xmlns:a16="http://schemas.microsoft.com/office/drawing/2014/main" id="{66A5C9F1-CBC7-064B-0D01-59458BED209B}"/>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43" name="フローチャート: 書類 42">
              <a:extLst>
                <a:ext uri="{FF2B5EF4-FFF2-40B4-BE49-F238E27FC236}">
                  <a16:creationId xmlns:a16="http://schemas.microsoft.com/office/drawing/2014/main" id="{125D386E-B52C-984D-0706-F4C3878FF7C0}"/>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44" name="フローチャート: 書類 43">
              <a:extLst>
                <a:ext uri="{FF2B5EF4-FFF2-40B4-BE49-F238E27FC236}">
                  <a16:creationId xmlns:a16="http://schemas.microsoft.com/office/drawing/2014/main" id="{F1EA5E27-8288-4B22-D586-8F3FFF14CB61}"/>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45" name="テキスト ボックス 44">
            <a:extLst>
              <a:ext uri="{FF2B5EF4-FFF2-40B4-BE49-F238E27FC236}">
                <a16:creationId xmlns:a16="http://schemas.microsoft.com/office/drawing/2014/main" id="{28C01F13-AB1D-FF14-2E42-65B896EC5E37}"/>
              </a:ext>
            </a:extLst>
          </p:cNvPr>
          <p:cNvSpPr txBox="1"/>
          <p:nvPr/>
        </p:nvSpPr>
        <p:spPr>
          <a:xfrm>
            <a:off x="3459201" y="5494349"/>
            <a:ext cx="1439817"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a:t>
            </a:r>
            <a:r>
              <a:rPr lang="ja-JP" altLang="en-US" sz="1200">
                <a:latin typeface="Meiryo UI" panose="020B0604030504040204" pitchFamily="50" charset="-128"/>
                <a:ea typeface="Meiryo UI" panose="020B0604030504040204" pitchFamily="50" charset="-128"/>
              </a:rPr>
              <a:t>情報のお知らせ</a:t>
            </a:r>
            <a:endParaRPr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（特別療養）</a:t>
            </a:r>
            <a:endParaRPr kumimoji="1" lang="en-US" altLang="ja-JP" sz="1200">
              <a:latin typeface="Meiryo UI" panose="020B0604030504040204" pitchFamily="50" charset="-128"/>
              <a:ea typeface="Meiryo UI" panose="020B0604030504040204" pitchFamily="50" charset="-128"/>
            </a:endParaRPr>
          </a:p>
        </p:txBody>
      </p:sp>
      <p:grpSp>
        <p:nvGrpSpPr>
          <p:cNvPr id="46" name="グループ化 45">
            <a:extLst>
              <a:ext uri="{FF2B5EF4-FFF2-40B4-BE49-F238E27FC236}">
                <a16:creationId xmlns:a16="http://schemas.microsoft.com/office/drawing/2014/main" id="{8AAE25DD-B4A0-5BEA-2C14-A8FDC1D42088}"/>
              </a:ext>
            </a:extLst>
          </p:cNvPr>
          <p:cNvGrpSpPr/>
          <p:nvPr/>
        </p:nvGrpSpPr>
        <p:grpSpPr>
          <a:xfrm>
            <a:off x="4494850" y="4152500"/>
            <a:ext cx="500888" cy="411857"/>
            <a:chOff x="0" y="9524"/>
            <a:chExt cx="500888" cy="411856"/>
          </a:xfrm>
        </p:grpSpPr>
        <p:sp>
          <p:nvSpPr>
            <p:cNvPr id="47" name="フローチャート: 書類 46">
              <a:extLst>
                <a:ext uri="{FF2B5EF4-FFF2-40B4-BE49-F238E27FC236}">
                  <a16:creationId xmlns:a16="http://schemas.microsoft.com/office/drawing/2014/main" id="{A1A6B2F5-6B3E-99C3-B2CD-F6D38FADBC49}"/>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48" name="フローチャート: 書類 47">
              <a:extLst>
                <a:ext uri="{FF2B5EF4-FFF2-40B4-BE49-F238E27FC236}">
                  <a16:creationId xmlns:a16="http://schemas.microsoft.com/office/drawing/2014/main" id="{B6C59789-4221-24EB-5D6C-AA44B85FEF80}"/>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sp>
          <p:nvSpPr>
            <p:cNvPr id="49" name="フローチャート: 書類 48">
              <a:extLst>
                <a:ext uri="{FF2B5EF4-FFF2-40B4-BE49-F238E27FC236}">
                  <a16:creationId xmlns:a16="http://schemas.microsoft.com/office/drawing/2014/main" id="{83B905AF-C379-4B94-F282-CE446F100608}"/>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solidFill>
                  <a:srgbClr val="FF0000"/>
                </a:solidFill>
              </a:endParaRPr>
            </a:p>
          </p:txBody>
        </p:sp>
      </p:grpSp>
      <p:sp>
        <p:nvSpPr>
          <p:cNvPr id="50" name="テキスト ボックス 49">
            <a:extLst>
              <a:ext uri="{FF2B5EF4-FFF2-40B4-BE49-F238E27FC236}">
                <a16:creationId xmlns:a16="http://schemas.microsoft.com/office/drawing/2014/main" id="{9DC6A14B-A90B-DA5A-FAB3-A978754F4719}"/>
              </a:ext>
            </a:extLst>
          </p:cNvPr>
          <p:cNvSpPr txBox="1"/>
          <p:nvPr/>
        </p:nvSpPr>
        <p:spPr>
          <a:xfrm>
            <a:off x="4016896" y="4601942"/>
            <a:ext cx="1107996"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差し替え交付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対象者一覧表</a:t>
            </a:r>
            <a:endParaRPr kumimoji="1" lang="en-US" altLang="ja-JP" sz="1200">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CD7CE90B-3E2F-CC62-0D99-609A04320CC8}"/>
              </a:ext>
            </a:extLst>
          </p:cNvPr>
          <p:cNvSpPr/>
          <p:nvPr/>
        </p:nvSpPr>
        <p:spPr>
          <a:xfrm>
            <a:off x="2873401" y="3333231"/>
            <a:ext cx="1217736"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100">
                <a:latin typeface="Meiryo UI" panose="020B0604030504040204" pitchFamily="50" charset="-128"/>
                <a:ea typeface="Meiryo UI" panose="020B0604030504040204" pitchFamily="50" charset="-128"/>
              </a:rPr>
              <a:t>c.</a:t>
            </a:r>
            <a:r>
              <a:rPr kumimoji="1" lang="ja-JP" altLang="en-US" sz="1100">
                <a:latin typeface="Meiryo UI" panose="020B0604030504040204" pitchFamily="50" charset="-128"/>
                <a:ea typeface="Meiryo UI" panose="020B0604030504040204" pitchFamily="50" charset="-128"/>
              </a:rPr>
              <a:t>差し替え分</a:t>
            </a:r>
            <a:endParaRPr kumimoji="1" lang="en-US" altLang="ja-JP" sz="1100">
              <a:latin typeface="Meiryo UI" panose="020B0604030504040204" pitchFamily="50" charset="-128"/>
              <a:ea typeface="Meiryo UI" panose="020B0604030504040204" pitchFamily="50" charset="-128"/>
            </a:endParaRPr>
          </a:p>
          <a:p>
            <a:pPr algn="ctr"/>
            <a:r>
              <a:rPr lang="ja-JP" altLang="en-US" sz="1100">
                <a:latin typeface="Meiryo UI" panose="020B0604030504040204" pitchFamily="50" charset="-128"/>
                <a:ea typeface="Meiryo UI" panose="020B0604030504040204" pitchFamily="50" charset="-128"/>
              </a:rPr>
              <a:t>再発行</a:t>
            </a:r>
            <a:endParaRPr kumimoji="1" lang="ja-JP" altLang="en-US" sz="1100">
              <a:latin typeface="Meiryo UI" panose="020B0604030504040204" pitchFamily="50" charset="-128"/>
              <a:ea typeface="Meiryo UI" panose="020B0604030504040204" pitchFamily="50" charset="-128"/>
            </a:endParaRPr>
          </a:p>
        </p:txBody>
      </p:sp>
      <p:cxnSp>
        <p:nvCxnSpPr>
          <p:cNvPr id="55" name="直線矢印コネクタ 56">
            <a:extLst>
              <a:ext uri="{FF2B5EF4-FFF2-40B4-BE49-F238E27FC236}">
                <a16:creationId xmlns:a16="http://schemas.microsoft.com/office/drawing/2014/main" id="{510E73B8-566F-2A60-FED9-7BAFEE9C04E7}"/>
              </a:ext>
            </a:extLst>
          </p:cNvPr>
          <p:cNvCxnSpPr>
            <a:cxnSpLocks/>
            <a:stCxn id="16" idx="2"/>
            <a:endCxn id="18" idx="0"/>
          </p:cNvCxnSpPr>
          <p:nvPr/>
        </p:nvCxnSpPr>
        <p:spPr>
          <a:xfrm rot="5400000">
            <a:off x="647535" y="3341909"/>
            <a:ext cx="978896" cy="432999"/>
          </a:xfrm>
          <a:prstGeom prst="bentConnector3">
            <a:avLst>
              <a:gd name="adj1" fmla="val 23728"/>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6" name="直線矢印コネクタ 56">
            <a:extLst>
              <a:ext uri="{FF2B5EF4-FFF2-40B4-BE49-F238E27FC236}">
                <a16:creationId xmlns:a16="http://schemas.microsoft.com/office/drawing/2014/main" id="{E6C0737B-C23A-7396-FA68-04C19EBCC988}"/>
              </a:ext>
            </a:extLst>
          </p:cNvPr>
          <p:cNvCxnSpPr>
            <a:cxnSpLocks/>
            <a:stCxn id="19" idx="3"/>
            <a:endCxn id="21" idx="0"/>
          </p:cNvCxnSpPr>
          <p:nvPr/>
        </p:nvCxnSpPr>
        <p:spPr>
          <a:xfrm rot="5400000">
            <a:off x="1270582" y="4552817"/>
            <a:ext cx="326094" cy="35838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1587A9BD-2594-6D52-C304-C7497842B079}"/>
              </a:ext>
            </a:extLst>
          </p:cNvPr>
          <p:cNvCxnSpPr>
            <a:cxnSpLocks/>
            <a:stCxn id="17" idx="3"/>
            <a:endCxn id="21" idx="0"/>
          </p:cNvCxnSpPr>
          <p:nvPr/>
        </p:nvCxnSpPr>
        <p:spPr>
          <a:xfrm rot="16200000" flipH="1">
            <a:off x="925804" y="4566425"/>
            <a:ext cx="323310" cy="333954"/>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8" name="直線矢印コネクタ 56">
            <a:extLst>
              <a:ext uri="{FF2B5EF4-FFF2-40B4-BE49-F238E27FC236}">
                <a16:creationId xmlns:a16="http://schemas.microsoft.com/office/drawing/2014/main" id="{A395F48D-ED48-3492-0B94-8BB3EF2E0C1B}"/>
              </a:ext>
            </a:extLst>
          </p:cNvPr>
          <p:cNvCxnSpPr>
            <a:cxnSpLocks/>
            <a:stCxn id="21" idx="2"/>
            <a:endCxn id="23" idx="0"/>
          </p:cNvCxnSpPr>
          <p:nvPr/>
        </p:nvCxnSpPr>
        <p:spPr>
          <a:xfrm rot="5400000">
            <a:off x="1176643" y="5481829"/>
            <a:ext cx="154215" cy="1373"/>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9" name="直線矢印コネクタ 56">
            <a:extLst>
              <a:ext uri="{FF2B5EF4-FFF2-40B4-BE49-F238E27FC236}">
                <a16:creationId xmlns:a16="http://schemas.microsoft.com/office/drawing/2014/main" id="{823D78A1-AC38-B291-98C1-C15FAF8A8DFF}"/>
              </a:ext>
            </a:extLst>
          </p:cNvPr>
          <p:cNvCxnSpPr>
            <a:cxnSpLocks/>
            <a:stCxn id="24" idx="3"/>
            <a:endCxn id="51" idx="0"/>
          </p:cNvCxnSpPr>
          <p:nvPr/>
        </p:nvCxnSpPr>
        <p:spPr>
          <a:xfrm rot="16200000" flipH="1">
            <a:off x="3343214" y="3194176"/>
            <a:ext cx="273652" cy="4458"/>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0" name="直線矢印コネクタ 56">
            <a:extLst>
              <a:ext uri="{FF2B5EF4-FFF2-40B4-BE49-F238E27FC236}">
                <a16:creationId xmlns:a16="http://schemas.microsoft.com/office/drawing/2014/main" id="{71AFBE74-10B9-2B25-E71C-BF1AA708D05F}"/>
              </a:ext>
            </a:extLst>
          </p:cNvPr>
          <p:cNvCxnSpPr>
            <a:cxnSpLocks/>
            <a:stCxn id="51" idx="2"/>
          </p:cNvCxnSpPr>
          <p:nvPr/>
        </p:nvCxnSpPr>
        <p:spPr>
          <a:xfrm rot="5400000">
            <a:off x="2904640" y="3579477"/>
            <a:ext cx="313525" cy="841734"/>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1" name="直線矢印コネクタ 56">
            <a:extLst>
              <a:ext uri="{FF2B5EF4-FFF2-40B4-BE49-F238E27FC236}">
                <a16:creationId xmlns:a16="http://schemas.microsoft.com/office/drawing/2014/main" id="{1F0DB54E-C182-833C-91CD-C36D92C632B5}"/>
              </a:ext>
            </a:extLst>
          </p:cNvPr>
          <p:cNvCxnSpPr>
            <a:cxnSpLocks/>
            <a:stCxn id="51" idx="2"/>
          </p:cNvCxnSpPr>
          <p:nvPr/>
        </p:nvCxnSpPr>
        <p:spPr>
          <a:xfrm rot="5400000">
            <a:off x="2667808" y="4260047"/>
            <a:ext cx="1230927" cy="397996"/>
          </a:xfrm>
          <a:prstGeom prst="bentConnector3">
            <a:avLst>
              <a:gd name="adj1" fmla="val 12262"/>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2" name="直線矢印コネクタ 56">
            <a:extLst>
              <a:ext uri="{FF2B5EF4-FFF2-40B4-BE49-F238E27FC236}">
                <a16:creationId xmlns:a16="http://schemas.microsoft.com/office/drawing/2014/main" id="{16E50975-233D-5C97-EB74-9D622FB0B597}"/>
              </a:ext>
            </a:extLst>
          </p:cNvPr>
          <p:cNvCxnSpPr>
            <a:cxnSpLocks/>
            <a:stCxn id="51" idx="2"/>
          </p:cNvCxnSpPr>
          <p:nvPr/>
        </p:nvCxnSpPr>
        <p:spPr>
          <a:xfrm rot="16200000" flipH="1">
            <a:off x="3403463" y="3922388"/>
            <a:ext cx="308918" cy="15130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3" name="直線矢印コネクタ 56">
            <a:extLst>
              <a:ext uri="{FF2B5EF4-FFF2-40B4-BE49-F238E27FC236}">
                <a16:creationId xmlns:a16="http://schemas.microsoft.com/office/drawing/2014/main" id="{43E30578-DD88-DC81-C453-659DEAC10186}"/>
              </a:ext>
            </a:extLst>
          </p:cNvPr>
          <p:cNvCxnSpPr>
            <a:cxnSpLocks/>
            <a:stCxn id="51" idx="2"/>
          </p:cNvCxnSpPr>
          <p:nvPr/>
        </p:nvCxnSpPr>
        <p:spPr>
          <a:xfrm rot="16200000" flipH="1">
            <a:off x="3167682" y="4158169"/>
            <a:ext cx="1226320" cy="597146"/>
          </a:xfrm>
          <a:prstGeom prst="bentConnector3">
            <a:avLst>
              <a:gd name="adj1" fmla="val 122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4" name="直線矢印コネクタ 56">
            <a:extLst>
              <a:ext uri="{FF2B5EF4-FFF2-40B4-BE49-F238E27FC236}">
                <a16:creationId xmlns:a16="http://schemas.microsoft.com/office/drawing/2014/main" id="{99D3EC56-9F91-D138-6B8A-AD398694E80D}"/>
              </a:ext>
            </a:extLst>
          </p:cNvPr>
          <p:cNvCxnSpPr>
            <a:cxnSpLocks/>
            <a:stCxn id="51" idx="2"/>
          </p:cNvCxnSpPr>
          <p:nvPr/>
        </p:nvCxnSpPr>
        <p:spPr>
          <a:xfrm rot="16200000" flipH="1">
            <a:off x="3928366" y="3397484"/>
            <a:ext cx="308918" cy="1201113"/>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840129EE-9ABE-7C36-9089-2EFA3EFCE28E}"/>
              </a:ext>
            </a:extLst>
          </p:cNvPr>
          <p:cNvCxnSpPr>
            <a:cxnSpLocks/>
          </p:cNvCxnSpPr>
          <p:nvPr/>
        </p:nvCxnSpPr>
        <p:spPr>
          <a:xfrm>
            <a:off x="2216696" y="2577352"/>
            <a:ext cx="0" cy="35425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aphicFrame>
        <p:nvGraphicFramePr>
          <p:cNvPr id="66" name="表 65">
            <a:extLst>
              <a:ext uri="{FF2B5EF4-FFF2-40B4-BE49-F238E27FC236}">
                <a16:creationId xmlns:a16="http://schemas.microsoft.com/office/drawing/2014/main" id="{C6AA2ACD-A013-6191-5F85-483B8BB61DCB}"/>
              </a:ext>
            </a:extLst>
          </p:cNvPr>
          <p:cNvGraphicFramePr>
            <a:graphicFrameLocks noGrp="1"/>
          </p:cNvGraphicFramePr>
          <p:nvPr>
            <p:extLst>
              <p:ext uri="{D42A27DB-BD31-4B8C-83A1-F6EECF244321}">
                <p14:modId xmlns:p14="http://schemas.microsoft.com/office/powerpoint/2010/main" val="3225904429"/>
              </p:ext>
            </p:extLst>
          </p:nvPr>
        </p:nvGraphicFramePr>
        <p:xfrm>
          <a:off x="7009826" y="2204864"/>
          <a:ext cx="2526828" cy="4104457"/>
        </p:xfrm>
        <a:graphic>
          <a:graphicData uri="http://schemas.openxmlformats.org/drawingml/2006/table">
            <a:tbl>
              <a:tblPr firstRow="1" bandRow="1">
                <a:tableStyleId>{5C22544A-7EE6-4342-B048-85BDC9FD1C3A}</a:tableStyleId>
              </a:tblPr>
              <a:tblGrid>
                <a:gridCol w="2526828">
                  <a:extLst>
                    <a:ext uri="{9D8B030D-6E8A-4147-A177-3AD203B41FA5}">
                      <a16:colId xmlns:a16="http://schemas.microsoft.com/office/drawing/2014/main" val="1029254526"/>
                    </a:ext>
                  </a:extLst>
                </a:gridCol>
              </a:tblGrid>
              <a:tr h="340898">
                <a:tc>
                  <a:txBody>
                    <a:bodyPr/>
                    <a:lstStyle/>
                    <a:p>
                      <a:pPr algn="ctr"/>
                      <a:r>
                        <a:rPr kumimoji="1" lang="ja-JP" altLang="en-US" sz="1200" b="0">
                          <a:latin typeface="Meiryo UI" panose="020B0604030504040204" pitchFamily="50" charset="-128"/>
                          <a:ea typeface="Meiryo UI" panose="020B0604030504040204" pitchFamily="50" charset="-128"/>
                        </a:rPr>
                        <a:t>処理概要</a:t>
                      </a:r>
                    </a:p>
                  </a:txBody>
                  <a:tcPr/>
                </a:tc>
                <a:extLst>
                  <a:ext uri="{0D108BD9-81ED-4DB2-BD59-A6C34878D82A}">
                    <a16:rowId xmlns:a16="http://schemas.microsoft.com/office/drawing/2014/main" val="2578114402"/>
                  </a:ext>
                </a:extLst>
              </a:tr>
              <a:tr h="3763559">
                <a:tc>
                  <a:txBody>
                    <a:bodyPr/>
                    <a:lstStyle/>
                    <a:p>
                      <a:pPr algn="l">
                        <a:spcBef>
                          <a:spcPct val="50000"/>
                        </a:spcBef>
                        <a:defRPr/>
                      </a:pP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交付対象者抽出：</a:t>
                      </a:r>
                      <a:r>
                        <a:rPr lang="ja-JP" altLang="en-US" sz="1200">
                          <a:solidFill>
                            <a:schemeClr val="tx1"/>
                          </a:solidFill>
                          <a:latin typeface="メイリオ" pitchFamily="50" charset="-128"/>
                          <a:ea typeface="メイリオ" pitchFamily="50" charset="-128"/>
                          <a:cs typeface="メイリオ" pitchFamily="50" charset="-128"/>
                        </a:rPr>
                        <a:t>設計方針</a:t>
                      </a:r>
                      <a:r>
                        <a:rPr lang="en-US" altLang="ja-JP" sz="1200">
                          <a:solidFill>
                            <a:schemeClr val="tx1"/>
                          </a:solidFill>
                          <a:latin typeface="メイリオ" pitchFamily="50" charset="-128"/>
                          <a:ea typeface="メイリオ" pitchFamily="50" charset="-128"/>
                          <a:cs typeface="メイリオ" pitchFamily="50" charset="-128"/>
                        </a:rPr>
                        <a:t>7-2</a:t>
                      </a:r>
                      <a:r>
                        <a:rPr lang="ja-JP" altLang="en-US" sz="1200">
                          <a:solidFill>
                            <a:schemeClr val="tx1"/>
                          </a:solidFill>
                          <a:latin typeface="メイリオ" pitchFamily="50" charset="-128"/>
                          <a:ea typeface="メイリオ" pitchFamily="50" charset="-128"/>
                          <a:cs typeface="メイリオ" pitchFamily="50" charset="-128"/>
                        </a:rPr>
                        <a:t>資格確認書一括発行（年次）</a:t>
                      </a:r>
                      <a:r>
                        <a:rPr lang="ja-JP" altLang="en-US" sz="1200" b="0">
                          <a:solidFill>
                            <a:schemeClr val="tx1"/>
                          </a:solidFill>
                          <a:latin typeface="メイリオ" pitchFamily="50" charset="-128"/>
                          <a:ea typeface="メイリオ" pitchFamily="50" charset="-128"/>
                          <a:cs typeface="メイリオ" pitchFamily="50" charset="-128"/>
                        </a:rPr>
                        <a:t>と同様の処理を行い、交付対象者を抽出する。</a:t>
                      </a:r>
                      <a:endParaRPr lang="en-US" altLang="ja-JP" sz="1200" b="0">
                        <a:solidFill>
                          <a:schemeClr val="tx1"/>
                        </a:solidFill>
                        <a:latin typeface="メイリオ" pitchFamily="50" charset="-128"/>
                        <a:ea typeface="メイリオ" pitchFamily="50" charset="-128"/>
                        <a:cs typeface="メイリオ" pitchFamily="50" charset="-128"/>
                      </a:endParaRPr>
                    </a:p>
                    <a:p>
                      <a:pPr algn="l">
                        <a:spcBef>
                          <a:spcPct val="50000"/>
                        </a:spcBef>
                        <a:defRPr/>
                      </a:pPr>
                      <a:endParaRPr lang="ja-JP" altLang="en-US" sz="800" b="0">
                        <a:solidFill>
                          <a:schemeClr val="tx1"/>
                        </a:solidFill>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差分判定：交付対象者について「年次一括発行」時に作成した「発行情報テーブル」と現況での券面記載内容、交付対象帳票に差分がある者を、差し替え交付対象者として抽出する。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差し替え分再発行：差し替え交付対象者について、「資格確認書」「資格情報のお知らせ」等の再発行を行う。合わせて、抜き取り、確認事務のために一覧表も出力する。</a:t>
                      </a:r>
                      <a:endParaRPr kumimoji="1" lang="en-US" altLang="ja-JP" sz="12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d.</a:t>
                      </a:r>
                      <a:r>
                        <a:rPr kumimoji="1" lang="ja-JP" altLang="en-US" sz="1200">
                          <a:solidFill>
                            <a:schemeClr val="tx1"/>
                          </a:solidFill>
                          <a:latin typeface="Meiryo UI" panose="020B0604030504040204" pitchFamily="50" charset="-128"/>
                          <a:ea typeface="Meiryo UI" panose="020B0604030504040204" pitchFamily="50" charset="-128"/>
                        </a:rPr>
                        <a:t>差し替え交付対象者と発行情報テーブルをマージして、交付履歴へ登録する。</a:t>
                      </a:r>
                      <a:endParaRPr kumimoji="1" lang="en-US" altLang="ja-JP"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853675571"/>
                  </a:ext>
                </a:extLst>
              </a:tr>
            </a:tbl>
          </a:graphicData>
        </a:graphic>
      </p:graphicFrame>
      <p:sp>
        <p:nvSpPr>
          <p:cNvPr id="67" name="テキスト ボックス 66">
            <a:extLst>
              <a:ext uri="{FF2B5EF4-FFF2-40B4-BE49-F238E27FC236}">
                <a16:creationId xmlns:a16="http://schemas.microsoft.com/office/drawing/2014/main" id="{4EC88B18-165C-AC67-5B62-2F479401F6CC}"/>
              </a:ext>
            </a:extLst>
          </p:cNvPr>
          <p:cNvSpPr txBox="1"/>
          <p:nvPr/>
        </p:nvSpPr>
        <p:spPr>
          <a:xfrm>
            <a:off x="360000" y="18864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76" name="正方形/長方形 75">
            <a:extLst>
              <a:ext uri="{FF2B5EF4-FFF2-40B4-BE49-F238E27FC236}">
                <a16:creationId xmlns:a16="http://schemas.microsoft.com/office/drawing/2014/main" id="{19D79892-AF94-05BE-DA74-BCA2C246A8C4}"/>
              </a:ext>
            </a:extLst>
          </p:cNvPr>
          <p:cNvSpPr/>
          <p:nvPr/>
        </p:nvSpPr>
        <p:spPr>
          <a:xfrm>
            <a:off x="1152277" y="3405117"/>
            <a:ext cx="986717" cy="607244"/>
          </a:xfrm>
          <a:prstGeom prst="rect">
            <a:avLst/>
          </a:prstGeom>
          <a:solidFill>
            <a:schemeClr val="bg1"/>
          </a:solidFill>
          <a:ln>
            <a:solidFill>
              <a:schemeClr val="tx1"/>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spcBef>
                <a:spcPct val="50000"/>
              </a:spcBef>
              <a:defRPr/>
            </a:pPr>
            <a:r>
              <a:rPr lang="ja-JP" altLang="en-US" sz="900">
                <a:latin typeface="メイリオ" pitchFamily="50" charset="-128"/>
                <a:ea typeface="メイリオ" pitchFamily="50" charset="-128"/>
                <a:cs typeface="メイリオ" pitchFamily="50" charset="-128"/>
              </a:rPr>
              <a:t>資格確認書一括発行（年次）で</a:t>
            </a:r>
            <a:r>
              <a:rPr lang="ja-JP" altLang="en-US" sz="900" b="0">
                <a:latin typeface="メイリオ" pitchFamily="50" charset="-128"/>
                <a:ea typeface="メイリオ" pitchFamily="50" charset="-128"/>
                <a:cs typeface="メイリオ" pitchFamily="50" charset="-128"/>
              </a:rPr>
              <a:t>作成したデータ</a:t>
            </a:r>
          </a:p>
        </p:txBody>
      </p:sp>
      <p:cxnSp>
        <p:nvCxnSpPr>
          <p:cNvPr id="4" name="直線コネクタ 3">
            <a:extLst>
              <a:ext uri="{FF2B5EF4-FFF2-40B4-BE49-F238E27FC236}">
                <a16:creationId xmlns:a16="http://schemas.microsoft.com/office/drawing/2014/main" id="{69E196CA-84B5-E9E3-2A7C-9ABE5462581F}"/>
              </a:ext>
            </a:extLst>
          </p:cNvPr>
          <p:cNvCxnSpPr>
            <a:cxnSpLocks/>
          </p:cNvCxnSpPr>
          <p:nvPr/>
        </p:nvCxnSpPr>
        <p:spPr>
          <a:xfrm>
            <a:off x="5097016" y="2622741"/>
            <a:ext cx="0" cy="3542563"/>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0" name="フローチャート: 磁気ディスク 9">
            <a:extLst>
              <a:ext uri="{FF2B5EF4-FFF2-40B4-BE49-F238E27FC236}">
                <a16:creationId xmlns:a16="http://schemas.microsoft.com/office/drawing/2014/main" id="{68A5C4A2-5BE3-3A5B-82FB-11B41DE7FF0E}"/>
              </a:ext>
            </a:extLst>
          </p:cNvPr>
          <p:cNvSpPr/>
          <p:nvPr/>
        </p:nvSpPr>
        <p:spPr>
          <a:xfrm>
            <a:off x="5241032" y="3545959"/>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DECC2346-58DF-8234-8541-70CE2BFA2A79}"/>
              </a:ext>
            </a:extLst>
          </p:cNvPr>
          <p:cNvSpPr txBox="1"/>
          <p:nvPr/>
        </p:nvSpPr>
        <p:spPr>
          <a:xfrm>
            <a:off x="5025008" y="3516743"/>
            <a:ext cx="1031051"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差し替え交付</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対象者</a:t>
            </a:r>
            <a:endParaRPr kumimoji="1" lang="ja-JP" altLang="en-US" sz="1200">
              <a:latin typeface="Meiryo UI" panose="020B0604030504040204" pitchFamily="50" charset="-128"/>
              <a:ea typeface="Meiryo UI" panose="020B0604030504040204" pitchFamily="50" charset="-128"/>
            </a:endParaRPr>
          </a:p>
        </p:txBody>
      </p:sp>
      <p:sp>
        <p:nvSpPr>
          <p:cNvPr id="12" name="フローチャート: 磁気ディスク 11">
            <a:extLst>
              <a:ext uri="{FF2B5EF4-FFF2-40B4-BE49-F238E27FC236}">
                <a16:creationId xmlns:a16="http://schemas.microsoft.com/office/drawing/2014/main" id="{1EA5FA78-2518-BD53-1D39-FCC2146FAE5D}"/>
              </a:ext>
            </a:extLst>
          </p:cNvPr>
          <p:cNvSpPr/>
          <p:nvPr/>
        </p:nvSpPr>
        <p:spPr>
          <a:xfrm>
            <a:off x="5990522" y="3543175"/>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9653E254-D028-9B3E-44B2-6E9624B71AE3}"/>
              </a:ext>
            </a:extLst>
          </p:cNvPr>
          <p:cNvSpPr txBox="1"/>
          <p:nvPr/>
        </p:nvSpPr>
        <p:spPr>
          <a:xfrm>
            <a:off x="5893772" y="3513959"/>
            <a:ext cx="800219"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発行情報</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テーブル</a:t>
            </a:r>
            <a:endParaRPr kumimoji="1" lang="ja-JP" altLang="en-US"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F389D7A5-CB07-C96A-D822-D4EE50756FE4}"/>
              </a:ext>
            </a:extLst>
          </p:cNvPr>
          <p:cNvSpPr/>
          <p:nvPr/>
        </p:nvSpPr>
        <p:spPr>
          <a:xfrm>
            <a:off x="5326626" y="4363944"/>
            <a:ext cx="1217736" cy="510351"/>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100">
                <a:latin typeface="Meiryo UI" panose="020B0604030504040204" pitchFamily="50" charset="-128"/>
                <a:ea typeface="Meiryo UI" panose="020B0604030504040204" pitchFamily="50" charset="-128"/>
              </a:rPr>
              <a:t>d.</a:t>
            </a:r>
            <a:r>
              <a:rPr kumimoji="1" lang="ja-JP" altLang="en-US" sz="1100">
                <a:latin typeface="Meiryo UI" panose="020B0604030504040204" pitchFamily="50" charset="-128"/>
                <a:ea typeface="Meiryo UI" panose="020B0604030504040204" pitchFamily="50" charset="-128"/>
              </a:rPr>
              <a:t>交付履歴登録</a:t>
            </a:r>
          </a:p>
        </p:txBody>
      </p:sp>
      <p:sp>
        <p:nvSpPr>
          <p:cNvPr id="15" name="フローチャート: 磁気ディスク 14">
            <a:extLst>
              <a:ext uri="{FF2B5EF4-FFF2-40B4-BE49-F238E27FC236}">
                <a16:creationId xmlns:a16="http://schemas.microsoft.com/office/drawing/2014/main" id="{BCDA2E33-D7C1-C6D3-DACF-F2681BC262F0}"/>
              </a:ext>
            </a:extLst>
          </p:cNvPr>
          <p:cNvSpPr/>
          <p:nvPr/>
        </p:nvSpPr>
        <p:spPr>
          <a:xfrm>
            <a:off x="5630761" y="502255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B6E19FA9-4140-3731-BCA4-1A3069073139}"/>
              </a:ext>
            </a:extLst>
          </p:cNvPr>
          <p:cNvSpPr txBox="1"/>
          <p:nvPr/>
        </p:nvSpPr>
        <p:spPr>
          <a:xfrm>
            <a:off x="5534011" y="5147738"/>
            <a:ext cx="800219" cy="276999"/>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交付履歴</a:t>
            </a:r>
          </a:p>
        </p:txBody>
      </p:sp>
      <p:cxnSp>
        <p:nvCxnSpPr>
          <p:cNvPr id="53" name="直線矢印コネクタ 56">
            <a:extLst>
              <a:ext uri="{FF2B5EF4-FFF2-40B4-BE49-F238E27FC236}">
                <a16:creationId xmlns:a16="http://schemas.microsoft.com/office/drawing/2014/main" id="{4DD81AD9-6D45-6F9C-4143-0F5471CBDBE0}"/>
              </a:ext>
            </a:extLst>
          </p:cNvPr>
          <p:cNvCxnSpPr>
            <a:cxnSpLocks/>
            <a:stCxn id="12" idx="3"/>
            <a:endCxn id="14" idx="0"/>
          </p:cNvCxnSpPr>
          <p:nvPr/>
        </p:nvCxnSpPr>
        <p:spPr>
          <a:xfrm rot="5400000">
            <a:off x="5951640" y="4021704"/>
            <a:ext cx="326094" cy="35838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4" name="直線矢印コネクタ 56">
            <a:extLst>
              <a:ext uri="{FF2B5EF4-FFF2-40B4-BE49-F238E27FC236}">
                <a16:creationId xmlns:a16="http://schemas.microsoft.com/office/drawing/2014/main" id="{44C6A30D-FCC8-FB1E-B47B-DDC71E3E4C96}"/>
              </a:ext>
            </a:extLst>
          </p:cNvPr>
          <p:cNvCxnSpPr>
            <a:cxnSpLocks/>
            <a:stCxn id="10" idx="3"/>
            <a:endCxn id="14" idx="0"/>
          </p:cNvCxnSpPr>
          <p:nvPr/>
        </p:nvCxnSpPr>
        <p:spPr>
          <a:xfrm rot="16200000" flipH="1">
            <a:off x="5578287" y="4006737"/>
            <a:ext cx="323310" cy="391104"/>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8" name="直線矢印コネクタ 56">
            <a:extLst>
              <a:ext uri="{FF2B5EF4-FFF2-40B4-BE49-F238E27FC236}">
                <a16:creationId xmlns:a16="http://schemas.microsoft.com/office/drawing/2014/main" id="{FB787142-D7F3-A1E8-3344-106DE02314D1}"/>
              </a:ext>
            </a:extLst>
          </p:cNvPr>
          <p:cNvCxnSpPr>
            <a:cxnSpLocks/>
            <a:stCxn id="14" idx="2"/>
            <a:endCxn id="52" idx="0"/>
          </p:cNvCxnSpPr>
          <p:nvPr/>
        </p:nvCxnSpPr>
        <p:spPr>
          <a:xfrm rot="5400000">
            <a:off x="5798087" y="5010330"/>
            <a:ext cx="273443" cy="1373"/>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70" name="正方形/長方形 69">
            <a:extLst>
              <a:ext uri="{FF2B5EF4-FFF2-40B4-BE49-F238E27FC236}">
                <a16:creationId xmlns:a16="http://schemas.microsoft.com/office/drawing/2014/main" id="{E800BC54-3CF7-8B4D-8373-7F6FE91A090E}"/>
              </a:ext>
            </a:extLst>
          </p:cNvPr>
          <p:cNvSpPr/>
          <p:nvPr/>
        </p:nvSpPr>
        <p:spPr>
          <a:xfrm>
            <a:off x="5778921" y="2861800"/>
            <a:ext cx="986717" cy="607244"/>
          </a:xfrm>
          <a:prstGeom prst="rect">
            <a:avLst/>
          </a:prstGeom>
          <a:solidFill>
            <a:schemeClr val="bg1"/>
          </a:solidFill>
          <a:ln>
            <a:solidFill>
              <a:schemeClr val="tx1"/>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spcBef>
                <a:spcPct val="50000"/>
              </a:spcBef>
              <a:defRPr/>
            </a:pPr>
            <a:r>
              <a:rPr lang="ja-JP" altLang="en-US" sz="900">
                <a:latin typeface="メイリオ" pitchFamily="50" charset="-128"/>
                <a:ea typeface="メイリオ" pitchFamily="50" charset="-128"/>
                <a:cs typeface="メイリオ" pitchFamily="50" charset="-128"/>
              </a:rPr>
              <a:t>資格確認書一括発行（年次）で</a:t>
            </a:r>
            <a:r>
              <a:rPr lang="ja-JP" altLang="en-US" sz="900" b="0">
                <a:latin typeface="メイリオ" pitchFamily="50" charset="-128"/>
                <a:ea typeface="メイリオ" pitchFamily="50" charset="-128"/>
                <a:cs typeface="メイリオ" pitchFamily="50" charset="-128"/>
              </a:rPr>
              <a:t>作成したデータ</a:t>
            </a:r>
          </a:p>
        </p:txBody>
      </p:sp>
    </p:spTree>
    <p:extLst>
      <p:ext uri="{BB962C8B-B14F-4D97-AF65-F5344CB8AC3E}">
        <p14:creationId xmlns:p14="http://schemas.microsoft.com/office/powerpoint/2010/main" val="28284241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55</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A143040-363A-9ADB-E280-91C075D120EF}"/>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テキスト ボックス 5">
            <a:extLst>
              <a:ext uri="{FF2B5EF4-FFF2-40B4-BE49-F238E27FC236}">
                <a16:creationId xmlns:a16="http://schemas.microsoft.com/office/drawing/2014/main" id="{1D3DF981-434E-A4FE-68AB-85E291E9C9FA}"/>
              </a:ext>
            </a:extLst>
          </p:cNvPr>
          <p:cNvSpPr txBox="1"/>
          <p:nvPr/>
        </p:nvSpPr>
        <p:spPr>
          <a:xfrm>
            <a:off x="540000" y="1301869"/>
            <a:ext cx="8987582" cy="1077208"/>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「資格確認書」には、負担割合（</a:t>
            </a:r>
            <a:r>
              <a:rPr lang="en-US" altLang="ja-JP" sz="1600">
                <a:latin typeface="Meiryo UI" panose="020B0604030504040204" pitchFamily="50" charset="-128"/>
                <a:ea typeface="Meiryo UI" panose="020B0604030504040204" pitchFamily="50" charset="-128"/>
                <a:cs typeface="Meiryo UI" panose="020B0604030504040204" pitchFamily="50" charset="-128"/>
              </a:rPr>
              <a:t>70</a:t>
            </a:r>
            <a:r>
              <a:rPr lang="ja-JP" altLang="en-US" sz="1600">
                <a:latin typeface="Meiryo UI" panose="020B0604030504040204" pitchFamily="50" charset="-128"/>
                <a:ea typeface="Meiryo UI" panose="020B0604030504040204" pitchFamily="50" charset="-128"/>
                <a:cs typeface="Meiryo UI" panose="020B0604030504040204" pitchFamily="50" charset="-128"/>
              </a:rPr>
              <a:t>歳以上の被保険者の</a:t>
            </a:r>
            <a:r>
              <a:rPr lang="en-US" altLang="ja-JP" sz="1600">
                <a:latin typeface="Meiryo UI" panose="020B0604030504040204" pitchFamily="50" charset="-128"/>
                <a:ea typeface="Meiryo UI" panose="020B0604030504040204" pitchFamily="50" charset="-128"/>
                <a:cs typeface="Meiryo UI" panose="020B0604030504040204" pitchFamily="50" charset="-128"/>
              </a:rPr>
              <a:t>2</a:t>
            </a:r>
            <a:r>
              <a:rPr lang="ja-JP" altLang="en-US" sz="1600">
                <a:latin typeface="Meiryo UI" panose="020B0604030504040204" pitchFamily="50" charset="-128"/>
                <a:ea typeface="Meiryo UI" panose="020B0604030504040204" pitchFamily="50" charset="-128"/>
                <a:cs typeface="Meiryo UI" panose="020B0604030504040204" pitchFamily="50" charset="-128"/>
              </a:rPr>
              <a:t>割・</a:t>
            </a:r>
            <a:r>
              <a:rPr lang="en-US" altLang="ja-JP" sz="1600">
                <a:latin typeface="Meiryo UI" panose="020B0604030504040204" pitchFamily="50" charset="-128"/>
                <a:ea typeface="Meiryo UI" panose="020B0604030504040204" pitchFamily="50" charset="-128"/>
                <a:cs typeface="Meiryo UI" panose="020B0604030504040204" pitchFamily="50" charset="-128"/>
              </a:rPr>
              <a:t>3</a:t>
            </a:r>
            <a:r>
              <a:rPr lang="ja-JP" altLang="en-US" sz="1600">
                <a:latin typeface="Meiryo UI" panose="020B0604030504040204" pitchFamily="50" charset="-128"/>
                <a:ea typeface="Meiryo UI" panose="020B0604030504040204" pitchFamily="50" charset="-128"/>
                <a:cs typeface="Meiryo UI" panose="020B0604030504040204" pitchFamily="50" charset="-128"/>
              </a:rPr>
              <a:t>割の別）や限度額適用区分（ア～オ、低</a:t>
            </a:r>
            <a:r>
              <a:rPr lang="en-US" altLang="ja-JP" sz="1600">
                <a:latin typeface="Meiryo UI" panose="020B0604030504040204" pitchFamily="50" charset="-128"/>
                <a:ea typeface="Meiryo UI" panose="020B0604030504040204" pitchFamily="50" charset="-128"/>
                <a:cs typeface="Meiryo UI" panose="020B0604030504040204" pitchFamily="50" charset="-128"/>
              </a:rPr>
              <a:t>Ⅰ</a:t>
            </a:r>
            <a:r>
              <a:rPr lang="ja-JP" altLang="en-US" sz="1600">
                <a:latin typeface="Meiryo UI" panose="020B0604030504040204" pitchFamily="50" charset="-128"/>
                <a:ea typeface="Meiryo UI" panose="020B0604030504040204" pitchFamily="50" charset="-128"/>
                <a:cs typeface="Meiryo UI" panose="020B0604030504040204" pitchFamily="50" charset="-128"/>
              </a:rPr>
              <a:t>～現役</a:t>
            </a:r>
            <a:r>
              <a:rPr lang="en-US" altLang="ja-JP" sz="1600">
                <a:latin typeface="Meiryo UI" panose="020B0604030504040204" pitchFamily="50" charset="-128"/>
                <a:ea typeface="Meiryo UI" panose="020B0604030504040204" pitchFamily="50" charset="-128"/>
                <a:cs typeface="Meiryo UI" panose="020B0604030504040204" pitchFamily="50" charset="-128"/>
              </a:rPr>
              <a:t>Ⅲ</a:t>
            </a:r>
            <a:r>
              <a:rPr lang="ja-JP" altLang="en-US" sz="1600">
                <a:latin typeface="Meiryo UI" panose="020B0604030504040204" pitchFamily="50" charset="-128"/>
                <a:ea typeface="Meiryo UI" panose="020B0604030504040204" pitchFamily="50" charset="-128"/>
                <a:cs typeface="Meiryo UI" panose="020B0604030504040204" pitchFamily="50" charset="-128"/>
              </a:rPr>
              <a:t>）を出力することから、新年度における発行に当たっては所得取込や基準収入額適用申請などを予め実行することを踏まえ処理が行えるようにする。</a:t>
            </a:r>
            <a:r>
              <a:rPr lang="ja-JP" altLang="en-US" sz="1600" u="sng">
                <a:latin typeface="Meiryo UI" panose="020B0604030504040204" pitchFamily="50" charset="-128"/>
                <a:ea typeface="Meiryo UI" panose="020B0604030504040204" pitchFamily="50" charset="-128"/>
                <a:cs typeface="Meiryo UI" panose="020B0604030504040204" pitchFamily="50" charset="-128"/>
              </a:rPr>
              <a:t>なお、制度施行後の運用については、運用モデルスケジュールおよび、運用管理マニュアルの記載内容を整理して、改めてお示しする。</a:t>
            </a:r>
            <a:endParaRPr lang="en-US" altLang="ja-JP" sz="1600" u="sng">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正方形/長方形 14">
            <a:extLst>
              <a:ext uri="{FF2B5EF4-FFF2-40B4-BE49-F238E27FC236}">
                <a16:creationId xmlns:a16="http://schemas.microsoft.com/office/drawing/2014/main" id="{904C66AA-F87F-19E3-B6FA-C9B3A3A86537}"/>
              </a:ext>
            </a:extLst>
          </p:cNvPr>
          <p:cNvSpPr/>
          <p:nvPr/>
        </p:nvSpPr>
        <p:spPr>
          <a:xfrm>
            <a:off x="540000" y="755999"/>
            <a:ext cx="1439694" cy="534869"/>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7</a:t>
            </a:r>
            <a:r>
              <a:rPr kumimoji="0" lang="ja-JP" altLang="en-US" kern="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kumimoji="0" lang="en-US" altLang="ja-JP" kern="0">
                <a:solidFill>
                  <a:schemeClr val="bg1"/>
                </a:solidFill>
                <a:latin typeface="Meiryo UI" panose="020B0604030504040204" pitchFamily="50" charset="-128"/>
                <a:ea typeface="Meiryo UI" panose="020B0604030504040204" pitchFamily="50" charset="-128"/>
                <a:cs typeface="Meiryo UI" panose="020B0604030504040204" pitchFamily="50" charset="-128"/>
              </a:rPr>
              <a:t>5</a:t>
            </a:r>
          </a:p>
        </p:txBody>
      </p:sp>
      <p:sp>
        <p:nvSpPr>
          <p:cNvPr id="16" name="正方形/長方形 15">
            <a:extLst>
              <a:ext uri="{FF2B5EF4-FFF2-40B4-BE49-F238E27FC236}">
                <a16:creationId xmlns:a16="http://schemas.microsoft.com/office/drawing/2014/main" id="{1D010658-34B3-3C77-75F8-B7D1F7ADBB0F}"/>
              </a:ext>
            </a:extLst>
          </p:cNvPr>
          <p:cNvSpPr/>
          <p:nvPr/>
        </p:nvSpPr>
        <p:spPr>
          <a:xfrm>
            <a:off x="1980000" y="755999"/>
            <a:ext cx="7200000" cy="534869"/>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資格確認書の発行に当たっては、既存運用も踏まえること。</a:t>
            </a:r>
          </a:p>
        </p:txBody>
      </p:sp>
      <p:sp>
        <p:nvSpPr>
          <p:cNvPr id="19" name="正方形/長方形 18">
            <a:extLst>
              <a:ext uri="{FF2B5EF4-FFF2-40B4-BE49-F238E27FC236}">
                <a16:creationId xmlns:a16="http://schemas.microsoft.com/office/drawing/2014/main" id="{B76419E1-5818-7171-E082-09D907697386}"/>
              </a:ext>
            </a:extLst>
          </p:cNvPr>
          <p:cNvSpPr/>
          <p:nvPr/>
        </p:nvSpPr>
        <p:spPr>
          <a:xfrm>
            <a:off x="533700" y="2420888"/>
            <a:ext cx="8987582" cy="4032448"/>
          </a:xfrm>
          <a:prstGeom prst="rect">
            <a:avLst/>
          </a:prstGeom>
          <a:solidFill>
            <a:schemeClr val="bg1"/>
          </a:solidFill>
          <a:ln w="19050" cmpd="sng">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A5778D33-0989-8E4E-C8B3-CF929810D081}"/>
              </a:ext>
            </a:extLst>
          </p:cNvPr>
          <p:cNvSpPr/>
          <p:nvPr/>
        </p:nvSpPr>
        <p:spPr>
          <a:xfrm>
            <a:off x="7521924" y="3078785"/>
            <a:ext cx="1137871" cy="3105356"/>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21" name="矢印: 五方向 20">
            <a:extLst>
              <a:ext uri="{FF2B5EF4-FFF2-40B4-BE49-F238E27FC236}">
                <a16:creationId xmlns:a16="http://schemas.microsoft.com/office/drawing/2014/main" id="{B482D11B-FEAA-2691-A73B-D70CA760BDDF}"/>
              </a:ext>
            </a:extLst>
          </p:cNvPr>
          <p:cNvSpPr/>
          <p:nvPr/>
        </p:nvSpPr>
        <p:spPr>
          <a:xfrm>
            <a:off x="6688341" y="4559340"/>
            <a:ext cx="864096" cy="641080"/>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22" name="矢印: 五方向 21">
            <a:extLst>
              <a:ext uri="{FF2B5EF4-FFF2-40B4-BE49-F238E27FC236}">
                <a16:creationId xmlns:a16="http://schemas.microsoft.com/office/drawing/2014/main" id="{7D9E3792-8CF2-F410-D4A9-537736407F15}"/>
              </a:ext>
            </a:extLst>
          </p:cNvPr>
          <p:cNvSpPr/>
          <p:nvPr/>
        </p:nvSpPr>
        <p:spPr>
          <a:xfrm>
            <a:off x="6685508" y="3078785"/>
            <a:ext cx="864096" cy="1429177"/>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B0AD6A9B-3466-0D30-D21D-39F38A6CF1A1}"/>
              </a:ext>
            </a:extLst>
          </p:cNvPr>
          <p:cNvCxnSpPr/>
          <p:nvPr/>
        </p:nvCxnSpPr>
        <p:spPr>
          <a:xfrm>
            <a:off x="6125381" y="2889300"/>
            <a:ext cx="0" cy="3240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矢印: 五方向 23">
            <a:extLst>
              <a:ext uri="{FF2B5EF4-FFF2-40B4-BE49-F238E27FC236}">
                <a16:creationId xmlns:a16="http://schemas.microsoft.com/office/drawing/2014/main" id="{44ED495D-1167-07AD-0E1A-15F75E7C2BAA}"/>
              </a:ext>
            </a:extLst>
          </p:cNvPr>
          <p:cNvSpPr/>
          <p:nvPr/>
        </p:nvSpPr>
        <p:spPr>
          <a:xfrm>
            <a:off x="5267879" y="3078785"/>
            <a:ext cx="1466267" cy="787741"/>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4C08C485-840B-2267-36C4-9BD47CCAD5E1}"/>
              </a:ext>
            </a:extLst>
          </p:cNvPr>
          <p:cNvSpPr txBox="1"/>
          <p:nvPr/>
        </p:nvSpPr>
        <p:spPr>
          <a:xfrm>
            <a:off x="5307786" y="3152301"/>
            <a:ext cx="954107"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基準収入額</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適用申請</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申請登録</a:t>
            </a:r>
            <a:endParaRPr lang="en-US" altLang="ja-JP" sz="1200">
              <a:latin typeface="Meiryo UI" panose="020B0604030504040204" pitchFamily="50" charset="-128"/>
              <a:ea typeface="Meiryo UI" panose="020B0604030504040204" pitchFamily="50" charset="-128"/>
            </a:endParaRPr>
          </a:p>
        </p:txBody>
      </p:sp>
      <p:sp>
        <p:nvSpPr>
          <p:cNvPr id="26" name="矢印: 五方向 25">
            <a:extLst>
              <a:ext uri="{FF2B5EF4-FFF2-40B4-BE49-F238E27FC236}">
                <a16:creationId xmlns:a16="http://schemas.microsoft.com/office/drawing/2014/main" id="{4247B283-A3DB-A2C6-BBE1-226616C8F3A8}"/>
              </a:ext>
            </a:extLst>
          </p:cNvPr>
          <p:cNvSpPr/>
          <p:nvPr/>
        </p:nvSpPr>
        <p:spPr>
          <a:xfrm>
            <a:off x="4433493" y="3078785"/>
            <a:ext cx="864096" cy="787741"/>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cxnSp>
        <p:nvCxnSpPr>
          <p:cNvPr id="27" name="直線矢印コネクタ 26">
            <a:extLst>
              <a:ext uri="{FF2B5EF4-FFF2-40B4-BE49-F238E27FC236}">
                <a16:creationId xmlns:a16="http://schemas.microsoft.com/office/drawing/2014/main" id="{B95C69AA-97EB-B885-A5E5-9D3601AB10BF}"/>
              </a:ext>
            </a:extLst>
          </p:cNvPr>
          <p:cNvCxnSpPr>
            <a:cxnSpLocks/>
          </p:cNvCxnSpPr>
          <p:nvPr/>
        </p:nvCxnSpPr>
        <p:spPr>
          <a:xfrm>
            <a:off x="698332" y="3051360"/>
            <a:ext cx="8199529" cy="0"/>
          </a:xfrm>
          <a:prstGeom prst="straightConnector1">
            <a:avLst/>
          </a:prstGeom>
          <a:ln>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767344B1-0E08-C7F3-4C6C-A9042A7BDF0C}"/>
              </a:ext>
            </a:extLst>
          </p:cNvPr>
          <p:cNvCxnSpPr>
            <a:cxnSpLocks/>
          </p:cNvCxnSpPr>
          <p:nvPr/>
        </p:nvCxnSpPr>
        <p:spPr>
          <a:xfrm>
            <a:off x="1085381" y="2889299"/>
            <a:ext cx="0" cy="3240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0F868ADE-665C-2437-4B33-8B40C8B709AB}"/>
              </a:ext>
            </a:extLst>
          </p:cNvPr>
          <p:cNvCxnSpPr/>
          <p:nvPr/>
        </p:nvCxnSpPr>
        <p:spPr>
          <a:xfrm>
            <a:off x="3605381" y="2889300"/>
            <a:ext cx="0" cy="3240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572A79F9-506D-D087-6B4E-203A4E1754BA}"/>
              </a:ext>
            </a:extLst>
          </p:cNvPr>
          <p:cNvSpPr txBox="1"/>
          <p:nvPr/>
        </p:nvSpPr>
        <p:spPr>
          <a:xfrm>
            <a:off x="992560" y="2619589"/>
            <a:ext cx="537327" cy="276999"/>
          </a:xfrm>
          <a:prstGeom prst="rect">
            <a:avLst/>
          </a:prstGeom>
          <a:noFill/>
        </p:spPr>
        <p:txBody>
          <a:bodyPr wrap="none" rtlCol="0">
            <a:spAutoFit/>
          </a:bodyPr>
          <a:lstStyle/>
          <a:p>
            <a:r>
              <a:rPr kumimoji="1" lang="en-US" altLang="ja-JP" sz="1200">
                <a:latin typeface="Meiryo UI" panose="020B0604030504040204" pitchFamily="50" charset="-128"/>
                <a:ea typeface="Meiryo UI" panose="020B0604030504040204" pitchFamily="50" charset="-128"/>
              </a:rPr>
              <a:t>R7.5</a:t>
            </a:r>
          </a:p>
        </p:txBody>
      </p:sp>
      <p:sp>
        <p:nvSpPr>
          <p:cNvPr id="31" name="テキスト ボックス 30">
            <a:extLst>
              <a:ext uri="{FF2B5EF4-FFF2-40B4-BE49-F238E27FC236}">
                <a16:creationId xmlns:a16="http://schemas.microsoft.com/office/drawing/2014/main" id="{3C6CAFF5-D1B7-3D0B-01A9-4EF4B48CCDBC}"/>
              </a:ext>
            </a:extLst>
          </p:cNvPr>
          <p:cNvSpPr txBox="1"/>
          <p:nvPr/>
        </p:nvSpPr>
        <p:spPr>
          <a:xfrm>
            <a:off x="3511170" y="2619589"/>
            <a:ext cx="537327" cy="276999"/>
          </a:xfrm>
          <a:prstGeom prst="rect">
            <a:avLst/>
          </a:prstGeom>
          <a:noFill/>
        </p:spPr>
        <p:txBody>
          <a:bodyPr wrap="none" rtlCol="0">
            <a:spAutoFit/>
          </a:bodyPr>
          <a:lstStyle/>
          <a:p>
            <a:r>
              <a:rPr kumimoji="1" lang="en-US" altLang="ja-JP" sz="1200">
                <a:latin typeface="Meiryo UI" panose="020B0604030504040204" pitchFamily="50" charset="-128"/>
                <a:ea typeface="Meiryo UI" panose="020B0604030504040204" pitchFamily="50" charset="-128"/>
              </a:rPr>
              <a:t>R7.6</a:t>
            </a:r>
          </a:p>
        </p:txBody>
      </p:sp>
      <p:sp>
        <p:nvSpPr>
          <p:cNvPr id="32" name="矢印: 五方向 31">
            <a:extLst>
              <a:ext uri="{FF2B5EF4-FFF2-40B4-BE49-F238E27FC236}">
                <a16:creationId xmlns:a16="http://schemas.microsoft.com/office/drawing/2014/main" id="{26CC25CA-F7C5-924F-0199-5484BA92C440}"/>
              </a:ext>
            </a:extLst>
          </p:cNvPr>
          <p:cNvSpPr/>
          <p:nvPr/>
        </p:nvSpPr>
        <p:spPr>
          <a:xfrm>
            <a:off x="3616005" y="3078785"/>
            <a:ext cx="864096" cy="787741"/>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C8BDAFF2-72F4-D95E-939E-D2D7145BABE1}"/>
              </a:ext>
            </a:extLst>
          </p:cNvPr>
          <p:cNvSpPr txBox="1"/>
          <p:nvPr/>
        </p:nvSpPr>
        <p:spPr>
          <a:xfrm>
            <a:off x="3568075" y="3244634"/>
            <a:ext cx="800219" cy="461665"/>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新年度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所得取込</a:t>
            </a:r>
            <a:endParaRPr kumimoji="1" lang="ja-JP" altLang="en-US" sz="120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3A395B73-0347-5A3F-2D5D-18573D5F93E1}"/>
              </a:ext>
            </a:extLst>
          </p:cNvPr>
          <p:cNvSpPr txBox="1"/>
          <p:nvPr/>
        </p:nvSpPr>
        <p:spPr>
          <a:xfrm>
            <a:off x="4423663" y="3152301"/>
            <a:ext cx="800219"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新年度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負担区分</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仮判定</a:t>
            </a:r>
            <a:endParaRPr lang="en-US" altLang="ja-JP" sz="1200">
              <a:latin typeface="Meiryo UI" panose="020B0604030504040204" pitchFamily="50" charset="-128"/>
              <a:ea typeface="Meiryo UI" panose="020B0604030504040204" pitchFamily="50" charset="-128"/>
            </a:endParaRPr>
          </a:p>
        </p:txBody>
      </p:sp>
      <p:sp>
        <p:nvSpPr>
          <p:cNvPr id="35" name="テキスト ボックス 34">
            <a:extLst>
              <a:ext uri="{FF2B5EF4-FFF2-40B4-BE49-F238E27FC236}">
                <a16:creationId xmlns:a16="http://schemas.microsoft.com/office/drawing/2014/main" id="{3944D82F-C830-B7FF-6523-2EE92BA80F5A}"/>
              </a:ext>
            </a:extLst>
          </p:cNvPr>
          <p:cNvSpPr txBox="1"/>
          <p:nvPr/>
        </p:nvSpPr>
        <p:spPr>
          <a:xfrm>
            <a:off x="6029780" y="2619589"/>
            <a:ext cx="537327" cy="276999"/>
          </a:xfrm>
          <a:prstGeom prst="rect">
            <a:avLst/>
          </a:prstGeom>
          <a:noFill/>
        </p:spPr>
        <p:txBody>
          <a:bodyPr wrap="none" rtlCol="0">
            <a:spAutoFit/>
          </a:bodyPr>
          <a:lstStyle/>
          <a:p>
            <a:r>
              <a:rPr kumimoji="1" lang="en-US" altLang="ja-JP" sz="1200">
                <a:latin typeface="Meiryo UI" panose="020B0604030504040204" pitchFamily="50" charset="-128"/>
                <a:ea typeface="Meiryo UI" panose="020B0604030504040204" pitchFamily="50" charset="-128"/>
              </a:rPr>
              <a:t>R7.7</a:t>
            </a:r>
          </a:p>
        </p:txBody>
      </p:sp>
      <p:cxnSp>
        <p:nvCxnSpPr>
          <p:cNvPr id="38" name="直線コネクタ 37">
            <a:extLst>
              <a:ext uri="{FF2B5EF4-FFF2-40B4-BE49-F238E27FC236}">
                <a16:creationId xmlns:a16="http://schemas.microsoft.com/office/drawing/2014/main" id="{1A789C85-B065-4B4C-8EA5-C53DDDA3F328}"/>
              </a:ext>
            </a:extLst>
          </p:cNvPr>
          <p:cNvCxnSpPr/>
          <p:nvPr/>
        </p:nvCxnSpPr>
        <p:spPr>
          <a:xfrm>
            <a:off x="8645381" y="2889300"/>
            <a:ext cx="0" cy="32400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5AA9C294-CF32-D110-E851-791A8875852D}"/>
              </a:ext>
            </a:extLst>
          </p:cNvPr>
          <p:cNvSpPr txBox="1"/>
          <p:nvPr/>
        </p:nvSpPr>
        <p:spPr>
          <a:xfrm>
            <a:off x="8511108" y="2619589"/>
            <a:ext cx="537327" cy="276999"/>
          </a:xfrm>
          <a:prstGeom prst="rect">
            <a:avLst/>
          </a:prstGeom>
          <a:noFill/>
        </p:spPr>
        <p:txBody>
          <a:bodyPr wrap="none" rtlCol="0">
            <a:spAutoFit/>
          </a:bodyPr>
          <a:lstStyle/>
          <a:p>
            <a:r>
              <a:rPr kumimoji="1" lang="en-US" altLang="ja-JP" sz="1200">
                <a:latin typeface="Meiryo UI" panose="020B0604030504040204" pitchFamily="50" charset="-128"/>
                <a:ea typeface="Meiryo UI" panose="020B0604030504040204" pitchFamily="50" charset="-128"/>
              </a:rPr>
              <a:t>R7.8</a:t>
            </a:r>
          </a:p>
        </p:txBody>
      </p:sp>
      <p:sp>
        <p:nvSpPr>
          <p:cNvPr id="40" name="テキスト ボックス 39">
            <a:extLst>
              <a:ext uri="{FF2B5EF4-FFF2-40B4-BE49-F238E27FC236}">
                <a16:creationId xmlns:a16="http://schemas.microsoft.com/office/drawing/2014/main" id="{084660AC-39CF-4626-5EAF-1F9BAA80ABB1}"/>
              </a:ext>
            </a:extLst>
          </p:cNvPr>
          <p:cNvSpPr txBox="1"/>
          <p:nvPr/>
        </p:nvSpPr>
        <p:spPr>
          <a:xfrm>
            <a:off x="7545288" y="4410827"/>
            <a:ext cx="954107" cy="461665"/>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資格確認書</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出力処理</a:t>
            </a:r>
            <a:endParaRPr lang="en-US" altLang="ja-JP" sz="1200">
              <a:latin typeface="Meiryo UI" panose="020B0604030504040204" pitchFamily="50" charset="-128"/>
              <a:ea typeface="Meiryo UI" panose="020B0604030504040204" pitchFamily="50" charset="-128"/>
            </a:endParaRPr>
          </a:p>
        </p:txBody>
      </p:sp>
      <p:sp>
        <p:nvSpPr>
          <p:cNvPr id="41" name="矢印: 五方向 40">
            <a:extLst>
              <a:ext uri="{FF2B5EF4-FFF2-40B4-BE49-F238E27FC236}">
                <a16:creationId xmlns:a16="http://schemas.microsoft.com/office/drawing/2014/main" id="{474698BB-C57C-4AC8-0249-72B6BED4E56A}"/>
              </a:ext>
            </a:extLst>
          </p:cNvPr>
          <p:cNvSpPr/>
          <p:nvPr/>
        </p:nvSpPr>
        <p:spPr>
          <a:xfrm>
            <a:off x="1630764" y="5227842"/>
            <a:ext cx="5918840" cy="1008000"/>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42" name="テキスト ボックス 41">
            <a:extLst>
              <a:ext uri="{FF2B5EF4-FFF2-40B4-BE49-F238E27FC236}">
                <a16:creationId xmlns:a16="http://schemas.microsoft.com/office/drawing/2014/main" id="{9F409C6A-CF22-FA74-EFBC-4F4C8C8AD321}"/>
              </a:ext>
            </a:extLst>
          </p:cNvPr>
          <p:cNvSpPr txBox="1"/>
          <p:nvPr/>
        </p:nvSpPr>
        <p:spPr>
          <a:xfrm>
            <a:off x="3336717" y="5811428"/>
            <a:ext cx="2007281" cy="276999"/>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資格確認書申請 受付・登録</a:t>
            </a:r>
            <a:endParaRPr lang="en-US" altLang="ja-JP" sz="1200">
              <a:latin typeface="Meiryo UI" panose="020B0604030504040204" pitchFamily="50" charset="-128"/>
              <a:ea typeface="Meiryo UI" panose="020B0604030504040204" pitchFamily="50" charset="-128"/>
            </a:endParaRPr>
          </a:p>
        </p:txBody>
      </p:sp>
      <p:sp>
        <p:nvSpPr>
          <p:cNvPr id="43" name="矢印: 五方向 42">
            <a:extLst>
              <a:ext uri="{FF2B5EF4-FFF2-40B4-BE49-F238E27FC236}">
                <a16:creationId xmlns:a16="http://schemas.microsoft.com/office/drawing/2014/main" id="{9B05E3F4-4616-CAB2-75A0-0D090EB736FD}"/>
              </a:ext>
            </a:extLst>
          </p:cNvPr>
          <p:cNvSpPr/>
          <p:nvPr/>
        </p:nvSpPr>
        <p:spPr>
          <a:xfrm>
            <a:off x="5870050" y="3884848"/>
            <a:ext cx="864096" cy="1300364"/>
          </a:xfrm>
          <a:prstGeom prst="homePlate">
            <a:avLst>
              <a:gd name="adj" fmla="val 48110"/>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1A7AB774-5A41-643F-76D1-ACAAE43BE690}"/>
              </a:ext>
            </a:extLst>
          </p:cNvPr>
          <p:cNvSpPr txBox="1"/>
          <p:nvPr/>
        </p:nvSpPr>
        <p:spPr>
          <a:xfrm>
            <a:off x="5821836" y="4227944"/>
            <a:ext cx="800219"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新年度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所得更正</a:t>
            </a:r>
            <a:endParaRPr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取込</a:t>
            </a:r>
          </a:p>
        </p:txBody>
      </p:sp>
      <p:sp>
        <p:nvSpPr>
          <p:cNvPr id="45" name="テキスト ボックス 44">
            <a:extLst>
              <a:ext uri="{FF2B5EF4-FFF2-40B4-BE49-F238E27FC236}">
                <a16:creationId xmlns:a16="http://schemas.microsoft.com/office/drawing/2014/main" id="{168ADC80-4F7D-1473-0AE4-89EDE3AB1850}"/>
              </a:ext>
            </a:extLst>
          </p:cNvPr>
          <p:cNvSpPr txBox="1"/>
          <p:nvPr/>
        </p:nvSpPr>
        <p:spPr>
          <a:xfrm>
            <a:off x="6685508" y="3474815"/>
            <a:ext cx="800219"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新年度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負担区分</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判定</a:t>
            </a:r>
            <a:endParaRPr lang="en-US" altLang="ja-JP" sz="1200">
              <a:latin typeface="Meiryo UI" panose="020B0604030504040204" pitchFamily="50" charset="-128"/>
              <a:ea typeface="Meiryo UI" panose="020B0604030504040204" pitchFamily="50" charset="-128"/>
            </a:endParaRPr>
          </a:p>
        </p:txBody>
      </p:sp>
      <p:sp>
        <p:nvSpPr>
          <p:cNvPr id="46" name="テキスト ボックス 45">
            <a:extLst>
              <a:ext uri="{FF2B5EF4-FFF2-40B4-BE49-F238E27FC236}">
                <a16:creationId xmlns:a16="http://schemas.microsoft.com/office/drawing/2014/main" id="{F99FCF5D-C6A9-8DEF-9542-761873B6F1ED}"/>
              </a:ext>
            </a:extLst>
          </p:cNvPr>
          <p:cNvSpPr txBox="1"/>
          <p:nvPr/>
        </p:nvSpPr>
        <p:spPr>
          <a:xfrm>
            <a:off x="6655054" y="4556051"/>
            <a:ext cx="800219"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新年度</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所得区分</a:t>
            </a:r>
            <a:endParaRPr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判定</a:t>
            </a:r>
          </a:p>
        </p:txBody>
      </p:sp>
      <p:sp>
        <p:nvSpPr>
          <p:cNvPr id="47" name="フリーフォーム: 図形 46">
            <a:extLst>
              <a:ext uri="{FF2B5EF4-FFF2-40B4-BE49-F238E27FC236}">
                <a16:creationId xmlns:a16="http://schemas.microsoft.com/office/drawing/2014/main" id="{26CC692E-63D2-977C-ABA5-527D060CAB63}"/>
              </a:ext>
            </a:extLst>
          </p:cNvPr>
          <p:cNvSpPr/>
          <p:nvPr/>
        </p:nvSpPr>
        <p:spPr>
          <a:xfrm flipV="1">
            <a:off x="6880131" y="2779651"/>
            <a:ext cx="1655455" cy="339813"/>
          </a:xfrm>
          <a:custGeom>
            <a:avLst/>
            <a:gdLst>
              <a:gd name="connsiteX0" fmla="*/ 0 w 1822494"/>
              <a:gd name="connsiteY0" fmla="*/ 0 h 233329"/>
              <a:gd name="connsiteX1" fmla="*/ 233329 w 1822494"/>
              <a:gd name="connsiteY1" fmla="*/ 233329 h 233329"/>
              <a:gd name="connsiteX2" fmla="*/ 1822494 w 1822494"/>
              <a:gd name="connsiteY2" fmla="*/ 233329 h 233329"/>
            </a:gdLst>
            <a:ahLst/>
            <a:cxnLst>
              <a:cxn ang="0">
                <a:pos x="connsiteX0" y="connsiteY0"/>
              </a:cxn>
              <a:cxn ang="0">
                <a:pos x="connsiteX1" y="connsiteY1"/>
              </a:cxn>
              <a:cxn ang="0">
                <a:pos x="connsiteX2" y="connsiteY2"/>
              </a:cxn>
            </a:cxnLst>
            <a:rect l="l" t="t" r="r" b="b"/>
            <a:pathLst>
              <a:path w="1822494" h="233329">
                <a:moveTo>
                  <a:pt x="0" y="0"/>
                </a:moveTo>
                <a:lnTo>
                  <a:pt x="233329" y="233329"/>
                </a:lnTo>
                <a:lnTo>
                  <a:pt x="1822494" y="233329"/>
                </a:lnTo>
              </a:path>
            </a:pathLst>
          </a:custGeom>
          <a:no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p>
        </p:txBody>
      </p:sp>
      <p:sp>
        <p:nvSpPr>
          <p:cNvPr id="48" name="テキスト ボックス 47">
            <a:extLst>
              <a:ext uri="{FF2B5EF4-FFF2-40B4-BE49-F238E27FC236}">
                <a16:creationId xmlns:a16="http://schemas.microsoft.com/office/drawing/2014/main" id="{F4AD56CF-378C-F740-7EF5-7AD51AC298BC}"/>
              </a:ext>
            </a:extLst>
          </p:cNvPr>
          <p:cNvSpPr txBox="1"/>
          <p:nvPr/>
        </p:nvSpPr>
        <p:spPr>
          <a:xfrm>
            <a:off x="6900920" y="2478445"/>
            <a:ext cx="1882247" cy="276999"/>
          </a:xfrm>
          <a:prstGeom prst="rect">
            <a:avLst/>
          </a:prstGeom>
          <a:solidFill>
            <a:srgbClr val="FFFFFF">
              <a:alpha val="69804"/>
            </a:srgbClr>
          </a:solidFill>
        </p:spPr>
        <p:txBody>
          <a:bodyPr wrap="none" rtlCol="0">
            <a:spAutoFit/>
          </a:bodyPr>
          <a:lstStyle/>
          <a:p>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歳以上 負担区分判定</a:t>
            </a:r>
            <a:endParaRPr lang="en-US" altLang="ja-JP" sz="1200">
              <a:highlight>
                <a:srgbClr val="FFFF00"/>
              </a:highlight>
              <a:latin typeface="Meiryo UI" panose="020B0604030504040204" pitchFamily="50" charset="-128"/>
              <a:ea typeface="Meiryo UI" panose="020B0604030504040204" pitchFamily="50" charset="-128"/>
            </a:endParaRPr>
          </a:p>
        </p:txBody>
      </p:sp>
      <p:sp>
        <p:nvSpPr>
          <p:cNvPr id="49" name="フリーフォーム: 図形 48">
            <a:extLst>
              <a:ext uri="{FF2B5EF4-FFF2-40B4-BE49-F238E27FC236}">
                <a16:creationId xmlns:a16="http://schemas.microsoft.com/office/drawing/2014/main" id="{7B8A0365-5985-8E6F-BC56-0D8CB9A90E06}"/>
              </a:ext>
            </a:extLst>
          </p:cNvPr>
          <p:cNvSpPr/>
          <p:nvPr/>
        </p:nvSpPr>
        <p:spPr>
          <a:xfrm>
            <a:off x="6969469" y="5162921"/>
            <a:ext cx="1655455" cy="572104"/>
          </a:xfrm>
          <a:custGeom>
            <a:avLst/>
            <a:gdLst>
              <a:gd name="connsiteX0" fmla="*/ 0 w 1822494"/>
              <a:gd name="connsiteY0" fmla="*/ 0 h 233329"/>
              <a:gd name="connsiteX1" fmla="*/ 233329 w 1822494"/>
              <a:gd name="connsiteY1" fmla="*/ 233329 h 233329"/>
              <a:gd name="connsiteX2" fmla="*/ 1822494 w 1822494"/>
              <a:gd name="connsiteY2" fmla="*/ 233329 h 233329"/>
            </a:gdLst>
            <a:ahLst/>
            <a:cxnLst>
              <a:cxn ang="0">
                <a:pos x="connsiteX0" y="connsiteY0"/>
              </a:cxn>
              <a:cxn ang="0">
                <a:pos x="connsiteX1" y="connsiteY1"/>
              </a:cxn>
              <a:cxn ang="0">
                <a:pos x="connsiteX2" y="connsiteY2"/>
              </a:cxn>
            </a:cxnLst>
            <a:rect l="l" t="t" r="r" b="b"/>
            <a:pathLst>
              <a:path w="1822494" h="233329">
                <a:moveTo>
                  <a:pt x="0" y="0"/>
                </a:moveTo>
                <a:lnTo>
                  <a:pt x="233329" y="233329"/>
                </a:lnTo>
                <a:lnTo>
                  <a:pt x="1822494" y="233329"/>
                </a:lnTo>
              </a:path>
            </a:pathLst>
          </a:custGeom>
          <a:no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p>
        </p:txBody>
      </p:sp>
      <p:sp>
        <p:nvSpPr>
          <p:cNvPr id="50" name="テキスト ボックス 49">
            <a:extLst>
              <a:ext uri="{FF2B5EF4-FFF2-40B4-BE49-F238E27FC236}">
                <a16:creationId xmlns:a16="http://schemas.microsoft.com/office/drawing/2014/main" id="{D0652C26-DA5D-4996-B0F9-D85B2AB619FF}"/>
              </a:ext>
            </a:extLst>
          </p:cNvPr>
          <p:cNvSpPr txBox="1"/>
          <p:nvPr/>
        </p:nvSpPr>
        <p:spPr>
          <a:xfrm>
            <a:off x="7179517" y="5252482"/>
            <a:ext cx="2367956" cy="461665"/>
          </a:xfrm>
          <a:prstGeom prst="rect">
            <a:avLst/>
          </a:prstGeom>
          <a:solidFill>
            <a:srgbClr val="FFFFFF">
              <a:alpha val="69804"/>
            </a:srgbClr>
          </a:solidFill>
        </p:spPr>
        <p:txBody>
          <a:bodyPr wrap="none" rtlCol="0">
            <a:spAutoFit/>
          </a:bodyPr>
          <a:lstStyle/>
          <a:p>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歳未満所得区分判定</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（認定証情報作成 処理</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年次</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70892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2EA7D7-BF75-3CCF-B648-11B215AE2332}"/>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機能概要８</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192F1C2A-6CD7-526C-4D02-3FC4679F743C}"/>
              </a:ext>
            </a:extLst>
          </p:cNvPr>
          <p:cNvSpPr/>
          <p:nvPr/>
        </p:nvSpPr>
        <p:spPr>
          <a:xfrm>
            <a:off x="540000" y="3713057"/>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設計観点８</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91BD8B26-1B9D-3BFF-1679-4849F78C0A35}"/>
              </a:ext>
            </a:extLst>
          </p:cNvPr>
          <p:cNvSpPr txBox="1"/>
          <p:nvPr/>
        </p:nvSpPr>
        <p:spPr>
          <a:xfrm>
            <a:off x="536322" y="1223336"/>
            <a:ext cx="8987582" cy="2308314"/>
          </a:xfrm>
          <a:prstGeom prst="rect">
            <a:avLst/>
          </a:prstGeom>
          <a:noFill/>
        </p:spPr>
        <p:txBody>
          <a:bodyPr wrap="square" lIns="91429" tIns="45715" rIns="91429" bIns="45715" rtlCol="0">
            <a:spAutoFit/>
          </a:bodyPr>
          <a:lstStyle/>
          <a:p>
            <a:r>
              <a:rPr lang="ja-JP" altLang="en-US" sz="1600" b="1" u="sng">
                <a:latin typeface="Meiryo UI"/>
                <a:ea typeface="Meiryo UI"/>
                <a:cs typeface="Meiryo UI" panose="020B0604030504040204" pitchFamily="50" charset="-128"/>
              </a:rPr>
              <a:t>資格確認書等の月次交付に関する機能の追加</a:t>
            </a:r>
            <a:endParaRPr lang="en-US" altLang="ja-JP" sz="1600" b="1" u="sng">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改正法の施行後において、被保険者へ</a:t>
            </a:r>
            <a:r>
              <a:rPr lang="ja-JP" altLang="en-US" sz="1600">
                <a:latin typeface="Meiryo UI" panose="020B0604030504040204" pitchFamily="50" charset="-128"/>
                <a:ea typeface="Meiryo UI" panose="020B0604030504040204" pitchFamily="50" charset="-128"/>
                <a:cs typeface="Meiryo UI" panose="020B0604030504040204" pitchFamily="50" charset="-128"/>
              </a:rPr>
              <a:t> 「</a:t>
            </a:r>
            <a:r>
              <a:rPr lang="en-US" altLang="ja-JP" sz="1600">
                <a:latin typeface="Meiryo UI" panose="020B0604030504040204" pitchFamily="50" charset="-128"/>
                <a:ea typeface="Meiryo UI" panose="020B0604030504040204" pitchFamily="50" charset="-128"/>
                <a:cs typeface="Meiryo UI" panose="020B0604030504040204" pitchFamily="50" charset="-128"/>
              </a:rPr>
              <a:t>70</a:t>
            </a:r>
            <a:r>
              <a:rPr lang="ja-JP" altLang="en-US" sz="1600">
                <a:latin typeface="Meiryo UI" panose="020B0604030504040204" pitchFamily="50" charset="-128"/>
                <a:ea typeface="Meiryo UI" panose="020B0604030504040204" pitchFamily="50" charset="-128"/>
                <a:cs typeface="Meiryo UI" panose="020B0604030504040204" pitchFamily="50" charset="-128"/>
              </a:rPr>
              <a:t>歳到達」、または </a:t>
            </a:r>
            <a:r>
              <a:rPr lang="ja-JP" altLang="en-US" sz="1600">
                <a:latin typeface="Meiryo UI"/>
                <a:ea typeface="Meiryo UI"/>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世帯員の異動」、「所得更正」等により一部負担割合や適用区分が決定・変更されたことを通知する必要がある。従前の高齢受給者証の月次運用に替え、「資格確認書」または「資格情報のお知らせ」を発行する運用ができるように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なお、負担区分が変更となったとき、「資格確認書」または「資格情報のお知らせ」を職権発行（差替え発行）をできるようにする。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また、利用登録情報の変更、</a:t>
            </a:r>
            <a:r>
              <a:rPr lang="ja-JP" altLang="en-US" sz="1600">
                <a:latin typeface="Meiryo UI"/>
                <a:ea typeface="Meiryo UI"/>
                <a:cs typeface="Meiryo UI" panose="020B0604030504040204" pitchFamily="50" charset="-128"/>
              </a:rPr>
              <a:t>マイナンバーカードの電子証明書の有効期限切れ</a:t>
            </a:r>
            <a:r>
              <a:rPr lang="ja-JP" altLang="en-US" sz="1600">
                <a:latin typeface="Meiryo UI" panose="020B0604030504040204" pitchFamily="50" charset="-128"/>
                <a:ea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宛名変更、資格変更、区分変更等の券面記載事項に変更が生じた場合は、職権により「資格確認書」「資格情報のお知らせ」を交付する。</a:t>
            </a: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21A3B9-B488-7192-E522-3C6688EC4341}"/>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56</a:t>
            </a:fld>
            <a:endParaRPr kumimoji="1" lang="ja-JP" altLang="en-US"/>
          </a:p>
        </p:txBody>
      </p:sp>
      <p:sp>
        <p:nvSpPr>
          <p:cNvPr id="5" name="テキスト ボックス 4">
            <a:extLst>
              <a:ext uri="{FF2B5EF4-FFF2-40B4-BE49-F238E27FC236}">
                <a16:creationId xmlns:a16="http://schemas.microsoft.com/office/drawing/2014/main" id="{A7C9F7F7-B231-F92C-3775-A045840419BF}"/>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2" name="テキスト ボックス 1">
            <a:extLst>
              <a:ext uri="{FF2B5EF4-FFF2-40B4-BE49-F238E27FC236}">
                <a16:creationId xmlns:a16="http://schemas.microsoft.com/office/drawing/2014/main" id="{1F2F7C39-6FF6-7B67-8852-6FC865F3D3B0}"/>
              </a:ext>
            </a:extLst>
          </p:cNvPr>
          <p:cNvSpPr txBox="1"/>
          <p:nvPr/>
        </p:nvSpPr>
        <p:spPr>
          <a:xfrm>
            <a:off x="536322" y="4145057"/>
            <a:ext cx="8987582" cy="1077208"/>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資格確認書の有効期間内に券面記載事項に変更が生じた場合は、職権により「資格確認書」「資格情報のお知らせ」を交付する。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また、券面記載事項の変更理由を交付対象被保険者に通知できるよう、「変更理由のお知らせ」も併せて</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作成する。（ 「変更理由のお知らせ」の帳票レイアウトを、帳票サンプル参考資料 別紙４－３に示す）</a:t>
            </a:r>
          </a:p>
        </p:txBody>
      </p:sp>
    </p:spTree>
    <p:extLst>
      <p:ext uri="{BB962C8B-B14F-4D97-AF65-F5344CB8AC3E}">
        <p14:creationId xmlns:p14="http://schemas.microsoft.com/office/powerpoint/2010/main" val="2770463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DD5E797-3CAA-F2EC-995A-CD53243D8846}"/>
              </a:ext>
            </a:extLst>
          </p:cNvPr>
          <p:cNvSpPr>
            <a:spLocks noGrp="1"/>
          </p:cNvSpPr>
          <p:nvPr>
            <p:ph type="sldNum" sz="quarter" idx="12"/>
          </p:nvPr>
        </p:nvSpPr>
        <p:spPr/>
        <p:txBody>
          <a:bodyPr/>
          <a:lstStyle/>
          <a:p>
            <a:fld id="{B39558CB-1803-41F9-BEAC-264E2C773853}" type="slidenum">
              <a:rPr kumimoji="1" lang="ja-JP" altLang="en-US" smtClean="0"/>
              <a:pPr/>
              <a:t>57</a:t>
            </a:fld>
            <a:endParaRPr kumimoji="1" lang="ja-JP" altLang="en-US"/>
          </a:p>
        </p:txBody>
      </p:sp>
      <p:sp>
        <p:nvSpPr>
          <p:cNvPr id="5" name="テキスト ボックス 4">
            <a:extLst>
              <a:ext uri="{FF2B5EF4-FFF2-40B4-BE49-F238E27FC236}">
                <a16:creationId xmlns:a16="http://schemas.microsoft.com/office/drawing/2014/main" id="{D53059B6-38B1-4CF3-5803-1FFC27E49717}"/>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8" name="テキスト ボックス 7">
            <a:extLst>
              <a:ext uri="{FF2B5EF4-FFF2-40B4-BE49-F238E27FC236}">
                <a16:creationId xmlns:a16="http://schemas.microsoft.com/office/drawing/2014/main" id="{B7A2D05E-4464-DA26-B687-EBAFA1E2E65B}"/>
              </a:ext>
            </a:extLst>
          </p:cNvPr>
          <p:cNvSpPr txBox="1"/>
          <p:nvPr/>
        </p:nvSpPr>
        <p:spPr>
          <a:xfrm>
            <a:off x="482681" y="1412776"/>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基準日時点の有資格者を対象に、「資格確認書」 「資格情報のお知らせ」の月次一括発行が行えるよう機能を実装する。設計方針７－２と同様の判定により交付対象候補の抽出を行い、差分発行とするため前回の交付履歴との突合を行い、月次交付を可能と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9" name="表 100">
            <a:extLst>
              <a:ext uri="{FF2B5EF4-FFF2-40B4-BE49-F238E27FC236}">
                <a16:creationId xmlns:a16="http://schemas.microsoft.com/office/drawing/2014/main" id="{1ECA540F-C694-FA5F-29C1-8826AE2109E0}"/>
              </a:ext>
            </a:extLst>
          </p:cNvPr>
          <p:cNvGraphicFramePr>
            <a:graphicFrameLocks noGrp="1"/>
          </p:cNvGraphicFramePr>
          <p:nvPr>
            <p:extLst>
              <p:ext uri="{D42A27DB-BD31-4B8C-83A1-F6EECF244321}">
                <p14:modId xmlns:p14="http://schemas.microsoft.com/office/powerpoint/2010/main" val="351367865"/>
              </p:ext>
            </p:extLst>
          </p:nvPr>
        </p:nvGraphicFramePr>
        <p:xfrm>
          <a:off x="4597409" y="2284964"/>
          <a:ext cx="3608203" cy="4421043"/>
        </p:xfrm>
        <a:graphic>
          <a:graphicData uri="http://schemas.openxmlformats.org/drawingml/2006/table">
            <a:tbl>
              <a:tblPr firstRow="1" bandRow="1">
                <a:tableStyleId>{5C22544A-7EE6-4342-B048-85BDC9FD1C3A}</a:tableStyleId>
              </a:tblPr>
              <a:tblGrid>
                <a:gridCol w="3608203">
                  <a:extLst>
                    <a:ext uri="{9D8B030D-6E8A-4147-A177-3AD203B41FA5}">
                      <a16:colId xmlns:a16="http://schemas.microsoft.com/office/drawing/2014/main" val="3116610361"/>
                    </a:ext>
                  </a:extLst>
                </a:gridCol>
              </a:tblGrid>
              <a:tr h="301435">
                <a:tc>
                  <a:txBody>
                    <a:bodyPr/>
                    <a:lstStyle/>
                    <a:p>
                      <a:pPr algn="ctr"/>
                      <a:r>
                        <a:rPr kumimoji="1" lang="ja-JP" altLang="en-US" sz="1200" b="0">
                          <a:latin typeface="Meiryo UI" panose="020B0604030504040204" pitchFamily="50" charset="-128"/>
                          <a:ea typeface="Meiryo UI" panose="020B0604030504040204" pitchFamily="50" charset="-128"/>
                        </a:rPr>
                        <a:t>処理概要</a:t>
                      </a:r>
                    </a:p>
                  </a:txBody>
                  <a:tcPr/>
                </a:tc>
                <a:extLst>
                  <a:ext uri="{0D108BD9-81ED-4DB2-BD59-A6C34878D82A}">
                    <a16:rowId xmlns:a16="http://schemas.microsoft.com/office/drawing/2014/main" val="2527105797"/>
                  </a:ext>
                </a:extLst>
              </a:tr>
              <a:tr h="9043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交付対象者判定処理：国保資格情報と利用登録情報、および資格確認書交付申請情報を突合し交付対象者、交付対象帳票を判定する。（判定条件は設計方針</a:t>
                      </a:r>
                      <a:r>
                        <a:rPr kumimoji="1" lang="en-US" altLang="ja-JP" sz="1200">
                          <a:solidFill>
                            <a:schemeClr val="tx1"/>
                          </a:solidFill>
                          <a:latin typeface="Meiryo UI" panose="020B0604030504040204" pitchFamily="50" charset="-128"/>
                          <a:ea typeface="Meiryo UI" panose="020B0604030504040204" pitchFamily="50" charset="-128"/>
                        </a:rPr>
                        <a:t>7-2</a:t>
                      </a:r>
                      <a:r>
                        <a:rPr kumimoji="1" lang="ja-JP" altLang="en-US" sz="1200">
                          <a:solidFill>
                            <a:schemeClr val="tx1"/>
                          </a:solidFill>
                          <a:latin typeface="Meiryo UI" panose="020B0604030504040204" pitchFamily="50" charset="-128"/>
                          <a:ea typeface="Meiryo UI" panose="020B0604030504040204" pitchFamily="50" charset="-128"/>
                        </a:rPr>
                        <a:t>に記載）</a:t>
                      </a:r>
                      <a:endParaRPr kumimoji="1" lang="en-US" altLang="ja-JP" sz="120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161352018"/>
                  </a:ext>
                </a:extLst>
              </a:tr>
              <a:tr h="502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前回の証交付履歴との比較を行い、券面記載事項に変更がある場合、帳票出力を行う。</a:t>
                      </a:r>
                    </a:p>
                  </a:txBody>
                  <a:tcPr/>
                </a:tc>
                <a:extLst>
                  <a:ext uri="{0D108BD9-81ED-4DB2-BD59-A6C34878D82A}">
                    <a16:rowId xmlns:a16="http://schemas.microsoft.com/office/drawing/2014/main" val="2995507707"/>
                  </a:ext>
                </a:extLst>
              </a:tr>
              <a:tr h="2712912">
                <a:tc>
                  <a:txBody>
                    <a:bodyPr/>
                    <a:lstStyle/>
                    <a:p>
                      <a:r>
                        <a:rPr kumimoji="1" lang="ja-JP" altLang="en-US" sz="1200">
                          <a:solidFill>
                            <a:schemeClr val="tx1"/>
                          </a:solidFill>
                          <a:latin typeface="Meiryo UI" panose="020B0604030504040204" pitchFamily="50" charset="-128"/>
                          <a:ea typeface="Meiryo UI" panose="020B0604030504040204" pitchFamily="50" charset="-128"/>
                        </a:rPr>
                        <a:t>（比較項目）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・利用登録情報</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ja-JP" altLang="en-US" sz="1200">
                          <a:latin typeface="Meiryo UI" panose="020B0604030504040204" pitchFamily="50" charset="-128"/>
                          <a:ea typeface="Meiryo UI" panose="020B0604030504040204" pitchFamily="50" charset="-128"/>
                        </a:rPr>
                        <a:t>マイナンバーカード証明書有効期限状態フラグ</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・宛名情報</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住所、氏名、生年月日、性別</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・負担割合</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・限度額適用区分</a:t>
                      </a:r>
                    </a:p>
                  </a:txBody>
                  <a:tcPr/>
                </a:tc>
                <a:extLst>
                  <a:ext uri="{0D108BD9-81ED-4DB2-BD59-A6C34878D82A}">
                    <a16:rowId xmlns:a16="http://schemas.microsoft.com/office/drawing/2014/main" val="1457486067"/>
                  </a:ext>
                </a:extLst>
              </a:tr>
            </a:tbl>
          </a:graphicData>
        </a:graphic>
      </p:graphicFrame>
      <p:sp>
        <p:nvSpPr>
          <p:cNvPr id="10" name="Rectangle 78">
            <a:extLst>
              <a:ext uri="{FF2B5EF4-FFF2-40B4-BE49-F238E27FC236}">
                <a16:creationId xmlns:a16="http://schemas.microsoft.com/office/drawing/2014/main" id="{05DAA54D-E023-2728-974D-4977B40803E3}"/>
              </a:ext>
            </a:extLst>
          </p:cNvPr>
          <p:cNvSpPr>
            <a:spLocks noChangeArrowheads="1"/>
          </p:cNvSpPr>
          <p:nvPr/>
        </p:nvSpPr>
        <p:spPr bwMode="auto">
          <a:xfrm flipH="1">
            <a:off x="1279790" y="2570196"/>
            <a:ext cx="3312369" cy="4127719"/>
          </a:xfrm>
          <a:prstGeom prst="rect">
            <a:avLst/>
          </a:prstGeom>
          <a:solidFill>
            <a:schemeClr val="bg1"/>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ja-JP" altLang="en-US" sz="1800" b="0">
              <a:solidFill>
                <a:srgbClr val="FF0000"/>
              </a:solidFill>
              <a:latin typeface="メイリオ" pitchFamily="50" charset="-128"/>
              <a:ea typeface="メイリオ" pitchFamily="50" charset="-128"/>
              <a:cs typeface="メイリオ" pitchFamily="50" charset="-128"/>
            </a:endParaRPr>
          </a:p>
        </p:txBody>
      </p:sp>
      <p:sp>
        <p:nvSpPr>
          <p:cNvPr id="11" name="Text Box 183">
            <a:extLst>
              <a:ext uri="{FF2B5EF4-FFF2-40B4-BE49-F238E27FC236}">
                <a16:creationId xmlns:a16="http://schemas.microsoft.com/office/drawing/2014/main" id="{320F5613-FFA4-CC19-E4AC-796A337A5903}"/>
              </a:ext>
            </a:extLst>
          </p:cNvPr>
          <p:cNvSpPr txBox="1">
            <a:spLocks noChangeArrowheads="1"/>
          </p:cNvSpPr>
          <p:nvPr/>
        </p:nvSpPr>
        <p:spPr bwMode="auto">
          <a:xfrm flipH="1">
            <a:off x="1280592" y="2295973"/>
            <a:ext cx="3311566" cy="246221"/>
          </a:xfrm>
          <a:prstGeom prst="rect">
            <a:avLst/>
          </a:prstGeom>
          <a:solidFill>
            <a:srgbClr val="0070C0"/>
          </a:solidFill>
          <a:ln w="25400" cmpd="sng">
            <a:solidFill>
              <a:srgbClr val="0070C0"/>
            </a:solidFill>
            <a:headEnd/>
            <a:tailEnd/>
          </a:ln>
        </p:spPr>
        <p:style>
          <a:lnRef idx="2">
            <a:schemeClr val="accent1"/>
          </a:lnRef>
          <a:fillRef idx="1">
            <a:schemeClr val="lt1"/>
          </a:fillRef>
          <a:effectRef idx="0">
            <a:schemeClr val="accent1"/>
          </a:effectRef>
          <a:fontRef idx="minor">
            <a:schemeClr val="dk1"/>
          </a:fontRef>
        </p:style>
        <p:txBody>
          <a:bodyPr wrap="square" rIns="0">
            <a:spAutoFit/>
          </a:bodyPr>
          <a:lstStyle/>
          <a:p>
            <a:pPr algn="ctr">
              <a:spcBef>
                <a:spcPct val="50000"/>
              </a:spcBef>
              <a:defRPr/>
            </a:pPr>
            <a:r>
              <a:rPr lang="ja-JP" altLang="en-US" sz="1000">
                <a:solidFill>
                  <a:schemeClr val="bg1"/>
                </a:solidFill>
                <a:latin typeface="メイリオ" pitchFamily="50" charset="-128"/>
                <a:ea typeface="メイリオ" pitchFamily="50" charset="-128"/>
                <a:cs typeface="メイリオ" pitchFamily="50" charset="-128"/>
              </a:rPr>
              <a:t>月次一括発行</a:t>
            </a:r>
            <a:endParaRPr lang="ja-JP" altLang="en-US" sz="1000" b="0">
              <a:solidFill>
                <a:schemeClr val="bg1"/>
              </a:solidFill>
              <a:latin typeface="メイリオ" pitchFamily="50" charset="-128"/>
              <a:ea typeface="メイリオ" pitchFamily="50" charset="-128"/>
              <a:cs typeface="メイリオ" pitchFamily="50" charset="-128"/>
            </a:endParaRPr>
          </a:p>
        </p:txBody>
      </p:sp>
      <p:sp>
        <p:nvSpPr>
          <p:cNvPr id="18" name="正方形/長方形 17">
            <a:extLst>
              <a:ext uri="{FF2B5EF4-FFF2-40B4-BE49-F238E27FC236}">
                <a16:creationId xmlns:a16="http://schemas.microsoft.com/office/drawing/2014/main" id="{F37A0BAA-30C6-D863-0542-C5A5B9D7FA7D}"/>
              </a:ext>
            </a:extLst>
          </p:cNvPr>
          <p:cNvSpPr/>
          <p:nvPr/>
        </p:nvSpPr>
        <p:spPr>
          <a:xfrm>
            <a:off x="1979694" y="2708920"/>
            <a:ext cx="1940283" cy="432907"/>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100">
                <a:latin typeface="Meiryo UI" panose="020B0604030504040204" pitchFamily="50" charset="-128"/>
                <a:ea typeface="Meiryo UI" panose="020B0604030504040204" pitchFamily="50" charset="-128"/>
              </a:rPr>
              <a:t>a</a:t>
            </a:r>
            <a:r>
              <a:rPr kumimoji="1" lang="en-US" altLang="ja-JP" sz="1100">
                <a:latin typeface="Meiryo UI" panose="020B0604030504040204" pitchFamily="50" charset="-128"/>
                <a:ea typeface="Meiryo UI" panose="020B0604030504040204" pitchFamily="50" charset="-128"/>
              </a:rPr>
              <a:t>.</a:t>
            </a:r>
            <a:r>
              <a:rPr lang="ja-JP" altLang="en-US" sz="1100">
                <a:latin typeface="Meiryo UI" panose="020B0604030504040204" pitchFamily="50" charset="-128"/>
                <a:ea typeface="Meiryo UI" panose="020B0604030504040204" pitchFamily="50" charset="-128"/>
              </a:rPr>
              <a:t>交付対象者判定</a:t>
            </a:r>
            <a:r>
              <a:rPr kumimoji="1" lang="ja-JP" altLang="en-US" sz="1100">
                <a:latin typeface="Meiryo UI" panose="020B0604030504040204" pitchFamily="50" charset="-128"/>
                <a:ea typeface="Meiryo UI" panose="020B0604030504040204" pitchFamily="50" charset="-128"/>
              </a:rPr>
              <a:t>処理</a:t>
            </a:r>
            <a:endParaRPr kumimoji="1" lang="en-US" altLang="ja-JP" sz="1100">
              <a:latin typeface="Meiryo UI" panose="020B0604030504040204" pitchFamily="50" charset="-128"/>
              <a:ea typeface="Meiryo UI" panose="020B0604030504040204" pitchFamily="50" charset="-128"/>
            </a:endParaRPr>
          </a:p>
          <a:p>
            <a:pPr algn="ctr"/>
            <a:r>
              <a:rPr lang="en-US" altLang="ja-JP" sz="1100">
                <a:latin typeface="Meiryo UI" panose="020B0604030504040204" pitchFamily="50" charset="-128"/>
                <a:ea typeface="Meiryo UI" panose="020B0604030504040204" pitchFamily="50" charset="-128"/>
                <a:cs typeface="Meiryo UI" panose="020B0604030504040204" pitchFamily="50" charset="-128"/>
              </a:rPr>
              <a:t>※</a:t>
            </a:r>
            <a:r>
              <a:rPr lang="ja-JP" altLang="en-US" sz="1100">
                <a:latin typeface="Meiryo UI" panose="020B0604030504040204" pitchFamily="50" charset="-128"/>
                <a:ea typeface="Meiryo UI" panose="020B0604030504040204" pitchFamily="50" charset="-128"/>
                <a:cs typeface="Meiryo UI" panose="020B0604030504040204" pitchFamily="50" charset="-128"/>
              </a:rPr>
              <a:t>設計方針７－２と同様</a:t>
            </a:r>
            <a:endParaRPr kumimoji="1" lang="ja-JP" altLang="en-US" sz="1100">
              <a:latin typeface="Meiryo UI" panose="020B0604030504040204" pitchFamily="50" charset="-128"/>
              <a:ea typeface="Meiryo UI" panose="020B0604030504040204" pitchFamily="50" charset="-128"/>
            </a:endParaRPr>
          </a:p>
        </p:txBody>
      </p:sp>
      <p:sp>
        <p:nvSpPr>
          <p:cNvPr id="19" name="フローチャート: 磁気ディスク 18">
            <a:extLst>
              <a:ext uri="{FF2B5EF4-FFF2-40B4-BE49-F238E27FC236}">
                <a16:creationId xmlns:a16="http://schemas.microsoft.com/office/drawing/2014/main" id="{3B14052A-9B2C-182A-8C18-F0C6E8E054D2}"/>
              </a:ext>
            </a:extLst>
          </p:cNvPr>
          <p:cNvSpPr/>
          <p:nvPr/>
        </p:nvSpPr>
        <p:spPr>
          <a:xfrm>
            <a:off x="2649640" y="347599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F7A45A32-DA19-1C19-833C-6C1C79D071A8}"/>
              </a:ext>
            </a:extLst>
          </p:cNvPr>
          <p:cNvSpPr txBox="1"/>
          <p:nvPr/>
        </p:nvSpPr>
        <p:spPr>
          <a:xfrm>
            <a:off x="2626024" y="3509004"/>
            <a:ext cx="646331" cy="461665"/>
          </a:xfrm>
          <a:prstGeom prst="rect">
            <a:avLst/>
          </a:prstGeom>
          <a:solidFill>
            <a:srgbClr val="FFFFFF">
              <a:alpha val="30196"/>
            </a:srgbClr>
          </a:solidFill>
        </p:spPr>
        <p:txBody>
          <a:bodyPr wrap="none" rtlCol="0">
            <a:spAutoFit/>
          </a:bodyPr>
          <a:lstStyle/>
          <a:p>
            <a:pPr algn="ctr"/>
            <a:r>
              <a:rPr lang="ja-JP" altLang="en-US" sz="1200">
                <a:latin typeface="Meiryo UI" panose="020B0604030504040204" pitchFamily="50" charset="-128"/>
                <a:ea typeface="Meiryo UI" panose="020B0604030504040204" pitchFamily="50" charset="-128"/>
              </a:rPr>
              <a:t>交付</a:t>
            </a:r>
            <a:endParaRPr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対象</a:t>
            </a:r>
            <a:r>
              <a:rPr kumimoji="1" lang="ja-JP" altLang="en-US" sz="1200">
                <a:latin typeface="Meiryo UI" panose="020B0604030504040204" pitchFamily="50" charset="-128"/>
                <a:ea typeface="Meiryo UI" panose="020B0604030504040204" pitchFamily="50" charset="-128"/>
              </a:rPr>
              <a:t>者</a:t>
            </a:r>
          </a:p>
        </p:txBody>
      </p:sp>
      <p:sp>
        <p:nvSpPr>
          <p:cNvPr id="21" name="フローチャート: 磁気ディスク 20">
            <a:extLst>
              <a:ext uri="{FF2B5EF4-FFF2-40B4-BE49-F238E27FC236}">
                <a16:creationId xmlns:a16="http://schemas.microsoft.com/office/drawing/2014/main" id="{10AD2706-0D14-C606-5F14-A28CD97DCA53}"/>
              </a:ext>
            </a:extLst>
          </p:cNvPr>
          <p:cNvSpPr/>
          <p:nvPr/>
        </p:nvSpPr>
        <p:spPr>
          <a:xfrm>
            <a:off x="3429213" y="3475997"/>
            <a:ext cx="606716" cy="494675"/>
          </a:xfrm>
          <a:prstGeom prst="flowChartMagneticDisk">
            <a:avLst/>
          </a:prstGeom>
          <a:solidFill>
            <a:schemeClr val="accent5">
              <a:lumMod val="20000"/>
              <a:lumOff val="80000"/>
            </a:schemeClr>
          </a:solidFill>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1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F91E2DC0-79F5-3D43-4833-EB777D7D9477}"/>
              </a:ext>
            </a:extLst>
          </p:cNvPr>
          <p:cNvSpPr txBox="1"/>
          <p:nvPr/>
        </p:nvSpPr>
        <p:spPr>
          <a:xfrm>
            <a:off x="3409405" y="3518388"/>
            <a:ext cx="646331" cy="461665"/>
          </a:xfrm>
          <a:prstGeom prst="rect">
            <a:avLst/>
          </a:prstGeom>
          <a:solidFill>
            <a:srgbClr val="FFFFFF">
              <a:alpha val="30196"/>
            </a:srgbClr>
          </a:solidFill>
        </p:spPr>
        <p:txBody>
          <a:bodyPr wrap="none" rtlCol="0">
            <a:spAutoFit/>
          </a:bodyPr>
          <a:lstStyle/>
          <a:p>
            <a:pPr algn="ctr"/>
            <a:r>
              <a:rPr lang="ja-JP" altLang="en-US" sz="1200">
                <a:latin typeface="Meiryo UI" panose="020B0604030504040204" pitchFamily="50" charset="-128"/>
                <a:ea typeface="Meiryo UI" panose="020B0604030504040204" pitchFamily="50" charset="-128"/>
              </a:rPr>
              <a:t>証交付</a:t>
            </a:r>
            <a:endParaRPr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履歴</a:t>
            </a:r>
            <a:endParaRPr kumimoji="1" lang="ja-JP" altLang="en-US" sz="120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AC598B86-6DE8-D027-CC2D-BC9AD0C08A83}"/>
              </a:ext>
            </a:extLst>
          </p:cNvPr>
          <p:cNvSpPr/>
          <p:nvPr/>
        </p:nvSpPr>
        <p:spPr>
          <a:xfrm>
            <a:off x="1979694" y="4352437"/>
            <a:ext cx="1940283" cy="432907"/>
          </a:xfrm>
          <a:prstGeom prst="rec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100">
                <a:latin typeface="Meiryo UI" panose="020B0604030504040204" pitchFamily="50" charset="-128"/>
                <a:ea typeface="Meiryo UI" panose="020B0604030504040204" pitchFamily="50" charset="-128"/>
              </a:rPr>
              <a:t>b.</a:t>
            </a:r>
            <a:r>
              <a:rPr kumimoji="1" lang="ja-JP" altLang="en-US" sz="1100">
                <a:latin typeface="Meiryo UI" panose="020B0604030504040204" pitchFamily="50" charset="-128"/>
                <a:ea typeface="Meiryo UI" panose="020B0604030504040204" pitchFamily="50" charset="-128"/>
              </a:rPr>
              <a:t>前回との差分</a:t>
            </a:r>
            <a:endParaRPr lang="en-US" altLang="ja-JP" sz="1100">
              <a:latin typeface="Meiryo UI" panose="020B0604030504040204" pitchFamily="50" charset="-128"/>
              <a:ea typeface="Meiryo UI" panose="020B0604030504040204" pitchFamily="50" charset="-128"/>
            </a:endParaRPr>
          </a:p>
          <a:p>
            <a:pPr algn="ctr"/>
            <a:r>
              <a:rPr lang="ja-JP" altLang="en-US" sz="1100">
                <a:latin typeface="Meiryo UI" panose="020B0604030504040204" pitchFamily="50" charset="-128"/>
                <a:ea typeface="Meiryo UI" panose="020B0604030504040204" pitchFamily="50" charset="-128"/>
              </a:rPr>
              <a:t>判定</a:t>
            </a:r>
            <a:r>
              <a:rPr kumimoji="1" lang="ja-JP" altLang="en-US" sz="1100">
                <a:latin typeface="Meiryo UI" panose="020B0604030504040204" pitchFamily="50" charset="-128"/>
                <a:ea typeface="Meiryo UI" panose="020B0604030504040204" pitchFamily="50" charset="-128"/>
              </a:rPr>
              <a:t>処理</a:t>
            </a:r>
          </a:p>
        </p:txBody>
      </p:sp>
      <p:cxnSp>
        <p:nvCxnSpPr>
          <p:cNvPr id="46" name="直線矢印コネクタ 53">
            <a:extLst>
              <a:ext uri="{FF2B5EF4-FFF2-40B4-BE49-F238E27FC236}">
                <a16:creationId xmlns:a16="http://schemas.microsoft.com/office/drawing/2014/main" id="{91E4EAED-3A73-29B5-79B1-1D7565517BB4}"/>
              </a:ext>
            </a:extLst>
          </p:cNvPr>
          <p:cNvCxnSpPr>
            <a:cxnSpLocks/>
            <a:stCxn id="18" idx="2"/>
            <a:endCxn id="20" idx="0"/>
          </p:cNvCxnSpPr>
          <p:nvPr/>
        </p:nvCxnSpPr>
        <p:spPr>
          <a:xfrm rot="5400000">
            <a:off x="2765925" y="3325092"/>
            <a:ext cx="367177" cy="64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7" name="直線矢印コネクタ 53">
            <a:extLst>
              <a:ext uri="{FF2B5EF4-FFF2-40B4-BE49-F238E27FC236}">
                <a16:creationId xmlns:a16="http://schemas.microsoft.com/office/drawing/2014/main" id="{28287623-88A0-DE42-2324-5D45F14ABA44}"/>
              </a:ext>
            </a:extLst>
          </p:cNvPr>
          <p:cNvCxnSpPr>
            <a:cxnSpLocks/>
            <a:stCxn id="20" idx="2"/>
            <a:endCxn id="23" idx="0"/>
          </p:cNvCxnSpPr>
          <p:nvPr/>
        </p:nvCxnSpPr>
        <p:spPr>
          <a:xfrm rot="16200000" flipH="1">
            <a:off x="2758629" y="4161230"/>
            <a:ext cx="381768" cy="646"/>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8" name="直線矢印コネクタ 53">
            <a:extLst>
              <a:ext uri="{FF2B5EF4-FFF2-40B4-BE49-F238E27FC236}">
                <a16:creationId xmlns:a16="http://schemas.microsoft.com/office/drawing/2014/main" id="{CC961723-EF19-2150-31B0-63FEF9AE64A0}"/>
              </a:ext>
            </a:extLst>
          </p:cNvPr>
          <p:cNvCxnSpPr>
            <a:cxnSpLocks/>
            <a:stCxn id="22" idx="2"/>
          </p:cNvCxnSpPr>
          <p:nvPr/>
        </p:nvCxnSpPr>
        <p:spPr>
          <a:xfrm rot="5400000">
            <a:off x="3258514" y="3687496"/>
            <a:ext cx="181501" cy="766615"/>
          </a:xfrm>
          <a:prstGeom prst="bentConnector2">
            <a:avLst/>
          </a:prstGeom>
          <a:ln>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直線矢印コネクタ 53">
            <a:extLst>
              <a:ext uri="{FF2B5EF4-FFF2-40B4-BE49-F238E27FC236}">
                <a16:creationId xmlns:a16="http://schemas.microsoft.com/office/drawing/2014/main" id="{C6249931-CF07-DA7F-43CE-F752916539F7}"/>
              </a:ext>
            </a:extLst>
          </p:cNvPr>
          <p:cNvCxnSpPr>
            <a:cxnSpLocks/>
            <a:stCxn id="23" idx="2"/>
          </p:cNvCxnSpPr>
          <p:nvPr/>
        </p:nvCxnSpPr>
        <p:spPr>
          <a:xfrm rot="5400000">
            <a:off x="2213568" y="4765044"/>
            <a:ext cx="715969" cy="756568"/>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5" name="直線矢印コネクタ 53">
            <a:extLst>
              <a:ext uri="{FF2B5EF4-FFF2-40B4-BE49-F238E27FC236}">
                <a16:creationId xmlns:a16="http://schemas.microsoft.com/office/drawing/2014/main" id="{49778918-6C4E-8B29-06D6-00F076F685E3}"/>
              </a:ext>
            </a:extLst>
          </p:cNvPr>
          <p:cNvCxnSpPr>
            <a:cxnSpLocks/>
            <a:stCxn id="23" idx="2"/>
            <a:endCxn id="91" idx="0"/>
          </p:cNvCxnSpPr>
          <p:nvPr/>
        </p:nvCxnSpPr>
        <p:spPr>
          <a:xfrm rot="16200000" flipH="1">
            <a:off x="2975185" y="4759994"/>
            <a:ext cx="723827" cy="774525"/>
          </a:xfrm>
          <a:prstGeom prst="bentConnector3">
            <a:avLst>
              <a:gd name="adj1" fmla="val 50000"/>
            </a:avLst>
          </a:prstGeom>
          <a:ln>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86" name="グループ化 85">
            <a:extLst>
              <a:ext uri="{FF2B5EF4-FFF2-40B4-BE49-F238E27FC236}">
                <a16:creationId xmlns:a16="http://schemas.microsoft.com/office/drawing/2014/main" id="{D7A505A3-6FCE-F76C-5BB5-222D7BF0AE45}"/>
              </a:ext>
            </a:extLst>
          </p:cNvPr>
          <p:cNvGrpSpPr/>
          <p:nvPr/>
        </p:nvGrpSpPr>
        <p:grpSpPr>
          <a:xfrm>
            <a:off x="1991126" y="5501313"/>
            <a:ext cx="500888" cy="411856"/>
            <a:chOff x="0" y="9524"/>
            <a:chExt cx="500888" cy="411856"/>
          </a:xfrm>
        </p:grpSpPr>
        <p:sp>
          <p:nvSpPr>
            <p:cNvPr id="87" name="フローチャート: 書類 86">
              <a:extLst>
                <a:ext uri="{FF2B5EF4-FFF2-40B4-BE49-F238E27FC236}">
                  <a16:creationId xmlns:a16="http://schemas.microsoft.com/office/drawing/2014/main" id="{28A6416B-8E4D-BA94-08FB-4E2A9F74E648}"/>
                </a:ext>
              </a:extLst>
            </p:cNvPr>
            <p:cNvSpPr/>
            <p:nvPr/>
          </p:nvSpPr>
          <p:spPr>
            <a:xfrm>
              <a:off x="0" y="952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p>
          </p:txBody>
        </p:sp>
        <p:sp>
          <p:nvSpPr>
            <p:cNvPr id="88" name="フローチャート: 書類 87">
              <a:extLst>
                <a:ext uri="{FF2B5EF4-FFF2-40B4-BE49-F238E27FC236}">
                  <a16:creationId xmlns:a16="http://schemas.microsoft.com/office/drawing/2014/main" id="{D1A6D626-BE71-5812-1349-340C9D734528}"/>
                </a:ext>
              </a:extLst>
            </p:cNvPr>
            <p:cNvSpPr/>
            <p:nvPr/>
          </p:nvSpPr>
          <p:spPr>
            <a:xfrm>
              <a:off x="66675" y="66674"/>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p>
          </p:txBody>
        </p:sp>
        <p:sp>
          <p:nvSpPr>
            <p:cNvPr id="89" name="フローチャート: 書類 88">
              <a:extLst>
                <a:ext uri="{FF2B5EF4-FFF2-40B4-BE49-F238E27FC236}">
                  <a16:creationId xmlns:a16="http://schemas.microsoft.com/office/drawing/2014/main" id="{38296919-6890-23F6-A6A8-4D48592B3754}"/>
                </a:ext>
              </a:extLst>
            </p:cNvPr>
            <p:cNvSpPr/>
            <p:nvPr/>
          </p:nvSpPr>
          <p:spPr>
            <a:xfrm>
              <a:off x="123825" y="133349"/>
              <a:ext cx="377063" cy="288031"/>
            </a:xfrm>
            <a:prstGeom prst="flowChartDocument">
              <a:avLst/>
            </a:prstGeom>
            <a:solidFill>
              <a:schemeClr val="bg1"/>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wrap="square"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kumimoji="1" lang="ja-JP" altLang="en-US"/>
            </a:p>
          </p:txBody>
        </p:sp>
      </p:grpSp>
      <p:sp>
        <p:nvSpPr>
          <p:cNvPr id="91" name="フローチャート: データ 90">
            <a:extLst>
              <a:ext uri="{FF2B5EF4-FFF2-40B4-BE49-F238E27FC236}">
                <a16:creationId xmlns:a16="http://schemas.microsoft.com/office/drawing/2014/main" id="{5E170B79-01CC-0140-E048-4FC9E7D4B06D}"/>
              </a:ext>
            </a:extLst>
          </p:cNvPr>
          <p:cNvSpPr/>
          <p:nvPr/>
        </p:nvSpPr>
        <p:spPr>
          <a:xfrm>
            <a:off x="3468007" y="5509171"/>
            <a:ext cx="427256" cy="288031"/>
          </a:xfrm>
          <a:prstGeom prst="flowChartInputOutpu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7E90A96D-27A1-9475-9663-F7EA48327633}"/>
              </a:ext>
            </a:extLst>
          </p:cNvPr>
          <p:cNvSpPr txBox="1"/>
          <p:nvPr/>
        </p:nvSpPr>
        <p:spPr>
          <a:xfrm>
            <a:off x="1568966" y="5967419"/>
            <a:ext cx="1439818" cy="461665"/>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資格情報のお知らせ</a:t>
            </a:r>
            <a:endParaRPr kumimoji="1" lang="en-US" altLang="ja-JP" sz="1200">
              <a:latin typeface="Meiryo UI" panose="020B0604030504040204" pitchFamily="50" charset="-128"/>
              <a:ea typeface="Meiryo UI" panose="020B0604030504040204" pitchFamily="50" charset="-128"/>
            </a:endParaRPr>
          </a:p>
        </p:txBody>
      </p:sp>
      <p:sp>
        <p:nvSpPr>
          <p:cNvPr id="94" name="テキスト ボックス 93">
            <a:extLst>
              <a:ext uri="{FF2B5EF4-FFF2-40B4-BE49-F238E27FC236}">
                <a16:creationId xmlns:a16="http://schemas.microsoft.com/office/drawing/2014/main" id="{00B13395-E0DB-47B3-4424-101241C59839}"/>
              </a:ext>
            </a:extLst>
          </p:cNvPr>
          <p:cNvSpPr txBox="1"/>
          <p:nvPr/>
        </p:nvSpPr>
        <p:spPr>
          <a:xfrm>
            <a:off x="2961726" y="5949273"/>
            <a:ext cx="1439818" cy="646331"/>
          </a:xfrm>
          <a:prstGeom prst="rect">
            <a:avLst/>
          </a:prstGeom>
          <a:solidFill>
            <a:srgbClr val="FFFFFF">
              <a:alpha val="30196"/>
            </a:srgbClr>
          </a:solidFill>
        </p:spPr>
        <p:txBody>
          <a:bodyPr wrap="none" rtlCol="0">
            <a:spAutoFit/>
          </a:bodyPr>
          <a:lstStyle/>
          <a:p>
            <a:pPr algn="ctr"/>
            <a:r>
              <a:rPr kumimoji="1" lang="ja-JP" altLang="en-US" sz="1200">
                <a:latin typeface="Meiryo UI" panose="020B0604030504040204" pitchFamily="50" charset="-128"/>
                <a:ea typeface="Meiryo UI" panose="020B0604030504040204" pitchFamily="50" charset="-128"/>
              </a:rPr>
              <a:t>資格確認書</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資格情報のお知らせ</a:t>
            </a:r>
            <a:endParaRPr kumimoji="1" lang="en-US" altLang="ja-JP" sz="1200">
              <a:latin typeface="Meiryo UI" panose="020B0604030504040204" pitchFamily="50" charset="-128"/>
              <a:ea typeface="Meiryo UI" panose="020B0604030504040204" pitchFamily="50" charset="-128"/>
            </a:endParaRPr>
          </a:p>
          <a:p>
            <a:pPr algn="ctr"/>
            <a:r>
              <a:rPr lang="ja-JP" altLang="en-US" sz="1200">
                <a:latin typeface="Meiryo UI" panose="020B0604030504040204" pitchFamily="50" charset="-128"/>
                <a:ea typeface="Meiryo UI" panose="020B0604030504040204" pitchFamily="50" charset="-128"/>
              </a:rPr>
              <a:t>帳票データ</a:t>
            </a:r>
            <a:endParaRPr kumimoji="1" lang="en-US" altLang="ja-JP" sz="120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04D1A543-43D4-01C5-1EFF-A49122AB5419}"/>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８ー１</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433BCA90-8BEE-9B3F-E2D7-94A24B43B52D}"/>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資格確認書の有効期間内に券面記載事項に変更が生じた場合は、職権により「資格確認書」「資格情報のお知らせ」を交付する</a:t>
            </a:r>
          </a:p>
        </p:txBody>
      </p:sp>
    </p:spTree>
    <p:extLst>
      <p:ext uri="{BB962C8B-B14F-4D97-AF65-F5344CB8AC3E}">
        <p14:creationId xmlns:p14="http://schemas.microsoft.com/office/powerpoint/2010/main" val="7295763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テキスト ボックス 35">
            <a:extLst>
              <a:ext uri="{FF2B5EF4-FFF2-40B4-BE49-F238E27FC236}">
                <a16:creationId xmlns:a16="http://schemas.microsoft.com/office/drawing/2014/main" id="{640E8B6A-D75E-311D-66E3-415D2BE195A9}"/>
              </a:ext>
            </a:extLst>
          </p:cNvPr>
          <p:cNvSpPr txBox="1"/>
          <p:nvPr/>
        </p:nvSpPr>
        <p:spPr>
          <a:xfrm>
            <a:off x="459208" y="987874"/>
            <a:ext cx="8987582" cy="1569650"/>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panose="020B0604030504040204" pitchFamily="50" charset="-128"/>
                <a:ea typeface="Meiryo UI" panose="020B0604030504040204" pitchFamily="50" charset="-128"/>
                <a:cs typeface="Meiryo UI" panose="020B0604030504040204" pitchFamily="50" charset="-128"/>
              </a:rPr>
              <a:t>利用登録変更、</a:t>
            </a:r>
            <a:r>
              <a:rPr lang="ja-JP" altLang="en-US" sz="1600">
                <a:latin typeface="Meiryo UI"/>
                <a:ea typeface="Meiryo UI"/>
                <a:cs typeface="Meiryo UI" panose="020B0604030504040204" pitchFamily="50" charset="-128"/>
              </a:rPr>
              <a:t>マイナンバーカードの電子証明書の有効期限切れ</a:t>
            </a:r>
            <a:r>
              <a:rPr lang="ja-JP" altLang="en-US" sz="1600">
                <a:latin typeface="Meiryo UI" panose="020B0604030504040204" pitchFamily="50" charset="-128"/>
                <a:ea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宛名変更、資格変更、区分変更等の各種契機により、券面記載事項に変更が生じた場合は、月次のサイクルで「資格確認書」「資格情報のお知らせ」の再発行処理を実施する。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5750" indent="-285750">
              <a:buFont typeface="Wingdings" panose="05000000000000000000" pitchFamily="2" charset="2"/>
              <a:buChar char="Ø"/>
            </a:pPr>
            <a:r>
              <a:rPr kumimoji="1" lang="ja-JP" altLang="en-US" sz="1600">
                <a:solidFill>
                  <a:schemeClr val="tx1"/>
                </a:solidFill>
                <a:latin typeface="Meiryo UI" panose="020B0604030504040204" pitchFamily="50" charset="-128"/>
                <a:ea typeface="Meiryo UI" panose="020B0604030504040204" pitchFamily="50" charset="-128"/>
              </a:rPr>
              <a:t>バッチ処理</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資格確認書一括判定</a:t>
            </a:r>
            <a:r>
              <a:rPr lang="en-US" altLang="zh-TW" sz="1600">
                <a:latin typeface="Meiryo UI" panose="020B0604030504040204" pitchFamily="50" charset="-128"/>
                <a:ea typeface="Meiryo UI" panose="020B0604030504040204" pitchFamily="50" charset="-128"/>
                <a:cs typeface="Meiryo UI" panose="020B0604030504040204" pitchFamily="50" charset="-128"/>
              </a:rPr>
              <a:t>(</a:t>
            </a:r>
            <a:r>
              <a:rPr lang="zh-TW" altLang="en-US" sz="1600">
                <a:latin typeface="Meiryo UI" panose="020B0604030504040204" pitchFamily="50" charset="-128"/>
                <a:ea typeface="Meiryo UI" panose="020B0604030504040204" pitchFamily="50" charset="-128"/>
                <a:cs typeface="Meiryo UI" panose="020B0604030504040204" pitchFamily="50" charset="-128"/>
              </a:rPr>
              <a:t>月次</a:t>
            </a:r>
            <a:r>
              <a:rPr lang="en-US" altLang="zh-TW" sz="1600">
                <a:latin typeface="Meiryo UI" panose="020B0604030504040204" pitchFamily="50" charset="-128"/>
                <a:ea typeface="Meiryo UI" panose="020B0604030504040204" pitchFamily="50" charset="-128"/>
                <a:cs typeface="Meiryo UI" panose="020B0604030504040204" pitchFamily="50" charset="-128"/>
              </a:rPr>
              <a:t>) </a:t>
            </a:r>
            <a:r>
              <a:rPr lang="ja-JP" altLang="en-US" sz="160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00">
                <a:solidFill>
                  <a:schemeClr val="tx1"/>
                </a:solidFill>
                <a:latin typeface="Meiryo UI" panose="020B0604030504040204" pitchFamily="50" charset="-128"/>
                <a:ea typeface="Meiryo UI" panose="020B0604030504040204" pitchFamily="50" charset="-128"/>
              </a:rPr>
              <a:t>を実装し、基準日時点の有資格者に対して一括判定を行う。判定により</a:t>
            </a:r>
            <a:r>
              <a:rPr lang="ja-JP" altLang="en-US" sz="1600">
                <a:latin typeface="Meiryo UI" panose="020B0604030504040204" pitchFamily="50" charset="-128"/>
                <a:ea typeface="Meiryo UI" panose="020B0604030504040204" pitchFamily="50" charset="-128"/>
                <a:cs typeface="Meiryo UI" panose="020B0604030504040204" pitchFamily="50" charset="-128"/>
              </a:rPr>
              <a:t>券面記載事項の変更を抽出し、バッチ処理「</a:t>
            </a:r>
            <a:r>
              <a:rPr lang="zh-TW" altLang="en-US" sz="1600">
                <a:latin typeface="Meiryo UI" panose="020B0604030504040204" pitchFamily="50" charset="-128"/>
                <a:ea typeface="Meiryo UI" panose="020B0604030504040204" pitchFamily="50" charset="-128"/>
                <a:cs typeface="Meiryo UI" panose="020B0604030504040204" pitchFamily="50" charset="-128"/>
              </a:rPr>
              <a:t>資格確認書一括発行</a:t>
            </a:r>
            <a:r>
              <a:rPr lang="ja-JP" altLang="en-US" sz="1600">
                <a:latin typeface="Meiryo UI" panose="020B0604030504040204" pitchFamily="50" charset="-128"/>
                <a:ea typeface="Meiryo UI" panose="020B0604030504040204" pitchFamily="50" charset="-128"/>
                <a:cs typeface="Meiryo UI" panose="020B0604030504040204" pitchFamily="50" charset="-128"/>
              </a:rPr>
              <a:t>（月次）」にて、</a:t>
            </a:r>
            <a:r>
              <a:rPr kumimoji="1" lang="ja-JP" altLang="en-US" sz="1600">
                <a:solidFill>
                  <a:schemeClr val="tx1"/>
                </a:solidFill>
                <a:latin typeface="Meiryo UI" panose="020B0604030504040204" pitchFamily="50" charset="-128"/>
                <a:ea typeface="Meiryo UI" panose="020B0604030504040204" pitchFamily="50" charset="-128"/>
              </a:rPr>
              <a:t>資格確認書・資格情報のお知らせの一括発行を実施する。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58</a:t>
            </a:fld>
            <a:endParaRPr kumimoji="1" lang="ja-JP" altLang="en-US"/>
          </a:p>
        </p:txBody>
      </p:sp>
      <p:sp>
        <p:nvSpPr>
          <p:cNvPr id="4" name="テキスト ボックス 3">
            <a:extLst>
              <a:ext uri="{FF2B5EF4-FFF2-40B4-BE49-F238E27FC236}">
                <a16:creationId xmlns:a16="http://schemas.microsoft.com/office/drawing/2014/main" id="{84903EDC-2836-3D52-86B6-D7DC509965BA}"/>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graphicFrame>
        <p:nvGraphicFramePr>
          <p:cNvPr id="2" name="表 1">
            <a:extLst>
              <a:ext uri="{FF2B5EF4-FFF2-40B4-BE49-F238E27FC236}">
                <a16:creationId xmlns:a16="http://schemas.microsoft.com/office/drawing/2014/main" id="{765ECD48-32CA-D8E3-BD20-5E96B85D635E}"/>
              </a:ext>
            </a:extLst>
          </p:cNvPr>
          <p:cNvGraphicFramePr>
            <a:graphicFrameLocks noGrp="1"/>
          </p:cNvGraphicFramePr>
          <p:nvPr>
            <p:extLst>
              <p:ext uri="{D42A27DB-BD31-4B8C-83A1-F6EECF244321}">
                <p14:modId xmlns:p14="http://schemas.microsoft.com/office/powerpoint/2010/main" val="2769418405"/>
              </p:ext>
            </p:extLst>
          </p:nvPr>
        </p:nvGraphicFramePr>
        <p:xfrm>
          <a:off x="459208" y="3057917"/>
          <a:ext cx="8720792" cy="2968989"/>
        </p:xfrm>
        <a:graphic>
          <a:graphicData uri="http://schemas.openxmlformats.org/drawingml/2006/table">
            <a:tbl>
              <a:tblPr firstRow="1" bandRow="1">
                <a:tableStyleId>{5C22544A-7EE6-4342-B048-85BDC9FD1C3A}</a:tableStyleId>
              </a:tblPr>
              <a:tblGrid>
                <a:gridCol w="495863">
                  <a:extLst>
                    <a:ext uri="{9D8B030D-6E8A-4147-A177-3AD203B41FA5}">
                      <a16:colId xmlns:a16="http://schemas.microsoft.com/office/drawing/2014/main" val="3497562999"/>
                    </a:ext>
                  </a:extLst>
                </a:gridCol>
                <a:gridCol w="2437810">
                  <a:extLst>
                    <a:ext uri="{9D8B030D-6E8A-4147-A177-3AD203B41FA5}">
                      <a16:colId xmlns:a16="http://schemas.microsoft.com/office/drawing/2014/main" val="278917329"/>
                    </a:ext>
                  </a:extLst>
                </a:gridCol>
                <a:gridCol w="1200079">
                  <a:extLst>
                    <a:ext uri="{9D8B030D-6E8A-4147-A177-3AD203B41FA5}">
                      <a16:colId xmlns:a16="http://schemas.microsoft.com/office/drawing/2014/main" val="864576725"/>
                    </a:ext>
                  </a:extLst>
                </a:gridCol>
                <a:gridCol w="1478579">
                  <a:extLst>
                    <a:ext uri="{9D8B030D-6E8A-4147-A177-3AD203B41FA5}">
                      <a16:colId xmlns:a16="http://schemas.microsoft.com/office/drawing/2014/main" val="3742866935"/>
                    </a:ext>
                  </a:extLst>
                </a:gridCol>
                <a:gridCol w="3108461">
                  <a:extLst>
                    <a:ext uri="{9D8B030D-6E8A-4147-A177-3AD203B41FA5}">
                      <a16:colId xmlns:a16="http://schemas.microsoft.com/office/drawing/2014/main" val="291832089"/>
                    </a:ext>
                  </a:extLst>
                </a:gridCol>
              </a:tblGrid>
              <a:tr h="3172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No.</a:t>
                      </a:r>
                      <a:endParaRPr kumimoji="1" lang="ja-JP" altLang="en-US" sz="1200">
                        <a:latin typeface="Meiryo UI" panose="020B0604030504040204" pitchFamily="50" charset="-128"/>
                        <a:ea typeface="Meiryo UI" panose="020B0604030504040204" pitchFamily="50" charset="-128"/>
                      </a:endParaRPr>
                    </a:p>
                  </a:txBody>
                  <a:tcPr/>
                </a:tc>
                <a:tc>
                  <a:txBody>
                    <a:bodyPr/>
                    <a:lstStyle/>
                    <a:p>
                      <a:pPr algn="ctr"/>
                      <a:r>
                        <a:rPr kumimoji="1" lang="ja-JP" altLang="en-US" sz="1200">
                          <a:solidFill>
                            <a:schemeClr val="bg1"/>
                          </a:solidFill>
                        </a:rPr>
                        <a:t>契機</a:t>
                      </a:r>
                    </a:p>
                  </a:txBody>
                  <a:tcPr/>
                </a:tc>
                <a:tc>
                  <a:txBody>
                    <a:bodyPr/>
                    <a:lstStyle/>
                    <a:p>
                      <a:pPr algn="ctr"/>
                      <a:r>
                        <a:rPr kumimoji="1" lang="ja-JP" altLang="en-US" sz="1200">
                          <a:solidFill>
                            <a:schemeClr val="bg1"/>
                          </a:solidFill>
                        </a:rPr>
                        <a:t>想定サイクル</a:t>
                      </a:r>
                    </a:p>
                  </a:txBody>
                  <a:tcPr/>
                </a:tc>
                <a:tc>
                  <a:txBody>
                    <a:bodyPr/>
                    <a:lstStyle/>
                    <a:p>
                      <a:pPr algn="ctr"/>
                      <a:r>
                        <a:rPr kumimoji="1" lang="ja-JP" altLang="en-US" sz="1200">
                          <a:solidFill>
                            <a:schemeClr val="bg1"/>
                          </a:solidFill>
                        </a:rPr>
                        <a:t>出力対象帳票</a:t>
                      </a:r>
                    </a:p>
                  </a:txBody>
                  <a:tcPr/>
                </a:tc>
                <a:tc>
                  <a:txBody>
                    <a:bodyPr/>
                    <a:lstStyle/>
                    <a:p>
                      <a:pPr algn="ctr"/>
                      <a:r>
                        <a:rPr kumimoji="1" lang="ja-JP" altLang="en-US" sz="1200">
                          <a:solidFill>
                            <a:schemeClr val="bg1"/>
                          </a:solidFill>
                        </a:rPr>
                        <a:t>概要</a:t>
                      </a:r>
                    </a:p>
                  </a:txBody>
                  <a:tcPr/>
                </a:tc>
                <a:extLst>
                  <a:ext uri="{0D108BD9-81ED-4DB2-BD59-A6C34878D82A}">
                    <a16:rowId xmlns:a16="http://schemas.microsoft.com/office/drawing/2014/main" val="1704996305"/>
                  </a:ext>
                </a:extLst>
              </a:tr>
              <a:tr h="45720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1</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利用者情報の取り込み</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月次</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資格情報のお知らせ</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利用者情報の変更に伴い、再発行を実施する</a:t>
                      </a:r>
                    </a:p>
                  </a:txBody>
                  <a:tcPr/>
                </a:tc>
                <a:extLst>
                  <a:ext uri="{0D108BD9-81ED-4DB2-BD59-A6C34878D82A}">
                    <a16:rowId xmlns:a16="http://schemas.microsoft.com/office/drawing/2014/main" val="2038433950"/>
                  </a:ext>
                </a:extLst>
              </a:tr>
              <a:tr h="45720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lang="ja-JP" altLang="en-US" sz="1200">
                          <a:latin typeface="Meiryo UI"/>
                          <a:ea typeface="Meiryo UI"/>
                          <a:cs typeface="Meiryo UI" panose="020B0604030504040204" pitchFamily="50" charset="-128"/>
                        </a:rPr>
                        <a:t>マイナンバーカードの電子証明書の有効期限切れ</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月次</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（設計方針４－５）記載のとおり</a:t>
                      </a:r>
                    </a:p>
                  </a:txBody>
                  <a:tcPr/>
                </a:tc>
                <a:extLst>
                  <a:ext uri="{0D108BD9-81ED-4DB2-BD59-A6C34878D82A}">
                    <a16:rowId xmlns:a16="http://schemas.microsoft.com/office/drawing/2014/main" val="3813929092"/>
                  </a:ext>
                </a:extLst>
              </a:tr>
              <a:tr h="45720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3</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宛名変更</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月次</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資格情報のお知らせ</a:t>
                      </a:r>
                    </a:p>
                  </a:txBody>
                  <a:tcPr/>
                </a:tc>
                <a:tc>
                  <a:txBody>
                    <a:bodyPr/>
                    <a:lstStyle/>
                    <a:p>
                      <a:r>
                        <a:rPr lang="ja-JP" altLang="en-US" sz="1200">
                          <a:solidFill>
                            <a:schemeClr val="tx1"/>
                          </a:solidFill>
                          <a:latin typeface="Meiryo UI" panose="020B0604030504040204" pitchFamily="50" charset="-128"/>
                          <a:ea typeface="Meiryo UI" panose="020B0604030504040204" pitchFamily="50" charset="-128"/>
                          <a:cs typeface="Meiryo UI" panose="020B0604030504040204" pitchFamily="50" charset="-128"/>
                        </a:rPr>
                        <a:t>バッチ処理にて、発行履歴を参照し券面記載事項（氏名、住所、生年月日、性別）の変更がある場合、</a:t>
                      </a:r>
                      <a:r>
                        <a:rPr kumimoji="1" lang="ja-JP" altLang="en-US" sz="1200">
                          <a:solidFill>
                            <a:schemeClr val="tx1"/>
                          </a:solidFill>
                          <a:latin typeface="Meiryo UI" panose="020B0604030504040204" pitchFamily="50" charset="-128"/>
                          <a:ea typeface="Meiryo UI" panose="020B0604030504040204" pitchFamily="50" charset="-128"/>
                        </a:rPr>
                        <a:t>再発行を実施する</a:t>
                      </a:r>
                    </a:p>
                  </a:txBody>
                  <a:tcPr/>
                </a:tc>
                <a:extLst>
                  <a:ext uri="{0D108BD9-81ED-4DB2-BD59-A6C34878D82A}">
                    <a16:rowId xmlns:a16="http://schemas.microsoft.com/office/drawing/2014/main" val="4009270595"/>
                  </a:ext>
                </a:extLst>
              </a:tr>
              <a:tr h="45720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4</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zh-CN" altLang="en-US" sz="1200">
                          <a:solidFill>
                            <a:schemeClr val="tx1"/>
                          </a:solidFill>
                          <a:latin typeface="Meiryo UI" panose="020B0604030504040204" pitchFamily="50" charset="-128"/>
                          <a:ea typeface="Meiryo UI" panose="020B0604030504040204" pitchFamily="50" charset="-128"/>
                        </a:rPr>
                        <a:t>高齢者負担</a:t>
                      </a:r>
                      <a:r>
                        <a:rPr kumimoji="1" lang="ja-JP" altLang="en-US" sz="1200">
                          <a:solidFill>
                            <a:schemeClr val="tx1"/>
                          </a:solidFill>
                          <a:latin typeface="Meiryo UI" panose="020B0604030504040204" pitchFamily="50" charset="-128"/>
                          <a:ea typeface="Meiryo UI" panose="020B0604030504040204" pitchFamily="50" charset="-128"/>
                        </a:rPr>
                        <a:t>割合の変更</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月次</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資格情報のお知らせ</a:t>
                      </a:r>
                    </a:p>
                  </a:txBody>
                  <a:tcPr/>
                </a:tc>
                <a:tc>
                  <a:txBody>
                    <a:bodyPr/>
                    <a:lstStyle/>
                    <a:p>
                      <a:r>
                        <a:rPr kumimoji="1" lang="ja-JP" altLang="en-US" sz="1200" strike="noStrike">
                          <a:solidFill>
                            <a:schemeClr val="tx1"/>
                          </a:solidFill>
                          <a:latin typeface="Meiryo UI" panose="020B0604030504040204" pitchFamily="50" charset="-128"/>
                          <a:ea typeface="Meiryo UI" panose="020B0604030504040204" pitchFamily="50" charset="-128"/>
                        </a:rPr>
                        <a:t>負担割合に変更が生じる場合、資格確認書・資格情報のお知らせの発行を実施する</a:t>
                      </a:r>
                    </a:p>
                  </a:txBody>
                  <a:tcPr/>
                </a:tc>
                <a:extLst>
                  <a:ext uri="{0D108BD9-81ED-4DB2-BD59-A6C34878D82A}">
                    <a16:rowId xmlns:a16="http://schemas.microsoft.com/office/drawing/2014/main" val="3408886394"/>
                  </a:ext>
                </a:extLst>
              </a:tr>
              <a:tr h="457200">
                <a:tc>
                  <a:txBody>
                    <a:bodyPr/>
                    <a:lstStyle/>
                    <a:p>
                      <a:pPr algn="ctr"/>
                      <a:r>
                        <a:rPr kumimoji="1" lang="en-US" altLang="ja-JP" sz="1200">
                          <a:solidFill>
                            <a:schemeClr val="tx1"/>
                          </a:solidFill>
                          <a:latin typeface="Meiryo UI" panose="020B0604030504040204" pitchFamily="50" charset="-128"/>
                          <a:ea typeface="Meiryo UI" panose="020B0604030504040204" pitchFamily="50" charset="-128"/>
                        </a:rPr>
                        <a:t>5</a:t>
                      </a:r>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限度額適用区分の変更</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tx1"/>
                          </a:solidFill>
                          <a:latin typeface="Meiryo UI" panose="020B0604030504040204" pitchFamily="50" charset="-128"/>
                          <a:ea typeface="Meiryo UI" panose="020B0604030504040204" pitchFamily="50" charset="-128"/>
                        </a:rPr>
                        <a:t>月次</a:t>
                      </a:r>
                    </a:p>
                    <a:p>
                      <a:endParaRPr kumimoji="1" lang="ja-JP" altLang="en-US" sz="1200">
                        <a:solidFill>
                          <a:schemeClr val="tx1"/>
                        </a:solidFill>
                        <a:latin typeface="Meiryo UI" panose="020B0604030504040204" pitchFamily="50" charset="-128"/>
                        <a:ea typeface="Meiryo UI" panose="020B0604030504040204" pitchFamily="50" charset="-128"/>
                      </a:endParaRP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資格確認書</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資格情報のお知らせ</a:t>
                      </a:r>
                    </a:p>
                  </a:txBody>
                  <a:tcPr/>
                </a:tc>
                <a:tc>
                  <a:txBody>
                    <a:bodyPr/>
                    <a:lstStyle/>
                    <a:p>
                      <a:r>
                        <a:rPr kumimoji="1" lang="ja-JP" altLang="en-US" sz="1200">
                          <a:solidFill>
                            <a:schemeClr val="tx1"/>
                          </a:solidFill>
                          <a:latin typeface="Meiryo UI" panose="020B0604030504040204" pitchFamily="50" charset="-128"/>
                          <a:ea typeface="Meiryo UI" panose="020B0604030504040204" pitchFamily="50" charset="-128"/>
                        </a:rPr>
                        <a:t>認定証情報作成により、限度額適用区分の変更が生じる場合は、資格確認書・資格情報のお知らせの再発行を実施する</a:t>
                      </a:r>
                    </a:p>
                  </a:txBody>
                  <a:tcPr/>
                </a:tc>
                <a:extLst>
                  <a:ext uri="{0D108BD9-81ED-4DB2-BD59-A6C34878D82A}">
                    <a16:rowId xmlns:a16="http://schemas.microsoft.com/office/drawing/2014/main" val="1738006177"/>
                  </a:ext>
                </a:extLst>
              </a:tr>
            </a:tbl>
          </a:graphicData>
        </a:graphic>
      </p:graphicFrame>
      <p:sp>
        <p:nvSpPr>
          <p:cNvPr id="25" name="テキスト ボックス 24">
            <a:extLst>
              <a:ext uri="{FF2B5EF4-FFF2-40B4-BE49-F238E27FC236}">
                <a16:creationId xmlns:a16="http://schemas.microsoft.com/office/drawing/2014/main" id="{8EEBD194-660C-5B70-1BD4-E15BBEC73E99}"/>
              </a:ext>
            </a:extLst>
          </p:cNvPr>
          <p:cNvSpPr txBox="1"/>
          <p:nvPr/>
        </p:nvSpPr>
        <p:spPr>
          <a:xfrm>
            <a:off x="273919" y="2780928"/>
            <a:ext cx="4745560" cy="276989"/>
          </a:xfrm>
          <a:prstGeom prst="rect">
            <a:avLst/>
          </a:prstGeom>
          <a:noFill/>
        </p:spPr>
        <p:txBody>
          <a:bodyPr wrap="square" lIns="91429" tIns="45715" rIns="91429" bIns="45715" rtlCol="0">
            <a:spAutoFit/>
          </a:bodyPr>
          <a:lstStyle/>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r>
              <a:rPr lang="ja-JP" altLang="en-US" sz="1200" b="1">
                <a:latin typeface="Meiryo UI" panose="020B0604030504040204" pitchFamily="50" charset="-128"/>
                <a:ea typeface="Meiryo UI" panose="020B0604030504040204" pitchFamily="50" charset="-128"/>
                <a:cs typeface="Meiryo UI" panose="020B0604030504040204" pitchFamily="50" charset="-128"/>
              </a:rPr>
              <a:t>再発行処理のタイミング</a:t>
            </a:r>
            <a:endParaRPr lang="en-US" altLang="ja-JP" sz="1200" b="1">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04493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B39558CB-1803-41F9-BEAC-264E2C773853}"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pPr/>
              <a:t>5</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8" name="正方形/長方形 7"/>
          <p:cNvSpPr/>
          <p:nvPr/>
        </p:nvSpPr>
        <p:spPr>
          <a:xfrm>
            <a:off x="540000" y="756000"/>
            <a:ext cx="1472831" cy="439881"/>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案件概要</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8FE5E80-244E-889B-8827-99930AF8F4AC}"/>
              </a:ext>
            </a:extLst>
          </p:cNvPr>
          <p:cNvSpPr txBox="1"/>
          <p:nvPr/>
        </p:nvSpPr>
        <p:spPr>
          <a:xfrm>
            <a:off x="540000" y="1220564"/>
            <a:ext cx="9000518" cy="5262969"/>
          </a:xfrm>
          <a:prstGeom prst="rect">
            <a:avLst/>
          </a:prstGeom>
          <a:noFill/>
        </p:spPr>
        <p:txBody>
          <a:bodyPr wrap="square" lIns="91429" tIns="45715" rIns="91429" bIns="45715" rtlCol="0" anchor="t">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○改正の概要</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7655"/>
            <a:r>
              <a:rPr lang="ja-JP" altLang="en-US" sz="1600">
                <a:latin typeface="Meiryo UI"/>
                <a:ea typeface="Meiryo UI"/>
                <a:cs typeface="Meiryo UI" panose="020B0604030504040204" pitchFamily="50" charset="-128"/>
              </a:rPr>
              <a:t>令和５年</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月</a:t>
            </a:r>
            <a:r>
              <a:rPr lang="en-US" altLang="ja-JP" sz="1600">
                <a:latin typeface="Meiryo UI"/>
                <a:ea typeface="Meiryo UI"/>
                <a:cs typeface="Meiryo UI" panose="020B0604030504040204" pitchFamily="50" charset="-128"/>
              </a:rPr>
              <a:t>9</a:t>
            </a:r>
            <a:r>
              <a:rPr lang="ja-JP" altLang="en-US" sz="1600">
                <a:latin typeface="Meiryo UI"/>
                <a:ea typeface="Meiryo UI"/>
                <a:cs typeface="Meiryo UI" panose="020B0604030504040204" pitchFamily="50" charset="-128"/>
              </a:rPr>
              <a:t>日に「行政手続における特定の個人を識別するための番号の利用等に関する法律等の一部を改正する法律」（令和５年法律第 </a:t>
            </a:r>
            <a:r>
              <a:rPr lang="en-US" altLang="ja-JP" sz="1600">
                <a:latin typeface="Meiryo UI"/>
                <a:ea typeface="Meiryo UI"/>
                <a:cs typeface="Meiryo UI" panose="020B0604030504040204" pitchFamily="50" charset="-128"/>
              </a:rPr>
              <a:t>48 </a:t>
            </a:r>
            <a:r>
              <a:rPr lang="ja-JP" altLang="en-US" sz="1600">
                <a:latin typeface="Meiryo UI"/>
                <a:ea typeface="Meiryo UI"/>
                <a:cs typeface="Meiryo UI" panose="020B0604030504040204" pitchFamily="50" charset="-128"/>
              </a:rPr>
              <a:t>号。以下「改正法」という。）が公布され、 「マイナンバーカードと健康保険証の一体化」において、</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改正法の施行後は、マイナンバーカードによるオンライン資格確認を基本としつつ、全ての被保険者が必要な保険診療を受けられるよう、マイナンバーカードによりオンライン資格確認を受けることができない状況にある者については、氏名・生年月日、被保険者等記号・番号、保険者情報等が記載された資格確認書により被保険者資格を確認する</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こととされている。</a:t>
            </a:r>
            <a:endParaRPr lang="en-US" altLang="ja-JP" sz="1600">
              <a:latin typeface="Meiryo UI"/>
              <a:ea typeface="Meiryo UI"/>
              <a:cs typeface="Meiryo UI" panose="020B0604030504040204" pitchFamily="50" charset="-128"/>
            </a:endParaRPr>
          </a:p>
          <a:p>
            <a:pPr marL="287655"/>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また、令和５年８月８日に「マイナンバーカードと健康保険証の一体化に関する検討会」において、マイナンバーカードと健康保険証の一体化に向けた課題の整理と必要な対応について「最終とりまとめ」として公表され、</a:t>
            </a:r>
            <a:r>
              <a:rPr lang="en-US" altLang="ja-JP" sz="1600">
                <a:latin typeface="Meiryo UI"/>
                <a:ea typeface="Meiryo UI"/>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当分の間、マイナ保険証</a:t>
            </a:r>
            <a:r>
              <a:rPr lang="ja-JP" altLang="en-US" sz="1600">
                <a:latin typeface="Meiryo UI" panose="020B0604030504040204" pitchFamily="50" charset="-128"/>
                <a:ea typeface="Meiryo UI" panose="020B0604030504040204" pitchFamily="50" charset="-128"/>
              </a:rPr>
              <a:t>（</a:t>
            </a:r>
            <a:r>
              <a:rPr lang="ja-JP" altLang="en-US" sz="1600">
                <a:latin typeface="Meiryo UI"/>
                <a:ea typeface="Meiryo UI"/>
                <a:cs typeface="Meiryo UI" panose="020B0604030504040204" pitchFamily="50" charset="-128"/>
              </a:rPr>
              <a:t>健康保険証利用登録をされたマイナンバーカードをいう。以下同じ。）</a:t>
            </a:r>
            <a:r>
              <a:rPr lang="ja-JP" altLang="en-US" sz="1600">
                <a:latin typeface="Meiryo UI" panose="020B0604030504040204" pitchFamily="50" charset="-128"/>
                <a:ea typeface="Meiryo UI" panose="020B0604030504040204" pitchFamily="50" charset="-128"/>
                <a:cs typeface="Meiryo UI" panose="020B0604030504040204" pitchFamily="50" charset="-128"/>
              </a:rPr>
              <a:t>を保有していない方全てに資格確認書を申請によらず交付する</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こととなった</a:t>
            </a:r>
            <a:r>
              <a:rPr lang="ja-JP" altLang="en-US" sz="1600">
                <a:latin typeface="Meiryo UI"/>
                <a:ea typeface="Meiryo UI"/>
                <a:cs typeface="Meiryo UI" panose="020B0604030504040204" pitchFamily="50" charset="-128"/>
              </a:rPr>
              <a:t>。</a:t>
            </a:r>
            <a:endParaRPr lang="en-US" altLang="ja-JP" sz="1600">
              <a:latin typeface="Meiryo UI"/>
              <a:ea typeface="Meiryo UI"/>
              <a:cs typeface="Meiryo UI" panose="020B0604030504040204" pitchFamily="50" charset="-128"/>
            </a:endParaRPr>
          </a:p>
          <a:p>
            <a:pPr marL="287655"/>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なお、資格確認書等の様式等及びその交付のためのシステム改修等の内容については、令和</a:t>
            </a:r>
            <a:r>
              <a:rPr lang="en-US" altLang="ja-JP" sz="1600">
                <a:latin typeface="Meiryo UI"/>
                <a:ea typeface="Meiryo UI"/>
                <a:cs typeface="Meiryo UI" panose="020B0604030504040204" pitchFamily="50" charset="-128"/>
              </a:rPr>
              <a:t>5</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月に「資格確認書の様式等について」が示されている。</a:t>
            </a:r>
            <a:endParaRPr lang="en-US" altLang="ja-JP" sz="1600">
              <a:latin typeface="Meiryo UI"/>
              <a:ea typeface="Meiryo UI"/>
              <a:cs typeface="Meiryo UI" panose="020B0604030504040204" pitchFamily="50" charset="-128"/>
            </a:endParaRPr>
          </a:p>
          <a:p>
            <a:pPr marL="287655"/>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令和</a:t>
            </a:r>
            <a:r>
              <a:rPr lang="en-US" altLang="ja-JP" sz="1600">
                <a:latin typeface="Meiryo UI"/>
                <a:ea typeface="Meiryo UI"/>
                <a:cs typeface="Meiryo UI" panose="020B0604030504040204" pitchFamily="50" charset="-128"/>
              </a:rPr>
              <a:t>5</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a:t>
            </a:r>
            <a:r>
              <a:rPr lang="en-US" altLang="ja-JP" sz="1600">
                <a:latin typeface="Meiryo UI"/>
                <a:ea typeface="Meiryo UI"/>
                <a:cs typeface="Meiryo UI" panose="020B0604030504040204" pitchFamily="50" charset="-128"/>
              </a:rPr>
              <a:t>27</a:t>
            </a:r>
            <a:r>
              <a:rPr lang="ja-JP" altLang="en-US" sz="1600">
                <a:latin typeface="Meiryo UI"/>
                <a:ea typeface="Meiryo UI"/>
                <a:cs typeface="Meiryo UI" panose="020B0604030504040204" pitchFamily="50" charset="-128"/>
              </a:rPr>
              <a:t>日に「行政手続における特定の個人を識別するための番号の利用等に関する法律等の一部を改正する法律の一部の施行期日を定める政令の公布について（通知）」が発出され、施行期日は、令和６年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月２日（以下、「施行日」という。）とすることが示された。</a:t>
            </a:r>
            <a:endParaRPr lang="en-US" altLang="ja-JP" sz="1600">
              <a:latin typeface="Meiryo UI"/>
              <a:ea typeface="Meiryo UI"/>
              <a:cs typeface="Meiryo UI" panose="020B0604030504040204" pitchFamily="50" charset="-128"/>
            </a:endParaRPr>
          </a:p>
          <a:p>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○施行日　令和</a:t>
            </a:r>
            <a:r>
              <a:rPr lang="en-US" altLang="ja-JP" sz="1600">
                <a:latin typeface="Meiryo UI" panose="020B0604030504040204" pitchFamily="50" charset="-128"/>
                <a:ea typeface="Meiryo UI" panose="020B0604030504040204" pitchFamily="50" charset="-128"/>
                <a:cs typeface="Meiryo UI" panose="020B0604030504040204" pitchFamily="50" charset="-128"/>
              </a:rPr>
              <a:t>6</a:t>
            </a:r>
            <a:r>
              <a:rPr lang="ja-JP" altLang="en-US" sz="1600">
                <a:latin typeface="Meiryo UI" panose="020B0604030504040204" pitchFamily="50" charset="-128"/>
                <a:ea typeface="Meiryo UI" panose="020B0604030504040204" pitchFamily="50" charset="-128"/>
                <a:cs typeface="Meiryo UI" panose="020B0604030504040204" pitchFamily="50" charset="-128"/>
              </a:rPr>
              <a:t>年</a:t>
            </a:r>
            <a:r>
              <a:rPr lang="en-US" altLang="ja-JP" sz="1600">
                <a:latin typeface="Meiryo UI" panose="020B0604030504040204" pitchFamily="50" charset="-128"/>
                <a:ea typeface="Meiryo UI" panose="020B0604030504040204" pitchFamily="50" charset="-128"/>
                <a:cs typeface="Meiryo UI" panose="020B0604030504040204" pitchFamily="50" charset="-128"/>
              </a:rPr>
              <a:t>12</a:t>
            </a:r>
            <a:r>
              <a:rPr lang="ja-JP" altLang="en-US" sz="1600">
                <a:latin typeface="Meiryo UI" panose="020B0604030504040204" pitchFamily="50" charset="-128"/>
                <a:ea typeface="Meiryo UI" panose="020B0604030504040204" pitchFamily="50" charset="-128"/>
                <a:cs typeface="Meiryo UI" panose="020B0604030504040204" pitchFamily="50" charset="-128"/>
              </a:rPr>
              <a:t>月</a:t>
            </a:r>
            <a:r>
              <a:rPr lang="en-US" altLang="ja-JP" sz="1600">
                <a:latin typeface="Meiryo UI" panose="020B0604030504040204" pitchFamily="50" charset="-128"/>
                <a:ea typeface="Meiryo UI" panose="020B0604030504040204" pitchFamily="50" charset="-128"/>
                <a:cs typeface="Meiryo UI" panose="020B0604030504040204" pitchFamily="50" charset="-128"/>
              </a:rPr>
              <a:t>2</a:t>
            </a:r>
            <a:r>
              <a:rPr lang="ja-JP" altLang="en-US" sz="1600">
                <a:latin typeface="Meiryo UI" panose="020B0604030504040204" pitchFamily="50" charset="-128"/>
                <a:ea typeface="Meiryo UI" panose="020B0604030504040204" pitchFamily="50" charset="-128"/>
                <a:cs typeface="Meiryo UI" panose="020B0604030504040204" pitchFamily="50" charset="-128"/>
              </a:rPr>
              <a:t>日</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601849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CDD6F0F6-2046-40E0-866A-89B044E75988}"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t>59</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DA143040-363A-9ADB-E280-91C075D120EF}"/>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テキスト ボックス 5">
            <a:extLst>
              <a:ext uri="{FF2B5EF4-FFF2-40B4-BE49-F238E27FC236}">
                <a16:creationId xmlns:a16="http://schemas.microsoft.com/office/drawing/2014/main" id="{1D3DF981-434E-A4FE-68AB-85E291E9C9FA}"/>
              </a:ext>
            </a:extLst>
          </p:cNvPr>
          <p:cNvSpPr txBox="1"/>
          <p:nvPr/>
        </p:nvSpPr>
        <p:spPr>
          <a:xfrm>
            <a:off x="533700" y="731322"/>
            <a:ext cx="8987582" cy="1077208"/>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「資格確認書」の月次処理については、利用登録情報取込や負担区分判定の結果により、券面記載事項に変更が生じた場合は、職権により「資格確認書」「資格情報のお知らせ」を一括交付する。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u="sng">
                <a:latin typeface="Meiryo UI" panose="020B0604030504040204" pitchFamily="50" charset="-128"/>
                <a:ea typeface="Meiryo UI" panose="020B0604030504040204" pitchFamily="50" charset="-128"/>
                <a:cs typeface="Meiryo UI" panose="020B0604030504040204" pitchFamily="50" charset="-128"/>
              </a:rPr>
              <a:t>なお、制度施行後の運用については、運用モデルスケジュールおよび、運用管理マニュアルの記載内容を整理して、改めてお示しする。</a:t>
            </a:r>
            <a:endParaRPr lang="en-US" altLang="ja-JP" sz="1600" u="sng">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a:extLst>
              <a:ext uri="{FF2B5EF4-FFF2-40B4-BE49-F238E27FC236}">
                <a16:creationId xmlns:a16="http://schemas.microsoft.com/office/drawing/2014/main" id="{B76419E1-5818-7171-E082-09D907697386}"/>
              </a:ext>
            </a:extLst>
          </p:cNvPr>
          <p:cNvSpPr/>
          <p:nvPr/>
        </p:nvSpPr>
        <p:spPr>
          <a:xfrm>
            <a:off x="533700" y="1973213"/>
            <a:ext cx="8987582" cy="4032448"/>
          </a:xfrm>
          <a:prstGeom prst="rect">
            <a:avLst/>
          </a:prstGeom>
          <a:solidFill>
            <a:schemeClr val="bg1"/>
          </a:solidFill>
          <a:ln w="19050" cmpd="sng">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A5778D33-0989-8E4E-C8B3-CF929810D081}"/>
              </a:ext>
            </a:extLst>
          </p:cNvPr>
          <p:cNvSpPr/>
          <p:nvPr/>
        </p:nvSpPr>
        <p:spPr>
          <a:xfrm>
            <a:off x="7517379" y="2631110"/>
            <a:ext cx="1488099" cy="3105356"/>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22" name="矢印: 五方向 21">
            <a:extLst>
              <a:ext uri="{FF2B5EF4-FFF2-40B4-BE49-F238E27FC236}">
                <a16:creationId xmlns:a16="http://schemas.microsoft.com/office/drawing/2014/main" id="{7D9E3792-8CF2-F410-D4A9-537736407F15}"/>
              </a:ext>
            </a:extLst>
          </p:cNvPr>
          <p:cNvSpPr/>
          <p:nvPr/>
        </p:nvSpPr>
        <p:spPr>
          <a:xfrm>
            <a:off x="6125381" y="4141764"/>
            <a:ext cx="1366461" cy="1378546"/>
          </a:xfrm>
          <a:prstGeom prst="homePlate">
            <a:avLst>
              <a:gd name="adj" fmla="val 50000"/>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B0AD6A9B-3466-0D30-D21D-39F38A6CF1A1}"/>
              </a:ext>
            </a:extLst>
          </p:cNvPr>
          <p:cNvCxnSpPr>
            <a:cxnSpLocks/>
          </p:cNvCxnSpPr>
          <p:nvPr/>
        </p:nvCxnSpPr>
        <p:spPr>
          <a:xfrm>
            <a:off x="6125381" y="2441625"/>
            <a:ext cx="0" cy="356403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矢印: 五方向 23">
            <a:extLst>
              <a:ext uri="{FF2B5EF4-FFF2-40B4-BE49-F238E27FC236}">
                <a16:creationId xmlns:a16="http://schemas.microsoft.com/office/drawing/2014/main" id="{44ED495D-1167-07AD-0E1A-15F75E7C2BAA}"/>
              </a:ext>
            </a:extLst>
          </p:cNvPr>
          <p:cNvSpPr/>
          <p:nvPr/>
        </p:nvSpPr>
        <p:spPr>
          <a:xfrm>
            <a:off x="3605381" y="4822057"/>
            <a:ext cx="1466267" cy="787741"/>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4C08C485-840B-2267-36C4-9BD47CCAD5E1}"/>
              </a:ext>
            </a:extLst>
          </p:cNvPr>
          <p:cNvSpPr txBox="1"/>
          <p:nvPr/>
        </p:nvSpPr>
        <p:spPr>
          <a:xfrm>
            <a:off x="3624013" y="4970004"/>
            <a:ext cx="1366080" cy="461665"/>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資格確認書</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オンライン出力処理</a:t>
            </a:r>
            <a:endParaRPr lang="en-US" altLang="ja-JP" sz="1200">
              <a:latin typeface="Meiryo UI" panose="020B0604030504040204" pitchFamily="50" charset="-128"/>
              <a:ea typeface="Meiryo UI" panose="020B0604030504040204" pitchFamily="50" charset="-128"/>
            </a:endParaRPr>
          </a:p>
        </p:txBody>
      </p:sp>
      <p:cxnSp>
        <p:nvCxnSpPr>
          <p:cNvPr id="27" name="直線矢印コネクタ 26">
            <a:extLst>
              <a:ext uri="{FF2B5EF4-FFF2-40B4-BE49-F238E27FC236}">
                <a16:creationId xmlns:a16="http://schemas.microsoft.com/office/drawing/2014/main" id="{B95C69AA-97EB-B885-A5E5-9D3601AB10BF}"/>
              </a:ext>
            </a:extLst>
          </p:cNvPr>
          <p:cNvCxnSpPr>
            <a:cxnSpLocks/>
          </p:cNvCxnSpPr>
          <p:nvPr/>
        </p:nvCxnSpPr>
        <p:spPr>
          <a:xfrm>
            <a:off x="698332" y="2603685"/>
            <a:ext cx="8518650" cy="0"/>
          </a:xfrm>
          <a:prstGeom prst="straightConnector1">
            <a:avLst/>
          </a:prstGeom>
          <a:ln>
            <a:solidFill>
              <a:schemeClr val="tx1"/>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767344B1-0E08-C7F3-4C6C-A9042A7BDF0C}"/>
              </a:ext>
            </a:extLst>
          </p:cNvPr>
          <p:cNvCxnSpPr>
            <a:cxnSpLocks/>
          </p:cNvCxnSpPr>
          <p:nvPr/>
        </p:nvCxnSpPr>
        <p:spPr>
          <a:xfrm>
            <a:off x="1085381" y="2441624"/>
            <a:ext cx="0" cy="3564037"/>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0F868ADE-665C-2437-4B33-8B40C8B709AB}"/>
              </a:ext>
            </a:extLst>
          </p:cNvPr>
          <p:cNvCxnSpPr>
            <a:cxnSpLocks/>
          </p:cNvCxnSpPr>
          <p:nvPr/>
        </p:nvCxnSpPr>
        <p:spPr>
          <a:xfrm>
            <a:off x="3605381" y="2441625"/>
            <a:ext cx="0" cy="356403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572A79F9-506D-D087-6B4E-203A4E1754BA}"/>
              </a:ext>
            </a:extLst>
          </p:cNvPr>
          <p:cNvSpPr txBox="1"/>
          <p:nvPr/>
        </p:nvSpPr>
        <p:spPr>
          <a:xfrm>
            <a:off x="992560" y="2171914"/>
            <a:ext cx="49244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月初</a:t>
            </a:r>
            <a:endParaRPr kumimoji="1" lang="en-US" altLang="ja-JP" sz="120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3C6CAFF5-D1B7-3D0B-01A9-4EF4B48CCDBC}"/>
              </a:ext>
            </a:extLst>
          </p:cNvPr>
          <p:cNvSpPr txBox="1"/>
          <p:nvPr/>
        </p:nvSpPr>
        <p:spPr>
          <a:xfrm>
            <a:off x="3511170" y="2171914"/>
            <a:ext cx="530915"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10</a:t>
            </a:r>
            <a:r>
              <a:rPr lang="ja-JP" altLang="en-US" sz="1200">
                <a:latin typeface="Meiryo UI" panose="020B0604030504040204" pitchFamily="50" charset="-128"/>
                <a:ea typeface="Meiryo UI" panose="020B0604030504040204" pitchFamily="50" charset="-128"/>
              </a:rPr>
              <a:t>日</a:t>
            </a:r>
            <a:endParaRPr kumimoji="1" lang="en-US" altLang="ja-JP" sz="1200">
              <a:latin typeface="Meiryo UI" panose="020B0604030504040204" pitchFamily="50" charset="-128"/>
              <a:ea typeface="Meiryo UI" panose="020B0604030504040204" pitchFamily="50" charset="-128"/>
            </a:endParaRPr>
          </a:p>
        </p:txBody>
      </p:sp>
      <p:sp>
        <p:nvSpPr>
          <p:cNvPr id="32" name="矢印: 五方向 31">
            <a:extLst>
              <a:ext uri="{FF2B5EF4-FFF2-40B4-BE49-F238E27FC236}">
                <a16:creationId xmlns:a16="http://schemas.microsoft.com/office/drawing/2014/main" id="{26CC25CA-F7C5-924F-0199-5484BA92C440}"/>
              </a:ext>
            </a:extLst>
          </p:cNvPr>
          <p:cNvSpPr/>
          <p:nvPr/>
        </p:nvSpPr>
        <p:spPr>
          <a:xfrm>
            <a:off x="3275549" y="3770236"/>
            <a:ext cx="1207237" cy="787741"/>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C8BDAFF2-72F4-D95E-939E-D2D7145BABE1}"/>
              </a:ext>
            </a:extLst>
          </p:cNvPr>
          <p:cNvSpPr txBox="1"/>
          <p:nvPr/>
        </p:nvSpPr>
        <p:spPr>
          <a:xfrm>
            <a:off x="3295539" y="3844159"/>
            <a:ext cx="993318" cy="646331"/>
          </a:xfrm>
          <a:prstGeom prst="rect">
            <a:avLst/>
          </a:prstGeom>
          <a:solidFill>
            <a:srgbClr val="FFFFFF">
              <a:alpha val="30196"/>
            </a:srgbClr>
          </a:solidFill>
        </p:spPr>
        <p:txBody>
          <a:bodyPr wrap="square" rtlCol="0">
            <a:spAutoFit/>
          </a:bodyPr>
          <a:lstStyle/>
          <a:p>
            <a:r>
              <a:rPr lang="ja-JP" altLang="en-US" sz="1200">
                <a:latin typeface="Meiryo UI" panose="020B0604030504040204" pitchFamily="50" charset="-128"/>
                <a:ea typeface="Meiryo UI" panose="020B0604030504040204" pitchFamily="50" charset="-128"/>
              </a:rPr>
              <a:t>バッチ処理：</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利用登録</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情報取込</a:t>
            </a:r>
            <a:endParaRPr kumimoji="1" lang="ja-JP" altLang="en-US" sz="1200">
              <a:latin typeface="Meiryo UI" panose="020B0604030504040204" pitchFamily="50" charset="-128"/>
              <a:ea typeface="Meiryo UI" panose="020B0604030504040204" pitchFamily="50" charset="-128"/>
            </a:endParaRPr>
          </a:p>
        </p:txBody>
      </p:sp>
      <p:sp>
        <p:nvSpPr>
          <p:cNvPr id="35" name="テキスト ボックス 34">
            <a:extLst>
              <a:ext uri="{FF2B5EF4-FFF2-40B4-BE49-F238E27FC236}">
                <a16:creationId xmlns:a16="http://schemas.microsoft.com/office/drawing/2014/main" id="{3944D82F-C830-B7FF-6523-2EE92BA80F5A}"/>
              </a:ext>
            </a:extLst>
          </p:cNvPr>
          <p:cNvSpPr txBox="1"/>
          <p:nvPr/>
        </p:nvSpPr>
        <p:spPr>
          <a:xfrm>
            <a:off x="6029780" y="2171914"/>
            <a:ext cx="530915"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20</a:t>
            </a:r>
            <a:r>
              <a:rPr lang="ja-JP" altLang="en-US" sz="1200">
                <a:latin typeface="Meiryo UI" panose="020B0604030504040204" pitchFamily="50" charset="-128"/>
                <a:ea typeface="Meiryo UI" panose="020B0604030504040204" pitchFamily="50" charset="-128"/>
              </a:rPr>
              <a:t>日</a:t>
            </a:r>
            <a:endParaRPr kumimoji="1" lang="en-US" altLang="ja-JP" sz="1200">
              <a:latin typeface="Meiryo UI" panose="020B0604030504040204" pitchFamily="50" charset="-128"/>
              <a:ea typeface="Meiryo UI" panose="020B0604030504040204" pitchFamily="50" charset="-128"/>
            </a:endParaRPr>
          </a:p>
        </p:txBody>
      </p:sp>
      <p:cxnSp>
        <p:nvCxnSpPr>
          <p:cNvPr id="38" name="直線コネクタ 37">
            <a:extLst>
              <a:ext uri="{FF2B5EF4-FFF2-40B4-BE49-F238E27FC236}">
                <a16:creationId xmlns:a16="http://schemas.microsoft.com/office/drawing/2014/main" id="{1A789C85-B065-4B4C-8EA5-C53DDDA3F328}"/>
              </a:ext>
            </a:extLst>
          </p:cNvPr>
          <p:cNvCxnSpPr>
            <a:cxnSpLocks/>
          </p:cNvCxnSpPr>
          <p:nvPr/>
        </p:nvCxnSpPr>
        <p:spPr>
          <a:xfrm>
            <a:off x="9013371" y="2441625"/>
            <a:ext cx="0" cy="356403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5AA9C294-CF32-D110-E851-791A8875852D}"/>
              </a:ext>
            </a:extLst>
          </p:cNvPr>
          <p:cNvSpPr txBox="1"/>
          <p:nvPr/>
        </p:nvSpPr>
        <p:spPr>
          <a:xfrm>
            <a:off x="8767587" y="2171914"/>
            <a:ext cx="49244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月末</a:t>
            </a:r>
            <a:endParaRPr kumimoji="1" lang="en-US" altLang="ja-JP" sz="1200">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084660AC-39CF-4626-5EAF-1F9BAA80ABB1}"/>
              </a:ext>
            </a:extLst>
          </p:cNvPr>
          <p:cNvSpPr txBox="1"/>
          <p:nvPr/>
        </p:nvSpPr>
        <p:spPr>
          <a:xfrm>
            <a:off x="7533075" y="3762977"/>
            <a:ext cx="1107996" cy="646331"/>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バッチ処理：</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資格確認書</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一括出力処理</a:t>
            </a:r>
            <a:endParaRPr lang="en-US" altLang="ja-JP" sz="1200">
              <a:latin typeface="Meiryo UI" panose="020B0604030504040204" pitchFamily="50" charset="-128"/>
              <a:ea typeface="Meiryo UI" panose="020B0604030504040204" pitchFamily="50" charset="-128"/>
            </a:endParaRPr>
          </a:p>
        </p:txBody>
      </p:sp>
      <p:sp>
        <p:nvSpPr>
          <p:cNvPr id="41" name="矢印: 五方向 40">
            <a:extLst>
              <a:ext uri="{FF2B5EF4-FFF2-40B4-BE49-F238E27FC236}">
                <a16:creationId xmlns:a16="http://schemas.microsoft.com/office/drawing/2014/main" id="{474698BB-C57C-4AC8-0249-72B6BED4E56A}"/>
              </a:ext>
            </a:extLst>
          </p:cNvPr>
          <p:cNvSpPr/>
          <p:nvPr/>
        </p:nvSpPr>
        <p:spPr>
          <a:xfrm>
            <a:off x="1092232" y="2745589"/>
            <a:ext cx="6405157" cy="1008000"/>
          </a:xfrm>
          <a:prstGeom prst="homePlate">
            <a:avLst/>
          </a:prstGeom>
          <a:solidFill>
            <a:schemeClr val="accent4">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200">
              <a:latin typeface="Meiryo UI" panose="020B0604030504040204" pitchFamily="50" charset="-128"/>
              <a:ea typeface="Meiryo UI" panose="020B0604030504040204" pitchFamily="50" charset="-128"/>
            </a:endParaRPr>
          </a:p>
        </p:txBody>
      </p:sp>
      <p:sp>
        <p:nvSpPr>
          <p:cNvPr id="42" name="テキスト ボックス 41">
            <a:extLst>
              <a:ext uri="{FF2B5EF4-FFF2-40B4-BE49-F238E27FC236}">
                <a16:creationId xmlns:a16="http://schemas.microsoft.com/office/drawing/2014/main" id="{9F409C6A-CF22-FA74-EFBC-4F4C8C8AD321}"/>
              </a:ext>
            </a:extLst>
          </p:cNvPr>
          <p:cNvSpPr txBox="1"/>
          <p:nvPr/>
        </p:nvSpPr>
        <p:spPr>
          <a:xfrm>
            <a:off x="2522339" y="3109556"/>
            <a:ext cx="2392001" cy="276999"/>
          </a:xfrm>
          <a:prstGeom prst="rect">
            <a:avLst/>
          </a:prstGeom>
          <a:solidFill>
            <a:srgbClr val="FFFFFF">
              <a:alpha val="30196"/>
            </a:srgbClr>
          </a:solidFill>
        </p:spPr>
        <p:txBody>
          <a:bodyPr wrap="none" rtlCol="0">
            <a:spAutoFit/>
          </a:bodyPr>
          <a:lstStyle/>
          <a:p>
            <a:r>
              <a:rPr lang="ja-JP" altLang="en-US" sz="1200">
                <a:latin typeface="Meiryo UI" panose="020B0604030504040204" pitchFamily="50" charset="-128"/>
                <a:ea typeface="Meiryo UI" panose="020B0604030504040204" pitchFamily="50" charset="-128"/>
              </a:rPr>
              <a:t>資格確認書申請 受付・登録・発行</a:t>
            </a:r>
            <a:endParaRPr lang="en-US" altLang="ja-JP" sz="1200">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168ADC80-4F7D-1473-0AE4-89EDE3AB1850}"/>
              </a:ext>
            </a:extLst>
          </p:cNvPr>
          <p:cNvSpPr txBox="1"/>
          <p:nvPr/>
        </p:nvSpPr>
        <p:spPr>
          <a:xfrm>
            <a:off x="6125382" y="4555341"/>
            <a:ext cx="1168731" cy="461665"/>
          </a:xfrm>
          <a:prstGeom prst="rect">
            <a:avLst/>
          </a:prstGeom>
          <a:solidFill>
            <a:srgbClr val="FFFFFF">
              <a:alpha val="30196"/>
            </a:srgbClr>
          </a:solidFill>
        </p:spPr>
        <p:txBody>
          <a:bodyPr wrap="square" rtlCol="0">
            <a:spAutoFit/>
          </a:bodyPr>
          <a:lstStyle/>
          <a:p>
            <a:r>
              <a:rPr lang="ja-JP" altLang="en-US" sz="1200">
                <a:latin typeface="Meiryo UI" panose="020B0604030504040204" pitchFamily="50" charset="-128"/>
                <a:ea typeface="Meiryo UI" panose="020B0604030504040204" pitchFamily="50" charset="-128"/>
              </a:rPr>
              <a:t>バッチ処理：</a:t>
            </a:r>
            <a:endParaRPr lang="en-US" altLang="ja-JP" sz="1200">
              <a:latin typeface="Meiryo UI" panose="020B0604030504040204" pitchFamily="50" charset="-128"/>
              <a:ea typeface="Meiryo UI" panose="020B0604030504040204" pitchFamily="50" charset="-128"/>
            </a:endParaRPr>
          </a:p>
          <a:p>
            <a:r>
              <a:rPr lang="ja-JP" altLang="en-US" sz="1200">
                <a:latin typeface="Meiryo UI" panose="020B0604030504040204" pitchFamily="50" charset="-128"/>
                <a:ea typeface="Meiryo UI" panose="020B0604030504040204" pitchFamily="50" charset="-128"/>
              </a:rPr>
              <a:t>負担区分判定</a:t>
            </a:r>
            <a:endParaRPr lang="en-US" altLang="ja-JP" sz="1200">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26CC692E-63D2-977C-ABA5-527D060CAB63}"/>
              </a:ext>
            </a:extLst>
          </p:cNvPr>
          <p:cNvSpPr/>
          <p:nvPr/>
        </p:nvSpPr>
        <p:spPr>
          <a:xfrm flipV="1">
            <a:off x="6328877" y="2331974"/>
            <a:ext cx="2206710" cy="1954171"/>
          </a:xfrm>
          <a:custGeom>
            <a:avLst/>
            <a:gdLst>
              <a:gd name="connsiteX0" fmla="*/ 0 w 1822494"/>
              <a:gd name="connsiteY0" fmla="*/ 0 h 233329"/>
              <a:gd name="connsiteX1" fmla="*/ 233329 w 1822494"/>
              <a:gd name="connsiteY1" fmla="*/ 233329 h 233329"/>
              <a:gd name="connsiteX2" fmla="*/ 1822494 w 1822494"/>
              <a:gd name="connsiteY2" fmla="*/ 233329 h 233329"/>
            </a:gdLst>
            <a:ahLst/>
            <a:cxnLst>
              <a:cxn ang="0">
                <a:pos x="connsiteX0" y="connsiteY0"/>
              </a:cxn>
              <a:cxn ang="0">
                <a:pos x="connsiteX1" y="connsiteY1"/>
              </a:cxn>
              <a:cxn ang="0">
                <a:pos x="connsiteX2" y="connsiteY2"/>
              </a:cxn>
            </a:cxnLst>
            <a:rect l="l" t="t" r="r" b="b"/>
            <a:pathLst>
              <a:path w="1822494" h="233329">
                <a:moveTo>
                  <a:pt x="0" y="0"/>
                </a:moveTo>
                <a:lnTo>
                  <a:pt x="233329" y="233329"/>
                </a:lnTo>
                <a:lnTo>
                  <a:pt x="1822494" y="233329"/>
                </a:lnTo>
              </a:path>
            </a:pathLst>
          </a:custGeom>
          <a:no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p>
        </p:txBody>
      </p:sp>
      <p:sp>
        <p:nvSpPr>
          <p:cNvPr id="48" name="テキスト ボックス 47">
            <a:extLst>
              <a:ext uri="{FF2B5EF4-FFF2-40B4-BE49-F238E27FC236}">
                <a16:creationId xmlns:a16="http://schemas.microsoft.com/office/drawing/2014/main" id="{F4AD56CF-378C-F740-7EF5-7AD51AC298BC}"/>
              </a:ext>
            </a:extLst>
          </p:cNvPr>
          <p:cNvSpPr txBox="1"/>
          <p:nvPr/>
        </p:nvSpPr>
        <p:spPr>
          <a:xfrm>
            <a:off x="6681845" y="2030770"/>
            <a:ext cx="1882247" cy="276999"/>
          </a:xfrm>
          <a:prstGeom prst="rect">
            <a:avLst/>
          </a:prstGeom>
          <a:solidFill>
            <a:srgbClr val="FFFFFF">
              <a:alpha val="69804"/>
            </a:srgbClr>
          </a:solidFill>
        </p:spPr>
        <p:txBody>
          <a:bodyPr wrap="none" rtlCol="0">
            <a:spAutoFit/>
          </a:bodyPr>
          <a:lstStyle/>
          <a:p>
            <a:r>
              <a:rPr lang="en-US" altLang="ja-JP" sz="1200">
                <a:latin typeface="Meiryo UI" panose="020B0604030504040204" pitchFamily="50" charset="-128"/>
                <a:ea typeface="Meiryo UI" panose="020B0604030504040204" pitchFamily="50" charset="-128"/>
              </a:rPr>
              <a:t>70</a:t>
            </a:r>
            <a:r>
              <a:rPr lang="ja-JP" altLang="en-US" sz="1200">
                <a:latin typeface="Meiryo UI" panose="020B0604030504040204" pitchFamily="50" charset="-128"/>
                <a:ea typeface="Meiryo UI" panose="020B0604030504040204" pitchFamily="50" charset="-128"/>
              </a:rPr>
              <a:t>歳以上 負担区分判定</a:t>
            </a:r>
            <a:endParaRPr lang="en-US" altLang="ja-JP" sz="1200">
              <a:highlight>
                <a:srgbClr val="FFFF00"/>
              </a:highlight>
              <a:latin typeface="Meiryo UI" panose="020B0604030504040204" pitchFamily="50" charset="-128"/>
              <a:ea typeface="Meiryo UI" panose="020B0604030504040204" pitchFamily="50" charset="-128"/>
            </a:endParaRPr>
          </a:p>
        </p:txBody>
      </p:sp>
      <p:cxnSp>
        <p:nvCxnSpPr>
          <p:cNvPr id="21" name="直線矢印コネクタ 20">
            <a:extLst>
              <a:ext uri="{FF2B5EF4-FFF2-40B4-BE49-F238E27FC236}">
                <a16:creationId xmlns:a16="http://schemas.microsoft.com/office/drawing/2014/main" id="{F31A8AEA-8C06-3D73-2658-11E77B2D241F}"/>
              </a:ext>
            </a:extLst>
          </p:cNvPr>
          <p:cNvCxnSpPr>
            <a:cxnSpLocks/>
            <a:stCxn id="32" idx="3"/>
          </p:cNvCxnSpPr>
          <p:nvPr/>
        </p:nvCxnSpPr>
        <p:spPr>
          <a:xfrm>
            <a:off x="4482786" y="4164107"/>
            <a:ext cx="1634702" cy="62398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20">
            <a:extLst>
              <a:ext uri="{FF2B5EF4-FFF2-40B4-BE49-F238E27FC236}">
                <a16:creationId xmlns:a16="http://schemas.microsoft.com/office/drawing/2014/main" id="{2ECE5A53-F011-97D2-A67F-0E1EC8E6F7EE}"/>
              </a:ext>
            </a:extLst>
          </p:cNvPr>
          <p:cNvCxnSpPr>
            <a:cxnSpLocks/>
            <a:stCxn id="32" idx="3"/>
            <a:endCxn id="24" idx="1"/>
          </p:cNvCxnSpPr>
          <p:nvPr/>
        </p:nvCxnSpPr>
        <p:spPr>
          <a:xfrm flipH="1">
            <a:off x="3605381" y="4164107"/>
            <a:ext cx="877405" cy="1051821"/>
          </a:xfrm>
          <a:prstGeom prst="bentConnector5">
            <a:avLst>
              <a:gd name="adj1" fmla="val -26054"/>
              <a:gd name="adj2" fmla="val 50000"/>
              <a:gd name="adj3" fmla="val 126054"/>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2396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192F1C2A-6CD7-526C-4D02-3FC4679F743C}"/>
              </a:ext>
            </a:extLst>
          </p:cNvPr>
          <p:cNvSpPr/>
          <p:nvPr/>
        </p:nvSpPr>
        <p:spPr>
          <a:xfrm>
            <a:off x="536322" y="2924944"/>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設計観点９</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テキスト ボックス 11">
            <a:extLst>
              <a:ext uri="{FF2B5EF4-FFF2-40B4-BE49-F238E27FC236}">
                <a16:creationId xmlns:a16="http://schemas.microsoft.com/office/drawing/2014/main" id="{0CE8EFC9-6B11-1762-BE64-32C7C504CE04}"/>
              </a:ext>
            </a:extLst>
          </p:cNvPr>
          <p:cNvSpPr txBox="1"/>
          <p:nvPr/>
        </p:nvSpPr>
        <p:spPr>
          <a:xfrm>
            <a:off x="540000" y="3380049"/>
            <a:ext cx="89875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①保険証の廃止に伴い、「保険証」ラベルを「資格確認書」に置き換える等の見直しを行う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②表示領域が不足する場合は、廃止した制度等に関する表示項目を廃止する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21A3B9-B488-7192-E522-3C6688EC4341}"/>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60</a:t>
            </a:fld>
            <a:endParaRPr kumimoji="1" lang="ja-JP" altLang="en-US"/>
          </a:p>
        </p:txBody>
      </p:sp>
      <p:sp>
        <p:nvSpPr>
          <p:cNvPr id="5" name="テキスト ボックス 4">
            <a:extLst>
              <a:ext uri="{FF2B5EF4-FFF2-40B4-BE49-F238E27FC236}">
                <a16:creationId xmlns:a16="http://schemas.microsoft.com/office/drawing/2014/main" id="{91FA2CA1-FCF9-5CFD-681A-77D9E368D010}"/>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正方形/長方形 5">
            <a:extLst>
              <a:ext uri="{FF2B5EF4-FFF2-40B4-BE49-F238E27FC236}">
                <a16:creationId xmlns:a16="http://schemas.microsoft.com/office/drawing/2014/main" id="{38005879-4CB9-AD88-5FD8-BDBEF54172C1}"/>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機能概要９</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2BD2E4BE-3FE4-5BED-135A-978800A5DBC9}"/>
              </a:ext>
            </a:extLst>
          </p:cNvPr>
          <p:cNvSpPr txBox="1"/>
          <p:nvPr/>
        </p:nvSpPr>
        <p:spPr>
          <a:xfrm>
            <a:off x="540000" y="1194616"/>
            <a:ext cx="8987582" cy="1077208"/>
          </a:xfrm>
          <a:prstGeom prst="rect">
            <a:avLst/>
          </a:prstGeom>
          <a:noFill/>
        </p:spPr>
        <p:txBody>
          <a:bodyPr wrap="square" lIns="91429" tIns="45715" rIns="91429" bIns="45715" rtlCol="0">
            <a:spAutoFit/>
          </a:bodyPr>
          <a:lstStyle/>
          <a:p>
            <a:r>
              <a:rPr lang="ja-JP" altLang="en-US" sz="1600" b="1" u="sng">
                <a:latin typeface="Meiryo UI"/>
                <a:ea typeface="Meiryo UI"/>
                <a:cs typeface="Meiryo UI" panose="020B0604030504040204" pitchFamily="50" charset="-128"/>
              </a:rPr>
              <a:t>被保険者証廃止に伴う、照会画面等に関する機能の見直し</a:t>
            </a:r>
            <a:endParaRPr lang="en-US" altLang="ja-JP" sz="1600" b="1" u="sng">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本制度改正による国保標準システムの機能追加・見直しに伴い、世帯照会画面や履歴照会画面等の各照会画面に関する表示項目の見直しを実施する。</a:t>
            </a:r>
            <a:endParaRPr lang="en-US" altLang="ja-JP" sz="1600">
              <a:latin typeface="Meiryo UI"/>
              <a:ea typeface="Meiryo UI"/>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また制度施行後の窓口運用で、照会画面にて確認が必要であると想定される項目について整備を行う。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946663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61</a:t>
            </a:fld>
            <a:endParaRPr kumimoji="1" lang="ja-JP" altLang="en-US"/>
          </a:p>
        </p:txBody>
      </p:sp>
      <p:sp>
        <p:nvSpPr>
          <p:cNvPr id="4" name="テキスト ボックス 3">
            <a:extLst>
              <a:ext uri="{FF2B5EF4-FFF2-40B4-BE49-F238E27FC236}">
                <a16:creationId xmlns:a16="http://schemas.microsoft.com/office/drawing/2014/main" id="{55C7E1AD-D471-9F61-A604-D50799F0EDA0}"/>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7" name="正方形/長方形 6">
            <a:extLst>
              <a:ext uri="{FF2B5EF4-FFF2-40B4-BE49-F238E27FC236}">
                <a16:creationId xmlns:a16="http://schemas.microsoft.com/office/drawing/2014/main" id="{32533C83-21A7-AA4C-373E-8525D093529F}"/>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設計方針９</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F0753548-6BE3-51A4-DB75-DE33E3448777}"/>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「設計観点９」を踏まえ、画面表示項目を見直しする</a:t>
            </a:r>
          </a:p>
        </p:txBody>
      </p:sp>
      <p:sp>
        <p:nvSpPr>
          <p:cNvPr id="9" name="テキスト ボックス 8">
            <a:extLst>
              <a:ext uri="{FF2B5EF4-FFF2-40B4-BE49-F238E27FC236}">
                <a16:creationId xmlns:a16="http://schemas.microsoft.com/office/drawing/2014/main" id="{250F7843-EE17-05EF-05F6-780470322B11}"/>
              </a:ext>
            </a:extLst>
          </p:cNvPr>
          <p:cNvSpPr txBox="1"/>
          <p:nvPr/>
        </p:nvSpPr>
        <p:spPr>
          <a:xfrm>
            <a:off x="540000" y="1409688"/>
            <a:ext cx="8987582" cy="830987"/>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世帯照会画面において、証種別欄の「保険証」ラベルを「資格確認書」に置き換える等の見直しを行う</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「保険証利用登録」の有無や「証明書有効期限」の状態、「マイナカード」の所持有無等を確認可能とするよう画面レイアウトの見直しを実施する。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a:extLst>
              <a:ext uri="{FF2B5EF4-FFF2-40B4-BE49-F238E27FC236}">
                <a16:creationId xmlns:a16="http://schemas.microsoft.com/office/drawing/2014/main" id="{D3E60A9D-AB7A-5FAF-DF18-31C1DFBC7EF0}"/>
              </a:ext>
            </a:extLst>
          </p:cNvPr>
          <p:cNvPicPr>
            <a:picLocks noChangeAspect="1"/>
          </p:cNvPicPr>
          <p:nvPr/>
        </p:nvPicPr>
        <p:blipFill>
          <a:blip r:embed="rId3"/>
          <a:stretch>
            <a:fillRect/>
          </a:stretch>
        </p:blipFill>
        <p:spPr>
          <a:xfrm>
            <a:off x="540000" y="2240675"/>
            <a:ext cx="6251237" cy="4561088"/>
          </a:xfrm>
          <a:prstGeom prst="rect">
            <a:avLst/>
          </a:prstGeom>
        </p:spPr>
      </p:pic>
      <p:sp>
        <p:nvSpPr>
          <p:cNvPr id="2" name="四角形: 角を丸くする 1">
            <a:extLst>
              <a:ext uri="{FF2B5EF4-FFF2-40B4-BE49-F238E27FC236}">
                <a16:creationId xmlns:a16="http://schemas.microsoft.com/office/drawing/2014/main" id="{4DC586B7-54E9-2B2F-739E-8D4F61024D89}"/>
              </a:ext>
            </a:extLst>
          </p:cNvPr>
          <p:cNvSpPr/>
          <p:nvPr/>
        </p:nvSpPr>
        <p:spPr>
          <a:xfrm>
            <a:off x="1250112" y="3114680"/>
            <a:ext cx="576064" cy="138238"/>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2BDDF1CD-09D0-44FE-8631-F086BB293C73}"/>
              </a:ext>
            </a:extLst>
          </p:cNvPr>
          <p:cNvSpPr/>
          <p:nvPr/>
        </p:nvSpPr>
        <p:spPr>
          <a:xfrm>
            <a:off x="730816" y="4622656"/>
            <a:ext cx="549776" cy="110108"/>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1CF03498-8AFB-D5D7-FE1C-E283CAEA8D2E}"/>
              </a:ext>
            </a:extLst>
          </p:cNvPr>
          <p:cNvSpPr/>
          <p:nvPr/>
        </p:nvSpPr>
        <p:spPr>
          <a:xfrm>
            <a:off x="6293570" y="4149080"/>
            <a:ext cx="258665" cy="1368152"/>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349D663B-006D-6C40-8F48-2ABC4F110A47}"/>
              </a:ext>
            </a:extLst>
          </p:cNvPr>
          <p:cNvSpPr/>
          <p:nvPr/>
        </p:nvSpPr>
        <p:spPr>
          <a:xfrm>
            <a:off x="730816" y="4356057"/>
            <a:ext cx="549776" cy="110108"/>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96ABC14C-A727-CB41-8081-2A38EB47FACC}"/>
              </a:ext>
            </a:extLst>
          </p:cNvPr>
          <p:cNvSpPr txBox="1"/>
          <p:nvPr/>
        </p:nvSpPr>
        <p:spPr>
          <a:xfrm>
            <a:off x="6858717" y="3434234"/>
            <a:ext cx="2995485" cy="1938982"/>
          </a:xfrm>
          <a:prstGeom prst="rect">
            <a:avLst/>
          </a:prstGeom>
          <a:noFill/>
        </p:spPr>
        <p:txBody>
          <a:bodyPr wrap="square" lIns="91429" tIns="45715" rIns="91429" bIns="45715" rtlCol="0">
            <a:spAutoFit/>
          </a:bodyPr>
          <a:lstStyle/>
          <a:p>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世帯</a:t>
            </a:r>
            <a:r>
              <a:rPr lang="en-US" altLang="ja-JP" sz="1200">
                <a:latin typeface="Meiryo UI" panose="020B0604030504040204" pitchFamily="50" charset="-128"/>
                <a:ea typeface="Meiryo UI" panose="020B0604030504040204" pitchFamily="50" charset="-128"/>
                <a:cs typeface="Meiryo UI" panose="020B0604030504040204" pitchFamily="50" charset="-128"/>
              </a:rPr>
              <a:t>】</a:t>
            </a:r>
            <a:r>
              <a:rPr lang="ja-JP" altLang="en-US" sz="1200">
                <a:latin typeface="Meiryo UI" panose="020B0604030504040204" pitchFamily="50" charset="-128"/>
                <a:ea typeface="Meiryo UI" panose="020B0604030504040204" pitchFamily="50" charset="-128"/>
                <a:cs typeface="Meiryo UI" panose="020B0604030504040204" pitchFamily="50" charset="-128"/>
              </a:rPr>
              <a:t>タブの補足事項</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①証種別</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マイナ保険証の利用登録状況や資格確認書の交付状況を表示する。</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・「マ」・・・マイナ保険証の利用登録あり</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・「確」・・・資格確認書交付済み</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・「滞」・・・特別療養費対象</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a:latin typeface="Meiryo UI" panose="020B0604030504040204" pitchFamily="50" charset="-128"/>
                <a:ea typeface="Meiryo UI" panose="020B0604030504040204" pitchFamily="50" charset="-128"/>
                <a:cs typeface="Meiryo UI" panose="020B0604030504040204" pitchFamily="50" charset="-128"/>
              </a:rPr>
              <a:t>　　</a:t>
            </a:r>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2725A992-DA5F-B5CA-3D87-90D39027924F}"/>
              </a:ext>
            </a:extLst>
          </p:cNvPr>
          <p:cNvSpPr txBox="1"/>
          <p:nvPr/>
        </p:nvSpPr>
        <p:spPr>
          <a:xfrm>
            <a:off x="6263652" y="3919070"/>
            <a:ext cx="355259" cy="261610"/>
          </a:xfrm>
          <a:prstGeom prst="rect">
            <a:avLst/>
          </a:prstGeom>
          <a:noFill/>
        </p:spPr>
        <p:txBody>
          <a:bodyPr wrap="square" rtlCol="0">
            <a:spAutoFit/>
          </a:bodyPr>
          <a:lstStyle/>
          <a:p>
            <a:r>
              <a:rPr kumimoji="1" lang="ja-JP" altLang="en-US" sz="1100" b="1">
                <a:solidFill>
                  <a:srgbClr val="FF0000"/>
                </a:solidFill>
                <a:latin typeface="Meiryo UI" panose="020B0604030504040204" pitchFamily="50" charset="-128"/>
                <a:ea typeface="Meiryo UI" panose="020B0604030504040204" pitchFamily="50" charset="-128"/>
              </a:rPr>
              <a:t>①</a:t>
            </a:r>
          </a:p>
        </p:txBody>
      </p:sp>
    </p:spTree>
    <p:extLst>
      <p:ext uri="{BB962C8B-B14F-4D97-AF65-F5344CB8AC3E}">
        <p14:creationId xmlns:p14="http://schemas.microsoft.com/office/powerpoint/2010/main" val="29181710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62</a:t>
            </a:fld>
            <a:endParaRPr kumimoji="1" lang="ja-JP" altLang="en-US"/>
          </a:p>
        </p:txBody>
      </p:sp>
      <p:sp>
        <p:nvSpPr>
          <p:cNvPr id="4" name="テキスト ボックス 3">
            <a:extLst>
              <a:ext uri="{FF2B5EF4-FFF2-40B4-BE49-F238E27FC236}">
                <a16:creationId xmlns:a16="http://schemas.microsoft.com/office/drawing/2014/main" id="{55C7E1AD-D471-9F61-A604-D50799F0EDA0}"/>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7" name="正方形/長方形 6">
            <a:extLst>
              <a:ext uri="{FF2B5EF4-FFF2-40B4-BE49-F238E27FC236}">
                <a16:creationId xmlns:a16="http://schemas.microsoft.com/office/drawing/2014/main" id="{32533C83-21A7-AA4C-373E-8525D093529F}"/>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設計方針９</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F0753548-6BE3-51A4-DB75-DE33E3448777}"/>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panose="020B0604030504040204" pitchFamily="50" charset="-128"/>
                <a:ea typeface="Meiryo UI" panose="020B0604030504040204" pitchFamily="50" charset="-128"/>
                <a:cs typeface="Meiryo UI" panose="020B0604030504040204" pitchFamily="50" charset="-128"/>
              </a:rPr>
              <a:t>「設計観点９」を踏まえ、画面表示項目を見直しする</a:t>
            </a:r>
          </a:p>
        </p:txBody>
      </p:sp>
      <p:sp>
        <p:nvSpPr>
          <p:cNvPr id="9" name="テキスト ボックス 8">
            <a:extLst>
              <a:ext uri="{FF2B5EF4-FFF2-40B4-BE49-F238E27FC236}">
                <a16:creationId xmlns:a16="http://schemas.microsoft.com/office/drawing/2014/main" id="{250F7843-EE17-05EF-05F6-780470322B11}"/>
              </a:ext>
            </a:extLst>
          </p:cNvPr>
          <p:cNvSpPr txBox="1"/>
          <p:nvPr/>
        </p:nvSpPr>
        <p:spPr>
          <a:xfrm>
            <a:off x="540000" y="1409688"/>
            <a:ext cx="8987582" cy="338544"/>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表示領域が不足する場合は、廃止した制度等に関する表示項目を削除する。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a:extLst>
              <a:ext uri="{FF2B5EF4-FFF2-40B4-BE49-F238E27FC236}">
                <a16:creationId xmlns:a16="http://schemas.microsoft.com/office/drawing/2014/main" id="{8ECD43B6-0190-122A-59DE-FDC3771BA2FA}"/>
              </a:ext>
            </a:extLst>
          </p:cNvPr>
          <p:cNvPicPr>
            <a:picLocks noChangeAspect="1"/>
          </p:cNvPicPr>
          <p:nvPr/>
        </p:nvPicPr>
        <p:blipFill>
          <a:blip r:embed="rId3"/>
          <a:stretch>
            <a:fillRect/>
          </a:stretch>
        </p:blipFill>
        <p:spPr>
          <a:xfrm>
            <a:off x="4953000" y="2200660"/>
            <a:ext cx="4418657" cy="3223983"/>
          </a:xfrm>
          <a:prstGeom prst="rect">
            <a:avLst/>
          </a:prstGeom>
        </p:spPr>
      </p:pic>
      <p:sp>
        <p:nvSpPr>
          <p:cNvPr id="5" name="テキスト ボックス 4">
            <a:extLst>
              <a:ext uri="{FF2B5EF4-FFF2-40B4-BE49-F238E27FC236}">
                <a16:creationId xmlns:a16="http://schemas.microsoft.com/office/drawing/2014/main" id="{375C5787-84BD-603A-6318-381E1AFA6918}"/>
              </a:ext>
            </a:extLst>
          </p:cNvPr>
          <p:cNvSpPr txBox="1"/>
          <p:nvPr/>
        </p:nvSpPr>
        <p:spPr>
          <a:xfrm>
            <a:off x="338812" y="1734087"/>
            <a:ext cx="4352908" cy="338544"/>
          </a:xfrm>
          <a:prstGeom prst="rect">
            <a:avLst/>
          </a:prstGeom>
          <a:noFill/>
        </p:spPr>
        <p:txBody>
          <a:bodyPr wrap="square" lIns="91429" tIns="45715" rIns="91429" bIns="45715" rtlCol="0">
            <a:spAutoFit/>
          </a:bodyPr>
          <a:lstStyle/>
          <a:p>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従前の世帯照会画面</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テキスト ボックス 5">
            <a:extLst>
              <a:ext uri="{FF2B5EF4-FFF2-40B4-BE49-F238E27FC236}">
                <a16:creationId xmlns:a16="http://schemas.microsoft.com/office/drawing/2014/main" id="{5F8A6F14-CCEE-F07D-2516-6A8BD0A6F461}"/>
              </a:ext>
            </a:extLst>
          </p:cNvPr>
          <p:cNvSpPr txBox="1"/>
          <p:nvPr/>
        </p:nvSpPr>
        <p:spPr>
          <a:xfrm>
            <a:off x="4953000" y="1733055"/>
            <a:ext cx="4352908" cy="338544"/>
          </a:xfrm>
          <a:prstGeom prst="rect">
            <a:avLst/>
          </a:prstGeom>
          <a:noFill/>
        </p:spPr>
        <p:txBody>
          <a:bodyPr wrap="square" lIns="91429" tIns="45715" rIns="91429" bIns="45715" rtlCol="0">
            <a:spAutoFit/>
          </a:bodyPr>
          <a:lstStyle/>
          <a:p>
            <a:r>
              <a:rPr lang="en-US" altLang="ja-JP" sz="1600">
                <a:latin typeface="Meiryo UI" panose="020B0604030504040204" pitchFamily="50" charset="-128"/>
                <a:ea typeface="Meiryo UI" panose="020B0604030504040204" pitchFamily="50" charset="-128"/>
                <a:cs typeface="Meiryo UI" panose="020B0604030504040204" pitchFamily="50" charset="-128"/>
              </a:rPr>
              <a:t>【</a:t>
            </a:r>
            <a:r>
              <a:rPr lang="ja-JP" altLang="en-US" sz="1600">
                <a:latin typeface="Meiryo UI" panose="020B0604030504040204" pitchFamily="50" charset="-128"/>
                <a:ea typeface="Meiryo UI" panose="020B0604030504040204" pitchFamily="50" charset="-128"/>
                <a:cs typeface="Meiryo UI" panose="020B0604030504040204" pitchFamily="50" charset="-128"/>
              </a:rPr>
              <a:t>見直し後の世帯照会画面</a:t>
            </a:r>
            <a:r>
              <a:rPr lang="en-US" altLang="ja-JP" sz="1600">
                <a:latin typeface="Meiryo UI" panose="020B0604030504040204" pitchFamily="50" charset="-128"/>
                <a:ea typeface="Meiryo UI" panose="020B0604030504040204" pitchFamily="50" charset="-128"/>
                <a:cs typeface="Meiryo UI" panose="020B0604030504040204" pitchFamily="50" charset="-128"/>
              </a:rPr>
              <a:t>】</a:t>
            </a:r>
          </a:p>
        </p:txBody>
      </p:sp>
      <p:pic>
        <p:nvPicPr>
          <p:cNvPr id="10" name="図 9">
            <a:extLst>
              <a:ext uri="{FF2B5EF4-FFF2-40B4-BE49-F238E27FC236}">
                <a16:creationId xmlns:a16="http://schemas.microsoft.com/office/drawing/2014/main" id="{710033A2-D2FD-3E27-0379-2875ACBEDACC}"/>
              </a:ext>
            </a:extLst>
          </p:cNvPr>
          <p:cNvPicPr>
            <a:picLocks noChangeAspect="1"/>
          </p:cNvPicPr>
          <p:nvPr/>
        </p:nvPicPr>
        <p:blipFill>
          <a:blip r:embed="rId4"/>
          <a:stretch>
            <a:fillRect/>
          </a:stretch>
        </p:blipFill>
        <p:spPr>
          <a:xfrm>
            <a:off x="354435" y="2201369"/>
            <a:ext cx="4418657" cy="3243855"/>
          </a:xfrm>
          <a:prstGeom prst="rect">
            <a:avLst/>
          </a:prstGeom>
        </p:spPr>
      </p:pic>
      <p:sp>
        <p:nvSpPr>
          <p:cNvPr id="12" name="四角形: 角を丸くする 11">
            <a:extLst>
              <a:ext uri="{FF2B5EF4-FFF2-40B4-BE49-F238E27FC236}">
                <a16:creationId xmlns:a16="http://schemas.microsoft.com/office/drawing/2014/main" id="{0DB78D4E-CB2C-EB67-008F-7A0EDA7FA948}"/>
              </a:ext>
            </a:extLst>
          </p:cNvPr>
          <p:cNvSpPr/>
          <p:nvPr/>
        </p:nvSpPr>
        <p:spPr>
          <a:xfrm>
            <a:off x="482786" y="3688944"/>
            <a:ext cx="205075" cy="81591"/>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5A1B786F-4066-CE22-57E1-1FF79F53673B}"/>
              </a:ext>
            </a:extLst>
          </p:cNvPr>
          <p:cNvSpPr/>
          <p:nvPr/>
        </p:nvSpPr>
        <p:spPr>
          <a:xfrm>
            <a:off x="482786" y="3882139"/>
            <a:ext cx="205075" cy="81591"/>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4F1701B7-FA19-95D8-41C4-BBDFA456FD70}"/>
              </a:ext>
            </a:extLst>
          </p:cNvPr>
          <p:cNvSpPr/>
          <p:nvPr/>
        </p:nvSpPr>
        <p:spPr>
          <a:xfrm>
            <a:off x="482786" y="4075334"/>
            <a:ext cx="205075" cy="81591"/>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D5466DF9-E48B-F2C1-8331-F03D1DCD8E91}"/>
              </a:ext>
            </a:extLst>
          </p:cNvPr>
          <p:cNvSpPr/>
          <p:nvPr/>
        </p:nvSpPr>
        <p:spPr>
          <a:xfrm>
            <a:off x="5084773" y="2829890"/>
            <a:ext cx="1524411" cy="92804"/>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C5543DAD-9FD9-3B5D-80A2-11C6378BF74D}"/>
              </a:ext>
            </a:extLst>
          </p:cNvPr>
          <p:cNvSpPr/>
          <p:nvPr/>
        </p:nvSpPr>
        <p:spPr>
          <a:xfrm>
            <a:off x="5084773" y="3690127"/>
            <a:ext cx="372284" cy="88028"/>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10994EE9-7D50-E8DB-4940-7945A9621A49}"/>
              </a:ext>
            </a:extLst>
          </p:cNvPr>
          <p:cNvSpPr/>
          <p:nvPr/>
        </p:nvSpPr>
        <p:spPr>
          <a:xfrm>
            <a:off x="5089709" y="3882139"/>
            <a:ext cx="372284" cy="88028"/>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9ECF9FEA-02FF-1A02-7A21-61F0A25E9977}"/>
              </a:ext>
            </a:extLst>
          </p:cNvPr>
          <p:cNvSpPr/>
          <p:nvPr/>
        </p:nvSpPr>
        <p:spPr>
          <a:xfrm>
            <a:off x="5089291" y="4055214"/>
            <a:ext cx="372284" cy="88028"/>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四角形: 角を丸くする 21">
            <a:extLst>
              <a:ext uri="{FF2B5EF4-FFF2-40B4-BE49-F238E27FC236}">
                <a16:creationId xmlns:a16="http://schemas.microsoft.com/office/drawing/2014/main" id="{6A9767E6-52CF-CE7F-5F26-1A7B11DEA79D}"/>
              </a:ext>
            </a:extLst>
          </p:cNvPr>
          <p:cNvSpPr/>
          <p:nvPr/>
        </p:nvSpPr>
        <p:spPr>
          <a:xfrm>
            <a:off x="9011907" y="3554511"/>
            <a:ext cx="205075" cy="998020"/>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吹き出し: 角を丸めた四角形 24">
            <a:extLst>
              <a:ext uri="{FF2B5EF4-FFF2-40B4-BE49-F238E27FC236}">
                <a16:creationId xmlns:a16="http://schemas.microsoft.com/office/drawing/2014/main" id="{3D8F0297-58FA-5279-E7F8-55D60B45ACF4}"/>
              </a:ext>
            </a:extLst>
          </p:cNvPr>
          <p:cNvSpPr/>
          <p:nvPr/>
        </p:nvSpPr>
        <p:spPr>
          <a:xfrm>
            <a:off x="5298655" y="4974414"/>
            <a:ext cx="3816424" cy="1041862"/>
          </a:xfrm>
          <a:prstGeom prst="wedgeRoundRectCallout">
            <a:avLst>
              <a:gd name="adj1" fmla="val -30899"/>
              <a:gd name="adj2" fmla="val -49193"/>
              <a:gd name="adj3" fmla="val 16667"/>
            </a:avLst>
          </a:prstGeom>
          <a:solidFill>
            <a:srgbClr val="FFFFCC"/>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見直し後の世帯照会画面の補足説明</a:t>
            </a:r>
            <a:r>
              <a:rPr lang="en-US" altLang="ja-JP" sz="1200">
                <a:solidFill>
                  <a:schemeClr val="tx1"/>
                </a:solidFill>
                <a:latin typeface="Meiryo UI" panose="020B0604030504040204" pitchFamily="50" charset="-128"/>
                <a:ea typeface="Meiryo UI" panose="020B0604030504040204" pitchFamily="50" charset="-128"/>
              </a:rPr>
              <a:t>】</a:t>
            </a:r>
          </a:p>
          <a:p>
            <a:r>
              <a:rPr lang="ja-JP" altLang="en-US" sz="1200">
                <a:solidFill>
                  <a:schemeClr val="tx1"/>
                </a:solidFill>
                <a:latin typeface="Meiryo UI" panose="020B0604030504040204" pitchFamily="50" charset="-128"/>
                <a:ea typeface="Meiryo UI" panose="020B0604030504040204" pitchFamily="50" charset="-128"/>
              </a:rPr>
              <a:t>⑤「保険証利用」・・・マイナ保険証利用登録状況が確認できる項目を追加</a:t>
            </a:r>
            <a:endParaRPr lang="en-US" altLang="ja-JP" sz="1200">
              <a:solidFill>
                <a:schemeClr val="tx1"/>
              </a:solidFill>
              <a:latin typeface="Meiryo UI" panose="020B0604030504040204" pitchFamily="50" charset="-128"/>
              <a:ea typeface="Meiryo UI" panose="020B0604030504040204" pitchFamily="50" charset="-128"/>
            </a:endParaRPr>
          </a:p>
          <a:p>
            <a:r>
              <a:rPr lang="ja-JP" altLang="en-US" sz="1200">
                <a:solidFill>
                  <a:schemeClr val="tx1"/>
                </a:solidFill>
                <a:latin typeface="Meiryo UI" panose="020B0604030504040204" pitchFamily="50" charset="-128"/>
                <a:ea typeface="Meiryo UI" panose="020B0604030504040204" pitchFamily="50" charset="-128"/>
              </a:rPr>
              <a:t>⑥</a:t>
            </a:r>
            <a:r>
              <a:rPr kumimoji="1" lang="ja-JP" altLang="en-US" sz="1200">
                <a:solidFill>
                  <a:schemeClr val="tx1"/>
                </a:solidFill>
                <a:latin typeface="Meiryo UI" panose="020B0604030504040204" pitchFamily="50" charset="-128"/>
                <a:ea typeface="Meiryo UI" panose="020B0604030504040204" pitchFamily="50" charset="-128"/>
              </a:rPr>
              <a:t>「証種別」・・・マイナ保険証、資格確認書、特別療養費対象世帯等の状況が確認できる項目に変更</a:t>
            </a:r>
            <a:endParaRPr lang="en-US" altLang="ja-JP" sz="1200">
              <a:solidFill>
                <a:schemeClr val="tx1"/>
              </a:solidFill>
              <a:latin typeface="Meiryo UI" panose="020B0604030504040204" pitchFamily="50" charset="-128"/>
              <a:ea typeface="Meiryo UI" panose="020B0604030504040204" pitchFamily="50" charset="-128"/>
            </a:endParaRPr>
          </a:p>
          <a:p>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吹き出し: 角を丸めた四角形 25">
            <a:extLst>
              <a:ext uri="{FF2B5EF4-FFF2-40B4-BE49-F238E27FC236}">
                <a16:creationId xmlns:a16="http://schemas.microsoft.com/office/drawing/2014/main" id="{5FE428D9-43B8-FCA9-1D78-4CF65620B672}"/>
              </a:ext>
            </a:extLst>
          </p:cNvPr>
          <p:cNvSpPr/>
          <p:nvPr/>
        </p:nvSpPr>
        <p:spPr>
          <a:xfrm>
            <a:off x="333112" y="4980095"/>
            <a:ext cx="3816424" cy="1041862"/>
          </a:xfrm>
          <a:prstGeom prst="wedgeRoundRectCallout">
            <a:avLst>
              <a:gd name="adj1" fmla="val -30150"/>
              <a:gd name="adj2" fmla="val -48279"/>
              <a:gd name="adj3" fmla="val 16667"/>
            </a:avLst>
          </a:prstGeom>
          <a:solidFill>
            <a:srgbClr val="FFFFCC"/>
          </a:solid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従前の世帯照会画面の補足説明</a:t>
            </a:r>
            <a:r>
              <a:rPr lang="en-US" altLang="ja-JP" sz="1200">
                <a:solidFill>
                  <a:schemeClr val="tx1"/>
                </a:solidFill>
                <a:latin typeface="Meiryo UI" panose="020B0604030504040204" pitchFamily="50" charset="-128"/>
                <a:ea typeface="Meiryo UI" panose="020B0604030504040204" pitchFamily="50" charset="-128"/>
              </a:rPr>
              <a:t>】</a:t>
            </a:r>
          </a:p>
          <a:p>
            <a:r>
              <a:rPr lang="ja-JP" altLang="en-US" sz="1200">
                <a:solidFill>
                  <a:schemeClr val="tx1"/>
                </a:solidFill>
                <a:latin typeface="Meiryo UI" panose="020B0604030504040204" pitchFamily="50" charset="-128"/>
                <a:ea typeface="Meiryo UI" panose="020B0604030504040204" pitchFamily="50" charset="-128"/>
              </a:rPr>
              <a:t>①退職者医療制度に係る表示項目を廃止</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②「前期高齢」の</a:t>
            </a:r>
            <a:r>
              <a:rPr lang="ja-JP" altLang="en-US" sz="1200">
                <a:solidFill>
                  <a:schemeClr val="tx1"/>
                </a:solidFill>
                <a:latin typeface="Meiryo UI" panose="020B0604030504040204" pitchFamily="50" charset="-128"/>
                <a:ea typeface="Meiryo UI" panose="020B0604030504040204" pitchFamily="50" charset="-128"/>
              </a:rPr>
              <a:t>表示項目を廃止</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③「認定証」の</a:t>
            </a:r>
            <a:r>
              <a:rPr lang="ja-JP" altLang="en-US" sz="1200">
                <a:solidFill>
                  <a:schemeClr val="tx1"/>
                </a:solidFill>
                <a:latin typeface="Meiryo UI" panose="020B0604030504040204" pitchFamily="50" charset="-128"/>
                <a:ea typeface="Meiryo UI" panose="020B0604030504040204" pitchFamily="50" charset="-128"/>
              </a:rPr>
              <a:t>表示項目を廃止</a:t>
            </a:r>
          </a:p>
          <a:p>
            <a:r>
              <a:rPr lang="ja-JP" altLang="en-US" sz="1200">
                <a:solidFill>
                  <a:schemeClr val="tx1"/>
                </a:solidFill>
                <a:latin typeface="Meiryo UI" panose="020B0604030504040204" pitchFamily="50" charset="-128"/>
                <a:ea typeface="Meiryo UI" panose="020B0604030504040204" pitchFamily="50" charset="-128"/>
              </a:rPr>
              <a:t>④「回収年月日」の表示項目を廃止</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F64084F3-B718-5F72-E151-A10D89B1997C}"/>
              </a:ext>
            </a:extLst>
          </p:cNvPr>
          <p:cNvSpPr txBox="1"/>
          <p:nvPr/>
        </p:nvSpPr>
        <p:spPr>
          <a:xfrm>
            <a:off x="1073718" y="2758216"/>
            <a:ext cx="355259" cy="215444"/>
          </a:xfrm>
          <a:prstGeom prst="rect">
            <a:avLst/>
          </a:prstGeom>
          <a:noFill/>
        </p:spPr>
        <p:txBody>
          <a:bodyPr wrap="square" rtlCol="0">
            <a:spAutoFit/>
          </a:bodyPr>
          <a:lstStyle/>
          <a:p>
            <a:r>
              <a:rPr kumimoji="1" lang="ja-JP" altLang="en-US" sz="800" b="1">
                <a:solidFill>
                  <a:srgbClr val="FF0000"/>
                </a:solidFill>
                <a:latin typeface="Meiryo UI" panose="020B0604030504040204" pitchFamily="50" charset="-128"/>
                <a:ea typeface="Meiryo UI" panose="020B0604030504040204" pitchFamily="50" charset="-128"/>
              </a:rPr>
              <a:t>①</a:t>
            </a:r>
          </a:p>
        </p:txBody>
      </p:sp>
      <p:sp>
        <p:nvSpPr>
          <p:cNvPr id="30" name="テキスト ボックス 29">
            <a:extLst>
              <a:ext uri="{FF2B5EF4-FFF2-40B4-BE49-F238E27FC236}">
                <a16:creationId xmlns:a16="http://schemas.microsoft.com/office/drawing/2014/main" id="{0B9A9832-930D-7686-8C12-5D9DE853B626}"/>
              </a:ext>
            </a:extLst>
          </p:cNvPr>
          <p:cNvSpPr txBox="1"/>
          <p:nvPr/>
        </p:nvSpPr>
        <p:spPr>
          <a:xfrm>
            <a:off x="329268" y="3619874"/>
            <a:ext cx="205075" cy="215444"/>
          </a:xfrm>
          <a:prstGeom prst="rect">
            <a:avLst/>
          </a:prstGeom>
          <a:noFill/>
        </p:spPr>
        <p:txBody>
          <a:bodyPr wrap="square" rtlCol="0">
            <a:spAutoFit/>
          </a:bodyPr>
          <a:lstStyle/>
          <a:p>
            <a:pPr algn="ctr"/>
            <a:r>
              <a:rPr kumimoji="1" lang="ja-JP" altLang="en-US" sz="800" b="1">
                <a:solidFill>
                  <a:srgbClr val="FF0000"/>
                </a:solidFill>
                <a:latin typeface="Meiryo UI" panose="020B0604030504040204" pitchFamily="50" charset="-128"/>
                <a:ea typeface="Meiryo UI" panose="020B0604030504040204" pitchFamily="50" charset="-128"/>
              </a:rPr>
              <a:t>①</a:t>
            </a:r>
          </a:p>
        </p:txBody>
      </p:sp>
      <p:sp>
        <p:nvSpPr>
          <p:cNvPr id="32" name="テキスト ボックス 31">
            <a:extLst>
              <a:ext uri="{FF2B5EF4-FFF2-40B4-BE49-F238E27FC236}">
                <a16:creationId xmlns:a16="http://schemas.microsoft.com/office/drawing/2014/main" id="{059BFE44-17C9-C0F9-C9AD-2CE96B33BDEE}"/>
              </a:ext>
            </a:extLst>
          </p:cNvPr>
          <p:cNvSpPr txBox="1"/>
          <p:nvPr/>
        </p:nvSpPr>
        <p:spPr>
          <a:xfrm>
            <a:off x="3445024" y="3379766"/>
            <a:ext cx="439295" cy="246221"/>
          </a:xfrm>
          <a:prstGeom prst="rect">
            <a:avLst/>
          </a:prstGeom>
          <a:noFill/>
        </p:spPr>
        <p:txBody>
          <a:bodyPr wrap="square" rtlCol="0">
            <a:spAutoFit/>
          </a:bodyPr>
          <a:lstStyle/>
          <a:p>
            <a:pPr algn="ctr"/>
            <a:r>
              <a:rPr lang="ja-JP" altLang="en-US" sz="1000" b="1">
                <a:solidFill>
                  <a:srgbClr val="FF0000"/>
                </a:solidFill>
                <a:latin typeface="Meiryo UI" panose="020B0604030504040204" pitchFamily="50" charset="-128"/>
                <a:ea typeface="Meiryo UI" panose="020B0604030504040204" pitchFamily="50" charset="-128"/>
              </a:rPr>
              <a:t>②③</a:t>
            </a:r>
            <a:endParaRPr kumimoji="1" lang="ja-JP" altLang="en-US" sz="1000" b="1">
              <a:solidFill>
                <a:srgbClr val="FF0000"/>
              </a:solidFill>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26EB8C3D-7E2F-EA29-664E-2E3406804881}"/>
              </a:ext>
            </a:extLst>
          </p:cNvPr>
          <p:cNvSpPr txBox="1"/>
          <p:nvPr/>
        </p:nvSpPr>
        <p:spPr>
          <a:xfrm>
            <a:off x="1445646" y="2965285"/>
            <a:ext cx="205075" cy="215444"/>
          </a:xfrm>
          <a:prstGeom prst="rect">
            <a:avLst/>
          </a:prstGeom>
          <a:noFill/>
        </p:spPr>
        <p:txBody>
          <a:bodyPr wrap="square" rtlCol="0">
            <a:spAutoFit/>
          </a:bodyPr>
          <a:lstStyle/>
          <a:p>
            <a:pPr algn="ctr"/>
            <a:r>
              <a:rPr kumimoji="1" lang="ja-JP" altLang="en-US" sz="800" b="1">
                <a:solidFill>
                  <a:srgbClr val="FF0000"/>
                </a:solidFill>
                <a:latin typeface="Meiryo UI" panose="020B0604030504040204" pitchFamily="50" charset="-128"/>
                <a:ea typeface="Meiryo UI" panose="020B0604030504040204" pitchFamily="50" charset="-128"/>
              </a:rPr>
              <a:t>①</a:t>
            </a:r>
          </a:p>
        </p:txBody>
      </p:sp>
      <p:sp>
        <p:nvSpPr>
          <p:cNvPr id="34" name="四角形: 角を丸くする 33">
            <a:extLst>
              <a:ext uri="{FF2B5EF4-FFF2-40B4-BE49-F238E27FC236}">
                <a16:creationId xmlns:a16="http://schemas.microsoft.com/office/drawing/2014/main" id="{AB1D5864-61F1-BF44-E2E4-32582CFF47ED}"/>
              </a:ext>
            </a:extLst>
          </p:cNvPr>
          <p:cNvSpPr/>
          <p:nvPr/>
        </p:nvSpPr>
        <p:spPr>
          <a:xfrm>
            <a:off x="1272199" y="2828095"/>
            <a:ext cx="707495" cy="94599"/>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四角形: 角を丸くする 34">
            <a:extLst>
              <a:ext uri="{FF2B5EF4-FFF2-40B4-BE49-F238E27FC236}">
                <a16:creationId xmlns:a16="http://schemas.microsoft.com/office/drawing/2014/main" id="{C788E015-E40B-CC87-054A-62D9C9A58E9F}"/>
              </a:ext>
            </a:extLst>
          </p:cNvPr>
          <p:cNvSpPr/>
          <p:nvPr/>
        </p:nvSpPr>
        <p:spPr>
          <a:xfrm>
            <a:off x="1272198" y="3027016"/>
            <a:ext cx="707495" cy="94599"/>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四角形: 角を丸くする 35">
            <a:extLst>
              <a:ext uri="{FF2B5EF4-FFF2-40B4-BE49-F238E27FC236}">
                <a16:creationId xmlns:a16="http://schemas.microsoft.com/office/drawing/2014/main" id="{BF5F1809-D797-AFC5-F3BA-9D493BCAC87C}"/>
              </a:ext>
            </a:extLst>
          </p:cNvPr>
          <p:cNvSpPr/>
          <p:nvPr/>
        </p:nvSpPr>
        <p:spPr>
          <a:xfrm>
            <a:off x="491862" y="3025821"/>
            <a:ext cx="782380" cy="94599"/>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5FFFE42D-B39F-705A-77CD-BA3C941BCBCD}"/>
              </a:ext>
            </a:extLst>
          </p:cNvPr>
          <p:cNvSpPr txBox="1"/>
          <p:nvPr/>
        </p:nvSpPr>
        <p:spPr>
          <a:xfrm>
            <a:off x="325629" y="2966593"/>
            <a:ext cx="205075" cy="215444"/>
          </a:xfrm>
          <a:prstGeom prst="rect">
            <a:avLst/>
          </a:prstGeom>
          <a:noFill/>
        </p:spPr>
        <p:txBody>
          <a:bodyPr wrap="square" rtlCol="0">
            <a:spAutoFit/>
          </a:bodyPr>
          <a:lstStyle/>
          <a:p>
            <a:pPr algn="ctr"/>
            <a:r>
              <a:rPr kumimoji="1" lang="ja-JP" altLang="en-US" sz="800" b="1">
                <a:solidFill>
                  <a:srgbClr val="FF0000"/>
                </a:solidFill>
                <a:latin typeface="Meiryo UI" panose="020B0604030504040204" pitchFamily="50" charset="-128"/>
                <a:ea typeface="Meiryo UI" panose="020B0604030504040204" pitchFamily="50" charset="-128"/>
              </a:rPr>
              <a:t>④</a:t>
            </a:r>
          </a:p>
        </p:txBody>
      </p:sp>
      <p:sp>
        <p:nvSpPr>
          <p:cNvPr id="38" name="四角形: 角を丸くする 37">
            <a:extLst>
              <a:ext uri="{FF2B5EF4-FFF2-40B4-BE49-F238E27FC236}">
                <a16:creationId xmlns:a16="http://schemas.microsoft.com/office/drawing/2014/main" id="{424AE746-8385-CAA7-3B1C-38FD201F3702}"/>
              </a:ext>
            </a:extLst>
          </p:cNvPr>
          <p:cNvSpPr/>
          <p:nvPr/>
        </p:nvSpPr>
        <p:spPr>
          <a:xfrm>
            <a:off x="3562133" y="3565916"/>
            <a:ext cx="223076" cy="986615"/>
          </a:xfrm>
          <a:prstGeom prst="roundRect">
            <a:avLst/>
          </a:prstGeom>
          <a:no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E20518C6-1A1B-E8F8-5D1F-2D11443B4DA0}"/>
              </a:ext>
            </a:extLst>
          </p:cNvPr>
          <p:cNvSpPr txBox="1"/>
          <p:nvPr/>
        </p:nvSpPr>
        <p:spPr>
          <a:xfrm>
            <a:off x="4930429" y="3619906"/>
            <a:ext cx="205075" cy="215444"/>
          </a:xfrm>
          <a:prstGeom prst="rect">
            <a:avLst/>
          </a:prstGeom>
          <a:noFill/>
        </p:spPr>
        <p:txBody>
          <a:bodyPr wrap="square" rtlCol="0">
            <a:spAutoFit/>
          </a:bodyPr>
          <a:lstStyle/>
          <a:p>
            <a:pPr algn="ctr"/>
            <a:r>
              <a:rPr lang="ja-JP" altLang="en-US" sz="800" b="1">
                <a:solidFill>
                  <a:srgbClr val="FF0000"/>
                </a:solidFill>
                <a:latin typeface="Meiryo UI" panose="020B0604030504040204" pitchFamily="50" charset="-128"/>
                <a:ea typeface="Meiryo UI" panose="020B0604030504040204" pitchFamily="50" charset="-128"/>
              </a:rPr>
              <a:t>⑤</a:t>
            </a:r>
            <a:endParaRPr kumimoji="1" lang="ja-JP" altLang="en-US" sz="800" b="1">
              <a:solidFill>
                <a:srgbClr val="FF0000"/>
              </a:solidFill>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B6427A75-F014-C609-729A-2AD9C26F939B}"/>
              </a:ext>
            </a:extLst>
          </p:cNvPr>
          <p:cNvSpPr txBox="1"/>
          <p:nvPr/>
        </p:nvSpPr>
        <p:spPr>
          <a:xfrm>
            <a:off x="4927835" y="2769736"/>
            <a:ext cx="205075" cy="215444"/>
          </a:xfrm>
          <a:prstGeom prst="rect">
            <a:avLst/>
          </a:prstGeom>
          <a:noFill/>
        </p:spPr>
        <p:txBody>
          <a:bodyPr wrap="square" rtlCol="0">
            <a:spAutoFit/>
          </a:bodyPr>
          <a:lstStyle/>
          <a:p>
            <a:pPr algn="ctr"/>
            <a:r>
              <a:rPr kumimoji="1" lang="ja-JP" altLang="en-US" sz="800" b="1">
                <a:solidFill>
                  <a:srgbClr val="FF0000"/>
                </a:solidFill>
                <a:latin typeface="Meiryo UI" panose="020B0604030504040204" pitchFamily="50" charset="-128"/>
                <a:ea typeface="Meiryo UI" panose="020B0604030504040204" pitchFamily="50" charset="-128"/>
              </a:rPr>
              <a:t>⑥</a:t>
            </a:r>
          </a:p>
        </p:txBody>
      </p:sp>
      <p:sp>
        <p:nvSpPr>
          <p:cNvPr id="41" name="テキスト ボックス 40">
            <a:extLst>
              <a:ext uri="{FF2B5EF4-FFF2-40B4-BE49-F238E27FC236}">
                <a16:creationId xmlns:a16="http://schemas.microsoft.com/office/drawing/2014/main" id="{AC6BDC48-613A-ED81-6E7B-46ED0BD417EA}"/>
              </a:ext>
            </a:extLst>
          </p:cNvPr>
          <p:cNvSpPr txBox="1"/>
          <p:nvPr/>
        </p:nvSpPr>
        <p:spPr>
          <a:xfrm>
            <a:off x="9000764" y="3395154"/>
            <a:ext cx="205075" cy="215444"/>
          </a:xfrm>
          <a:prstGeom prst="rect">
            <a:avLst/>
          </a:prstGeom>
          <a:noFill/>
        </p:spPr>
        <p:txBody>
          <a:bodyPr wrap="square" rtlCol="0">
            <a:spAutoFit/>
          </a:bodyPr>
          <a:lstStyle/>
          <a:p>
            <a:pPr algn="ctr"/>
            <a:r>
              <a:rPr kumimoji="1" lang="ja-JP" altLang="en-US" sz="800" b="1">
                <a:solidFill>
                  <a:srgbClr val="FF0000"/>
                </a:solidFill>
                <a:latin typeface="Meiryo UI" panose="020B0604030504040204" pitchFamily="50" charset="-128"/>
                <a:ea typeface="Meiryo UI" panose="020B0604030504040204" pitchFamily="50" charset="-128"/>
              </a:rPr>
              <a:t>⑥</a:t>
            </a:r>
          </a:p>
        </p:txBody>
      </p:sp>
    </p:spTree>
    <p:extLst>
      <p:ext uri="{BB962C8B-B14F-4D97-AF65-F5344CB8AC3E}">
        <p14:creationId xmlns:p14="http://schemas.microsoft.com/office/powerpoint/2010/main" val="11626115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A21A3B9-B488-7192-E522-3C6688EC4341}"/>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63</a:t>
            </a:fld>
            <a:endParaRPr kumimoji="1" lang="ja-JP" altLang="en-US"/>
          </a:p>
        </p:txBody>
      </p:sp>
      <p:sp>
        <p:nvSpPr>
          <p:cNvPr id="5" name="テキスト ボックス 4">
            <a:extLst>
              <a:ext uri="{FF2B5EF4-FFF2-40B4-BE49-F238E27FC236}">
                <a16:creationId xmlns:a16="http://schemas.microsoft.com/office/drawing/2014/main" id="{917E145B-9DF4-8D25-F1FF-643C24464CE9}"/>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正方形/長方形 5">
            <a:extLst>
              <a:ext uri="{FF2B5EF4-FFF2-40B4-BE49-F238E27FC236}">
                <a16:creationId xmlns:a16="http://schemas.microsoft.com/office/drawing/2014/main" id="{0F1B3415-9D28-4C32-93EF-C79FF97BB558}"/>
              </a:ext>
            </a:extLst>
          </p:cNvPr>
          <p:cNvSpPr/>
          <p:nvPr/>
        </p:nvSpPr>
        <p:spPr>
          <a:xfrm>
            <a:off x="540000" y="756000"/>
            <a:ext cx="1440000" cy="432000"/>
          </a:xfrm>
          <a:prstGeom prst="rect">
            <a:avLst/>
          </a:prstGeom>
          <a:solidFill>
            <a:srgbClr val="C0000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機能概要</a:t>
            </a: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10</a:t>
            </a:r>
          </a:p>
        </p:txBody>
      </p:sp>
      <p:sp>
        <p:nvSpPr>
          <p:cNvPr id="2" name="テキスト ボックス 1">
            <a:extLst>
              <a:ext uri="{FF2B5EF4-FFF2-40B4-BE49-F238E27FC236}">
                <a16:creationId xmlns:a16="http://schemas.microsoft.com/office/drawing/2014/main" id="{CACE2E6E-53C2-7695-9C95-3DA0720C70D7}"/>
              </a:ext>
            </a:extLst>
          </p:cNvPr>
          <p:cNvSpPr txBox="1"/>
          <p:nvPr/>
        </p:nvSpPr>
        <p:spPr>
          <a:xfrm>
            <a:off x="540000" y="1194616"/>
            <a:ext cx="8987582" cy="3046978"/>
          </a:xfrm>
          <a:prstGeom prst="rect">
            <a:avLst/>
          </a:prstGeom>
          <a:noFill/>
        </p:spPr>
        <p:txBody>
          <a:bodyPr wrap="square" lIns="91429" tIns="45715" rIns="91429" bIns="45715" rtlCol="0">
            <a:spAutoFit/>
          </a:bodyPr>
          <a:lstStyle/>
          <a:p>
            <a:r>
              <a:rPr lang="ja-JP" altLang="en-US" sz="1600" b="1" u="sng">
                <a:latin typeface="Meiryo UI"/>
                <a:ea typeface="Meiryo UI"/>
                <a:cs typeface="Meiryo UI" panose="020B0604030504040204" pitchFamily="50" charset="-128"/>
              </a:rPr>
              <a:t>被保険者証廃止に伴う、連携機能の見直し</a:t>
            </a:r>
            <a:endParaRPr lang="en-US" altLang="ja-JP" sz="1600" b="1" u="sng">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従来、「被保険者証」「</a:t>
            </a:r>
            <a:r>
              <a:rPr lang="zh-TW" altLang="en-US" sz="1600">
                <a:latin typeface="Meiryo UI"/>
                <a:ea typeface="Meiryo UI"/>
                <a:cs typeface="Meiryo UI" panose="020B0604030504040204" pitchFamily="50" charset="-128"/>
              </a:rPr>
              <a:t>短期被保険者証</a:t>
            </a:r>
            <a:r>
              <a:rPr lang="ja-JP" altLang="en-US" sz="1600">
                <a:latin typeface="Meiryo UI"/>
                <a:ea typeface="Meiryo UI"/>
                <a:cs typeface="Meiryo UI" panose="020B0604030504040204" pitchFamily="50" charset="-128"/>
              </a:rPr>
              <a:t>」「資格証明書」の交付履歴を基に作成している連携ファイルとして、国保情報集約システムとの「資格情報（個人）ファイル」、特定個人情報番号３１（</a:t>
            </a:r>
            <a:r>
              <a:rPr lang="ja-JP" altLang="en-US" sz="1600">
                <a:latin typeface="Meiryo UI" panose="020B0604030504040204" pitchFamily="50" charset="-128"/>
                <a:ea typeface="Meiryo UI" panose="020B0604030504040204" pitchFamily="50" charset="-128"/>
                <a:cs typeface="メイリオ" panose="020B0604030504040204" pitchFamily="50" charset="-128"/>
              </a:rPr>
              <a:t>医療保険各法又は高齢者の医療の確保に関する法律による医療に関する給付の支給又は保険料の徴収に関する情報）等（</a:t>
            </a:r>
            <a:r>
              <a:rPr lang="en-US" altLang="ja-JP" sz="1600">
                <a:latin typeface="Meiryo UI" panose="020B0604030504040204" pitchFamily="50" charset="-128"/>
                <a:ea typeface="Meiryo UI" panose="020B0604030504040204" pitchFamily="50" charset="-128"/>
                <a:cs typeface="メイリオ" panose="020B0604030504040204" pitchFamily="50" charset="-128"/>
              </a:rPr>
              <a:t>※</a:t>
            </a:r>
            <a:r>
              <a:rPr lang="ja-JP" altLang="en-US" sz="1600">
                <a:latin typeface="Meiryo UI" panose="020B0604030504040204" pitchFamily="50" charset="-128"/>
                <a:ea typeface="Meiryo UI" panose="020B0604030504040204" pitchFamily="50" charset="-128"/>
                <a:cs typeface="メイリオ" panose="020B0604030504040204" pitchFamily="50" charset="-128"/>
              </a:rPr>
              <a:t>１）に設定される「副本（資格情報）」、および、市町村システム向けの他システム連携機能として</a:t>
            </a:r>
            <a:r>
              <a:rPr lang="ja-JP" altLang="en-US" sz="1600">
                <a:latin typeface="Meiryo UI" panose="020B0604030504040204" pitchFamily="50" charset="-128"/>
                <a:ea typeface="Meiryo UI" panose="020B0604030504040204" pitchFamily="50" charset="-128"/>
                <a:cs typeface="Meiryo UI" panose="020B0604030504040204" pitchFamily="50" charset="-128"/>
              </a:rPr>
              <a:t>「保険証交付ファイル」（総務省中間標準レイアウト）がある。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a:ea typeface="Meiryo UI"/>
                <a:cs typeface="Meiryo UI" panose="020B0604030504040204" pitchFamily="50" charset="-128"/>
              </a:rPr>
              <a:t>被保険者証廃止に伴い、制度施行以降は「被保険者証」「</a:t>
            </a:r>
            <a:r>
              <a:rPr lang="zh-TW" altLang="en-US" sz="1600">
                <a:latin typeface="Meiryo UI"/>
                <a:ea typeface="Meiryo UI"/>
                <a:cs typeface="Meiryo UI" panose="020B0604030504040204" pitchFamily="50" charset="-128"/>
              </a:rPr>
              <a:t>短期被保険者証</a:t>
            </a:r>
            <a:r>
              <a:rPr lang="ja-JP" altLang="en-US" sz="1600">
                <a:latin typeface="Meiryo UI"/>
                <a:ea typeface="Meiryo UI"/>
                <a:cs typeface="Meiryo UI" panose="020B0604030504040204" pitchFamily="50" charset="-128"/>
              </a:rPr>
              <a:t>」「資格証明書」の交付履歴は作成されないことになる為、これら連携機能を見直しする。</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１　「副本（資格情報）」が含まれる特定個人情報番号は、以下のとおり。</a:t>
            </a:r>
            <a:endParaRPr lang="en-US" altLang="ja-JP" sz="1600">
              <a:latin typeface="Meiryo UI"/>
              <a:ea typeface="Meiryo UI"/>
              <a:cs typeface="Meiryo UI" panose="020B0604030504040204" pitchFamily="50" charset="-128"/>
            </a:endParaRPr>
          </a:p>
          <a:p>
            <a:r>
              <a:rPr lang="ja-JP" altLang="en-US" sz="1600">
                <a:latin typeface="Meiryo UI"/>
                <a:ea typeface="Meiryo UI"/>
                <a:cs typeface="Meiryo UI" panose="020B0604030504040204" pitchFamily="50" charset="-128"/>
              </a:rPr>
              <a:t>　　　　　　３１、３７、３８、３９、４６、４７、５０、８１、８３</a:t>
            </a:r>
            <a:endParaRPr lang="en-US" altLang="ja-JP" sz="1600">
              <a:latin typeface="Meiryo UI"/>
              <a:ea typeface="Meiryo UI"/>
              <a:cs typeface="Meiryo UI" panose="020B0604030504040204" pitchFamily="50" charset="-128"/>
            </a:endParaRPr>
          </a:p>
        </p:txBody>
      </p:sp>
      <p:sp>
        <p:nvSpPr>
          <p:cNvPr id="4" name="正方形/長方形 3">
            <a:extLst>
              <a:ext uri="{FF2B5EF4-FFF2-40B4-BE49-F238E27FC236}">
                <a16:creationId xmlns:a16="http://schemas.microsoft.com/office/drawing/2014/main" id="{7A77F37E-8B88-3F05-3C7F-2C3F17CCEC57}"/>
              </a:ext>
            </a:extLst>
          </p:cNvPr>
          <p:cNvSpPr/>
          <p:nvPr/>
        </p:nvSpPr>
        <p:spPr>
          <a:xfrm>
            <a:off x="536322" y="4486063"/>
            <a:ext cx="1440000" cy="432000"/>
          </a:xfrm>
          <a:prstGeom prst="rect">
            <a:avLst/>
          </a:prstGeom>
          <a:solidFill>
            <a:srgbClr val="7030A0"/>
          </a:solidFill>
          <a:ln w="25400" cap="flat" cmpd="sng" algn="ctr">
            <a:noFill/>
            <a:prstDash val="solid"/>
          </a:ln>
          <a:effectLst/>
        </p:spPr>
        <p:txBody>
          <a:bodyPr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設計観点</a:t>
            </a: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10</a:t>
            </a:r>
          </a:p>
        </p:txBody>
      </p:sp>
      <p:sp>
        <p:nvSpPr>
          <p:cNvPr id="8" name="テキスト ボックス 7">
            <a:extLst>
              <a:ext uri="{FF2B5EF4-FFF2-40B4-BE49-F238E27FC236}">
                <a16:creationId xmlns:a16="http://schemas.microsoft.com/office/drawing/2014/main" id="{8D7E161A-3DC5-E357-C286-D4CC014598E8}"/>
              </a:ext>
            </a:extLst>
          </p:cNvPr>
          <p:cNvSpPr txBox="1"/>
          <p:nvPr/>
        </p:nvSpPr>
        <p:spPr>
          <a:xfrm>
            <a:off x="540000" y="4941168"/>
            <a:ext cx="8987582" cy="1077208"/>
          </a:xfrm>
          <a:prstGeom prst="rect">
            <a:avLst/>
          </a:prstGeom>
          <a:noFill/>
        </p:spPr>
        <p:txBody>
          <a:bodyPr wrap="square" lIns="91429" tIns="45715" rIns="91429" bIns="45715" rtlCol="0">
            <a:spAutoFit/>
          </a:bodyPr>
          <a:lstStyle/>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国保情報集約システム向け「資格情報（個人）ファイル」連携ファイルが被保険者証等の交付履歴以外から作成できること</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「副本（資格情報）」連携ファイルが被保険者証等の交付履歴以外から作成できること</a:t>
            </a:r>
            <a:endParaRPr lang="en-US" altLang="ja-JP" sz="1600">
              <a:latin typeface="Meiryo UI"/>
              <a:ea typeface="Meiryo UI"/>
              <a:cs typeface="Meiryo UI" panose="020B0604030504040204" pitchFamily="50" charset="-128"/>
            </a:endParaRPr>
          </a:p>
          <a:p>
            <a:pPr marL="285750" indent="-285750">
              <a:buFont typeface="Wingdings" panose="05000000000000000000" pitchFamily="2" charset="2"/>
              <a:buChar char="Ø"/>
            </a:pPr>
            <a:r>
              <a:rPr lang="ja-JP" altLang="en-US" sz="1600">
                <a:latin typeface="Meiryo UI"/>
                <a:ea typeface="Meiryo UI"/>
                <a:cs typeface="Meiryo UI" panose="020B0604030504040204" pitchFamily="50" charset="-128"/>
              </a:rPr>
              <a:t>市町村システム向けインタフェース連携機能の見直しは行わない</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474204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64</a:t>
            </a:fld>
            <a:endParaRPr kumimoji="1" lang="ja-JP" altLang="en-US"/>
          </a:p>
        </p:txBody>
      </p:sp>
      <p:sp>
        <p:nvSpPr>
          <p:cNvPr id="4" name="テキスト ボックス 3">
            <a:extLst>
              <a:ext uri="{FF2B5EF4-FFF2-40B4-BE49-F238E27FC236}">
                <a16:creationId xmlns:a16="http://schemas.microsoft.com/office/drawing/2014/main" id="{8A550357-AC96-64EA-97DA-0A7B255BE067}"/>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7" name="正方形/長方形 6">
            <a:extLst>
              <a:ext uri="{FF2B5EF4-FFF2-40B4-BE49-F238E27FC236}">
                <a16:creationId xmlns:a16="http://schemas.microsoft.com/office/drawing/2014/main" id="{F0A3DBB0-E40E-930D-119C-4F8323E156D0}"/>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10</a:t>
            </a: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ー</a:t>
            </a: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a:t>
            </a:r>
          </a:p>
        </p:txBody>
      </p:sp>
      <p:sp>
        <p:nvSpPr>
          <p:cNvPr id="8" name="正方形/長方形 7">
            <a:extLst>
              <a:ext uri="{FF2B5EF4-FFF2-40B4-BE49-F238E27FC236}">
                <a16:creationId xmlns:a16="http://schemas.microsoft.com/office/drawing/2014/main" id="{B91FCC11-3C3B-CB5E-1394-35AA61C5F04A}"/>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r>
              <a:rPr lang="ja-JP" altLang="en-US" sz="1800">
                <a:latin typeface="Meiryo UI"/>
                <a:ea typeface="Meiryo UI"/>
                <a:cs typeface="Meiryo UI" panose="020B0604030504040204" pitchFamily="50" charset="-128"/>
              </a:rPr>
              <a:t>国保情報集約システム向け「資格情報（個人）ファイル」連携ファイルが被保険者証等の交付履歴以外から作成できること</a:t>
            </a:r>
            <a:endParaRPr lang="en-US" altLang="ja-JP" sz="1800">
              <a:latin typeface="Meiryo UI"/>
              <a:ea typeface="Meiryo UI"/>
              <a:cs typeface="Meiryo UI" panose="020B0604030504040204" pitchFamily="50" charset="-128"/>
            </a:endParaRPr>
          </a:p>
        </p:txBody>
      </p:sp>
      <p:sp>
        <p:nvSpPr>
          <p:cNvPr id="9" name="テキスト ボックス 8">
            <a:extLst>
              <a:ext uri="{FF2B5EF4-FFF2-40B4-BE49-F238E27FC236}">
                <a16:creationId xmlns:a16="http://schemas.microsoft.com/office/drawing/2014/main" id="{E86BBA77-7CDF-E7C4-D882-2B3E5D34D541}"/>
              </a:ext>
            </a:extLst>
          </p:cNvPr>
          <p:cNvSpPr txBox="1"/>
          <p:nvPr/>
        </p:nvSpPr>
        <p:spPr>
          <a:xfrm>
            <a:off x="540000" y="1409688"/>
            <a:ext cx="8987582" cy="2062093"/>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従来、「資格情報（個人）ファイル」のうち「被保証等履歴」「高齢受給者証履歴」の各項目について、被保険者証等の交付履歴を基に設定してきた。これらの各項目について、制度施行日以降は、業務コード値「被保証等履歴切替日（仮）」で指定する日以降の期間を「国保資格期間や高齢者に関する負担区分判定履歴等を基に設定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また、「資格情報（個人）ファイル」のうち、「被保証等履歴」および「資格得喪履歴」における「資格証明書」に関する情報（期間）を「資格証明書」の交付履歴を基に設定してきた。これら項目について、制度施行日以降の期間は、機能概要６に記載した「特別療養費支給対象者」の該当日、非該当日を基に設定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各項目の変更概要については、「別紙２　他システム連携機能に関する補足資料」に示す。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968E4CE4-F966-ADC1-9FE6-61F4D6BFE356}"/>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grpSp>
        <p:nvGrpSpPr>
          <p:cNvPr id="2" name="グループ化 1">
            <a:extLst>
              <a:ext uri="{FF2B5EF4-FFF2-40B4-BE49-F238E27FC236}">
                <a16:creationId xmlns:a16="http://schemas.microsoft.com/office/drawing/2014/main" id="{C76642CE-92B5-E2AD-FCEC-0F54F6F78C56}"/>
              </a:ext>
            </a:extLst>
          </p:cNvPr>
          <p:cNvGrpSpPr/>
          <p:nvPr/>
        </p:nvGrpSpPr>
        <p:grpSpPr>
          <a:xfrm>
            <a:off x="1037347" y="3533873"/>
            <a:ext cx="7992888" cy="2832929"/>
            <a:chOff x="1064568" y="3789040"/>
            <a:chExt cx="7992888" cy="2832929"/>
          </a:xfrm>
        </p:grpSpPr>
        <p:sp>
          <p:nvSpPr>
            <p:cNvPr id="42" name="四角形: 角を丸くする 41">
              <a:extLst>
                <a:ext uri="{FF2B5EF4-FFF2-40B4-BE49-F238E27FC236}">
                  <a16:creationId xmlns:a16="http://schemas.microsoft.com/office/drawing/2014/main" id="{43A83911-E627-E116-A191-EDFCA881BDA9}"/>
                </a:ext>
              </a:extLst>
            </p:cNvPr>
            <p:cNvSpPr/>
            <p:nvPr/>
          </p:nvSpPr>
          <p:spPr>
            <a:xfrm>
              <a:off x="1064568" y="3789040"/>
              <a:ext cx="3441374" cy="2832929"/>
            </a:xfrm>
            <a:prstGeom prst="roundRect">
              <a:avLst>
                <a:gd name="adj" fmla="val 1670"/>
              </a:avLst>
            </a:prstGeom>
            <a:solidFill>
              <a:srgbClr val="D4DFEF"/>
            </a:solidFill>
            <a:ln>
              <a:solidFill>
                <a:srgbClr val="0070C0"/>
              </a:solidFill>
            </a:ln>
          </p:spPr>
          <p:style>
            <a:lnRef idx="1">
              <a:schemeClr val="accent2"/>
            </a:lnRef>
            <a:fillRef idx="2">
              <a:schemeClr val="accent2"/>
            </a:fillRef>
            <a:effectRef idx="1">
              <a:schemeClr val="accent2"/>
            </a:effectRef>
            <a:fontRef idx="minor">
              <a:schemeClr val="dk1"/>
            </a:fontRef>
          </p:style>
          <p:txBody>
            <a:bodyPr vert="eaVert" rtlCol="0" anchor="b"/>
            <a:lstStyle/>
            <a:p>
              <a:r>
                <a:rPr lang="ja-JP" altLang="en-US" sz="1000">
                  <a:solidFill>
                    <a:schemeClr val="tx1"/>
                  </a:solidFill>
                  <a:latin typeface="Meiryo UI" panose="020B0604030504040204" pitchFamily="50" charset="-128"/>
                  <a:ea typeface="Meiryo UI" panose="020B0604030504040204" pitchFamily="50" charset="-128"/>
                </a:rPr>
                <a:t>資格情報（個人）ファイル　　</a:t>
              </a:r>
              <a:r>
                <a:rPr lang="ja-JP" altLang="en-US" sz="1000" b="1">
                  <a:solidFill>
                    <a:schemeClr val="tx1"/>
                  </a:solidFill>
                  <a:latin typeface="Meiryo UI" panose="020B0604030504040204" pitchFamily="50" charset="-128"/>
                  <a:ea typeface="Meiryo UI" panose="020B0604030504040204" pitchFamily="50" charset="-128"/>
                </a:rPr>
                <a:t>制度施行前</a:t>
              </a:r>
              <a:endParaRPr kumimoji="1" lang="ja-JP" altLang="en-US" sz="1000" b="1">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2EC66E34-5202-9CCF-C1DA-80BF940353BF}"/>
                </a:ext>
              </a:extLst>
            </p:cNvPr>
            <p:cNvSpPr/>
            <p:nvPr/>
          </p:nvSpPr>
          <p:spPr>
            <a:xfrm>
              <a:off x="1469319" y="3973928"/>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個人特定情報</a:t>
              </a:r>
              <a:endParaRPr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（保険者番号、マイナンバー等）</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82AD9469-A797-7CA0-5884-53FCB0E6FF8F}"/>
                </a:ext>
              </a:extLst>
            </p:cNvPr>
            <p:cNvSpPr/>
            <p:nvPr/>
          </p:nvSpPr>
          <p:spPr>
            <a:xfrm>
              <a:off x="1469319" y="434511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基本情報</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（生年月日、性別、続柄）</a:t>
              </a:r>
            </a:p>
          </p:txBody>
        </p:sp>
        <p:sp>
          <p:nvSpPr>
            <p:cNvPr id="45" name="正方形/長方形 44">
              <a:extLst>
                <a:ext uri="{FF2B5EF4-FFF2-40B4-BE49-F238E27FC236}">
                  <a16:creationId xmlns:a16="http://schemas.microsoft.com/office/drawing/2014/main" id="{470FB74D-4993-A07C-ACD6-27ED1C98B464}"/>
                </a:ext>
              </a:extLst>
            </p:cNvPr>
            <p:cNvSpPr/>
            <p:nvPr/>
          </p:nvSpPr>
          <p:spPr>
            <a:xfrm>
              <a:off x="1469319" y="614531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加入者情報</a:t>
              </a:r>
              <a:endParaRPr kumimoji="1"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（券面記号・番号、券面氏名等）</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C36FCDF-A6A2-ED37-A62D-FC95FAD54086}"/>
                </a:ext>
              </a:extLst>
            </p:cNvPr>
            <p:cNvSpPr/>
            <p:nvPr/>
          </p:nvSpPr>
          <p:spPr>
            <a:xfrm>
              <a:off x="1469319" y="506519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被保証等履歴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（保険証等の交付日、有効期限等）</a:t>
              </a:r>
            </a:p>
          </p:txBody>
        </p:sp>
        <p:sp>
          <p:nvSpPr>
            <p:cNvPr id="47" name="正方形/長方形 46">
              <a:extLst>
                <a:ext uri="{FF2B5EF4-FFF2-40B4-BE49-F238E27FC236}">
                  <a16:creationId xmlns:a16="http://schemas.microsoft.com/office/drawing/2014/main" id="{27AE390A-A50D-1201-8D80-A7B6CF5A12E2}"/>
                </a:ext>
              </a:extLst>
            </p:cNvPr>
            <p:cNvSpPr/>
            <p:nvPr/>
          </p:nvSpPr>
          <p:spPr>
            <a:xfrm>
              <a:off x="1469319" y="542523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高齢受給者証履歴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（高齢受給者証の情報）</a:t>
              </a:r>
            </a:p>
          </p:txBody>
        </p:sp>
        <p:sp>
          <p:nvSpPr>
            <p:cNvPr id="48" name="正方形/長方形 47">
              <a:extLst>
                <a:ext uri="{FF2B5EF4-FFF2-40B4-BE49-F238E27FC236}">
                  <a16:creationId xmlns:a16="http://schemas.microsoft.com/office/drawing/2014/main" id="{8FEAC628-9F16-708A-F530-F6FDCE73B05C}"/>
                </a:ext>
              </a:extLst>
            </p:cNvPr>
            <p:cNvSpPr/>
            <p:nvPr/>
          </p:nvSpPr>
          <p:spPr>
            <a:xfrm>
              <a:off x="1469319" y="578527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各種証履歴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（限度額認定証、特定疾病証等の情報）</a:t>
              </a:r>
            </a:p>
          </p:txBody>
        </p:sp>
        <p:sp>
          <p:nvSpPr>
            <p:cNvPr id="57" name="正方形/長方形 56">
              <a:extLst>
                <a:ext uri="{FF2B5EF4-FFF2-40B4-BE49-F238E27FC236}">
                  <a16:creationId xmlns:a16="http://schemas.microsoft.com/office/drawing/2014/main" id="{68799B24-1414-532F-F4E3-98D650231CEA}"/>
                </a:ext>
              </a:extLst>
            </p:cNvPr>
            <p:cNvSpPr/>
            <p:nvPr/>
          </p:nvSpPr>
          <p:spPr>
            <a:xfrm>
              <a:off x="1469319" y="470515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資格得喪履歴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（国保加入期間、資格証交付期間）</a:t>
              </a:r>
            </a:p>
          </p:txBody>
        </p:sp>
        <p:sp>
          <p:nvSpPr>
            <p:cNvPr id="58" name="四角形: 角を丸くする 57">
              <a:extLst>
                <a:ext uri="{FF2B5EF4-FFF2-40B4-BE49-F238E27FC236}">
                  <a16:creationId xmlns:a16="http://schemas.microsoft.com/office/drawing/2014/main" id="{9F1BE48F-683F-4888-A105-92413FAE00D9}"/>
                </a:ext>
              </a:extLst>
            </p:cNvPr>
            <p:cNvSpPr/>
            <p:nvPr/>
          </p:nvSpPr>
          <p:spPr>
            <a:xfrm>
              <a:off x="5573672" y="3789040"/>
              <a:ext cx="3483784" cy="2832929"/>
            </a:xfrm>
            <a:prstGeom prst="roundRect">
              <a:avLst>
                <a:gd name="adj" fmla="val 1670"/>
              </a:avLst>
            </a:prstGeom>
            <a:solidFill>
              <a:srgbClr val="D4DFEF"/>
            </a:solidFill>
            <a:ln>
              <a:solidFill>
                <a:srgbClr val="0070C0"/>
              </a:solidFill>
            </a:ln>
          </p:spPr>
          <p:style>
            <a:lnRef idx="1">
              <a:schemeClr val="accent2"/>
            </a:lnRef>
            <a:fillRef idx="2">
              <a:schemeClr val="accent2"/>
            </a:fillRef>
            <a:effectRef idx="1">
              <a:schemeClr val="accent2"/>
            </a:effectRef>
            <a:fontRef idx="minor">
              <a:schemeClr val="dk1"/>
            </a:fontRef>
          </p:style>
          <p:txBody>
            <a:bodyPr vert="eaVert" rtlCol="0" anchor="b"/>
            <a:lstStyle/>
            <a:p>
              <a:r>
                <a:rPr lang="ja-JP" altLang="en-US" sz="1000">
                  <a:solidFill>
                    <a:schemeClr val="tx1"/>
                  </a:solidFill>
                  <a:latin typeface="Meiryo UI" panose="020B0604030504040204" pitchFamily="50" charset="-128"/>
                  <a:ea typeface="Meiryo UI" panose="020B0604030504040204" pitchFamily="50" charset="-128"/>
                </a:rPr>
                <a:t>資格情報（個人）ファイル　　</a:t>
              </a:r>
              <a:r>
                <a:rPr lang="ja-JP" altLang="en-US" sz="1000" b="1">
                  <a:solidFill>
                    <a:schemeClr val="tx1"/>
                  </a:solidFill>
                  <a:latin typeface="Meiryo UI" panose="020B0604030504040204" pitchFamily="50" charset="-128"/>
                  <a:ea typeface="Meiryo UI" panose="020B0604030504040204" pitchFamily="50" charset="-128"/>
                </a:rPr>
                <a:t>制度施行後</a:t>
              </a:r>
              <a:endParaRPr lang="en-US" altLang="ja-JP" sz="1000" b="1">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1791D99B-B445-570F-1580-0C0CC9D9ECC4}"/>
                </a:ext>
              </a:extLst>
            </p:cNvPr>
            <p:cNvSpPr/>
            <p:nvPr/>
          </p:nvSpPr>
          <p:spPr>
            <a:xfrm>
              <a:off x="6012775" y="3973928"/>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個人特定情報</a:t>
              </a:r>
              <a:endParaRPr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（保険者番号、マイナンバー等）</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ECE5D5E9-78E5-1B66-CF09-34035C0D5069}"/>
                </a:ext>
              </a:extLst>
            </p:cNvPr>
            <p:cNvSpPr/>
            <p:nvPr/>
          </p:nvSpPr>
          <p:spPr>
            <a:xfrm>
              <a:off x="6012775" y="434511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基本情報</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（生年月日、性別、続柄）</a:t>
              </a:r>
            </a:p>
          </p:txBody>
        </p:sp>
        <p:sp>
          <p:nvSpPr>
            <p:cNvPr id="61" name="正方形/長方形 60">
              <a:extLst>
                <a:ext uri="{FF2B5EF4-FFF2-40B4-BE49-F238E27FC236}">
                  <a16:creationId xmlns:a16="http://schemas.microsoft.com/office/drawing/2014/main" id="{71C9EEFA-4FA2-CB9E-0047-5B559BA39DE2}"/>
                </a:ext>
              </a:extLst>
            </p:cNvPr>
            <p:cNvSpPr/>
            <p:nvPr/>
          </p:nvSpPr>
          <p:spPr>
            <a:xfrm>
              <a:off x="6012775" y="614531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000">
                  <a:solidFill>
                    <a:schemeClr val="tx1"/>
                  </a:solidFill>
                  <a:latin typeface="Meiryo UI" panose="020B0604030504040204" pitchFamily="50" charset="-128"/>
                  <a:ea typeface="Meiryo UI" panose="020B0604030504040204" pitchFamily="50" charset="-128"/>
                </a:rPr>
                <a:t>加入者情報</a:t>
              </a:r>
              <a:endParaRPr kumimoji="1" lang="en-US" altLang="ja-JP" sz="1000">
                <a:solidFill>
                  <a:schemeClr val="tx1"/>
                </a:solidFill>
                <a:latin typeface="Meiryo UI" panose="020B0604030504040204" pitchFamily="50" charset="-128"/>
                <a:ea typeface="Meiryo UI" panose="020B0604030504040204" pitchFamily="50" charset="-128"/>
              </a:endParaRPr>
            </a:p>
            <a:p>
              <a:pPr algn="ctr"/>
              <a:r>
                <a:rPr lang="ja-JP" altLang="en-US" sz="1000">
                  <a:solidFill>
                    <a:schemeClr val="tx1"/>
                  </a:solidFill>
                  <a:latin typeface="Meiryo UI" panose="020B0604030504040204" pitchFamily="50" charset="-128"/>
                  <a:ea typeface="Meiryo UI" panose="020B0604030504040204" pitchFamily="50" charset="-128"/>
                </a:rPr>
                <a:t>（券面記号・番号、券面氏名等）</a:t>
              </a:r>
              <a:endParaRPr kumimoji="1" lang="ja-JP" altLang="en-US" sz="10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6DDDE472-41DF-2241-E0D7-77F795FB7C83}"/>
                </a:ext>
              </a:extLst>
            </p:cNvPr>
            <p:cNvSpPr/>
            <p:nvPr/>
          </p:nvSpPr>
          <p:spPr>
            <a:xfrm>
              <a:off x="6012775" y="506519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被保証等履歴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（国保資格期間等）</a:t>
              </a:r>
            </a:p>
          </p:txBody>
        </p:sp>
        <p:sp>
          <p:nvSpPr>
            <p:cNvPr id="63" name="正方形/長方形 62">
              <a:extLst>
                <a:ext uri="{FF2B5EF4-FFF2-40B4-BE49-F238E27FC236}">
                  <a16:creationId xmlns:a16="http://schemas.microsoft.com/office/drawing/2014/main" id="{EC1988B2-18D9-3A63-03E5-3A4F1AC2C0FF}"/>
                </a:ext>
              </a:extLst>
            </p:cNvPr>
            <p:cNvSpPr/>
            <p:nvPr/>
          </p:nvSpPr>
          <p:spPr>
            <a:xfrm>
              <a:off x="6012775" y="542523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高齢受給者証履歴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（高齢者負担区分判定履歴の情報）</a:t>
              </a:r>
            </a:p>
          </p:txBody>
        </p:sp>
        <p:sp>
          <p:nvSpPr>
            <p:cNvPr id="64" name="正方形/長方形 63">
              <a:extLst>
                <a:ext uri="{FF2B5EF4-FFF2-40B4-BE49-F238E27FC236}">
                  <a16:creationId xmlns:a16="http://schemas.microsoft.com/office/drawing/2014/main" id="{9ACDC5C8-80EB-FFF8-3C31-737706C7BBD3}"/>
                </a:ext>
              </a:extLst>
            </p:cNvPr>
            <p:cNvSpPr/>
            <p:nvPr/>
          </p:nvSpPr>
          <p:spPr>
            <a:xfrm>
              <a:off x="6012775" y="578527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各種証履歴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（限度額認定証、特定疾病証等の情報</a:t>
              </a:r>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１）</a:t>
              </a:r>
            </a:p>
          </p:txBody>
        </p:sp>
        <p:sp>
          <p:nvSpPr>
            <p:cNvPr id="65" name="正方形/長方形 64">
              <a:extLst>
                <a:ext uri="{FF2B5EF4-FFF2-40B4-BE49-F238E27FC236}">
                  <a16:creationId xmlns:a16="http://schemas.microsoft.com/office/drawing/2014/main" id="{0BCB7943-9DE9-677A-5FBB-D31D5FBBB86F}"/>
                </a:ext>
              </a:extLst>
            </p:cNvPr>
            <p:cNvSpPr/>
            <p:nvPr/>
          </p:nvSpPr>
          <p:spPr>
            <a:xfrm>
              <a:off x="6012775" y="4705153"/>
              <a:ext cx="2916000" cy="324000"/>
            </a:xfrm>
            <a:prstGeom prst="rect">
              <a:avLst/>
            </a:prstGeom>
            <a:solidFill>
              <a:schemeClr val="accent1">
                <a:lumMod val="20000"/>
                <a:lumOff val="80000"/>
              </a:schemeClr>
            </a:solidFill>
            <a:ln>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ja-JP" altLang="en-US" sz="1000">
                  <a:solidFill>
                    <a:schemeClr val="tx1"/>
                  </a:solidFill>
                  <a:latin typeface="Meiryo UI" panose="020B0604030504040204" pitchFamily="50" charset="-128"/>
                  <a:ea typeface="Meiryo UI" panose="020B0604030504040204" pitchFamily="50" charset="-128"/>
                </a:rPr>
                <a:t>資格得喪履歴</a:t>
              </a:r>
              <a:endParaRPr lang="en-US" altLang="ja-JP" sz="1000">
                <a:solidFill>
                  <a:schemeClr val="tx1"/>
                </a:solidFill>
                <a:latin typeface="Meiryo UI" panose="020B0604030504040204" pitchFamily="50" charset="-128"/>
                <a:ea typeface="Meiryo UI" panose="020B0604030504040204" pitchFamily="50" charset="-128"/>
              </a:endParaRPr>
            </a:p>
            <a:p>
              <a:pPr algn="ctr"/>
              <a:r>
                <a:rPr kumimoji="1" lang="ja-JP" altLang="en-US" sz="1000">
                  <a:solidFill>
                    <a:schemeClr val="tx1"/>
                  </a:solidFill>
                  <a:latin typeface="Meiryo UI" panose="020B0604030504040204" pitchFamily="50" charset="-128"/>
                  <a:ea typeface="Meiryo UI" panose="020B0604030504040204" pitchFamily="50" charset="-128"/>
                </a:rPr>
                <a:t>（国保加入期間、特別療養費支給対象者期間）</a:t>
              </a:r>
            </a:p>
          </p:txBody>
        </p:sp>
        <p:sp>
          <p:nvSpPr>
            <p:cNvPr id="84" name="矢印: 右 83">
              <a:extLst>
                <a:ext uri="{FF2B5EF4-FFF2-40B4-BE49-F238E27FC236}">
                  <a16:creationId xmlns:a16="http://schemas.microsoft.com/office/drawing/2014/main" id="{C98F5A27-2677-AC1D-F5A8-7205D9B64073}"/>
                </a:ext>
              </a:extLst>
            </p:cNvPr>
            <p:cNvSpPr/>
            <p:nvPr/>
          </p:nvSpPr>
          <p:spPr>
            <a:xfrm>
              <a:off x="4626381" y="4686110"/>
              <a:ext cx="826852" cy="103878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kumimoji="1" lang="ja-JP" altLang="en-US" sz="1050">
                <a:solidFill>
                  <a:schemeClr val="tx1"/>
                </a:solidFill>
              </a:endParaRPr>
            </a:p>
          </p:txBody>
        </p:sp>
      </p:grpSp>
      <p:sp>
        <p:nvSpPr>
          <p:cNvPr id="6" name="テキスト ボックス 5">
            <a:extLst>
              <a:ext uri="{FF2B5EF4-FFF2-40B4-BE49-F238E27FC236}">
                <a16:creationId xmlns:a16="http://schemas.microsoft.com/office/drawing/2014/main" id="{D518B5BB-0801-220B-9817-DD8835D0B4CD}"/>
              </a:ext>
            </a:extLst>
          </p:cNvPr>
          <p:cNvSpPr txBox="1"/>
          <p:nvPr/>
        </p:nvSpPr>
        <p:spPr>
          <a:xfrm>
            <a:off x="5652047" y="6374986"/>
            <a:ext cx="3583013" cy="246211"/>
          </a:xfrm>
          <a:prstGeom prst="rect">
            <a:avLst/>
          </a:prstGeom>
          <a:noFill/>
        </p:spPr>
        <p:txBody>
          <a:bodyPr wrap="square" lIns="91429" tIns="45715" rIns="91429" bIns="45715" rtlCol="0">
            <a:spAutoFit/>
          </a:bodyPr>
          <a:lstStyle/>
          <a:p>
            <a:r>
              <a:rPr lang="en-US" altLang="ja-JP" sz="1000">
                <a:latin typeface="Meiryo UI" panose="020B0604030504040204" pitchFamily="50" charset="-128"/>
                <a:ea typeface="Meiryo UI" panose="020B0604030504040204" pitchFamily="50" charset="-128"/>
                <a:cs typeface="Meiryo UI" panose="020B0604030504040204" pitchFamily="50" charset="-128"/>
              </a:rPr>
              <a:t>※</a:t>
            </a:r>
            <a:r>
              <a:rPr lang="ja-JP" altLang="en-US" sz="1000">
                <a:latin typeface="Meiryo UI" panose="020B0604030504040204" pitchFamily="50" charset="-128"/>
                <a:ea typeface="Meiryo UI" panose="020B0604030504040204" pitchFamily="50" charset="-128"/>
                <a:cs typeface="Meiryo UI" panose="020B0604030504040204" pitchFamily="50" charset="-128"/>
              </a:rPr>
              <a:t>１　「各種証履歴」についても、一部項目の設定方法を見直す</a:t>
            </a:r>
            <a:endParaRPr lang="en-US" altLang="ja-JP" sz="100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a:extLst>
              <a:ext uri="{FF2B5EF4-FFF2-40B4-BE49-F238E27FC236}">
                <a16:creationId xmlns:a16="http://schemas.microsoft.com/office/drawing/2014/main" id="{D18634B2-400B-BA70-50D5-EA916633A49B}"/>
              </a:ext>
            </a:extLst>
          </p:cNvPr>
          <p:cNvSpPr txBox="1"/>
          <p:nvPr/>
        </p:nvSpPr>
        <p:spPr>
          <a:xfrm>
            <a:off x="141882" y="6374986"/>
            <a:ext cx="5284130" cy="400110"/>
          </a:xfrm>
          <a:prstGeom prst="rect">
            <a:avLst/>
          </a:prstGeom>
          <a:solidFill>
            <a:schemeClr val="bg1"/>
          </a:solidFill>
        </p:spPr>
        <p:txBody>
          <a:bodyPr wrap="square" rtlCol="0">
            <a:spAutoFit/>
          </a:bodyPr>
          <a:lstStyle/>
          <a:p>
            <a:r>
              <a:rPr lang="en-US" altLang="ja-JP" sz="1000">
                <a:latin typeface="Meiryo UI" panose="020B0604030504040204" pitchFamily="50" charset="-128"/>
                <a:ea typeface="Meiryo UI" panose="020B0604030504040204" pitchFamily="50" charset="-128"/>
              </a:rPr>
              <a:t>※</a:t>
            </a:r>
            <a:r>
              <a:rPr lang="ja-JP" altLang="en-US" sz="1000">
                <a:latin typeface="Meiryo UI" panose="020B0604030504040204" pitchFamily="50" charset="-128"/>
                <a:ea typeface="Meiryo UI" panose="020B0604030504040204" pitchFamily="50" charset="-128"/>
              </a:rPr>
              <a:t>　</a:t>
            </a:r>
            <a:r>
              <a:rPr lang="zh-TW" altLang="en-US" sz="1000">
                <a:latin typeface="Meiryo UI" panose="020B0604030504040204" pitchFamily="50" charset="-128"/>
                <a:ea typeface="Meiryo UI" panose="020B0604030504040204" pitchFamily="50" charset="-128"/>
              </a:rPr>
              <a:t>医療保険情報提供等実施機関</a:t>
            </a:r>
            <a:r>
              <a:rPr lang="ja-JP" altLang="en-US" sz="1000">
                <a:latin typeface="Meiryo UI" panose="020B0604030504040204" pitchFamily="50" charset="-128"/>
                <a:ea typeface="Meiryo UI" panose="020B0604030504040204" pitchFamily="50" charset="-128"/>
              </a:rPr>
              <a:t>より公開されている「加入者情報に係るインターフェイスおよび医療保険者等に影響する改修案件について」 令和</a:t>
            </a:r>
            <a:r>
              <a:rPr lang="en-US" altLang="ja-JP" sz="1000">
                <a:latin typeface="Meiryo UI" panose="020B0604030504040204" pitchFamily="50" charset="-128"/>
                <a:ea typeface="Meiryo UI" panose="020B0604030504040204" pitchFamily="50" charset="-128"/>
              </a:rPr>
              <a:t>5</a:t>
            </a:r>
            <a:r>
              <a:rPr lang="ja-JP" altLang="en-US" sz="1000">
                <a:latin typeface="Meiryo UI" panose="020B0604030504040204" pitchFamily="50" charset="-128"/>
                <a:ea typeface="Meiryo UI" panose="020B0604030504040204" pitchFamily="50" charset="-128"/>
              </a:rPr>
              <a:t>年</a:t>
            </a:r>
            <a:r>
              <a:rPr lang="en-US" altLang="ja-JP" sz="1000">
                <a:latin typeface="Meiryo UI" panose="020B0604030504040204" pitchFamily="50" charset="-128"/>
                <a:ea typeface="Meiryo UI" panose="020B0604030504040204" pitchFamily="50" charset="-128"/>
              </a:rPr>
              <a:t>12</a:t>
            </a:r>
            <a:r>
              <a:rPr lang="ja-JP" altLang="en-US" sz="1000">
                <a:latin typeface="Meiryo UI" panose="020B0604030504040204" pitchFamily="50" charset="-128"/>
                <a:ea typeface="Meiryo UI" panose="020B0604030504040204" pitchFamily="50" charset="-128"/>
              </a:rPr>
              <a:t>月</a:t>
            </a:r>
            <a:r>
              <a:rPr lang="en-US" altLang="ja-JP" sz="1000">
                <a:latin typeface="Meiryo UI" panose="020B0604030504040204" pitchFamily="50" charset="-128"/>
                <a:ea typeface="Meiryo UI" panose="020B0604030504040204" pitchFamily="50" charset="-128"/>
              </a:rPr>
              <a:t>28</a:t>
            </a:r>
            <a:r>
              <a:rPr lang="ja-JP" altLang="en-US" sz="1000">
                <a:latin typeface="Meiryo UI" panose="020B0604030504040204" pitchFamily="50" charset="-128"/>
                <a:ea typeface="Meiryo UI" panose="020B0604030504040204" pitchFamily="50" charset="-128"/>
              </a:rPr>
              <a:t>日（令和</a:t>
            </a:r>
            <a:r>
              <a:rPr lang="en-US" altLang="ja-JP" sz="1000">
                <a:latin typeface="Meiryo UI" panose="020B0604030504040204" pitchFamily="50" charset="-128"/>
                <a:ea typeface="Meiryo UI" panose="020B0604030504040204" pitchFamily="50" charset="-128"/>
              </a:rPr>
              <a:t>6</a:t>
            </a:r>
            <a:r>
              <a:rPr lang="ja-JP" altLang="en-US" sz="1000">
                <a:latin typeface="Meiryo UI" panose="020B0604030504040204" pitchFamily="50" charset="-128"/>
                <a:ea typeface="Meiryo UI" panose="020B0604030504040204" pitchFamily="50" charset="-128"/>
              </a:rPr>
              <a:t>年</a:t>
            </a:r>
            <a:r>
              <a:rPr lang="en-US" altLang="ja-JP" sz="1000">
                <a:latin typeface="Meiryo UI" panose="020B0604030504040204" pitchFamily="50" charset="-128"/>
                <a:ea typeface="Meiryo UI" panose="020B0604030504040204" pitchFamily="50" charset="-128"/>
              </a:rPr>
              <a:t>7</a:t>
            </a:r>
            <a:r>
              <a:rPr lang="ja-JP" altLang="en-US" sz="1000">
                <a:latin typeface="Meiryo UI" panose="020B0604030504040204" pitchFamily="50" charset="-128"/>
                <a:ea typeface="Meiryo UI" panose="020B0604030504040204" pitchFamily="50" charset="-128"/>
              </a:rPr>
              <a:t>月</a:t>
            </a:r>
            <a:r>
              <a:rPr lang="en-US" altLang="ja-JP" sz="1000">
                <a:latin typeface="Meiryo UI" panose="020B0604030504040204" pitchFamily="50" charset="-128"/>
                <a:ea typeface="Meiryo UI" panose="020B0604030504040204" pitchFamily="50" charset="-128"/>
              </a:rPr>
              <a:t>11</a:t>
            </a:r>
            <a:r>
              <a:rPr lang="ja-JP" altLang="en-US" sz="1000">
                <a:latin typeface="Meiryo UI" panose="020B0604030504040204" pitchFamily="50" charset="-128"/>
                <a:ea typeface="Meiryo UI" panose="020B0604030504040204" pitchFamily="50" charset="-128"/>
              </a:rPr>
              <a:t>日更新）のとおり</a:t>
            </a:r>
            <a:endParaRPr lang="en-US" altLang="ja-JP" sz="10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346236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37686605-DC95-3774-F634-5A887C750DF8}"/>
              </a:ext>
            </a:extLst>
          </p:cNvPr>
          <p:cNvPicPr>
            <a:picLocks noChangeAspect="1"/>
          </p:cNvPicPr>
          <p:nvPr/>
        </p:nvPicPr>
        <p:blipFill>
          <a:blip r:embed="rId3"/>
          <a:stretch>
            <a:fillRect/>
          </a:stretch>
        </p:blipFill>
        <p:spPr>
          <a:xfrm>
            <a:off x="1282039" y="3781719"/>
            <a:ext cx="7282459" cy="2747177"/>
          </a:xfrm>
          <a:prstGeom prst="rect">
            <a:avLst/>
          </a:prstGeom>
        </p:spPr>
      </p:pic>
      <p:sp>
        <p:nvSpPr>
          <p:cNvPr id="3" name="スライド番号プレースホルダー 2">
            <a:extLst>
              <a:ext uri="{FF2B5EF4-FFF2-40B4-BE49-F238E27FC236}">
                <a16:creationId xmlns:a16="http://schemas.microsoft.com/office/drawing/2014/main" id="{A04E278B-9F95-0899-E85F-5B7AB76DF8AB}"/>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65</a:t>
            </a:fld>
            <a:endParaRPr kumimoji="1" lang="ja-JP" altLang="en-US"/>
          </a:p>
        </p:txBody>
      </p:sp>
      <p:sp>
        <p:nvSpPr>
          <p:cNvPr id="4" name="テキスト ボックス 3">
            <a:extLst>
              <a:ext uri="{FF2B5EF4-FFF2-40B4-BE49-F238E27FC236}">
                <a16:creationId xmlns:a16="http://schemas.microsoft.com/office/drawing/2014/main" id="{8A550357-AC96-64EA-97DA-0A7B255BE067}"/>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7" name="正方形/長方形 6">
            <a:extLst>
              <a:ext uri="{FF2B5EF4-FFF2-40B4-BE49-F238E27FC236}">
                <a16:creationId xmlns:a16="http://schemas.microsoft.com/office/drawing/2014/main" id="{F0A3DBB0-E40E-930D-119C-4F8323E156D0}"/>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10</a:t>
            </a: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ー２</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B91FCC11-3C3B-CB5E-1394-35AA61C5F04A}"/>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pPr marL="285750" indent="-285750">
              <a:buFont typeface="Wingdings" panose="05000000000000000000" pitchFamily="2" charset="2"/>
              <a:buChar char="Ø"/>
            </a:pPr>
            <a:r>
              <a:rPr lang="ja-JP" altLang="en-US" sz="1800">
                <a:latin typeface="Meiryo UI"/>
                <a:ea typeface="Meiryo UI"/>
                <a:cs typeface="Meiryo UI" panose="020B0604030504040204" pitchFamily="50" charset="-128"/>
              </a:rPr>
              <a:t>「副本（資格情報）」連携ファイルが被保険者証等の交付履歴以外から作成できること</a:t>
            </a:r>
            <a:endParaRPr lang="en-US" altLang="ja-JP" sz="1800">
              <a:latin typeface="Meiryo UI"/>
              <a:ea typeface="Meiryo UI"/>
              <a:cs typeface="Meiryo UI" panose="020B0604030504040204" pitchFamily="50" charset="-128"/>
            </a:endParaRPr>
          </a:p>
        </p:txBody>
      </p:sp>
      <p:sp>
        <p:nvSpPr>
          <p:cNvPr id="9" name="テキスト ボックス 8">
            <a:extLst>
              <a:ext uri="{FF2B5EF4-FFF2-40B4-BE49-F238E27FC236}">
                <a16:creationId xmlns:a16="http://schemas.microsoft.com/office/drawing/2014/main" id="{E86BBA77-7CDF-E7C4-D882-2B3E5D34D541}"/>
              </a:ext>
            </a:extLst>
          </p:cNvPr>
          <p:cNvSpPr txBox="1"/>
          <p:nvPr/>
        </p:nvSpPr>
        <p:spPr>
          <a:xfrm>
            <a:off x="540000" y="1409688"/>
            <a:ext cx="8987582" cy="2492980"/>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従来、「副本（資格情報）」のうち、「証区分」、「有効期限」については、被保険者証等の交付履歴を基に設定してきた。これらの項目について制度施行日以降は、国保資格期間、および、機能概要６で記載した「特別療養費支給対象者」の該当日・非該当日を基に以下のとおり、コード値の読み替えを行い設定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証区分　  ：「１：被保険者証」　特別療養費支給対象者以外の期間</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「３：資格証明書」　特別療養費支給対象者の期間</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有効期限 ：現在有効な証区分については、設定しない。有効な証区分ではないときのうち、適用終了と</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なった場合は適用終了日の前日、別の証区分となった場合は次の証区分の開始日の前日を</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設定する。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en-US" altLang="ja-JP" sz="1400">
                <a:latin typeface="Meiryo UI"/>
                <a:ea typeface="Meiryo UI"/>
                <a:cs typeface="Meiryo UI" panose="020B0604030504040204" pitchFamily="50" charset="-128"/>
              </a:rPr>
              <a:t>※</a:t>
            </a:r>
            <a:r>
              <a:rPr lang="ja-JP" altLang="en-US" sz="1400">
                <a:latin typeface="Meiryo UI"/>
                <a:ea typeface="Meiryo UI"/>
                <a:cs typeface="Meiryo UI" panose="020B0604030504040204" pitchFamily="50" charset="-128"/>
              </a:rPr>
              <a:t>　読替えに関する詳細は次ページの「副本登録について（令和</a:t>
            </a:r>
            <a:r>
              <a:rPr lang="en-US" altLang="ja-JP" sz="1400">
                <a:latin typeface="Meiryo UI"/>
                <a:ea typeface="Meiryo UI"/>
                <a:cs typeface="Meiryo UI" panose="020B0604030504040204" pitchFamily="50" charset="-128"/>
              </a:rPr>
              <a:t>6</a:t>
            </a:r>
            <a:r>
              <a:rPr lang="ja-JP" altLang="en-US" sz="1400">
                <a:latin typeface="Meiryo UI"/>
                <a:ea typeface="Meiryo UI"/>
                <a:cs typeface="Meiryo UI" panose="020B0604030504040204" pitchFamily="50" charset="-128"/>
              </a:rPr>
              <a:t>年法施行以降の読み替え対応について） 」に示す。</a:t>
            </a:r>
            <a:endParaRPr lang="en-US" altLang="ja-JP" sz="1400">
              <a:latin typeface="Meiryo UI"/>
              <a:ea typeface="Meiryo UI"/>
              <a:cs typeface="Meiryo UI" panose="020B0604030504040204" pitchFamily="50" charset="-128"/>
            </a:endParaRPr>
          </a:p>
          <a:p>
            <a:r>
              <a:rPr lang="en-US" altLang="ja-JP" sz="1400">
                <a:latin typeface="Meiryo UI" panose="020B0604030504040204" pitchFamily="50" charset="-128"/>
                <a:ea typeface="Meiryo UI" panose="020B0604030504040204" pitchFamily="50" charset="-128"/>
                <a:cs typeface="Meiryo UI" panose="020B0604030504040204" pitchFamily="50" charset="-128"/>
              </a:rPr>
              <a:t>※</a:t>
            </a:r>
            <a:r>
              <a:rPr lang="ja-JP" altLang="en-US" sz="1400">
                <a:latin typeface="Meiryo UI" panose="020B0604030504040204" pitchFamily="50" charset="-128"/>
                <a:ea typeface="Meiryo UI" panose="020B0604030504040204" pitchFamily="50" charset="-128"/>
                <a:cs typeface="Meiryo UI" panose="020B0604030504040204" pitchFamily="50" charset="-128"/>
              </a:rPr>
              <a:t>　「副本（資格情報）」の変更概要については、 「別紙２　他システム連携機能に関する補足資料」に示す。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a:extLst>
              <a:ext uri="{FF2B5EF4-FFF2-40B4-BE49-F238E27FC236}">
                <a16:creationId xmlns:a16="http://schemas.microsoft.com/office/drawing/2014/main" id="{968E4CE4-F966-ADC1-9FE6-61F4D6BFE356}"/>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5" name="正方形/長方形 4">
            <a:extLst>
              <a:ext uri="{FF2B5EF4-FFF2-40B4-BE49-F238E27FC236}">
                <a16:creationId xmlns:a16="http://schemas.microsoft.com/office/drawing/2014/main" id="{017E79E2-CA13-1656-D43B-C83BC364D224}"/>
              </a:ext>
            </a:extLst>
          </p:cNvPr>
          <p:cNvSpPr/>
          <p:nvPr/>
        </p:nvSpPr>
        <p:spPr>
          <a:xfrm>
            <a:off x="1282039" y="5412360"/>
            <a:ext cx="7282459" cy="392904"/>
          </a:xfrm>
          <a:prstGeom prst="rect">
            <a:avLst/>
          </a:prstGeom>
          <a:noFill/>
          <a:ln w="19050" cmpd="sng">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035032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360000" y="171235"/>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4" name="コンテンツ プレースホルダー 2">
            <a:extLst>
              <a:ext uri="{FF2B5EF4-FFF2-40B4-BE49-F238E27FC236}">
                <a16:creationId xmlns:a16="http://schemas.microsoft.com/office/drawing/2014/main" id="{41046B1D-7E7B-8258-50A8-5A59AA8BDFCD}"/>
              </a:ext>
            </a:extLst>
          </p:cNvPr>
          <p:cNvSpPr>
            <a:spLocks noGrp="1"/>
          </p:cNvSpPr>
          <p:nvPr>
            <p:ph idx="1"/>
          </p:nvPr>
        </p:nvSpPr>
        <p:spPr>
          <a:xfrm>
            <a:off x="498833" y="836712"/>
            <a:ext cx="9134687" cy="1692771"/>
          </a:xfrm>
          <a:ln>
            <a:solidFill>
              <a:schemeClr val="tx1"/>
            </a:solidFill>
          </a:ln>
        </p:spPr>
        <p:txBody>
          <a:bodyPr>
            <a:spAutoFit/>
          </a:bodyPr>
          <a:lstStyle/>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300" b="1" i="0" u="sng"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副本登録について（令和</a:t>
            </a:r>
            <a:r>
              <a:rPr kumimoji="1" lang="en-US" altLang="ja-JP" sz="1300" b="1" i="0" u="sng"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6</a:t>
            </a:r>
            <a:r>
              <a:rPr kumimoji="1" lang="ja-JP" altLang="en-US" sz="1300" b="1" i="0" u="sng"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年法施行以降の読み替え対応について）</a:t>
            </a:r>
            <a:endParaRPr kumimoji="1" lang="en-US" altLang="ja-JP" sz="1300" b="1" i="0" u="sng" strike="noStrike" kern="1200" cap="none" spc="0" normalizeH="0" baseline="0" noProof="0">
              <a:ln>
                <a:noFill/>
              </a:ln>
              <a:solidFill>
                <a:prstClr val="black"/>
              </a:solidFill>
              <a:effectLst/>
              <a:uLnTx/>
              <a:uFillTx/>
              <a:latin typeface="Meiryo UI"/>
              <a:ea typeface="Meiryo UI"/>
              <a:cs typeface="Meiryo UI" panose="020B0604030504040204" pitchFamily="50" charset="-128"/>
            </a:endParaRPr>
          </a:p>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　被保険者証等（短期証、資格証明書を含む。以下同じ。）の廃止に伴い、制度施行以降は「被保険者証」「</a:t>
            </a:r>
            <a:r>
              <a:rPr kumimoji="1" lang="zh-TW"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短期被保険者証</a:t>
            </a: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」「資格証明書」の交付履歴は新たに作成されないことになる。</a:t>
            </a:r>
            <a:endParaRPr kumimoji="1" lang="en-US" altLang="ja-JP"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endParaRPr>
          </a:p>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　現在、副本登録において、「被保険者証」「</a:t>
            </a:r>
            <a:r>
              <a:rPr kumimoji="1" lang="zh-TW"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短期被保険者証</a:t>
            </a: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」「資格証明書」の交付履歴を設定して連携している機能が存在しており、連携仕様について見直しが必要となるが、施行後最大</a:t>
            </a:r>
            <a:r>
              <a:rPr kumimoji="1" lang="en-US" altLang="ja-JP"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1</a:t>
            </a: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年間は発行済みの被保険者証等を使用可能とする経過措置が設けられていること、情報連携に用いるデータ標準レイアウトの改版時期が例年６月であることなどから、令和６年の改版には取り込んでいない。</a:t>
            </a:r>
            <a:endParaRPr kumimoji="1" lang="en-US" altLang="ja-JP"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endParaRPr>
          </a:p>
          <a:p>
            <a:pPr marL="176213" marR="0" lvl="0" indent="-176213" algn="l" defTabSz="914400" rtl="0" eaLnBrk="1" fontAlgn="auto" latinLnBrk="0" hangingPunct="1">
              <a:lnSpc>
                <a:spcPct val="100000"/>
              </a:lnSpc>
              <a:spcBef>
                <a:spcPts val="0"/>
              </a:spcBef>
              <a:spcAft>
                <a:spcPts val="0"/>
              </a:spcAft>
              <a:buClrTx/>
              <a:buSzTx/>
              <a:buFontTx/>
              <a:buNone/>
              <a:tabLst/>
              <a:defRPr/>
            </a:pPr>
            <a:r>
              <a:rPr lang="ja-JP" altLang="en-US" sz="1300">
                <a:solidFill>
                  <a:prstClr val="black"/>
                </a:solidFill>
                <a:latin typeface="Meiryo UI"/>
                <a:ea typeface="Meiryo UI"/>
                <a:cs typeface="Meiryo UI" panose="020B0604030504040204" pitchFamily="50" charset="-128"/>
              </a:rPr>
              <a:t>○　こ</a:t>
            </a: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のため、施行日以降、制度施行に対応したデータ標準レイアウトの</a:t>
            </a:r>
            <a:r>
              <a:rPr lang="ja-JP" altLang="en-US" sz="1300">
                <a:solidFill>
                  <a:prstClr val="black"/>
                </a:solidFill>
                <a:latin typeface="Meiryo UI"/>
                <a:ea typeface="Meiryo UI"/>
                <a:cs typeface="Meiryo UI" panose="020B0604030504040204" pitchFamily="50" charset="-128"/>
              </a:rPr>
              <a:t>改版</a:t>
            </a:r>
            <a:r>
              <a:rPr kumimoji="1" lang="ja-JP" altLang="en-US"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rPr>
              <a:t>が完了するまでの間、副本登録にについて、経過的に以下のとおり読み替えて取り扱うこととする。</a:t>
            </a:r>
            <a:endParaRPr kumimoji="1" lang="en-US" altLang="ja-JP" sz="1300" b="0" i="0" u="none" strike="noStrike" kern="1200" cap="none" spc="0" normalizeH="0" baseline="0" noProof="0">
              <a:ln>
                <a:noFill/>
              </a:ln>
              <a:solidFill>
                <a:prstClr val="black"/>
              </a:solidFill>
              <a:effectLst/>
              <a:uLnTx/>
              <a:uFillTx/>
              <a:latin typeface="Meiryo UI"/>
              <a:ea typeface="Meiryo UI"/>
              <a:cs typeface="Meiryo UI" panose="020B0604030504040204" pitchFamily="50" charset="-128"/>
            </a:endParaRPr>
          </a:p>
        </p:txBody>
      </p:sp>
      <p:sp>
        <p:nvSpPr>
          <p:cNvPr id="5" name="コンテンツ プレースホルダー 2">
            <a:extLst>
              <a:ext uri="{FF2B5EF4-FFF2-40B4-BE49-F238E27FC236}">
                <a16:creationId xmlns:a16="http://schemas.microsoft.com/office/drawing/2014/main" id="{F4CC9C63-C999-2A83-6846-6405F842BDE2}"/>
              </a:ext>
            </a:extLst>
          </p:cNvPr>
          <p:cNvSpPr txBox="1">
            <a:spLocks/>
          </p:cNvSpPr>
          <p:nvPr/>
        </p:nvSpPr>
        <p:spPr>
          <a:xfrm>
            <a:off x="539998" y="2576512"/>
            <a:ext cx="9134687" cy="394883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FontTx/>
              <a:buNone/>
              <a:defRPr/>
            </a:pPr>
            <a:r>
              <a:rPr lang="ja-JP" altLang="en-US" sz="1100" b="1">
                <a:solidFill>
                  <a:prstClr val="black"/>
                </a:solidFill>
                <a:latin typeface="Meiryo UI"/>
                <a:ea typeface="Meiryo UI"/>
                <a:cs typeface="Meiryo UI" panose="020B0604030504040204" pitchFamily="50" charset="-128"/>
              </a:rPr>
              <a:t>＜証区分＞</a:t>
            </a:r>
            <a:endParaRPr lang="en-US" altLang="ja-JP" sz="1100" b="1">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solidFill>
                  <a:prstClr val="black"/>
                </a:solidFill>
                <a:latin typeface="Meiryo UI"/>
                <a:ea typeface="Meiryo UI"/>
                <a:cs typeface="Meiryo UI" panose="020B0604030504040204" pitchFamily="50" charset="-128"/>
              </a:rPr>
              <a:t>それぞれ以下のとおり設定する。</a:t>
            </a:r>
            <a:endParaRPr lang="en-US" altLang="ja-JP" sz="1100">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solidFill>
                  <a:prstClr val="black"/>
                </a:solidFill>
                <a:latin typeface="Meiryo UI"/>
                <a:ea typeface="Meiryo UI"/>
                <a:cs typeface="Meiryo UI" panose="020B0604030504040204" pitchFamily="50" charset="-128"/>
              </a:rPr>
              <a:t>○　「</a:t>
            </a:r>
            <a:r>
              <a:rPr lang="en-US" altLang="ja-JP" sz="1100">
                <a:solidFill>
                  <a:prstClr val="black"/>
                </a:solidFill>
                <a:latin typeface="Meiryo UI"/>
                <a:ea typeface="Meiryo UI"/>
                <a:cs typeface="Meiryo UI" panose="020B0604030504040204" pitchFamily="50" charset="-128"/>
              </a:rPr>
              <a:t>1</a:t>
            </a:r>
            <a:r>
              <a:rPr lang="ja-JP" altLang="en-US" sz="1100">
                <a:solidFill>
                  <a:prstClr val="black"/>
                </a:solidFill>
                <a:latin typeface="Meiryo UI"/>
                <a:ea typeface="Meiryo UI"/>
                <a:cs typeface="Meiryo UI" panose="020B0604030504040204" pitchFamily="50" charset="-128"/>
              </a:rPr>
              <a:t>：被保険者証」として設定</a:t>
            </a:r>
            <a:endParaRPr lang="en-US" altLang="ja-JP" sz="1100">
              <a:solidFill>
                <a:prstClr val="black"/>
              </a:solidFill>
              <a:latin typeface="Meiryo UI"/>
              <a:ea typeface="Meiryo UI"/>
              <a:cs typeface="Meiryo UI" panose="020B0604030504040204" pitchFamily="50" charset="-128"/>
            </a:endParaRPr>
          </a:p>
          <a:p>
            <a:pPr marL="360000" algn="just">
              <a:lnSpc>
                <a:spcPct val="100000"/>
              </a:lnSpc>
              <a:spcBef>
                <a:spcPts val="0"/>
              </a:spcBef>
              <a:buFont typeface="Wingdings" panose="05000000000000000000" pitchFamily="2" charset="2"/>
              <a:buChar char="Ø"/>
              <a:defRPr/>
            </a:pPr>
            <a:r>
              <a:rPr lang="ja-JP" altLang="en-US" sz="1100">
                <a:solidFill>
                  <a:prstClr val="black"/>
                </a:solidFill>
                <a:latin typeface="Meiryo UI"/>
                <a:ea typeface="Meiryo UI"/>
                <a:cs typeface="Meiryo UI" panose="020B0604030504040204" pitchFamily="50" charset="-128"/>
              </a:rPr>
              <a:t>有効な</a:t>
            </a:r>
            <a:r>
              <a:rPr lang="ja-JP" altLang="en-US" sz="1100">
                <a:latin typeface="Meiryo UI"/>
                <a:ea typeface="Meiryo UI"/>
                <a:cs typeface="Meiryo UI" panose="020B0604030504040204" pitchFamily="50" charset="-128"/>
              </a:rPr>
              <a:t>被保険者証の保有者（経過措置期間）</a:t>
            </a:r>
            <a:endParaRPr lang="en-US" altLang="ja-JP" sz="1100">
              <a:latin typeface="Meiryo UI"/>
              <a:ea typeface="Meiryo UI"/>
              <a:cs typeface="Meiryo UI" panose="020B0604030504040204" pitchFamily="50" charset="-128"/>
            </a:endParaRPr>
          </a:p>
          <a:p>
            <a:pPr marL="360000" algn="just">
              <a:lnSpc>
                <a:spcPct val="100000"/>
              </a:lnSpc>
              <a:spcBef>
                <a:spcPts val="0"/>
              </a:spcBef>
              <a:buFont typeface="Wingdings" panose="05000000000000000000" pitchFamily="2" charset="2"/>
              <a:buChar char="Ø"/>
              <a:defRPr/>
            </a:pPr>
            <a:r>
              <a:rPr lang="ja-JP" altLang="en-US" sz="1100">
                <a:latin typeface="Meiryo UI"/>
                <a:ea typeface="Meiryo UI"/>
                <a:cs typeface="Meiryo UI" panose="020B0604030504040204" pitchFamily="50" charset="-128"/>
              </a:rPr>
              <a:t>資格確認書を発行したとき</a:t>
            </a:r>
            <a:endParaRPr lang="en-US" altLang="ja-JP" sz="1100">
              <a:latin typeface="Meiryo UI"/>
              <a:ea typeface="Meiryo UI"/>
              <a:cs typeface="Meiryo UI" panose="020B0604030504040204" pitchFamily="50" charset="-128"/>
            </a:endParaRPr>
          </a:p>
          <a:p>
            <a:pPr marL="360000" algn="just">
              <a:lnSpc>
                <a:spcPct val="100000"/>
              </a:lnSpc>
              <a:spcBef>
                <a:spcPts val="0"/>
              </a:spcBef>
              <a:buFont typeface="Wingdings" panose="05000000000000000000" pitchFamily="2" charset="2"/>
              <a:buChar char="Ø"/>
              <a:defRPr/>
            </a:pPr>
            <a:r>
              <a:rPr lang="ja-JP" altLang="en-US" sz="1100">
                <a:latin typeface="Meiryo UI"/>
                <a:ea typeface="Meiryo UI"/>
                <a:cs typeface="Meiryo UI" panose="020B0604030504040204" pitchFamily="50" charset="-128"/>
              </a:rPr>
              <a:t>マイナンバーカードの健康保険証利用登録がある方</a:t>
            </a: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latin typeface="Meiryo UI"/>
                <a:ea typeface="Meiryo UI"/>
                <a:cs typeface="Meiryo UI" panose="020B0604030504040204" pitchFamily="50" charset="-128"/>
              </a:rPr>
              <a:t>○　「</a:t>
            </a:r>
            <a:r>
              <a:rPr lang="en-US" altLang="ja-JP" sz="1100">
                <a:latin typeface="Meiryo UI"/>
                <a:ea typeface="Meiryo UI"/>
                <a:cs typeface="Meiryo UI" panose="020B0604030504040204" pitchFamily="50" charset="-128"/>
              </a:rPr>
              <a:t>2</a:t>
            </a:r>
            <a:r>
              <a:rPr lang="ja-JP" altLang="en-US" sz="1100">
                <a:latin typeface="Meiryo UI"/>
                <a:ea typeface="Meiryo UI"/>
                <a:cs typeface="Meiryo UI" panose="020B0604030504040204" pitchFamily="50" charset="-128"/>
              </a:rPr>
              <a:t>：短期被保険者証」として設定</a:t>
            </a:r>
            <a:endParaRPr lang="en-US" altLang="ja-JP" sz="1100">
              <a:latin typeface="Meiryo UI"/>
              <a:ea typeface="Meiryo UI"/>
              <a:cs typeface="Meiryo UI" panose="020B0604030504040204" pitchFamily="50" charset="-128"/>
            </a:endParaRPr>
          </a:p>
          <a:p>
            <a:pPr marL="360000">
              <a:lnSpc>
                <a:spcPct val="100000"/>
              </a:lnSpc>
              <a:spcBef>
                <a:spcPts val="0"/>
              </a:spcBef>
              <a:buFont typeface="Wingdings" panose="05000000000000000000" pitchFamily="2" charset="2"/>
              <a:buChar char="Ø"/>
              <a:defRPr/>
            </a:pPr>
            <a:r>
              <a:rPr lang="ja-JP" altLang="en-US" sz="1100">
                <a:latin typeface="Meiryo UI"/>
                <a:ea typeface="Meiryo UI"/>
                <a:cs typeface="Meiryo UI" panose="020B0604030504040204" pitchFamily="50" charset="-128"/>
              </a:rPr>
              <a:t>有効な短期被保険者証の保有者（経過措置期間）</a:t>
            </a: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latin typeface="Meiryo UI"/>
                <a:ea typeface="Meiryo UI"/>
                <a:cs typeface="Meiryo UI" panose="020B0604030504040204" pitchFamily="50" charset="-128"/>
              </a:rPr>
              <a:t>　</a:t>
            </a:r>
            <a:r>
              <a:rPr lang="en-US" altLang="ja-JP" sz="1100">
                <a:latin typeface="Meiryo UI"/>
                <a:ea typeface="Meiryo UI"/>
                <a:cs typeface="Meiryo UI" panose="020B0604030504040204" pitchFamily="50" charset="-128"/>
              </a:rPr>
              <a:t>※</a:t>
            </a:r>
            <a:r>
              <a:rPr lang="ja-JP" altLang="en-US" sz="1100">
                <a:latin typeface="Meiryo UI"/>
                <a:ea typeface="Meiryo UI"/>
                <a:cs typeface="Meiryo UI" panose="020B0604030504040204" pitchFamily="50" charset="-128"/>
              </a:rPr>
              <a:t>　法施行以降は、新たに設定しない</a:t>
            </a: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latin typeface="Meiryo UI"/>
                <a:ea typeface="Meiryo UI"/>
                <a:cs typeface="Meiryo UI" panose="020B0604030504040204" pitchFamily="50" charset="-128"/>
              </a:rPr>
              <a:t>○　「</a:t>
            </a:r>
            <a:r>
              <a:rPr lang="en-US" altLang="ja-JP" sz="1100">
                <a:latin typeface="Meiryo UI"/>
                <a:ea typeface="Meiryo UI"/>
                <a:cs typeface="Meiryo UI" panose="020B0604030504040204" pitchFamily="50" charset="-128"/>
              </a:rPr>
              <a:t>3</a:t>
            </a:r>
            <a:r>
              <a:rPr lang="ja-JP" altLang="en-US" sz="1100">
                <a:latin typeface="Meiryo UI"/>
                <a:ea typeface="Meiryo UI"/>
                <a:cs typeface="Meiryo UI" panose="020B0604030504040204" pitchFamily="50" charset="-128"/>
              </a:rPr>
              <a:t>：資格証明書」として設定</a:t>
            </a:r>
            <a:endParaRPr lang="en-US" altLang="ja-JP" sz="1100">
              <a:latin typeface="Meiryo UI"/>
              <a:ea typeface="Meiryo UI"/>
              <a:cs typeface="Meiryo UI" panose="020B0604030504040204" pitchFamily="50" charset="-128"/>
            </a:endParaRPr>
          </a:p>
          <a:p>
            <a:pPr marL="360000">
              <a:lnSpc>
                <a:spcPct val="100000"/>
              </a:lnSpc>
              <a:spcBef>
                <a:spcPts val="0"/>
              </a:spcBef>
              <a:buFont typeface="Wingdings" panose="05000000000000000000" pitchFamily="2" charset="2"/>
              <a:buChar char="Ø"/>
              <a:defRPr/>
            </a:pPr>
            <a:r>
              <a:rPr lang="ja-JP" altLang="en-US" sz="1100">
                <a:latin typeface="Meiryo UI"/>
                <a:ea typeface="Meiryo UI"/>
                <a:cs typeface="Meiryo UI" panose="020B0604030504040204" pitchFamily="50" charset="-128"/>
              </a:rPr>
              <a:t>有効な被保険者資格証明書の保有者（経過措置期間）</a:t>
            </a:r>
            <a:endParaRPr lang="en-US" altLang="ja-JP" sz="1100">
              <a:latin typeface="Meiryo UI"/>
              <a:ea typeface="Meiryo UI"/>
              <a:cs typeface="Meiryo UI" panose="020B0604030504040204" pitchFamily="50" charset="-128"/>
            </a:endParaRPr>
          </a:p>
          <a:p>
            <a:pPr marL="360000">
              <a:lnSpc>
                <a:spcPct val="100000"/>
              </a:lnSpc>
              <a:spcBef>
                <a:spcPts val="0"/>
              </a:spcBef>
              <a:buFont typeface="Wingdings" panose="05000000000000000000" pitchFamily="2" charset="2"/>
              <a:buChar char="Ø"/>
              <a:defRPr/>
            </a:pPr>
            <a:r>
              <a:rPr lang="ja-JP" altLang="en-US" sz="1100">
                <a:latin typeface="Meiryo UI"/>
                <a:ea typeface="Meiryo UI"/>
                <a:cs typeface="Meiryo UI" panose="020B0604030504040204" pitchFamily="50" charset="-128"/>
              </a:rPr>
              <a:t>特別療養費の支給対象者に、資格確認書（特別療養費支給対象者向けのもの）を発行したとき</a:t>
            </a:r>
            <a:endParaRPr lang="en-US" altLang="ja-JP" sz="1100">
              <a:latin typeface="Meiryo UI"/>
              <a:ea typeface="Meiryo UI"/>
              <a:cs typeface="Meiryo UI" panose="020B0604030504040204" pitchFamily="50" charset="-128"/>
            </a:endParaRPr>
          </a:p>
          <a:p>
            <a:pPr marL="0" indent="0">
              <a:lnSpc>
                <a:spcPct val="100000"/>
              </a:lnSpc>
              <a:spcBef>
                <a:spcPts val="0"/>
              </a:spcBef>
              <a:buFontTx/>
              <a:buNone/>
              <a:defRPr/>
            </a:pPr>
            <a:endParaRPr lang="en-US" altLang="ja-JP" sz="1100">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b="1">
                <a:solidFill>
                  <a:prstClr val="black"/>
                </a:solidFill>
                <a:latin typeface="Meiryo UI"/>
                <a:ea typeface="Meiryo UI"/>
                <a:cs typeface="Meiryo UI" panose="020B0604030504040204" pitchFamily="50" charset="-128"/>
              </a:rPr>
              <a:t>＜有効期限＞</a:t>
            </a:r>
            <a:endParaRPr lang="en-US" altLang="ja-JP" sz="1100" b="1">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solidFill>
                  <a:prstClr val="black"/>
                </a:solidFill>
                <a:latin typeface="Meiryo UI"/>
                <a:ea typeface="Meiryo UI"/>
                <a:cs typeface="Meiryo UI" panose="020B0604030504040204" pitchFamily="50" charset="-128"/>
              </a:rPr>
              <a:t>資格確認書を発行した場合を含め、有効期限を設定しないものとする（ 「＠</a:t>
            </a:r>
            <a:r>
              <a:rPr lang="en-US" altLang="ja-JP" sz="1100">
                <a:solidFill>
                  <a:prstClr val="black"/>
                </a:solidFill>
                <a:latin typeface="Meiryo UI"/>
                <a:ea typeface="Meiryo UI"/>
                <a:cs typeface="Meiryo UI" panose="020B0604030504040204" pitchFamily="50" charset="-128"/>
              </a:rPr>
              <a:t>NUL</a:t>
            </a:r>
            <a:r>
              <a:rPr lang="ja-JP" altLang="en-US" sz="1100">
                <a:solidFill>
                  <a:prstClr val="black"/>
                </a:solidFill>
                <a:latin typeface="Meiryo UI"/>
                <a:ea typeface="Meiryo UI"/>
                <a:cs typeface="Meiryo UI" panose="020B0604030504040204" pitchFamily="50" charset="-128"/>
              </a:rPr>
              <a:t>＝１」を設定）。</a:t>
            </a:r>
            <a:endParaRPr lang="en-US" altLang="ja-JP" sz="1100">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en-US" altLang="ja-JP" sz="1100">
                <a:solidFill>
                  <a:prstClr val="black"/>
                </a:solidFill>
                <a:latin typeface="Meiryo UI"/>
                <a:ea typeface="Meiryo UI"/>
                <a:cs typeface="Meiryo UI" panose="020B0604030504040204" pitchFamily="50" charset="-128"/>
              </a:rPr>
              <a:t>※</a:t>
            </a:r>
            <a:r>
              <a:rPr lang="ja-JP" altLang="en-US" sz="1100">
                <a:solidFill>
                  <a:prstClr val="black"/>
                </a:solidFill>
                <a:latin typeface="Meiryo UI"/>
                <a:ea typeface="Meiryo UI"/>
                <a:cs typeface="Meiryo UI" panose="020B0604030504040204" pitchFamily="50" charset="-128"/>
              </a:rPr>
              <a:t>　現在有効期限が設定されている情報について修正する必要はない</a:t>
            </a:r>
            <a:endParaRPr lang="en-US" altLang="ja-JP" sz="1100">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endParaRPr lang="en-US" altLang="ja-JP" sz="1100" b="1">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b="1">
                <a:solidFill>
                  <a:prstClr val="black"/>
                </a:solidFill>
                <a:latin typeface="Meiryo UI"/>
                <a:ea typeface="Meiryo UI"/>
                <a:cs typeface="Meiryo UI" panose="020B0604030504040204" pitchFamily="50" charset="-128"/>
              </a:rPr>
              <a:t>＜提供可能となる情報の状況＞</a:t>
            </a:r>
            <a:endParaRPr lang="en-US" altLang="ja-JP" sz="1100" b="1">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ja-JP" altLang="en-US" sz="1100">
                <a:solidFill>
                  <a:prstClr val="black"/>
                </a:solidFill>
                <a:latin typeface="Meiryo UI"/>
                <a:ea typeface="Meiryo UI"/>
                <a:cs typeface="Meiryo UI" panose="020B0604030504040204" pitchFamily="50" charset="-128"/>
              </a:rPr>
              <a:t>「毎年の登録月日」、「毎年の確認月日」の列において、「証発行の処理時に随時」とあるのは、「随時」と読み替えた上で設定する。</a:t>
            </a:r>
            <a:endParaRPr lang="en-US" altLang="ja-JP" sz="1100">
              <a:solidFill>
                <a:prstClr val="black"/>
              </a:solidFill>
              <a:latin typeface="Meiryo UI"/>
              <a:ea typeface="Meiryo UI"/>
              <a:cs typeface="Meiryo UI" panose="020B0604030504040204" pitchFamily="50" charset="-128"/>
            </a:endParaRPr>
          </a:p>
          <a:p>
            <a:pPr marL="0" indent="0">
              <a:lnSpc>
                <a:spcPct val="100000"/>
              </a:lnSpc>
              <a:spcBef>
                <a:spcPts val="0"/>
              </a:spcBef>
              <a:buFontTx/>
              <a:buNone/>
              <a:defRPr/>
            </a:pPr>
            <a:r>
              <a:rPr lang="en-US" altLang="ja-JP" sz="1100">
                <a:solidFill>
                  <a:prstClr val="black"/>
                </a:solidFill>
                <a:latin typeface="Meiryo UI"/>
                <a:ea typeface="Meiryo UI"/>
                <a:cs typeface="Meiryo UI" panose="020B0604030504040204" pitchFamily="50" charset="-128"/>
              </a:rPr>
              <a:t>※</a:t>
            </a:r>
            <a:r>
              <a:rPr lang="ja-JP" altLang="en-US" sz="1100">
                <a:solidFill>
                  <a:prstClr val="black"/>
                </a:solidFill>
                <a:latin typeface="Meiryo UI"/>
                <a:ea typeface="Meiryo UI"/>
                <a:cs typeface="Meiryo UI" panose="020B0604030504040204" pitchFamily="50" charset="-128"/>
              </a:rPr>
              <a:t>　資格確認書の交付を行わない被保険者についても随時設定する</a:t>
            </a:r>
            <a:endParaRPr lang="en-US" altLang="ja-JP" sz="1100">
              <a:solidFill>
                <a:prstClr val="black"/>
              </a:solidFill>
              <a:latin typeface="Meiryo UI"/>
              <a:ea typeface="Meiryo UI"/>
              <a:cs typeface="Meiryo UI" panose="020B0604030504040204" pitchFamily="50" charset="-128"/>
            </a:endParaRPr>
          </a:p>
        </p:txBody>
      </p:sp>
      <p:sp>
        <p:nvSpPr>
          <p:cNvPr id="6" name="スライド番号プレースホルダー 2">
            <a:extLst>
              <a:ext uri="{FF2B5EF4-FFF2-40B4-BE49-F238E27FC236}">
                <a16:creationId xmlns:a16="http://schemas.microsoft.com/office/drawing/2014/main" id="{D9FD4FD9-A12A-D5F1-E6E4-BF486E54CFA5}"/>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pPr/>
              <a:t>66</a:t>
            </a:fld>
            <a:endParaRPr kumimoji="1" lang="ja-JP" altLang="en-US"/>
          </a:p>
        </p:txBody>
      </p:sp>
    </p:spTree>
    <p:extLst>
      <p:ext uri="{BB962C8B-B14F-4D97-AF65-F5344CB8AC3E}">
        <p14:creationId xmlns:p14="http://schemas.microsoft.com/office/powerpoint/2010/main" val="5570527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849A366-16CF-EA87-3AB5-FF6564B701FB}"/>
              </a:ext>
            </a:extLst>
          </p:cNvPr>
          <p:cNvPicPr>
            <a:picLocks noChangeAspect="1"/>
          </p:cNvPicPr>
          <p:nvPr/>
        </p:nvPicPr>
        <p:blipFill>
          <a:blip r:embed="rId2"/>
          <a:stretch>
            <a:fillRect/>
          </a:stretch>
        </p:blipFill>
        <p:spPr>
          <a:xfrm>
            <a:off x="378418" y="2486896"/>
            <a:ext cx="9255102" cy="4110900"/>
          </a:xfrm>
          <a:prstGeom prst="rect">
            <a:avLst/>
          </a:prstGeom>
        </p:spPr>
      </p:pic>
      <p:sp>
        <p:nvSpPr>
          <p:cNvPr id="3" name="スライド番号プレースホルダー 2">
            <a:extLst>
              <a:ext uri="{FF2B5EF4-FFF2-40B4-BE49-F238E27FC236}">
                <a16:creationId xmlns:a16="http://schemas.microsoft.com/office/drawing/2014/main" id="{35CF1EF1-B582-9821-3AF6-FC5F6D1F45D6}"/>
              </a:ext>
            </a:extLst>
          </p:cNvPr>
          <p:cNvSpPr>
            <a:spLocks noGrp="1"/>
          </p:cNvSpPr>
          <p:nvPr>
            <p:ph type="sldNum" sz="quarter" idx="12"/>
          </p:nvPr>
        </p:nvSpPr>
        <p:spPr/>
        <p:txBody>
          <a:bodyPr/>
          <a:lstStyle/>
          <a:p>
            <a:fld id="{B39558CB-1803-41F9-BEAC-264E2C773853}" type="slidenum">
              <a:rPr kumimoji="1" lang="ja-JP" altLang="en-US" smtClean="0"/>
              <a:pPr/>
              <a:t>67</a:t>
            </a:fld>
            <a:endParaRPr kumimoji="1" lang="ja-JP" altLang="en-US"/>
          </a:p>
        </p:txBody>
      </p:sp>
      <p:sp>
        <p:nvSpPr>
          <p:cNvPr id="5" name="正方形/長方形 4">
            <a:extLst>
              <a:ext uri="{FF2B5EF4-FFF2-40B4-BE49-F238E27FC236}">
                <a16:creationId xmlns:a16="http://schemas.microsoft.com/office/drawing/2014/main" id="{C61831E4-2A38-F650-A6EE-18CD8452F7D6}"/>
              </a:ext>
            </a:extLst>
          </p:cNvPr>
          <p:cNvSpPr/>
          <p:nvPr/>
        </p:nvSpPr>
        <p:spPr>
          <a:xfrm>
            <a:off x="540000" y="756000"/>
            <a:ext cx="1439694" cy="648000"/>
          </a:xfrm>
          <a:prstGeom prst="rect">
            <a:avLst/>
          </a:prstGeom>
          <a:solidFill>
            <a:srgbClr val="002060"/>
          </a:solidFill>
          <a:ln w="25400" cap="flat" cmpd="sng" algn="ctr">
            <a:noFill/>
            <a:prstDash val="solid"/>
          </a:ln>
          <a:effectLst/>
        </p:spPr>
        <p:txBody>
          <a:bodyPr lIns="91429" tIns="45715" rIns="91429" bIns="45715" anchor="ctr"/>
          <a:lstStyle/>
          <a:p>
            <a:pPr algn="ctr" fontAlgn="base">
              <a:lnSpc>
                <a:spcPts val="2160"/>
              </a:lnSpc>
              <a:spcBef>
                <a:spcPct val="0"/>
              </a:spcBef>
              <a:spcAft>
                <a:spcPct val="0"/>
              </a:spcAft>
              <a:defRPr/>
            </a:pP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設計方針</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a:p>
            <a:pPr algn="ctr" fontAlgn="base">
              <a:lnSpc>
                <a:spcPts val="2160"/>
              </a:lnSpc>
              <a:spcBef>
                <a:spcPct val="0"/>
              </a:spcBef>
              <a:spcAft>
                <a:spcPct val="0"/>
              </a:spcAft>
              <a:defRPr/>
            </a:pPr>
            <a:r>
              <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10</a:t>
            </a:r>
            <a:r>
              <a:rPr kumimoji="0" lang="ja-JP" altLang="en-US" kern="0">
                <a:solidFill>
                  <a:srgbClr val="FFFFFF"/>
                </a:solidFill>
                <a:latin typeface="Meiryo UI" panose="020B0604030504040204" pitchFamily="50" charset="-128"/>
                <a:ea typeface="Meiryo UI" panose="020B0604030504040204" pitchFamily="50" charset="-128"/>
                <a:cs typeface="Meiryo UI" panose="020B0604030504040204" pitchFamily="50" charset="-128"/>
              </a:rPr>
              <a:t>ー３</a:t>
            </a:r>
            <a:endParaRPr kumimoji="0" lang="en-US" altLang="ja-JP" kern="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99283A0A-1ACE-F304-EDA2-AFD9232232B8}"/>
              </a:ext>
            </a:extLst>
          </p:cNvPr>
          <p:cNvSpPr/>
          <p:nvPr/>
        </p:nvSpPr>
        <p:spPr>
          <a:xfrm>
            <a:off x="1980000" y="756000"/>
            <a:ext cx="7200000" cy="648000"/>
          </a:xfrm>
          <a:prstGeom prst="rect">
            <a:avLst/>
          </a:prstGeom>
          <a:solidFill>
            <a:srgbClr val="2D2DB9">
              <a:lumMod val="20000"/>
              <a:lumOff val="80000"/>
            </a:srgbClr>
          </a:solidFill>
          <a:ln w="25400" cap="flat" cmpd="sng" algn="ctr">
            <a:noFill/>
            <a:prstDash val="solid"/>
          </a:ln>
          <a:effectLst/>
        </p:spPr>
        <p:txBody>
          <a:bodyPr lIns="91429" tIns="45715" rIns="91429" bIns="45715" anchor="ctr"/>
          <a:lstStyle/>
          <a:p>
            <a:pPr marL="285750" indent="-285750">
              <a:buFont typeface="Wingdings" panose="05000000000000000000" pitchFamily="2" charset="2"/>
              <a:buChar char="Ø"/>
            </a:pPr>
            <a:r>
              <a:rPr lang="ja-JP" altLang="en-US" sz="1800">
                <a:latin typeface="Meiryo UI"/>
                <a:ea typeface="Meiryo UI"/>
                <a:cs typeface="Meiryo UI" panose="020B0604030504040204" pitchFamily="50" charset="-128"/>
              </a:rPr>
              <a:t>市町村システム向けインタフェース連携機能の見直しは行わない</a:t>
            </a:r>
            <a:endParaRPr lang="en-US" altLang="ja-JP" sz="18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a:extLst>
              <a:ext uri="{FF2B5EF4-FFF2-40B4-BE49-F238E27FC236}">
                <a16:creationId xmlns:a16="http://schemas.microsoft.com/office/drawing/2014/main" id="{6E48209B-40AE-69C2-DBC7-99D6114E571C}"/>
              </a:ext>
            </a:extLst>
          </p:cNvPr>
          <p:cNvSpPr txBox="1"/>
          <p:nvPr/>
        </p:nvSpPr>
        <p:spPr>
          <a:xfrm>
            <a:off x="540000" y="1409688"/>
            <a:ext cx="8987582" cy="1077208"/>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現在、標準システムから市区町村向けに連携しているインタフェース機能のうち、被保険者証交付に関する情報を連携しているインタフェースとして　「保険証交付ファイル」（総務省中間標準レイアウト）があり、「</a:t>
            </a:r>
            <a:r>
              <a:rPr lang="zh-TW" altLang="en-US" sz="1600">
                <a:latin typeface="Meiryo UI" panose="020B0604030504040204" pitchFamily="50" charset="-128"/>
                <a:ea typeface="Meiryo UI" panose="020B0604030504040204" pitchFamily="50" charset="-128"/>
                <a:cs typeface="Meiryo UI" panose="020B0604030504040204" pitchFamily="50" charset="-128"/>
              </a:rPr>
              <a:t>保険証種類区分</a:t>
            </a:r>
            <a:r>
              <a:rPr lang="ja-JP" altLang="en-US" sz="1600">
                <a:latin typeface="Meiryo UI" panose="020B0604030504040204" pitchFamily="50" charset="-128"/>
                <a:ea typeface="Meiryo UI" panose="020B0604030504040204" pitchFamily="50" charset="-128"/>
                <a:cs typeface="Meiryo UI" panose="020B0604030504040204" pitchFamily="50" charset="-128"/>
              </a:rPr>
              <a:t>」、「交付日」、「有効期限」の項目を連携している。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panose="020B0604030504040204" pitchFamily="50" charset="-128"/>
                <a:ea typeface="Meiryo UI" panose="020B0604030504040204" pitchFamily="50" charset="-128"/>
                <a:cs typeface="Meiryo UI" panose="020B0604030504040204" pitchFamily="50" charset="-128"/>
              </a:rPr>
              <a:t>　「保険証交付ファイル」（総務省中間標準レイアウト）レイアウトを以下に示す。</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a:extLst>
              <a:ext uri="{FF2B5EF4-FFF2-40B4-BE49-F238E27FC236}">
                <a16:creationId xmlns:a16="http://schemas.microsoft.com/office/drawing/2014/main" id="{269DAC0F-9B73-2063-2168-31A711A7A254}"/>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10" name="吹き出し: 四角形 9">
            <a:extLst>
              <a:ext uri="{FF2B5EF4-FFF2-40B4-BE49-F238E27FC236}">
                <a16:creationId xmlns:a16="http://schemas.microsoft.com/office/drawing/2014/main" id="{54738220-DE4C-881A-736B-23FC988A7D00}"/>
              </a:ext>
            </a:extLst>
          </p:cNvPr>
          <p:cNvSpPr/>
          <p:nvPr/>
        </p:nvSpPr>
        <p:spPr>
          <a:xfrm>
            <a:off x="7583366" y="3871357"/>
            <a:ext cx="1944216" cy="1152128"/>
          </a:xfrm>
          <a:prstGeom prst="wedgeRectCallout">
            <a:avLst>
              <a:gd name="adj1" fmla="val -126956"/>
              <a:gd name="adj2" fmla="val -56549"/>
            </a:avLst>
          </a:prstGeom>
          <a:solidFill>
            <a:srgbClr val="D4DFE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TW" altLang="en-US" sz="1200">
                <a:solidFill>
                  <a:schemeClr val="tx1"/>
                </a:solidFill>
                <a:latin typeface="Meiryo UI" panose="020B0604030504040204" pitchFamily="50" charset="-128"/>
                <a:ea typeface="Meiryo UI" panose="020B0604030504040204" pitchFamily="50" charset="-128"/>
              </a:rPr>
              <a:t>保険証種類区分</a:t>
            </a:r>
          </a:p>
          <a:p>
            <a:r>
              <a:rPr kumimoji="1" lang="en-US" altLang="zh-TW" sz="1200">
                <a:solidFill>
                  <a:schemeClr val="tx1"/>
                </a:solidFill>
                <a:latin typeface="Meiryo UI" panose="020B0604030504040204" pitchFamily="50" charset="-128"/>
                <a:ea typeface="Meiryo UI" panose="020B0604030504040204" pitchFamily="50" charset="-128"/>
              </a:rPr>
              <a:t>01</a:t>
            </a:r>
            <a:r>
              <a:rPr kumimoji="1" lang="zh-TW" altLang="en-US" sz="1200">
                <a:solidFill>
                  <a:schemeClr val="tx1"/>
                </a:solidFill>
                <a:latin typeface="Meiryo UI" panose="020B0604030504040204" pitchFamily="50" charset="-128"/>
                <a:ea typeface="Meiryo UI" panose="020B0604030504040204" pitchFamily="50" charset="-128"/>
              </a:rPr>
              <a:t>：一般被保険者証</a:t>
            </a:r>
          </a:p>
          <a:p>
            <a:r>
              <a:rPr kumimoji="1" lang="en-US" altLang="zh-TW" sz="1200">
                <a:solidFill>
                  <a:schemeClr val="tx1"/>
                </a:solidFill>
                <a:latin typeface="Meiryo UI" panose="020B0604030504040204" pitchFamily="50" charset="-128"/>
                <a:ea typeface="Meiryo UI" panose="020B0604030504040204" pitchFamily="50" charset="-128"/>
              </a:rPr>
              <a:t>02</a:t>
            </a:r>
            <a:r>
              <a:rPr kumimoji="1" lang="zh-TW" altLang="en-US" sz="1200">
                <a:solidFill>
                  <a:schemeClr val="tx1"/>
                </a:solidFill>
                <a:latin typeface="Meiryo UI" panose="020B0604030504040204" pitchFamily="50" charset="-128"/>
                <a:ea typeface="Meiryo UI" panose="020B0604030504040204" pitchFamily="50" charset="-128"/>
              </a:rPr>
              <a:t>：退職被保険者証</a:t>
            </a:r>
          </a:p>
          <a:p>
            <a:r>
              <a:rPr kumimoji="1" lang="en-US" altLang="zh-TW" sz="1200">
                <a:solidFill>
                  <a:schemeClr val="tx1"/>
                </a:solidFill>
                <a:latin typeface="Meiryo UI" panose="020B0604030504040204" pitchFamily="50" charset="-128"/>
                <a:ea typeface="Meiryo UI" panose="020B0604030504040204" pitchFamily="50" charset="-128"/>
              </a:rPr>
              <a:t>03</a:t>
            </a:r>
            <a:r>
              <a:rPr kumimoji="1" lang="zh-TW" altLang="en-US" sz="1200">
                <a:solidFill>
                  <a:schemeClr val="tx1"/>
                </a:solidFill>
                <a:latin typeface="Meiryo UI" panose="020B0604030504040204" pitchFamily="50" charset="-128"/>
                <a:ea typeface="Meiryo UI" panose="020B0604030504040204" pitchFamily="50" charset="-128"/>
              </a:rPr>
              <a:t>：資格者証</a:t>
            </a:r>
          </a:p>
          <a:p>
            <a:r>
              <a:rPr kumimoji="1" lang="en-US" altLang="zh-TW" sz="1200">
                <a:solidFill>
                  <a:schemeClr val="tx1"/>
                </a:solidFill>
                <a:latin typeface="Meiryo UI" panose="020B0604030504040204" pitchFamily="50" charset="-128"/>
                <a:ea typeface="Meiryo UI" panose="020B0604030504040204" pitchFamily="50" charset="-128"/>
              </a:rPr>
              <a:t>04</a:t>
            </a:r>
            <a:r>
              <a:rPr kumimoji="1" lang="zh-TW" altLang="en-US" sz="1200">
                <a:solidFill>
                  <a:schemeClr val="tx1"/>
                </a:solidFill>
                <a:latin typeface="Meiryo UI" panose="020B0604030504040204" pitchFamily="50" charset="-128"/>
                <a:ea typeface="Meiryo UI" panose="020B0604030504040204" pitchFamily="50" charset="-128"/>
              </a:rPr>
              <a:t>：高齢受給者証</a:t>
            </a:r>
          </a:p>
          <a:p>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C897C4D-2F4C-240C-10E6-313A343F0722}"/>
              </a:ext>
            </a:extLst>
          </p:cNvPr>
          <p:cNvSpPr/>
          <p:nvPr/>
        </p:nvSpPr>
        <p:spPr>
          <a:xfrm>
            <a:off x="540000" y="4293096"/>
            <a:ext cx="6429224" cy="28803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A29BA265-610A-4B2A-1CE9-78499A787FDD}"/>
              </a:ext>
            </a:extLst>
          </p:cNvPr>
          <p:cNvSpPr/>
          <p:nvPr/>
        </p:nvSpPr>
        <p:spPr>
          <a:xfrm>
            <a:off x="540000" y="3717032"/>
            <a:ext cx="6429224" cy="11275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21346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14DC3DE-BD3E-07EA-7B79-4A4241B2DCE5}"/>
              </a:ext>
            </a:extLst>
          </p:cNvPr>
          <p:cNvSpPr>
            <a:spLocks noGrp="1"/>
          </p:cNvSpPr>
          <p:nvPr>
            <p:ph type="sldNum" sz="quarter" idx="12"/>
          </p:nvPr>
        </p:nvSpPr>
        <p:spPr/>
        <p:txBody>
          <a:bodyPr/>
          <a:lstStyle/>
          <a:p>
            <a:fld id="{B39558CB-1803-41F9-BEAC-264E2C773853}" type="slidenum">
              <a:rPr kumimoji="1" lang="ja-JP" altLang="en-US" smtClean="0"/>
              <a:pPr/>
              <a:t>68</a:t>
            </a:fld>
            <a:endParaRPr kumimoji="1" lang="ja-JP" altLang="en-US"/>
          </a:p>
        </p:txBody>
      </p:sp>
      <p:sp>
        <p:nvSpPr>
          <p:cNvPr id="5" name="テキスト ボックス 4">
            <a:extLst>
              <a:ext uri="{FF2B5EF4-FFF2-40B4-BE49-F238E27FC236}">
                <a16:creationId xmlns:a16="http://schemas.microsoft.com/office/drawing/2014/main" id="{0331EBCB-5BFA-B9AF-99C6-191DA8EED8B9}"/>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テキスト ボックス 5">
            <a:extLst>
              <a:ext uri="{FF2B5EF4-FFF2-40B4-BE49-F238E27FC236}">
                <a16:creationId xmlns:a16="http://schemas.microsoft.com/office/drawing/2014/main" id="{5901AB4C-B34F-60C8-CBD3-58BD78451232}"/>
              </a:ext>
            </a:extLst>
          </p:cNvPr>
          <p:cNvSpPr txBox="1"/>
          <p:nvPr/>
        </p:nvSpPr>
        <p:spPr>
          <a:xfrm>
            <a:off x="540000" y="908720"/>
            <a:ext cx="8987582" cy="2062093"/>
          </a:xfrm>
          <a:prstGeom prst="rect">
            <a:avLst/>
          </a:prstGeom>
          <a:noFill/>
        </p:spPr>
        <p:txBody>
          <a:bodyPr wrap="square" lIns="91429" tIns="45715" rIns="91429" bIns="45715" rtlCol="0">
            <a:spAutoFit/>
          </a:bodyPr>
          <a:lstStyle/>
          <a:p>
            <a:r>
              <a:rPr lang="ja-JP" altLang="en-US" sz="1600">
                <a:latin typeface="Meiryo UI"/>
                <a:ea typeface="Meiryo UI"/>
                <a:cs typeface="Meiryo UI" panose="020B0604030504040204" pitchFamily="50" charset="-128"/>
              </a:rPr>
              <a:t>本連携については、</a:t>
            </a:r>
            <a:r>
              <a:rPr lang="ja-JP" altLang="en-US" sz="1600">
                <a:latin typeface="Meiryo UI" panose="020B0604030504040204" pitchFamily="50" charset="-128"/>
                <a:ea typeface="Meiryo UI" panose="020B0604030504040204" pitchFamily="50" charset="-128"/>
                <a:cs typeface="Meiryo UI" panose="020B0604030504040204" pitchFamily="50" charset="-128"/>
              </a:rPr>
              <a:t> 「保険証交付ファイル」（総務省中間標準レイアウト）について、現時点で改訂がないことから、システムの見直しは行わない。（改訂となった際は改めて検討する。）</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a:latin typeface="Meiryo UI"/>
                <a:ea typeface="Meiryo UI"/>
                <a:cs typeface="Meiryo UI" panose="020B0604030504040204" pitchFamily="50" charset="-128"/>
              </a:rPr>
              <a:t>なお、他システム連携仕様書においては、本連携を「市町村滞納システム」向けとしており、主に短期証、資格証の交付に関するデータ連携が想定される。短期証については廃止され、資格証明書については特別療養費支給対象者として管理することとなる。このため、「市町村滞納システム」で特別療養費支給対象者の情報が必要となる場合には、「設計方針６－１」にて示した「滞納</a:t>
            </a:r>
            <a:r>
              <a:rPr lang="en-US" altLang="ja-JP" sz="1600">
                <a:latin typeface="Meiryo UI"/>
                <a:ea typeface="Meiryo UI"/>
                <a:cs typeface="Meiryo UI" panose="020B0604030504040204" pitchFamily="50" charset="-128"/>
              </a:rPr>
              <a:t>CSV</a:t>
            </a:r>
            <a:r>
              <a:rPr lang="ja-JP" altLang="en-US" sz="1600">
                <a:latin typeface="Meiryo UI"/>
                <a:ea typeface="Meiryo UI"/>
                <a:cs typeface="Meiryo UI" panose="020B0604030504040204" pitchFamily="50" charset="-128"/>
              </a:rPr>
              <a:t>」または「滞納一括登録データ（</a:t>
            </a:r>
            <a:r>
              <a:rPr lang="en-US" altLang="ja-JP" sz="1600">
                <a:latin typeface="Meiryo UI"/>
                <a:ea typeface="Meiryo UI"/>
                <a:cs typeface="Meiryo UI" panose="020B0604030504040204" pitchFamily="50" charset="-128"/>
              </a:rPr>
              <a:t>CSV</a:t>
            </a:r>
            <a:r>
              <a:rPr lang="ja-JP" altLang="en-US" sz="1600">
                <a:latin typeface="Meiryo UI"/>
                <a:ea typeface="Meiryo UI"/>
                <a:cs typeface="Meiryo UI" panose="020B0604030504040204" pitchFamily="50" charset="-128"/>
              </a:rPr>
              <a:t>）」などを活用頂く。</a:t>
            </a:r>
            <a:endParaRPr lang="en-US" altLang="ja-JP" sz="1600">
              <a:latin typeface="Meiryo UI"/>
              <a:ea typeface="Meiryo UI"/>
              <a:cs typeface="Meiryo UI" panose="020B0604030504040204" pitchFamily="50" charset="-128"/>
            </a:endParaRPr>
          </a:p>
          <a:p>
            <a:endParaRPr lang="en-US" altLang="ja-JP" sz="1600">
              <a:latin typeface="Meiryo UI"/>
              <a:ea typeface="Meiryo UI"/>
              <a:cs typeface="Meiryo UI" panose="020B0604030504040204" pitchFamily="50" charset="-128"/>
            </a:endParaRPr>
          </a:p>
        </p:txBody>
      </p:sp>
    </p:spTree>
    <p:extLst>
      <p:ext uri="{BB962C8B-B14F-4D97-AF65-F5344CB8AC3E}">
        <p14:creationId xmlns:p14="http://schemas.microsoft.com/office/powerpoint/2010/main" val="1349245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E8D5772-F2B3-EC3B-3A6D-B665FBC9D567}"/>
              </a:ext>
            </a:extLst>
          </p:cNvPr>
          <p:cNvSpPr txBox="1"/>
          <p:nvPr/>
        </p:nvSpPr>
        <p:spPr>
          <a:xfrm>
            <a:off x="275263" y="762422"/>
            <a:ext cx="9546000" cy="338544"/>
          </a:xfrm>
          <a:prstGeom prst="rect">
            <a:avLst/>
          </a:prstGeom>
          <a:noFill/>
        </p:spPr>
        <p:txBody>
          <a:bodyPr wrap="square" lIns="91429" tIns="45715" rIns="91429" bIns="45715" rtlCol="0" anchor="t">
            <a:spAutoFit/>
          </a:bodyPr>
          <a:lstStyle/>
          <a:p>
            <a:pPr marL="287655">
              <a:tabLst>
                <a:tab pos="3494088" algn="l"/>
              </a:tabLst>
            </a:pPr>
            <a:r>
              <a:rPr lang="ja-JP" altLang="en-US" sz="1600">
                <a:latin typeface="Meiryo UI"/>
                <a:ea typeface="Meiryo UI"/>
                <a:cs typeface="Meiryo UI" panose="020B0604030504040204" pitchFamily="50" charset="-128"/>
              </a:rPr>
              <a:t>マイナンバーカードの健康保険証利用について、医療保険者における運用イメージを以下に示す。</a:t>
            </a:r>
            <a:endParaRPr lang="en-US" altLang="ja-JP" sz="1600">
              <a:latin typeface="Meiryo UI"/>
              <a:ea typeface="Meiryo UI"/>
              <a:cs typeface="Meiryo UI" panose="020B0604030504040204" pitchFamily="50" charset="-128"/>
            </a:endParaRPr>
          </a:p>
        </p:txBody>
      </p:sp>
      <p:sp>
        <p:nvSpPr>
          <p:cNvPr id="148" name="テキスト ボックス 147">
            <a:extLst>
              <a:ext uri="{FF2B5EF4-FFF2-40B4-BE49-F238E27FC236}">
                <a16:creationId xmlns:a16="http://schemas.microsoft.com/office/drawing/2014/main" id="{1D18286A-DA8D-DC15-FEF8-CEE97E9EECAB}"/>
              </a:ext>
            </a:extLst>
          </p:cNvPr>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6" name="テキスト ボックス 5">
            <a:extLst>
              <a:ext uri="{FF2B5EF4-FFF2-40B4-BE49-F238E27FC236}">
                <a16:creationId xmlns:a16="http://schemas.microsoft.com/office/drawing/2014/main" id="{49B2607E-578A-33E4-DFB2-200D1755578E}"/>
              </a:ext>
            </a:extLst>
          </p:cNvPr>
          <p:cNvSpPr txBox="1"/>
          <p:nvPr/>
        </p:nvSpPr>
        <p:spPr>
          <a:xfrm>
            <a:off x="272480" y="5445224"/>
            <a:ext cx="9546000" cy="1323429"/>
          </a:xfrm>
          <a:prstGeom prst="rect">
            <a:avLst/>
          </a:prstGeom>
          <a:solidFill>
            <a:schemeClr val="bg1"/>
          </a:solidFill>
        </p:spPr>
        <p:txBody>
          <a:bodyPr wrap="square" lIns="91429" tIns="45715" rIns="91429" bIns="45715" rtlCol="0" anchor="t">
            <a:spAutoFit/>
          </a:bodyPr>
          <a:lstStyle/>
          <a:p>
            <a:pPr marL="287655">
              <a:tabLst>
                <a:tab pos="3494088" algn="l"/>
              </a:tabLst>
            </a:pPr>
            <a:r>
              <a:rPr lang="ja-JP" altLang="en-US" sz="1000" b="1">
                <a:latin typeface="Meiryo UI"/>
                <a:ea typeface="Meiryo UI"/>
                <a:cs typeface="Meiryo UI" panose="020B0604030504040204" pitchFamily="50" charset="-128"/>
              </a:rPr>
              <a:t>〇医療保険者における運用（改正法施行後における新たな運用）</a:t>
            </a:r>
            <a:endParaRPr lang="en-US" altLang="ja-JP" sz="1000" b="1">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①：　  　被保険者がマイナポータル等によりマイナ保険証の初回登録した情報（利用登録情報）をオンライン資格確認システムより、医療保険等中間サーバおよび国保総合システ</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　　　　　　ムを経由して連携され、国保システムに登録する。</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②③：　 ①で登録した利用登録情報を活用して、マイナ保険証利用未登録の被保険者に職権により資格確認書を交付する。</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　　　　 　 また、マイナ保険証利用登録済みの被保険者には「資格情報のお知らせ」を交付する。</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　　　　 　 なお、マイナ保険証利用登録者で資格確認書の交付を希望される場合、資格確認書の交付申請を受け付けし、資格確認書を交付する。</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④⑤⑥：被保険者からマイナ保険証の利用登録解除申請を受け付けし、解除申請情報を登録する。保険者職員は、利用登録解除申請を国保情報集約システム、医療保険等中　</a:t>
            </a:r>
            <a:endParaRPr lang="en-US" altLang="ja-JP" sz="1000">
              <a:latin typeface="Meiryo UI"/>
              <a:ea typeface="Meiryo UI"/>
              <a:cs typeface="Meiryo UI" panose="020B0604030504040204" pitchFamily="50" charset="-128"/>
            </a:endParaRPr>
          </a:p>
          <a:p>
            <a:pPr marL="287655">
              <a:tabLst>
                <a:tab pos="3494088" algn="l"/>
              </a:tabLst>
            </a:pPr>
            <a:r>
              <a:rPr lang="ja-JP" altLang="en-US" sz="1000">
                <a:latin typeface="Meiryo UI"/>
                <a:ea typeface="Meiryo UI"/>
                <a:cs typeface="Meiryo UI" panose="020B0604030504040204" pitchFamily="50" charset="-128"/>
              </a:rPr>
              <a:t>　　　　　　間サーバを経由して、オンライン資格確認システムへ連携する。また、保険者はオンライン資格確認システムより返却される利用登録解除結果を受領する。</a:t>
            </a:r>
            <a:endParaRPr lang="en-US" altLang="ja-JP" sz="1000">
              <a:latin typeface="Meiryo UI"/>
              <a:ea typeface="Meiryo UI"/>
              <a:cs typeface="Meiryo UI" panose="020B0604030504040204" pitchFamily="50" charset="-128"/>
            </a:endParaRPr>
          </a:p>
        </p:txBody>
      </p:sp>
      <p:sp>
        <p:nvSpPr>
          <p:cNvPr id="66" name="スライド番号プレースホルダー 1">
            <a:extLst>
              <a:ext uri="{FF2B5EF4-FFF2-40B4-BE49-F238E27FC236}">
                <a16:creationId xmlns:a16="http://schemas.microsoft.com/office/drawing/2014/main" id="{E11CF5A8-0F36-0F6C-7CF4-5CA8507D6E08}"/>
              </a:ext>
            </a:extLst>
          </p:cNvPr>
          <p:cNvSpPr>
            <a:spLocks noGrp="1"/>
          </p:cNvSpPr>
          <p:nvPr>
            <p:ph type="sldNum" sz="quarter" idx="12"/>
          </p:nvPr>
        </p:nvSpPr>
        <p:spPr>
          <a:xfrm>
            <a:off x="9367878" y="6407947"/>
            <a:ext cx="396240" cy="365125"/>
          </a:xfrm>
        </p:spPr>
        <p:txBody>
          <a:bodyPr/>
          <a:lstStyle/>
          <a:p>
            <a:fld id="{B39558CB-1803-41F9-BEAC-264E2C773853}"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pPr/>
              <a:t>6</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a:extLst>
              <a:ext uri="{FF2B5EF4-FFF2-40B4-BE49-F238E27FC236}">
                <a16:creationId xmlns:a16="http://schemas.microsoft.com/office/drawing/2014/main" id="{FEC29F80-CBAA-C3F5-FB4F-1053338EC13D}"/>
              </a:ext>
            </a:extLst>
          </p:cNvPr>
          <p:cNvPicPr>
            <a:picLocks noChangeAspect="1"/>
          </p:cNvPicPr>
          <p:nvPr/>
        </p:nvPicPr>
        <p:blipFill>
          <a:blip r:embed="rId3"/>
          <a:stretch>
            <a:fillRect/>
          </a:stretch>
        </p:blipFill>
        <p:spPr>
          <a:xfrm>
            <a:off x="1364400" y="1065600"/>
            <a:ext cx="6847200" cy="4373247"/>
          </a:xfrm>
          <a:prstGeom prst="rect">
            <a:avLst/>
          </a:prstGeom>
        </p:spPr>
      </p:pic>
    </p:spTree>
    <p:extLst>
      <p:ext uri="{BB962C8B-B14F-4D97-AF65-F5344CB8AC3E}">
        <p14:creationId xmlns:p14="http://schemas.microsoft.com/office/powerpoint/2010/main" val="3273982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B39558CB-1803-41F9-BEAC-264E2C773853}"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pPr/>
              <a:t>7</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3" name="テキスト ボックス 2">
            <a:extLst>
              <a:ext uri="{FF2B5EF4-FFF2-40B4-BE49-F238E27FC236}">
                <a16:creationId xmlns:a16="http://schemas.microsoft.com/office/drawing/2014/main" id="{A8FE5E80-244E-889B-8827-99930AF8F4AC}"/>
              </a:ext>
            </a:extLst>
          </p:cNvPr>
          <p:cNvSpPr txBox="1"/>
          <p:nvPr/>
        </p:nvSpPr>
        <p:spPr>
          <a:xfrm>
            <a:off x="65400" y="762422"/>
            <a:ext cx="9840600" cy="5509190"/>
          </a:xfrm>
          <a:prstGeom prst="rect">
            <a:avLst/>
          </a:prstGeom>
          <a:noFill/>
        </p:spPr>
        <p:txBody>
          <a:bodyPr wrap="square" lIns="91429" tIns="45715" rIns="91429" bIns="45715" rtlCol="0" anchor="t">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○標準システムにおける対応</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7655">
              <a:tabLst>
                <a:tab pos="3494088" algn="l"/>
              </a:tabLst>
            </a:pPr>
            <a:r>
              <a:rPr lang="ja-JP" altLang="en-US" sz="1600">
                <a:latin typeface="Meiryo UI"/>
                <a:ea typeface="Meiryo UI"/>
                <a:cs typeface="Meiryo UI" panose="020B0604030504040204" pitchFamily="50" charset="-128"/>
              </a:rPr>
              <a:t>標準システムでは、前ページまでの改正法の施行に係る運用を踏まえて、以下のとおりシステム改修を実施する。</a:t>
            </a:r>
            <a:endParaRPr lang="en-US" altLang="ja-JP" sz="1600">
              <a:latin typeface="Meiryo UI"/>
              <a:ea typeface="Meiryo UI"/>
              <a:cs typeface="Meiryo UI" panose="020B0604030504040204" pitchFamily="50" charset="-128"/>
            </a:endParaRPr>
          </a:p>
          <a:p>
            <a:pPr marL="287655">
              <a:tabLst>
                <a:tab pos="3494088" algn="l"/>
              </a:tabLst>
            </a:pPr>
            <a:r>
              <a:rPr lang="ja-JP" altLang="en-US" sz="1600">
                <a:latin typeface="Meiryo UI"/>
                <a:ea typeface="Meiryo UI"/>
                <a:cs typeface="Meiryo UI" panose="020B0604030504040204" pitchFamily="50" charset="-128"/>
              </a:rPr>
              <a:t>下記のシステム改修機能は、令和</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10</a:t>
            </a:r>
            <a:r>
              <a:rPr lang="ja-JP" altLang="en-US" sz="1600">
                <a:latin typeface="Meiryo UI"/>
                <a:ea typeface="Meiryo UI"/>
                <a:cs typeface="Meiryo UI" panose="020B0604030504040204" pitchFamily="50" charset="-128"/>
              </a:rPr>
              <a:t>月のリリースを予定しているが、注釈（</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）の機能については、令和</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月にリリースを予定している。</a:t>
            </a:r>
            <a:endParaRPr lang="en-US" altLang="ja-JP" sz="1600">
              <a:latin typeface="Meiryo UI"/>
              <a:ea typeface="Meiryo UI"/>
              <a:cs typeface="Meiryo UI" panose="020B0604030504040204" pitchFamily="50" charset="-128"/>
            </a:endParaRPr>
          </a:p>
          <a:p>
            <a:pPr marL="287655">
              <a:tabLst>
                <a:tab pos="3494088" algn="l"/>
              </a:tabLst>
            </a:pP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「被保険者証（短期証を含む）」、 「被保険者資格証明書」については、施行日以降は交付できないようにする。</a:t>
            </a:r>
            <a:endParaRPr lang="en-US" altLang="ja-JP" sz="1600">
              <a:latin typeface="Meiryo UI"/>
              <a:ea typeface="Meiryo UI"/>
              <a:cs typeface="Meiryo UI" panose="020B0604030504040204" pitchFamily="50" charset="-128"/>
            </a:endParaRPr>
          </a:p>
          <a:p>
            <a:pPr marL="711200" indent="-423863"/>
            <a:r>
              <a:rPr lang="ja-JP" altLang="en-US" sz="1600">
                <a:latin typeface="Meiryo UI"/>
                <a:ea typeface="Meiryo UI"/>
                <a:cs typeface="Meiryo UI" panose="020B0604030504040204" pitchFamily="50" charset="-128"/>
              </a:rPr>
              <a:t>　　　ただし、 「高齢受給者証」、 「限度額適用認定証」、 「標準負担額減額認定証」 および「特定疾病療養受療証」については、引き続き交付可能とする。</a:t>
            </a:r>
            <a:endParaRPr lang="en-US" altLang="ja-JP" sz="1600">
              <a:latin typeface="Meiryo UI"/>
              <a:ea typeface="Meiryo UI"/>
              <a:cs typeface="Meiryo UI" panose="020B0604030504040204" pitchFamily="50" charset="-128"/>
            </a:endParaRPr>
          </a:p>
          <a:p>
            <a:pPr marL="711200" indent="-423863"/>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被保険者本人からの申請により、「資格確認書」を交付可能とする。</a:t>
            </a: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endParaRPr lang="en-US" altLang="ja-JP" sz="1600">
              <a:solidFill>
                <a:srgbClr val="FF0000"/>
              </a:solidFill>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ただし、当分の間、保険者が職権にて被保険者へ「資格確認書」を交付できるようにする。</a:t>
            </a: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マイナ保険証の保有者が自身の被保険者資格等を把握するため、「資格情報のお知らせ」を交付可能とする。</a:t>
            </a:r>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　　 </a:t>
            </a:r>
            <a:r>
              <a:rPr lang="en-US" altLang="ja-JP" sz="1500">
                <a:latin typeface="Meiryo UI"/>
                <a:ea typeface="Meiryo UI"/>
                <a:cs typeface="Meiryo UI" panose="020B0604030504040204" pitchFamily="50" charset="-128"/>
              </a:rPr>
              <a:t>※</a:t>
            </a:r>
            <a:r>
              <a:rPr lang="ja-JP" altLang="en-US" sz="1500">
                <a:latin typeface="Meiryo UI"/>
                <a:ea typeface="Meiryo UI"/>
                <a:cs typeface="Meiryo UI" panose="020B0604030504040204" pitchFamily="50" charset="-128"/>
              </a:rPr>
              <a:t>マイナ保険証の読み取りができない例外的な場合においてマイナ保険証とともに提示することで受診可能。</a:t>
            </a:r>
            <a:endParaRPr lang="en-US" altLang="ja-JP" sz="1500">
              <a:latin typeface="Meiryo UI"/>
              <a:ea typeface="Meiryo UI"/>
              <a:cs typeface="Meiryo UI" panose="020B0604030504040204" pitchFamily="50" charset="-128"/>
            </a:endParaRPr>
          </a:p>
          <a:p>
            <a:pPr marL="573405" indent="-285750">
              <a:buFont typeface="Wingdings" panose="05000000000000000000" pitchFamily="2" charset="2"/>
              <a:buChar char="Ø"/>
            </a:pP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長期にわたる保険料滞納者に対する保険料の納付を促す取組として、「資格確認書（特別療養対象者）」「資格情報のお知らせ（特別療養対象者）」を交付可能とする。</a:t>
            </a:r>
            <a:endParaRPr lang="en-US" altLang="ja-JP" sz="1600">
              <a:latin typeface="Meiryo UI"/>
              <a:ea typeface="Meiryo UI"/>
              <a:cs typeface="Meiryo UI" panose="020B0604030504040204" pitchFamily="50" charset="-128"/>
            </a:endParaRPr>
          </a:p>
          <a:p>
            <a:pPr marL="533400" indent="-246063"/>
            <a:r>
              <a:rPr lang="ja-JP" altLang="en-US" sz="1600">
                <a:latin typeface="Meiryo UI"/>
                <a:ea typeface="Meiryo UI"/>
                <a:cs typeface="Meiryo UI" panose="020B0604030504040204" pitchFamily="50" charset="-128"/>
              </a:rPr>
              <a:t>　　</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また、特別療養対象者の該当情報を管理するため、バッチ処理およびオンライン画面より特別療養費支給対象該当情報を入力可能とする。</a:t>
            </a:r>
            <a:endParaRPr lang="en-US" altLang="ja-JP" sz="1600">
              <a:latin typeface="Meiryo UI"/>
              <a:ea typeface="Meiryo UI"/>
              <a:cs typeface="Meiryo UI" panose="020B0604030504040204" pitchFamily="50" charset="-128"/>
            </a:endParaRPr>
          </a:p>
          <a:p>
            <a:pPr marL="533400" indent="-246063"/>
            <a:r>
              <a:rPr lang="ja-JP" altLang="en-US" sz="1600">
                <a:latin typeface="Meiryo UI"/>
                <a:ea typeface="Meiryo UI"/>
                <a:cs typeface="Meiryo UI" panose="020B0604030504040204" pitchFamily="50" charset="-128"/>
              </a:rPr>
              <a:t>　　なお、オンライン画面より特別療養費支給対象該当情報を入力する機能は、令和</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月リリースを予定している。</a:t>
            </a:r>
            <a:endParaRPr lang="en-US" altLang="ja-JP" sz="1600">
              <a:latin typeface="Meiryo UI"/>
              <a:ea typeface="Meiryo UI"/>
              <a:cs typeface="Meiryo UI" panose="020B0604030504040204" pitchFamily="50" charset="-128"/>
            </a:endParaRPr>
          </a:p>
        </p:txBody>
      </p:sp>
    </p:spTree>
    <p:extLst>
      <p:ext uri="{BB962C8B-B14F-4D97-AF65-F5344CB8AC3E}">
        <p14:creationId xmlns:p14="http://schemas.microsoft.com/office/powerpoint/2010/main" val="1243019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B39558CB-1803-41F9-BEAC-264E2C773853}" type="slidenum">
              <a:rPr kumimoji="1" lang="ja-JP" altLang="en-US" smtClean="0">
                <a:latin typeface="Meiryo UI" panose="020B0604030504040204" pitchFamily="50" charset="-128"/>
                <a:ea typeface="Meiryo UI" panose="020B0604030504040204" pitchFamily="50" charset="-128"/>
                <a:cs typeface="Meiryo UI" panose="020B0604030504040204" pitchFamily="50" charset="-128"/>
              </a:rPr>
              <a:pPr/>
              <a:t>8</a:t>
            </a:fld>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a:off x="360000" y="180000"/>
            <a:ext cx="8856982" cy="584765"/>
          </a:xfrm>
          <a:prstGeom prst="rect">
            <a:avLst/>
          </a:prstGeom>
          <a:noFill/>
        </p:spPr>
        <p:txBody>
          <a:bodyPr wrap="square" lIns="91429" tIns="45715" rIns="91429" bIns="45715" rtlCol="0">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２．制度改正に伴う国保業務に関わる変更</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indent="185738"/>
            <a:r>
              <a:rPr lang="ja-JP" altLang="en-US" sz="1600">
                <a:latin typeface="Meiryo UI" panose="020B0604030504040204" pitchFamily="50" charset="-128"/>
                <a:ea typeface="Meiryo UI" panose="020B0604030504040204" pitchFamily="50" charset="-128"/>
                <a:cs typeface="Meiryo UI" panose="020B0604030504040204" pitchFamily="50" charset="-128"/>
              </a:rPr>
              <a:t>２．１　マイナンバーカードと健康保険証の一体化に係る対応</a:t>
            </a:r>
          </a:p>
        </p:txBody>
      </p:sp>
      <p:sp>
        <p:nvSpPr>
          <p:cNvPr id="3" name="テキスト ボックス 2">
            <a:extLst>
              <a:ext uri="{FF2B5EF4-FFF2-40B4-BE49-F238E27FC236}">
                <a16:creationId xmlns:a16="http://schemas.microsoft.com/office/drawing/2014/main" id="{A8FE5E80-244E-889B-8827-99930AF8F4AC}"/>
              </a:ext>
            </a:extLst>
          </p:cNvPr>
          <p:cNvSpPr txBox="1"/>
          <p:nvPr/>
        </p:nvSpPr>
        <p:spPr>
          <a:xfrm>
            <a:off x="65400" y="762422"/>
            <a:ext cx="9840600" cy="3693309"/>
          </a:xfrm>
          <a:prstGeom prst="rect">
            <a:avLst/>
          </a:prstGeom>
          <a:noFill/>
        </p:spPr>
        <p:txBody>
          <a:bodyPr wrap="square" lIns="91429" tIns="45715" rIns="91429" bIns="45715" rtlCol="0" anchor="t">
            <a:spAutoFit/>
          </a:bodyPr>
          <a:lstStyle/>
          <a:p>
            <a:r>
              <a:rPr lang="ja-JP" altLang="en-US" sz="1600">
                <a:latin typeface="Meiryo UI" panose="020B0604030504040204" pitchFamily="50" charset="-128"/>
                <a:ea typeface="Meiryo UI" panose="020B0604030504040204" pitchFamily="50" charset="-128"/>
                <a:cs typeface="Meiryo UI" panose="020B0604030504040204" pitchFamily="50" charset="-128"/>
              </a:rPr>
              <a:t>○標準システムにおける対応</a:t>
            </a:r>
            <a:endParaRPr lang="en-US" altLang="ja-JP" sz="1600">
              <a:latin typeface="Meiryo UI" panose="020B0604030504040204" pitchFamily="50" charset="-128"/>
              <a:ea typeface="Meiryo UI" panose="020B0604030504040204" pitchFamily="50" charset="-128"/>
              <a:cs typeface="Meiryo UI" panose="020B0604030504040204" pitchFamily="50" charset="-128"/>
            </a:endParaRPr>
          </a:p>
          <a:p>
            <a:pPr marL="287655"/>
            <a:endParaRPr lang="en-US" altLang="ja-JP" sz="10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「資格確認書」および「資格情報のお知らせ」の有効期限が満了した際、新たな有効期限による「資格確認書」および「資格情報のお知らせ」を一括で交付可能とする。</a:t>
            </a:r>
            <a:endParaRPr lang="en-US" altLang="ja-JP" sz="1600">
              <a:latin typeface="Meiryo UI"/>
              <a:ea typeface="Meiryo UI"/>
              <a:cs typeface="Meiryo UI" panose="020B0604030504040204" pitchFamily="50" charset="-128"/>
            </a:endParaRPr>
          </a:p>
          <a:p>
            <a:pPr marL="533400" indent="-246063"/>
            <a:r>
              <a:rPr lang="ja-JP" altLang="en-US" sz="1600">
                <a:latin typeface="Meiryo UI"/>
                <a:ea typeface="Meiryo UI"/>
                <a:cs typeface="Meiryo UI" panose="020B0604030504040204" pitchFamily="50" charset="-128"/>
              </a:rPr>
              <a:t>　　</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また、 「資格確認書」および「資格情報のお知らせ」を一括交付した後に宛名変更等が生じた被保険者について</a:t>
            </a:r>
            <a:endParaRPr lang="en-US" altLang="ja-JP" sz="1600">
              <a:latin typeface="Meiryo UI"/>
              <a:ea typeface="Meiryo UI"/>
              <a:cs typeface="Meiryo UI" panose="020B0604030504040204" pitchFamily="50" charset="-128"/>
            </a:endParaRPr>
          </a:p>
          <a:p>
            <a:pPr marL="533400" indent="-246063"/>
            <a:r>
              <a:rPr lang="ja-JP" altLang="en-US" sz="1600">
                <a:latin typeface="Meiryo UI"/>
                <a:ea typeface="Meiryo UI"/>
                <a:cs typeface="Meiryo UI" panose="020B0604030504040204" pitchFamily="50" charset="-128"/>
              </a:rPr>
              <a:t>　　　一括処理により、差し替え交付を可能とする。</a:t>
            </a:r>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　　　なお、一括処理による差し替え交付を実施する機能は、令和</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月リリースを予定している。</a:t>
            </a:r>
            <a:endParaRPr lang="en-US" altLang="ja-JP" sz="1600">
              <a:latin typeface="Meiryo UI"/>
              <a:ea typeface="Meiryo UI"/>
              <a:cs typeface="Meiryo UI" panose="020B0604030504040204" pitchFamily="50" charset="-128"/>
            </a:endParaRPr>
          </a:p>
          <a:p>
            <a:pPr marL="287655"/>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「資格確認書」および「資格情報のお知らせ」の記載事項が変更となった被保険者に対して、職権にて両通知の差し替えを可能とする。</a:t>
            </a:r>
            <a:endParaRPr lang="en-US" altLang="ja-JP" sz="1600">
              <a:latin typeface="Meiryo UI"/>
              <a:ea typeface="Meiryo UI"/>
              <a:cs typeface="Meiryo UI" panose="020B0604030504040204" pitchFamily="50" charset="-128"/>
            </a:endParaRPr>
          </a:p>
          <a:p>
            <a:pPr marL="287655"/>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資格照会画面等において、「被保険者証」等の表現修正および削除を実施する。</a:t>
            </a:r>
            <a:endParaRPr lang="en-US" altLang="ja-JP" sz="1600">
              <a:latin typeface="Meiryo UI"/>
              <a:ea typeface="Meiryo UI"/>
              <a:cs typeface="Meiryo UI" panose="020B0604030504040204" pitchFamily="50" charset="-128"/>
            </a:endParaRPr>
          </a:p>
          <a:p>
            <a:pPr marL="287655"/>
            <a:r>
              <a:rPr lang="ja-JP" altLang="en-US" sz="1600">
                <a:latin typeface="Meiryo UI"/>
                <a:ea typeface="Meiryo UI"/>
                <a:cs typeface="Meiryo UI" panose="020B0604030504040204" pitchFamily="50" charset="-128"/>
              </a:rPr>
              <a:t>　　</a:t>
            </a:r>
            <a:r>
              <a:rPr lang="en-US" altLang="ja-JP" sz="1600">
                <a:latin typeface="Meiryo UI"/>
                <a:ea typeface="Meiryo UI"/>
                <a:cs typeface="Meiryo UI" panose="020B0604030504040204" pitchFamily="50" charset="-128"/>
              </a:rPr>
              <a:t>※</a:t>
            </a:r>
            <a:r>
              <a:rPr lang="ja-JP" altLang="en-US" sz="1600">
                <a:latin typeface="Meiryo UI"/>
                <a:ea typeface="Meiryo UI"/>
                <a:cs typeface="Meiryo UI" panose="020B0604030504040204" pitchFamily="50" charset="-128"/>
              </a:rPr>
              <a:t>なお、本機能については、令和</a:t>
            </a:r>
            <a:r>
              <a:rPr lang="en-US" altLang="ja-JP" sz="1600">
                <a:latin typeface="Meiryo UI"/>
                <a:ea typeface="Meiryo UI"/>
                <a:cs typeface="Meiryo UI" panose="020B0604030504040204" pitchFamily="50" charset="-128"/>
              </a:rPr>
              <a:t>6</a:t>
            </a:r>
            <a:r>
              <a:rPr lang="ja-JP" altLang="en-US" sz="1600">
                <a:latin typeface="Meiryo UI"/>
                <a:ea typeface="Meiryo UI"/>
                <a:cs typeface="Meiryo UI" panose="020B0604030504040204" pitchFamily="50" charset="-128"/>
              </a:rPr>
              <a:t>年</a:t>
            </a:r>
            <a:r>
              <a:rPr lang="en-US" altLang="ja-JP" sz="1600">
                <a:latin typeface="Meiryo UI"/>
                <a:ea typeface="Meiryo UI"/>
                <a:cs typeface="Meiryo UI" panose="020B0604030504040204" pitchFamily="50" charset="-128"/>
              </a:rPr>
              <a:t>12</a:t>
            </a:r>
            <a:r>
              <a:rPr lang="ja-JP" altLang="en-US" sz="1600">
                <a:latin typeface="Meiryo UI"/>
                <a:ea typeface="Meiryo UI"/>
                <a:cs typeface="Meiryo UI" panose="020B0604030504040204" pitchFamily="50" charset="-128"/>
              </a:rPr>
              <a:t>月リリースを予定している。</a:t>
            </a: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endParaRPr lang="en-US" altLang="ja-JP" sz="1600">
              <a:latin typeface="Meiryo UI"/>
              <a:ea typeface="Meiryo UI"/>
              <a:cs typeface="Meiryo UI" panose="020B0604030504040204" pitchFamily="50" charset="-128"/>
            </a:endParaRPr>
          </a:p>
          <a:p>
            <a:pPr marL="573405" indent="-285750">
              <a:buFont typeface="Wingdings" panose="05000000000000000000" pitchFamily="2" charset="2"/>
              <a:buChar char="Ø"/>
            </a:pPr>
            <a:r>
              <a:rPr lang="ja-JP" altLang="en-US" sz="1600">
                <a:latin typeface="Meiryo UI"/>
                <a:ea typeface="Meiryo UI"/>
                <a:cs typeface="Meiryo UI" panose="020B0604030504040204" pitchFamily="50" charset="-128"/>
              </a:rPr>
              <a:t>連携機能において、 「被保険者証」等情報連携に関する設定仕様の見直しを実施する。</a:t>
            </a:r>
            <a:endParaRPr lang="en-US" altLang="ja-JP" sz="1600">
              <a:latin typeface="Meiryo UI"/>
              <a:ea typeface="Meiryo UI"/>
              <a:cs typeface="Meiryo UI" panose="020B0604030504040204" pitchFamily="50" charset="-128"/>
            </a:endParaRPr>
          </a:p>
        </p:txBody>
      </p:sp>
    </p:spTree>
    <p:extLst>
      <p:ext uri="{BB962C8B-B14F-4D97-AF65-F5344CB8AC3E}">
        <p14:creationId xmlns:p14="http://schemas.microsoft.com/office/powerpoint/2010/main" val="36012401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ビジネス">
  <a:themeElements>
    <a:clrScheme name="ビジネス">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ビジネス">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solidFill>
          <a:schemeClr val="accent2">
            <a:lumMod val="20000"/>
            <a:lumOff val="80000"/>
          </a:schemeClr>
        </a:solidFill>
        <a:ln w="19050" cmpd="sng">
          <a:solidFill>
            <a:srgbClr val="FF0000"/>
          </a:solidFill>
        </a:ln>
      </a:spPr>
      <a:bodyPr rtlCol="0" anchor="ctr"/>
      <a:lstStyle>
        <a:defPPr algn="l">
          <a:defRPr kumimoji="1" sz="1000">
            <a:solidFill>
              <a:schemeClr val="tx1"/>
            </a:solidFill>
            <a:latin typeface="ＭＳ Ｐ明朝" panose="02020600040205080304" pitchFamily="18" charset="-128"/>
            <a:ea typeface="ＭＳ Ｐ明朝" panose="02020600040205080304" pitchFamily="18" charset="-128"/>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12B79B-6F47-4788-91A9-3763B5C9178A}">
  <ds:schemaRefs>
    <ds:schemaRef ds:uri="http://schemas.microsoft.com/office/2006/documentManagement/types"/>
    <ds:schemaRef ds:uri="64bcfb04-fa2e-43d2-9e61-0be44537533a"/>
    <ds:schemaRef ds:uri="http://purl.org/dc/elements/1.1/"/>
    <ds:schemaRef ds:uri="http://schemas.microsoft.com/office/2006/metadata/properties"/>
    <ds:schemaRef ds:uri="b3d67b37-61fe-4ecc-90fc-880a5920d513"/>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B523EC4C-74CB-4D07-9108-B37BE5A6FDA9}">
  <ds:schemaRefs>
    <ds:schemaRef ds:uri="http://schemas.microsoft.com/sharepoint/v3/contenttype/forms"/>
  </ds:schemaRefs>
</ds:datastoreItem>
</file>

<file path=customXml/itemProps3.xml><?xml version="1.0" encoding="utf-8"?>
<ds:datastoreItem xmlns:ds="http://schemas.openxmlformats.org/officeDocument/2006/customXml" ds:itemID="{7D8335DE-B913-426A-B3E6-C86F24969C92}"/>
</file>

<file path=docMetadata/LabelInfo.xml><?xml version="1.0" encoding="utf-8"?>
<clbl:labelList xmlns:clbl="http://schemas.microsoft.com/office/2020/mipLabelMetadata">
  <clbl:label id="{abef13c3-ec84-4360-afc1-346329e5c56e}" enabled="1" method="Privileged" siteId="{f54277c9-dafe-44aa-85a4-73d5c7c52450}" removed="0"/>
</clbl:labelList>
</file>

<file path=docProps/app.xml><?xml version="1.0" encoding="utf-8"?>
<Properties xmlns="http://schemas.openxmlformats.org/officeDocument/2006/extended-properties" xmlns:vt="http://schemas.openxmlformats.org/officeDocument/2006/docPropsVTypes">
  <Template>基本設計の観点および方針について（SC09-00）_20220706</Template>
  <TotalTime>0</TotalTime>
  <Words>18937</Words>
  <PresentationFormat>A4 210 x 297 mm</PresentationFormat>
  <Paragraphs>1781</Paragraphs>
  <Slides>69</Slides>
  <Notes>42</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69</vt:i4>
      </vt:variant>
    </vt:vector>
  </HeadingPairs>
  <TitlesOfParts>
    <vt:vector size="81" baseType="lpstr">
      <vt:lpstr>BIZ UDPゴシック</vt:lpstr>
      <vt:lpstr>Meiryo UI</vt:lpstr>
      <vt:lpstr>ＭＳ Ｐ明朝</vt:lpstr>
      <vt:lpstr>メイリオ</vt:lpstr>
      <vt:lpstr>Arial</vt:lpstr>
      <vt:lpstr>Calibri</vt:lpstr>
      <vt:lpstr>Lucida Sans Unicode</vt:lpstr>
      <vt:lpstr>Verdana</vt:lpstr>
      <vt:lpstr>Wingdings</vt:lpstr>
      <vt:lpstr>Wingdings 2</vt:lpstr>
      <vt:lpstr>Wingdings 3</vt:lpstr>
      <vt:lpstr>ビジネス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2023-12-18T07:30:57Z</dcterms:created>
  <dcterms:modified xsi:type="dcterms:W3CDTF">2024-08-05T00:25:22Z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0x010100AF0A40D866770841BFAF1942E268FAD4</vt:lpwstr>
  </property>
  <property fmtid="{D5CDD505-2E9C-101B-9397-08002B2CF9AE}" pid="3" name="MediaServiceImageTags">
    <vt:lpwstr/>
  </property>
</Properties>
</file>