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8" r:id="rId4"/>
  </p:sldMasterIdLst>
  <p:notesMasterIdLst>
    <p:notesMasterId r:id="rId7"/>
  </p:notesMasterIdLst>
  <p:handoutMasterIdLst>
    <p:handoutMasterId r:id="rId8"/>
  </p:handoutMasterIdLst>
  <p:sldIdLst>
    <p:sldId id="3111" r:id="rId5"/>
    <p:sldId id="3449" r:id="rId6"/>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0088EE"/>
    <a:srgbClr val="FD5FDB"/>
    <a:srgbClr val="FF00FF"/>
    <a:srgbClr val="8C3836"/>
    <a:srgbClr val="ADC579"/>
    <a:srgbClr val="DDE7C7"/>
    <a:srgbClr val="B3C981"/>
    <a:srgbClr val="E6E6E6"/>
    <a:srgbClr val="C1D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396995C2-F718-41A3-A7CB-C04C639D86EE}" v="1" dt="2023-03-22T01:19:45.906"/>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3" d="100"/>
          <a:sy n="73" d="100"/>
        </p:scale>
        <p:origin x="1344" y="43"/>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13" Type="http://schemas.microsoft.com/office/2016/11/relationships/changesInfo" Target="changesInfos/changesInfo1.xml"/><Relationship Id="rId3" Type="http://schemas.openxmlformats.org/officeDocument/2006/relationships/customXml" Target="../customXml/item3.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theme" Target="theme/theme1.xml"/><Relationship Id="rId5" Type="http://schemas.openxmlformats.org/officeDocument/2006/relationships/slide" Target="slides/slide1.xml"/><Relationship Id="rId10"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presProps" Target="presProps.xml"/><Relationship Id="rId14"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野澤美雪 / NOZAWA，MIYUKI" userId="95949a39-c9f2-4281-972e-c60c6cc37300" providerId="ADAL" clId="{396995C2-F718-41A3-A7CB-C04C639D86EE}"/>
    <pc:docChg chg="undo custSel modSld">
      <pc:chgData name="野澤美雪 / NOZAWA，MIYUKI" userId="95949a39-c9f2-4281-972e-c60c6cc37300" providerId="ADAL" clId="{396995C2-F718-41A3-A7CB-C04C639D86EE}" dt="2023-03-22T08:05:14.272" v="421" actId="20577"/>
      <pc:docMkLst>
        <pc:docMk/>
      </pc:docMkLst>
      <pc:sldChg chg="addSp modSp mod">
        <pc:chgData name="野澤美雪 / NOZAWA，MIYUKI" userId="95949a39-c9f2-4281-972e-c60c6cc37300" providerId="ADAL" clId="{396995C2-F718-41A3-A7CB-C04C639D86EE}" dt="2023-03-22T08:05:14.272" v="421" actId="20577"/>
        <pc:sldMkLst>
          <pc:docMk/>
          <pc:sldMk cId="432259569" sldId="3449"/>
        </pc:sldMkLst>
        <pc:spChg chg="add mod">
          <ac:chgData name="野澤美雪 / NOZAWA，MIYUKI" userId="95949a39-c9f2-4281-972e-c60c6cc37300" providerId="ADAL" clId="{396995C2-F718-41A3-A7CB-C04C639D86EE}" dt="2023-03-22T08:05:14.272" v="421" actId="20577"/>
          <ac:spMkLst>
            <pc:docMk/>
            <pc:sldMk cId="432259569" sldId="3449"/>
            <ac:spMk id="3" creationId="{60BD9FBF-1B09-3FE5-157C-0222564ED04D}"/>
          </ac:spMkLst>
        </pc:spChg>
        <pc:spChg chg="mod">
          <ac:chgData name="野澤美雪 / NOZAWA，MIYUKI" userId="95949a39-c9f2-4281-972e-c60c6cc37300" providerId="ADAL" clId="{396995C2-F718-41A3-A7CB-C04C639D86EE}" dt="2023-03-22T01:19:44.607" v="1" actId="1036"/>
          <ac:spMkLst>
            <pc:docMk/>
            <pc:sldMk cId="432259569" sldId="3449"/>
            <ac:spMk id="7" creationId="{8E231AFD-2E9B-4159-8C06-3742381DD86A}"/>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2023/3/22</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2023/3/22</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2023/3/22</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2023/3/22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2023/3/22</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2023/3/22</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2023/3/22</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2023/3/22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2023/3/22</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2023/3/22</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1">
            <a:extLst>
              <a:ext uri="{FF2B5EF4-FFF2-40B4-BE49-F238E27FC236}">
                <a16:creationId xmlns:a16="http://schemas.microsoft.com/office/drawing/2014/main" id="{A13A4C85-3BC2-4A18-9633-C309602F11A5}"/>
              </a:ext>
            </a:extLst>
          </p:cNvPr>
          <p:cNvSpPr txBox="1">
            <a:spLocks/>
          </p:cNvSpPr>
          <p:nvPr/>
        </p:nvSpPr>
        <p:spPr>
          <a:xfrm>
            <a:off x="72531" y="1650661"/>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指定都市の機能要件における区の情報の定義</a:t>
            </a:r>
            <a:endParaRPr lang="en-US" altLang="ja-JP" sz="28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C3F24D6C-D148-9E56-B79A-C687BB3B3500}"/>
              </a:ext>
            </a:extLst>
          </p:cNvPr>
          <p:cNvSpPr txBox="1">
            <a:spLocks noChangeArrowheads="1"/>
          </p:cNvSpPr>
          <p:nvPr/>
        </p:nvSpPr>
        <p:spPr>
          <a:xfrm>
            <a:off x="7305576" y="0"/>
            <a:ext cx="1800996" cy="540336"/>
          </a:xfrm>
          <a:prstGeom prst="rect">
            <a:avLst/>
          </a:prstGeom>
        </p:spPr>
        <p:txBody>
          <a:bodyPr tIns="90000" bIns="90000" anchor="ctr"/>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800" kern="0" dirty="0">
                <a:latin typeface="Meiryo UI" panose="020B0604030504040204" pitchFamily="50" charset="-128"/>
                <a:ea typeface="Meiryo UI" panose="020B0604030504040204" pitchFamily="50" charset="-128"/>
              </a:rPr>
              <a:t>本紙（別添１）</a:t>
            </a:r>
            <a:endParaRPr lang="en-US" altLang="ja-JP" sz="1800"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7" name="正方形/長方形 6">
            <a:extLst>
              <a:ext uri="{FF2B5EF4-FFF2-40B4-BE49-F238E27FC236}">
                <a16:creationId xmlns:a16="http://schemas.microsoft.com/office/drawing/2014/main" id="{8E231AFD-2E9B-4159-8C06-3742381DD86A}"/>
              </a:ext>
            </a:extLst>
          </p:cNvPr>
          <p:cNvSpPr/>
          <p:nvPr/>
        </p:nvSpPr>
        <p:spPr>
          <a:xfrm>
            <a:off x="204178" y="211417"/>
            <a:ext cx="8672400" cy="276999"/>
          </a:xfrm>
          <a:prstGeom prst="rect">
            <a:avLst/>
          </a:prstGeom>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〇　指定都市向け機能・帳票要件において記載している</a:t>
            </a:r>
            <a:r>
              <a:rPr lang="ja-JP" altLang="en-US" sz="1200" b="1" u="sng" dirty="0">
                <a:latin typeface="Meiryo UI" panose="020B0604030504040204" pitchFamily="50" charset="-128"/>
                <a:ea typeface="Meiryo UI" panose="020B0604030504040204" pitchFamily="50" charset="-128"/>
              </a:rPr>
              <a:t>区の情報（以下「区情報」という。）の定義</a:t>
            </a:r>
            <a:r>
              <a:rPr lang="ja-JP" altLang="en-US" sz="1200" dirty="0">
                <a:latin typeface="Meiryo UI" panose="020B0604030504040204" pitchFamily="50" charset="-128"/>
                <a:ea typeface="Meiryo UI" panose="020B0604030504040204" pitchFamily="50" charset="-128"/>
              </a:rPr>
              <a:t>は以下の通り。</a:t>
            </a:r>
            <a:endParaRPr lang="en-US" altLang="ja-JP" sz="1200" dirty="0">
              <a:latin typeface="Meiryo UI" panose="020B0604030504040204" pitchFamily="50" charset="-128"/>
              <a:ea typeface="Meiryo UI" panose="020B0604030504040204" pitchFamily="50" charset="-128"/>
            </a:endParaRPr>
          </a:p>
        </p:txBody>
      </p:sp>
      <p:graphicFrame>
        <p:nvGraphicFramePr>
          <p:cNvPr id="2" name="表 3">
            <a:extLst>
              <a:ext uri="{FF2B5EF4-FFF2-40B4-BE49-F238E27FC236}">
                <a16:creationId xmlns:a16="http://schemas.microsoft.com/office/drawing/2014/main" id="{1A20A0FB-CD1F-7F41-2991-2A7EE9F336E0}"/>
              </a:ext>
            </a:extLst>
          </p:cNvPr>
          <p:cNvGraphicFramePr>
            <a:graphicFrameLocks noGrp="1"/>
          </p:cNvGraphicFramePr>
          <p:nvPr>
            <p:extLst>
              <p:ext uri="{D42A27DB-BD31-4B8C-83A1-F6EECF244321}">
                <p14:modId xmlns:p14="http://schemas.microsoft.com/office/powerpoint/2010/main" val="704969060"/>
              </p:ext>
            </p:extLst>
          </p:nvPr>
        </p:nvGraphicFramePr>
        <p:xfrm>
          <a:off x="252000" y="811812"/>
          <a:ext cx="8689242" cy="3038445"/>
        </p:xfrm>
        <a:graphic>
          <a:graphicData uri="http://schemas.openxmlformats.org/drawingml/2006/table">
            <a:tbl>
              <a:tblPr firstRow="1" bandRow="1">
                <a:tableStyleId>{5940675A-B579-460E-94D1-54222C63F5DA}</a:tableStyleId>
              </a:tblPr>
              <a:tblGrid>
                <a:gridCol w="377796">
                  <a:extLst>
                    <a:ext uri="{9D8B030D-6E8A-4147-A177-3AD203B41FA5}">
                      <a16:colId xmlns:a16="http://schemas.microsoft.com/office/drawing/2014/main" val="3132768546"/>
                    </a:ext>
                  </a:extLst>
                </a:gridCol>
                <a:gridCol w="533986">
                  <a:extLst>
                    <a:ext uri="{9D8B030D-6E8A-4147-A177-3AD203B41FA5}">
                      <a16:colId xmlns:a16="http://schemas.microsoft.com/office/drawing/2014/main" val="4185124954"/>
                    </a:ext>
                  </a:extLst>
                </a:gridCol>
                <a:gridCol w="649605">
                  <a:extLst>
                    <a:ext uri="{9D8B030D-6E8A-4147-A177-3AD203B41FA5}">
                      <a16:colId xmlns:a16="http://schemas.microsoft.com/office/drawing/2014/main" val="3103025063"/>
                    </a:ext>
                  </a:extLst>
                </a:gridCol>
                <a:gridCol w="4195980">
                  <a:extLst>
                    <a:ext uri="{9D8B030D-6E8A-4147-A177-3AD203B41FA5}">
                      <a16:colId xmlns:a16="http://schemas.microsoft.com/office/drawing/2014/main" val="3407381910"/>
                    </a:ext>
                  </a:extLst>
                </a:gridCol>
                <a:gridCol w="2931875">
                  <a:extLst>
                    <a:ext uri="{9D8B030D-6E8A-4147-A177-3AD203B41FA5}">
                      <a16:colId xmlns:a16="http://schemas.microsoft.com/office/drawing/2014/main" val="3147665916"/>
                    </a:ext>
                  </a:extLst>
                </a:gridCol>
              </a:tblGrid>
              <a:tr h="478125">
                <a:tc>
                  <a:txBody>
                    <a:bodyPr/>
                    <a:lstStyle/>
                    <a:p>
                      <a:pPr algn="ctr"/>
                      <a:r>
                        <a:rPr kumimoji="1" lang="en-US" altLang="ja-JP" sz="1100" dirty="0">
                          <a:latin typeface="Meiryo UI" panose="020B0604030504040204" pitchFamily="50" charset="-128"/>
                          <a:ea typeface="Meiryo UI" panose="020B0604030504040204" pitchFamily="50" charset="-128"/>
                        </a:rPr>
                        <a:t>No.</a:t>
                      </a:r>
                      <a:endParaRPr kumimoji="1" lang="ja-JP" altLang="en-US"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関連</a:t>
                      </a:r>
                      <a:endParaRPr kumimoji="1" lang="en-US" altLang="ja-JP" sz="1100" dirty="0">
                        <a:latin typeface="Meiryo UI" panose="020B0604030504040204" pitchFamily="50" charset="-128"/>
                        <a:ea typeface="Meiryo UI" panose="020B0604030504040204" pitchFamily="50" charset="-128"/>
                      </a:endParaRPr>
                    </a:p>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b="1" u="sng" dirty="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用途</a:t>
                      </a:r>
                      <a:endParaRPr kumimoji="1" lang="en-US" altLang="ja-JP"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215525">
                <a:tc>
                  <a:txBody>
                    <a:bodyPr/>
                    <a:lstStyle/>
                    <a:p>
                      <a:pPr algn="ctr"/>
                      <a:r>
                        <a:rPr kumimoji="1" lang="en-US" altLang="ja-JP" sz="1050">
                          <a:latin typeface="Meiryo UI" panose="020B0604030504040204" pitchFamily="50" charset="-128"/>
                          <a:ea typeface="Meiryo UI" panose="020B0604030504040204" pitchFamily="50" charset="-128"/>
                        </a:rPr>
                        <a:t>1</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a:latin typeface="Meiryo UI" panose="020B0604030504040204" pitchFamily="50" charset="-128"/>
                          <a:ea typeface="Meiryo UI" panose="020B0604030504040204" pitchFamily="50" charset="-128"/>
                        </a:rPr>
                        <a:t>－</a:t>
                      </a:r>
                    </a:p>
                  </a:txBody>
                  <a:tcPr/>
                </a:tc>
                <a:extLst>
                  <a:ext uri="{0D108BD9-81ED-4DB2-BD59-A6C34878D82A}">
                    <a16:rowId xmlns:a16="http://schemas.microsoft.com/office/drawing/2014/main" val="437780576"/>
                  </a:ext>
                </a:extLst>
              </a:tr>
              <a:tr h="324105">
                <a:tc>
                  <a:txBody>
                    <a:bodyPr/>
                    <a:lstStyle/>
                    <a:p>
                      <a:pPr algn="ctr"/>
                      <a:r>
                        <a:rPr kumimoji="1" lang="en-US" altLang="ja-JP" sz="1050">
                          <a:latin typeface="Meiryo UI" panose="020B0604030504040204" pitchFamily="50" charset="-128"/>
                          <a:ea typeface="Meiryo UI" panose="020B0604030504040204" pitchFamily="50" charset="-128"/>
                        </a:rPr>
                        <a:t>2</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証などの証明者がいずれの行政区であるかを明確にするため。</a:t>
                      </a:r>
                    </a:p>
                  </a:txBody>
                  <a:tcPr/>
                </a:tc>
                <a:extLst>
                  <a:ext uri="{0D108BD9-81ED-4DB2-BD59-A6C34878D82A}">
                    <a16:rowId xmlns:a16="http://schemas.microsoft.com/office/drawing/2014/main" val="393524301"/>
                  </a:ext>
                </a:extLst>
              </a:tr>
              <a:tr h="200657">
                <a:tc>
                  <a:txBody>
                    <a:bodyPr/>
                    <a:lstStyle/>
                    <a:p>
                      <a:pPr algn="ctr"/>
                      <a:r>
                        <a:rPr kumimoji="1" lang="en-US" altLang="ja-JP" sz="1050">
                          <a:latin typeface="Meiryo UI" panose="020B0604030504040204" pitchFamily="50" charset="-128"/>
                          <a:ea typeface="Meiryo UI" panose="020B0604030504040204" pitchFamily="50" charset="-128"/>
                        </a:rPr>
                        <a:t>3</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通知書などの証明者がいずれの行政区であるかを明確にするため。</a:t>
                      </a:r>
                    </a:p>
                  </a:txBody>
                  <a:tcPr/>
                </a:tc>
                <a:extLst>
                  <a:ext uri="{0D108BD9-81ED-4DB2-BD59-A6C34878D82A}">
                    <a16:rowId xmlns:a16="http://schemas.microsoft.com/office/drawing/2014/main" val="1578255914"/>
                  </a:ext>
                </a:extLst>
              </a:tr>
              <a:tr h="0">
                <a:tc>
                  <a:txBody>
                    <a:bodyPr/>
                    <a:lstStyle/>
                    <a:p>
                      <a:pPr algn="ctr"/>
                      <a:r>
                        <a:rPr kumimoji="1" lang="en-US" altLang="ja-JP" sz="1050">
                          <a:latin typeface="Meiryo UI" panose="020B0604030504040204" pitchFamily="50" charset="-128"/>
                          <a:ea typeface="Meiryo UI" panose="020B0604030504040204" pitchFamily="50" charset="-128"/>
                        </a:rPr>
                        <a:t>4</a:t>
                      </a:r>
                      <a:endParaRPr kumimoji="1" lang="ja-JP" altLang="en-US" sz="1050">
                        <a:latin typeface="Meiryo UI" panose="020B0604030504040204" pitchFamily="50" charset="-128"/>
                        <a:ea typeface="Meiryo UI" panose="020B0604030504040204" pitchFamily="50" charset="-128"/>
                      </a:endParaRPr>
                    </a:p>
                  </a:txBody>
                  <a:tcPr anchor="ctr"/>
                </a:tc>
                <a:tc rowSpan="2">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a:latin typeface="Meiryo UI" panose="020B0604030504040204" pitchFamily="50" charset="-128"/>
                          <a:ea typeface="Meiryo UI" panose="020B0604030504040204" pitchFamily="50" charset="-128"/>
                        </a:rPr>
                        <a:t>各種レセプトに対し事務処理を行う行政区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医療機関等の受診時点の世帯主の資格区を把握し、レセプトのエラー対応に利用するため。</a:t>
                      </a:r>
                    </a:p>
                  </a:txBody>
                  <a:tcPr/>
                </a:tc>
                <a:extLst>
                  <a:ext uri="{0D108BD9-81ED-4DB2-BD59-A6C34878D82A}">
                    <a16:rowId xmlns:a16="http://schemas.microsoft.com/office/drawing/2014/main" val="96749570"/>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5</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endParaRPr kumimoji="1" lang="ja-JP" altLang="en-US"/>
                    </a:p>
                  </a:txBody>
                  <a:tcPr/>
                </a:tc>
                <a:tc>
                  <a:txBody>
                    <a:bodyPr/>
                    <a:lstStyle/>
                    <a:p>
                      <a:pPr algn="ctr"/>
                      <a:r>
                        <a:rPr kumimoji="1" lang="ja-JP" altLang="en-US" sz="105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申請ごとに一つの行政区が一貫した対応を行うため。</a:t>
                      </a:r>
                    </a:p>
                  </a:txBody>
                  <a:tcPr/>
                </a:tc>
                <a:extLst>
                  <a:ext uri="{0D108BD9-81ED-4DB2-BD59-A6C34878D82A}">
                    <a16:rowId xmlns:a16="http://schemas.microsoft.com/office/drawing/2014/main" val="659814006"/>
                  </a:ext>
                </a:extLst>
              </a:tr>
              <a:tr h="281752">
                <a:tc>
                  <a:txBody>
                    <a:bodyPr/>
                    <a:lstStyle/>
                    <a:p>
                      <a:pPr algn="ctr"/>
                      <a:r>
                        <a:rPr kumimoji="1" lang="en-US" altLang="ja-JP" sz="1050" dirty="0">
                          <a:latin typeface="Meiryo UI" panose="020B0604030504040204" pitchFamily="50" charset="-128"/>
                          <a:ea typeface="Meiryo UI" panose="020B0604030504040204" pitchFamily="50" charset="-128"/>
                        </a:rPr>
                        <a:t>6</a:t>
                      </a:r>
                      <a:endParaRPr kumimoji="1" lang="ja-JP" altLang="en-US" sz="105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財務管理上、いずれの行政区で計上されるべき保険料（税）かを明確にするため。</a:t>
                      </a:r>
                    </a:p>
                  </a:txBody>
                  <a:tcPr/>
                </a:tc>
                <a:extLst>
                  <a:ext uri="{0D108BD9-81ED-4DB2-BD59-A6C34878D82A}">
                    <a16:rowId xmlns:a16="http://schemas.microsoft.com/office/drawing/2014/main" val="1283105021"/>
                  </a:ext>
                </a:extLst>
              </a:tr>
              <a:tr h="281752">
                <a:tc>
                  <a:txBody>
                    <a:bodyPr/>
                    <a:lstStyle/>
                    <a:p>
                      <a:pPr algn="ctr"/>
                      <a:r>
                        <a:rPr kumimoji="1" lang="en-US" altLang="ja-JP" sz="1050" dirty="0">
                          <a:latin typeface="Meiryo UI" panose="020B0604030504040204" pitchFamily="50" charset="-128"/>
                          <a:ea typeface="Meiryo UI" panose="020B0604030504040204" pitchFamily="50" charset="-128"/>
                        </a:rPr>
                        <a:t>7</a:t>
                      </a:r>
                      <a:endParaRPr kumimoji="1" lang="ja-JP" altLang="en-US" sz="105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滞納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行政</a:t>
                      </a:r>
                      <a:r>
                        <a:rPr kumimoji="1" lang="ja-JP" altLang="en-US" sz="1050" strike="noStrike" dirty="0">
                          <a:solidFill>
                            <a:schemeClr val="tx1"/>
                          </a:solidFill>
                          <a:latin typeface="Meiryo UI" panose="020B0604030504040204" pitchFamily="50" charset="-128"/>
                          <a:ea typeface="Meiryo UI" panose="020B0604030504040204" pitchFamily="50" charset="-128"/>
                        </a:rPr>
                        <a:t>処分</a:t>
                      </a:r>
                      <a:r>
                        <a:rPr kumimoji="1" lang="ja-JP" altLang="en-US" sz="1050" dirty="0">
                          <a:latin typeface="Meiryo UI" panose="020B0604030504040204" pitchFamily="50" charset="-128"/>
                          <a:ea typeface="Meiryo UI" panose="020B0604030504040204" pitchFamily="50" charset="-128"/>
                        </a:rPr>
                        <a:t>をいずれの行政区が行うかを明確にするため。</a:t>
                      </a:r>
                    </a:p>
                  </a:txBody>
                  <a:tcPr/>
                </a:tc>
                <a:extLst>
                  <a:ext uri="{0D108BD9-81ED-4DB2-BD59-A6C34878D82A}">
                    <a16:rowId xmlns:a16="http://schemas.microsoft.com/office/drawing/2014/main" val="1139695562"/>
                  </a:ext>
                </a:extLst>
              </a:tr>
            </a:tbl>
          </a:graphicData>
        </a:graphic>
      </p:graphicFrame>
      <p:sp>
        <p:nvSpPr>
          <p:cNvPr id="3" name="正方形/長方形 2">
            <a:extLst>
              <a:ext uri="{FF2B5EF4-FFF2-40B4-BE49-F238E27FC236}">
                <a16:creationId xmlns:a16="http://schemas.microsoft.com/office/drawing/2014/main" id="{60BD9FBF-1B09-3FE5-157C-0222564ED04D}"/>
              </a:ext>
            </a:extLst>
          </p:cNvPr>
          <p:cNvSpPr/>
          <p:nvPr/>
        </p:nvSpPr>
        <p:spPr>
          <a:xfrm>
            <a:off x="200713" y="4156495"/>
            <a:ext cx="8672400" cy="646331"/>
          </a:xfrm>
          <a:prstGeom prst="rect">
            <a:avLst/>
          </a:prstGeom>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〇　なお、行政区とする範囲については、行政区と同等の権限を設定して事務を行っている支所及び出張所も含める。行政区の管理については、「本紙（別添３）指定都市向け機能要件の策定における行政区関連の検討過程について」の「４．行政区への保険者番号の付番に関する機能」において整理し、具体的な管理方法を示している。</a:t>
            </a:r>
          </a:p>
        </p:txBody>
      </p:sp>
    </p:spTree>
    <p:extLst>
      <p:ext uri="{BB962C8B-B14F-4D97-AF65-F5344CB8AC3E}">
        <p14:creationId xmlns:p14="http://schemas.microsoft.com/office/powerpoint/2010/main" val="432259569"/>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4" ma:contentTypeDescription="新しいドキュメントを作成します。" ma:contentTypeScope="" ma:versionID="58b8dd6ef36762c8b8e03bcf0e6a27e5">
  <xsd:schema xmlns:xsd="http://www.w3.org/2001/XMLSchema" xmlns:xs="http://www.w3.org/2001/XMLSchema" xmlns:p="http://schemas.microsoft.com/office/2006/metadata/properties" xmlns:ns2="b99998fb-10e3-408c-a036-282b210bae51" targetNamespace="http://schemas.microsoft.com/office/2006/metadata/properties" ma:root="true" ma:fieldsID="d3be6a456ef9f903006f49aab9dcf93f" ns2:_="">
    <xsd:import namespace="b99998fb-10e3-408c-a036-282b210bae51"/>
    <xsd:element name="properties">
      <xsd:complexType>
        <xsd:sequence>
          <xsd:element name="documentManagement">
            <xsd:complexType>
              <xsd:all>
                <xsd:element ref="ns2:MediaServiceMetadata" minOccurs="0"/>
                <xsd:element ref="ns2:MediaServiceFastMetadata" minOccurs="0"/>
                <xsd:element ref="ns2:MediaServiceObjectDetectorVersions"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element name="MediaServiceSearchProperties" ma:index="11" nillable="true" ma:displayName="MediaServiceSearchProperties" ma:hidden="true" ma:internalName="MediaServiceSearchProperties" ma:readOnly="true">
      <xsd:simpleType>
        <xsd:restriction base="dms:Note"/>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72F52176-7389-4638-9804-BDBFD8E8748F}">
  <ds:schemaRefs>
    <ds:schemaRef ds:uri="http://schemas.microsoft.com/sharepoint/v3/contenttype/forms"/>
  </ds:schemaRefs>
</ds:datastoreItem>
</file>

<file path=customXml/itemProps2.xml><?xml version="1.0" encoding="utf-8"?>
<ds:datastoreItem xmlns:ds="http://schemas.openxmlformats.org/officeDocument/2006/customXml" ds:itemID="{4CBE61BF-8676-4C87-8781-47F4DF985F79}">
  <ds:schemaRefs>
    <ds:schemaRef ds:uri="http://purl.org/dc/elements/1.1/"/>
    <ds:schemaRef ds:uri="http://schemas.microsoft.com/office/2006/metadata/properties"/>
    <ds:schemaRef ds:uri="b99998fb-10e3-408c-a036-282b210bae51"/>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www.w3.org/XML/1998/namespace"/>
    <ds:schemaRef ds:uri="http://purl.org/dc/dcmitype/"/>
  </ds:schemaRefs>
</ds:datastoreItem>
</file>

<file path=customXml/itemProps3.xml><?xml version="1.0" encoding="utf-8"?>
<ds:datastoreItem xmlns:ds="http://schemas.openxmlformats.org/officeDocument/2006/customXml" ds:itemID="{C4159311-7AAC-454E-B437-31A8A40E6F9C}"/>
</file>

<file path=docProps/app.xml><?xml version="1.0" encoding="utf-8"?>
<Properties xmlns="http://schemas.openxmlformats.org/officeDocument/2006/extended-properties" xmlns:vt="http://schemas.openxmlformats.org/officeDocument/2006/docPropsVTypes">
  <TotalTime>825</TotalTime>
  <Words>391</Words>
  <PresentationFormat>画面に合わせる (4:3)</PresentationFormat>
  <Paragraphs>47</Paragraphs>
  <Slides>2</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2</vt:i4>
      </vt:variant>
    </vt:vector>
  </HeadingPairs>
  <TitlesOfParts>
    <vt:vector size="7" baseType="lpstr">
      <vt:lpstr>Meiryo UI</vt:lpstr>
      <vt:lpstr>Arial</vt:lpstr>
      <vt:lpstr>Calibri</vt:lpstr>
      <vt:lpstr>Wingdings</vt:lpstr>
      <vt:lpstr>Office テーマ</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2021-08-20T08:07:01Z</cp:lastPrinted>
  <dcterms:created xsi:type="dcterms:W3CDTF">2017-02-28T14:15:35Z</dcterms:created>
  <dcterms:modified xsi:type="dcterms:W3CDTF">2023-03-22T08:05:24Z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0x010100AF0A40D866770841BFAF1942E268FAD4</vt:lpwstr>
  </property>
</Properties>
</file>

<file path=docProps/thumbnail.jpeg>
</file>