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9"/>
  </p:notesMasterIdLst>
  <p:sldIdLst>
    <p:sldId id="256" r:id="rId5"/>
    <p:sldId id="3431" r:id="rId6"/>
    <p:sldId id="3565" r:id="rId7"/>
    <p:sldId id="3594" r:id="rId8"/>
    <p:sldId id="3567" r:id="rId9"/>
    <p:sldId id="3595" r:id="rId10"/>
    <p:sldId id="3596" r:id="rId11"/>
    <p:sldId id="3597" r:id="rId12"/>
    <p:sldId id="3598" r:id="rId13"/>
    <p:sldId id="3599" r:id="rId14"/>
    <p:sldId id="3600" r:id="rId15"/>
    <p:sldId id="3601" r:id="rId16"/>
    <p:sldId id="3602" r:id="rId17"/>
    <p:sldId id="3578" r:id="rId18"/>
    <p:sldId id="3577" r:id="rId19"/>
    <p:sldId id="3589" r:id="rId20"/>
    <p:sldId id="3603" r:id="rId21"/>
    <p:sldId id="3604" r:id="rId22"/>
    <p:sldId id="3605" r:id="rId23"/>
    <p:sldId id="3606" r:id="rId24"/>
    <p:sldId id="3607" r:id="rId25"/>
    <p:sldId id="3608" r:id="rId26"/>
    <p:sldId id="3610" r:id="rId27"/>
    <p:sldId id="3609" r:id="rId2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0000"/>
    <a:srgbClr val="7F7F7F"/>
    <a:srgbClr val="4472C4"/>
    <a:srgbClr val="0088EE"/>
    <a:srgbClr val="FFC000"/>
    <a:srgbClr val="ED7D31"/>
    <a:srgbClr val="E7F5FF"/>
    <a:srgbClr val="D5EDFF"/>
    <a:srgbClr val="D6E0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96ABB0-2AE4-4EFF-8C1E-B9A4CBE5D36C}" v="420" dt="2024-08-21T07:15:50.28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81" autoAdjust="0"/>
  </p:normalViewPr>
  <p:slideViewPr>
    <p:cSldViewPr snapToGrid="0">
      <p:cViewPr varScale="1">
        <p:scale>
          <a:sx n="87" d="100"/>
          <a:sy n="87" d="100"/>
        </p:scale>
        <p:origin x="37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30676345-12B2-4751-8E0B-756D86ABC3BB}" type="datetimeFigureOut">
              <a:rPr kumimoji="1" lang="ja-JP" altLang="en-US" smtClean="0"/>
              <a:t>2024/8/29</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301EF5CF-EC52-488E-ACE7-4325F1AF48DB}" type="slidenum">
              <a:rPr kumimoji="1" lang="ja-JP" altLang="en-US" smtClean="0"/>
              <a:t>‹#›</a:t>
            </a:fld>
            <a:endParaRPr kumimoji="1" lang="ja-JP" altLang="en-US"/>
          </a:p>
        </p:txBody>
      </p:sp>
    </p:spTree>
    <p:extLst>
      <p:ext uri="{BB962C8B-B14F-4D97-AF65-F5344CB8AC3E}">
        <p14:creationId xmlns:p14="http://schemas.microsoft.com/office/powerpoint/2010/main" val="24873653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1EF5CF-EC52-488E-ACE7-4325F1AF48DB}" type="slidenum">
              <a:rPr kumimoji="1" lang="ja-JP" altLang="en-US" smtClean="0"/>
              <a:t>23</a:t>
            </a:fld>
            <a:endParaRPr kumimoji="1" lang="ja-JP" altLang="en-US"/>
          </a:p>
        </p:txBody>
      </p:sp>
    </p:spTree>
    <p:extLst>
      <p:ext uri="{BB962C8B-B14F-4D97-AF65-F5344CB8AC3E}">
        <p14:creationId xmlns:p14="http://schemas.microsoft.com/office/powerpoint/2010/main" val="597795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26CF55D-A65C-4AE3-B89D-15BF2AD3078E}" type="slidenum">
              <a:rPr kumimoji="1" lang="ja-JP" altLang="en-US" smtClean="0"/>
              <a:t>24</a:t>
            </a:fld>
            <a:endParaRPr kumimoji="1" lang="ja-JP" altLang="en-US"/>
          </a:p>
        </p:txBody>
      </p:sp>
    </p:spTree>
    <p:extLst>
      <p:ext uri="{BB962C8B-B14F-4D97-AF65-F5344CB8AC3E}">
        <p14:creationId xmlns:p14="http://schemas.microsoft.com/office/powerpoint/2010/main" val="2759884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803E83-411E-446F-9441-1E61EAF34A6C}"/>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0329864-539B-4358-8E4F-8A6CC50BF04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D7BA73-4C47-4040-84BA-51AE7E4FA06F}"/>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5" name="フッター プレースホルダー 4">
            <a:extLst>
              <a:ext uri="{FF2B5EF4-FFF2-40B4-BE49-F238E27FC236}">
                <a16:creationId xmlns:a16="http://schemas.microsoft.com/office/drawing/2014/main" id="{7684253D-7039-452F-8E64-3C45CE5E486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EB310E-D69E-4CDA-AD4E-B1C5E673D69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241659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3E2F7F-F809-4F0F-B760-E6137A3509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739001-334C-4FF9-903C-CABACF6FB6A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292552C-DE14-45D2-A20C-564B0B5A460E}"/>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5" name="フッター プレースホルダー 4">
            <a:extLst>
              <a:ext uri="{FF2B5EF4-FFF2-40B4-BE49-F238E27FC236}">
                <a16:creationId xmlns:a16="http://schemas.microsoft.com/office/drawing/2014/main" id="{3C948D37-B370-435A-941F-C3AAB6B76A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74BB58-B968-4A5B-BFF9-5E2DC755C6F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4183327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2846043-F2FE-48B6-B9C4-405EA6445EC0}"/>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BB6583-7B28-4845-A9C8-074D99E64FC8}"/>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E183C7B-2CD9-44C8-A540-513951FF6420}"/>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5" name="フッター プレースホルダー 4">
            <a:extLst>
              <a:ext uri="{FF2B5EF4-FFF2-40B4-BE49-F238E27FC236}">
                <a16:creationId xmlns:a16="http://schemas.microsoft.com/office/drawing/2014/main" id="{A455D83D-A9EF-4F3A-9A1C-61EFE9DC98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10D25C-649A-41CB-9FDD-42CD0F914EFC}"/>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3394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599A7-09C4-4EC9-AD15-2968D2D056B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2B75A27-E8A9-4DE5-8257-A7073FC7B26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35C6AB5-CCE7-407A-9701-1409D8C20B5C}"/>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5" name="フッター プレースホルダー 4">
            <a:extLst>
              <a:ext uri="{FF2B5EF4-FFF2-40B4-BE49-F238E27FC236}">
                <a16:creationId xmlns:a16="http://schemas.microsoft.com/office/drawing/2014/main" id="{E9250454-4E2A-41AD-A27C-4ACE12B7EA1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696F26-1627-4D92-9C50-7F941AD7AB5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97934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4EE179-3D06-4DFB-B7FB-2E875965571D}"/>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DA126F-83B6-4F8A-A4C2-5F3757015EBE}"/>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3F1823F-5F1F-4524-B040-C6F93B172003}"/>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5" name="フッター プレースホルダー 4">
            <a:extLst>
              <a:ext uri="{FF2B5EF4-FFF2-40B4-BE49-F238E27FC236}">
                <a16:creationId xmlns:a16="http://schemas.microsoft.com/office/drawing/2014/main" id="{9C71E70C-AF2C-4E65-B216-604C08F85D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460B87-34BE-4DA3-9C80-9E2AEDBCB2F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02970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C4F94C-F1CB-408C-ACCA-590D290194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E684305-E98B-49F5-B94C-8562772F9E78}"/>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31DD3CC-9AF1-463B-AD2C-B034B78C445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E9AAF0A-2049-40A4-A5C9-67E3D21FD8B6}"/>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6" name="フッター プレースホルダー 5">
            <a:extLst>
              <a:ext uri="{FF2B5EF4-FFF2-40B4-BE49-F238E27FC236}">
                <a16:creationId xmlns:a16="http://schemas.microsoft.com/office/drawing/2014/main" id="{5A00E78A-B69E-42EC-8ED2-47589816B0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F636C56-BCC2-451E-BD50-F83530E9FD8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8329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2B2815-9EBF-41A8-9C76-32E863D71E2F}"/>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20D9FB-6FF5-40FD-8373-17D1EA03B76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705607E-4DC3-43C9-9C24-8713E62E78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E660005-A83D-47F6-A3D1-359C8440827B}"/>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038B0A3-AD29-4F74-868B-4578D2B4B7E2}"/>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0B7EA60-EA9F-490B-AD32-8208F52F535C}"/>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8" name="フッター プレースホルダー 7">
            <a:extLst>
              <a:ext uri="{FF2B5EF4-FFF2-40B4-BE49-F238E27FC236}">
                <a16:creationId xmlns:a16="http://schemas.microsoft.com/office/drawing/2014/main" id="{216F9014-BE98-47FB-AEB8-CF949611967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624D13C-0881-41E8-9464-8170D72F71B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00019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3F4B7A-3905-4D8D-B34E-E22F3780EC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25A6AEA-5F32-4FC6-9391-EE6AD676D5DE}"/>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4" name="フッター プレースホルダー 3">
            <a:extLst>
              <a:ext uri="{FF2B5EF4-FFF2-40B4-BE49-F238E27FC236}">
                <a16:creationId xmlns:a16="http://schemas.microsoft.com/office/drawing/2014/main" id="{DF0883C3-11FB-4898-898B-8ABEEBF9994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13E09DC-B7BB-499F-BD50-4D9BC6E9D14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55521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34CA9D4-6EC0-453B-9744-E091385BD21B}"/>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3" name="フッター プレースホルダー 2">
            <a:extLst>
              <a:ext uri="{FF2B5EF4-FFF2-40B4-BE49-F238E27FC236}">
                <a16:creationId xmlns:a16="http://schemas.microsoft.com/office/drawing/2014/main" id="{5E44D3B2-1CD3-47B5-8C53-14F90B734AF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1CB8866-6AF1-4220-BECC-C956FAD6C0D4}"/>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955530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DB7C8D-68C4-4E3C-8207-761038CEC5C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38B107D-9D8E-4852-8C2C-14830A5FE4E9}"/>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813C425-635F-4C28-8A82-544EF846DF2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651028-D027-485B-A6E9-E1F7906B4D38}"/>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6" name="フッター プレースホルダー 5">
            <a:extLst>
              <a:ext uri="{FF2B5EF4-FFF2-40B4-BE49-F238E27FC236}">
                <a16:creationId xmlns:a16="http://schemas.microsoft.com/office/drawing/2014/main" id="{7DA80D70-CC91-481E-94EA-46AB14EECC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9EDA2D3-5C95-4CC5-9E43-87765F4D5AC7}"/>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19669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C6E461-8562-48D6-901A-ECC5284D75FB}"/>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C5339EA-26B2-4DA0-9B75-0879B038D295}"/>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379E8755-313D-4B20-BED9-74EF2A9895AE}"/>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2D55F6-1DC3-43BB-B18B-E5A18E715983}"/>
              </a:ext>
            </a:extLst>
          </p:cNvPr>
          <p:cNvSpPr>
            <a:spLocks noGrp="1"/>
          </p:cNvSpPr>
          <p:nvPr>
            <p:ph type="dt" sz="half" idx="10"/>
          </p:nvPr>
        </p:nvSpPr>
        <p:spPr/>
        <p:txBody>
          <a:bodyPr/>
          <a:lstStyle/>
          <a:p>
            <a:fld id="{EA27D9DB-C51E-43C6-BE43-98894750689D}" type="datetimeFigureOut">
              <a:rPr kumimoji="1" lang="ja-JP" altLang="en-US" smtClean="0"/>
              <a:t>2024/8/29</a:t>
            </a:fld>
            <a:endParaRPr kumimoji="1" lang="ja-JP" altLang="en-US"/>
          </a:p>
        </p:txBody>
      </p:sp>
      <p:sp>
        <p:nvSpPr>
          <p:cNvPr id="6" name="フッター プレースホルダー 5">
            <a:extLst>
              <a:ext uri="{FF2B5EF4-FFF2-40B4-BE49-F238E27FC236}">
                <a16:creationId xmlns:a16="http://schemas.microsoft.com/office/drawing/2014/main" id="{8B5B6BC6-3A60-4388-9FE5-C46BCC2C9A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4E7CC8C-BD84-4271-AC75-4CBE4CF5814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692031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A1330C0-908B-472D-8A60-821773AF38D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CA5464-2D26-420A-B149-F03843D0E7A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7B8371A-E313-4D11-BE53-1131C695DF3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7D9DB-C51E-43C6-BE43-98894750689D}" type="datetimeFigureOut">
              <a:rPr kumimoji="1" lang="ja-JP" altLang="en-US" smtClean="0"/>
              <a:t>2024/8/29</a:t>
            </a:fld>
            <a:endParaRPr kumimoji="1" lang="ja-JP" altLang="en-US"/>
          </a:p>
        </p:txBody>
      </p:sp>
      <p:sp>
        <p:nvSpPr>
          <p:cNvPr id="5" name="フッター プレースホルダー 4">
            <a:extLst>
              <a:ext uri="{FF2B5EF4-FFF2-40B4-BE49-F238E27FC236}">
                <a16:creationId xmlns:a16="http://schemas.microsoft.com/office/drawing/2014/main" id="{A8E1B473-EB77-493C-9F73-0C865A49B43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F4CB899-E5F2-4EAA-8A9D-D4AF78D10AD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08112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1DBA3110-B26A-4076-BE06-A53DE225CDCA}"/>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a:latin typeface="Meiryo UI" panose="020B0604030504040204" pitchFamily="50" charset="-128"/>
                <a:ea typeface="Meiryo UI" panose="020B0604030504040204" pitchFamily="50" charset="-128"/>
              </a:rPr>
              <a:t>国民健康保険システム標準化</a:t>
            </a:r>
            <a:endParaRPr lang="en-US" altLang="ja-JP" sz="280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a:latin typeface="Meiryo UI" panose="020B0604030504040204" pitchFamily="50" charset="-128"/>
                <a:ea typeface="Meiryo UI" panose="020B0604030504040204" pitchFamily="50" charset="-128"/>
              </a:rPr>
              <a:t>令和</a:t>
            </a:r>
            <a:r>
              <a:rPr lang="en-US" altLang="ja-JP" sz="2800">
                <a:latin typeface="Meiryo UI" panose="020B0604030504040204" pitchFamily="50" charset="-128"/>
                <a:ea typeface="Meiryo UI" panose="020B0604030504040204" pitchFamily="50" charset="-128"/>
              </a:rPr>
              <a:t>6</a:t>
            </a:r>
            <a:r>
              <a:rPr lang="ja-JP" altLang="en-US" sz="2800">
                <a:latin typeface="Meiryo UI" panose="020B0604030504040204" pitchFamily="50" charset="-128"/>
                <a:ea typeface="Meiryo UI" panose="020B0604030504040204" pitchFamily="50" charset="-128"/>
              </a:rPr>
              <a:t>年度標準仕様書改定</a:t>
            </a:r>
            <a:endParaRPr lang="en-US" altLang="ja-JP" sz="280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a:latin typeface="Meiryo UI" panose="020B0604030504040204" pitchFamily="50" charset="-128"/>
                <a:ea typeface="Meiryo UI" panose="020B0604030504040204" pitchFamily="50" charset="-128"/>
              </a:rPr>
              <a:t>第</a:t>
            </a:r>
            <a:r>
              <a:rPr lang="en-US" altLang="ja-JP" sz="2800">
                <a:latin typeface="Meiryo UI" panose="020B0604030504040204" pitchFamily="50" charset="-128"/>
                <a:ea typeface="Meiryo UI" panose="020B0604030504040204" pitchFamily="50" charset="-128"/>
              </a:rPr>
              <a:t>1</a:t>
            </a:r>
            <a:r>
              <a:rPr lang="ja-JP" altLang="en-US" sz="2800">
                <a:latin typeface="Meiryo UI" panose="020B0604030504040204" pitchFamily="50" charset="-128"/>
                <a:ea typeface="Meiryo UI" panose="020B0604030504040204" pitchFamily="50" charset="-128"/>
              </a:rPr>
              <a:t>回検討会</a:t>
            </a:r>
            <a:endParaRPr lang="en-US" altLang="ja-JP" sz="2800">
              <a:latin typeface="Meiryo UI" panose="020B0604030504040204" pitchFamily="50" charset="-128"/>
              <a:ea typeface="Meiryo UI" panose="020B0604030504040204" pitchFamily="50" charset="-128"/>
            </a:endParaRPr>
          </a:p>
        </p:txBody>
      </p:sp>
      <p:sp>
        <p:nvSpPr>
          <p:cNvPr id="5" name="サブタイトル 2">
            <a:extLst>
              <a:ext uri="{FF2B5EF4-FFF2-40B4-BE49-F238E27FC236}">
                <a16:creationId xmlns:a16="http://schemas.microsoft.com/office/drawing/2014/main" id="{DF87B648-6CC8-40F8-8585-8058C3423126}"/>
              </a:ext>
            </a:extLst>
          </p:cNvPr>
          <p:cNvSpPr txBox="1">
            <a:spLocks/>
          </p:cNvSpPr>
          <p:nvPr/>
        </p:nvSpPr>
        <p:spPr>
          <a:xfrm>
            <a:off x="858783" y="4847921"/>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a:latin typeface="Meiryo UI" panose="020B0604030504040204" pitchFamily="50" charset="-128"/>
                <a:ea typeface="Meiryo UI" panose="020B0604030504040204" pitchFamily="50" charset="-128"/>
              </a:rPr>
              <a:t>令和</a:t>
            </a:r>
            <a:r>
              <a:rPr lang="en-US" altLang="ja-JP" sz="1800">
                <a:latin typeface="Meiryo UI" panose="020B0604030504040204" pitchFamily="50" charset="-128"/>
                <a:ea typeface="Meiryo UI" panose="020B0604030504040204" pitchFamily="50" charset="-128"/>
              </a:rPr>
              <a:t>6</a:t>
            </a:r>
            <a:r>
              <a:rPr lang="ja-JP" altLang="en-US" sz="1800">
                <a:latin typeface="Meiryo UI" panose="020B0604030504040204" pitchFamily="50" charset="-128"/>
                <a:ea typeface="Meiryo UI" panose="020B0604030504040204" pitchFamily="50" charset="-128"/>
              </a:rPr>
              <a:t>年</a:t>
            </a:r>
            <a:r>
              <a:rPr lang="en-US" altLang="ja-JP" sz="1800">
                <a:latin typeface="Meiryo UI" panose="020B0604030504040204" pitchFamily="50" charset="-128"/>
                <a:ea typeface="Meiryo UI" panose="020B0604030504040204" pitchFamily="50" charset="-128"/>
              </a:rPr>
              <a:t>8</a:t>
            </a:r>
            <a:r>
              <a:rPr lang="ja-JP" altLang="en-US" sz="1800">
                <a:latin typeface="Meiryo UI" panose="020B0604030504040204" pitchFamily="50" charset="-128"/>
                <a:ea typeface="Meiryo UI" panose="020B0604030504040204" pitchFamily="50" charset="-128"/>
              </a:rPr>
              <a:t>月</a:t>
            </a:r>
            <a:r>
              <a:rPr lang="en-US" altLang="ja-JP" sz="1800">
                <a:latin typeface="Meiryo UI" panose="020B0604030504040204" pitchFamily="50" charset="-128"/>
                <a:ea typeface="Meiryo UI" panose="020B0604030504040204" pitchFamily="50" charset="-128"/>
              </a:rPr>
              <a:t>22</a:t>
            </a:r>
            <a:r>
              <a:rPr lang="ja-JP" altLang="en-US" sz="1800">
                <a:latin typeface="Meiryo UI" panose="020B0604030504040204" pitchFamily="50" charset="-128"/>
                <a:ea typeface="Meiryo UI" panose="020B0604030504040204" pitchFamily="50" charset="-128"/>
              </a:rPr>
              <a:t>日</a:t>
            </a:r>
            <a:endParaRPr lang="en-US" altLang="ja-JP" sz="1800">
              <a:latin typeface="Meiryo UI" panose="020B0604030504040204" pitchFamily="50" charset="-128"/>
              <a:ea typeface="Meiryo UI" panose="020B0604030504040204" pitchFamily="50" charset="-128"/>
            </a:endParaRPr>
          </a:p>
        </p:txBody>
      </p:sp>
      <p:graphicFrame>
        <p:nvGraphicFramePr>
          <p:cNvPr id="8" name="表 7">
            <a:extLst>
              <a:ext uri="{FF2B5EF4-FFF2-40B4-BE49-F238E27FC236}">
                <a16:creationId xmlns:a16="http://schemas.microsoft.com/office/drawing/2014/main" id="{AF876C0A-A852-4DAB-A9A0-43B7466D76E1}"/>
              </a:ext>
            </a:extLst>
          </p:cNvPr>
          <p:cNvGraphicFramePr>
            <a:graphicFrameLocks noGrp="1"/>
          </p:cNvGraphicFramePr>
          <p:nvPr>
            <p:extLst>
              <p:ext uri="{D42A27DB-BD31-4B8C-83A1-F6EECF244321}">
                <p14:modId xmlns:p14="http://schemas.microsoft.com/office/powerpoint/2010/main" val="2457064325"/>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a:latin typeface="Meiryo UI" panose="020B0604030504040204" pitchFamily="50" charset="-128"/>
                          <a:ea typeface="Meiryo UI" panose="020B0604030504040204" pitchFamily="50" charset="-128"/>
                          <a:cs typeface="Meiryo UI" panose="020B0604030504040204" pitchFamily="50" charset="-128"/>
                        </a:rPr>
                        <a:t>資料</a:t>
                      </a:r>
                      <a:r>
                        <a:rPr kumimoji="1" lang="en-US" altLang="ja-JP" sz="1800" spc="-300">
                          <a:latin typeface="Meiryo UI" panose="020B0604030504040204" pitchFamily="50" charset="-128"/>
                          <a:ea typeface="Meiryo UI" panose="020B0604030504040204" pitchFamily="50" charset="-128"/>
                          <a:cs typeface="Meiryo UI" panose="020B0604030504040204" pitchFamily="50" charset="-128"/>
                        </a:rPr>
                        <a:t>No.2</a:t>
                      </a:r>
                    </a:p>
                  </a:txBody>
                  <a:tcPr marL="0" marR="0" anchor="ctr">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a:latin typeface="Meiryo UI" panose="020B0604030504040204" pitchFamily="50" charset="-128"/>
                          <a:ea typeface="Meiryo UI" panose="020B0604030504040204" pitchFamily="50" charset="-128"/>
                          <a:cs typeface="Meiryo UI" panose="020B0604030504040204" pitchFamily="50" charset="-128"/>
                        </a:rPr>
                        <a:t>第１回検討会</a:t>
                      </a:r>
                      <a:endParaRPr kumimoji="1" lang="en-US" altLang="ja-JP" sz="100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6</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8</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22</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0527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54FB975D-2D48-2B57-460C-5B56380038BC}"/>
              </a:ext>
            </a:extLst>
          </p:cNvPr>
          <p:cNvPicPr>
            <a:picLocks noChangeAspect="1"/>
          </p:cNvPicPr>
          <p:nvPr/>
        </p:nvPicPr>
        <p:blipFill rotWithShape="1">
          <a:blip r:embed="rId2"/>
          <a:srcRect l="9084" t="33750" r="17163" b="32907"/>
          <a:stretch/>
        </p:blipFill>
        <p:spPr>
          <a:xfrm>
            <a:off x="616914" y="2971812"/>
            <a:ext cx="6744006" cy="1649893"/>
          </a:xfrm>
          <a:prstGeom prst="rect">
            <a:avLst/>
          </a:prstGeom>
        </p:spPr>
      </p:pic>
      <p:sp>
        <p:nvSpPr>
          <p:cNvPr id="10" name="正方形/長方形 9">
            <a:extLst>
              <a:ext uri="{FF2B5EF4-FFF2-40B4-BE49-F238E27FC236}">
                <a16:creationId xmlns:a16="http://schemas.microsoft.com/office/drawing/2014/main" id="{FDFE8160-0C08-B5AA-8C40-89AB99475655}"/>
              </a:ext>
            </a:extLst>
          </p:cNvPr>
          <p:cNvSpPr/>
          <p:nvPr/>
        </p:nvSpPr>
        <p:spPr>
          <a:xfrm>
            <a:off x="252000" y="2322969"/>
            <a:ext cx="8640000" cy="2599551"/>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上記の事務連絡を受け、オンライン資格確認システムと保険者で保有する証情報の不一致を解消する点検を定期的に実施するために必要となる要件を整理し、</a:t>
            </a:r>
            <a:r>
              <a:rPr lang="ja-JP" altLang="en-US" sz="1200">
                <a:latin typeface="Meiryo UI"/>
                <a:ea typeface="Meiryo UI"/>
                <a:cs typeface="Meiryo UI" panose="020B0604030504040204" pitchFamily="50" charset="-128"/>
              </a:rPr>
              <a:t>国保</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標準仕様書</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（案）としては、以下の機能要件（案）を規定した。</a:t>
            </a:r>
          </a:p>
          <a:p>
            <a:pPr lvl="0" defTabSz="914395">
              <a:defRPr/>
            </a:pPr>
            <a:endPar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F328B78E-5666-EC65-281F-EC4817DD6006}"/>
              </a:ext>
            </a:extLst>
          </p:cNvPr>
          <p:cNvSpPr/>
          <p:nvPr/>
        </p:nvSpPr>
        <p:spPr>
          <a:xfrm>
            <a:off x="252000" y="800504"/>
            <a:ext cx="8640000" cy="1259405"/>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「負担割合等の表示内容をチェックする仕組みの導入について」（令和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付け厚生労働省保険局国民健康保険課事務連絡）において、オンライン資格確認等システムへの登録情報と保険者システムにおける登録情報とを突合させることで、両システム間で被保険者の負担割合等（限度額適用区分を含む。 以下同じ。</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の情報に相違が生じていた場合に、保険者において早期の検知を可能とすることを目的に、各保険者において、オンライン資格確認等システムより連携された情報を保険者システムで保有している情報と突合し、負担割合等に相違がないかチェックする仕組みの対応が示されたため、</a:t>
            </a:r>
            <a:r>
              <a:rPr lang="ja-JP" altLang="en-US" sz="1200">
                <a:latin typeface="Meiryo UI"/>
                <a:ea typeface="Meiryo UI"/>
                <a:cs typeface="Meiryo UI" panose="020B0604030504040204" pitchFamily="50" charset="-128"/>
              </a:rPr>
              <a:t>国保</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標準仕様書へ機能要件を反映する必要がある。</a:t>
            </a:r>
          </a:p>
        </p:txBody>
      </p:sp>
      <p:sp>
        <p:nvSpPr>
          <p:cNvPr id="13" name="正方形/長方形 12">
            <a:extLst>
              <a:ext uri="{FF2B5EF4-FFF2-40B4-BE49-F238E27FC236}">
                <a16:creationId xmlns:a16="http://schemas.microsoft.com/office/drawing/2014/main" id="{F9D09464-DAFF-1E9C-208C-59A03F0DB1D1}"/>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14" name="正方形/長方形 13">
            <a:extLst>
              <a:ext uri="{FF2B5EF4-FFF2-40B4-BE49-F238E27FC236}">
                <a16:creationId xmlns:a16="http://schemas.microsoft.com/office/drawing/2014/main" id="{48E2543A-9219-6625-A026-4D9647651D17}"/>
              </a:ext>
            </a:extLst>
          </p:cNvPr>
          <p:cNvSpPr/>
          <p:nvPr/>
        </p:nvSpPr>
        <p:spPr>
          <a:xfrm>
            <a:off x="403309" y="2211495"/>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方針（結論）</a:t>
            </a:r>
          </a:p>
        </p:txBody>
      </p:sp>
      <p:sp>
        <p:nvSpPr>
          <p:cNvPr id="15" name="正方形/長方形 14">
            <a:extLst>
              <a:ext uri="{FF2B5EF4-FFF2-40B4-BE49-F238E27FC236}">
                <a16:creationId xmlns:a16="http://schemas.microsoft.com/office/drawing/2014/main" id="{57F0DA1D-AE3D-0427-CD48-4B060EE52592}"/>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（２）</a:t>
            </a:r>
            <a:r>
              <a:rPr lang="ja-JP" altLang="en-US" sz="1400">
                <a:latin typeface="Meiryo UI" panose="020B0604030504040204" pitchFamily="50" charset="-128"/>
                <a:ea typeface="Meiryo UI" panose="020B0604030504040204" pitchFamily="50" charset="-128"/>
                <a:cs typeface="Meiryo UI" panose="020B0604030504040204" pitchFamily="50" charset="-128"/>
              </a:rPr>
              <a:t>負担割合等の表示内容をチェックする仕組みの対応について</a:t>
            </a:r>
          </a:p>
        </p:txBody>
      </p:sp>
    </p:spTree>
    <p:extLst>
      <p:ext uri="{BB962C8B-B14F-4D97-AF65-F5344CB8AC3E}">
        <p14:creationId xmlns:p14="http://schemas.microsoft.com/office/powerpoint/2010/main" val="3212449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B744A632-ECEC-1E5B-707D-617156A3D226}"/>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（３）</a:t>
            </a:r>
            <a:r>
              <a:rPr lang="ja-JP" altLang="en-US" sz="1400">
                <a:latin typeface="Meiryo UI" panose="020B0604030504040204" pitchFamily="50" charset="-128"/>
                <a:ea typeface="Meiryo UI" panose="020B0604030504040204" pitchFamily="50" charset="-128"/>
                <a:cs typeface="Meiryo UI" panose="020B0604030504040204" pitchFamily="50" charset="-128"/>
              </a:rPr>
              <a:t> マイナンバーカードと健康保険証の一体化について</a:t>
            </a:r>
            <a:endParaRPr lang="en-US" altLang="ja-JP" sz="140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DABDB089-6E22-1B58-A449-83FAE5171C3A}"/>
              </a:ext>
            </a:extLst>
          </p:cNvPr>
          <p:cNvSpPr/>
          <p:nvPr/>
        </p:nvSpPr>
        <p:spPr>
          <a:xfrm>
            <a:off x="59423" y="603563"/>
            <a:ext cx="8676000" cy="3754874"/>
          </a:xfrm>
          <a:prstGeom prst="rect">
            <a:avLst/>
          </a:prstGeom>
        </p:spPr>
        <p:txBody>
          <a:bodyPr wrap="square">
            <a:spAutoFit/>
          </a:bodyPr>
          <a:lstStyle/>
          <a:p>
            <a:pPr marL="360363" indent="-179388"/>
            <a:r>
              <a:rPr lang="ja-JP" altLang="en-US" sz="1400">
                <a:latin typeface="Meiryo UI" panose="020B0604030504040204" pitchFamily="50" charset="-128"/>
                <a:ea typeface="Meiryo UI" panose="020B0604030504040204" pitchFamily="50" charset="-128"/>
              </a:rPr>
              <a:t>〇改正の概要</a:t>
            </a:r>
            <a:endParaRPr lang="en-US" altLang="ja-JP" sz="1400">
              <a:latin typeface="Meiryo UI" panose="020B0604030504040204" pitchFamily="50" charset="-128"/>
              <a:ea typeface="Meiryo UI" panose="020B0604030504040204" pitchFamily="50" charset="-128"/>
            </a:endParaRPr>
          </a:p>
          <a:p>
            <a:pPr marL="360363" indent="-179388"/>
            <a:r>
              <a:rPr lang="ja-JP" altLang="en-US" sz="1400">
                <a:latin typeface="Meiryo UI" panose="020B0604030504040204" pitchFamily="50" charset="-128"/>
                <a:ea typeface="Meiryo UI" panose="020B0604030504040204" pitchFamily="50" charset="-128"/>
              </a:rPr>
              <a:t>　　　マイナンバーカードと健康保険証の一体化については、</a:t>
            </a:r>
            <a:r>
              <a:rPr lang="ja-JP" altLang="en-US" sz="1400" b="1" u="sng">
                <a:latin typeface="Meiryo UI" panose="020B0604030504040204" pitchFamily="50" charset="-128"/>
                <a:ea typeface="Meiryo UI" panose="020B0604030504040204" pitchFamily="50" charset="-128"/>
              </a:rPr>
              <a:t>令和５年</a:t>
            </a:r>
            <a:r>
              <a:rPr lang="en-US" altLang="ja-JP" sz="1400" b="1" u="sng">
                <a:latin typeface="Meiryo UI" panose="020B0604030504040204" pitchFamily="50" charset="-128"/>
                <a:ea typeface="Meiryo UI" panose="020B0604030504040204" pitchFamily="50" charset="-128"/>
              </a:rPr>
              <a:t>6</a:t>
            </a:r>
            <a:r>
              <a:rPr lang="ja-JP" altLang="en-US" sz="1400" b="1" u="sng">
                <a:latin typeface="Meiryo UI" panose="020B0604030504040204" pitchFamily="50" charset="-128"/>
                <a:ea typeface="Meiryo UI" panose="020B0604030504040204" pitchFamily="50" charset="-128"/>
              </a:rPr>
              <a:t>月</a:t>
            </a:r>
            <a:r>
              <a:rPr lang="en-US" altLang="ja-JP" sz="1400" b="1" u="sng">
                <a:latin typeface="Meiryo UI" panose="020B0604030504040204" pitchFamily="50" charset="-128"/>
                <a:ea typeface="Meiryo UI" panose="020B0604030504040204" pitchFamily="50" charset="-128"/>
              </a:rPr>
              <a:t>9</a:t>
            </a:r>
            <a:r>
              <a:rPr lang="ja-JP" altLang="en-US" sz="1400" b="1" u="sng">
                <a:latin typeface="Meiryo UI" panose="020B0604030504040204" pitchFamily="50" charset="-128"/>
                <a:ea typeface="Meiryo UI" panose="020B0604030504040204" pitchFamily="50" charset="-128"/>
              </a:rPr>
              <a:t>日に「行政手続における特定の個人を識別するための番号の利用等に関する法律等の一部を改正する法律」（令和</a:t>
            </a:r>
            <a:r>
              <a:rPr lang="en-US" altLang="ja-JP" sz="1400" b="1" u="sng">
                <a:latin typeface="Meiryo UI" panose="020B0604030504040204" pitchFamily="50" charset="-128"/>
                <a:ea typeface="Meiryo UI" panose="020B0604030504040204" pitchFamily="50" charset="-128"/>
              </a:rPr>
              <a:t>5</a:t>
            </a:r>
            <a:r>
              <a:rPr lang="ja-JP" altLang="en-US" sz="1400" b="1" u="sng">
                <a:latin typeface="Meiryo UI" panose="020B0604030504040204" pitchFamily="50" charset="-128"/>
                <a:ea typeface="Meiryo UI" panose="020B0604030504040204" pitchFamily="50" charset="-128"/>
              </a:rPr>
              <a:t>年法律第 </a:t>
            </a:r>
            <a:r>
              <a:rPr lang="en-US" altLang="ja-JP" sz="1400" b="1" u="sng">
                <a:latin typeface="Meiryo UI" panose="020B0604030504040204" pitchFamily="50" charset="-128"/>
                <a:ea typeface="Meiryo UI" panose="020B0604030504040204" pitchFamily="50" charset="-128"/>
              </a:rPr>
              <a:t>48 </a:t>
            </a:r>
            <a:r>
              <a:rPr lang="ja-JP" altLang="en-US" sz="1400" b="1" u="sng">
                <a:latin typeface="Meiryo UI" panose="020B0604030504040204" pitchFamily="50" charset="-128"/>
                <a:ea typeface="Meiryo UI" panose="020B0604030504040204" pitchFamily="50" charset="-128"/>
              </a:rPr>
              <a:t>号。以下「改正法」という。）が公布され</a:t>
            </a:r>
            <a:r>
              <a:rPr lang="ja-JP" altLang="en-US" sz="1400">
                <a:latin typeface="Meiryo UI" panose="020B0604030504040204" pitchFamily="50" charset="-128"/>
                <a:ea typeface="Meiryo UI" panose="020B0604030504040204" pitchFamily="50" charset="-128"/>
              </a:rPr>
              <a:t>、 マイナンバーカードと健康保険証の一体化において、改正法の施行後は、マイナンバーカードによるオンライン資格確認を基本とすることが示された。</a:t>
            </a:r>
            <a:endParaRPr lang="en-US" altLang="ja-JP" sz="1400">
              <a:latin typeface="Meiryo UI" panose="020B0604030504040204" pitchFamily="50" charset="-128"/>
              <a:ea typeface="Meiryo UI" panose="020B0604030504040204" pitchFamily="50" charset="-128"/>
            </a:endParaRPr>
          </a:p>
          <a:p>
            <a:pPr marL="360363" indent="-179388"/>
            <a:endParaRPr lang="en-US" altLang="ja-JP" sz="1400">
              <a:latin typeface="Meiryo UI" panose="020B0604030504040204" pitchFamily="50" charset="-128"/>
              <a:ea typeface="Meiryo UI" panose="020B0604030504040204" pitchFamily="50" charset="-128"/>
            </a:endParaRPr>
          </a:p>
          <a:p>
            <a:pPr marL="360363" indent="-179388"/>
            <a:r>
              <a:rPr lang="ja-JP" altLang="en-US" sz="1400">
                <a:latin typeface="Meiryo UI" panose="020B0604030504040204" pitchFamily="50" charset="-128"/>
                <a:ea typeface="Meiryo UI" panose="020B0604030504040204" pitchFamily="50" charset="-128"/>
              </a:rPr>
              <a:t>　　　さらに、全ての被保険者が必要な保険診療を受けられるよう、マイナンバーカードによりオンライン資格確認を受けることができない状況にある者については、氏名・生年月日、被保険者等記号・番号、保険者情報等が記載された資格確認書により被保険者資格を確認することが、改正法において示された。</a:t>
            </a:r>
            <a:endParaRPr lang="en-US" altLang="ja-JP" sz="1400">
              <a:latin typeface="Meiryo UI" panose="020B0604030504040204" pitchFamily="50" charset="-128"/>
              <a:ea typeface="Meiryo UI" panose="020B0604030504040204" pitchFamily="50" charset="-128"/>
            </a:endParaRPr>
          </a:p>
          <a:p>
            <a:pPr marL="360363" indent="-179388"/>
            <a:endParaRPr lang="en-US" altLang="ja-JP" sz="1400">
              <a:latin typeface="Meiryo UI" panose="020B0604030504040204" pitchFamily="50" charset="-128"/>
              <a:ea typeface="Meiryo UI" panose="020B0604030504040204" pitchFamily="50" charset="-128"/>
            </a:endParaRPr>
          </a:p>
          <a:p>
            <a:pPr marL="360363" indent="-179388"/>
            <a:r>
              <a:rPr lang="ja-JP" altLang="en-US" sz="1400">
                <a:latin typeface="Meiryo UI" panose="020B0604030504040204" pitchFamily="50" charset="-128"/>
                <a:ea typeface="Meiryo UI" panose="020B0604030504040204" pitchFamily="50" charset="-128"/>
              </a:rPr>
              <a:t>　　　その後、資格確認書等の様式等及びその交付のためのシステム改修等の内容については、令和</a:t>
            </a:r>
            <a:r>
              <a:rPr lang="en-US" altLang="ja-JP" sz="1400">
                <a:latin typeface="Meiryo UI" panose="020B0604030504040204" pitchFamily="50" charset="-128"/>
                <a:ea typeface="Meiryo UI" panose="020B0604030504040204" pitchFamily="50" charset="-128"/>
              </a:rPr>
              <a:t>5</a:t>
            </a:r>
            <a:r>
              <a:rPr lang="ja-JP" altLang="en-US" sz="1400">
                <a:latin typeface="Meiryo UI" panose="020B0604030504040204" pitchFamily="50" charset="-128"/>
                <a:ea typeface="Meiryo UI" panose="020B0604030504040204" pitchFamily="50" charset="-128"/>
              </a:rPr>
              <a:t>年</a:t>
            </a:r>
            <a:r>
              <a:rPr lang="en-US" altLang="ja-JP" sz="1400">
                <a:latin typeface="Meiryo UI" panose="020B0604030504040204" pitchFamily="50" charset="-128"/>
                <a:ea typeface="Meiryo UI" panose="020B0604030504040204" pitchFamily="50" charset="-128"/>
              </a:rPr>
              <a:t>12</a:t>
            </a:r>
            <a:r>
              <a:rPr lang="ja-JP" altLang="en-US" sz="1400">
                <a:latin typeface="Meiryo UI" panose="020B0604030504040204" pitchFamily="50" charset="-128"/>
                <a:ea typeface="Meiryo UI" panose="020B0604030504040204" pitchFamily="50" charset="-128"/>
              </a:rPr>
              <a:t>月に「資格確認書の様式等について（事務連絡）」が示され、令和</a:t>
            </a:r>
            <a:r>
              <a:rPr lang="en-US" altLang="ja-JP" sz="1400">
                <a:latin typeface="Meiryo UI" panose="020B0604030504040204" pitchFamily="50" charset="-128"/>
                <a:ea typeface="Meiryo UI" panose="020B0604030504040204" pitchFamily="50" charset="-128"/>
              </a:rPr>
              <a:t>5</a:t>
            </a:r>
            <a:r>
              <a:rPr lang="ja-JP" altLang="en-US" sz="1400">
                <a:latin typeface="Meiryo UI" panose="020B0604030504040204" pitchFamily="50" charset="-128"/>
                <a:ea typeface="Meiryo UI" panose="020B0604030504040204" pitchFamily="50" charset="-128"/>
              </a:rPr>
              <a:t>年</a:t>
            </a:r>
            <a:r>
              <a:rPr lang="en-US" altLang="ja-JP" sz="1400">
                <a:latin typeface="Meiryo UI" panose="020B0604030504040204" pitchFamily="50" charset="-128"/>
                <a:ea typeface="Meiryo UI" panose="020B0604030504040204" pitchFamily="50" charset="-128"/>
              </a:rPr>
              <a:t>12</a:t>
            </a:r>
            <a:r>
              <a:rPr lang="ja-JP" altLang="en-US" sz="1400">
                <a:latin typeface="Meiryo UI" panose="020B0604030504040204" pitchFamily="50" charset="-128"/>
                <a:ea typeface="Meiryo UI" panose="020B0604030504040204" pitchFamily="50" charset="-128"/>
              </a:rPr>
              <a:t>月</a:t>
            </a:r>
            <a:r>
              <a:rPr lang="en-US" altLang="ja-JP" sz="1400">
                <a:latin typeface="Meiryo UI" panose="020B0604030504040204" pitchFamily="50" charset="-128"/>
                <a:ea typeface="Meiryo UI" panose="020B0604030504040204" pitchFamily="50" charset="-128"/>
              </a:rPr>
              <a:t>27</a:t>
            </a:r>
            <a:r>
              <a:rPr lang="ja-JP" altLang="en-US" sz="1400">
                <a:latin typeface="Meiryo UI" panose="020B0604030504040204" pitchFamily="50" charset="-128"/>
                <a:ea typeface="Meiryo UI" panose="020B0604030504040204" pitchFamily="50" charset="-128"/>
              </a:rPr>
              <a:t>日に「行政手続における特定の個人を識別するための番号の利用等に関する法律等の一部を改正する法律の一部の施行期日を定める政令の公布について（通知）」が発出され、</a:t>
            </a:r>
            <a:r>
              <a:rPr lang="ja-JP" altLang="en-US" sz="1400" b="1" u="sng">
                <a:latin typeface="Meiryo UI" panose="020B0604030504040204" pitchFamily="50" charset="-128"/>
                <a:ea typeface="Meiryo UI" panose="020B0604030504040204" pitchFamily="50" charset="-128"/>
              </a:rPr>
              <a:t>施行期日は、令和</a:t>
            </a:r>
            <a:r>
              <a:rPr lang="en-US" altLang="ja-JP" sz="1400" b="1" u="sng">
                <a:latin typeface="Meiryo UI" panose="020B0604030504040204" pitchFamily="50" charset="-128"/>
                <a:ea typeface="Meiryo UI" panose="020B0604030504040204" pitchFamily="50" charset="-128"/>
              </a:rPr>
              <a:t>6</a:t>
            </a:r>
            <a:r>
              <a:rPr lang="ja-JP" altLang="en-US" sz="1400" b="1" u="sng">
                <a:latin typeface="Meiryo UI" panose="020B0604030504040204" pitchFamily="50" charset="-128"/>
                <a:ea typeface="Meiryo UI" panose="020B0604030504040204" pitchFamily="50" charset="-128"/>
              </a:rPr>
              <a:t>年</a:t>
            </a:r>
            <a:r>
              <a:rPr lang="en-US" altLang="ja-JP" sz="1400" b="1" u="sng">
                <a:latin typeface="Meiryo UI" panose="020B0604030504040204" pitchFamily="50" charset="-128"/>
                <a:ea typeface="Meiryo UI" panose="020B0604030504040204" pitchFamily="50" charset="-128"/>
              </a:rPr>
              <a:t>12</a:t>
            </a:r>
            <a:r>
              <a:rPr lang="ja-JP" altLang="en-US" sz="1400" b="1" u="sng">
                <a:latin typeface="Meiryo UI" panose="020B0604030504040204" pitchFamily="50" charset="-128"/>
                <a:ea typeface="Meiryo UI" panose="020B0604030504040204" pitchFamily="50" charset="-128"/>
              </a:rPr>
              <a:t>月２日</a:t>
            </a:r>
            <a:r>
              <a:rPr lang="ja-JP" altLang="en-US" sz="1400">
                <a:latin typeface="Meiryo UI" panose="020B0604030504040204" pitchFamily="50" charset="-128"/>
                <a:ea typeface="Meiryo UI" panose="020B0604030504040204" pitchFamily="50" charset="-128"/>
              </a:rPr>
              <a:t>（以下「施行日」という。）とすることが示された。</a:t>
            </a:r>
          </a:p>
          <a:p>
            <a:pPr marL="179388" indent="-179388"/>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34099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F6D1BB3E-3C71-F9CF-D22B-6052C6FBF655}"/>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（３）</a:t>
            </a:r>
            <a:r>
              <a:rPr lang="ja-JP" altLang="en-US" sz="1400">
                <a:latin typeface="Meiryo UI" panose="020B0604030504040204" pitchFamily="50" charset="-128"/>
                <a:ea typeface="Meiryo UI" panose="020B0604030504040204" pitchFamily="50" charset="-128"/>
                <a:cs typeface="Meiryo UI" panose="020B0604030504040204" pitchFamily="50" charset="-128"/>
              </a:rPr>
              <a:t> マイナンバーカードと健康保険証の一体化について（つづき）</a:t>
            </a:r>
            <a:endParaRPr lang="en-US" altLang="ja-JP" sz="14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F6072C2-1C98-1FF7-4569-C0046854E902}"/>
              </a:ext>
            </a:extLst>
          </p:cNvPr>
          <p:cNvSpPr/>
          <p:nvPr/>
        </p:nvSpPr>
        <p:spPr>
          <a:xfrm>
            <a:off x="59422" y="603563"/>
            <a:ext cx="8888563" cy="1600438"/>
          </a:xfrm>
          <a:prstGeom prst="rect">
            <a:avLst/>
          </a:prstGeom>
        </p:spPr>
        <p:txBody>
          <a:bodyPr wrap="square">
            <a:spAutoFit/>
          </a:bodyPr>
          <a:lstStyle/>
          <a:p>
            <a:pPr marL="179388" indent="-179388"/>
            <a:r>
              <a:rPr lang="ja-JP" altLang="en-US" sz="1400" dirty="0">
                <a:latin typeface="Meiryo UI" panose="020B0604030504040204" pitchFamily="50" charset="-128"/>
                <a:ea typeface="Meiryo UI" panose="020B0604030504040204" pitchFamily="50" charset="-128"/>
              </a:rPr>
              <a:t>　　　</a:t>
            </a:r>
            <a:r>
              <a:rPr lang="ja-JP" altLang="en-US" sz="1400" dirty="0">
                <a:latin typeface="Meiryo UI"/>
                <a:ea typeface="Meiryo UI"/>
                <a:cs typeface="Meiryo UI" panose="020B0604030504040204" pitchFamily="50" charset="-128"/>
              </a:rPr>
              <a:t>制度施行時に必要となる機能については、令和</a:t>
            </a:r>
            <a:r>
              <a:rPr lang="en-US" altLang="ja-JP" sz="1400" dirty="0">
                <a:latin typeface="Meiryo UI"/>
                <a:ea typeface="Meiryo UI"/>
                <a:cs typeface="Meiryo UI" panose="020B0604030504040204" pitchFamily="50" charset="-128"/>
              </a:rPr>
              <a:t>5</a:t>
            </a:r>
            <a:r>
              <a:rPr lang="ja-JP" altLang="en-US" sz="1400" dirty="0">
                <a:latin typeface="Meiryo UI"/>
                <a:ea typeface="Meiryo UI"/>
                <a:cs typeface="Meiryo UI" panose="020B0604030504040204" pitchFamily="50" charset="-128"/>
              </a:rPr>
              <a:t>年</a:t>
            </a:r>
            <a:r>
              <a:rPr lang="en-US" altLang="ja-JP" sz="1400" dirty="0">
                <a:latin typeface="Meiryo UI"/>
                <a:ea typeface="Meiryo UI"/>
                <a:cs typeface="Meiryo UI" panose="020B0604030504040204" pitchFamily="50" charset="-128"/>
              </a:rPr>
              <a:t>12</a:t>
            </a:r>
            <a:r>
              <a:rPr lang="ja-JP" altLang="en-US" sz="1400" dirty="0">
                <a:latin typeface="Meiryo UI"/>
                <a:ea typeface="Meiryo UI"/>
                <a:cs typeface="Meiryo UI" panose="020B0604030504040204" pitchFamily="50" charset="-128"/>
              </a:rPr>
              <a:t>月に市町村事務処理標準システム（以下「標準システム」という。）の基本設計の観点及び方針が厚生労働省主催の説明会において示されており、また、その後検討を進めた結果として現時点においては以下機能への対応が予定されている。（標準システムにおける対応内容の詳細は、「</a:t>
            </a:r>
            <a:r>
              <a:rPr lang="en-US" altLang="ja-JP" sz="1400" dirty="0">
                <a:latin typeface="Meiryo UI"/>
                <a:ea typeface="Meiryo UI"/>
                <a:cs typeface="Meiryo UI" panose="020B0604030504040204" pitchFamily="50" charset="-128"/>
              </a:rPr>
              <a:t>【</a:t>
            </a:r>
            <a:r>
              <a:rPr lang="ja-JP" altLang="en-US" sz="1400" dirty="0">
                <a:latin typeface="Meiryo UI"/>
                <a:ea typeface="Meiryo UI"/>
                <a:cs typeface="Meiryo UI" panose="020B0604030504040204" pitchFamily="50" charset="-128"/>
              </a:rPr>
              <a:t>別添①</a:t>
            </a:r>
            <a:r>
              <a:rPr lang="en-US" altLang="ja-JP" sz="1400" dirty="0">
                <a:latin typeface="Meiryo UI"/>
                <a:ea typeface="Meiryo UI"/>
                <a:cs typeface="Meiryo UI" panose="020B0604030504040204" pitchFamily="50" charset="-128"/>
              </a:rPr>
              <a:t>】</a:t>
            </a:r>
            <a:r>
              <a:rPr lang="ja-JP" altLang="en-US" sz="1400" dirty="0">
                <a:latin typeface="Meiryo UI"/>
                <a:ea typeface="Meiryo UI"/>
                <a:cs typeface="Meiryo UI" panose="020B0604030504040204" pitchFamily="50" charset="-128"/>
              </a:rPr>
              <a:t>市町村事務処理標準システムにおける基本設計の観点及び方針について（マイナンバーカードと健康保険証の一体化に係る対応）」参照。）</a:t>
            </a:r>
            <a:endParaRPr lang="en-US" altLang="ja-JP" sz="1400" dirty="0">
              <a:latin typeface="Meiryo UI"/>
              <a:ea typeface="Meiryo UI"/>
              <a:cs typeface="Meiryo UI" panose="020B0604030504040204" pitchFamily="50" charset="-128"/>
            </a:endParaRPr>
          </a:p>
          <a:p>
            <a:pPr marL="179388" indent="-179388"/>
            <a:r>
              <a:rPr lang="ja-JP" altLang="en-US" sz="1400" dirty="0">
                <a:latin typeface="Meiryo UI"/>
                <a:ea typeface="Meiryo UI"/>
                <a:cs typeface="Meiryo UI" panose="020B0604030504040204" pitchFamily="50" charset="-128"/>
              </a:rPr>
              <a:t>　　　国保標準仕様書への反映内容については、標準システムにおける対応内容をもとに検討・整理を行っていることから、標準システムで対応を予定している内容及びそれに紐づく国保標準仕様書への反映内容について、以下に示す。</a:t>
            </a:r>
            <a:endParaRPr lang="en-US" altLang="ja-JP" sz="1400" dirty="0">
              <a:latin typeface="Meiryo UI" panose="020B0604030504040204" pitchFamily="50" charset="-128"/>
              <a:ea typeface="Meiryo UI" panose="020B0604030504040204" pitchFamily="50" charset="-128"/>
            </a:endParaRPr>
          </a:p>
        </p:txBody>
      </p:sp>
      <p:graphicFrame>
        <p:nvGraphicFramePr>
          <p:cNvPr id="9" name="表 8">
            <a:extLst>
              <a:ext uri="{FF2B5EF4-FFF2-40B4-BE49-F238E27FC236}">
                <a16:creationId xmlns:a16="http://schemas.microsoft.com/office/drawing/2014/main" id="{3CC04E8D-25CF-DFD3-2762-3684DD556D43}"/>
              </a:ext>
            </a:extLst>
          </p:cNvPr>
          <p:cNvGraphicFramePr>
            <a:graphicFrameLocks noGrp="1"/>
          </p:cNvGraphicFramePr>
          <p:nvPr>
            <p:extLst>
              <p:ext uri="{D42A27DB-BD31-4B8C-83A1-F6EECF244321}">
                <p14:modId xmlns:p14="http://schemas.microsoft.com/office/powerpoint/2010/main" val="288472032"/>
              </p:ext>
            </p:extLst>
          </p:nvPr>
        </p:nvGraphicFramePr>
        <p:xfrm>
          <a:off x="347010" y="2250215"/>
          <a:ext cx="8448740" cy="4328160"/>
        </p:xfrm>
        <a:graphic>
          <a:graphicData uri="http://schemas.openxmlformats.org/drawingml/2006/table">
            <a:tbl>
              <a:tblPr firstRow="1" bandRow="1">
                <a:tableStyleId>{7DF18680-E054-41AD-8BC1-D1AEF772440D}</a:tableStyleId>
              </a:tblPr>
              <a:tblGrid>
                <a:gridCol w="252000">
                  <a:extLst>
                    <a:ext uri="{9D8B030D-6E8A-4147-A177-3AD203B41FA5}">
                      <a16:colId xmlns:a16="http://schemas.microsoft.com/office/drawing/2014/main" val="941425705"/>
                    </a:ext>
                  </a:extLst>
                </a:gridCol>
                <a:gridCol w="1931035">
                  <a:extLst>
                    <a:ext uri="{9D8B030D-6E8A-4147-A177-3AD203B41FA5}">
                      <a16:colId xmlns:a16="http://schemas.microsoft.com/office/drawing/2014/main" val="612516387"/>
                    </a:ext>
                  </a:extLst>
                </a:gridCol>
                <a:gridCol w="3260784">
                  <a:extLst>
                    <a:ext uri="{9D8B030D-6E8A-4147-A177-3AD203B41FA5}">
                      <a16:colId xmlns:a16="http://schemas.microsoft.com/office/drawing/2014/main" val="3023245877"/>
                    </a:ext>
                  </a:extLst>
                </a:gridCol>
                <a:gridCol w="3004921">
                  <a:extLst>
                    <a:ext uri="{9D8B030D-6E8A-4147-A177-3AD203B41FA5}">
                      <a16:colId xmlns:a16="http://schemas.microsoft.com/office/drawing/2014/main" val="390931397"/>
                    </a:ext>
                  </a:extLst>
                </a:gridCol>
              </a:tblGrid>
              <a:tr h="216000">
                <a:tc rowSpan="2">
                  <a:txBody>
                    <a:bodyPr/>
                    <a:lstStyle/>
                    <a:p>
                      <a:pPr algn="r"/>
                      <a:r>
                        <a:rPr kumimoji="1" lang="en-US" altLang="ja-JP" sz="1000">
                          <a:latin typeface="Meiryo UI" panose="020B0604030504040204" pitchFamily="50" charset="-128"/>
                          <a:ea typeface="Meiryo UI" panose="020B0604030504040204" pitchFamily="50" charset="-128"/>
                        </a:rPr>
                        <a:t>#</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gridSpan="2">
                  <a:txBody>
                    <a:bodyPr/>
                    <a:lstStyle/>
                    <a:p>
                      <a:pPr algn="ctr"/>
                      <a:r>
                        <a:rPr kumimoji="1" lang="ja-JP" altLang="en-US" sz="1000">
                          <a:latin typeface="Meiryo UI" panose="020B0604030504040204" pitchFamily="50" charset="-128"/>
                          <a:ea typeface="Meiryo UI" panose="020B0604030504040204" pitchFamily="50" charset="-128"/>
                        </a:rPr>
                        <a:t>標準システムにおける対応内容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rowSpan="2">
                  <a:txBody>
                    <a:bodyPr/>
                    <a:lstStyle/>
                    <a:p>
                      <a:pPr algn="ctr"/>
                      <a:r>
                        <a:rPr kumimoji="1" lang="ja-JP" altLang="en-US" sz="1000">
                          <a:latin typeface="Meiryo UI" panose="020B0604030504040204" pitchFamily="50" charset="-128"/>
                          <a:ea typeface="Meiryo UI" panose="020B0604030504040204" pitchFamily="50" charset="-128"/>
                        </a:rPr>
                        <a:t>国保標準仕様書</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第</a:t>
                      </a:r>
                      <a:r>
                        <a:rPr kumimoji="1" lang="en-US" altLang="ja-JP" sz="1000">
                          <a:latin typeface="Meiryo UI" panose="020B0604030504040204" pitchFamily="50" charset="-128"/>
                          <a:ea typeface="Meiryo UI" panose="020B0604030504040204" pitchFamily="50" charset="-128"/>
                        </a:rPr>
                        <a:t>1.3</a:t>
                      </a:r>
                      <a:r>
                        <a:rPr kumimoji="1" lang="ja-JP" altLang="en-US" sz="1000">
                          <a:latin typeface="Meiryo UI" panose="020B0604030504040204" pitchFamily="50" charset="-128"/>
                          <a:ea typeface="Meiryo UI" panose="020B0604030504040204" pitchFamily="50" charset="-128"/>
                        </a:rPr>
                        <a:t>版</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（案）への反映内容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216000">
                <a:tc vMerge="1">
                  <a:txBody>
                    <a:bodyPr/>
                    <a:lstStyle/>
                    <a:p>
                      <a:pPr algn="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vMerge="1">
                  <a:txBody>
                    <a:bodyPr/>
                    <a:lstStyle/>
                    <a:p>
                      <a:pPr algn="ct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25432683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1</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「被保険者証」等の発行機能の削除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「被保険者証（短期証を含む）」、 「被保険者資格証明書」については、施行日以降は交付できないようにする。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ただし、 「高齢受給者証」、 「限度額適用認定証」、 「標準負担額減額認定証」 および「特定疾病療養受療証」については、引き続き交付可能とする。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・法施行が令和</a:t>
                      </a:r>
                      <a:r>
                        <a:rPr kumimoji="1" lang="en-US" altLang="ja-JP" sz="1000">
                          <a:solidFill>
                            <a:schemeClr val="tx1"/>
                          </a:solidFill>
                          <a:latin typeface="Meiryo UI" panose="020B0604030504040204" pitchFamily="50" charset="-128"/>
                          <a:ea typeface="Meiryo UI" panose="020B0604030504040204" pitchFamily="50" charset="-128"/>
                        </a:rPr>
                        <a:t>6</a:t>
                      </a:r>
                      <a:r>
                        <a:rPr kumimoji="1" lang="ja-JP" altLang="en-US" sz="1000">
                          <a:solidFill>
                            <a:schemeClr val="tx1"/>
                          </a:solidFill>
                          <a:latin typeface="Meiryo UI" panose="020B0604030504040204" pitchFamily="50" charset="-128"/>
                          <a:ea typeface="Meiryo UI" panose="020B0604030504040204" pitchFamily="50" charset="-128"/>
                        </a:rPr>
                        <a:t>年</a:t>
                      </a:r>
                      <a:r>
                        <a:rPr kumimoji="1" lang="en-US" altLang="ja-JP" sz="1000">
                          <a:solidFill>
                            <a:schemeClr val="tx1"/>
                          </a:solidFill>
                          <a:latin typeface="Meiryo UI" panose="020B0604030504040204" pitchFamily="50" charset="-128"/>
                          <a:ea typeface="Meiryo UI" panose="020B0604030504040204" pitchFamily="50" charset="-128"/>
                        </a:rPr>
                        <a:t>12</a:t>
                      </a:r>
                      <a:r>
                        <a:rPr kumimoji="1" lang="ja-JP" altLang="en-US" sz="1000">
                          <a:solidFill>
                            <a:schemeClr val="tx1"/>
                          </a:solidFill>
                          <a:latin typeface="Meiryo UI" panose="020B0604030504040204" pitchFamily="50" charset="-128"/>
                          <a:ea typeface="Meiryo UI" panose="020B0604030504040204" pitchFamily="50" charset="-128"/>
                        </a:rPr>
                        <a:t>月</a:t>
                      </a:r>
                      <a:r>
                        <a:rPr kumimoji="1" lang="en-US" altLang="ja-JP" sz="1000">
                          <a:solidFill>
                            <a:schemeClr val="tx1"/>
                          </a:solidFill>
                          <a:latin typeface="Meiryo UI" panose="020B0604030504040204" pitchFamily="50" charset="-128"/>
                          <a:ea typeface="Meiryo UI" panose="020B0604030504040204" pitchFamily="50" charset="-128"/>
                        </a:rPr>
                        <a:t>2</a:t>
                      </a:r>
                      <a:r>
                        <a:rPr kumimoji="1" lang="ja-JP" altLang="en-US" sz="1000">
                          <a:solidFill>
                            <a:schemeClr val="tx1"/>
                          </a:solidFill>
                          <a:latin typeface="Meiryo UI" panose="020B0604030504040204" pitchFamily="50" charset="-128"/>
                          <a:ea typeface="Meiryo UI" panose="020B0604030504040204" pitchFamily="50" charset="-128"/>
                        </a:rPr>
                        <a:t>日であり、国保標準仕様書の適合基準日以前に被保険者証および被保険者資格証明書の交付が終了することから、被保険者証および被保険者資格証明書の交付および交付履歴の管理機能にかかる機能要件を削除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7027365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「資格確認書」及び「資格情報のお知らせ」の様式追加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本制度改正において必要となる「資格確認書」「資格情報のお知らせ」の様式を追加する。（詳細は</a:t>
                      </a:r>
                      <a:r>
                        <a:rPr kumimoji="1" lang="en-US" altLang="ja-JP" sz="1000">
                          <a:solidFill>
                            <a:schemeClr val="tx1"/>
                          </a:solidFill>
                          <a:latin typeface="Meiryo UI" panose="020B0604030504040204" pitchFamily="50" charset="-128"/>
                          <a:ea typeface="Meiryo UI" panose="020B0604030504040204" pitchFamily="50" charset="-128"/>
                        </a:rPr>
                        <a:t>#3</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5</a:t>
                      </a:r>
                      <a:r>
                        <a:rPr kumimoji="1" lang="ja-JP" altLang="en-US" sz="1000">
                          <a:solidFill>
                            <a:schemeClr val="tx1"/>
                          </a:solidFill>
                          <a:latin typeface="Meiryo UI" panose="020B0604030504040204" pitchFamily="50" charset="-128"/>
                          <a:ea typeface="Meiryo UI" panose="020B0604030504040204" pitchFamily="50" charset="-128"/>
                        </a:rPr>
                        <a:t>参照）</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・資格確認書（カード型、はがき型、</a:t>
                      </a:r>
                      <a:r>
                        <a:rPr kumimoji="1" lang="en-US" altLang="ja-JP" sz="1000">
                          <a:solidFill>
                            <a:schemeClr val="tx1"/>
                          </a:solidFill>
                          <a:latin typeface="Meiryo UI" panose="020B0604030504040204" pitchFamily="50" charset="-128"/>
                          <a:ea typeface="Meiryo UI" panose="020B0604030504040204" pitchFamily="50" charset="-128"/>
                        </a:rPr>
                        <a:t>A4</a:t>
                      </a:r>
                      <a:r>
                        <a:rPr kumimoji="1" lang="ja-JP" altLang="en-US" sz="1000">
                          <a:solidFill>
                            <a:schemeClr val="tx1"/>
                          </a:solidFill>
                          <a:latin typeface="Meiryo UI" panose="020B0604030504040204" pitchFamily="50" charset="-128"/>
                          <a:ea typeface="Meiryo UI" panose="020B0604030504040204" pitchFamily="50" charset="-128"/>
                        </a:rPr>
                        <a:t>型）の様式追加した。</a:t>
                      </a:r>
                      <a:endParaRPr kumimoji="1" lang="en-US" altLang="ja-JP" sz="100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・資格情報のお知らせ（</a:t>
                      </a:r>
                      <a:r>
                        <a:rPr kumimoji="1" lang="en-US" altLang="ja-JP" sz="1000">
                          <a:solidFill>
                            <a:schemeClr val="tx1"/>
                          </a:solidFill>
                          <a:latin typeface="Meiryo UI" panose="020B0604030504040204" pitchFamily="50" charset="-128"/>
                          <a:ea typeface="Meiryo UI" panose="020B0604030504040204" pitchFamily="50" charset="-128"/>
                        </a:rPr>
                        <a:t>A4</a:t>
                      </a:r>
                      <a:r>
                        <a:rPr kumimoji="1" lang="ja-JP" altLang="en-US" sz="1000">
                          <a:solidFill>
                            <a:schemeClr val="tx1"/>
                          </a:solidFill>
                          <a:latin typeface="Meiryo UI" panose="020B0604030504040204" pitchFamily="50" charset="-128"/>
                          <a:ea typeface="Meiryo UI" panose="020B0604030504040204" pitchFamily="50" charset="-128"/>
                        </a:rPr>
                        <a:t>型）の様式を追加した。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6740506"/>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3</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申請による「資格確認書」の発行機能の追加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被保険者本人からの申請により、「資格確認書」を発行し、交付できるようにする。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・機能要件・業務フローに資格確認書の発行に関する記載を追加した。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36889423"/>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4</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利用登録情報等を活用した「資格確認書」の発行機能の追加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マイナ保険証を保有していない者や、保険者が必要と認めた者に対し、保険者が「資格確認書」を発行し、職権で交付できるようにする。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・機能要件・業務フローに資格確認書申請に関する記載を追加した。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45831796"/>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5</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「資格情報のお知らせ」の発行機能の追加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マイナ保険証の保有者に対し、新規資格取得時や一部負担金割合の変更時に「資格情報のお知らせ」を出力できるようにする。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・機能要件・業務フローに資格情報のお知らせに関する記載を追加した。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4814365"/>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6</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滞納世帯主等の取り扱いに関する機能の見直し</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従来の「被保険者資格証明書」の対象者（改正法の施行後は「特別療養費支給対象者」）に対し、通知書を発行できるようにする。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・機能要件・業務フローに特別療養費支給対象者管理に関する記載を追加した。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2428444"/>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7</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「資格確認書」等の年次交付に関する機能の追加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「資格確認書」及び「資格情報のお知らせ」について、有効期限が切れる対象者に対し年次一括発行ができるようにする。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・機能要件・業務フローに資格確認書・資格情報のお知らせの一括発行に関する記載を追加した。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202338"/>
                  </a:ext>
                </a:extLst>
              </a:tr>
            </a:tbl>
          </a:graphicData>
        </a:graphic>
      </p:graphicFrame>
    </p:spTree>
    <p:extLst>
      <p:ext uri="{BB962C8B-B14F-4D97-AF65-F5344CB8AC3E}">
        <p14:creationId xmlns:p14="http://schemas.microsoft.com/office/powerpoint/2010/main" val="2966524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1A2E80D1-6278-B2CF-1CBA-E4A41DE550C3}"/>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（３）</a:t>
            </a:r>
            <a:r>
              <a:rPr lang="ja-JP" altLang="en-US" sz="1400">
                <a:latin typeface="Meiryo UI" panose="020B0604030504040204" pitchFamily="50" charset="-128"/>
                <a:ea typeface="Meiryo UI" panose="020B0604030504040204" pitchFamily="50" charset="-128"/>
                <a:cs typeface="Meiryo UI" panose="020B0604030504040204" pitchFamily="50" charset="-128"/>
              </a:rPr>
              <a:t> マイナンバーカードと健康保険証の一体化について（つづき）</a:t>
            </a:r>
            <a:endParaRPr lang="en-US" altLang="ja-JP" sz="1400">
              <a:latin typeface="Meiryo UI" panose="020B0604030504040204" pitchFamily="50" charset="-128"/>
              <a:ea typeface="Meiryo UI" panose="020B0604030504040204" pitchFamily="50" charset="-128"/>
            </a:endParaRPr>
          </a:p>
        </p:txBody>
      </p:sp>
      <p:graphicFrame>
        <p:nvGraphicFramePr>
          <p:cNvPr id="5" name="表 4">
            <a:extLst>
              <a:ext uri="{FF2B5EF4-FFF2-40B4-BE49-F238E27FC236}">
                <a16:creationId xmlns:a16="http://schemas.microsoft.com/office/drawing/2014/main" id="{00DEF60A-33CF-FB15-B8B6-807142922C32}"/>
              </a:ext>
            </a:extLst>
          </p:cNvPr>
          <p:cNvGraphicFramePr>
            <a:graphicFrameLocks noGrp="1"/>
          </p:cNvGraphicFramePr>
          <p:nvPr>
            <p:extLst>
              <p:ext uri="{D42A27DB-BD31-4B8C-83A1-F6EECF244321}">
                <p14:modId xmlns:p14="http://schemas.microsoft.com/office/powerpoint/2010/main" val="3628430946"/>
              </p:ext>
            </p:extLst>
          </p:nvPr>
        </p:nvGraphicFramePr>
        <p:xfrm>
          <a:off x="347010" y="714785"/>
          <a:ext cx="8448740" cy="2194560"/>
        </p:xfrm>
        <a:graphic>
          <a:graphicData uri="http://schemas.openxmlformats.org/drawingml/2006/table">
            <a:tbl>
              <a:tblPr firstRow="1" bandRow="1">
                <a:tableStyleId>{7DF18680-E054-41AD-8BC1-D1AEF772440D}</a:tableStyleId>
              </a:tblPr>
              <a:tblGrid>
                <a:gridCol w="252000">
                  <a:extLst>
                    <a:ext uri="{9D8B030D-6E8A-4147-A177-3AD203B41FA5}">
                      <a16:colId xmlns:a16="http://schemas.microsoft.com/office/drawing/2014/main" val="941425705"/>
                    </a:ext>
                  </a:extLst>
                </a:gridCol>
                <a:gridCol w="1931035">
                  <a:extLst>
                    <a:ext uri="{9D8B030D-6E8A-4147-A177-3AD203B41FA5}">
                      <a16:colId xmlns:a16="http://schemas.microsoft.com/office/drawing/2014/main" val="612516387"/>
                    </a:ext>
                  </a:extLst>
                </a:gridCol>
                <a:gridCol w="3260784">
                  <a:extLst>
                    <a:ext uri="{9D8B030D-6E8A-4147-A177-3AD203B41FA5}">
                      <a16:colId xmlns:a16="http://schemas.microsoft.com/office/drawing/2014/main" val="3023245877"/>
                    </a:ext>
                  </a:extLst>
                </a:gridCol>
                <a:gridCol w="3004921">
                  <a:extLst>
                    <a:ext uri="{9D8B030D-6E8A-4147-A177-3AD203B41FA5}">
                      <a16:colId xmlns:a16="http://schemas.microsoft.com/office/drawing/2014/main" val="390931397"/>
                    </a:ext>
                  </a:extLst>
                </a:gridCol>
              </a:tblGrid>
              <a:tr h="216000">
                <a:tc rowSpan="2">
                  <a:txBody>
                    <a:bodyPr/>
                    <a:lstStyle/>
                    <a:p>
                      <a:pPr algn="r"/>
                      <a:r>
                        <a:rPr kumimoji="1" lang="en-US" altLang="ja-JP" sz="1000">
                          <a:latin typeface="Meiryo UI" panose="020B0604030504040204" pitchFamily="50" charset="-128"/>
                          <a:ea typeface="Meiryo UI" panose="020B0604030504040204" pitchFamily="50" charset="-128"/>
                        </a:rPr>
                        <a:t>#</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gridSpan="2">
                  <a:txBody>
                    <a:bodyPr/>
                    <a:lstStyle/>
                    <a:p>
                      <a:pPr algn="ctr"/>
                      <a:r>
                        <a:rPr kumimoji="1" lang="ja-JP" altLang="en-US" sz="1000">
                          <a:latin typeface="Meiryo UI" panose="020B0604030504040204" pitchFamily="50" charset="-128"/>
                          <a:ea typeface="Meiryo UI" panose="020B0604030504040204" pitchFamily="50" charset="-128"/>
                        </a:rPr>
                        <a:t>標準システムにおける対応内容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rowSpan="2">
                  <a:txBody>
                    <a:bodyPr/>
                    <a:lstStyle/>
                    <a:p>
                      <a:pPr algn="ctr"/>
                      <a:r>
                        <a:rPr kumimoji="1" lang="ja-JP" altLang="en-US" sz="1000">
                          <a:latin typeface="Meiryo UI" panose="020B0604030504040204" pitchFamily="50" charset="-128"/>
                          <a:ea typeface="Meiryo UI" panose="020B0604030504040204" pitchFamily="50" charset="-128"/>
                        </a:rPr>
                        <a:t>国保標準仕様書</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第</a:t>
                      </a:r>
                      <a:r>
                        <a:rPr kumimoji="1" lang="en-US" altLang="ja-JP" sz="1000">
                          <a:latin typeface="Meiryo UI" panose="020B0604030504040204" pitchFamily="50" charset="-128"/>
                          <a:ea typeface="Meiryo UI" panose="020B0604030504040204" pitchFamily="50" charset="-128"/>
                        </a:rPr>
                        <a:t>1.3</a:t>
                      </a:r>
                      <a:r>
                        <a:rPr kumimoji="1" lang="ja-JP" altLang="en-US" sz="1000">
                          <a:latin typeface="Meiryo UI" panose="020B0604030504040204" pitchFamily="50" charset="-128"/>
                          <a:ea typeface="Meiryo UI" panose="020B0604030504040204" pitchFamily="50" charset="-128"/>
                        </a:rPr>
                        <a:t>版</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（案）への反映内容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216000">
                <a:tc vMerge="1">
                  <a:txBody>
                    <a:bodyPr/>
                    <a:lstStyle/>
                    <a:p>
                      <a:pPr algn="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vMerge="1">
                  <a:txBody>
                    <a:bodyPr/>
                    <a:lstStyle/>
                    <a:p>
                      <a:pPr algn="ct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25432683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8</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被保険者証廃止に伴う、照会画面等に関する機能の見直し</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世帯照会画面や履歴照会画面等の照会画面について、被保険者証の廃止に伴い「保険証」の項目名を「資格確認書」に置き換える等、表示項目の見直しを行う。</a:t>
                      </a:r>
                      <a:endParaRPr kumimoji="1" lang="en-US" altLang="ja-JP"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・機能要件における被保険者証に関する記載を削除した。</a:t>
                      </a:r>
                      <a:endParaRPr kumimoji="1" lang="en-US" altLang="ja-JP" sz="100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・機能要件における資格確認書・資格情報のお知らせ発行履歴等の照会に関する記載を追加した。</a:t>
                      </a:r>
                      <a:endParaRPr kumimoji="1" lang="en-US" altLang="ja-JP"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24136474"/>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9</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被保険者証廃止に伴う、連携機能の見直し</a:t>
                      </a:r>
                      <a:endParaRPr kumimoji="1" lang="en-US" altLang="ja-JP"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従来「被保険者証（短期証を含む）」や「資格証明書」の交付履歴を基に作成している国保情報集約システムとの「資格情報（個人）ファイル」や、特定個人情報番号３１に設定される「副本（資格情報）」、総務省中間標準レイアウトについて、「被保険者証（短期証を含む）」や「資格証明書」の交付履歴以外から作成できるようにする。</a:t>
                      </a:r>
                      <a:endParaRPr kumimoji="1" lang="en-US" altLang="ja-JP"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・機能要件における資格情報（個人）被保険者証等履歴の作成仕様に関する記載を追加した。</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7582192"/>
                  </a:ext>
                </a:extLst>
              </a:tr>
            </a:tbl>
          </a:graphicData>
        </a:graphic>
      </p:graphicFrame>
    </p:spTree>
    <p:extLst>
      <p:ext uri="{BB962C8B-B14F-4D97-AF65-F5344CB8AC3E}">
        <p14:creationId xmlns:p14="http://schemas.microsoft.com/office/powerpoint/2010/main" val="1919476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49F6A69F-4258-7252-49DB-E65BB087CD23}"/>
              </a:ext>
            </a:extLst>
          </p:cNvPr>
          <p:cNvSpPr/>
          <p:nvPr/>
        </p:nvSpPr>
        <p:spPr>
          <a:xfrm>
            <a:off x="252000" y="800504"/>
            <a:ext cx="8640000" cy="2085752"/>
          </a:xfrm>
          <a:prstGeom prst="rect">
            <a:avLst/>
          </a:prstGeom>
          <a:ln w="19050">
            <a:solidFill>
              <a:schemeClr val="tx1"/>
            </a:solidFill>
          </a:ln>
        </p:spPr>
        <p:txBody>
          <a:bodyPr wrap="square" lIns="144000" tIns="216000" rIns="144000">
            <a:noAutofit/>
          </a:bodyPr>
          <a:lstStyle/>
          <a:p>
            <a:pPr lvl="0" defTabSz="914395">
              <a:defRPr/>
            </a:pPr>
            <a:r>
              <a:rPr lang="en-US" altLang="ja-JP" sz="1200" err="1">
                <a:latin typeface="Meiryo UI" panose="020B0604030504040204" pitchFamily="50" charset="-128"/>
                <a:ea typeface="Meiryo UI" panose="020B0604030504040204" pitchFamily="50" charset="-128"/>
              </a:rPr>
              <a:t>eLTAX</a:t>
            </a:r>
            <a:r>
              <a:rPr lang="ja-JP" altLang="en-US" sz="1200">
                <a:latin typeface="Meiryo UI" panose="020B0604030504040204" pitchFamily="50" charset="-128"/>
                <a:ea typeface="Meiryo UI" panose="020B0604030504040204" pitchFamily="50" charset="-128"/>
              </a:rPr>
              <a:t>活用に係る対応については、</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規制改革実施計画（令和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日閣議決定）の「共通課題対策分野」において、地方公共団体が公金納付で</a:t>
            </a:r>
            <a:r>
              <a:rPr lang="en-US" altLang="ja-JP" sz="1200" kern="10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の活用を可能にするため、遅くとも令和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月までに</a:t>
            </a:r>
            <a:r>
              <a:rPr lang="en-US" altLang="ja-JP" sz="1200" kern="10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を活用した公金収納を開始することが示された。</a:t>
            </a: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上述の規制改革実施計画に基づき、デジタル庁及び総務省並びに地方公共団体が収入する公金に係る制度を所管する関係府省庁（以下「関係府省庁」という。）においては、「地方公共団体への公金納付のデジタル化に向けた取組の実施方針について」（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地方公共団体への公金納付のデジタル化の検討に係る関係府省庁連絡会議決定）にて、いずれの市区町村においても相当量の取扱件数がある国民健康保険料、介護保険料及び後期高齢者医療保険料については、全国的に共通の取扱いとして、</a:t>
            </a:r>
            <a:r>
              <a:rPr lang="en-US" altLang="ja-JP" sz="1200" kern="10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を活用した納付を行うことができるよう市区町村に重点的に要請を行うことが示された。</a:t>
            </a: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これらの決定に基づき、国民健康保険料について、</a:t>
            </a:r>
            <a:r>
              <a:rPr lang="en-US" altLang="ja-JP" sz="1200" kern="10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を活用して収納を行うための機能要件を国保標準仕様書に反映する</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ため、機能要件の検討を行うことする。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456FBD6F-B605-9EF0-E2EE-280787632B0A}"/>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9" name="正方形/長方形 8">
            <a:extLst>
              <a:ext uri="{FF2B5EF4-FFF2-40B4-BE49-F238E27FC236}">
                <a16:creationId xmlns:a16="http://schemas.microsoft.com/office/drawing/2014/main" id="{AF67A8D5-918D-49EB-5DDD-0D60B3421395}"/>
              </a:ext>
            </a:extLst>
          </p:cNvPr>
          <p:cNvSpPr/>
          <p:nvPr/>
        </p:nvSpPr>
        <p:spPr>
          <a:xfrm>
            <a:off x="252000" y="3174924"/>
            <a:ext cx="8640000" cy="2692475"/>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現時点で国保標準仕様書に反映すべき機能概要としては、以下を想定している。</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国保標準仕様書としては</a:t>
            </a:r>
            <a:r>
              <a:rPr lang="en-US" altLang="ja-JP" sz="1200" kern="100" err="1">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見積参考資料を基に検討を進めていく予定であるが、</a:t>
            </a:r>
            <a:r>
              <a:rPr lang="zh-TW" altLang="en-US" sz="1200" kern="100">
                <a:latin typeface="Meiryo UI" panose="020B0604030504040204" pitchFamily="50" charset="-128"/>
                <a:ea typeface="Meiryo UI" panose="020B0604030504040204" pitchFamily="50" charset="-128"/>
                <a:cs typeface="Meiryo UI" panose="020B0604030504040204" pitchFamily="50" charset="-128"/>
              </a:rPr>
              <a:t>令和</a:t>
            </a:r>
            <a:r>
              <a:rPr lang="en-US" altLang="zh-TW" sz="1200" kern="100">
                <a:latin typeface="Meiryo UI" panose="020B0604030504040204" pitchFamily="50" charset="-128"/>
                <a:ea typeface="Meiryo UI" panose="020B0604030504040204" pitchFamily="50" charset="-128"/>
                <a:cs typeface="Meiryo UI" panose="020B0604030504040204" pitchFamily="50" charset="-128"/>
              </a:rPr>
              <a:t>7</a:t>
            </a:r>
            <a:r>
              <a:rPr lang="zh-TW" altLang="en-US" sz="1200" kern="100">
                <a:latin typeface="Meiryo UI" panose="020B0604030504040204" pitchFamily="50" charset="-128"/>
                <a:ea typeface="Meiryo UI" panose="020B0604030504040204" pitchFamily="50" charset="-128"/>
                <a:cs typeface="Meiryo UI" panose="020B0604030504040204" pitchFamily="50" charset="-128"/>
              </a:rPr>
              <a:t>年</a:t>
            </a:r>
            <a:r>
              <a:rPr lang="en-US" altLang="zh-TW" sz="1200" kern="100">
                <a:latin typeface="Meiryo UI" panose="020B0604030504040204" pitchFamily="50" charset="-128"/>
                <a:ea typeface="Meiryo UI" panose="020B0604030504040204" pitchFamily="50" charset="-128"/>
                <a:cs typeface="Meiryo UI" panose="020B0604030504040204" pitchFamily="50" charset="-128"/>
              </a:rPr>
              <a:t>1</a:t>
            </a:r>
            <a:r>
              <a:rPr lang="zh-TW" altLang="en-US" sz="1200" kern="100">
                <a:latin typeface="Meiryo UI" panose="020B0604030504040204" pitchFamily="50" charset="-128"/>
                <a:ea typeface="Meiryo UI" panose="020B0604030504040204" pitchFamily="50" charset="-128"/>
                <a:cs typeface="Meiryo UI" panose="020B0604030504040204" pitchFamily="50" charset="-128"/>
              </a:rPr>
              <a:t>月頃</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a:t>
            </a:r>
            <a:r>
              <a:rPr lang="en-US" altLang="ja-JP" sz="1200" kern="100" err="1">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公開仕様書が展開予定とされており、今後の検討状況によっては国保標準仕様書の公開時期に変更が生じる可能性がある。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8B5BA21-2E81-E2B7-B3D8-494CDFE64F41}"/>
              </a:ext>
            </a:extLst>
          </p:cNvPr>
          <p:cNvSpPr/>
          <p:nvPr/>
        </p:nvSpPr>
        <p:spPr>
          <a:xfrm>
            <a:off x="403309" y="3063451"/>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方針（結論）</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00122E5-C78D-2BD2-2CA2-C95BAA2674B8}"/>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（４）</a:t>
            </a:r>
            <a:r>
              <a:rPr lang="en-US" altLang="ja-JP" sz="1400" err="1">
                <a:latin typeface="Meiryo UI" panose="020B0604030504040204" pitchFamily="50" charset="-128"/>
                <a:ea typeface="Meiryo UI" panose="020B0604030504040204" pitchFamily="50" charset="-128"/>
              </a:rPr>
              <a:t>eLTAX</a:t>
            </a:r>
            <a:r>
              <a:rPr lang="ja-JP" altLang="en-US" sz="1400">
                <a:latin typeface="Meiryo UI" panose="020B0604030504040204" pitchFamily="50" charset="-128"/>
                <a:ea typeface="Meiryo UI" panose="020B0604030504040204" pitchFamily="50" charset="-128"/>
              </a:rPr>
              <a:t>活用に係る対応について</a:t>
            </a:r>
          </a:p>
        </p:txBody>
      </p:sp>
      <p:sp>
        <p:nvSpPr>
          <p:cNvPr id="12" name="正方形/長方形 11">
            <a:extLst>
              <a:ext uri="{FF2B5EF4-FFF2-40B4-BE49-F238E27FC236}">
                <a16:creationId xmlns:a16="http://schemas.microsoft.com/office/drawing/2014/main" id="{B4977DC5-28CC-54D2-C1C7-F5BA071A9CF3}"/>
              </a:ext>
            </a:extLst>
          </p:cNvPr>
          <p:cNvSpPr/>
          <p:nvPr/>
        </p:nvSpPr>
        <p:spPr>
          <a:xfrm>
            <a:off x="638608" y="3761449"/>
            <a:ext cx="7190941" cy="13832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機能概要（案）</a:t>
            </a:r>
            <a:r>
              <a:rPr lang="en-US" altLang="ja-JP"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  </a:t>
            </a:r>
            <a:r>
              <a:rPr lang="en-US" altLang="ja-JP"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 以下、国民健康保険料に関する機能概要</a:t>
            </a:r>
            <a:endParaRPr lang="en-US" altLang="ja-JP" sz="1100">
              <a:solidFill>
                <a:schemeClr val="tx1"/>
              </a:solidFill>
              <a:latin typeface="Meiryo UI" panose="020B0604030504040204" pitchFamily="50" charset="-128"/>
              <a:ea typeface="Meiryo UI" panose="020B0604030504040204" pitchFamily="50" charset="-128"/>
            </a:endParaRPr>
          </a:p>
          <a:p>
            <a:pPr marL="361950" indent="-95250">
              <a:buFont typeface="Wingdings" panose="05000000000000000000" pitchFamily="2" charset="2"/>
              <a:buChar char="l"/>
            </a:pPr>
            <a:endParaRPr kumimoji="1" lang="en-US" altLang="ja-JP" sz="1100">
              <a:solidFill>
                <a:schemeClr val="tx1"/>
              </a:solidFill>
              <a:latin typeface="Meiryo UI" panose="020B0604030504040204" pitchFamily="50" charset="-128"/>
              <a:ea typeface="Meiryo UI" panose="020B0604030504040204" pitchFamily="50" charset="-128"/>
            </a:endParaRPr>
          </a:p>
          <a:p>
            <a:pPr marL="361950" indent="-95250">
              <a:buFont typeface="Wingdings" panose="05000000000000000000" pitchFamily="2" charset="2"/>
              <a:buChar char="l"/>
            </a:pPr>
            <a:r>
              <a:rPr kumimoji="1" lang="ja-JP" altLang="en-US" sz="1100">
                <a:solidFill>
                  <a:schemeClr val="tx1"/>
                </a:solidFill>
                <a:latin typeface="Meiryo UI" panose="020B0604030504040204" pitchFamily="50" charset="-128"/>
                <a:ea typeface="Meiryo UI" panose="020B0604030504040204" pitchFamily="50" charset="-128"/>
              </a:rPr>
              <a:t> 納付書情報を生成し、</a:t>
            </a:r>
            <a:r>
              <a:rPr kumimoji="1" lang="en-US" altLang="ja-JP" sz="1100" err="1">
                <a:solidFill>
                  <a:schemeClr val="tx1"/>
                </a:solidFill>
                <a:latin typeface="Meiryo UI" panose="020B0604030504040204" pitchFamily="50" charset="-128"/>
                <a:ea typeface="Meiryo UI" panose="020B0604030504040204" pitchFamily="50" charset="-128"/>
              </a:rPr>
              <a:t>eLTAX</a:t>
            </a:r>
            <a:r>
              <a:rPr kumimoji="1" lang="ja-JP" altLang="en-US" sz="1100">
                <a:solidFill>
                  <a:schemeClr val="tx1"/>
                </a:solidFill>
                <a:latin typeface="Meiryo UI" panose="020B0604030504040204" pitchFamily="50" charset="-128"/>
                <a:ea typeface="Meiryo UI" panose="020B0604030504040204" pitchFamily="50" charset="-128"/>
              </a:rPr>
              <a:t>にアップロード（登録）できること</a:t>
            </a:r>
          </a:p>
          <a:p>
            <a:pPr marL="361950" indent="-95250">
              <a:buFont typeface="Wingdings" panose="05000000000000000000" pitchFamily="2" charset="2"/>
              <a:buChar char="l"/>
            </a:pPr>
            <a:r>
              <a:rPr kumimoji="1" lang="ja-JP" altLang="en-US" sz="1100">
                <a:solidFill>
                  <a:schemeClr val="tx1"/>
                </a:solidFill>
                <a:latin typeface="Meiryo UI" panose="020B0604030504040204" pitchFamily="50" charset="-128"/>
                <a:ea typeface="Meiryo UI" panose="020B0604030504040204" pitchFamily="50" charset="-128"/>
              </a:rPr>
              <a:t> </a:t>
            </a:r>
            <a:r>
              <a:rPr kumimoji="1" lang="en-US" altLang="ja-JP" sz="1100" err="1">
                <a:solidFill>
                  <a:schemeClr val="tx1"/>
                </a:solidFill>
                <a:latin typeface="Meiryo UI" panose="020B0604030504040204" pitchFamily="50" charset="-128"/>
                <a:ea typeface="Meiryo UI" panose="020B0604030504040204" pitchFamily="50" charset="-128"/>
              </a:rPr>
              <a:t>eL</a:t>
            </a:r>
            <a:r>
              <a:rPr kumimoji="1" lang="en-US" altLang="ja-JP" sz="1100">
                <a:solidFill>
                  <a:schemeClr val="tx1"/>
                </a:solidFill>
                <a:latin typeface="Meiryo UI" panose="020B0604030504040204" pitchFamily="50" charset="-128"/>
                <a:ea typeface="Meiryo UI" panose="020B0604030504040204" pitchFamily="50" charset="-128"/>
              </a:rPr>
              <a:t>-QR</a:t>
            </a:r>
            <a:r>
              <a:rPr kumimoji="1" lang="ja-JP" altLang="en-US" sz="1100">
                <a:solidFill>
                  <a:schemeClr val="tx1"/>
                </a:solidFill>
                <a:latin typeface="Meiryo UI" panose="020B0604030504040204" pitchFamily="50" charset="-128"/>
                <a:ea typeface="Meiryo UI" panose="020B0604030504040204" pitchFamily="50" charset="-128"/>
              </a:rPr>
              <a:t>付納付書が発行できること</a:t>
            </a:r>
          </a:p>
          <a:p>
            <a:pPr marL="361950" indent="-95250">
              <a:buFont typeface="Wingdings" panose="05000000000000000000" pitchFamily="2" charset="2"/>
              <a:buChar char="l"/>
            </a:pPr>
            <a:r>
              <a:rPr kumimoji="1" lang="ja-JP" altLang="en-US" sz="1100">
                <a:solidFill>
                  <a:schemeClr val="tx1"/>
                </a:solidFill>
                <a:latin typeface="Meiryo UI" panose="020B0604030504040204" pitchFamily="50" charset="-128"/>
                <a:ea typeface="Meiryo UI" panose="020B0604030504040204" pitchFamily="50" charset="-128"/>
              </a:rPr>
              <a:t> </a:t>
            </a:r>
            <a:r>
              <a:rPr kumimoji="1" lang="en-US" altLang="ja-JP" sz="1100" err="1">
                <a:solidFill>
                  <a:schemeClr val="tx1"/>
                </a:solidFill>
                <a:latin typeface="Meiryo UI" panose="020B0604030504040204" pitchFamily="50" charset="-128"/>
                <a:ea typeface="Meiryo UI" panose="020B0604030504040204" pitchFamily="50" charset="-128"/>
              </a:rPr>
              <a:t>eLTAX</a:t>
            </a:r>
            <a:r>
              <a:rPr kumimoji="1" lang="ja-JP" altLang="en-US" sz="1100">
                <a:solidFill>
                  <a:schemeClr val="tx1"/>
                </a:solidFill>
                <a:latin typeface="Meiryo UI" panose="020B0604030504040204" pitchFamily="50" charset="-128"/>
                <a:ea typeface="Meiryo UI" panose="020B0604030504040204" pitchFamily="50" charset="-128"/>
              </a:rPr>
              <a:t>から連携される消込情報を取得し、分割及び取込ができること</a:t>
            </a:r>
          </a:p>
          <a:p>
            <a:pPr marL="361950" indent="-95250">
              <a:buFont typeface="Wingdings" panose="05000000000000000000" pitchFamily="2" charset="2"/>
              <a:buChar char="l"/>
            </a:pPr>
            <a:r>
              <a:rPr kumimoji="1" lang="ja-JP" altLang="en-US" sz="1100">
                <a:solidFill>
                  <a:schemeClr val="tx1"/>
                </a:solidFill>
                <a:latin typeface="Meiryo UI" panose="020B0604030504040204" pitchFamily="50" charset="-128"/>
                <a:ea typeface="Meiryo UI" panose="020B0604030504040204" pitchFamily="50" charset="-128"/>
              </a:rPr>
              <a:t> 「機構共通口座」から振り込まれる公金の入金情報が取得できること</a:t>
            </a:r>
          </a:p>
          <a:p>
            <a:pPr marL="361950" indent="-95250">
              <a:buFont typeface="Wingdings" panose="05000000000000000000" pitchFamily="2" charset="2"/>
              <a:buChar char="l"/>
            </a:pPr>
            <a:r>
              <a:rPr kumimoji="1" lang="ja-JP" altLang="en-US" sz="1100">
                <a:solidFill>
                  <a:schemeClr val="tx1"/>
                </a:solidFill>
                <a:latin typeface="Meiryo UI" panose="020B0604030504040204" pitchFamily="50" charset="-128"/>
                <a:ea typeface="Meiryo UI" panose="020B0604030504040204" pitchFamily="50" charset="-128"/>
              </a:rPr>
              <a:t> コンビニ納付や口座振替等の他チャネルでの消込済情報を</a:t>
            </a:r>
            <a:r>
              <a:rPr kumimoji="1" lang="en-US" altLang="ja-JP" sz="1100" err="1">
                <a:solidFill>
                  <a:schemeClr val="tx1"/>
                </a:solidFill>
                <a:latin typeface="Meiryo UI" panose="020B0604030504040204" pitchFamily="50" charset="-128"/>
                <a:ea typeface="Meiryo UI" panose="020B0604030504040204" pitchFamily="50" charset="-128"/>
              </a:rPr>
              <a:t>eLTAX</a:t>
            </a:r>
            <a:r>
              <a:rPr kumimoji="1" lang="ja-JP" altLang="en-US" sz="1100">
                <a:solidFill>
                  <a:schemeClr val="tx1"/>
                </a:solidFill>
                <a:latin typeface="Meiryo UI" panose="020B0604030504040204" pitchFamily="50" charset="-128"/>
                <a:ea typeface="Meiryo UI" panose="020B0604030504040204" pitchFamily="50" charset="-128"/>
              </a:rPr>
              <a:t>の納付書情報へ反映できること</a:t>
            </a:r>
          </a:p>
        </p:txBody>
      </p:sp>
    </p:spTree>
    <p:extLst>
      <p:ext uri="{BB962C8B-B14F-4D97-AF65-F5344CB8AC3E}">
        <p14:creationId xmlns:p14="http://schemas.microsoft.com/office/powerpoint/2010/main" val="3069973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49F6A69F-4258-7252-49DB-E65BB087CD23}"/>
              </a:ext>
            </a:extLst>
          </p:cNvPr>
          <p:cNvSpPr/>
          <p:nvPr/>
        </p:nvSpPr>
        <p:spPr>
          <a:xfrm>
            <a:off x="252000" y="800504"/>
            <a:ext cx="8521523" cy="2333151"/>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「子ども・子育て支援法等の一部を改正する法律」（令和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年法律第</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47</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号。以下「支援改正法」という。）が令和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日に成立し、本支援改正法において、「こども未来戦略」（令和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22</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閣議決定）の「加速化プラン」に盛り込まれた施策を着実に実行するため、ライフステージを通じた子育てに係る経済的支援の強化、全てのこども・子育て世帯を対象とする支援の拡充、共働き・共育ての推進に資する施策の実施に必要な措置を講じるとともに、こども・子育て政策の全体像と費用負担の見える化を進めるための子ども・子育て支援特別会計を創設し、児童手当等に充てるための子ども・子育て支援金制度を創設するとされた。</a:t>
            </a: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子ども・子育て支援金制度の主な内容は、以下の通りである。</a:t>
            </a:r>
          </a:p>
          <a:p>
            <a:pPr marL="355600"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①医療保険者から子ども・子育て支援納付金を徴収</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539750" lvl="0" indent="-18415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②医療保険者は被保険者等から徴収する保険料に納付金を含めることとし、医療保険制度の取扱いを踏まえた被保険者等への賦課・徴収の方法、国民健康保険等における低所得者軽減措置等を定める。</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55600"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③令和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年度から令和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年度にかけて段階的に導入し、各年度の納付金総額を定める。</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solidFill>
                  <a:prstClr val="black"/>
                </a:solidFill>
                <a:latin typeface="Meiryo UI" panose="020B0604030504040204" pitchFamily="50" charset="-128"/>
                <a:ea typeface="Meiryo UI" panose="020B0604030504040204" pitchFamily="50" charset="-128"/>
              </a:rPr>
              <a:t>この決定に基づき、子ども・子育て支援金制度に係る</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機能要件を国保標準仕様書に反映する</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ため、機能要件の検討を行うことする。</a:t>
            </a:r>
            <a:endParaRPr lang="ja-JP" altLang="en-US" sz="1200" kern="100">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56FBD6F-B605-9EF0-E2EE-280787632B0A}"/>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00122E5-C78D-2BD2-2CA2-C95BAA2674B8}"/>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（５）子ども子育て支援金対応について</a:t>
            </a:r>
          </a:p>
        </p:txBody>
      </p:sp>
      <p:sp>
        <p:nvSpPr>
          <p:cNvPr id="15" name="正方形/長方形 14">
            <a:extLst>
              <a:ext uri="{FF2B5EF4-FFF2-40B4-BE49-F238E27FC236}">
                <a16:creationId xmlns:a16="http://schemas.microsoft.com/office/drawing/2014/main" id="{31ECD0C8-8810-BE5F-CF7B-CF86EB025D8B}"/>
              </a:ext>
            </a:extLst>
          </p:cNvPr>
          <p:cNvSpPr/>
          <p:nvPr/>
        </p:nvSpPr>
        <p:spPr>
          <a:xfrm>
            <a:off x="252000" y="3350712"/>
            <a:ext cx="8521523" cy="3256463"/>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現時点で国保標準仕様書に反映すべき機能概要としては、以下を想定している。</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日に開催された「子ども・子育て支援金制度に係る全国高齢者医療・国民健康保険主管課（部）長及び後期高齢者医療広域連合事務局長会議」において、令和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年度末に向けて国保標準仕様書の改定版を公開するスケジュール（案）が提示されたため、国保標準仕様書へ反映する内容について検討を進めていく予定。</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現在、制度に関する議論が進められている状況だが、今後の議論の状況によっては国保標準仕様書の公開時期の変更が生じる可能性がある。</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02CFF6F-2A22-C8CD-9624-870C634D3CC4}"/>
              </a:ext>
            </a:extLst>
          </p:cNvPr>
          <p:cNvSpPr/>
          <p:nvPr/>
        </p:nvSpPr>
        <p:spPr>
          <a:xfrm>
            <a:off x="638608" y="3937237"/>
            <a:ext cx="7190941" cy="13671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ja-JP"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機能概要（案）</a:t>
            </a:r>
            <a:r>
              <a:rPr lang="en-US" altLang="ja-JP" sz="1100">
                <a:solidFill>
                  <a:schemeClr val="tx1"/>
                </a:solidFill>
                <a:latin typeface="Meiryo UI" panose="020B0604030504040204" pitchFamily="50" charset="-128"/>
                <a:ea typeface="Meiryo UI" panose="020B0604030504040204" pitchFamily="50" charset="-128"/>
              </a:rPr>
              <a:t>】</a:t>
            </a:r>
          </a:p>
          <a:p>
            <a:pPr marL="361950" indent="-95250">
              <a:buFont typeface="Wingdings" panose="05000000000000000000" pitchFamily="2" charset="2"/>
              <a:buChar char="l"/>
            </a:pPr>
            <a:endParaRPr lang="en-US" altLang="ja-JP" sz="1100">
              <a:solidFill>
                <a:srgbClr val="FF0000"/>
              </a:solidFill>
              <a:latin typeface="Meiryo UI" panose="020B0604030504040204" pitchFamily="50" charset="-128"/>
              <a:ea typeface="Meiryo UI" panose="020B0604030504040204" pitchFamily="50" charset="-128"/>
            </a:endParaRPr>
          </a:p>
          <a:p>
            <a:pPr marL="361950" indent="-95250">
              <a:buFont typeface="Wingdings" panose="05000000000000000000" pitchFamily="2" charset="2"/>
              <a:buChar char="l"/>
            </a:pPr>
            <a:r>
              <a:rPr lang="ja-JP" altLang="en-US" sz="1100">
                <a:solidFill>
                  <a:schemeClr val="tx1"/>
                </a:solidFill>
                <a:latin typeface="Meiryo UI" panose="020B0604030504040204" pitchFamily="50" charset="-128"/>
                <a:ea typeface="Meiryo UI" panose="020B0604030504040204" pitchFamily="50" charset="-128"/>
              </a:rPr>
              <a:t> 税率照会機能へ子ども支援金情報追加</a:t>
            </a:r>
          </a:p>
          <a:p>
            <a:pPr marL="361950" indent="-95250">
              <a:buFont typeface="Wingdings" panose="05000000000000000000" pitchFamily="2" charset="2"/>
              <a:buChar char="l"/>
            </a:pPr>
            <a:r>
              <a:rPr lang="ja-JP" altLang="en-US" sz="1100">
                <a:solidFill>
                  <a:schemeClr val="tx1"/>
                </a:solidFill>
                <a:latin typeface="Meiryo UI" panose="020B0604030504040204" pitchFamily="50" charset="-128"/>
                <a:ea typeface="Meiryo UI" panose="020B0604030504040204" pitchFamily="50" charset="-128"/>
              </a:rPr>
              <a:t> 報告資料の変更</a:t>
            </a:r>
          </a:p>
          <a:p>
            <a:pPr marL="361950" indent="-95250">
              <a:buFont typeface="Wingdings" panose="05000000000000000000" pitchFamily="2" charset="2"/>
              <a:buChar char="l"/>
            </a:pPr>
            <a:r>
              <a:rPr lang="ja-JP" altLang="en-US" sz="1100">
                <a:solidFill>
                  <a:schemeClr val="tx1"/>
                </a:solidFill>
                <a:latin typeface="Meiryo UI" panose="020B0604030504040204" pitchFamily="50" charset="-128"/>
                <a:ea typeface="Meiryo UI" panose="020B0604030504040204" pitchFamily="50" charset="-128"/>
              </a:rPr>
              <a:t> 試算機能および保険料計算機能へ子ども支援金計算機能を拡張</a:t>
            </a:r>
          </a:p>
          <a:p>
            <a:pPr marL="361950" indent="-95250">
              <a:buFont typeface="Wingdings" panose="05000000000000000000" pitchFamily="2" charset="2"/>
              <a:buChar char="l"/>
            </a:pPr>
            <a:r>
              <a:rPr lang="ja-JP" altLang="en-US" sz="1100">
                <a:solidFill>
                  <a:schemeClr val="tx1"/>
                </a:solidFill>
                <a:latin typeface="Meiryo UI" panose="020B0604030504040204" pitchFamily="50" charset="-128"/>
                <a:ea typeface="Meiryo UI" panose="020B0604030504040204" pitchFamily="50" charset="-128"/>
              </a:rPr>
              <a:t> 月報・按分集計表や画面等の収納額内訳の按分処理修正</a:t>
            </a:r>
          </a:p>
          <a:p>
            <a:pPr marL="361950" indent="-95250">
              <a:buFont typeface="Wingdings" panose="05000000000000000000" pitchFamily="2" charset="2"/>
              <a:buChar char="l"/>
            </a:pPr>
            <a:r>
              <a:rPr lang="ja-JP" altLang="en-US" sz="1100">
                <a:solidFill>
                  <a:schemeClr val="tx1"/>
                </a:solidFill>
                <a:latin typeface="Meiryo UI" panose="020B0604030504040204" pitchFamily="50" charset="-128"/>
                <a:ea typeface="Meiryo UI" panose="020B0604030504040204" pitchFamily="50" charset="-128"/>
              </a:rPr>
              <a:t> 画面・帳票への内訳項目の追加</a:t>
            </a:r>
            <a:endParaRPr lang="en-US" altLang="ja-JP" sz="11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78B5BA21-2E81-E2B7-B3D8-494CDFE64F41}"/>
              </a:ext>
            </a:extLst>
          </p:cNvPr>
          <p:cNvSpPr/>
          <p:nvPr/>
        </p:nvSpPr>
        <p:spPr>
          <a:xfrm>
            <a:off x="403309" y="3237766"/>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方針（結論）</a:t>
            </a:r>
          </a:p>
        </p:txBody>
      </p:sp>
    </p:spTree>
    <p:extLst>
      <p:ext uri="{BB962C8B-B14F-4D97-AF65-F5344CB8AC3E}">
        <p14:creationId xmlns:p14="http://schemas.microsoft.com/office/powerpoint/2010/main" val="3204433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10">
            <a:extLst>
              <a:ext uri="{FF2B5EF4-FFF2-40B4-BE49-F238E27FC236}">
                <a16:creationId xmlns:a16="http://schemas.microsoft.com/office/drawing/2014/main" id="{503B84D5-BD6F-1D56-C74A-3B07E8AD578D}"/>
              </a:ext>
            </a:extLst>
          </p:cNvPr>
          <p:cNvGraphicFramePr>
            <a:graphicFrameLocks noGrp="1"/>
          </p:cNvGraphicFramePr>
          <p:nvPr>
            <p:extLst>
              <p:ext uri="{D42A27DB-BD31-4B8C-83A1-F6EECF244321}">
                <p14:modId xmlns:p14="http://schemas.microsoft.com/office/powerpoint/2010/main" val="4053577684"/>
              </p:ext>
            </p:extLst>
          </p:nvPr>
        </p:nvGraphicFramePr>
        <p:xfrm>
          <a:off x="533066" y="662255"/>
          <a:ext cx="8077867" cy="1854172"/>
        </p:xfrm>
        <a:graphic>
          <a:graphicData uri="http://schemas.openxmlformats.org/drawingml/2006/table">
            <a:tbl>
              <a:tblPr firstRow="1" bandRow="1">
                <a:tableStyleId>{7DF18680-E054-41AD-8BC1-D1AEF772440D}</a:tableStyleId>
              </a:tblPr>
              <a:tblGrid>
                <a:gridCol w="302927">
                  <a:extLst>
                    <a:ext uri="{9D8B030D-6E8A-4147-A177-3AD203B41FA5}">
                      <a16:colId xmlns:a16="http://schemas.microsoft.com/office/drawing/2014/main" val="941425705"/>
                    </a:ext>
                  </a:extLst>
                </a:gridCol>
                <a:gridCol w="1762940">
                  <a:extLst>
                    <a:ext uri="{9D8B030D-6E8A-4147-A177-3AD203B41FA5}">
                      <a16:colId xmlns:a16="http://schemas.microsoft.com/office/drawing/2014/main" val="2672438990"/>
                    </a:ext>
                  </a:extLst>
                </a:gridCol>
                <a:gridCol w="3780000">
                  <a:extLst>
                    <a:ext uri="{9D8B030D-6E8A-4147-A177-3AD203B41FA5}">
                      <a16:colId xmlns:a16="http://schemas.microsoft.com/office/drawing/2014/main" val="704895280"/>
                    </a:ext>
                  </a:extLst>
                </a:gridCol>
                <a:gridCol w="2232000">
                  <a:extLst>
                    <a:ext uri="{9D8B030D-6E8A-4147-A177-3AD203B41FA5}">
                      <a16:colId xmlns:a16="http://schemas.microsoft.com/office/drawing/2014/main" val="858908571"/>
                    </a:ext>
                  </a:extLst>
                </a:gridCol>
              </a:tblGrid>
              <a:tr h="538012">
                <a:tc>
                  <a:txBody>
                    <a:bodyPr/>
                    <a:lstStyle/>
                    <a:p>
                      <a:pPr algn="ctr"/>
                      <a:r>
                        <a:rPr kumimoji="1" lang="en-US" altLang="ja-JP" sz="1050">
                          <a:latin typeface="Meiryo UI" panose="020B0604030504040204" pitchFamily="50" charset="-128"/>
                          <a:ea typeface="Meiryo UI" panose="020B0604030504040204" pitchFamily="50" charset="-128"/>
                        </a:rPr>
                        <a:t>#</a:t>
                      </a:r>
                      <a:endParaRPr kumimoji="1" lang="ja-JP" altLang="en-US" sz="105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50">
                          <a:latin typeface="Meiryo UI" panose="020B0604030504040204" pitchFamily="50" charset="-128"/>
                          <a:ea typeface="Meiryo UI" panose="020B0604030504040204" pitchFamily="50" charset="-128"/>
                        </a:rPr>
                        <a:t>詳細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50">
                          <a:latin typeface="Meiryo UI" panose="020B0604030504040204" pitchFamily="50" charset="-128"/>
                          <a:ea typeface="Meiryo UI" panose="020B0604030504040204" pitchFamily="50" charset="-128"/>
                        </a:rPr>
                        <a:t>状況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50">
                          <a:latin typeface="Meiryo UI" panose="020B0604030504040204" pitchFamily="50" charset="-128"/>
                          <a:ea typeface="Meiryo UI" panose="020B0604030504040204" pitchFamily="50" charset="-128"/>
                        </a:rPr>
                        <a:t>国保標準仕様書</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第</a:t>
                      </a:r>
                      <a:r>
                        <a:rPr kumimoji="1" lang="en-US" altLang="ja-JP" sz="1050">
                          <a:latin typeface="Meiryo UI" panose="020B0604030504040204" pitchFamily="50" charset="-128"/>
                          <a:ea typeface="Meiryo UI" panose="020B0604030504040204" pitchFamily="50" charset="-128"/>
                        </a:rPr>
                        <a:t>1.3</a:t>
                      </a:r>
                      <a:r>
                        <a:rPr kumimoji="1" lang="ja-JP" altLang="en-US" sz="1050">
                          <a:latin typeface="Meiryo UI" panose="020B0604030504040204" pitchFamily="50" charset="-128"/>
                          <a:ea typeface="Meiryo UI" panose="020B0604030504040204" pitchFamily="50" charset="-128"/>
                        </a:rPr>
                        <a:t>版</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（案）</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への反映状況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1202465">
                <a:tc>
                  <a:txBody>
                    <a:bodyPr/>
                    <a:lstStyle/>
                    <a:p>
                      <a:pPr algn="ctr"/>
                      <a:r>
                        <a:rPr kumimoji="1" lang="en-US" altLang="ja-JP" sz="1050">
                          <a:solidFill>
                            <a:schemeClr val="tx1"/>
                          </a:solidFill>
                          <a:latin typeface="Meiryo UI" panose="020B0604030504040204" pitchFamily="50" charset="-128"/>
                          <a:ea typeface="Meiryo UI" panose="020B0604030504040204" pitchFamily="50" charset="-128"/>
                        </a:rPr>
                        <a:t>1</a:t>
                      </a:r>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Meiryo UI" panose="020B0604030504040204" pitchFamily="50" charset="-128"/>
                          <a:ea typeface="Meiryo UI" panose="020B0604030504040204" pitchFamily="50" charset="-128"/>
                        </a:rPr>
                        <a:t>横並び調整方針改定版の取り込み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令和</a:t>
                      </a:r>
                      <a:r>
                        <a:rPr kumimoji="1" lang="en-US" altLang="ja-JP" sz="1050" b="1" u="sng" kern="1200">
                          <a:solidFill>
                            <a:schemeClr val="tx1"/>
                          </a:solidFill>
                          <a:latin typeface="Meiryo UI" panose="020B0604030504040204" pitchFamily="50" charset="-128"/>
                          <a:ea typeface="Meiryo UI" panose="020B0604030504040204" pitchFamily="50" charset="-128"/>
                          <a:cs typeface="+mn-cs"/>
                        </a:rPr>
                        <a:t>6</a:t>
                      </a: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年</a:t>
                      </a:r>
                      <a:r>
                        <a:rPr kumimoji="1" lang="en-US" altLang="ja-JP" sz="1050" b="1" u="sng" kern="1200">
                          <a:solidFill>
                            <a:schemeClr val="tx1"/>
                          </a:solidFill>
                          <a:latin typeface="Meiryo UI" panose="020B0604030504040204" pitchFamily="50" charset="-128"/>
                          <a:ea typeface="Meiryo UI" panose="020B0604030504040204" pitchFamily="50" charset="-128"/>
                          <a:cs typeface="+mn-cs"/>
                        </a:rPr>
                        <a:t>8</a:t>
                      </a: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月に横並び調整方針の改定版が展開されたため、国保標準仕様書に反映した。</a:t>
                      </a:r>
                      <a:endParaRPr kumimoji="1" lang="en-US" altLang="ja-JP" sz="1050" b="1" u="sng" kern="120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eiryo UI" panose="020B0604030504040204" pitchFamily="50" charset="-128"/>
                          <a:ea typeface="Meiryo UI" panose="020B0604030504040204" pitchFamily="50" charset="-128"/>
                          <a:cs typeface="+mn-cs"/>
                        </a:rPr>
                        <a:t>変更点は以下の通り。</a:t>
                      </a:r>
                      <a:endParaRPr kumimoji="1" lang="en-US" altLang="ja-JP" sz="1050" kern="120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eiryo UI" panose="020B0604030504040204" pitchFamily="50" charset="-128"/>
                          <a:ea typeface="Meiryo UI" panose="020B0604030504040204" pitchFamily="50" charset="-128"/>
                          <a:cs typeface="+mn-cs"/>
                        </a:rPr>
                        <a:t>①帳票詳細要件一覧及び帳票レイアウト一覧に適合基準日の欄を設け、</a:t>
                      </a: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実装必須機能から出力する帳票について、適合基準日を明記</a:t>
                      </a:r>
                      <a:r>
                        <a:rPr kumimoji="1" lang="ja-JP" altLang="en-US" sz="1050" kern="1200">
                          <a:solidFill>
                            <a:schemeClr val="tx1"/>
                          </a:solidFill>
                          <a:latin typeface="Meiryo UI" panose="020B0604030504040204" pitchFamily="50" charset="-128"/>
                          <a:ea typeface="Meiryo UI" panose="020B0604030504040204" pitchFamily="50" charset="-128"/>
                          <a:cs typeface="+mn-cs"/>
                        </a:rPr>
                        <a:t>した。</a:t>
                      </a:r>
                      <a:endParaRPr kumimoji="1" lang="en-US" altLang="ja-JP" sz="1050" kern="120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kern="1200">
                          <a:solidFill>
                            <a:schemeClr val="tx1"/>
                          </a:solidFill>
                          <a:latin typeface="Meiryo UI" panose="020B0604030504040204" pitchFamily="50" charset="-128"/>
                          <a:ea typeface="Meiryo UI" panose="020B0604030504040204" pitchFamily="50" charset="-128"/>
                          <a:cs typeface="+mn-cs"/>
                        </a:rPr>
                        <a:t>②本紙に</a:t>
                      </a: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二次元コードの規格（「</a:t>
                      </a:r>
                      <a:r>
                        <a:rPr kumimoji="1" lang="en-US" altLang="ja-JP" sz="1050" b="1" u="sng" kern="1200">
                          <a:solidFill>
                            <a:schemeClr val="tx1"/>
                          </a:solidFill>
                          <a:latin typeface="Meiryo UI" panose="020B0604030504040204" pitchFamily="50" charset="-128"/>
                          <a:ea typeface="Meiryo UI" panose="020B0604030504040204" pitchFamily="50" charset="-128"/>
                          <a:cs typeface="+mn-cs"/>
                        </a:rPr>
                        <a:t>ISO(ISO/IEC 18004)</a:t>
                      </a: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」又は「</a:t>
                      </a:r>
                      <a:r>
                        <a:rPr kumimoji="1" lang="en-US" altLang="ja-JP" sz="1050" b="1" u="sng" kern="1200">
                          <a:solidFill>
                            <a:schemeClr val="tx1"/>
                          </a:solidFill>
                          <a:latin typeface="Meiryo UI" panose="020B0604030504040204" pitchFamily="50" charset="-128"/>
                          <a:ea typeface="Meiryo UI" panose="020B0604030504040204" pitchFamily="50" charset="-128"/>
                          <a:cs typeface="+mn-cs"/>
                        </a:rPr>
                        <a:t>JIS(JIS X 0510)</a:t>
                      </a:r>
                      <a:r>
                        <a:rPr kumimoji="1" lang="ja-JP" altLang="en-US" sz="1050" b="1" u="sng" kern="1200">
                          <a:solidFill>
                            <a:schemeClr val="tx1"/>
                          </a:solidFill>
                          <a:latin typeface="Meiryo UI" panose="020B0604030504040204" pitchFamily="50" charset="-128"/>
                          <a:ea typeface="Meiryo UI" panose="020B0604030504040204" pitchFamily="50" charset="-128"/>
                          <a:cs typeface="+mn-cs"/>
                        </a:rPr>
                        <a:t>」）を追記</a:t>
                      </a:r>
                      <a:r>
                        <a:rPr kumimoji="1" lang="ja-JP" altLang="en-US" sz="1050" kern="1200">
                          <a:solidFill>
                            <a:schemeClr val="tx1"/>
                          </a:solidFill>
                          <a:latin typeface="Meiryo UI" panose="020B0604030504040204" pitchFamily="50" charset="-128"/>
                          <a:ea typeface="Meiryo UI" panose="020B0604030504040204" pitchFamily="50" charset="-128"/>
                          <a:cs typeface="+mn-cs"/>
                        </a:rPr>
                        <a:t>した。</a:t>
                      </a:r>
                      <a:endParaRPr kumimoji="1" lang="en-US" altLang="ja-JP" sz="1050" kern="1200">
                        <a:solidFill>
                          <a:schemeClr val="tx1"/>
                        </a:solidFill>
                        <a:latin typeface="Meiryo UI" panose="020B0604030504040204" pitchFamily="50" charset="-128"/>
                        <a:ea typeface="Meiryo UI" panose="020B0604030504040204" pitchFamily="50" charset="-128"/>
                        <a:cs typeface="+mn-cs"/>
                      </a:endParaRPr>
                    </a:p>
                  </a:txBody>
                  <a:tcPr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105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23376475"/>
                  </a:ext>
                </a:extLst>
              </a:tr>
            </a:tbl>
          </a:graphicData>
        </a:graphic>
      </p:graphicFrame>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５</a:t>
            </a:r>
            <a:r>
              <a:rPr lang="ja-JP" altLang="en-US" sz="1400" kern="0">
                <a:latin typeface="Meiryo UI" panose="020B0604030504040204" pitchFamily="50" charset="-128"/>
                <a:ea typeface="Meiryo UI" panose="020B0604030504040204" pitchFamily="50" charset="-128"/>
              </a:rPr>
              <a:t>．デジタル庁検討事項の取り込みについて</a:t>
            </a:r>
            <a:endParaRPr lang="en-US" altLang="ja-JP" sz="1400" kern="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D924302-0F62-CBB9-367F-1768362AA2DB}"/>
              </a:ext>
            </a:extLst>
          </p:cNvPr>
          <p:cNvSpPr/>
          <p:nvPr/>
        </p:nvSpPr>
        <p:spPr>
          <a:xfrm>
            <a:off x="304369" y="354480"/>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今年度、デジタル庁より示された横並び調整方針等の修正や検討内容が示された内容は以下のとおり。</a:t>
            </a:r>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1960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8A0BDDF-EF7A-D405-7550-5BDD4A2EF35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kern="0">
                <a:latin typeface="Meiryo UI" panose="020B0604030504040204" pitchFamily="50" charset="-128"/>
                <a:ea typeface="Meiryo UI" panose="020B0604030504040204" pitchFamily="50" charset="-128"/>
              </a:rPr>
              <a:t>６．その他修正</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2E6EC07-0DE5-7CDB-D738-883DFA4724CE}"/>
              </a:ext>
            </a:extLst>
          </p:cNvPr>
          <p:cNvSpPr/>
          <p:nvPr/>
        </p:nvSpPr>
        <p:spPr>
          <a:xfrm>
            <a:off x="89334" y="349643"/>
            <a:ext cx="8676000" cy="461665"/>
          </a:xfrm>
          <a:prstGeom prst="rect">
            <a:avLst/>
          </a:prstGeom>
        </p:spPr>
        <p:txBody>
          <a:bodyPr wrap="square">
            <a:spAutoFit/>
          </a:bodyPr>
          <a:lstStyle/>
          <a:p>
            <a:pPr marL="268288" indent="176213"/>
            <a:r>
              <a:rPr lang="ja-JP" altLang="en-US" sz="1200" kern="0">
                <a:latin typeface="Meiryo UI" panose="020B0604030504040204" pitchFamily="50" charset="-128"/>
                <a:ea typeface="Meiryo UI" panose="020B0604030504040204" pitchFamily="50" charset="-128"/>
              </a:rPr>
              <a:t>事務局において改めて国保標準仕様書の内容を見直した結果、修正要否の検討が必要と判断した内容について、以下に示す。なお、修正が必要と判断したものについては、</a:t>
            </a:r>
            <a:r>
              <a:rPr lang="en-US" altLang="ja-JP" sz="1200" kern="0">
                <a:latin typeface="Meiryo UI" panose="020B0604030504040204" pitchFamily="50" charset="-128"/>
                <a:ea typeface="Meiryo UI" panose="020B0604030504040204" pitchFamily="50" charset="-128"/>
              </a:rPr>
              <a:t>WT</a:t>
            </a:r>
            <a:r>
              <a:rPr lang="ja-JP" altLang="en-US" sz="1200" kern="0">
                <a:latin typeface="Meiryo UI" panose="020B0604030504040204" pitchFamily="50" charset="-128"/>
                <a:ea typeface="Meiryo UI" panose="020B0604030504040204" pitchFamily="50" charset="-128"/>
              </a:rPr>
              <a:t>へお諮りし承認をいただいた上で国保標準仕様書</a:t>
            </a:r>
            <a:r>
              <a:rPr lang="en-US" altLang="ja-JP" sz="1200" kern="0">
                <a:latin typeface="Meiryo UI" panose="020B0604030504040204" pitchFamily="50" charset="-128"/>
                <a:ea typeface="Meiryo UI" panose="020B0604030504040204" pitchFamily="50" charset="-128"/>
              </a:rPr>
              <a:t>【</a:t>
            </a:r>
            <a:r>
              <a:rPr lang="ja-JP" altLang="en-US" sz="1200" kern="0">
                <a:latin typeface="Meiryo UI" panose="020B0604030504040204" pitchFamily="50" charset="-128"/>
                <a:ea typeface="Meiryo UI" panose="020B0604030504040204" pitchFamily="50" charset="-128"/>
              </a:rPr>
              <a:t>第</a:t>
            </a:r>
            <a:r>
              <a:rPr lang="en-US" altLang="ja-JP" sz="1200" kern="0">
                <a:latin typeface="Meiryo UI" panose="020B0604030504040204" pitchFamily="50" charset="-128"/>
                <a:ea typeface="Meiryo UI" panose="020B0604030504040204" pitchFamily="50" charset="-128"/>
              </a:rPr>
              <a:t>1.3</a:t>
            </a:r>
            <a:r>
              <a:rPr lang="ja-JP" altLang="en-US" sz="1200" kern="0">
                <a:latin typeface="Meiryo UI" panose="020B0604030504040204" pitchFamily="50" charset="-128"/>
                <a:ea typeface="Meiryo UI" panose="020B0604030504040204" pitchFamily="50" charset="-128"/>
              </a:rPr>
              <a:t>版</a:t>
            </a:r>
            <a:r>
              <a:rPr lang="en-US" altLang="ja-JP" sz="1200" kern="0">
                <a:latin typeface="Meiryo UI" panose="020B0604030504040204" pitchFamily="50" charset="-128"/>
                <a:ea typeface="Meiryo UI" panose="020B0604030504040204" pitchFamily="50" charset="-128"/>
              </a:rPr>
              <a:t>】</a:t>
            </a:r>
            <a:r>
              <a:rPr lang="ja-JP" altLang="en-US" sz="1200" kern="0">
                <a:latin typeface="Meiryo UI" panose="020B0604030504040204" pitchFamily="50" charset="-128"/>
                <a:ea typeface="Meiryo UI" panose="020B0604030504040204" pitchFamily="50" charset="-128"/>
              </a:rPr>
              <a:t>（案）へ取込済み。</a:t>
            </a:r>
            <a:endParaRPr lang="en-US" altLang="ja-JP" sz="1200" kern="0">
              <a:latin typeface="Meiryo UI" panose="020B0604030504040204" pitchFamily="50" charset="-128"/>
              <a:ea typeface="Meiryo UI" panose="020B0604030504040204" pitchFamily="50" charset="-128"/>
            </a:endParaRPr>
          </a:p>
        </p:txBody>
      </p:sp>
      <p:graphicFrame>
        <p:nvGraphicFramePr>
          <p:cNvPr id="4" name="表 10">
            <a:extLst>
              <a:ext uri="{FF2B5EF4-FFF2-40B4-BE49-F238E27FC236}">
                <a16:creationId xmlns:a16="http://schemas.microsoft.com/office/drawing/2014/main" id="{C7CE9B4D-6773-BC59-DC2C-F292C515DEED}"/>
              </a:ext>
            </a:extLst>
          </p:cNvPr>
          <p:cNvGraphicFramePr>
            <a:graphicFrameLocks noGrp="1"/>
          </p:cNvGraphicFramePr>
          <p:nvPr>
            <p:extLst>
              <p:ext uri="{D42A27DB-BD31-4B8C-83A1-F6EECF244321}">
                <p14:modId xmlns:p14="http://schemas.microsoft.com/office/powerpoint/2010/main" val="1823793191"/>
              </p:ext>
            </p:extLst>
          </p:nvPr>
        </p:nvGraphicFramePr>
        <p:xfrm>
          <a:off x="275352" y="877231"/>
          <a:ext cx="8593296" cy="4259219"/>
        </p:xfrm>
        <a:graphic>
          <a:graphicData uri="http://schemas.openxmlformats.org/drawingml/2006/table">
            <a:tbl>
              <a:tblPr firstRow="1" bandRow="1">
                <a:tableStyleId>{7DF18680-E054-41AD-8BC1-D1AEF772440D}</a:tableStyleId>
              </a:tblPr>
              <a:tblGrid>
                <a:gridCol w="274820">
                  <a:extLst>
                    <a:ext uri="{9D8B030D-6E8A-4147-A177-3AD203B41FA5}">
                      <a16:colId xmlns:a16="http://schemas.microsoft.com/office/drawing/2014/main" val="941425705"/>
                    </a:ext>
                  </a:extLst>
                </a:gridCol>
                <a:gridCol w="1574461">
                  <a:extLst>
                    <a:ext uri="{9D8B030D-6E8A-4147-A177-3AD203B41FA5}">
                      <a16:colId xmlns:a16="http://schemas.microsoft.com/office/drawing/2014/main" val="2672438990"/>
                    </a:ext>
                  </a:extLst>
                </a:gridCol>
                <a:gridCol w="4002867">
                  <a:extLst>
                    <a:ext uri="{9D8B030D-6E8A-4147-A177-3AD203B41FA5}">
                      <a16:colId xmlns:a16="http://schemas.microsoft.com/office/drawing/2014/main" val="1664656847"/>
                    </a:ext>
                  </a:extLst>
                </a:gridCol>
                <a:gridCol w="1080000">
                  <a:extLst>
                    <a:ext uri="{9D8B030D-6E8A-4147-A177-3AD203B41FA5}">
                      <a16:colId xmlns:a16="http://schemas.microsoft.com/office/drawing/2014/main" val="3371531805"/>
                    </a:ext>
                  </a:extLst>
                </a:gridCol>
                <a:gridCol w="1661148">
                  <a:extLst>
                    <a:ext uri="{9D8B030D-6E8A-4147-A177-3AD203B41FA5}">
                      <a16:colId xmlns:a16="http://schemas.microsoft.com/office/drawing/2014/main" val="2387339382"/>
                    </a:ext>
                  </a:extLst>
                </a:gridCol>
              </a:tblGrid>
              <a:tr h="593764">
                <a:tc>
                  <a:txBody>
                    <a:bodyPr/>
                    <a:lstStyle/>
                    <a:p>
                      <a:pPr algn="ctr"/>
                      <a:r>
                        <a:rPr kumimoji="1" lang="en-US" altLang="ja-JP" sz="1000">
                          <a:latin typeface="Meiryo UI" panose="020B0604030504040204" pitchFamily="50" charset="-128"/>
                          <a:ea typeface="Meiryo UI" panose="020B0604030504040204" pitchFamily="50" charset="-128"/>
                        </a:rPr>
                        <a:t>#</a:t>
                      </a:r>
                      <a:endParaRPr kumimoji="1" lang="ja-JP" altLang="en-US" sz="1000">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修正概要</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修正方針</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国保標準仕様書</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第</a:t>
                      </a:r>
                      <a:r>
                        <a:rPr kumimoji="1" lang="en-US" altLang="ja-JP" sz="900">
                          <a:latin typeface="Meiryo UI" panose="020B0604030504040204" pitchFamily="50" charset="-128"/>
                          <a:ea typeface="Meiryo UI" panose="020B0604030504040204" pitchFamily="50" charset="-128"/>
                        </a:rPr>
                        <a:t>1.3</a:t>
                      </a:r>
                      <a:r>
                        <a:rPr kumimoji="1" lang="ja-JP" altLang="en-US" sz="900">
                          <a:latin typeface="Meiryo UI" panose="020B0604030504040204" pitchFamily="50" charset="-128"/>
                          <a:ea typeface="Meiryo UI" panose="020B0604030504040204" pitchFamily="50" charset="-128"/>
                        </a:rPr>
                        <a:t>版</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（案）への取込有無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国保標準仕様書</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第</a:t>
                      </a:r>
                      <a:r>
                        <a:rPr kumimoji="1" lang="en-US" altLang="ja-JP" sz="1000">
                          <a:latin typeface="Meiryo UI" panose="020B0604030504040204" pitchFamily="50" charset="-128"/>
                          <a:ea typeface="Meiryo UI" panose="020B0604030504040204" pitchFamily="50" charset="-128"/>
                        </a:rPr>
                        <a:t>1.3</a:t>
                      </a:r>
                      <a:r>
                        <a:rPr kumimoji="1" lang="ja-JP" altLang="en-US" sz="1000">
                          <a:latin typeface="Meiryo UI" panose="020B0604030504040204" pitchFamily="50" charset="-128"/>
                          <a:ea typeface="Meiryo UI" panose="020B0604030504040204" pitchFamily="50" charset="-128"/>
                        </a:rPr>
                        <a:t>版</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（案）における修正対象</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605455">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1</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副本照会結果の取込機能の削除</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副本照会結果の取込機能について、改めて事務運用を見直した結果、事務処理上、資格業務において副本結果を取り込む運用は存在しないことから、機能要件から削除した。</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a:solidFill>
                            <a:schemeClr val="tx1"/>
                          </a:solidFill>
                          <a:latin typeface="Meiryo UI" panose="020B0604030504040204" pitchFamily="50" charset="-128"/>
                          <a:ea typeface="Meiryo UI" panose="020B0604030504040204" pitchFamily="50" charset="-128"/>
                        </a:rPr>
                        <a:t>取込済み</a:t>
                      </a: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latin typeface="Meiryo UI" panose="020B0604030504040204" pitchFamily="50" charset="-128"/>
                          <a:ea typeface="Meiryo UI" panose="020B0604030504040204" pitchFamily="50" charset="-128"/>
                        </a:rPr>
                        <a:t>（別紙２）機能・帳票要件</a:t>
                      </a:r>
                      <a:endParaRPr kumimoji="1" lang="en-US" altLang="ja-JP" sz="1000" b="0">
                        <a:solidFill>
                          <a:schemeClr val="tx1"/>
                        </a:solidFill>
                        <a:latin typeface="Meiryo UI" panose="020B0604030504040204" pitchFamily="50" charset="-128"/>
                        <a:ea typeface="Meiryo UI" panose="020B0604030504040204" pitchFamily="50" charset="-128"/>
                      </a:endParaRPr>
                    </a:p>
                  </a:txBody>
                  <a:tcPr marL="90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4292114"/>
                  </a:ext>
                </a:extLst>
              </a:tr>
              <a:tr h="432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機能の単位の見直し</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機能の単位は必要最小限の機能を</a:t>
                      </a:r>
                      <a:r>
                        <a:rPr kumimoji="1" lang="en-US" altLang="ja-JP" sz="1000" kern="1200">
                          <a:solidFill>
                            <a:schemeClr val="tx1"/>
                          </a:solidFill>
                          <a:latin typeface="Meiryo UI" panose="020B0604030504040204" pitchFamily="50" charset="-128"/>
                          <a:ea typeface="Meiryo UI" panose="020B0604030504040204" pitchFamily="50" charset="-128"/>
                          <a:cs typeface="+mn-cs"/>
                        </a:rPr>
                        <a:t>1</a:t>
                      </a:r>
                      <a:r>
                        <a:rPr kumimoji="1" lang="ja-JP" altLang="en-US" sz="1000" kern="1200">
                          <a:solidFill>
                            <a:schemeClr val="tx1"/>
                          </a:solidFill>
                          <a:latin typeface="Meiryo UI" panose="020B0604030504040204" pitchFamily="50" charset="-128"/>
                          <a:ea typeface="Meiryo UI" panose="020B0604030504040204" pitchFamily="50" charset="-128"/>
                          <a:cs typeface="+mn-cs"/>
                        </a:rPr>
                        <a:t>単位とする記載の基準に沿っていないと思われる要件が存在したため、基準に沿うよう要件を分割して記載を見直した。</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latin typeface="Meiryo UI" panose="020B0604030504040204" pitchFamily="50" charset="-128"/>
                          <a:ea typeface="Meiryo UI" panose="020B0604030504040204" pitchFamily="50" charset="-128"/>
                        </a:rPr>
                        <a:t>（別紙２）機能・帳票要件</a:t>
                      </a:r>
                      <a:endParaRPr kumimoji="1" lang="en-US" altLang="ja-JP" sz="1000" b="0">
                        <a:solidFill>
                          <a:schemeClr val="tx1"/>
                        </a:solidFill>
                        <a:latin typeface="Meiryo UI" panose="020B0604030504040204" pitchFamily="50" charset="-128"/>
                        <a:ea typeface="Meiryo UI" panose="020B0604030504040204" pitchFamily="50" charset="-128"/>
                      </a:endParaRPr>
                    </a:p>
                  </a:txBody>
                  <a:tcPr marL="90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46585508"/>
                  </a:ext>
                </a:extLst>
              </a:tr>
              <a:tr h="57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3</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集計根拠資料の行政区別出力機能の見直し</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国・都道府県へ報告するための根拠情報を、行政区毎に出力する機能を規定しているが、報告資料としては、区毎に出力する必要がないことから、該当の機能要件を標準オプション機能に変更した。</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latin typeface="Meiryo UI" panose="020B0604030504040204" pitchFamily="50" charset="-128"/>
                          <a:ea typeface="Meiryo UI" panose="020B0604030504040204" pitchFamily="50" charset="-128"/>
                        </a:rPr>
                        <a:t>（別紙２）機能・帳票要件</a:t>
                      </a:r>
                      <a:endParaRPr kumimoji="1" lang="en-US" altLang="ja-JP" sz="1000" b="0">
                        <a:solidFill>
                          <a:schemeClr val="tx1"/>
                        </a:solidFill>
                        <a:latin typeface="Meiryo UI" panose="020B0604030504040204" pitchFamily="50" charset="-128"/>
                        <a:ea typeface="Meiryo UI" panose="020B0604030504040204" pitchFamily="50" charset="-128"/>
                      </a:endParaRPr>
                    </a:p>
                  </a:txBody>
                  <a:tcPr marL="90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058534"/>
                  </a:ext>
                </a:extLst>
              </a:tr>
              <a:tr h="720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4</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納付額の合算値への見直し</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介護及び後期の納付額について、国保と別管理として要件に規定されているが、確定申告時の利用等を考慮した場合、合算された値を用いることが効率的であると考え、介護及び後期の事務局と連携し、機能要件及び連携項目の見直しを検討したが、反映しないこととした。</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u="sng">
                          <a:solidFill>
                            <a:schemeClr val="tx1"/>
                          </a:solidFill>
                          <a:latin typeface="Meiryo UI" panose="020B0604030504040204" pitchFamily="50" charset="-128"/>
                          <a:ea typeface="Meiryo UI" panose="020B0604030504040204" pitchFamily="50" charset="-128"/>
                        </a:rPr>
                        <a:t>取込なし</a:t>
                      </a:r>
                      <a:endParaRPr kumimoji="1" lang="en-US" altLang="ja-JP" sz="1000" b="1" u="sng">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ー</a:t>
                      </a:r>
                      <a:endParaRPr kumimoji="1" lang="en-US" altLang="ja-JP" sz="1000">
                        <a:solidFill>
                          <a:schemeClr val="tx1"/>
                        </a:solidFill>
                        <a:latin typeface="Meiryo UI" panose="020B0604030504040204" pitchFamily="50" charset="-128"/>
                        <a:ea typeface="Meiryo UI" panose="020B0604030504040204" pitchFamily="50" charset="-128"/>
                      </a:endParaRPr>
                    </a:p>
                  </a:txBody>
                  <a:tcPr marL="90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11576117"/>
                  </a:ext>
                </a:extLst>
              </a:tr>
              <a:tr h="1332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5</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誤植修正等の反映</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以下の事項について、国保標準仕様書へ反映した。</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① 「税」及び「料」において異なる項目名の読み替えの考え方追記</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p>
                      <a:pPr marL="180975" indent="-180975"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② 実装類型の見直し（共通機能、統合収滞納関連機能、介護事務局からの依頼起因）</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③ 退職者医療制度廃止に伴う帳票項目削除</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④ 帳票レイアウト性別欄の削除</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⑤ 「</a:t>
                      </a:r>
                      <a:r>
                        <a:rPr kumimoji="1" lang="en-US" altLang="ja-JP" sz="1000" kern="1200">
                          <a:solidFill>
                            <a:schemeClr val="tx1"/>
                          </a:solidFill>
                          <a:latin typeface="Meiryo UI" panose="020B0604030504040204" pitchFamily="50" charset="-128"/>
                          <a:ea typeface="Meiryo UI" panose="020B0604030504040204" pitchFamily="50" charset="-128"/>
                          <a:cs typeface="+mn-cs"/>
                        </a:rPr>
                        <a:t>QR</a:t>
                      </a:r>
                      <a:r>
                        <a:rPr kumimoji="1" lang="ja-JP" altLang="en-US" sz="1000" kern="1200">
                          <a:solidFill>
                            <a:schemeClr val="tx1"/>
                          </a:solidFill>
                          <a:latin typeface="Meiryo UI" panose="020B0604030504040204" pitchFamily="50" charset="-128"/>
                          <a:ea typeface="Meiryo UI" panose="020B0604030504040204" pitchFamily="50" charset="-128"/>
                          <a:cs typeface="+mn-cs"/>
                        </a:rPr>
                        <a:t>コード」を「二次元コード」へ修正</a:t>
                      </a:r>
                      <a:endParaRPr kumimoji="1" lang="en-US" altLang="ja-JP" sz="1000" kern="120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⑥ その他誤記等の修正</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u="sng">
                          <a:solidFill>
                            <a:schemeClr val="tx1"/>
                          </a:solidFill>
                          <a:latin typeface="Meiryo UI" panose="020B0604030504040204" pitchFamily="50" charset="-128"/>
                          <a:ea typeface="Meiryo UI" panose="020B0604030504040204" pitchFamily="50" charset="-128"/>
                        </a:rPr>
                        <a:t>取込済み</a:t>
                      </a:r>
                      <a:endParaRPr kumimoji="1" lang="en-US" altLang="ja-JP" sz="1000" b="1" u="sng">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本紙</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（別紙２）機能・帳票要件</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（別紙３）帳票詳細要件</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（別紙４）帳票レイアウト</a:t>
                      </a:r>
                      <a:endParaRPr kumimoji="1" lang="en-US" altLang="ja-JP" sz="1000" b="0" dirty="0">
                        <a:solidFill>
                          <a:schemeClr val="tx1"/>
                        </a:solidFill>
                        <a:latin typeface="Meiryo UI" panose="020B0604030504040204" pitchFamily="50" charset="-128"/>
                        <a:ea typeface="Meiryo UI" panose="020B0604030504040204" pitchFamily="50" charset="-128"/>
                      </a:endParaRPr>
                    </a:p>
                  </a:txBody>
                  <a:tcPr marL="90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661188"/>
                  </a:ext>
                </a:extLst>
              </a:tr>
            </a:tbl>
          </a:graphicData>
        </a:graphic>
      </p:graphicFrame>
    </p:spTree>
    <p:extLst>
      <p:ext uri="{BB962C8B-B14F-4D97-AF65-F5344CB8AC3E}">
        <p14:creationId xmlns:p14="http://schemas.microsoft.com/office/powerpoint/2010/main" val="828725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CC8587DE-00C7-8AEB-3C76-602A4CA48F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６．その他修正</a:t>
            </a:r>
          </a:p>
        </p:txBody>
      </p:sp>
      <p:pic>
        <p:nvPicPr>
          <p:cNvPr id="2" name="図 1">
            <a:extLst>
              <a:ext uri="{FF2B5EF4-FFF2-40B4-BE49-F238E27FC236}">
                <a16:creationId xmlns:a16="http://schemas.microsoft.com/office/drawing/2014/main" id="{52F23F92-18AF-E419-0A2A-992BAD53FA0A}"/>
              </a:ext>
            </a:extLst>
          </p:cNvPr>
          <p:cNvPicPr>
            <a:picLocks noChangeAspect="1"/>
          </p:cNvPicPr>
          <p:nvPr/>
        </p:nvPicPr>
        <p:blipFill rotWithShape="1">
          <a:blip r:embed="rId2"/>
          <a:srcRect l="3503" t="26901" r="9008" b="47961"/>
          <a:stretch/>
        </p:blipFill>
        <p:spPr>
          <a:xfrm>
            <a:off x="765240" y="1184171"/>
            <a:ext cx="7141272" cy="1110374"/>
          </a:xfrm>
          <a:prstGeom prst="rect">
            <a:avLst/>
          </a:prstGeom>
        </p:spPr>
      </p:pic>
      <p:sp>
        <p:nvSpPr>
          <p:cNvPr id="10" name="正方形/長方形 9">
            <a:extLst>
              <a:ext uri="{FF2B5EF4-FFF2-40B4-BE49-F238E27FC236}">
                <a16:creationId xmlns:a16="http://schemas.microsoft.com/office/drawing/2014/main" id="{74D9DCF2-2429-E9C1-9386-F54DC8732B71}"/>
              </a:ext>
            </a:extLst>
          </p:cNvPr>
          <p:cNvSpPr/>
          <p:nvPr/>
        </p:nvSpPr>
        <p:spPr>
          <a:xfrm>
            <a:off x="196014" y="304586"/>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a:t>
            </a:r>
            <a:r>
              <a:rPr kumimoji="1" lang="ja-JP" altLang="en-US" sz="1400" kern="1200">
                <a:solidFill>
                  <a:schemeClr val="tx1"/>
                </a:solidFill>
                <a:latin typeface="Meiryo UI" panose="020B0604030504040204" pitchFamily="50" charset="-128"/>
                <a:ea typeface="Meiryo UI" panose="020B0604030504040204" pitchFamily="50" charset="-128"/>
                <a:cs typeface="+mn-cs"/>
              </a:rPr>
              <a:t>副本照会結果の取込機能の削除</a:t>
            </a:r>
          </a:p>
        </p:txBody>
      </p:sp>
      <p:sp>
        <p:nvSpPr>
          <p:cNvPr id="11" name="正方形/長方形 10">
            <a:extLst>
              <a:ext uri="{FF2B5EF4-FFF2-40B4-BE49-F238E27FC236}">
                <a16:creationId xmlns:a16="http://schemas.microsoft.com/office/drawing/2014/main" id="{C606FFD2-8259-086D-C1DD-A913AC8EA6B8}"/>
              </a:ext>
            </a:extLst>
          </p:cNvPr>
          <p:cNvSpPr/>
          <p:nvPr/>
        </p:nvSpPr>
        <p:spPr>
          <a:xfrm>
            <a:off x="89334" y="563003"/>
            <a:ext cx="8676000" cy="646331"/>
          </a:xfrm>
          <a:prstGeom prst="rect">
            <a:avLst/>
          </a:prstGeom>
        </p:spPr>
        <p:txBody>
          <a:bodyPr wrap="square">
            <a:spAutoFit/>
          </a:bodyPr>
          <a:lstStyle/>
          <a:p>
            <a:pPr marL="268288" indent="176213"/>
            <a:r>
              <a:rPr lang="ja-JP" altLang="en-US" sz="1200" kern="0">
                <a:latin typeface="Meiryo UI" panose="020B0604030504040204" pitchFamily="50" charset="-128"/>
                <a:ea typeface="Meiryo UI" panose="020B0604030504040204" pitchFamily="50" charset="-128"/>
              </a:rPr>
              <a:t>資格の機能・帳票要件において、副本照会結果の取込機能を規定していたが、あらためて事務運用を見直した結果、事務処理上、資格業務において副本結果を取り込む運用は存在しないことから、機能要件から削除した。</a:t>
            </a:r>
            <a:endParaRPr lang="en-US" altLang="ja-JP" sz="1200" kern="0">
              <a:latin typeface="Meiryo UI" panose="020B0604030504040204" pitchFamily="50" charset="-128"/>
              <a:ea typeface="Meiryo UI" panose="020B0604030504040204" pitchFamily="50" charset="-128"/>
            </a:endParaRPr>
          </a:p>
          <a:p>
            <a:pPr marL="268288" indent="176213"/>
            <a:r>
              <a:rPr lang="ja-JP" altLang="en-US" sz="1200" kern="0">
                <a:latin typeface="Meiryo UI" panose="020B0604030504040204" pitchFamily="50" charset="-128"/>
                <a:ea typeface="Meiryo UI" panose="020B0604030504040204" pitchFamily="50" charset="-128"/>
              </a:rPr>
              <a:t>＜</a:t>
            </a:r>
            <a:r>
              <a:rPr lang="zh-TW" altLang="en-US" sz="1200" kern="0">
                <a:latin typeface="Meiryo UI" panose="020B0604030504040204" pitchFamily="50" charset="-128"/>
                <a:ea typeface="Meiryo UI" panose="020B0604030504040204" pitchFamily="50" charset="-128"/>
              </a:rPr>
              <a:t>修正事項一覧</a:t>
            </a:r>
            <a:r>
              <a:rPr lang="en-US" altLang="zh-TW" sz="1200" kern="0">
                <a:latin typeface="Meiryo UI" panose="020B0604030504040204" pitchFamily="50" charset="-128"/>
                <a:ea typeface="Meiryo UI" panose="020B0604030504040204" pitchFamily="50" charset="-128"/>
              </a:rPr>
              <a:t>_【</a:t>
            </a:r>
            <a:r>
              <a:rPr lang="zh-TW" altLang="en-US" sz="1200" kern="0">
                <a:latin typeface="Meiryo UI" panose="020B0604030504040204" pitchFamily="50" charset="-128"/>
                <a:ea typeface="Meiryo UI" panose="020B0604030504040204" pitchFamily="50" charset="-128"/>
              </a:rPr>
              <a:t>第</a:t>
            </a:r>
            <a:r>
              <a:rPr lang="en-US" altLang="zh-TW" sz="1200" kern="0">
                <a:latin typeface="Meiryo UI" panose="020B0604030504040204" pitchFamily="50" charset="-128"/>
                <a:ea typeface="Meiryo UI" panose="020B0604030504040204" pitchFamily="50" charset="-128"/>
              </a:rPr>
              <a:t>1.3</a:t>
            </a:r>
            <a:r>
              <a:rPr lang="zh-TW" altLang="en-US" sz="1200" kern="0">
                <a:latin typeface="Meiryo UI" panose="020B0604030504040204" pitchFamily="50" charset="-128"/>
                <a:ea typeface="Meiryo UI" panose="020B0604030504040204" pitchFamily="50" charset="-128"/>
              </a:rPr>
              <a:t>版</a:t>
            </a:r>
            <a:r>
              <a:rPr lang="en-US" altLang="zh-TW" sz="1200" kern="0">
                <a:latin typeface="Meiryo UI" panose="020B0604030504040204" pitchFamily="50" charset="-128"/>
                <a:ea typeface="Meiryo UI" panose="020B0604030504040204" pitchFamily="50" charset="-128"/>
              </a:rPr>
              <a:t>】</a:t>
            </a:r>
            <a:r>
              <a:rPr lang="zh-TW" altLang="en-US" sz="1200" kern="0">
                <a:latin typeface="Meiryo UI" panose="020B0604030504040204" pitchFamily="50" charset="-128"/>
                <a:ea typeface="Meiryo UI" panose="020B0604030504040204" pitchFamily="50" charset="-128"/>
              </a:rPr>
              <a:t>（案）</a:t>
            </a:r>
            <a:r>
              <a:rPr lang="ja-JP" altLang="en-US" sz="1200" kern="0">
                <a:latin typeface="Meiryo UI" panose="020B0604030504040204" pitchFamily="50" charset="-128"/>
                <a:ea typeface="Meiryo UI" panose="020B0604030504040204" pitchFamily="50" charset="-128"/>
              </a:rPr>
              <a:t>より抜粋＞</a:t>
            </a:r>
            <a:endParaRPr lang="en-US" altLang="ja-JP" sz="1200" kern="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DE24D18-3F1D-26EE-FCC1-3A5D032D27AE}"/>
              </a:ext>
            </a:extLst>
          </p:cNvPr>
          <p:cNvSpPr/>
          <p:nvPr/>
        </p:nvSpPr>
        <p:spPr>
          <a:xfrm>
            <a:off x="196014" y="2389926"/>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（２）</a:t>
            </a:r>
            <a:r>
              <a:rPr kumimoji="1" lang="ja-JP" altLang="en-US" sz="1400" kern="1200">
                <a:solidFill>
                  <a:schemeClr val="tx1"/>
                </a:solidFill>
                <a:latin typeface="Meiryo UI" panose="020B0604030504040204" pitchFamily="50" charset="-128"/>
                <a:ea typeface="Meiryo UI" panose="020B0604030504040204" pitchFamily="50" charset="-128"/>
                <a:cs typeface="+mn-cs"/>
              </a:rPr>
              <a:t>機能の単位の見直し</a:t>
            </a:r>
          </a:p>
        </p:txBody>
      </p:sp>
      <p:sp>
        <p:nvSpPr>
          <p:cNvPr id="13" name="正方形/長方形 12">
            <a:extLst>
              <a:ext uri="{FF2B5EF4-FFF2-40B4-BE49-F238E27FC236}">
                <a16:creationId xmlns:a16="http://schemas.microsoft.com/office/drawing/2014/main" id="{004E24DC-BA23-B71F-618F-A1686C573932}"/>
              </a:ext>
            </a:extLst>
          </p:cNvPr>
          <p:cNvSpPr/>
          <p:nvPr/>
        </p:nvSpPr>
        <p:spPr>
          <a:xfrm>
            <a:off x="89334" y="2618581"/>
            <a:ext cx="8676000" cy="1200329"/>
          </a:xfrm>
          <a:prstGeom prst="rect">
            <a:avLst/>
          </a:prstGeom>
        </p:spPr>
        <p:txBody>
          <a:bodyPr wrap="square">
            <a:spAutoFit/>
          </a:bodyPr>
          <a:lstStyle/>
          <a:p>
            <a:pPr marL="268288" indent="176213"/>
            <a:r>
              <a:rPr lang="ja-JP" altLang="en-US" sz="1200" kern="0">
                <a:latin typeface="Meiryo UI" panose="020B0604030504040204" pitchFamily="50" charset="-128"/>
                <a:ea typeface="Meiryo UI" panose="020B0604030504040204" pitchFamily="50" charset="-128"/>
              </a:rPr>
              <a:t>地方公共団体の基幹業務システムの統一・標準化における各種</a:t>
            </a:r>
            <a:r>
              <a:rPr lang="en-US" altLang="ja-JP" sz="1200" kern="0">
                <a:latin typeface="Meiryo UI" panose="020B0604030504040204" pitchFamily="50" charset="-128"/>
                <a:ea typeface="Meiryo UI" panose="020B0604030504040204" pitchFamily="50" charset="-128"/>
              </a:rPr>
              <a:t>ID</a:t>
            </a:r>
            <a:r>
              <a:rPr lang="ja-JP" altLang="en-US" sz="1200" kern="0">
                <a:latin typeface="Meiryo UI" panose="020B0604030504040204" pitchFamily="50" charset="-128"/>
                <a:ea typeface="Meiryo UI" panose="020B0604030504040204" pitchFamily="50" charset="-128"/>
              </a:rPr>
              <a:t>の管理方針</a:t>
            </a:r>
            <a:r>
              <a:rPr lang="en-US" altLang="ja-JP" sz="1200" kern="0">
                <a:latin typeface="Meiryo UI" panose="020B0604030504040204" pitchFamily="50" charset="-128"/>
                <a:ea typeface="Meiryo UI" panose="020B0604030504040204" pitchFamily="50" charset="-128"/>
              </a:rPr>
              <a:t>【</a:t>
            </a:r>
            <a:r>
              <a:rPr lang="ja-JP" altLang="en-US" sz="1200" kern="0">
                <a:latin typeface="Meiryo UI" panose="020B0604030504040204" pitchFamily="50" charset="-128"/>
                <a:ea typeface="Meiryo UI" panose="020B0604030504040204" pitchFamily="50" charset="-128"/>
              </a:rPr>
              <a:t>第</a:t>
            </a:r>
            <a:r>
              <a:rPr lang="en-US" altLang="ja-JP" sz="1200" kern="0">
                <a:latin typeface="Meiryo UI" panose="020B0604030504040204" pitchFamily="50" charset="-128"/>
                <a:ea typeface="Meiryo UI" panose="020B0604030504040204" pitchFamily="50" charset="-128"/>
              </a:rPr>
              <a:t>1.3</a:t>
            </a:r>
            <a:r>
              <a:rPr lang="ja-JP" altLang="en-US" sz="1200" kern="0">
                <a:latin typeface="Meiryo UI" panose="020B0604030504040204" pitchFamily="50" charset="-128"/>
                <a:ea typeface="Meiryo UI" panose="020B0604030504040204" pitchFamily="50" charset="-128"/>
              </a:rPr>
              <a:t>版</a:t>
            </a:r>
            <a:r>
              <a:rPr lang="en-US" altLang="ja-JP" sz="1200" kern="0">
                <a:latin typeface="Meiryo UI" panose="020B0604030504040204" pitchFamily="50" charset="-128"/>
                <a:ea typeface="Meiryo UI" panose="020B0604030504040204" pitchFamily="50" charset="-128"/>
              </a:rPr>
              <a:t>】</a:t>
            </a:r>
            <a:r>
              <a:rPr lang="ja-JP" altLang="en-US" sz="1200" kern="0">
                <a:latin typeface="Meiryo UI" panose="020B0604030504040204" pitchFamily="50" charset="-128"/>
                <a:ea typeface="Meiryo UI" panose="020B0604030504040204" pitchFamily="50" charset="-128"/>
              </a:rPr>
              <a:t>において機能の単位は必要最小限の機能を１単位とするよう示されているが、国保標準仕様書の機能・帳票要件を改めて見直した結果、この基準に沿っていないと思われる</a:t>
            </a:r>
            <a:r>
              <a:rPr kumimoji="1" lang="ja-JP" altLang="en-US" sz="1200" kern="1200">
                <a:solidFill>
                  <a:schemeClr val="tx1"/>
                </a:solidFill>
                <a:latin typeface="Meiryo UI" panose="020B0604030504040204" pitchFamily="50" charset="-128"/>
                <a:ea typeface="Meiryo UI" panose="020B0604030504040204" pitchFamily="50" charset="-128"/>
                <a:cs typeface="+mn-cs"/>
              </a:rPr>
              <a:t>機能要件が存在したため、基準に沿うよう要件を分割して記載を見直した。</a:t>
            </a:r>
            <a:endParaRPr kumimoji="1" lang="en-US" altLang="ja-JP" sz="1200" kern="1200">
              <a:solidFill>
                <a:schemeClr val="tx1"/>
              </a:solidFill>
              <a:latin typeface="Meiryo UI" panose="020B0604030504040204" pitchFamily="50" charset="-128"/>
              <a:ea typeface="Meiryo UI" panose="020B0604030504040204" pitchFamily="50" charset="-128"/>
              <a:cs typeface="+mn-cs"/>
            </a:endParaRPr>
          </a:p>
          <a:p>
            <a:pPr marL="268288" indent="176213"/>
            <a:r>
              <a:rPr kumimoji="1" lang="ja-JP" altLang="en-US" sz="1200" kern="1200">
                <a:solidFill>
                  <a:schemeClr val="tx1"/>
                </a:solidFill>
                <a:latin typeface="Meiryo UI" panose="020B0604030504040204" pitchFamily="50" charset="-128"/>
                <a:ea typeface="Meiryo UI" panose="020B0604030504040204" pitchFamily="50" charset="-128"/>
                <a:cs typeface="+mn-cs"/>
              </a:rPr>
              <a:t>なお、曖昧な表現の見直しや要件の細分化のため記載を修正しているが、機能要件の変更は行っていない。</a:t>
            </a:r>
            <a:endParaRPr kumimoji="1" lang="en-US" altLang="ja-JP" sz="1200" kern="1200">
              <a:solidFill>
                <a:schemeClr val="tx1"/>
              </a:solidFill>
              <a:latin typeface="Meiryo UI" panose="020B0604030504040204" pitchFamily="50" charset="-128"/>
              <a:ea typeface="Meiryo UI" panose="020B0604030504040204" pitchFamily="50" charset="-128"/>
              <a:cs typeface="+mn-cs"/>
            </a:endParaRPr>
          </a:p>
          <a:p>
            <a:pPr marL="268288" indent="176213"/>
            <a:r>
              <a:rPr lang="ja-JP" altLang="en-US" sz="1200" kern="0">
                <a:latin typeface="Meiryo UI" panose="020B0604030504040204" pitchFamily="50" charset="-128"/>
                <a:ea typeface="Meiryo UI" panose="020B0604030504040204" pitchFamily="50" charset="-128"/>
              </a:rPr>
              <a:t>＜修正前＞</a:t>
            </a:r>
            <a:endParaRPr lang="en-US" altLang="ja-JP" sz="1200" kern="0">
              <a:latin typeface="Meiryo UI" panose="020B0604030504040204" pitchFamily="50" charset="-128"/>
              <a:ea typeface="Meiryo UI" panose="020B0604030504040204" pitchFamily="50" charset="-128"/>
            </a:endParaRPr>
          </a:p>
          <a:p>
            <a:pPr marL="268288" indent="176213"/>
            <a:endParaRPr lang="en-US" altLang="ja-JP" sz="1200" kern="0">
              <a:latin typeface="Meiryo UI" panose="020B0604030504040204" pitchFamily="50" charset="-128"/>
              <a:ea typeface="Meiryo UI" panose="020B0604030504040204" pitchFamily="50" charset="-128"/>
            </a:endParaRPr>
          </a:p>
        </p:txBody>
      </p:sp>
      <p:pic>
        <p:nvPicPr>
          <p:cNvPr id="14" name="図 13">
            <a:extLst>
              <a:ext uri="{FF2B5EF4-FFF2-40B4-BE49-F238E27FC236}">
                <a16:creationId xmlns:a16="http://schemas.microsoft.com/office/drawing/2014/main" id="{E62218EF-1B10-ECEF-2096-D0AB2368B443}"/>
              </a:ext>
            </a:extLst>
          </p:cNvPr>
          <p:cNvPicPr>
            <a:picLocks noChangeAspect="1"/>
          </p:cNvPicPr>
          <p:nvPr/>
        </p:nvPicPr>
        <p:blipFill rotWithShape="1">
          <a:blip r:embed="rId3"/>
          <a:srcRect l="976" t="25515" r="42835" b="28903"/>
          <a:stretch/>
        </p:blipFill>
        <p:spPr>
          <a:xfrm>
            <a:off x="942579" y="3575412"/>
            <a:ext cx="7095723" cy="3114947"/>
          </a:xfrm>
          <a:prstGeom prst="rect">
            <a:avLst/>
          </a:prstGeom>
        </p:spPr>
      </p:pic>
    </p:spTree>
    <p:extLst>
      <p:ext uri="{BB962C8B-B14F-4D97-AF65-F5344CB8AC3E}">
        <p14:creationId xmlns:p14="http://schemas.microsoft.com/office/powerpoint/2010/main" val="624346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7B4866B6-B736-5FD4-BF76-F3D7A43E9586}"/>
              </a:ext>
            </a:extLst>
          </p:cNvPr>
          <p:cNvPicPr>
            <a:picLocks noChangeAspect="1"/>
          </p:cNvPicPr>
          <p:nvPr/>
        </p:nvPicPr>
        <p:blipFill rotWithShape="1">
          <a:blip r:embed="rId2"/>
          <a:srcRect l="4490" t="16430" r="38833" b="9733"/>
          <a:stretch/>
        </p:blipFill>
        <p:spPr>
          <a:xfrm>
            <a:off x="675640" y="811187"/>
            <a:ext cx="8097883" cy="5708993"/>
          </a:xfrm>
          <a:prstGeom prst="rect">
            <a:avLst/>
          </a:prstGeom>
        </p:spPr>
      </p:pic>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CC8587DE-00C7-8AEB-3C76-602A4CA48F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６．その他修正</a:t>
            </a:r>
          </a:p>
        </p:txBody>
      </p:sp>
      <p:sp>
        <p:nvSpPr>
          <p:cNvPr id="4" name="正方形/長方形 3">
            <a:extLst>
              <a:ext uri="{FF2B5EF4-FFF2-40B4-BE49-F238E27FC236}">
                <a16:creationId xmlns:a16="http://schemas.microsoft.com/office/drawing/2014/main" id="{1B89410A-9D37-4231-5608-1E964D3CAA93}"/>
              </a:ext>
            </a:extLst>
          </p:cNvPr>
          <p:cNvSpPr/>
          <p:nvPr/>
        </p:nvSpPr>
        <p:spPr>
          <a:xfrm>
            <a:off x="196014" y="319826"/>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（２）</a:t>
            </a:r>
            <a:r>
              <a:rPr kumimoji="1" lang="ja-JP" altLang="en-US" sz="1400" kern="1200">
                <a:solidFill>
                  <a:schemeClr val="tx1"/>
                </a:solidFill>
                <a:latin typeface="Meiryo UI" panose="020B0604030504040204" pitchFamily="50" charset="-128"/>
                <a:ea typeface="Meiryo UI" panose="020B0604030504040204" pitchFamily="50" charset="-128"/>
                <a:cs typeface="+mn-cs"/>
              </a:rPr>
              <a:t>機能の単位の見直し</a:t>
            </a:r>
          </a:p>
        </p:txBody>
      </p:sp>
      <p:sp>
        <p:nvSpPr>
          <p:cNvPr id="9" name="正方形/長方形 8">
            <a:extLst>
              <a:ext uri="{FF2B5EF4-FFF2-40B4-BE49-F238E27FC236}">
                <a16:creationId xmlns:a16="http://schemas.microsoft.com/office/drawing/2014/main" id="{EC1081F8-9F90-D973-63B9-DDF02D4ACCEB}"/>
              </a:ext>
            </a:extLst>
          </p:cNvPr>
          <p:cNvSpPr/>
          <p:nvPr/>
        </p:nvSpPr>
        <p:spPr>
          <a:xfrm>
            <a:off x="89334" y="548481"/>
            <a:ext cx="8676000" cy="461665"/>
          </a:xfrm>
          <a:prstGeom prst="rect">
            <a:avLst/>
          </a:prstGeom>
        </p:spPr>
        <p:txBody>
          <a:bodyPr wrap="square">
            <a:spAutoFit/>
          </a:bodyPr>
          <a:lstStyle/>
          <a:p>
            <a:pPr marL="268288" indent="176213"/>
            <a:r>
              <a:rPr lang="ja-JP" altLang="en-US" sz="1200" kern="0">
                <a:latin typeface="Meiryo UI" panose="020B0604030504040204" pitchFamily="50" charset="-128"/>
                <a:ea typeface="Meiryo UI" panose="020B0604030504040204" pitchFamily="50" charset="-128"/>
              </a:rPr>
              <a:t>＜修正後＞</a:t>
            </a:r>
            <a:endParaRPr lang="en-US" altLang="ja-JP" sz="1200" kern="0">
              <a:latin typeface="Meiryo UI" panose="020B0604030504040204" pitchFamily="50" charset="-128"/>
              <a:ea typeface="Meiryo UI" panose="020B0604030504040204" pitchFamily="50" charset="-128"/>
            </a:endParaRPr>
          </a:p>
          <a:p>
            <a:pPr marL="268288" indent="176213"/>
            <a:endParaRPr lang="en-US" altLang="ja-JP" sz="1200"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92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a:extLst>
              <a:ext uri="{FF2B5EF4-FFF2-40B4-BE49-F238E27FC236}">
                <a16:creationId xmlns:a16="http://schemas.microsoft.com/office/drawing/2014/main" id="{43C104EF-2571-408B-9D19-05CC2AEEF6C8}"/>
              </a:ext>
            </a:extLst>
          </p:cNvPr>
          <p:cNvSpPr txBox="1">
            <a:spLocks noChangeArrowheads="1"/>
          </p:cNvSpPr>
          <p:nvPr/>
        </p:nvSpPr>
        <p:spPr>
          <a:xfrm>
            <a:off x="271453" y="197225"/>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2400" b="1" kern="0">
                <a:latin typeface="Meiryo UI" panose="020B0604030504040204" pitchFamily="50" charset="-128"/>
                <a:ea typeface="Meiryo UI" panose="020B0604030504040204" pitchFamily="50" charset="-128"/>
              </a:rPr>
              <a:t>目次</a:t>
            </a:r>
            <a:endParaRPr lang="ja-JP" altLang="en-US" sz="1200" b="1" kern="0">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58839AC7-7719-41AB-98C6-786AF30C744B}"/>
              </a:ext>
            </a:extLst>
          </p:cNvPr>
          <p:cNvSpPr txBox="1">
            <a:spLocks noChangeArrowheads="1"/>
          </p:cNvSpPr>
          <p:nvPr/>
        </p:nvSpPr>
        <p:spPr>
          <a:xfrm>
            <a:off x="271453" y="841411"/>
            <a:ext cx="8672400" cy="5252914"/>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600" kern="0">
                <a:latin typeface="Meiryo UI" panose="020B0604030504040204" pitchFamily="50" charset="-128"/>
                <a:ea typeface="Meiryo UI" panose="020B0604030504040204" pitchFamily="50" charset="-128"/>
              </a:rPr>
              <a:t>１．国保標準仕様書</a:t>
            </a:r>
            <a:r>
              <a:rPr lang="en-US" altLang="ja-JP" sz="1600" kern="0">
                <a:latin typeface="Meiryo UI" panose="020B0604030504040204" pitchFamily="50" charset="-128"/>
                <a:ea typeface="Meiryo UI" panose="020B0604030504040204" pitchFamily="50" charset="-128"/>
              </a:rPr>
              <a:t>【</a:t>
            </a:r>
            <a:r>
              <a:rPr lang="ja-JP" altLang="en-US" sz="1600" kern="0">
                <a:latin typeface="Meiryo UI" panose="020B0604030504040204" pitchFamily="50" charset="-128"/>
                <a:ea typeface="Meiryo UI" panose="020B0604030504040204" pitchFamily="50" charset="-128"/>
              </a:rPr>
              <a:t>第</a:t>
            </a:r>
            <a:r>
              <a:rPr lang="en-US" altLang="ja-JP" sz="1600" kern="0">
                <a:latin typeface="Meiryo UI" panose="020B0604030504040204" pitchFamily="50" charset="-128"/>
                <a:ea typeface="Meiryo UI" panose="020B0604030504040204" pitchFamily="50" charset="-128"/>
              </a:rPr>
              <a:t>1.2</a:t>
            </a:r>
            <a:r>
              <a:rPr lang="ja-JP" altLang="en-US" sz="1600" kern="0">
                <a:latin typeface="Meiryo UI" panose="020B0604030504040204" pitchFamily="50" charset="-128"/>
                <a:ea typeface="Meiryo UI" panose="020B0604030504040204" pitchFamily="50" charset="-128"/>
              </a:rPr>
              <a:t>版</a:t>
            </a:r>
            <a:r>
              <a:rPr lang="en-US" altLang="ja-JP" sz="1600" kern="0">
                <a:latin typeface="Meiryo UI" panose="020B0604030504040204" pitchFamily="50" charset="-128"/>
                <a:ea typeface="Meiryo UI" panose="020B0604030504040204" pitchFamily="50" charset="-128"/>
              </a:rPr>
              <a:t>】</a:t>
            </a:r>
            <a:r>
              <a:rPr lang="ja-JP" altLang="en-US" sz="1600" kern="0">
                <a:latin typeface="Meiryo UI" panose="020B0604030504040204" pitchFamily="50" charset="-128"/>
                <a:ea typeface="Meiryo UI" panose="020B0604030504040204" pitchFamily="50" charset="-128"/>
              </a:rPr>
              <a:t>公開までの実施経緯と実施内容</a:t>
            </a: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a:latin typeface="Meiryo UI" panose="020B0604030504040204" pitchFamily="50" charset="-128"/>
                <a:ea typeface="Meiryo UI" panose="020B0604030504040204" pitchFamily="50" charset="-128"/>
              </a:rPr>
              <a:t>２．国保標準仕様書</a:t>
            </a:r>
            <a:r>
              <a:rPr lang="en-US" altLang="zh-TW" sz="1600" kern="0">
                <a:latin typeface="Meiryo UI" panose="020B0604030504040204" pitchFamily="50" charset="-128"/>
                <a:ea typeface="Meiryo UI" panose="020B0604030504040204" pitchFamily="50" charset="-128"/>
              </a:rPr>
              <a:t>【</a:t>
            </a:r>
            <a:r>
              <a:rPr lang="zh-TW" altLang="en-US" sz="1600" kern="0">
                <a:latin typeface="Meiryo UI" panose="020B0604030504040204" pitchFamily="50" charset="-128"/>
                <a:ea typeface="Meiryo UI" panose="020B0604030504040204" pitchFamily="50" charset="-128"/>
              </a:rPr>
              <a:t>第</a:t>
            </a:r>
            <a:r>
              <a:rPr lang="en-US" altLang="zh-TW" sz="1600" kern="0">
                <a:latin typeface="Meiryo UI" panose="020B0604030504040204" pitchFamily="50" charset="-128"/>
                <a:ea typeface="Meiryo UI" panose="020B0604030504040204" pitchFamily="50" charset="-128"/>
              </a:rPr>
              <a:t>1.</a:t>
            </a:r>
            <a:r>
              <a:rPr lang="en-US" altLang="ja-JP" sz="1600" kern="0">
                <a:latin typeface="Meiryo UI" panose="020B0604030504040204" pitchFamily="50" charset="-128"/>
                <a:ea typeface="Meiryo UI" panose="020B0604030504040204" pitchFamily="50" charset="-128"/>
              </a:rPr>
              <a:t>3</a:t>
            </a:r>
            <a:r>
              <a:rPr lang="zh-TW" altLang="en-US" sz="1600" kern="0">
                <a:latin typeface="Meiryo UI" panose="020B0604030504040204" pitchFamily="50" charset="-128"/>
                <a:ea typeface="Meiryo UI" panose="020B0604030504040204" pitchFamily="50" charset="-128"/>
              </a:rPr>
              <a:t>版</a:t>
            </a:r>
            <a:r>
              <a:rPr lang="en-US" altLang="zh-TW" sz="1600" kern="0">
                <a:latin typeface="Meiryo UI" panose="020B0604030504040204" pitchFamily="50" charset="-128"/>
                <a:ea typeface="Meiryo UI" panose="020B0604030504040204" pitchFamily="50" charset="-128"/>
              </a:rPr>
              <a:t>】</a:t>
            </a:r>
            <a:r>
              <a:rPr lang="ja-JP" altLang="en-US" sz="1600" kern="0">
                <a:latin typeface="Meiryo UI" panose="020B0604030504040204" pitchFamily="50" charset="-128"/>
                <a:ea typeface="Meiryo UI" panose="020B0604030504040204" pitchFamily="50" charset="-128"/>
              </a:rPr>
              <a:t>公開に向けた</a:t>
            </a:r>
            <a:r>
              <a:rPr lang="zh-TW" altLang="en-US" sz="1600" kern="0">
                <a:latin typeface="Meiryo UI" panose="020B0604030504040204" pitchFamily="50" charset="-128"/>
                <a:ea typeface="Meiryo UI" panose="020B0604030504040204" pitchFamily="50" charset="-128"/>
              </a:rPr>
              <a:t>実施事項</a:t>
            </a: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a:latin typeface="Meiryo UI" panose="020B0604030504040204" pitchFamily="50" charset="-128"/>
                <a:ea typeface="Meiryo UI" panose="020B0604030504040204" pitchFamily="50" charset="-128"/>
              </a:rPr>
              <a:t>３．国保標準仕様書</a:t>
            </a:r>
            <a:r>
              <a:rPr lang="en-US" altLang="ja-JP" sz="1600" kern="0">
                <a:latin typeface="Meiryo UI" panose="020B0604030504040204" pitchFamily="50" charset="-128"/>
                <a:ea typeface="Meiryo UI" panose="020B0604030504040204" pitchFamily="50" charset="-128"/>
              </a:rPr>
              <a:t>【</a:t>
            </a:r>
            <a:r>
              <a:rPr lang="ja-JP" altLang="en-US" sz="1600" kern="0">
                <a:latin typeface="Meiryo UI" panose="020B0604030504040204" pitchFamily="50" charset="-128"/>
                <a:ea typeface="Meiryo UI" panose="020B0604030504040204" pitchFamily="50" charset="-128"/>
              </a:rPr>
              <a:t>第</a:t>
            </a:r>
            <a:r>
              <a:rPr lang="en-US" altLang="ja-JP" sz="1600" kern="0">
                <a:latin typeface="Meiryo UI" panose="020B0604030504040204" pitchFamily="50" charset="-128"/>
                <a:ea typeface="Meiryo UI" panose="020B0604030504040204" pitchFamily="50" charset="-128"/>
              </a:rPr>
              <a:t>1.2</a:t>
            </a:r>
            <a:r>
              <a:rPr lang="ja-JP" altLang="en-US" sz="1600" kern="0">
                <a:latin typeface="Meiryo UI" panose="020B0604030504040204" pitchFamily="50" charset="-128"/>
                <a:ea typeface="Meiryo UI" panose="020B0604030504040204" pitchFamily="50" charset="-128"/>
              </a:rPr>
              <a:t>版</a:t>
            </a:r>
            <a:r>
              <a:rPr lang="en-US" altLang="ja-JP" sz="1600" kern="0">
                <a:latin typeface="Meiryo UI" panose="020B0604030504040204" pitchFamily="50" charset="-128"/>
                <a:ea typeface="Meiryo UI" panose="020B0604030504040204" pitchFamily="50" charset="-128"/>
              </a:rPr>
              <a:t>】</a:t>
            </a:r>
            <a:r>
              <a:rPr lang="ja-JP" altLang="en-US" sz="1600" kern="0">
                <a:latin typeface="Meiryo UI" panose="020B0604030504040204" pitchFamily="50" charset="-128"/>
                <a:ea typeface="Meiryo UI" panose="020B0604030504040204" pitchFamily="50" charset="-128"/>
              </a:rPr>
              <a:t>の持ち越し事項の対応について</a:t>
            </a:r>
            <a:endParaRPr lang="en-US" altLang="zh-CN"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kumimoji="1" lang="ja-JP" altLang="en-US" sz="1600">
                <a:solidFill>
                  <a:prstClr val="black"/>
                </a:solidFill>
                <a:latin typeface="Meiryo UI" panose="020B0604030504040204" pitchFamily="50" charset="-128"/>
                <a:ea typeface="Meiryo UI" panose="020B0604030504040204" pitchFamily="50" charset="-128"/>
              </a:rPr>
              <a:t>４．制度改正等に関する要件の取り込みについて</a:t>
            </a:r>
            <a:endParaRPr kumimoji="1" lang="en-US" altLang="ja-JP" sz="1600">
              <a:solidFill>
                <a:prstClr val="black"/>
              </a:solidFill>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a:solidFill>
                <a:prstClr val="black"/>
              </a:solidFill>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a:solidFill>
                  <a:prstClr val="black"/>
                </a:solidFill>
                <a:latin typeface="Meiryo UI" panose="020B0604030504040204" pitchFamily="50" charset="-128"/>
                <a:ea typeface="Meiryo UI" panose="020B0604030504040204" pitchFamily="50" charset="-128"/>
              </a:rPr>
              <a:t>５．</a:t>
            </a:r>
            <a:r>
              <a:rPr lang="ja-JP" altLang="en-US" sz="1600" kern="0">
                <a:latin typeface="Meiryo UI" panose="020B0604030504040204" pitchFamily="50" charset="-128"/>
                <a:ea typeface="Meiryo UI" panose="020B0604030504040204" pitchFamily="50" charset="-128"/>
              </a:rPr>
              <a:t>デジタル庁検討事項の取り込みについて</a:t>
            </a: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a:latin typeface="Meiryo UI" panose="020B0604030504040204" pitchFamily="50" charset="-128"/>
                <a:ea typeface="Meiryo UI" panose="020B0604030504040204" pitchFamily="50" charset="-128"/>
              </a:rPr>
              <a:t>６．その他修正</a:t>
            </a: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a:latin typeface="Meiryo UI" panose="020B0604030504040204" pitchFamily="50" charset="-128"/>
                <a:ea typeface="Meiryo UI" panose="020B0604030504040204" pitchFamily="50" charset="-128"/>
              </a:rPr>
              <a:t>７．適合基準日の見直しについて</a:t>
            </a: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a:latin typeface="Meiryo UI" panose="020B0604030504040204" pitchFamily="50" charset="-128"/>
                <a:ea typeface="Meiryo UI" panose="020B0604030504040204" pitchFamily="50" charset="-128"/>
              </a:rPr>
              <a:t>８．今年度スケジュール</a:t>
            </a:r>
            <a:endParaRPr lang="en-US" altLang="ja-JP" sz="1600" kern="0">
              <a:latin typeface="Meiryo UI" panose="020B0604030504040204" pitchFamily="50" charset="-128"/>
              <a:ea typeface="Meiryo UI" panose="020B0604030504040204" pitchFamily="50" charset="-128"/>
            </a:endParaRPr>
          </a:p>
        </p:txBody>
      </p:sp>
      <p:sp>
        <p:nvSpPr>
          <p:cNvPr id="4" name="スライド番号プレースホルダー 4">
            <a:extLst>
              <a:ext uri="{FF2B5EF4-FFF2-40B4-BE49-F238E27FC236}">
                <a16:creationId xmlns:a16="http://schemas.microsoft.com/office/drawing/2014/main" id="{A77C9925-6A63-40DF-B00B-DCE1BF1A9C9B}"/>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655233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CC8587DE-00C7-8AEB-3C76-602A4CA48F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６．その他修正</a:t>
            </a:r>
          </a:p>
        </p:txBody>
      </p:sp>
      <p:pic>
        <p:nvPicPr>
          <p:cNvPr id="2" name="図 1">
            <a:extLst>
              <a:ext uri="{FF2B5EF4-FFF2-40B4-BE49-F238E27FC236}">
                <a16:creationId xmlns:a16="http://schemas.microsoft.com/office/drawing/2014/main" id="{145608BF-435E-4324-612E-3FADCE06455E}"/>
              </a:ext>
            </a:extLst>
          </p:cNvPr>
          <p:cNvPicPr>
            <a:picLocks noChangeAspect="1"/>
          </p:cNvPicPr>
          <p:nvPr/>
        </p:nvPicPr>
        <p:blipFill rotWithShape="1">
          <a:blip r:embed="rId2"/>
          <a:srcRect l="7239" t="19069" r="14750" b="29587"/>
          <a:stretch/>
        </p:blipFill>
        <p:spPr>
          <a:xfrm>
            <a:off x="601986" y="1555255"/>
            <a:ext cx="8264974" cy="2943593"/>
          </a:xfrm>
          <a:prstGeom prst="rect">
            <a:avLst/>
          </a:prstGeom>
        </p:spPr>
      </p:pic>
      <p:sp>
        <p:nvSpPr>
          <p:cNvPr id="3" name="正方形/長方形 2">
            <a:extLst>
              <a:ext uri="{FF2B5EF4-FFF2-40B4-BE49-F238E27FC236}">
                <a16:creationId xmlns:a16="http://schemas.microsoft.com/office/drawing/2014/main" id="{9BA990D1-EEA6-C93A-8898-6806EB7FD1C8}"/>
              </a:ext>
            </a:extLst>
          </p:cNvPr>
          <p:cNvSpPr/>
          <p:nvPr/>
        </p:nvSpPr>
        <p:spPr>
          <a:xfrm>
            <a:off x="196014" y="313434"/>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（３）</a:t>
            </a:r>
            <a:r>
              <a:rPr kumimoji="1" lang="ja-JP" altLang="en-US" sz="1400" kern="1200">
                <a:solidFill>
                  <a:schemeClr val="tx1"/>
                </a:solidFill>
                <a:latin typeface="Meiryo UI" panose="020B0604030504040204" pitchFamily="50" charset="-128"/>
                <a:ea typeface="Meiryo UI" panose="020B0604030504040204" pitchFamily="50" charset="-128"/>
                <a:cs typeface="+mn-cs"/>
              </a:rPr>
              <a:t>集計根拠資料の行政区別出力機能の見直し</a:t>
            </a:r>
          </a:p>
        </p:txBody>
      </p:sp>
      <p:sp>
        <p:nvSpPr>
          <p:cNvPr id="4" name="正方形/長方形 3">
            <a:extLst>
              <a:ext uri="{FF2B5EF4-FFF2-40B4-BE49-F238E27FC236}">
                <a16:creationId xmlns:a16="http://schemas.microsoft.com/office/drawing/2014/main" id="{BC6E2F95-3EB0-20C2-798D-C558EA791627}"/>
              </a:ext>
            </a:extLst>
          </p:cNvPr>
          <p:cNvSpPr/>
          <p:nvPr/>
        </p:nvSpPr>
        <p:spPr>
          <a:xfrm>
            <a:off x="89334" y="542089"/>
            <a:ext cx="8676000" cy="1015663"/>
          </a:xfrm>
          <a:prstGeom prst="rect">
            <a:avLst/>
          </a:prstGeom>
        </p:spPr>
        <p:txBody>
          <a:bodyPr wrap="square">
            <a:spAutoFit/>
          </a:bodyPr>
          <a:lstStyle/>
          <a:p>
            <a:pPr marL="268288" indent="176213"/>
            <a:r>
              <a:rPr lang="ja-JP" altLang="en-US" sz="1200" kern="0">
                <a:latin typeface="Meiryo UI" panose="020B0604030504040204" pitchFamily="50" charset="-128"/>
                <a:ea typeface="Meiryo UI" panose="020B0604030504040204" pitchFamily="50" charset="-128"/>
              </a:rPr>
              <a:t>賦課及び給付の機能・帳票要件において、国・都道府県へ報告するための根拠情報を、行政区毎に出力可能とする機能を規定しているが、事務局において改めて確認した結果、データとしては区毎の情報を保持しているものの、報告資料としては、区毎に出力する必要がないことから、該当の機能要件を標準オプション機能に変更した。</a:t>
            </a:r>
            <a:endParaRPr lang="en-US" altLang="ja-JP" sz="1200" kern="0">
              <a:latin typeface="Meiryo UI" panose="020B0604030504040204" pitchFamily="50" charset="-128"/>
              <a:ea typeface="Meiryo UI" panose="020B0604030504040204" pitchFamily="50" charset="-128"/>
            </a:endParaRPr>
          </a:p>
          <a:p>
            <a:pPr marL="268288" indent="176213"/>
            <a:r>
              <a:rPr lang="ja-JP" altLang="en-US" sz="1200" kern="0">
                <a:latin typeface="Meiryo UI" panose="020B0604030504040204" pitchFamily="50" charset="-128"/>
                <a:ea typeface="Meiryo UI" panose="020B0604030504040204" pitchFamily="50" charset="-128"/>
              </a:rPr>
              <a:t>なお、報告資料の作成機能は標準オプション機能に変更するものの、</a:t>
            </a:r>
            <a:r>
              <a:rPr lang="en-US" altLang="ja-JP" sz="1200" kern="0">
                <a:latin typeface="Meiryo UI" panose="020B0604030504040204" pitchFamily="50" charset="-128"/>
                <a:ea typeface="Meiryo UI" panose="020B0604030504040204" pitchFamily="50" charset="-128"/>
              </a:rPr>
              <a:t>EUC</a:t>
            </a:r>
            <a:r>
              <a:rPr lang="ja-JP" altLang="en-US" sz="1200" kern="0">
                <a:latin typeface="Meiryo UI" panose="020B0604030504040204" pitchFamily="50" charset="-128"/>
                <a:ea typeface="Meiryo UI" panose="020B0604030504040204" pitchFamily="50" charset="-128"/>
              </a:rPr>
              <a:t>機能によりデータを抽出することは可能であることから、区毎の情報を活用する際には、</a:t>
            </a:r>
            <a:r>
              <a:rPr lang="en-US" altLang="ja-JP" sz="1200" kern="0">
                <a:latin typeface="Meiryo UI" panose="020B0604030504040204" pitchFamily="50" charset="-128"/>
                <a:ea typeface="Meiryo UI" panose="020B0604030504040204" pitchFamily="50" charset="-128"/>
              </a:rPr>
              <a:t>EUC</a:t>
            </a:r>
            <a:r>
              <a:rPr lang="ja-JP" altLang="en-US" sz="1200" kern="0">
                <a:latin typeface="Meiryo UI" panose="020B0604030504040204" pitchFamily="50" charset="-128"/>
                <a:ea typeface="Meiryo UI" panose="020B0604030504040204" pitchFamily="50" charset="-128"/>
              </a:rPr>
              <a:t>機能を利用していただく想定。</a:t>
            </a:r>
            <a:endParaRPr lang="en-US" altLang="ja-JP" sz="1200" kern="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2001A6A6-CD4A-166E-2484-E385C2B64D34}"/>
              </a:ext>
            </a:extLst>
          </p:cNvPr>
          <p:cNvSpPr/>
          <p:nvPr/>
        </p:nvSpPr>
        <p:spPr>
          <a:xfrm>
            <a:off x="8130112" y="1694440"/>
            <a:ext cx="358815" cy="278307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Tree>
    <p:extLst>
      <p:ext uri="{BB962C8B-B14F-4D97-AF65-F5344CB8AC3E}">
        <p14:creationId xmlns:p14="http://schemas.microsoft.com/office/powerpoint/2010/main" val="3624924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CC8587DE-00C7-8AEB-3C76-602A4CA48F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６．その他修正</a:t>
            </a:r>
          </a:p>
        </p:txBody>
      </p:sp>
      <p:sp>
        <p:nvSpPr>
          <p:cNvPr id="2" name="正方形/長方形 1">
            <a:extLst>
              <a:ext uri="{FF2B5EF4-FFF2-40B4-BE49-F238E27FC236}">
                <a16:creationId xmlns:a16="http://schemas.microsoft.com/office/drawing/2014/main" id="{2FBD6F06-5425-19B7-E437-D530B5C6E846}"/>
              </a:ext>
            </a:extLst>
          </p:cNvPr>
          <p:cNvSpPr/>
          <p:nvPr/>
        </p:nvSpPr>
        <p:spPr>
          <a:xfrm>
            <a:off x="196014" y="304586"/>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（４）納付額の合算値への見直し</a:t>
            </a:r>
          </a:p>
        </p:txBody>
      </p:sp>
      <p:sp>
        <p:nvSpPr>
          <p:cNvPr id="3" name="正方形/長方形 2">
            <a:extLst>
              <a:ext uri="{FF2B5EF4-FFF2-40B4-BE49-F238E27FC236}">
                <a16:creationId xmlns:a16="http://schemas.microsoft.com/office/drawing/2014/main" id="{FE2FEB76-453B-A026-07C7-B37792FE98DA}"/>
              </a:ext>
            </a:extLst>
          </p:cNvPr>
          <p:cNvSpPr/>
          <p:nvPr/>
        </p:nvSpPr>
        <p:spPr>
          <a:xfrm>
            <a:off x="89334" y="563003"/>
            <a:ext cx="8676000" cy="4770537"/>
          </a:xfrm>
          <a:prstGeom prst="rect">
            <a:avLst/>
          </a:prstGeom>
        </p:spPr>
        <p:txBody>
          <a:bodyPr wrap="square">
            <a:spAutoFit/>
          </a:bodyPr>
          <a:lstStyle/>
          <a:p>
            <a:pPr marL="268288" indent="3175"/>
            <a:r>
              <a:rPr lang="ja-JP" altLang="en-US" sz="1400" b="1" u="sng" kern="0" dirty="0">
                <a:latin typeface="Meiryo UI" panose="020B0604030504040204" pitchFamily="50" charset="-128"/>
                <a:ea typeface="Meiryo UI" panose="020B0604030504040204" pitchFamily="50" charset="-128"/>
              </a:rPr>
              <a:t>〇見直しの経緯</a:t>
            </a:r>
            <a:endParaRPr lang="en-US" altLang="ja-JP" sz="1400" b="1" u="sng" kern="0" dirty="0">
              <a:latin typeface="Meiryo UI" panose="020B0604030504040204" pitchFamily="50" charset="-128"/>
              <a:ea typeface="Meiryo UI" panose="020B0604030504040204" pitchFamily="50" charset="-128"/>
            </a:endParaRPr>
          </a:p>
          <a:p>
            <a:pPr marL="268288" indent="176213"/>
            <a:r>
              <a:rPr lang="ja-JP" altLang="en-US" sz="1200" kern="0" dirty="0">
                <a:latin typeface="Meiryo UI" panose="020B0604030504040204" pitchFamily="50" charset="-128"/>
                <a:ea typeface="Meiryo UI" panose="020B0604030504040204" pitchFamily="50" charset="-128"/>
              </a:rPr>
              <a:t>国保標準仕様書において、納付額証明書に出力する納付額については、国保分の納付額のみを出力する規定となっており、介護・後期についてはそれぞれ各業務の標準仕様書にて規定されている。</a:t>
            </a:r>
          </a:p>
          <a:p>
            <a:pPr marL="268288" indent="176213"/>
            <a:r>
              <a:rPr lang="ja-JP" altLang="en-US" sz="1200" kern="0" dirty="0">
                <a:latin typeface="Meiryo UI" panose="020B0604030504040204" pitchFamily="50" charset="-128"/>
                <a:ea typeface="Meiryo UI" panose="020B0604030504040204" pitchFamily="50" charset="-128"/>
              </a:rPr>
              <a:t>一方、市区町村によっては、市民サービスの観点から、市町村が徴収する他の社会保険料（後期高齢者医療制度の保険料・介護保険料）を併記して、</a:t>
            </a:r>
            <a:r>
              <a:rPr lang="en-US" altLang="ja-JP" sz="1200" kern="0" dirty="0">
                <a:latin typeface="Meiryo UI" panose="020B0604030504040204" pitchFamily="50" charset="-128"/>
                <a:ea typeface="Meiryo UI" panose="020B0604030504040204" pitchFamily="50" charset="-128"/>
              </a:rPr>
              <a:t>1</a:t>
            </a:r>
            <a:r>
              <a:rPr lang="ja-JP" altLang="en-US" sz="1200" kern="0" dirty="0">
                <a:latin typeface="Meiryo UI" panose="020B0604030504040204" pitchFamily="50" charset="-128"/>
                <a:ea typeface="Meiryo UI" panose="020B0604030504040204" pitchFamily="50" charset="-128"/>
              </a:rPr>
              <a:t>通で交付している場合（以下「まとめ納付額証明書」という。）があり、まとめ納付額証明書を発行している市町村においては、引続き、一つの帳票として出力できるよう過去の全国意見照会（国保標準仕様書</a:t>
            </a:r>
            <a:r>
              <a:rPr lang="en-US" altLang="ja-JP" sz="1200" kern="0" dirty="0">
                <a:latin typeface="Meiryo UI" panose="020B0604030504040204" pitchFamily="50" charset="-128"/>
                <a:ea typeface="Meiryo UI" panose="020B0604030504040204" pitchFamily="50" charset="-128"/>
              </a:rPr>
              <a:t>【</a:t>
            </a:r>
            <a:r>
              <a:rPr lang="ja-JP" altLang="en-US" sz="1200" kern="0" dirty="0">
                <a:latin typeface="Meiryo UI" panose="020B0604030504040204" pitchFamily="50" charset="-128"/>
                <a:ea typeface="Meiryo UI" panose="020B0604030504040204" pitchFamily="50" charset="-128"/>
              </a:rPr>
              <a:t>第</a:t>
            </a:r>
            <a:r>
              <a:rPr lang="en-US" altLang="ja-JP" sz="1200" kern="0" dirty="0">
                <a:latin typeface="Meiryo UI" panose="020B0604030504040204" pitchFamily="50" charset="-128"/>
                <a:ea typeface="Meiryo UI" panose="020B0604030504040204" pitchFamily="50" charset="-128"/>
              </a:rPr>
              <a:t>1.0</a:t>
            </a:r>
            <a:r>
              <a:rPr lang="ja-JP" altLang="en-US" sz="1200" kern="0" dirty="0">
                <a:latin typeface="Meiryo UI" panose="020B0604030504040204" pitchFamily="50" charset="-128"/>
                <a:ea typeface="Meiryo UI" panose="020B0604030504040204" pitchFamily="50" charset="-128"/>
              </a:rPr>
              <a:t>版</a:t>
            </a:r>
            <a:r>
              <a:rPr lang="en-US" altLang="ja-JP" sz="1200" kern="0" dirty="0">
                <a:latin typeface="Meiryo UI" panose="020B0604030504040204" pitchFamily="50" charset="-128"/>
                <a:ea typeface="Meiryo UI" panose="020B0604030504040204" pitchFamily="50" charset="-128"/>
              </a:rPr>
              <a:t>】</a:t>
            </a:r>
            <a:r>
              <a:rPr lang="ja-JP" altLang="en-US" sz="1200" kern="0" dirty="0">
                <a:latin typeface="Meiryo UI" panose="020B0604030504040204" pitchFamily="50" charset="-128"/>
                <a:ea typeface="Meiryo UI" panose="020B0604030504040204" pitchFamily="50" charset="-128"/>
              </a:rPr>
              <a:t>の策定に向けた全国意見照会（令和</a:t>
            </a:r>
            <a:r>
              <a:rPr lang="en-US" altLang="ja-JP" sz="1200" kern="0" dirty="0">
                <a:latin typeface="Meiryo UI" panose="020B0604030504040204" pitchFamily="50" charset="-128"/>
                <a:ea typeface="Meiryo UI" panose="020B0604030504040204" pitchFamily="50" charset="-128"/>
              </a:rPr>
              <a:t>4</a:t>
            </a:r>
            <a:r>
              <a:rPr lang="ja-JP" altLang="en-US" sz="1200" kern="0" dirty="0">
                <a:latin typeface="Meiryo UI" panose="020B0604030504040204" pitchFamily="50" charset="-128"/>
                <a:ea typeface="Meiryo UI" panose="020B0604030504040204" pitchFamily="50" charset="-128"/>
              </a:rPr>
              <a:t>年度実施））において当該機能の実装を求める意見があったことから、改めて国保標準仕様書の機能として規定すべきか事務局において整理を行った。</a:t>
            </a:r>
            <a:endParaRPr lang="en-US" altLang="ja-JP" sz="1200" kern="0" dirty="0">
              <a:latin typeface="Meiryo UI" panose="020B0604030504040204" pitchFamily="50" charset="-128"/>
              <a:ea typeface="Meiryo UI" panose="020B0604030504040204" pitchFamily="50" charset="-128"/>
            </a:endParaRPr>
          </a:p>
          <a:p>
            <a:pPr marL="268288" indent="176213"/>
            <a:endParaRPr lang="en-US" altLang="ja-JP" sz="1200" kern="0" dirty="0">
              <a:latin typeface="Meiryo UI" panose="020B0604030504040204" pitchFamily="50" charset="-128"/>
              <a:ea typeface="Meiryo UI" panose="020B0604030504040204" pitchFamily="50" charset="-128"/>
            </a:endParaRPr>
          </a:p>
          <a:p>
            <a:pPr marL="268288" indent="3175"/>
            <a:r>
              <a:rPr lang="ja-JP" altLang="en-US" sz="1400" b="1" u="sng" kern="0" dirty="0">
                <a:latin typeface="Meiryo UI" panose="020B0604030504040204" pitchFamily="50" charset="-128"/>
                <a:ea typeface="Meiryo UI" panose="020B0604030504040204" pitchFamily="50" charset="-128"/>
              </a:rPr>
              <a:t>〇事務局における対応</a:t>
            </a:r>
            <a:endParaRPr lang="en-US" altLang="ja-JP" sz="1400" b="1" u="sng" kern="0" dirty="0">
              <a:latin typeface="Meiryo UI" panose="020B0604030504040204" pitchFamily="50" charset="-128"/>
              <a:ea typeface="Meiryo UI" panose="020B0604030504040204" pitchFamily="50" charset="-128"/>
            </a:endParaRPr>
          </a:p>
          <a:p>
            <a:pPr marL="268288" indent="176213"/>
            <a:r>
              <a:rPr lang="ja-JP" altLang="en-US" sz="1200" kern="0" dirty="0">
                <a:latin typeface="Meiryo UI" panose="020B0604030504040204" pitchFamily="50" charset="-128"/>
                <a:ea typeface="Meiryo UI" panose="020B0604030504040204" pitchFamily="50" charset="-128"/>
              </a:rPr>
              <a:t>対応を検討する上で、以下</a:t>
            </a:r>
            <a:r>
              <a:rPr lang="en-US" altLang="ja-JP" sz="1200" kern="0" dirty="0">
                <a:latin typeface="Meiryo UI" panose="020B0604030504040204" pitchFamily="50" charset="-128"/>
                <a:ea typeface="Meiryo UI" panose="020B0604030504040204" pitchFamily="50" charset="-128"/>
              </a:rPr>
              <a:t>2</a:t>
            </a:r>
            <a:r>
              <a:rPr lang="ja-JP" altLang="en-US" sz="1200" kern="0" dirty="0">
                <a:latin typeface="Meiryo UI" panose="020B0604030504040204" pitchFamily="50" charset="-128"/>
                <a:ea typeface="Meiryo UI" panose="020B0604030504040204" pitchFamily="50" charset="-128"/>
              </a:rPr>
              <a:t>点の論点があると考える。</a:t>
            </a:r>
            <a:endParaRPr lang="en-US" altLang="ja-JP" sz="1200" kern="0" dirty="0">
              <a:latin typeface="Meiryo UI" panose="020B0604030504040204" pitchFamily="50" charset="-128"/>
              <a:ea typeface="Meiryo UI" panose="020B0604030504040204" pitchFamily="50" charset="-128"/>
            </a:endParaRPr>
          </a:p>
          <a:p>
            <a:pPr marL="803275" indent="-173038">
              <a:buFont typeface="Wingdings" panose="05000000000000000000" pitchFamily="2" charset="2"/>
              <a:buChar char="l"/>
            </a:pPr>
            <a:r>
              <a:rPr lang="ja-JP" altLang="en-US" sz="1200" kern="0" dirty="0">
                <a:latin typeface="Meiryo UI" panose="020B0604030504040204" pitchFamily="50" charset="-128"/>
                <a:ea typeface="Meiryo UI" panose="020B0604030504040204" pitchFamily="50" charset="-128"/>
              </a:rPr>
              <a:t>標準化対象とされている</a:t>
            </a:r>
            <a:r>
              <a:rPr lang="en-US" altLang="ja-JP" sz="1200" kern="0" dirty="0">
                <a:latin typeface="Meiryo UI" panose="020B0604030504040204" pitchFamily="50" charset="-128"/>
                <a:ea typeface="Meiryo UI" panose="020B0604030504040204" pitchFamily="50" charset="-128"/>
              </a:rPr>
              <a:t>1</a:t>
            </a:r>
            <a:r>
              <a:rPr lang="ja-JP" altLang="en-US" sz="1200" kern="0" dirty="0">
                <a:latin typeface="Meiryo UI" panose="020B0604030504040204" pitchFamily="50" charset="-128"/>
                <a:ea typeface="Meiryo UI" panose="020B0604030504040204" pitchFamily="50" charset="-128"/>
              </a:rPr>
              <a:t>業務である国保業務が、他業務である後期・介護の納付額を証明することが適当か。</a:t>
            </a:r>
            <a:endParaRPr lang="en-US" altLang="ja-JP" sz="1200" kern="0" dirty="0">
              <a:latin typeface="Meiryo UI" panose="020B0604030504040204" pitchFamily="50" charset="-128"/>
              <a:ea typeface="Meiryo UI" panose="020B0604030504040204" pitchFamily="50" charset="-128"/>
            </a:endParaRPr>
          </a:p>
          <a:p>
            <a:pPr marL="803275" indent="-173038">
              <a:buFont typeface="Wingdings" panose="05000000000000000000" pitchFamily="2" charset="2"/>
              <a:buChar char="l"/>
            </a:pPr>
            <a:r>
              <a:rPr lang="ja-JP" altLang="en-US" sz="1200" kern="0" dirty="0">
                <a:latin typeface="Meiryo UI" panose="020B0604030504040204" pitchFamily="50" charset="-128"/>
                <a:ea typeface="Meiryo UI" panose="020B0604030504040204" pitchFamily="50" charset="-128"/>
              </a:rPr>
              <a:t>他システムについても当該機能を実現するために、データ要件・連携要件の改定を行っていただく必要があること。また、統合収滞納機能においてもまとめ納付額証明書の発行機能を規定していただく必要があること。</a:t>
            </a:r>
          </a:p>
          <a:p>
            <a:pPr marL="268288" indent="176213"/>
            <a:endParaRPr lang="en-US" altLang="ja-JP" sz="1200" kern="0" dirty="0">
              <a:latin typeface="Meiryo UI" panose="020B0604030504040204" pitchFamily="50" charset="-128"/>
              <a:ea typeface="Meiryo UI" panose="020B0604030504040204" pitchFamily="50" charset="-128"/>
            </a:endParaRPr>
          </a:p>
          <a:p>
            <a:pPr marL="268288" indent="176213"/>
            <a:r>
              <a:rPr lang="ja-JP" altLang="en-US" sz="1200" kern="0" dirty="0">
                <a:latin typeface="Meiryo UI" panose="020B0604030504040204" pitchFamily="50" charset="-128"/>
                <a:ea typeface="Meiryo UI" panose="020B0604030504040204" pitchFamily="50" charset="-128"/>
              </a:rPr>
              <a:t>上記のような論点はあると考えるが、市町村の実務の実態と標準仕様書の間で大きく乖離が存在することは望ましくはないため、まとめ納付額証明書の機能要件（</a:t>
            </a:r>
            <a:r>
              <a:rPr lang="en-US" altLang="ja-JP" sz="1200" kern="0" dirty="0">
                <a:latin typeface="Meiryo UI" panose="020B0604030504040204" pitchFamily="50" charset="-128"/>
                <a:ea typeface="Meiryo UI" panose="020B0604030504040204" pitchFamily="50" charset="-128"/>
              </a:rPr>
              <a:t>※</a:t>
            </a:r>
            <a:r>
              <a:rPr lang="ja-JP" altLang="en-US" sz="1200" kern="0" dirty="0">
                <a:latin typeface="Meiryo UI" panose="020B0604030504040204" pitchFamily="50" charset="-128"/>
                <a:ea typeface="Meiryo UI" panose="020B0604030504040204" pitchFamily="50" charset="-128"/>
              </a:rPr>
              <a:t>）に類する機能を</a:t>
            </a:r>
            <a:r>
              <a:rPr lang="ja-JP" altLang="en-US" sz="1200" b="1" u="sng" kern="0" dirty="0">
                <a:latin typeface="Meiryo UI" panose="020B0604030504040204" pitchFamily="50" charset="-128"/>
                <a:ea typeface="Meiryo UI" panose="020B0604030504040204" pitchFamily="50" charset="-128"/>
              </a:rPr>
              <a:t>すでに実装している国保システムが存在するかどうかを、ベンダ構成員にヒアリング</a:t>
            </a:r>
            <a:r>
              <a:rPr lang="ja-JP" altLang="en-US" sz="1200" kern="0" dirty="0">
                <a:latin typeface="Meiryo UI" panose="020B0604030504040204" pitchFamily="50" charset="-128"/>
                <a:ea typeface="Meiryo UI" panose="020B0604030504040204" pitchFamily="50" charset="-128"/>
              </a:rPr>
              <a:t>を行った。</a:t>
            </a:r>
          </a:p>
          <a:p>
            <a:pPr marL="268288" indent="176213"/>
            <a:r>
              <a:rPr lang="ja-JP" altLang="en-US" sz="1200" kern="0" dirty="0">
                <a:latin typeface="Meiryo UI" panose="020B0604030504040204" pitchFamily="50" charset="-128"/>
                <a:ea typeface="Meiryo UI" panose="020B0604030504040204" pitchFamily="50" charset="-128"/>
              </a:rPr>
              <a:t>  （</a:t>
            </a:r>
            <a:r>
              <a:rPr lang="en-US" altLang="ja-JP" sz="1200" kern="0" dirty="0">
                <a:latin typeface="Meiryo UI" panose="020B0604030504040204" pitchFamily="50" charset="-128"/>
                <a:ea typeface="Meiryo UI" panose="020B0604030504040204" pitchFamily="50" charset="-128"/>
              </a:rPr>
              <a:t>※</a:t>
            </a:r>
            <a:r>
              <a:rPr lang="ja-JP" altLang="en-US" sz="1200" kern="0" dirty="0">
                <a:latin typeface="Meiryo UI" panose="020B0604030504040204" pitchFamily="50" charset="-128"/>
                <a:ea typeface="Meiryo UI" panose="020B0604030504040204" pitchFamily="50" charset="-128"/>
              </a:rPr>
              <a:t>）まとめ納付額証明書の機能要件（案）（標準オプション機能）</a:t>
            </a:r>
          </a:p>
          <a:p>
            <a:pPr marL="268288" indent="176213"/>
            <a:r>
              <a:rPr lang="ja-JP" altLang="en-US" sz="1200" kern="0" dirty="0">
                <a:latin typeface="Meiryo UI" panose="020B0604030504040204" pitchFamily="50" charset="-128"/>
                <a:ea typeface="Meiryo UI" panose="020B0604030504040204" pitchFamily="50" charset="-128"/>
              </a:rPr>
              <a:t>  　・介護・後期の納付額データを国保システムに取込む。</a:t>
            </a:r>
          </a:p>
          <a:p>
            <a:pPr marL="268288" indent="176213"/>
            <a:r>
              <a:rPr lang="ja-JP" altLang="en-US" sz="1200" kern="0" dirty="0">
                <a:latin typeface="Meiryo UI" panose="020B0604030504040204" pitchFamily="50" charset="-128"/>
                <a:ea typeface="Meiryo UI" panose="020B0604030504040204" pitchFamily="50" charset="-128"/>
              </a:rPr>
              <a:t>  　・国保納付額と併せて、介護・後期の納付額を納付額証明書に出力する。</a:t>
            </a:r>
            <a:endParaRPr lang="en-US" altLang="ja-JP" sz="1200" kern="0" dirty="0">
              <a:latin typeface="Meiryo UI" panose="020B0604030504040204" pitchFamily="50" charset="-128"/>
              <a:ea typeface="Meiryo UI" panose="020B0604030504040204" pitchFamily="50" charset="-128"/>
            </a:endParaRPr>
          </a:p>
          <a:p>
            <a:pPr marL="268288" indent="176213"/>
            <a:endParaRPr lang="en-US" altLang="ja-JP" sz="1200" kern="0" dirty="0">
              <a:latin typeface="Meiryo UI" panose="020B0604030504040204" pitchFamily="50" charset="-128"/>
              <a:ea typeface="Meiryo UI" panose="020B0604030504040204" pitchFamily="50" charset="-128"/>
            </a:endParaRPr>
          </a:p>
          <a:p>
            <a:pPr marL="268288" indent="176213"/>
            <a:r>
              <a:rPr lang="ja-JP" altLang="en-US" sz="1200" kern="0" dirty="0">
                <a:latin typeface="Meiryo UI" panose="020B0604030504040204" pitchFamily="50" charset="-128"/>
                <a:ea typeface="Meiryo UI" panose="020B0604030504040204" pitchFamily="50" charset="-128"/>
              </a:rPr>
              <a:t>ヒアリングの結果、当該機能をすでに</a:t>
            </a:r>
            <a:r>
              <a:rPr lang="ja-JP" altLang="en-US" sz="1200" b="1" u="sng" kern="0" dirty="0">
                <a:latin typeface="Meiryo UI" panose="020B0604030504040204" pitchFamily="50" charset="-128"/>
                <a:ea typeface="Meiryo UI" panose="020B0604030504040204" pitchFamily="50" charset="-128"/>
              </a:rPr>
              <a:t>実装している国保システムは</a:t>
            </a:r>
            <a:r>
              <a:rPr lang="en-US" altLang="ja-JP" sz="1200" b="1" u="sng" kern="0" dirty="0">
                <a:latin typeface="Meiryo UI" panose="020B0604030504040204" pitchFamily="50" charset="-128"/>
                <a:ea typeface="Meiryo UI" panose="020B0604030504040204" pitchFamily="50" charset="-128"/>
              </a:rPr>
              <a:t>7</a:t>
            </a:r>
            <a:r>
              <a:rPr lang="ja-JP" altLang="en-US" sz="1200" b="1" u="sng" kern="0" dirty="0">
                <a:latin typeface="Meiryo UI" panose="020B0604030504040204" pitchFamily="50" charset="-128"/>
                <a:ea typeface="Meiryo UI" panose="020B0604030504040204" pitchFamily="50" charset="-128"/>
              </a:rPr>
              <a:t>社中</a:t>
            </a:r>
            <a:r>
              <a:rPr lang="en-US" altLang="ja-JP" sz="1200" b="1" u="sng" kern="0" dirty="0">
                <a:latin typeface="Meiryo UI" panose="020B0604030504040204" pitchFamily="50" charset="-128"/>
                <a:ea typeface="Meiryo UI" panose="020B0604030504040204" pitchFamily="50" charset="-128"/>
              </a:rPr>
              <a:t>1</a:t>
            </a:r>
            <a:r>
              <a:rPr lang="ja-JP" altLang="en-US" sz="1200" b="1" u="sng" kern="0" dirty="0">
                <a:latin typeface="Meiryo UI" panose="020B0604030504040204" pitchFamily="50" charset="-128"/>
                <a:ea typeface="Meiryo UI" panose="020B0604030504040204" pitchFamily="50" charset="-128"/>
              </a:rPr>
              <a:t>社のみ</a:t>
            </a:r>
            <a:r>
              <a:rPr lang="ja-JP" altLang="en-US" sz="1200" kern="0" dirty="0">
                <a:latin typeface="Meiryo UI" panose="020B0604030504040204" pitchFamily="50" charset="-128"/>
                <a:ea typeface="Meiryo UI" panose="020B0604030504040204" pitchFamily="50" charset="-128"/>
              </a:rPr>
              <a:t>であったことから、一部の市町村においてはまとめ納付額証明書を利用しているものの、</a:t>
            </a:r>
            <a:r>
              <a:rPr lang="ja-JP" altLang="en-US" sz="1200" b="1" u="sng" kern="0" dirty="0">
                <a:latin typeface="Meiryo UI" panose="020B0604030504040204" pitchFamily="50" charset="-128"/>
                <a:ea typeface="Meiryo UI" panose="020B0604030504040204" pitchFamily="50" charset="-128"/>
              </a:rPr>
              <a:t>多くの市町村においては必要とされていない機能であると想定</a:t>
            </a:r>
            <a:r>
              <a:rPr lang="ja-JP" altLang="en-US" sz="1200" kern="0" dirty="0">
                <a:latin typeface="Meiryo UI" panose="020B0604030504040204" pitchFamily="50" charset="-128"/>
                <a:ea typeface="Meiryo UI" panose="020B0604030504040204" pitchFamily="50" charset="-128"/>
              </a:rPr>
              <a:t>されるため、</a:t>
            </a:r>
            <a:r>
              <a:rPr lang="ja-JP" altLang="en-US" sz="1200" b="1" u="sng" kern="0" dirty="0">
                <a:latin typeface="Meiryo UI" panose="020B0604030504040204" pitchFamily="50" charset="-128"/>
                <a:ea typeface="Meiryo UI" panose="020B0604030504040204" pitchFamily="50" charset="-128"/>
              </a:rPr>
              <a:t>国保標準仕様書の機能として規定しないこととした。</a:t>
            </a:r>
            <a:endParaRPr lang="en-US" altLang="ja-JP" sz="1200" b="1" u="sng"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93621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CC8587DE-00C7-8AEB-3C76-602A4CA48F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７．適合基準日の見直しについて</a:t>
            </a:r>
          </a:p>
        </p:txBody>
      </p:sp>
      <p:sp>
        <p:nvSpPr>
          <p:cNvPr id="4" name="正方形/長方形 3">
            <a:extLst>
              <a:ext uri="{FF2B5EF4-FFF2-40B4-BE49-F238E27FC236}">
                <a16:creationId xmlns:a16="http://schemas.microsoft.com/office/drawing/2014/main" id="{2CDB3809-26C9-5871-269D-C4605CDD06B6}"/>
              </a:ext>
            </a:extLst>
          </p:cNvPr>
          <p:cNvSpPr/>
          <p:nvPr/>
        </p:nvSpPr>
        <p:spPr>
          <a:xfrm>
            <a:off x="252000" y="587705"/>
            <a:ext cx="8640000" cy="1786218"/>
          </a:xfrm>
          <a:prstGeom prst="rect">
            <a:avLst/>
          </a:prstGeom>
          <a:ln w="19050">
            <a:solidFill>
              <a:schemeClr val="tx1"/>
            </a:solidFill>
          </a:ln>
        </p:spPr>
        <p:txBody>
          <a:bodyPr wrap="square" lIns="144000" tIns="216000" rIns="144000">
            <a:noAutofit/>
          </a:bodyPr>
          <a:lstStyle/>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地方公共団体情報システム標準化基本方針において、制度改正等の政策上必要と判断されるものを除き、令和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4</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年度末に公開した標準仕様書（国保の場合</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年度末までに準拠するよう方針が示されているところだが、国保においては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の公開後、制度改正等の政策上必要と判断されるものとして、前章までに示した通り、マイナンバーカードと健康保険証の一体化対応（令和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2</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日施行）、子ども子育て支援金（令和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年度）等、大型の制度改正が行われることとされたことにより、標準仕様書への準拠対応に加えて、これら制度改正に係るシステム改修についても優先的に対応を行う必要が生じているところ。</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そのため、ベンダ各社においては国保標準仕様書に示している全ての実装必須機能を令和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年度末までに実装することが困難な状況にあるとの声がある。その一方で、地方公共団体情報システム標準化基本方針で示されている令和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年度末の移行期限について、国保単独で見直すことは難しいことから、別途対応を検討する必要がある。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078FC6AA-C381-BA2C-8AEF-110E49C51375}"/>
              </a:ext>
            </a:extLst>
          </p:cNvPr>
          <p:cNvSpPr/>
          <p:nvPr/>
        </p:nvSpPr>
        <p:spPr>
          <a:xfrm>
            <a:off x="403309" y="463619"/>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10" name="正方形/長方形 9">
            <a:extLst>
              <a:ext uri="{FF2B5EF4-FFF2-40B4-BE49-F238E27FC236}">
                <a16:creationId xmlns:a16="http://schemas.microsoft.com/office/drawing/2014/main" id="{4F05975D-25AB-96A1-4B9C-A3736CBF9AB7}"/>
              </a:ext>
            </a:extLst>
          </p:cNvPr>
          <p:cNvSpPr/>
          <p:nvPr/>
        </p:nvSpPr>
        <p:spPr>
          <a:xfrm>
            <a:off x="253677" y="2719046"/>
            <a:ext cx="8640000" cy="3022728"/>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国保標準仕様書としては、</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へお諮りし承認をいただいた上で、以下の方針に沿って一部の実装必須機能の取り扱いを</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見直すこととした。</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適合基準日見直し方針</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pPr marL="538163" lvl="0" indent="-90488" defTabSz="914395">
              <a:buFont typeface="Wingdings" panose="05000000000000000000" pitchFamily="2" charset="2"/>
              <a:buChar char="l"/>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これまでの検討会及び全国意見照会において議論した結果を覆すことになるため、実装類型の見直しは行わない。</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538163" lvl="0" indent="-90488" defTabSz="914395">
              <a:buFont typeface="Wingdings" panose="05000000000000000000" pitchFamily="2" charset="2"/>
              <a:buChar char="l"/>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国保の制度運営を行う上で、必要な機能については、従来の適合基準日（令和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日）のまま変更しない。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538163" lvl="0" indent="-90488" defTabSz="914395">
              <a:buFont typeface="Wingdings" panose="05000000000000000000" pitchFamily="2" charset="2"/>
              <a:buChar char="l"/>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国保の制度運営に直結しない利便性を目的とした実装必須機能については、時限を設けた標準オプション機能として扱う。</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447675"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（適合基準日を遅らせることはしない。）</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本方針に</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沿って一部実装必須機能の取り扱いを見直す場合、すでに国保標準仕様書</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基に調達を終えている市区町村においては変更契約が必要となる可能性があるものの、このことにより、標準化期限までに改修を終える必要がある大型な制度改正への対応について、ベンダ各社が標準準拠対応に割り当てていた一部のリソースを、制度改正の対応に割り当てが可能になると考えられ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また、市区町村においても、求められる制度改正について確実な対応が得られるという、メリットにつながると考えられる。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一部機能の取り扱いを見直さない場合、標準化期限に間に合わないシステムが発生してしまい、結果的に市区町村にも影響が生じることや、標準化期限までに開発することを優先した結果、システムの品質が低下する可能性も懸念されることから、上記対応とすることとした。</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highlight>
                <a:srgbClr val="FFFF00"/>
              </a:highlight>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AEA50080-14F7-22CB-55EF-F5E960FE6390}"/>
              </a:ext>
            </a:extLst>
          </p:cNvPr>
          <p:cNvSpPr/>
          <p:nvPr/>
        </p:nvSpPr>
        <p:spPr>
          <a:xfrm>
            <a:off x="404986" y="2607571"/>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方針（結論）</a:t>
            </a:r>
          </a:p>
        </p:txBody>
      </p:sp>
    </p:spTree>
    <p:extLst>
      <p:ext uri="{BB962C8B-B14F-4D97-AF65-F5344CB8AC3E}">
        <p14:creationId xmlns:p14="http://schemas.microsoft.com/office/powerpoint/2010/main" val="2811503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4F05975D-25AB-96A1-4B9C-A3736CBF9AB7}"/>
              </a:ext>
            </a:extLst>
          </p:cNvPr>
          <p:cNvSpPr/>
          <p:nvPr/>
        </p:nvSpPr>
        <p:spPr>
          <a:xfrm>
            <a:off x="253677" y="568963"/>
            <a:ext cx="8640000" cy="5069247"/>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前述の対応方針について、第</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にてご承認をいただいたため、対応を進めることとする。</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なお、対象機能及び標準オプション機能として扱う期限については、事務局において案を整理した上で、令和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月頃にベンダ分科会にてご意見を伺う予定。ベンダ構成員のご意見を反映後、合同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・検討会にてご承認をいただいたのち、全国意見照会を実施し、令和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年度中に国保標準仕様書へ反映する予定。</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月に予定している全国意見照会においては、市町村へ向けて、今後の進め方と共に、見直し候補機能と候補とした理由についてサンプルをお示しする予定。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2" name="図 11">
            <a:extLst>
              <a:ext uri="{FF2B5EF4-FFF2-40B4-BE49-F238E27FC236}">
                <a16:creationId xmlns:a16="http://schemas.microsoft.com/office/drawing/2014/main" id="{4862138E-AF96-4841-51C6-FD394FF3E989}"/>
              </a:ext>
            </a:extLst>
          </p:cNvPr>
          <p:cNvPicPr>
            <a:picLocks noChangeAspect="1"/>
          </p:cNvPicPr>
          <p:nvPr/>
        </p:nvPicPr>
        <p:blipFill rotWithShape="1">
          <a:blip r:embed="rId3"/>
          <a:srcRect l="9222" t="26592" r="16223" b="17739"/>
          <a:stretch/>
        </p:blipFill>
        <p:spPr>
          <a:xfrm>
            <a:off x="476423" y="1991360"/>
            <a:ext cx="8297099" cy="3484834"/>
          </a:xfrm>
          <a:prstGeom prst="rect">
            <a:avLst/>
          </a:prstGeom>
        </p:spPr>
      </p:pic>
      <p:sp>
        <p:nvSpPr>
          <p:cNvPr id="13" name="正方形/長方形 12">
            <a:extLst>
              <a:ext uri="{FF2B5EF4-FFF2-40B4-BE49-F238E27FC236}">
                <a16:creationId xmlns:a16="http://schemas.microsoft.com/office/drawing/2014/main" id="{90B2275E-EC57-7C46-AE28-60DC867EDF48}"/>
              </a:ext>
            </a:extLst>
          </p:cNvPr>
          <p:cNvSpPr/>
          <p:nvPr/>
        </p:nvSpPr>
        <p:spPr>
          <a:xfrm>
            <a:off x="1849915" y="4500621"/>
            <a:ext cx="2382012" cy="243840"/>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a:solidFill>
                  <a:schemeClr val="tx1"/>
                </a:solidFill>
              </a:rPr>
              <a:t>（以下抽出条件の記載は省略）</a:t>
            </a:r>
          </a:p>
        </p:txBody>
      </p:sp>
      <p:sp>
        <p:nvSpPr>
          <p:cNvPr id="11" name="正方形/長方形 10">
            <a:extLst>
              <a:ext uri="{FF2B5EF4-FFF2-40B4-BE49-F238E27FC236}">
                <a16:creationId xmlns:a16="http://schemas.microsoft.com/office/drawing/2014/main" id="{AEA50080-14F7-22CB-55EF-F5E960FE6390}"/>
              </a:ext>
            </a:extLst>
          </p:cNvPr>
          <p:cNvSpPr/>
          <p:nvPr/>
        </p:nvSpPr>
        <p:spPr>
          <a:xfrm>
            <a:off x="404986" y="457491"/>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zh-TW" altLang="en-US" sz="1400" b="1">
                <a:solidFill>
                  <a:schemeClr val="bg1"/>
                </a:solidFill>
                <a:latin typeface="Meiryo UI" panose="020B0604030504040204" pitchFamily="50" charset="-128"/>
                <a:ea typeface="Meiryo UI" panose="020B0604030504040204" pitchFamily="50" charset="-128"/>
              </a:rPr>
              <a:t>方針（結論）</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CC8587DE-00C7-8AEB-3C76-602A4CA48F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７．適合基準日の見直しについて</a:t>
            </a:r>
          </a:p>
        </p:txBody>
      </p:sp>
      <p:sp>
        <p:nvSpPr>
          <p:cNvPr id="7" name="四角形: 角を丸くする 6">
            <a:extLst>
              <a:ext uri="{FF2B5EF4-FFF2-40B4-BE49-F238E27FC236}">
                <a16:creationId xmlns:a16="http://schemas.microsoft.com/office/drawing/2014/main" id="{0DF00128-32B5-8991-806E-94DE7421B664}"/>
              </a:ext>
            </a:extLst>
          </p:cNvPr>
          <p:cNvSpPr/>
          <p:nvPr/>
        </p:nvSpPr>
        <p:spPr>
          <a:xfrm>
            <a:off x="5277860" y="1991360"/>
            <a:ext cx="3495661" cy="3484834"/>
          </a:xfrm>
          <a:prstGeom prst="roundRect">
            <a:avLst>
              <a:gd name="adj" fmla="val 304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Tree>
    <p:extLst>
      <p:ext uri="{BB962C8B-B14F-4D97-AF65-F5344CB8AC3E}">
        <p14:creationId xmlns:p14="http://schemas.microsoft.com/office/powerpoint/2010/main" val="3508346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8A0BDDF-EF7A-D405-7550-5BDD4A2EF35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kern="0">
                <a:latin typeface="Meiryo UI" panose="020B0604030504040204" pitchFamily="50" charset="-128"/>
                <a:ea typeface="Meiryo UI" panose="020B0604030504040204" pitchFamily="50" charset="-128"/>
              </a:rPr>
              <a:t>８．今年度スケジュール</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6F0EDE82-0AE5-718D-73BA-989DC6F045A0}"/>
              </a:ext>
            </a:extLst>
          </p:cNvPr>
          <p:cNvSpPr/>
          <p:nvPr/>
        </p:nvSpPr>
        <p:spPr>
          <a:xfrm>
            <a:off x="89334" y="349643"/>
            <a:ext cx="8676000" cy="276999"/>
          </a:xfrm>
          <a:prstGeom prst="rect">
            <a:avLst/>
          </a:prstGeom>
        </p:spPr>
        <p:txBody>
          <a:bodyPr wrap="square">
            <a:spAutoFit/>
          </a:bodyPr>
          <a:lstStyle/>
          <a:p>
            <a:pPr marL="268288" indent="176213"/>
            <a:r>
              <a:rPr lang="ja-JP" altLang="en-US" sz="1200" kern="0">
                <a:latin typeface="Meiryo UI" panose="020B0604030504040204" pitchFamily="50" charset="-128"/>
                <a:ea typeface="Meiryo UI" panose="020B0604030504040204" pitchFamily="50" charset="-128"/>
              </a:rPr>
              <a:t>今年度予定している国保標準仕様書の改版スケジュールを以下に示す。（グレーの網掛け箇所は事務局作業）</a:t>
            </a:r>
            <a:endParaRPr lang="en-US" altLang="ja-JP" sz="1200" kern="0">
              <a:latin typeface="Meiryo UI" panose="020B0604030504040204" pitchFamily="50" charset="-128"/>
              <a:ea typeface="Meiryo UI" panose="020B0604030504040204" pitchFamily="50" charset="-128"/>
            </a:endParaRPr>
          </a:p>
        </p:txBody>
      </p:sp>
      <p:graphicFrame>
        <p:nvGraphicFramePr>
          <p:cNvPr id="4" name="表 3">
            <a:extLst>
              <a:ext uri="{FF2B5EF4-FFF2-40B4-BE49-F238E27FC236}">
                <a16:creationId xmlns:a16="http://schemas.microsoft.com/office/drawing/2014/main" id="{2C132B13-7535-B3A4-FC4F-A9BBB7DB4DAF}"/>
              </a:ext>
            </a:extLst>
          </p:cNvPr>
          <p:cNvGraphicFramePr>
            <a:graphicFrameLocks noGrp="1"/>
          </p:cNvGraphicFramePr>
          <p:nvPr>
            <p:extLst>
              <p:ext uri="{D42A27DB-BD31-4B8C-83A1-F6EECF244321}">
                <p14:modId xmlns:p14="http://schemas.microsoft.com/office/powerpoint/2010/main" val="2134916264"/>
              </p:ext>
            </p:extLst>
          </p:nvPr>
        </p:nvGraphicFramePr>
        <p:xfrm>
          <a:off x="184261" y="673940"/>
          <a:ext cx="8748000" cy="5895300"/>
        </p:xfrm>
        <a:graphic>
          <a:graphicData uri="http://schemas.openxmlformats.org/drawingml/2006/table">
            <a:tbl>
              <a:tblPr firstRow="1" bandRow="1">
                <a:tableStyleId>{2D5ABB26-0587-4C30-8999-92F81FD0307C}</a:tableStyleId>
              </a:tblPr>
              <a:tblGrid>
                <a:gridCol w="729000">
                  <a:extLst>
                    <a:ext uri="{9D8B030D-6E8A-4147-A177-3AD203B41FA5}">
                      <a16:colId xmlns:a16="http://schemas.microsoft.com/office/drawing/2014/main" val="3770462984"/>
                    </a:ext>
                  </a:extLst>
                </a:gridCol>
                <a:gridCol w="729000">
                  <a:extLst>
                    <a:ext uri="{9D8B030D-6E8A-4147-A177-3AD203B41FA5}">
                      <a16:colId xmlns:a16="http://schemas.microsoft.com/office/drawing/2014/main" val="4006326880"/>
                    </a:ext>
                  </a:extLst>
                </a:gridCol>
                <a:gridCol w="729000">
                  <a:extLst>
                    <a:ext uri="{9D8B030D-6E8A-4147-A177-3AD203B41FA5}">
                      <a16:colId xmlns:a16="http://schemas.microsoft.com/office/drawing/2014/main" val="3252369178"/>
                    </a:ext>
                  </a:extLst>
                </a:gridCol>
                <a:gridCol w="729000">
                  <a:extLst>
                    <a:ext uri="{9D8B030D-6E8A-4147-A177-3AD203B41FA5}">
                      <a16:colId xmlns:a16="http://schemas.microsoft.com/office/drawing/2014/main" val="153014898"/>
                    </a:ext>
                  </a:extLst>
                </a:gridCol>
                <a:gridCol w="729000">
                  <a:extLst>
                    <a:ext uri="{9D8B030D-6E8A-4147-A177-3AD203B41FA5}">
                      <a16:colId xmlns:a16="http://schemas.microsoft.com/office/drawing/2014/main" val="3261330947"/>
                    </a:ext>
                  </a:extLst>
                </a:gridCol>
                <a:gridCol w="729000">
                  <a:extLst>
                    <a:ext uri="{9D8B030D-6E8A-4147-A177-3AD203B41FA5}">
                      <a16:colId xmlns:a16="http://schemas.microsoft.com/office/drawing/2014/main" val="2373076816"/>
                    </a:ext>
                  </a:extLst>
                </a:gridCol>
                <a:gridCol w="729000">
                  <a:extLst>
                    <a:ext uri="{9D8B030D-6E8A-4147-A177-3AD203B41FA5}">
                      <a16:colId xmlns:a16="http://schemas.microsoft.com/office/drawing/2014/main" val="2006610951"/>
                    </a:ext>
                  </a:extLst>
                </a:gridCol>
                <a:gridCol w="729000">
                  <a:extLst>
                    <a:ext uri="{9D8B030D-6E8A-4147-A177-3AD203B41FA5}">
                      <a16:colId xmlns:a16="http://schemas.microsoft.com/office/drawing/2014/main" val="3229254663"/>
                    </a:ext>
                  </a:extLst>
                </a:gridCol>
                <a:gridCol w="729000">
                  <a:extLst>
                    <a:ext uri="{9D8B030D-6E8A-4147-A177-3AD203B41FA5}">
                      <a16:colId xmlns:a16="http://schemas.microsoft.com/office/drawing/2014/main" val="1377547596"/>
                    </a:ext>
                  </a:extLst>
                </a:gridCol>
                <a:gridCol w="729000">
                  <a:extLst>
                    <a:ext uri="{9D8B030D-6E8A-4147-A177-3AD203B41FA5}">
                      <a16:colId xmlns:a16="http://schemas.microsoft.com/office/drawing/2014/main" val="867093266"/>
                    </a:ext>
                  </a:extLst>
                </a:gridCol>
                <a:gridCol w="729000">
                  <a:extLst>
                    <a:ext uri="{9D8B030D-6E8A-4147-A177-3AD203B41FA5}">
                      <a16:colId xmlns:a16="http://schemas.microsoft.com/office/drawing/2014/main" val="1799295440"/>
                    </a:ext>
                  </a:extLst>
                </a:gridCol>
                <a:gridCol w="729000">
                  <a:extLst>
                    <a:ext uri="{9D8B030D-6E8A-4147-A177-3AD203B41FA5}">
                      <a16:colId xmlns:a16="http://schemas.microsoft.com/office/drawing/2014/main" val="1808337054"/>
                    </a:ext>
                  </a:extLst>
                </a:gridCol>
              </a:tblGrid>
              <a:tr h="216000">
                <a:tc gridSpan="12">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6</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4</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a:p>
                  </a:txBody>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227714866"/>
                  </a:ext>
                </a:extLst>
              </a:tr>
              <a:tr h="216000">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4</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5</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6</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7</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8</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9</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10</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11</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12</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2</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3</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3249930212"/>
                  </a:ext>
                </a:extLst>
              </a:tr>
              <a:tr h="1476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245484"/>
                  </a:ext>
                </a:extLst>
              </a:tr>
              <a:tr h="3924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7334252"/>
                  </a:ext>
                </a:extLst>
              </a:tr>
            </a:tbl>
          </a:graphicData>
        </a:graphic>
      </p:graphicFrame>
      <p:sp>
        <p:nvSpPr>
          <p:cNvPr id="6" name="正方形/長方形 5">
            <a:extLst>
              <a:ext uri="{FF2B5EF4-FFF2-40B4-BE49-F238E27FC236}">
                <a16:creationId xmlns:a16="http://schemas.microsoft.com/office/drawing/2014/main" id="{118C2ECD-4C06-D919-3D58-2FEE48059E35}"/>
              </a:ext>
            </a:extLst>
          </p:cNvPr>
          <p:cNvSpPr/>
          <p:nvPr/>
        </p:nvSpPr>
        <p:spPr>
          <a:xfrm>
            <a:off x="3116219" y="1864194"/>
            <a:ext cx="2597440" cy="736766"/>
          </a:xfrm>
          <a:prstGeom prst="rect">
            <a:avLst/>
          </a:prstGeom>
          <a:solidFill>
            <a:srgbClr val="FFC000">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27CC0AC-9A13-83A1-CB52-6B65F507B20F}"/>
              </a:ext>
            </a:extLst>
          </p:cNvPr>
          <p:cNvSpPr/>
          <p:nvPr/>
        </p:nvSpPr>
        <p:spPr>
          <a:xfrm>
            <a:off x="5735320" y="1864194"/>
            <a:ext cx="3160487" cy="736766"/>
          </a:xfrm>
          <a:prstGeom prst="rect">
            <a:avLst/>
          </a:prstGeom>
          <a:solidFill>
            <a:srgbClr val="C55A11">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10" name="矢印: 五方向 9">
            <a:extLst>
              <a:ext uri="{FF2B5EF4-FFF2-40B4-BE49-F238E27FC236}">
                <a16:creationId xmlns:a16="http://schemas.microsoft.com/office/drawing/2014/main" id="{33AA50B2-1675-9D8B-204D-530F70F48381}"/>
              </a:ext>
            </a:extLst>
          </p:cNvPr>
          <p:cNvSpPr/>
          <p:nvPr/>
        </p:nvSpPr>
        <p:spPr>
          <a:xfrm>
            <a:off x="3867637" y="3465864"/>
            <a:ext cx="277979" cy="576000"/>
          </a:xfrm>
          <a:prstGeom prst="homePlate">
            <a:avLst>
              <a:gd name="adj" fmla="val 26732"/>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1" name="矢印: 五方向 10">
            <a:extLst>
              <a:ext uri="{FF2B5EF4-FFF2-40B4-BE49-F238E27FC236}">
                <a16:creationId xmlns:a16="http://schemas.microsoft.com/office/drawing/2014/main" id="{EE260D59-D012-8E4F-7E81-827FC3ABC9F8}"/>
              </a:ext>
            </a:extLst>
          </p:cNvPr>
          <p:cNvSpPr/>
          <p:nvPr/>
        </p:nvSpPr>
        <p:spPr>
          <a:xfrm>
            <a:off x="3193400" y="3465864"/>
            <a:ext cx="454323"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380C0F1E-F383-212F-5553-C2718874D9D5}"/>
              </a:ext>
            </a:extLst>
          </p:cNvPr>
          <p:cNvSpPr/>
          <p:nvPr/>
        </p:nvSpPr>
        <p:spPr bwMode="auto">
          <a:xfrm>
            <a:off x="3756257" y="1140191"/>
            <a:ext cx="1417377"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9/2</a:t>
            </a:r>
            <a:r>
              <a:rPr lang="ja-JP" altLang="en-US" sz="900">
                <a:latin typeface="Meiryo UI" panose="020B0604030504040204" pitchFamily="50" charset="-128"/>
                <a:ea typeface="Meiryo UI" panose="020B0604030504040204" pitchFamily="50" charset="-128"/>
                <a:cs typeface="Meiryo UI" panose="020B0604030504040204" pitchFamily="50" charset="-128"/>
              </a:rPr>
              <a:t>（仮） </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1.3</a:t>
            </a:r>
            <a:r>
              <a:rPr lang="ja-JP" altLang="en-US" sz="900">
                <a:latin typeface="Meiryo UI" panose="020B0604030504040204" pitchFamily="50" charset="-128"/>
                <a:ea typeface="Meiryo UI" panose="020B0604030504040204" pitchFamily="50" charset="-128"/>
                <a:cs typeface="Meiryo UI" panose="020B0604030504040204" pitchFamily="50" charset="-128"/>
              </a:rPr>
              <a:t>版</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（案）公開</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DFBA0834-55B9-6CAE-B3E2-76837C11EF59}"/>
              </a:ext>
            </a:extLst>
          </p:cNvPr>
          <p:cNvSpPr/>
          <p:nvPr/>
        </p:nvSpPr>
        <p:spPr bwMode="auto">
          <a:xfrm>
            <a:off x="5077227" y="1140191"/>
            <a:ext cx="1264079"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b="1">
                <a:latin typeface="Meiryo UI" panose="020B0604030504040204" pitchFamily="50" charset="-128"/>
                <a:ea typeface="Meiryo UI" panose="020B0604030504040204" pitchFamily="50" charset="-128"/>
                <a:cs typeface="Meiryo UI" panose="020B0604030504040204" pitchFamily="50" charset="-128"/>
              </a:rPr>
              <a:t>△</a:t>
            </a:r>
            <a:r>
              <a:rPr lang="en-US" altLang="ja-JP" sz="900" b="1">
                <a:latin typeface="Meiryo UI" panose="020B0604030504040204" pitchFamily="50" charset="-128"/>
                <a:ea typeface="Meiryo UI" panose="020B0604030504040204" pitchFamily="50" charset="-128"/>
                <a:cs typeface="Meiryo UI" panose="020B0604030504040204" pitchFamily="50" charset="-128"/>
              </a:rPr>
              <a:t>10/31</a:t>
            </a:r>
            <a:r>
              <a:rPr lang="ja-JP" altLang="en-US" sz="900" b="1">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a:latin typeface="Meiryo UI" panose="020B0604030504040204" pitchFamily="50" charset="-128"/>
                <a:ea typeface="Meiryo UI" panose="020B0604030504040204" pitchFamily="50" charset="-128"/>
                <a:cs typeface="Meiryo UI" panose="020B0604030504040204" pitchFamily="50" charset="-128"/>
              </a:rPr>
              <a:t>   国保標準仕様書 </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a:latin typeface="Meiryo UI" panose="020B0604030504040204" pitchFamily="50" charset="-128"/>
                <a:ea typeface="Meiryo UI" panose="020B0604030504040204" pitchFamily="50" charset="-128"/>
                <a:cs typeface="Meiryo UI" panose="020B0604030504040204" pitchFamily="50" charset="-128"/>
              </a:rPr>
              <a:t>   </a:t>
            </a:r>
            <a:r>
              <a:rPr lang="en-US" altLang="ja-JP" sz="900" b="1">
                <a:latin typeface="Meiryo UI" panose="020B0604030504040204" pitchFamily="50" charset="-128"/>
                <a:ea typeface="Meiryo UI" panose="020B0604030504040204" pitchFamily="50" charset="-128"/>
                <a:cs typeface="Meiryo UI" panose="020B0604030504040204" pitchFamily="50" charset="-128"/>
              </a:rPr>
              <a:t>【</a:t>
            </a:r>
            <a:r>
              <a:rPr lang="ja-JP" altLang="en-US" sz="900" b="1">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a:latin typeface="Meiryo UI" panose="020B0604030504040204" pitchFamily="50" charset="-128"/>
                <a:ea typeface="Meiryo UI" panose="020B0604030504040204" pitchFamily="50" charset="-128"/>
                <a:cs typeface="Meiryo UI" panose="020B0604030504040204" pitchFamily="50" charset="-128"/>
              </a:rPr>
              <a:t>1.3</a:t>
            </a:r>
            <a:r>
              <a:rPr lang="ja-JP" altLang="en-US" sz="900" b="1">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a:latin typeface="Meiryo UI" panose="020B0604030504040204" pitchFamily="50" charset="-128"/>
                <a:ea typeface="Meiryo UI" panose="020B0604030504040204" pitchFamily="50" charset="-128"/>
                <a:cs typeface="Meiryo UI" panose="020B0604030504040204" pitchFamily="50" charset="-128"/>
              </a:rPr>
              <a:t>】</a:t>
            </a:r>
            <a:r>
              <a:rPr lang="ja-JP" altLang="en-US" sz="900" b="1">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矢印: 五方向 13">
            <a:extLst>
              <a:ext uri="{FF2B5EF4-FFF2-40B4-BE49-F238E27FC236}">
                <a16:creationId xmlns:a16="http://schemas.microsoft.com/office/drawing/2014/main" id="{A0640C5A-A3EB-0329-D20A-81547818D8CF}"/>
              </a:ext>
            </a:extLst>
          </p:cNvPr>
          <p:cNvSpPr/>
          <p:nvPr/>
        </p:nvSpPr>
        <p:spPr>
          <a:xfrm>
            <a:off x="4169157" y="3465864"/>
            <a:ext cx="569204"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5" name="矢印: 五方向 14">
            <a:extLst>
              <a:ext uri="{FF2B5EF4-FFF2-40B4-BE49-F238E27FC236}">
                <a16:creationId xmlns:a16="http://schemas.microsoft.com/office/drawing/2014/main" id="{4F2E1678-6A30-605E-94DD-BE474F18156E}"/>
              </a:ext>
            </a:extLst>
          </p:cNvPr>
          <p:cNvSpPr/>
          <p:nvPr/>
        </p:nvSpPr>
        <p:spPr>
          <a:xfrm>
            <a:off x="2405444" y="3466244"/>
            <a:ext cx="771897" cy="575620"/>
          </a:xfrm>
          <a:prstGeom prst="homePlate">
            <a:avLst>
              <a:gd name="adj" fmla="val 3149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準備</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6" name="矢印: 五方向 15">
            <a:extLst>
              <a:ext uri="{FF2B5EF4-FFF2-40B4-BE49-F238E27FC236}">
                <a16:creationId xmlns:a16="http://schemas.microsoft.com/office/drawing/2014/main" id="{9AE3D059-C0A3-8E78-401B-2126FAD71722}"/>
              </a:ext>
            </a:extLst>
          </p:cNvPr>
          <p:cNvSpPr/>
          <p:nvPr/>
        </p:nvSpPr>
        <p:spPr>
          <a:xfrm>
            <a:off x="2398853" y="2934813"/>
            <a:ext cx="717366" cy="377804"/>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証一体化</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検討・仕様書</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AC8ED33D-4FBB-479E-64B2-C3DDB461128B}"/>
              </a:ext>
            </a:extLst>
          </p:cNvPr>
          <p:cNvSpPr/>
          <p:nvPr/>
        </p:nvSpPr>
        <p:spPr bwMode="auto">
          <a:xfrm>
            <a:off x="3116218" y="1848991"/>
            <a:ext cx="1850965" cy="180000"/>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8/7</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r>
              <a:rPr lang="en-US" altLang="ja-JP" sz="900">
                <a:latin typeface="Meiryo UI" panose="020B0604030504040204" pitchFamily="50" charset="-128"/>
                <a:ea typeface="Meiryo UI" panose="020B0604030504040204" pitchFamily="50" charset="-128"/>
                <a:cs typeface="Meiryo UI" panose="020B0604030504040204" pitchFamily="50" charset="-128"/>
              </a:rPr>
              <a:t>WT</a:t>
            </a:r>
          </a:p>
        </p:txBody>
      </p:sp>
      <p:sp>
        <p:nvSpPr>
          <p:cNvPr id="18" name="正方形/長方形 17">
            <a:extLst>
              <a:ext uri="{FF2B5EF4-FFF2-40B4-BE49-F238E27FC236}">
                <a16:creationId xmlns:a16="http://schemas.microsoft.com/office/drawing/2014/main" id="{EADB51D6-1058-AF74-FC6F-857552F67D77}"/>
              </a:ext>
            </a:extLst>
          </p:cNvPr>
          <p:cNvSpPr/>
          <p:nvPr/>
        </p:nvSpPr>
        <p:spPr bwMode="auto">
          <a:xfrm>
            <a:off x="3408967" y="2140860"/>
            <a:ext cx="1850965" cy="180001"/>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8/22</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AE16105-0767-1CBF-0B42-48FE78B64042}"/>
              </a:ext>
            </a:extLst>
          </p:cNvPr>
          <p:cNvSpPr/>
          <p:nvPr/>
        </p:nvSpPr>
        <p:spPr bwMode="auto">
          <a:xfrm>
            <a:off x="4741072" y="1848991"/>
            <a:ext cx="1190326" cy="347581"/>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10/16</a:t>
            </a:r>
            <a:r>
              <a:rPr lang="ja-JP" altLang="en-US" sz="900">
                <a:latin typeface="Meiryo UI" panose="020B0604030504040204" pitchFamily="50" charset="-128"/>
                <a:ea typeface="Meiryo UI" panose="020B0604030504040204" pitchFamily="50" charset="-128"/>
                <a:cs typeface="Meiryo UI" panose="020B0604030504040204" pitchFamily="50" charset="-128"/>
              </a:rPr>
              <a:t>（仮）</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r>
              <a:rPr lang="en-US" altLang="ja-JP" sz="900">
                <a:latin typeface="Meiryo UI" panose="020B0604030504040204" pitchFamily="50" charset="-128"/>
                <a:ea typeface="Meiryo UI" panose="020B0604030504040204" pitchFamily="50" charset="-128"/>
                <a:cs typeface="Meiryo UI" panose="020B0604030504040204" pitchFamily="50" charset="-128"/>
              </a:rPr>
              <a:t>WT</a:t>
            </a:r>
          </a:p>
        </p:txBody>
      </p:sp>
      <p:sp>
        <p:nvSpPr>
          <p:cNvPr id="20" name="正方形/長方形 19">
            <a:extLst>
              <a:ext uri="{FF2B5EF4-FFF2-40B4-BE49-F238E27FC236}">
                <a16:creationId xmlns:a16="http://schemas.microsoft.com/office/drawing/2014/main" id="{4790CBF4-33E1-4501-15D9-516C71303792}"/>
              </a:ext>
            </a:extLst>
          </p:cNvPr>
          <p:cNvSpPr/>
          <p:nvPr/>
        </p:nvSpPr>
        <p:spPr bwMode="auto">
          <a:xfrm>
            <a:off x="4933346" y="2140860"/>
            <a:ext cx="900639" cy="324000"/>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en-US" altLang="ja-JP" sz="900">
                <a:latin typeface="Meiryo UI" panose="020B0604030504040204" pitchFamily="50" charset="-128"/>
                <a:ea typeface="Meiryo UI" panose="020B0604030504040204" pitchFamily="50" charset="-128"/>
                <a:cs typeface="Meiryo UI" panose="020B0604030504040204" pitchFamily="50" charset="-128"/>
              </a:rPr>
              <a:t>10/24</a:t>
            </a:r>
            <a:r>
              <a:rPr lang="ja-JP" altLang="en-US" sz="900">
                <a:latin typeface="Meiryo UI" panose="020B0604030504040204" pitchFamily="50" charset="-128"/>
                <a:ea typeface="Meiryo UI" panose="020B0604030504040204" pitchFamily="50" charset="-128"/>
                <a:cs typeface="Meiryo UI" panose="020B0604030504040204" pitchFamily="50" charset="-128"/>
              </a:rPr>
              <a:t>（仮）</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矢印: 五方向 20">
            <a:extLst>
              <a:ext uri="{FF2B5EF4-FFF2-40B4-BE49-F238E27FC236}">
                <a16:creationId xmlns:a16="http://schemas.microsoft.com/office/drawing/2014/main" id="{A96EAE6A-7397-3641-7E1A-8606B58F567D}"/>
              </a:ext>
            </a:extLst>
          </p:cNvPr>
          <p:cNvSpPr/>
          <p:nvPr/>
        </p:nvSpPr>
        <p:spPr>
          <a:xfrm>
            <a:off x="4748887" y="3465864"/>
            <a:ext cx="424747"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2" name="矢印: 五方向 21">
            <a:extLst>
              <a:ext uri="{FF2B5EF4-FFF2-40B4-BE49-F238E27FC236}">
                <a16:creationId xmlns:a16="http://schemas.microsoft.com/office/drawing/2014/main" id="{B582BADB-65E3-8133-7EE5-234130D4365C}"/>
              </a:ext>
            </a:extLst>
          </p:cNvPr>
          <p:cNvSpPr/>
          <p:nvPr/>
        </p:nvSpPr>
        <p:spPr>
          <a:xfrm>
            <a:off x="4926546" y="3926842"/>
            <a:ext cx="358141" cy="576000"/>
          </a:xfrm>
          <a:prstGeom prst="homePlate">
            <a:avLst>
              <a:gd name="adj" fmla="val 3118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3" name="矢印: 五方向 22">
            <a:extLst>
              <a:ext uri="{FF2B5EF4-FFF2-40B4-BE49-F238E27FC236}">
                <a16:creationId xmlns:a16="http://schemas.microsoft.com/office/drawing/2014/main" id="{A45B5CC8-1052-F386-8AC3-907C12010CF9}"/>
              </a:ext>
            </a:extLst>
          </p:cNvPr>
          <p:cNvSpPr/>
          <p:nvPr/>
        </p:nvSpPr>
        <p:spPr>
          <a:xfrm>
            <a:off x="3428215" y="3926842"/>
            <a:ext cx="409384"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D7A5A22E-5337-E5AF-EFAE-CA11B24C2785}"/>
              </a:ext>
            </a:extLst>
          </p:cNvPr>
          <p:cNvSpPr/>
          <p:nvPr/>
        </p:nvSpPr>
        <p:spPr bwMode="auto">
          <a:xfrm>
            <a:off x="5900861" y="6594658"/>
            <a:ext cx="2998238" cy="179352"/>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 記載している標準仕様書の版数は仮の版数となります。</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a:extLst>
              <a:ext uri="{FF2B5EF4-FFF2-40B4-BE49-F238E27FC236}">
                <a16:creationId xmlns:a16="http://schemas.microsoft.com/office/drawing/2014/main" id="{BA1DD3AE-2058-2EEE-7AAB-465E22D96E41}"/>
              </a:ext>
            </a:extLst>
          </p:cNvPr>
          <p:cNvSpPr/>
          <p:nvPr/>
        </p:nvSpPr>
        <p:spPr bwMode="auto">
          <a:xfrm>
            <a:off x="6946185" y="1140191"/>
            <a:ext cx="1417377" cy="288801"/>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月中旬</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1.4</a:t>
            </a:r>
            <a:r>
              <a:rPr lang="ja-JP" altLang="en-US" sz="900">
                <a:latin typeface="Meiryo UI" panose="020B0604030504040204" pitchFamily="50" charset="-128"/>
                <a:ea typeface="Meiryo UI" panose="020B0604030504040204" pitchFamily="50" charset="-128"/>
                <a:cs typeface="Meiryo UI" panose="020B0604030504040204" pitchFamily="50" charset="-128"/>
              </a:rPr>
              <a:t>版</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（案）</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公開</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正方形/長方形 25">
            <a:extLst>
              <a:ext uri="{FF2B5EF4-FFF2-40B4-BE49-F238E27FC236}">
                <a16:creationId xmlns:a16="http://schemas.microsoft.com/office/drawing/2014/main" id="{D87C625E-0BCD-E028-1905-54662F43DCA5}"/>
              </a:ext>
            </a:extLst>
          </p:cNvPr>
          <p:cNvSpPr/>
          <p:nvPr/>
        </p:nvSpPr>
        <p:spPr bwMode="auto">
          <a:xfrm>
            <a:off x="7219974" y="1140191"/>
            <a:ext cx="1763443" cy="632930"/>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900" b="1">
                <a:latin typeface="Meiryo UI" panose="020B0604030504040204" pitchFamily="50" charset="-128"/>
                <a:ea typeface="Meiryo UI" panose="020B0604030504040204" pitchFamily="50" charset="-128"/>
                <a:cs typeface="Meiryo UI" panose="020B0604030504040204" pitchFamily="50" charset="-128"/>
              </a:rPr>
              <a:t>△</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pPr algn="r"/>
            <a:r>
              <a:rPr lang="en-US" altLang="ja-JP" sz="900" b="1">
                <a:latin typeface="Meiryo UI" panose="020B0604030504040204" pitchFamily="50" charset="-128"/>
                <a:ea typeface="Meiryo UI" panose="020B0604030504040204" pitchFamily="50" charset="-128"/>
                <a:cs typeface="Meiryo UI" panose="020B0604030504040204" pitchFamily="50" charset="-128"/>
              </a:rPr>
              <a:t>3/31</a:t>
            </a:r>
            <a:r>
              <a:rPr lang="ja-JP" altLang="en-US" sz="900" b="1">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b="1">
                <a:latin typeface="Meiryo UI" panose="020B0604030504040204" pitchFamily="50" charset="-128"/>
                <a:ea typeface="Meiryo UI" panose="020B0604030504040204" pitchFamily="50" charset="-128"/>
                <a:cs typeface="Meiryo UI" panose="020B0604030504040204" pitchFamily="50" charset="-128"/>
              </a:rPr>
              <a:t>国保標準仕様書</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b="1">
                <a:latin typeface="Meiryo UI" panose="020B0604030504040204" pitchFamily="50" charset="-128"/>
                <a:ea typeface="Meiryo UI" panose="020B0604030504040204" pitchFamily="50" charset="-128"/>
                <a:cs typeface="Meiryo UI" panose="020B0604030504040204" pitchFamily="50" charset="-128"/>
              </a:rPr>
              <a:t>  </a:t>
            </a:r>
            <a:r>
              <a:rPr lang="en-US" altLang="ja-JP" sz="900" b="1">
                <a:latin typeface="Meiryo UI" panose="020B0604030504040204" pitchFamily="50" charset="-128"/>
                <a:ea typeface="Meiryo UI" panose="020B0604030504040204" pitchFamily="50" charset="-128"/>
                <a:cs typeface="Meiryo UI" panose="020B0604030504040204" pitchFamily="50" charset="-128"/>
              </a:rPr>
              <a:t>【</a:t>
            </a:r>
            <a:r>
              <a:rPr lang="ja-JP" altLang="en-US" sz="900" b="1">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a:latin typeface="Meiryo UI" panose="020B0604030504040204" pitchFamily="50" charset="-128"/>
                <a:ea typeface="Meiryo UI" panose="020B0604030504040204" pitchFamily="50" charset="-128"/>
                <a:cs typeface="Meiryo UI" panose="020B0604030504040204" pitchFamily="50" charset="-128"/>
              </a:rPr>
              <a:t>1.4</a:t>
            </a:r>
            <a:r>
              <a:rPr lang="ja-JP" altLang="en-US" sz="900" b="1">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a:latin typeface="Meiryo UI" panose="020B0604030504040204" pitchFamily="50" charset="-128"/>
                <a:ea typeface="Meiryo UI" panose="020B0604030504040204" pitchFamily="50" charset="-128"/>
                <a:cs typeface="Meiryo UI" panose="020B0604030504040204" pitchFamily="50" charset="-128"/>
              </a:rPr>
              <a:t>】</a:t>
            </a:r>
            <a:r>
              <a:rPr lang="ja-JP" altLang="en-US" sz="900" b="1">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6AF550B1-FFEA-033B-B05A-C878F73D70E4}"/>
              </a:ext>
            </a:extLst>
          </p:cNvPr>
          <p:cNvSpPr/>
          <p:nvPr/>
        </p:nvSpPr>
        <p:spPr bwMode="auto">
          <a:xfrm>
            <a:off x="8014286" y="1909374"/>
            <a:ext cx="690216" cy="312747"/>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月下旬</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4</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r>
              <a:rPr lang="en-US" altLang="ja-JP" sz="900">
                <a:latin typeface="Meiryo UI" panose="020B0604030504040204" pitchFamily="50" charset="-128"/>
                <a:ea typeface="Meiryo UI" panose="020B0604030504040204" pitchFamily="50" charset="-128"/>
                <a:cs typeface="Meiryo UI" panose="020B0604030504040204" pitchFamily="50" charset="-128"/>
              </a:rPr>
              <a:t>WT</a:t>
            </a:r>
          </a:p>
        </p:txBody>
      </p:sp>
      <p:sp>
        <p:nvSpPr>
          <p:cNvPr id="28" name="正方形/長方形 27">
            <a:extLst>
              <a:ext uri="{FF2B5EF4-FFF2-40B4-BE49-F238E27FC236}">
                <a16:creationId xmlns:a16="http://schemas.microsoft.com/office/drawing/2014/main" id="{E48B7CC5-5986-CF7D-BFD6-BFF7D71E6C14}"/>
              </a:ext>
            </a:extLst>
          </p:cNvPr>
          <p:cNvSpPr/>
          <p:nvPr/>
        </p:nvSpPr>
        <p:spPr bwMode="auto">
          <a:xfrm>
            <a:off x="8014285" y="2181769"/>
            <a:ext cx="746047" cy="33186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ja-JP" altLang="en-US" sz="900">
                <a:latin typeface="Meiryo UI" panose="020B0604030504040204" pitchFamily="50" charset="-128"/>
                <a:ea typeface="Meiryo UI" panose="020B0604030504040204" pitchFamily="50" charset="-128"/>
                <a:cs typeface="Meiryo UI" panose="020B0604030504040204" pitchFamily="50" charset="-128"/>
              </a:rPr>
              <a:t>△</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pPr algn="r"/>
            <a:r>
              <a:rPr lang="en-US" altLang="ja-JP" sz="900">
                <a:latin typeface="Meiryo UI" panose="020B0604030504040204" pitchFamily="50" charset="-128"/>
                <a:ea typeface="Meiryo UI" panose="020B0604030504040204" pitchFamily="50" charset="-128"/>
                <a:cs typeface="Meiryo UI" panose="020B0604030504040204" pitchFamily="50" charset="-128"/>
              </a:rPr>
              <a:t>3</a:t>
            </a:r>
            <a:r>
              <a:rPr lang="ja-JP" altLang="en-US" sz="900">
                <a:latin typeface="Meiryo UI" panose="020B0604030504040204" pitchFamily="50" charset="-128"/>
                <a:ea typeface="Meiryo UI" panose="020B0604030504040204" pitchFamily="50" charset="-128"/>
                <a:cs typeface="Meiryo UI" panose="020B0604030504040204" pitchFamily="50" charset="-128"/>
              </a:rPr>
              <a:t>月下旬</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4</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矢印: 五方向 28">
            <a:extLst>
              <a:ext uri="{FF2B5EF4-FFF2-40B4-BE49-F238E27FC236}">
                <a16:creationId xmlns:a16="http://schemas.microsoft.com/office/drawing/2014/main" id="{2CEFD6F5-D864-7F69-9D61-1F719F709F01}"/>
              </a:ext>
            </a:extLst>
          </p:cNvPr>
          <p:cNvSpPr/>
          <p:nvPr/>
        </p:nvSpPr>
        <p:spPr>
          <a:xfrm>
            <a:off x="1285336" y="2747398"/>
            <a:ext cx="1089994" cy="324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特定健診仕様書</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確認・仕様書案作成</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30" name="矢印: 五方向 29">
            <a:extLst>
              <a:ext uri="{FF2B5EF4-FFF2-40B4-BE49-F238E27FC236}">
                <a16:creationId xmlns:a16="http://schemas.microsoft.com/office/drawing/2014/main" id="{B98922DC-4E23-247C-0D6D-A3A6A47F6359}"/>
              </a:ext>
            </a:extLst>
          </p:cNvPr>
          <p:cNvSpPr/>
          <p:nvPr/>
        </p:nvSpPr>
        <p:spPr>
          <a:xfrm>
            <a:off x="1285023" y="3133618"/>
            <a:ext cx="1080462" cy="324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その他課題検討・</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31" name="矢印: 五方向 30">
            <a:extLst>
              <a:ext uri="{FF2B5EF4-FFF2-40B4-BE49-F238E27FC236}">
                <a16:creationId xmlns:a16="http://schemas.microsoft.com/office/drawing/2014/main" id="{7318AABA-17BE-AA68-9DF8-9C3842219ECA}"/>
              </a:ext>
            </a:extLst>
          </p:cNvPr>
          <p:cNvSpPr/>
          <p:nvPr/>
        </p:nvSpPr>
        <p:spPr>
          <a:xfrm>
            <a:off x="7081849" y="5072982"/>
            <a:ext cx="394570" cy="576000"/>
          </a:xfrm>
          <a:prstGeom prst="homePlate">
            <a:avLst>
              <a:gd name="adj" fmla="val 26732"/>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D2C7F36D-21D7-AD65-8E18-C000E574A4B1}"/>
              </a:ext>
            </a:extLst>
          </p:cNvPr>
          <p:cNvSpPr/>
          <p:nvPr/>
        </p:nvSpPr>
        <p:spPr>
          <a:xfrm>
            <a:off x="7483513" y="5072982"/>
            <a:ext cx="565887"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481DC607-B354-E3F5-CF15-F8E049A2D8D3}"/>
              </a:ext>
            </a:extLst>
          </p:cNvPr>
          <p:cNvSpPr/>
          <p:nvPr/>
        </p:nvSpPr>
        <p:spPr>
          <a:xfrm>
            <a:off x="8056494" y="5072982"/>
            <a:ext cx="657315"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FD8249FF-DAD7-4E4F-5E86-2564F93949CF}"/>
              </a:ext>
            </a:extLst>
          </p:cNvPr>
          <p:cNvSpPr/>
          <p:nvPr/>
        </p:nvSpPr>
        <p:spPr>
          <a:xfrm>
            <a:off x="8491839" y="5526342"/>
            <a:ext cx="358141" cy="576000"/>
          </a:xfrm>
          <a:prstGeom prst="homePlate">
            <a:avLst>
              <a:gd name="adj" fmla="val 3118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72D4AAA-892D-86B1-C5EF-31B6A8C7FF98}"/>
              </a:ext>
            </a:extLst>
          </p:cNvPr>
          <p:cNvSpPr/>
          <p:nvPr/>
        </p:nvSpPr>
        <p:spPr>
          <a:xfrm>
            <a:off x="5287558" y="5323485"/>
            <a:ext cx="851068" cy="455807"/>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子ども子育て</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支援金制度</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8" name="四角形: 角を丸くする 67">
            <a:extLst>
              <a:ext uri="{FF2B5EF4-FFF2-40B4-BE49-F238E27FC236}">
                <a16:creationId xmlns:a16="http://schemas.microsoft.com/office/drawing/2014/main" id="{082DD08B-686F-F010-0C7C-2B9ABB45EA22}"/>
              </a:ext>
            </a:extLst>
          </p:cNvPr>
          <p:cNvSpPr/>
          <p:nvPr/>
        </p:nvSpPr>
        <p:spPr>
          <a:xfrm>
            <a:off x="229981" y="2675653"/>
            <a:ext cx="5851642" cy="1933752"/>
          </a:xfrm>
          <a:prstGeom prst="roundRect">
            <a:avLst>
              <a:gd name="adj" fmla="val 11111"/>
            </a:avLst>
          </a:prstGeom>
          <a:noFill/>
          <a:ln w="31750">
            <a:solidFill>
              <a:srgbClr val="FFD9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r>
              <a:rPr lang="ja-JP" altLang="en-US" sz="1200">
                <a:solidFill>
                  <a:schemeClr val="tx1"/>
                </a:solidFill>
                <a:latin typeface="Meiryo UI" panose="020B0604030504040204" pitchFamily="50" charset="-128"/>
                <a:ea typeface="Meiryo UI" panose="020B0604030504040204" pitchFamily="50" charset="-128"/>
              </a:rPr>
              <a:t>令和</a:t>
            </a:r>
            <a:r>
              <a:rPr lang="en-US" altLang="ja-JP" sz="1200">
                <a:solidFill>
                  <a:schemeClr val="tx1"/>
                </a:solidFill>
                <a:latin typeface="Meiryo UI" panose="020B0604030504040204" pitchFamily="50" charset="-128"/>
                <a:ea typeface="Meiryo UI" panose="020B0604030504040204" pitchFamily="50" charset="-128"/>
              </a:rPr>
              <a:t>6</a:t>
            </a:r>
            <a:r>
              <a:rPr lang="ja-JP" altLang="en-US" sz="1200">
                <a:solidFill>
                  <a:schemeClr val="tx1"/>
                </a:solidFill>
                <a:latin typeface="Meiryo UI" panose="020B0604030504040204" pitchFamily="50" charset="-128"/>
                <a:ea typeface="Meiryo UI" panose="020B0604030504040204" pitchFamily="50" charset="-128"/>
              </a:rPr>
              <a:t>年度</a:t>
            </a:r>
            <a:endParaRPr lang="en-US" altLang="ja-JP" sz="1200">
              <a:solidFill>
                <a:schemeClr val="tx1"/>
              </a:solidFill>
              <a:latin typeface="Meiryo UI" panose="020B0604030504040204" pitchFamily="50" charset="-128"/>
              <a:ea typeface="Meiryo UI" panose="020B0604030504040204" pitchFamily="50" charset="-128"/>
            </a:endParaRPr>
          </a:p>
          <a:p>
            <a:r>
              <a:rPr lang="ja-JP" altLang="en-US" sz="1200">
                <a:solidFill>
                  <a:schemeClr val="tx1"/>
                </a:solidFill>
                <a:latin typeface="Meiryo UI" panose="020B0604030504040204" pitchFamily="50" charset="-128"/>
                <a:ea typeface="Meiryo UI" panose="020B0604030504040204" pitchFamily="50" charset="-128"/>
              </a:rPr>
              <a:t>上期改版対応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四角形: 角を丸くする 68">
            <a:extLst>
              <a:ext uri="{FF2B5EF4-FFF2-40B4-BE49-F238E27FC236}">
                <a16:creationId xmlns:a16="http://schemas.microsoft.com/office/drawing/2014/main" id="{5073AEF5-ECB5-9A09-EFD0-7672D19E81B0}"/>
              </a:ext>
            </a:extLst>
          </p:cNvPr>
          <p:cNvSpPr/>
          <p:nvPr/>
        </p:nvSpPr>
        <p:spPr>
          <a:xfrm>
            <a:off x="4748887" y="4679862"/>
            <a:ext cx="4111441" cy="1812378"/>
          </a:xfrm>
          <a:prstGeom prst="roundRect">
            <a:avLst>
              <a:gd name="adj" fmla="val 11111"/>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r>
              <a:rPr lang="ja-JP" altLang="en-US" sz="1200">
                <a:solidFill>
                  <a:schemeClr val="tx1"/>
                </a:solidFill>
                <a:latin typeface="Meiryo UI" panose="020B0604030504040204" pitchFamily="50" charset="-128"/>
                <a:ea typeface="Meiryo UI" panose="020B0604030504040204" pitchFamily="50" charset="-128"/>
              </a:rPr>
              <a:t>令和</a:t>
            </a:r>
            <a:r>
              <a:rPr lang="en-US" altLang="ja-JP" sz="1200">
                <a:solidFill>
                  <a:schemeClr val="tx1"/>
                </a:solidFill>
                <a:latin typeface="Meiryo UI" panose="020B0604030504040204" pitchFamily="50" charset="-128"/>
                <a:ea typeface="Meiryo UI" panose="020B0604030504040204" pitchFamily="50" charset="-128"/>
              </a:rPr>
              <a:t>6</a:t>
            </a:r>
            <a:r>
              <a:rPr lang="ja-JP" altLang="en-US" sz="1200">
                <a:solidFill>
                  <a:schemeClr val="tx1"/>
                </a:solidFill>
                <a:latin typeface="Meiryo UI" panose="020B0604030504040204" pitchFamily="50" charset="-128"/>
                <a:ea typeface="Meiryo UI" panose="020B0604030504040204" pitchFamily="50" charset="-128"/>
              </a:rPr>
              <a:t>年度下期改版対応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CCD4EE22-CDA2-999B-EA09-D3FA39E23E83}"/>
              </a:ext>
            </a:extLst>
          </p:cNvPr>
          <p:cNvSpPr/>
          <p:nvPr/>
        </p:nvSpPr>
        <p:spPr>
          <a:xfrm>
            <a:off x="5284688" y="4958306"/>
            <a:ext cx="851068" cy="324000"/>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err="1">
                <a:solidFill>
                  <a:schemeClr val="tx1"/>
                </a:solidFill>
                <a:latin typeface="Meiryo UI" panose="020B0604030504040204" pitchFamily="50" charset="-128"/>
                <a:ea typeface="Meiryo UI" panose="020B0604030504040204" pitchFamily="50" charset="-128"/>
              </a:rPr>
              <a:t>eLTAX</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500B54BD-71BD-9E29-65EA-A7297D7CD1B2}"/>
              </a:ext>
            </a:extLst>
          </p:cNvPr>
          <p:cNvSpPr/>
          <p:nvPr/>
        </p:nvSpPr>
        <p:spPr bwMode="auto">
          <a:xfrm>
            <a:off x="3755518" y="3113938"/>
            <a:ext cx="816492" cy="3778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9/2</a:t>
            </a:r>
            <a:r>
              <a:rPr lang="ja-JP" altLang="en-US" sz="900">
                <a:latin typeface="Meiryo UI" panose="020B0604030504040204" pitchFamily="50" charset="-128"/>
                <a:ea typeface="Meiryo UI" panose="020B0604030504040204" pitchFamily="50" charset="-128"/>
                <a:cs typeface="Meiryo UI" panose="020B0604030504040204" pitchFamily="50" charset="-128"/>
              </a:rPr>
              <a:t>～</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13</a:t>
            </a:r>
            <a:r>
              <a:rPr lang="ja-JP" altLang="en-US" sz="900">
                <a:latin typeface="Meiryo UI" panose="020B0604030504040204" pitchFamily="50" charset="-128"/>
                <a:ea typeface="Meiryo UI" panose="020B0604030504040204" pitchFamily="50" charset="-128"/>
                <a:cs typeface="Meiryo UI" panose="020B0604030504040204" pitchFamily="50" charset="-128"/>
              </a:rPr>
              <a:t>（仮） </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72" name="正方形/長方形 71">
            <a:extLst>
              <a:ext uri="{FF2B5EF4-FFF2-40B4-BE49-F238E27FC236}">
                <a16:creationId xmlns:a16="http://schemas.microsoft.com/office/drawing/2014/main" id="{DDC5DBDF-45F3-AD2E-5FC5-F187F4964E26}"/>
              </a:ext>
            </a:extLst>
          </p:cNvPr>
          <p:cNvSpPr/>
          <p:nvPr/>
        </p:nvSpPr>
        <p:spPr bwMode="auto">
          <a:xfrm>
            <a:off x="6990551" y="4738961"/>
            <a:ext cx="816492" cy="3778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1/16</a:t>
            </a:r>
            <a:r>
              <a:rPr lang="ja-JP" altLang="en-US" sz="900">
                <a:latin typeface="Meiryo UI" panose="020B0604030504040204" pitchFamily="50" charset="-128"/>
                <a:ea typeface="Meiryo UI" panose="020B0604030504040204" pitchFamily="50" charset="-128"/>
                <a:cs typeface="Meiryo UI" panose="020B0604030504040204" pitchFamily="50" charset="-128"/>
              </a:rPr>
              <a:t>～</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29</a:t>
            </a:r>
            <a:r>
              <a:rPr lang="ja-JP" altLang="en-US" sz="900">
                <a:latin typeface="Meiryo UI" panose="020B0604030504040204" pitchFamily="50" charset="-128"/>
                <a:ea typeface="Meiryo UI" panose="020B0604030504040204" pitchFamily="50" charset="-128"/>
                <a:cs typeface="Meiryo UI" panose="020B0604030504040204" pitchFamily="50" charset="-128"/>
              </a:rPr>
              <a:t>（仮） </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正方形/長方形 72">
            <a:extLst>
              <a:ext uri="{FF2B5EF4-FFF2-40B4-BE49-F238E27FC236}">
                <a16:creationId xmlns:a16="http://schemas.microsoft.com/office/drawing/2014/main" id="{FEB4892F-3C2F-0180-A48C-0147FAD86AC3}"/>
              </a:ext>
            </a:extLst>
          </p:cNvPr>
          <p:cNvSpPr/>
          <p:nvPr/>
        </p:nvSpPr>
        <p:spPr bwMode="auto">
          <a:xfrm>
            <a:off x="1909037" y="4740434"/>
            <a:ext cx="1617987" cy="350640"/>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総務省</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6</a:t>
            </a:r>
            <a:r>
              <a:rPr lang="ja-JP" altLang="en-US" sz="900">
                <a:latin typeface="Meiryo UI" panose="020B0604030504040204" pitchFamily="50" charset="-128"/>
                <a:ea typeface="Meiryo UI" panose="020B0604030504040204" pitchFamily="50" charset="-128"/>
                <a:cs typeface="Meiryo UI" panose="020B0604030504040204" pitchFamily="50" charset="-128"/>
              </a:rPr>
              <a:t>月 </a:t>
            </a:r>
            <a:r>
              <a:rPr lang="en-US" altLang="ja-JP" sz="900" err="1">
                <a:latin typeface="Meiryo UI" panose="020B0604030504040204" pitchFamily="50" charset="-128"/>
                <a:ea typeface="Meiryo UI" panose="020B0604030504040204" pitchFamily="50" charset="-128"/>
                <a:cs typeface="Meiryo UI" panose="020B0604030504040204" pitchFamily="50" charset="-128"/>
              </a:rPr>
              <a:t>eLTAX</a:t>
            </a:r>
            <a:r>
              <a:rPr lang="ja-JP" altLang="en-US" sz="900">
                <a:latin typeface="Meiryo UI" panose="020B0604030504040204" pitchFamily="50" charset="-128"/>
                <a:ea typeface="Meiryo UI" panose="020B0604030504040204" pitchFamily="50" charset="-128"/>
                <a:cs typeface="Meiryo UI" panose="020B0604030504040204" pitchFamily="50" charset="-128"/>
              </a:rPr>
              <a:t>見積</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参考資料公開</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正方形/長方形 73">
            <a:extLst>
              <a:ext uri="{FF2B5EF4-FFF2-40B4-BE49-F238E27FC236}">
                <a16:creationId xmlns:a16="http://schemas.microsoft.com/office/drawing/2014/main" id="{3974904C-1CA5-530E-F016-76C8937770EF}"/>
              </a:ext>
            </a:extLst>
          </p:cNvPr>
          <p:cNvSpPr/>
          <p:nvPr/>
        </p:nvSpPr>
        <p:spPr bwMode="auto">
          <a:xfrm>
            <a:off x="3638076" y="1649619"/>
            <a:ext cx="2601862" cy="238791"/>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8/31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特定健診等標準仕様書</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吹き出し: 四角形 74">
            <a:extLst>
              <a:ext uri="{FF2B5EF4-FFF2-40B4-BE49-F238E27FC236}">
                <a16:creationId xmlns:a16="http://schemas.microsoft.com/office/drawing/2014/main" id="{2BA283F7-0639-9745-9A63-C3840AA4F418}"/>
              </a:ext>
            </a:extLst>
          </p:cNvPr>
          <p:cNvSpPr/>
          <p:nvPr/>
        </p:nvSpPr>
        <p:spPr>
          <a:xfrm>
            <a:off x="2599440" y="5439570"/>
            <a:ext cx="2138921" cy="678990"/>
          </a:xfrm>
          <a:prstGeom prst="wedgeRectCallout">
            <a:avLst>
              <a:gd name="adj1" fmla="val 61229"/>
              <a:gd name="adj2" fmla="val -35290"/>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r>
              <a:rPr kumimoji="1" lang="en-US" altLang="ja-JP" sz="1000" err="1">
                <a:solidFill>
                  <a:srgbClr val="FF0000"/>
                </a:solidFill>
                <a:latin typeface="Meiryo UI" panose="020B0604030504040204" pitchFamily="50" charset="-128"/>
                <a:ea typeface="Meiryo UI" panose="020B0604030504040204" pitchFamily="50" charset="-128"/>
              </a:rPr>
              <a:t>eLTAX</a:t>
            </a:r>
            <a:r>
              <a:rPr kumimoji="1" lang="ja-JP" altLang="en-US" sz="1000">
                <a:solidFill>
                  <a:srgbClr val="FF0000"/>
                </a:solidFill>
                <a:latin typeface="Meiryo UI" panose="020B0604030504040204" pitchFamily="50" charset="-128"/>
                <a:ea typeface="Meiryo UI" panose="020B0604030504040204" pitchFamily="50" charset="-128"/>
              </a:rPr>
              <a:t>、子ども子育て支援金に係る対応は、検討状況によって対応時期の変更が生じる可能性がある。</a:t>
            </a:r>
          </a:p>
        </p:txBody>
      </p:sp>
      <p:sp>
        <p:nvSpPr>
          <p:cNvPr id="76" name="正方形/長方形 75">
            <a:extLst>
              <a:ext uri="{FF2B5EF4-FFF2-40B4-BE49-F238E27FC236}">
                <a16:creationId xmlns:a16="http://schemas.microsoft.com/office/drawing/2014/main" id="{41B054E3-8B3C-ADAC-CF32-08038AC942C0}"/>
              </a:ext>
            </a:extLst>
          </p:cNvPr>
          <p:cNvSpPr/>
          <p:nvPr/>
        </p:nvSpPr>
        <p:spPr bwMode="auto">
          <a:xfrm>
            <a:off x="7036634" y="4165216"/>
            <a:ext cx="2062681" cy="35586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総務省</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月 </a:t>
            </a:r>
            <a:r>
              <a:rPr lang="en-US" altLang="ja-JP" sz="900" err="1">
                <a:latin typeface="Meiryo UI" panose="020B0604030504040204" pitchFamily="50" charset="-128"/>
                <a:ea typeface="Meiryo UI" panose="020B0604030504040204" pitchFamily="50" charset="-128"/>
                <a:cs typeface="Meiryo UI" panose="020B0604030504040204" pitchFamily="50" charset="-128"/>
              </a:rPr>
              <a:t>eLTAX</a:t>
            </a:r>
            <a:r>
              <a:rPr lang="ja-JP" altLang="en-US" sz="900">
                <a:latin typeface="Meiryo UI" panose="020B0604030504040204" pitchFamily="50" charset="-128"/>
                <a:ea typeface="Meiryo UI" panose="020B0604030504040204" pitchFamily="50" charset="-128"/>
                <a:cs typeface="Meiryo UI" panose="020B0604030504040204" pitchFamily="50" charset="-128"/>
              </a:rPr>
              <a:t>公開仕様書（暫定版）</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（公開時期調整中）</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正方形/長方形 76">
            <a:extLst>
              <a:ext uri="{FF2B5EF4-FFF2-40B4-BE49-F238E27FC236}">
                <a16:creationId xmlns:a16="http://schemas.microsoft.com/office/drawing/2014/main" id="{5726E933-C95E-B3BF-8A0B-7809695EBD49}"/>
              </a:ext>
            </a:extLst>
          </p:cNvPr>
          <p:cNvSpPr/>
          <p:nvPr/>
        </p:nvSpPr>
        <p:spPr bwMode="auto">
          <a:xfrm>
            <a:off x="5765292" y="1913725"/>
            <a:ext cx="1404880" cy="15958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11</a:t>
            </a:r>
            <a:r>
              <a:rPr lang="ja-JP" altLang="en-US" sz="900">
                <a:latin typeface="Meiryo UI" panose="020B0604030504040204" pitchFamily="50" charset="-128"/>
                <a:ea typeface="Meiryo UI" panose="020B0604030504040204" pitchFamily="50" charset="-128"/>
                <a:cs typeface="Meiryo UI" panose="020B0604030504040204" pitchFamily="50" charset="-128"/>
              </a:rPr>
              <a:t>月下旬ベンダ分科会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09E6A66A-1AD3-5180-0D88-A188DBB2EC82}"/>
              </a:ext>
            </a:extLst>
          </p:cNvPr>
          <p:cNvSpPr/>
          <p:nvPr/>
        </p:nvSpPr>
        <p:spPr bwMode="auto">
          <a:xfrm>
            <a:off x="6612059" y="2357470"/>
            <a:ext cx="1346396" cy="181304"/>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12</a:t>
            </a:r>
            <a:r>
              <a:rPr lang="ja-JP" altLang="en-US" sz="900">
                <a:latin typeface="Meiryo UI" panose="020B0604030504040204" pitchFamily="50" charset="-128"/>
                <a:ea typeface="Meiryo UI" panose="020B0604030504040204" pitchFamily="50" charset="-128"/>
                <a:cs typeface="Meiryo UI" panose="020B0604030504040204" pitchFamily="50" charset="-128"/>
              </a:rPr>
              <a:t>月下旬第</a:t>
            </a:r>
            <a:r>
              <a:rPr lang="en-US" altLang="ja-JP" sz="900">
                <a:latin typeface="Meiryo UI" panose="020B0604030504040204" pitchFamily="50" charset="-128"/>
                <a:ea typeface="Meiryo UI" panose="020B0604030504040204" pitchFamily="50" charset="-128"/>
                <a:cs typeface="Meiryo UI" panose="020B0604030504040204" pitchFamily="50" charset="-128"/>
              </a:rPr>
              <a:t>3</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79" name="矢印: 五方向 78">
            <a:extLst>
              <a:ext uri="{FF2B5EF4-FFF2-40B4-BE49-F238E27FC236}">
                <a16:creationId xmlns:a16="http://schemas.microsoft.com/office/drawing/2014/main" id="{AA6B1686-A7CC-137B-8A84-1A60360E4BA6}"/>
              </a:ext>
            </a:extLst>
          </p:cNvPr>
          <p:cNvSpPr/>
          <p:nvPr/>
        </p:nvSpPr>
        <p:spPr>
          <a:xfrm>
            <a:off x="6161532" y="5027188"/>
            <a:ext cx="825390"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80" name="矢印: 五方向 79">
            <a:extLst>
              <a:ext uri="{FF2B5EF4-FFF2-40B4-BE49-F238E27FC236}">
                <a16:creationId xmlns:a16="http://schemas.microsoft.com/office/drawing/2014/main" id="{0264374D-7552-BE85-F2B9-BFDC135CD6B9}"/>
              </a:ext>
            </a:extLst>
          </p:cNvPr>
          <p:cNvSpPr/>
          <p:nvPr/>
        </p:nvSpPr>
        <p:spPr>
          <a:xfrm>
            <a:off x="6653432" y="5488166"/>
            <a:ext cx="409384"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2D8B5458-4EC8-13ED-7694-2C778874B39B}"/>
              </a:ext>
            </a:extLst>
          </p:cNvPr>
          <p:cNvSpPr/>
          <p:nvPr/>
        </p:nvSpPr>
        <p:spPr bwMode="auto">
          <a:xfrm>
            <a:off x="6161532" y="2133859"/>
            <a:ext cx="1404880" cy="15958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12</a:t>
            </a:r>
            <a:r>
              <a:rPr lang="ja-JP" altLang="en-US" sz="900">
                <a:latin typeface="Meiryo UI" panose="020B0604030504040204" pitchFamily="50" charset="-128"/>
                <a:ea typeface="Meiryo UI" panose="020B0604030504040204" pitchFamily="50" charset="-128"/>
                <a:cs typeface="Meiryo UI" panose="020B0604030504040204" pitchFamily="50" charset="-128"/>
              </a:rPr>
              <a:t>月上旬第</a:t>
            </a:r>
            <a:r>
              <a:rPr lang="en-US" altLang="ja-JP" sz="900">
                <a:latin typeface="Meiryo UI" panose="020B0604030504040204" pitchFamily="50" charset="-128"/>
                <a:ea typeface="Meiryo UI" panose="020B0604030504040204" pitchFamily="50" charset="-128"/>
                <a:cs typeface="Meiryo UI" panose="020B0604030504040204" pitchFamily="50" charset="-128"/>
              </a:rPr>
              <a:t>3</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r>
              <a:rPr lang="en-US" altLang="ja-JP" sz="900">
                <a:latin typeface="Meiryo UI" panose="020B0604030504040204" pitchFamily="50" charset="-128"/>
                <a:ea typeface="Meiryo UI" panose="020B0604030504040204" pitchFamily="50" charset="-128"/>
                <a:cs typeface="Meiryo UI" panose="020B0604030504040204" pitchFamily="50" charset="-128"/>
              </a:rPr>
              <a:t>WT</a:t>
            </a:r>
          </a:p>
        </p:txBody>
      </p:sp>
      <p:sp>
        <p:nvSpPr>
          <p:cNvPr id="9" name="矢印: 五方向 8">
            <a:extLst>
              <a:ext uri="{FF2B5EF4-FFF2-40B4-BE49-F238E27FC236}">
                <a16:creationId xmlns:a16="http://schemas.microsoft.com/office/drawing/2014/main" id="{4F991171-874F-77D7-C69A-49DBE7118F2D}"/>
              </a:ext>
            </a:extLst>
          </p:cNvPr>
          <p:cNvSpPr/>
          <p:nvPr/>
        </p:nvSpPr>
        <p:spPr>
          <a:xfrm>
            <a:off x="5713659" y="5814342"/>
            <a:ext cx="305918"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ベンダ</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分科会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83" name="矢印: 五方向 82">
            <a:extLst>
              <a:ext uri="{FF2B5EF4-FFF2-40B4-BE49-F238E27FC236}">
                <a16:creationId xmlns:a16="http://schemas.microsoft.com/office/drawing/2014/main" id="{EC1BFBD9-5C6A-842D-48C4-64CF04B70104}"/>
              </a:ext>
            </a:extLst>
          </p:cNvPr>
          <p:cNvSpPr/>
          <p:nvPr/>
        </p:nvSpPr>
        <p:spPr>
          <a:xfrm>
            <a:off x="4984714" y="5826590"/>
            <a:ext cx="703041" cy="563751"/>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適合基準日</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見直し検討</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84" name="矢印: 五方向 83">
            <a:extLst>
              <a:ext uri="{FF2B5EF4-FFF2-40B4-BE49-F238E27FC236}">
                <a16:creationId xmlns:a16="http://schemas.microsoft.com/office/drawing/2014/main" id="{33BFE984-4D00-5208-5F53-97C356604EF6}"/>
              </a:ext>
            </a:extLst>
          </p:cNvPr>
          <p:cNvSpPr/>
          <p:nvPr/>
        </p:nvSpPr>
        <p:spPr>
          <a:xfrm>
            <a:off x="6015829" y="5814342"/>
            <a:ext cx="209390"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結</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映</a:t>
            </a:r>
            <a:endParaRPr lang="en-US" altLang="ja-JP" sz="900">
              <a:solidFill>
                <a:schemeClr val="tx1"/>
              </a:solidFill>
              <a:latin typeface="Meiryo UI" panose="020B0604030504040204" pitchFamily="50" charset="-128"/>
              <a:ea typeface="Meiryo UI" panose="020B0604030504040204" pitchFamily="50" charset="-128"/>
            </a:endParaRPr>
          </a:p>
        </p:txBody>
      </p:sp>
      <p:cxnSp>
        <p:nvCxnSpPr>
          <p:cNvPr id="86" name="コネクタ: カギ線 85">
            <a:extLst>
              <a:ext uri="{FF2B5EF4-FFF2-40B4-BE49-F238E27FC236}">
                <a16:creationId xmlns:a16="http://schemas.microsoft.com/office/drawing/2014/main" id="{F14EE6F6-E523-0049-62DE-0FBB65BE7338}"/>
              </a:ext>
            </a:extLst>
          </p:cNvPr>
          <p:cNvCxnSpPr>
            <a:cxnSpLocks/>
          </p:cNvCxnSpPr>
          <p:nvPr/>
        </p:nvCxnSpPr>
        <p:spPr>
          <a:xfrm rot="5400000" flipH="1" flipV="1">
            <a:off x="6021290" y="5807116"/>
            <a:ext cx="499154" cy="91299"/>
          </a:xfrm>
          <a:prstGeom prst="bentConnector3">
            <a:avLst>
              <a:gd name="adj1" fmla="val -343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106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9427204F-207E-43CE-9713-88C09CE6A545}"/>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１</a:t>
            </a:r>
            <a:r>
              <a:rPr lang="ja-JP" altLang="en-US" sz="1400" kern="0">
                <a:latin typeface="Meiryo UI" panose="020B0604030504040204" pitchFamily="50" charset="-128"/>
                <a:ea typeface="Meiryo UI" panose="020B0604030504040204" pitchFamily="50" charset="-128"/>
              </a:rPr>
              <a:t>．国保標準仕様書</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第</a:t>
            </a:r>
            <a:r>
              <a:rPr lang="en-US" altLang="ja-JP" sz="1400" kern="0">
                <a:latin typeface="Meiryo UI" panose="020B0604030504040204" pitchFamily="50" charset="-128"/>
                <a:ea typeface="Meiryo UI" panose="020B0604030504040204" pitchFamily="50" charset="-128"/>
              </a:rPr>
              <a:t>1.2</a:t>
            </a:r>
            <a:r>
              <a:rPr lang="ja-JP" altLang="en-US" sz="1400" kern="0">
                <a:latin typeface="Meiryo UI" panose="020B0604030504040204" pitchFamily="50" charset="-128"/>
                <a:ea typeface="Meiryo UI" panose="020B0604030504040204" pitchFamily="50" charset="-128"/>
              </a:rPr>
              <a:t>版</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公開までの実施経緯と実施内容</a:t>
            </a:r>
            <a:endParaRPr lang="en-US" altLang="ja-JP" sz="1400" kern="0">
              <a:latin typeface="Meiryo UI" panose="020B0604030504040204" pitchFamily="50" charset="-128"/>
              <a:ea typeface="Meiryo UI" panose="020B0604030504040204" pitchFamily="50" charset="-128"/>
            </a:endParaRPr>
          </a:p>
        </p:txBody>
      </p:sp>
      <p:sp>
        <p:nvSpPr>
          <p:cNvPr id="7" name="スライド番号プレースホルダー 4">
            <a:extLst>
              <a:ext uri="{FF2B5EF4-FFF2-40B4-BE49-F238E27FC236}">
                <a16:creationId xmlns:a16="http://schemas.microsoft.com/office/drawing/2014/main" id="{AB858667-48F5-4FA3-8290-24514826B03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正方形/長方形 4">
            <a:extLst>
              <a:ext uri="{FF2B5EF4-FFF2-40B4-BE49-F238E27FC236}">
                <a16:creationId xmlns:a16="http://schemas.microsoft.com/office/drawing/2014/main" id="{2ADD5026-EA4F-13D5-4A8F-1C74F360AB8A}"/>
              </a:ext>
            </a:extLst>
          </p:cNvPr>
          <p:cNvSpPr/>
          <p:nvPr/>
        </p:nvSpPr>
        <p:spPr>
          <a:xfrm>
            <a:off x="204178" y="339384"/>
            <a:ext cx="8672400" cy="954107"/>
          </a:xfrm>
          <a:prstGeom prst="rect">
            <a:avLst/>
          </a:prstGeom>
        </p:spPr>
        <p:txBody>
          <a:bodyPr wrap="square">
            <a:spAutoFit/>
          </a:bodyPr>
          <a:lstStyle/>
          <a:p>
            <a:pPr marL="179388" indent="177800"/>
            <a:r>
              <a:rPr lang="ja-JP" altLang="en-US" sz="1400">
                <a:latin typeface="Meiryo UI" panose="020B0604030504040204" pitchFamily="50" charset="-128"/>
                <a:ea typeface="Meiryo UI" panose="020B0604030504040204" pitchFamily="50" charset="-128"/>
              </a:rPr>
              <a:t>国民健康保険システムの標準化においては、令和</a:t>
            </a:r>
            <a:r>
              <a:rPr lang="en-US" altLang="ja-JP" sz="1400">
                <a:latin typeface="Meiryo UI" panose="020B0604030504040204" pitchFamily="50" charset="-128"/>
                <a:ea typeface="Meiryo UI" panose="020B0604030504040204" pitchFamily="50" charset="-128"/>
              </a:rPr>
              <a:t>3</a:t>
            </a:r>
            <a:r>
              <a:rPr lang="ja-JP" altLang="en-US" sz="1400">
                <a:latin typeface="Meiryo UI" panose="020B0604030504040204" pitchFamily="50" charset="-128"/>
                <a:ea typeface="Meiryo UI" panose="020B0604030504040204" pitchFamily="50" charset="-128"/>
              </a:rPr>
              <a:t>年度より検討を開始し、令和</a:t>
            </a:r>
            <a:r>
              <a:rPr lang="en-US" altLang="ja-JP" sz="1400">
                <a:latin typeface="Meiryo UI" panose="020B0604030504040204" pitchFamily="50" charset="-128"/>
                <a:ea typeface="Meiryo UI" panose="020B0604030504040204" pitchFamily="50" charset="-128"/>
              </a:rPr>
              <a:t>4</a:t>
            </a:r>
            <a:r>
              <a:rPr lang="ja-JP" altLang="en-US" sz="1400">
                <a:latin typeface="Meiryo UI" panose="020B0604030504040204" pitchFamily="50" charset="-128"/>
                <a:ea typeface="Meiryo UI" panose="020B0604030504040204" pitchFamily="50" charset="-128"/>
              </a:rPr>
              <a:t>年</a:t>
            </a:r>
            <a:r>
              <a:rPr lang="en-US" altLang="ja-JP" sz="1400">
                <a:latin typeface="Meiryo UI" panose="020B0604030504040204" pitchFamily="50" charset="-128"/>
                <a:ea typeface="Meiryo UI" panose="020B0604030504040204" pitchFamily="50" charset="-128"/>
              </a:rPr>
              <a:t>8</a:t>
            </a:r>
            <a:r>
              <a:rPr lang="ja-JP" altLang="en-US" sz="1400">
                <a:latin typeface="Meiryo UI" panose="020B0604030504040204" pitchFamily="50" charset="-128"/>
                <a:ea typeface="Meiryo UI" panose="020B0604030504040204" pitchFamily="50" charset="-128"/>
              </a:rPr>
              <a:t>月</a:t>
            </a:r>
            <a:r>
              <a:rPr lang="en-US" altLang="ja-JP" sz="1400">
                <a:latin typeface="Meiryo UI" panose="020B0604030504040204" pitchFamily="50" charset="-128"/>
                <a:ea typeface="Meiryo UI" panose="020B0604030504040204" pitchFamily="50" charset="-128"/>
              </a:rPr>
              <a:t>31</a:t>
            </a:r>
            <a:r>
              <a:rPr lang="ja-JP" altLang="en-US" sz="1400">
                <a:latin typeface="Meiryo UI" panose="020B0604030504040204" pitchFamily="50" charset="-128"/>
                <a:ea typeface="Meiryo UI" panose="020B0604030504040204" pitchFamily="50" charset="-128"/>
              </a:rPr>
              <a:t>日に国民健康保険システム標準仕様書（以下「国保標準仕様書」という。）を公開し、その後も制度改正や持ち越し事項、デジタル庁における検討事項等に基づき改定を行い、令和</a:t>
            </a:r>
            <a:r>
              <a:rPr lang="en-US" altLang="ja-JP" sz="1400">
                <a:latin typeface="Meiryo UI" panose="020B0604030504040204" pitchFamily="50" charset="-128"/>
                <a:ea typeface="Meiryo UI" panose="020B0604030504040204" pitchFamily="50" charset="-128"/>
              </a:rPr>
              <a:t>5</a:t>
            </a:r>
            <a:r>
              <a:rPr lang="ja-JP" altLang="en-US" sz="1400">
                <a:latin typeface="Meiryo UI" panose="020B0604030504040204" pitchFamily="50" charset="-128"/>
                <a:ea typeface="Meiryo UI" panose="020B0604030504040204" pitchFamily="50" charset="-128"/>
              </a:rPr>
              <a:t>年</a:t>
            </a:r>
            <a:r>
              <a:rPr lang="en-US" altLang="ja-JP" sz="1400">
                <a:latin typeface="Meiryo UI" panose="020B0604030504040204" pitchFamily="50" charset="-128"/>
                <a:ea typeface="Meiryo UI" panose="020B0604030504040204" pitchFamily="50" charset="-128"/>
              </a:rPr>
              <a:t>3</a:t>
            </a:r>
            <a:r>
              <a:rPr lang="ja-JP" altLang="en-US" sz="1400">
                <a:latin typeface="Meiryo UI" panose="020B0604030504040204" pitchFamily="50" charset="-128"/>
                <a:ea typeface="Meiryo UI" panose="020B0604030504040204" pitchFamily="50" charset="-128"/>
              </a:rPr>
              <a:t>月</a:t>
            </a:r>
            <a:r>
              <a:rPr lang="en-US" altLang="ja-JP" sz="1400">
                <a:latin typeface="Meiryo UI" panose="020B0604030504040204" pitchFamily="50" charset="-128"/>
                <a:ea typeface="Meiryo UI" panose="020B0604030504040204" pitchFamily="50" charset="-128"/>
              </a:rPr>
              <a:t>31</a:t>
            </a:r>
            <a:r>
              <a:rPr lang="ja-JP" altLang="en-US" sz="1400">
                <a:latin typeface="Meiryo UI" panose="020B0604030504040204" pitchFamily="50" charset="-128"/>
                <a:ea typeface="Meiryo UI" panose="020B0604030504040204" pitchFamily="50" charset="-128"/>
              </a:rPr>
              <a:t>日に国保標準仕様書</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第</a:t>
            </a:r>
            <a:r>
              <a:rPr lang="en-US" altLang="ja-JP" sz="1400">
                <a:latin typeface="Meiryo UI" panose="020B0604030504040204" pitchFamily="50" charset="-128"/>
                <a:ea typeface="Meiryo UI" panose="020B0604030504040204" pitchFamily="50" charset="-128"/>
              </a:rPr>
              <a:t>1.1</a:t>
            </a:r>
            <a:r>
              <a:rPr lang="ja-JP" altLang="en-US" sz="1400">
                <a:latin typeface="Meiryo UI" panose="020B0604030504040204" pitchFamily="50" charset="-128"/>
                <a:ea typeface="Meiryo UI" panose="020B0604030504040204" pitchFamily="50" charset="-128"/>
              </a:rPr>
              <a:t>版</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a:t>
            </a:r>
            <a:r>
              <a:rPr lang="ja-JP" altLang="en-US" sz="1400" b="1" u="sng">
                <a:latin typeface="Meiryo UI" panose="020B0604030504040204" pitchFamily="50" charset="-128"/>
                <a:ea typeface="Meiryo UI" panose="020B0604030504040204" pitchFamily="50" charset="-128"/>
              </a:rPr>
              <a:t>令和</a:t>
            </a:r>
            <a:r>
              <a:rPr lang="en-US" altLang="ja-JP" sz="1400" b="1" u="sng">
                <a:latin typeface="Meiryo UI" panose="020B0604030504040204" pitchFamily="50" charset="-128"/>
                <a:ea typeface="Meiryo UI" panose="020B0604030504040204" pitchFamily="50" charset="-128"/>
              </a:rPr>
              <a:t>6</a:t>
            </a:r>
            <a:r>
              <a:rPr lang="ja-JP" altLang="en-US" sz="1400" b="1" u="sng">
                <a:latin typeface="Meiryo UI" panose="020B0604030504040204" pitchFamily="50" charset="-128"/>
                <a:ea typeface="Meiryo UI" panose="020B0604030504040204" pitchFamily="50" charset="-128"/>
              </a:rPr>
              <a:t>年</a:t>
            </a:r>
            <a:r>
              <a:rPr lang="en-US" altLang="ja-JP" sz="1400" b="1" u="sng">
                <a:latin typeface="Meiryo UI" panose="020B0604030504040204" pitchFamily="50" charset="-128"/>
                <a:ea typeface="Meiryo UI" panose="020B0604030504040204" pitchFamily="50" charset="-128"/>
              </a:rPr>
              <a:t>1</a:t>
            </a:r>
            <a:r>
              <a:rPr lang="ja-JP" altLang="en-US" sz="1400" b="1" u="sng">
                <a:latin typeface="Meiryo UI" panose="020B0604030504040204" pitchFamily="50" charset="-128"/>
                <a:ea typeface="Meiryo UI" panose="020B0604030504040204" pitchFamily="50" charset="-128"/>
              </a:rPr>
              <a:t>月</a:t>
            </a:r>
            <a:r>
              <a:rPr lang="en-US" altLang="ja-JP" sz="1400" b="1" u="sng">
                <a:latin typeface="Meiryo UI" panose="020B0604030504040204" pitchFamily="50" charset="-128"/>
                <a:ea typeface="Meiryo UI" panose="020B0604030504040204" pitchFamily="50" charset="-128"/>
              </a:rPr>
              <a:t>31</a:t>
            </a:r>
            <a:r>
              <a:rPr lang="ja-JP" altLang="en-US" sz="1400" b="1" u="sng">
                <a:latin typeface="Meiryo UI" panose="020B0604030504040204" pitchFamily="50" charset="-128"/>
                <a:ea typeface="Meiryo UI" panose="020B0604030504040204" pitchFamily="50" charset="-128"/>
              </a:rPr>
              <a:t>日に国保標準仕様書</a:t>
            </a:r>
            <a:r>
              <a:rPr lang="en-US" altLang="ja-JP" sz="1400" b="1" u="sng">
                <a:latin typeface="Meiryo UI" panose="020B0604030504040204" pitchFamily="50" charset="-128"/>
                <a:ea typeface="Meiryo UI" panose="020B0604030504040204" pitchFamily="50" charset="-128"/>
              </a:rPr>
              <a:t>【</a:t>
            </a:r>
            <a:r>
              <a:rPr lang="ja-JP" altLang="en-US" sz="1400" b="1" u="sng">
                <a:latin typeface="Meiryo UI" panose="020B0604030504040204" pitchFamily="50" charset="-128"/>
                <a:ea typeface="Meiryo UI" panose="020B0604030504040204" pitchFamily="50" charset="-128"/>
              </a:rPr>
              <a:t>第</a:t>
            </a:r>
            <a:r>
              <a:rPr lang="en-US" altLang="ja-JP" sz="1400" b="1" u="sng">
                <a:latin typeface="Meiryo UI" panose="020B0604030504040204" pitchFamily="50" charset="-128"/>
                <a:ea typeface="Meiryo UI" panose="020B0604030504040204" pitchFamily="50" charset="-128"/>
              </a:rPr>
              <a:t>1.2</a:t>
            </a:r>
            <a:r>
              <a:rPr lang="ja-JP" altLang="en-US" sz="1400" b="1" u="sng">
                <a:latin typeface="Meiryo UI" panose="020B0604030504040204" pitchFamily="50" charset="-128"/>
                <a:ea typeface="Meiryo UI" panose="020B0604030504040204" pitchFamily="50" charset="-128"/>
              </a:rPr>
              <a:t>版</a:t>
            </a:r>
            <a:r>
              <a:rPr lang="en-US" altLang="ja-JP" sz="1400" b="1" u="sng">
                <a:latin typeface="Meiryo UI" panose="020B0604030504040204" pitchFamily="50" charset="-128"/>
                <a:ea typeface="Meiryo UI" panose="020B0604030504040204" pitchFamily="50" charset="-128"/>
              </a:rPr>
              <a:t>】</a:t>
            </a:r>
            <a:r>
              <a:rPr lang="ja-JP" altLang="en-US" sz="1400" b="1" u="sng">
                <a:latin typeface="Meiryo UI" panose="020B0604030504040204" pitchFamily="50" charset="-128"/>
                <a:ea typeface="Meiryo UI" panose="020B0604030504040204" pitchFamily="50" charset="-128"/>
              </a:rPr>
              <a:t>を公開したところ。</a:t>
            </a:r>
            <a:endParaRPr lang="en-US" altLang="ja-JP" sz="1400" b="1" u="sng">
              <a:latin typeface="Meiryo UI" panose="020B0604030504040204" pitchFamily="50" charset="-128"/>
              <a:ea typeface="Meiryo UI" panose="020B0604030504040204" pitchFamily="50" charset="-128"/>
            </a:endParaRPr>
          </a:p>
        </p:txBody>
      </p:sp>
      <p:graphicFrame>
        <p:nvGraphicFramePr>
          <p:cNvPr id="6" name="表 5">
            <a:extLst>
              <a:ext uri="{FF2B5EF4-FFF2-40B4-BE49-F238E27FC236}">
                <a16:creationId xmlns:a16="http://schemas.microsoft.com/office/drawing/2014/main" id="{E4CD89CC-FBA5-D536-D433-97E5F4DC9DF6}"/>
              </a:ext>
            </a:extLst>
          </p:cNvPr>
          <p:cNvGraphicFramePr>
            <a:graphicFrameLocks noGrp="1"/>
          </p:cNvGraphicFramePr>
          <p:nvPr>
            <p:extLst>
              <p:ext uri="{D42A27DB-BD31-4B8C-83A1-F6EECF244321}">
                <p14:modId xmlns:p14="http://schemas.microsoft.com/office/powerpoint/2010/main" val="992434665"/>
              </p:ext>
            </p:extLst>
          </p:nvPr>
        </p:nvGraphicFramePr>
        <p:xfrm>
          <a:off x="349012" y="1357455"/>
          <a:ext cx="8311303" cy="3279120"/>
        </p:xfrm>
        <a:graphic>
          <a:graphicData uri="http://schemas.openxmlformats.org/drawingml/2006/table">
            <a:tbl>
              <a:tblPr firstRow="1" bandRow="1">
                <a:tableStyleId>{2D5ABB26-0587-4C30-8999-92F81FD0307C}</a:tableStyleId>
              </a:tblPr>
              <a:tblGrid>
                <a:gridCol w="639331">
                  <a:extLst>
                    <a:ext uri="{9D8B030D-6E8A-4147-A177-3AD203B41FA5}">
                      <a16:colId xmlns:a16="http://schemas.microsoft.com/office/drawing/2014/main" val="3481455538"/>
                    </a:ext>
                  </a:extLst>
                </a:gridCol>
                <a:gridCol w="639331">
                  <a:extLst>
                    <a:ext uri="{9D8B030D-6E8A-4147-A177-3AD203B41FA5}">
                      <a16:colId xmlns:a16="http://schemas.microsoft.com/office/drawing/2014/main" val="3770462984"/>
                    </a:ext>
                  </a:extLst>
                </a:gridCol>
                <a:gridCol w="639331">
                  <a:extLst>
                    <a:ext uri="{9D8B030D-6E8A-4147-A177-3AD203B41FA5}">
                      <a16:colId xmlns:a16="http://schemas.microsoft.com/office/drawing/2014/main" val="1756118662"/>
                    </a:ext>
                  </a:extLst>
                </a:gridCol>
                <a:gridCol w="639331">
                  <a:extLst>
                    <a:ext uri="{9D8B030D-6E8A-4147-A177-3AD203B41FA5}">
                      <a16:colId xmlns:a16="http://schemas.microsoft.com/office/drawing/2014/main" val="2127366935"/>
                    </a:ext>
                  </a:extLst>
                </a:gridCol>
                <a:gridCol w="639331">
                  <a:extLst>
                    <a:ext uri="{9D8B030D-6E8A-4147-A177-3AD203B41FA5}">
                      <a16:colId xmlns:a16="http://schemas.microsoft.com/office/drawing/2014/main" val="2076827818"/>
                    </a:ext>
                  </a:extLst>
                </a:gridCol>
                <a:gridCol w="639331">
                  <a:extLst>
                    <a:ext uri="{9D8B030D-6E8A-4147-A177-3AD203B41FA5}">
                      <a16:colId xmlns:a16="http://schemas.microsoft.com/office/drawing/2014/main" val="3409900749"/>
                    </a:ext>
                  </a:extLst>
                </a:gridCol>
                <a:gridCol w="639331">
                  <a:extLst>
                    <a:ext uri="{9D8B030D-6E8A-4147-A177-3AD203B41FA5}">
                      <a16:colId xmlns:a16="http://schemas.microsoft.com/office/drawing/2014/main" val="4006326880"/>
                    </a:ext>
                  </a:extLst>
                </a:gridCol>
                <a:gridCol w="639331">
                  <a:extLst>
                    <a:ext uri="{9D8B030D-6E8A-4147-A177-3AD203B41FA5}">
                      <a16:colId xmlns:a16="http://schemas.microsoft.com/office/drawing/2014/main" val="3252369178"/>
                    </a:ext>
                  </a:extLst>
                </a:gridCol>
                <a:gridCol w="639331">
                  <a:extLst>
                    <a:ext uri="{9D8B030D-6E8A-4147-A177-3AD203B41FA5}">
                      <a16:colId xmlns:a16="http://schemas.microsoft.com/office/drawing/2014/main" val="153014898"/>
                    </a:ext>
                  </a:extLst>
                </a:gridCol>
                <a:gridCol w="639331">
                  <a:extLst>
                    <a:ext uri="{9D8B030D-6E8A-4147-A177-3AD203B41FA5}">
                      <a16:colId xmlns:a16="http://schemas.microsoft.com/office/drawing/2014/main" val="3261330947"/>
                    </a:ext>
                  </a:extLst>
                </a:gridCol>
                <a:gridCol w="639331">
                  <a:extLst>
                    <a:ext uri="{9D8B030D-6E8A-4147-A177-3AD203B41FA5}">
                      <a16:colId xmlns:a16="http://schemas.microsoft.com/office/drawing/2014/main" val="421777792"/>
                    </a:ext>
                  </a:extLst>
                </a:gridCol>
                <a:gridCol w="639331">
                  <a:extLst>
                    <a:ext uri="{9D8B030D-6E8A-4147-A177-3AD203B41FA5}">
                      <a16:colId xmlns:a16="http://schemas.microsoft.com/office/drawing/2014/main" val="3647978871"/>
                    </a:ext>
                  </a:extLst>
                </a:gridCol>
                <a:gridCol w="639331">
                  <a:extLst>
                    <a:ext uri="{9D8B030D-6E8A-4147-A177-3AD203B41FA5}">
                      <a16:colId xmlns:a16="http://schemas.microsoft.com/office/drawing/2014/main" val="2947663282"/>
                    </a:ext>
                  </a:extLst>
                </a:gridCol>
              </a:tblGrid>
              <a:tr h="222224">
                <a:tc>
                  <a:txBody>
                    <a:bodyPr/>
                    <a:lstStyle/>
                    <a:p>
                      <a:pPr algn="ctr"/>
                      <a:r>
                        <a:rPr kumimoji="1" lang="ja-JP" altLang="en-US" sz="800" b="1">
                          <a:solidFill>
                            <a:schemeClr val="bg1"/>
                          </a:solidFill>
                          <a:latin typeface="Meiryo UI" panose="020B0604030504040204" pitchFamily="50" charset="-128"/>
                          <a:ea typeface="Meiryo UI" panose="020B0604030504040204" pitchFamily="50" charset="-128"/>
                        </a:rPr>
                        <a:t>令和</a:t>
                      </a:r>
                      <a:endParaRPr kumimoji="1" lang="en-US" altLang="ja-JP" sz="800" b="1">
                        <a:solidFill>
                          <a:schemeClr val="bg1"/>
                        </a:solidFill>
                        <a:latin typeface="Meiryo UI" panose="020B0604030504040204" pitchFamily="50" charset="-128"/>
                        <a:ea typeface="Meiryo UI" panose="020B0604030504040204" pitchFamily="50" charset="-128"/>
                      </a:endParaRPr>
                    </a:p>
                    <a:p>
                      <a:pPr algn="ctr"/>
                      <a:r>
                        <a:rPr kumimoji="1" lang="en-US" altLang="ja-JP" sz="800" b="1">
                          <a:solidFill>
                            <a:schemeClr val="bg1"/>
                          </a:solidFill>
                          <a:latin typeface="Meiryo UI" panose="020B0604030504040204" pitchFamily="50" charset="-128"/>
                          <a:ea typeface="Meiryo UI" panose="020B0604030504040204" pitchFamily="50" charset="-128"/>
                        </a:rPr>
                        <a:t>4</a:t>
                      </a:r>
                      <a:r>
                        <a:rPr kumimoji="1" lang="ja-JP" altLang="en-US" sz="800" b="1">
                          <a:solidFill>
                            <a:schemeClr val="bg1"/>
                          </a:solidFill>
                          <a:latin typeface="Meiryo UI" panose="020B0604030504040204" pitchFamily="50" charset="-128"/>
                          <a:ea typeface="Meiryo UI" panose="020B0604030504040204" pitchFamily="50" charset="-128"/>
                        </a:rPr>
                        <a:t>年度</a:t>
                      </a:r>
                      <a:endParaRPr kumimoji="1" lang="en-US" altLang="ja-JP" sz="8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gridSpan="12">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5</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4</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227714866"/>
                  </a:ext>
                </a:extLst>
              </a:tr>
              <a:tr h="227296">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3</a:t>
                      </a:r>
                      <a:r>
                        <a:rPr kumimoji="1" lang="ja-JP" altLang="en-US" sz="1000" b="0">
                          <a:solidFill>
                            <a:schemeClr val="bg1"/>
                          </a:solidFill>
                          <a:latin typeface="Meiryo UI" panose="020B0604030504040204" pitchFamily="50" charset="-128"/>
                          <a:ea typeface="Meiryo UI" panose="020B0604030504040204" pitchFamily="50" charset="-128"/>
                        </a:rPr>
                        <a:t>月</a:t>
                      </a:r>
                      <a:endParaRPr kumimoji="1" lang="en-US" altLang="ja-JP" sz="1000" b="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4</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5</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6</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7</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8</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9</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10</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11</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12</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1</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2</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0">
                          <a:solidFill>
                            <a:schemeClr val="bg1"/>
                          </a:solidFill>
                          <a:latin typeface="Meiryo UI" panose="020B0604030504040204" pitchFamily="50" charset="-128"/>
                          <a:ea typeface="Meiryo UI" panose="020B0604030504040204" pitchFamily="50" charset="-128"/>
                        </a:rPr>
                        <a:t>3</a:t>
                      </a:r>
                      <a:r>
                        <a:rPr kumimoji="1" lang="ja-JP" altLang="en-US" sz="1000" b="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249930212"/>
                  </a:ext>
                </a:extLst>
              </a:tr>
              <a:tr h="2700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7334252"/>
                  </a:ext>
                </a:extLst>
              </a:tr>
            </a:tbl>
          </a:graphicData>
        </a:graphic>
      </p:graphicFrame>
      <p:sp>
        <p:nvSpPr>
          <p:cNvPr id="8" name="正方形/長方形 7">
            <a:extLst>
              <a:ext uri="{FF2B5EF4-FFF2-40B4-BE49-F238E27FC236}">
                <a16:creationId xmlns:a16="http://schemas.microsoft.com/office/drawing/2014/main" id="{579F6307-A288-FB10-FA93-4A356C974C1A}"/>
              </a:ext>
            </a:extLst>
          </p:cNvPr>
          <p:cNvSpPr/>
          <p:nvPr/>
        </p:nvSpPr>
        <p:spPr>
          <a:xfrm>
            <a:off x="3893175" y="2474742"/>
            <a:ext cx="4140936" cy="593022"/>
          </a:xfrm>
          <a:prstGeom prst="rect">
            <a:avLst/>
          </a:prstGeom>
          <a:solidFill>
            <a:srgbClr val="FFC000">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9" name="矢印: 五方向 8">
            <a:extLst>
              <a:ext uri="{FF2B5EF4-FFF2-40B4-BE49-F238E27FC236}">
                <a16:creationId xmlns:a16="http://schemas.microsoft.com/office/drawing/2014/main" id="{208D8270-56FF-B3CB-D065-2C06BB851227}"/>
              </a:ext>
            </a:extLst>
          </p:cNvPr>
          <p:cNvSpPr/>
          <p:nvPr/>
        </p:nvSpPr>
        <p:spPr>
          <a:xfrm>
            <a:off x="1637079" y="3190560"/>
            <a:ext cx="2280121" cy="37237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900">
                <a:solidFill>
                  <a:schemeClr val="tx1"/>
                </a:solidFill>
                <a:latin typeface="Meiryo UI" panose="020B0604030504040204" pitchFamily="50" charset="-128"/>
                <a:ea typeface="Meiryo UI" panose="020B0604030504040204" pitchFamily="50" charset="-128"/>
              </a:rPr>
              <a:t>デジタル庁方</a:t>
            </a:r>
            <a:r>
              <a:rPr lang="ja-JP" altLang="en-US" sz="900">
                <a:solidFill>
                  <a:schemeClr val="tx1"/>
                </a:solidFill>
                <a:latin typeface="Meiryo UI" panose="020B0604030504040204" pitchFamily="50" charset="-128"/>
                <a:ea typeface="Meiryo UI" panose="020B0604030504040204" pitchFamily="50" charset="-128"/>
              </a:rPr>
              <a:t>針反映</a:t>
            </a:r>
            <a:endParaRPr kumimoji="1" lang="en-US" altLang="ja-JP" sz="900">
              <a:solidFill>
                <a:schemeClr val="tx1"/>
              </a:solidFill>
              <a:latin typeface="Meiryo UI" panose="020B0604030504040204" pitchFamily="50" charset="-128"/>
              <a:ea typeface="Meiryo UI" panose="020B0604030504040204" pitchFamily="50" charset="-128"/>
            </a:endParaRPr>
          </a:p>
        </p:txBody>
      </p:sp>
      <p:sp>
        <p:nvSpPr>
          <p:cNvPr id="10" name="矢印: 五方向 9">
            <a:extLst>
              <a:ext uri="{FF2B5EF4-FFF2-40B4-BE49-F238E27FC236}">
                <a16:creationId xmlns:a16="http://schemas.microsoft.com/office/drawing/2014/main" id="{0F22070D-CED9-C85C-15ED-3B20303A89E0}"/>
              </a:ext>
            </a:extLst>
          </p:cNvPr>
          <p:cNvSpPr/>
          <p:nvPr/>
        </p:nvSpPr>
        <p:spPr>
          <a:xfrm>
            <a:off x="3938622" y="3190560"/>
            <a:ext cx="862590" cy="1317364"/>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675C72D-8A3D-2967-06F3-AF1126567CF8}"/>
              </a:ext>
            </a:extLst>
          </p:cNvPr>
          <p:cNvSpPr/>
          <p:nvPr/>
        </p:nvSpPr>
        <p:spPr bwMode="auto">
          <a:xfrm>
            <a:off x="4393747" y="2055120"/>
            <a:ext cx="2116525" cy="252000"/>
          </a:xfrm>
          <a:prstGeom prst="rect">
            <a:avLst/>
          </a:prstGeom>
          <a:noFill/>
          <a:ln w="9525">
            <a:noFill/>
            <a:miter lim="800000"/>
            <a:headEnd/>
            <a:tailEn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9</a:t>
            </a:r>
            <a:r>
              <a:rPr lang="ja-JP" altLang="en-US" sz="900">
                <a:latin typeface="Meiryo UI" panose="020B0604030504040204" pitchFamily="50" charset="-128"/>
                <a:ea typeface="Meiryo UI" panose="020B0604030504040204" pitchFamily="50" charset="-128"/>
                <a:cs typeface="Meiryo UI" panose="020B0604030504040204" pitchFamily="50" charset="-128"/>
              </a:rPr>
              <a:t>月中旬</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国保標準仕様書</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1.2</a:t>
            </a:r>
            <a:r>
              <a:rPr lang="ja-JP" altLang="en-US" sz="900">
                <a:latin typeface="Meiryo UI" panose="020B0604030504040204" pitchFamily="50" charset="-128"/>
                <a:ea typeface="Meiryo UI" panose="020B0604030504040204" pitchFamily="50" charset="-128"/>
                <a:cs typeface="Meiryo UI" panose="020B0604030504040204" pitchFamily="50" charset="-128"/>
              </a:rPr>
              <a:t>版</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（案）公開</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矢印: 五方向 11">
            <a:extLst>
              <a:ext uri="{FF2B5EF4-FFF2-40B4-BE49-F238E27FC236}">
                <a16:creationId xmlns:a16="http://schemas.microsoft.com/office/drawing/2014/main" id="{F3E826B5-39BD-B0B5-E2FC-B2E9E8CE2FE3}"/>
              </a:ext>
            </a:extLst>
          </p:cNvPr>
          <p:cNvSpPr/>
          <p:nvPr/>
        </p:nvSpPr>
        <p:spPr>
          <a:xfrm>
            <a:off x="6510273" y="3190560"/>
            <a:ext cx="558726" cy="1317364"/>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565EAF73-889E-DACD-76B5-E12486DAEDE1}"/>
              </a:ext>
            </a:extLst>
          </p:cNvPr>
          <p:cNvSpPr/>
          <p:nvPr/>
        </p:nvSpPr>
        <p:spPr>
          <a:xfrm>
            <a:off x="5362049" y="3190559"/>
            <a:ext cx="1136028" cy="630943"/>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5" name="矢印: 五方向 14">
            <a:extLst>
              <a:ext uri="{FF2B5EF4-FFF2-40B4-BE49-F238E27FC236}">
                <a16:creationId xmlns:a16="http://schemas.microsoft.com/office/drawing/2014/main" id="{52738EBF-A112-1DC6-159F-5BF6BBEE1B3E}"/>
              </a:ext>
            </a:extLst>
          </p:cNvPr>
          <p:cNvSpPr/>
          <p:nvPr/>
        </p:nvSpPr>
        <p:spPr>
          <a:xfrm>
            <a:off x="1637079" y="3651858"/>
            <a:ext cx="2280121" cy="37237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900">
                <a:solidFill>
                  <a:schemeClr val="tx1"/>
                </a:solidFill>
                <a:latin typeface="Meiryo UI" panose="020B0604030504040204" pitchFamily="50" charset="-128"/>
                <a:ea typeface="Meiryo UI" panose="020B0604030504040204" pitchFamily="50" charset="-128"/>
              </a:rPr>
              <a:t>R5</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6</a:t>
            </a:r>
            <a:r>
              <a:rPr kumimoji="1" lang="ja-JP" altLang="en-US" sz="900">
                <a:solidFill>
                  <a:schemeClr val="tx1"/>
                </a:solidFill>
                <a:latin typeface="Meiryo UI" panose="020B0604030504040204" pitchFamily="50" charset="-128"/>
                <a:ea typeface="Meiryo UI" panose="020B0604030504040204" pitchFamily="50" charset="-128"/>
              </a:rPr>
              <a:t>制度改正反映</a:t>
            </a:r>
            <a:endParaRPr kumimoji="1" lang="en-US" altLang="ja-JP" sz="900">
              <a:solidFill>
                <a:schemeClr val="tx1"/>
              </a:solidFill>
              <a:latin typeface="Meiryo UI" panose="020B0604030504040204" pitchFamily="50" charset="-128"/>
              <a:ea typeface="Meiryo UI" panose="020B0604030504040204" pitchFamily="50" charset="-128"/>
            </a:endParaRPr>
          </a:p>
        </p:txBody>
      </p:sp>
      <p:sp>
        <p:nvSpPr>
          <p:cNvPr id="16" name="矢印: 五方向 15">
            <a:extLst>
              <a:ext uri="{FF2B5EF4-FFF2-40B4-BE49-F238E27FC236}">
                <a16:creationId xmlns:a16="http://schemas.microsoft.com/office/drawing/2014/main" id="{828E8C2B-CDA4-4EA4-62CC-F6BE0F966A6C}"/>
              </a:ext>
            </a:extLst>
          </p:cNvPr>
          <p:cNvSpPr/>
          <p:nvPr/>
        </p:nvSpPr>
        <p:spPr>
          <a:xfrm>
            <a:off x="1622887" y="4135522"/>
            <a:ext cx="2280121" cy="37237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sz="900">
                <a:solidFill>
                  <a:schemeClr val="tx1"/>
                </a:solidFill>
                <a:latin typeface="Meiryo UI" panose="020B0604030504040204" pitchFamily="50" charset="-128"/>
                <a:ea typeface="Meiryo UI" panose="020B0604030504040204" pitchFamily="50" charset="-128"/>
              </a:rPr>
              <a:t>1.1</a:t>
            </a:r>
            <a:r>
              <a:rPr kumimoji="1" lang="ja-JP" altLang="en-US" sz="900">
                <a:solidFill>
                  <a:schemeClr val="tx1"/>
                </a:solidFill>
                <a:latin typeface="Meiryo UI" panose="020B0604030504040204" pitchFamily="50" charset="-128"/>
                <a:ea typeface="Meiryo UI" panose="020B0604030504040204" pitchFamily="50" charset="-128"/>
              </a:rPr>
              <a:t>版残事項検討・反映</a:t>
            </a:r>
            <a:endParaRPr kumimoji="1" lang="en-US" altLang="ja-JP" sz="9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051F26BD-C8BB-6587-82E3-0D81C3C52ABF}"/>
              </a:ext>
            </a:extLst>
          </p:cNvPr>
          <p:cNvSpPr/>
          <p:nvPr/>
        </p:nvSpPr>
        <p:spPr bwMode="auto">
          <a:xfrm>
            <a:off x="3893175" y="2494096"/>
            <a:ext cx="1850965" cy="22589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8/24</a:t>
            </a:r>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r>
              <a:rPr lang="en-US" altLang="ja-JP" sz="900">
                <a:latin typeface="Meiryo UI" panose="020B0604030504040204" pitchFamily="50" charset="-128"/>
                <a:ea typeface="Meiryo UI" panose="020B0604030504040204" pitchFamily="50" charset="-128"/>
                <a:cs typeface="Meiryo UI" panose="020B0604030504040204" pitchFamily="50" charset="-128"/>
              </a:rPr>
              <a:t>WT</a:t>
            </a:r>
          </a:p>
        </p:txBody>
      </p:sp>
      <p:sp>
        <p:nvSpPr>
          <p:cNvPr id="18" name="正方形/長方形 17">
            <a:extLst>
              <a:ext uri="{FF2B5EF4-FFF2-40B4-BE49-F238E27FC236}">
                <a16:creationId xmlns:a16="http://schemas.microsoft.com/office/drawing/2014/main" id="{ABC76F24-BB7B-FDE7-BE7B-E1B9ED007BCB}"/>
              </a:ext>
            </a:extLst>
          </p:cNvPr>
          <p:cNvSpPr/>
          <p:nvPr/>
        </p:nvSpPr>
        <p:spPr bwMode="auto">
          <a:xfrm>
            <a:off x="4311795" y="2701864"/>
            <a:ext cx="1850965" cy="22589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9/14</a:t>
            </a:r>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97DE97A7-4D7E-C419-3FB8-7F2BA58A26CF}"/>
              </a:ext>
            </a:extLst>
          </p:cNvPr>
          <p:cNvSpPr/>
          <p:nvPr/>
        </p:nvSpPr>
        <p:spPr bwMode="auto">
          <a:xfrm>
            <a:off x="7274367" y="2039459"/>
            <a:ext cx="1294197" cy="353062"/>
          </a:xfrm>
          <a:prstGeom prst="rect">
            <a:avLst/>
          </a:prstGeom>
          <a:noFill/>
          <a:ln w="9525">
            <a:noFill/>
            <a:miter lim="800000"/>
            <a:headEnd/>
            <a:tailEn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1/31</a:t>
            </a:r>
          </a:p>
          <a:p>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矢印: 五方向 19">
            <a:extLst>
              <a:ext uri="{FF2B5EF4-FFF2-40B4-BE49-F238E27FC236}">
                <a16:creationId xmlns:a16="http://schemas.microsoft.com/office/drawing/2014/main" id="{CD70220D-FF0D-D763-ED80-9C735BE1E609}"/>
              </a:ext>
            </a:extLst>
          </p:cNvPr>
          <p:cNvSpPr/>
          <p:nvPr/>
        </p:nvSpPr>
        <p:spPr>
          <a:xfrm>
            <a:off x="1637081" y="2421391"/>
            <a:ext cx="977398" cy="684310"/>
          </a:xfrm>
          <a:prstGeom prst="homePlate">
            <a:avLst>
              <a:gd name="adj" fmla="val 29481"/>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a:t>
            </a:r>
            <a:r>
              <a:rPr lang="ja-JP" altLang="en-US" sz="900">
                <a:solidFill>
                  <a:schemeClr val="tx1"/>
                </a:solidFill>
                <a:latin typeface="Meiryo UI" panose="020B0604030504040204" pitchFamily="50" charset="-128"/>
                <a:ea typeface="Meiryo UI" panose="020B0604030504040204" pitchFamily="50" charset="-128"/>
              </a:rPr>
              <a:t>第</a:t>
            </a:r>
            <a:r>
              <a:rPr lang="en-US" altLang="ja-JP" sz="900">
                <a:solidFill>
                  <a:schemeClr val="tx1"/>
                </a:solidFill>
                <a:latin typeface="Meiryo UI" panose="020B0604030504040204" pitchFamily="50" charset="-128"/>
                <a:ea typeface="Meiryo UI" panose="020B0604030504040204" pitchFamily="50" charset="-128"/>
              </a:rPr>
              <a:t>1.1</a:t>
            </a:r>
            <a:r>
              <a:rPr lang="ja-JP" altLang="en-US" sz="900">
                <a:solidFill>
                  <a:schemeClr val="tx1"/>
                </a:solidFill>
                <a:latin typeface="Meiryo UI" panose="020B0604030504040204" pitchFamily="50" charset="-128"/>
                <a:ea typeface="Meiryo UI" panose="020B0604030504040204" pitchFamily="50" charset="-128"/>
              </a:rPr>
              <a:t>版</a:t>
            </a:r>
            <a:r>
              <a:rPr lang="en-US" altLang="ja-JP" sz="900">
                <a:solidFill>
                  <a:schemeClr val="tx1"/>
                </a:solidFill>
                <a:latin typeface="Meiryo UI" panose="020B0604030504040204" pitchFamily="50" charset="-128"/>
                <a:ea typeface="Meiryo UI" panose="020B0604030504040204" pitchFamily="50" charset="-128"/>
              </a:rPr>
              <a:t>】</a:t>
            </a:r>
          </a:p>
          <a:p>
            <a:pPr algn="ctr"/>
            <a:r>
              <a:rPr lang="ja-JP" altLang="en-US" sz="900">
                <a:solidFill>
                  <a:schemeClr val="tx1"/>
                </a:solidFill>
                <a:latin typeface="Meiryo UI" panose="020B0604030504040204" pitchFamily="50" charset="-128"/>
                <a:ea typeface="Meiryo UI" panose="020B0604030504040204" pitchFamily="50" charset="-128"/>
              </a:rPr>
              <a:t>差し替え対応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（誤植修正）</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FB3FEC70-3284-3476-3F99-463ECB7EBC52}"/>
              </a:ext>
            </a:extLst>
          </p:cNvPr>
          <p:cNvSpPr/>
          <p:nvPr/>
        </p:nvSpPr>
        <p:spPr bwMode="auto">
          <a:xfrm>
            <a:off x="885325" y="1999268"/>
            <a:ext cx="1854108" cy="252000"/>
          </a:xfrm>
          <a:prstGeom prst="rect">
            <a:avLst/>
          </a:prstGeom>
          <a:noFill/>
          <a:ln w="9525">
            <a:noFill/>
            <a:miter lim="800000"/>
            <a:headEnd/>
            <a:tailEn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3/31</a:t>
            </a:r>
          </a:p>
          <a:p>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   国保標準仕様書</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a:solidFill>
                  <a:srgbClr val="FF0000"/>
                </a:solidFill>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正方形/長方形 21">
            <a:extLst>
              <a:ext uri="{FF2B5EF4-FFF2-40B4-BE49-F238E27FC236}">
                <a16:creationId xmlns:a16="http://schemas.microsoft.com/office/drawing/2014/main" id="{38E977CA-1842-C92E-0324-2E8DBF021C75}"/>
              </a:ext>
            </a:extLst>
          </p:cNvPr>
          <p:cNvSpPr/>
          <p:nvPr/>
        </p:nvSpPr>
        <p:spPr bwMode="auto">
          <a:xfrm>
            <a:off x="399771" y="2331171"/>
            <a:ext cx="485554" cy="252000"/>
          </a:xfrm>
          <a:prstGeom prst="rect">
            <a:avLst/>
          </a:prstGeom>
          <a:noFill/>
          <a:ln w="9525">
            <a:noFill/>
            <a:miter lim="800000"/>
            <a:headEnd/>
            <a:tailEn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r"/>
            <a:r>
              <a:rPr lang="en-US" altLang="ja-JP" sz="900">
                <a:latin typeface="Meiryo UI" panose="020B0604030504040204" pitchFamily="50" charset="-128"/>
                <a:ea typeface="Meiryo UI" panose="020B0604030504040204" pitchFamily="50" charset="-128"/>
                <a:cs typeface="Meiryo UI" panose="020B0604030504040204" pitchFamily="50" charset="-128"/>
              </a:rPr>
              <a:t>3/27</a:t>
            </a:r>
            <a:r>
              <a:rPr lang="ja-JP" altLang="en-US" sz="900">
                <a:latin typeface="Meiryo UI" panose="020B0604030504040204" pitchFamily="50" charset="-128"/>
                <a:ea typeface="Meiryo UI" panose="020B0604030504040204" pitchFamily="50" charset="-128"/>
                <a:cs typeface="Meiryo UI" panose="020B0604030504040204" pitchFamily="50" charset="-128"/>
              </a:rPr>
              <a:t>▲</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a:latin typeface="Meiryo UI" panose="020B0604030504040204" pitchFamily="50" charset="-128"/>
                <a:ea typeface="Meiryo UI" panose="020B0604030504040204" pitchFamily="50" charset="-128"/>
                <a:cs typeface="Meiryo UI" panose="020B0604030504040204" pitchFamily="50" charset="-128"/>
              </a:rPr>
              <a:t>  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1C9D5626-36EB-D559-E0E1-E25EBF13D505}"/>
              </a:ext>
            </a:extLst>
          </p:cNvPr>
          <p:cNvSpPr txBox="1"/>
          <p:nvPr/>
        </p:nvSpPr>
        <p:spPr>
          <a:xfrm>
            <a:off x="5643968" y="4731682"/>
            <a:ext cx="2666388" cy="230832"/>
          </a:xfrm>
          <a:prstGeom prst="rect">
            <a:avLst/>
          </a:prstGeom>
          <a:noFill/>
        </p:spPr>
        <p:txBody>
          <a:bodyPr wrap="square" rtlCol="0">
            <a:spAutoFit/>
          </a:bodyPr>
          <a:lstStyle/>
          <a:p>
            <a:r>
              <a:rPr kumimoji="1" lang="ja-JP" altLang="en-US" sz="900">
                <a:latin typeface="Meiryo UI" panose="020B0604030504040204" pitchFamily="50" charset="-128"/>
                <a:ea typeface="Meiryo UI" panose="020B0604030504040204" pitchFamily="50" charset="-128"/>
              </a:rPr>
              <a:t>：検討会・</a:t>
            </a:r>
            <a:r>
              <a:rPr kumimoji="1" lang="en-US" altLang="ja-JP" sz="900">
                <a:latin typeface="Meiryo UI" panose="020B0604030504040204" pitchFamily="50" charset="-128"/>
                <a:ea typeface="Meiryo UI" panose="020B0604030504040204" pitchFamily="50" charset="-128"/>
              </a:rPr>
              <a:t>WT</a:t>
            </a:r>
            <a:r>
              <a:rPr kumimoji="1" lang="ja-JP" altLang="en-US" sz="900">
                <a:latin typeface="Meiryo UI" panose="020B0604030504040204" pitchFamily="50" charset="-128"/>
                <a:ea typeface="Meiryo UI" panose="020B0604030504040204" pitchFamily="50" charset="-128"/>
              </a:rPr>
              <a:t>・ベンダ</a:t>
            </a:r>
            <a:r>
              <a:rPr kumimoji="1" lang="en-US" altLang="ja-JP" sz="900">
                <a:latin typeface="Meiryo UI" panose="020B0604030504040204" pitchFamily="50" charset="-128"/>
                <a:ea typeface="Meiryo UI" panose="020B0604030504040204" pitchFamily="50" charset="-128"/>
              </a:rPr>
              <a:t>WT</a:t>
            </a:r>
            <a:r>
              <a:rPr lang="ja-JP" altLang="en-US" sz="900">
                <a:latin typeface="Meiryo UI" panose="020B0604030504040204" pitchFamily="50" charset="-128"/>
                <a:ea typeface="Meiryo UI" panose="020B0604030504040204" pitchFamily="50" charset="-128"/>
              </a:rPr>
              <a:t>構成員</a:t>
            </a:r>
            <a:r>
              <a:rPr kumimoji="1" lang="ja-JP" altLang="en-US" sz="900">
                <a:latin typeface="Meiryo UI" panose="020B0604030504040204" pitchFamily="50" charset="-128"/>
                <a:ea typeface="Meiryo UI" panose="020B0604030504040204" pitchFamily="50" charset="-128"/>
              </a:rPr>
              <a:t>が参加する作業</a:t>
            </a:r>
          </a:p>
        </p:txBody>
      </p:sp>
      <p:sp>
        <p:nvSpPr>
          <p:cNvPr id="24" name="テキスト ボックス 23">
            <a:extLst>
              <a:ext uri="{FF2B5EF4-FFF2-40B4-BE49-F238E27FC236}">
                <a16:creationId xmlns:a16="http://schemas.microsoft.com/office/drawing/2014/main" id="{03859A85-F18F-012D-E7C7-B7CD04F14289}"/>
              </a:ext>
            </a:extLst>
          </p:cNvPr>
          <p:cNvSpPr txBox="1"/>
          <p:nvPr/>
        </p:nvSpPr>
        <p:spPr>
          <a:xfrm>
            <a:off x="3799676" y="4731682"/>
            <a:ext cx="1407258" cy="230832"/>
          </a:xfrm>
          <a:prstGeom prst="rect">
            <a:avLst/>
          </a:prstGeom>
          <a:noFill/>
        </p:spPr>
        <p:txBody>
          <a:bodyPr wrap="square" rtlCol="0">
            <a:spAutoFit/>
          </a:bodyPr>
          <a:lstStyle/>
          <a:p>
            <a:r>
              <a:rPr kumimoji="1" lang="ja-JP" altLang="en-US" sz="900">
                <a:latin typeface="Meiryo UI" panose="020B0604030504040204" pitchFamily="50" charset="-128"/>
                <a:ea typeface="Meiryo UI" panose="020B0604030504040204" pitchFamily="50" charset="-128"/>
              </a:rPr>
              <a:t>：事務局が実施する作業</a:t>
            </a:r>
          </a:p>
        </p:txBody>
      </p:sp>
      <p:sp>
        <p:nvSpPr>
          <p:cNvPr id="25" name="矢印: 五方向 24">
            <a:extLst>
              <a:ext uri="{FF2B5EF4-FFF2-40B4-BE49-F238E27FC236}">
                <a16:creationId xmlns:a16="http://schemas.microsoft.com/office/drawing/2014/main" id="{C8167D1A-3E31-5075-C28B-377ADB088DED}"/>
              </a:ext>
            </a:extLst>
          </p:cNvPr>
          <p:cNvSpPr/>
          <p:nvPr/>
        </p:nvSpPr>
        <p:spPr>
          <a:xfrm>
            <a:off x="3496610" y="4757098"/>
            <a:ext cx="360000" cy="180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en-US" altLang="ja-JP" sz="900">
              <a:solidFill>
                <a:schemeClr val="tx1"/>
              </a:solidFill>
              <a:latin typeface="Meiryo UI" panose="020B0604030504040204" pitchFamily="50" charset="-128"/>
              <a:ea typeface="Meiryo UI" panose="020B0604030504040204" pitchFamily="50" charset="-128"/>
            </a:endParaRPr>
          </a:p>
        </p:txBody>
      </p:sp>
      <p:sp>
        <p:nvSpPr>
          <p:cNvPr id="26" name="矢印: 五方向 25">
            <a:extLst>
              <a:ext uri="{FF2B5EF4-FFF2-40B4-BE49-F238E27FC236}">
                <a16:creationId xmlns:a16="http://schemas.microsoft.com/office/drawing/2014/main" id="{E5BDBCD2-4CB9-4194-C803-F1CE8612ADA7}"/>
              </a:ext>
            </a:extLst>
          </p:cNvPr>
          <p:cNvSpPr/>
          <p:nvPr/>
        </p:nvSpPr>
        <p:spPr>
          <a:xfrm>
            <a:off x="5346675" y="4757098"/>
            <a:ext cx="360000" cy="180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B69BFC24-152B-A33D-F6DE-6D9045559B42}"/>
              </a:ext>
            </a:extLst>
          </p:cNvPr>
          <p:cNvSpPr/>
          <p:nvPr/>
        </p:nvSpPr>
        <p:spPr>
          <a:xfrm>
            <a:off x="4815404" y="3190559"/>
            <a:ext cx="534449" cy="630943"/>
          </a:xfrm>
          <a:prstGeom prst="homePlate">
            <a:avLst>
              <a:gd name="adj" fmla="val 26732"/>
            </a:avLst>
          </a:prstGeom>
          <a:solidFill>
            <a:schemeClr val="accent6">
              <a:lumMod val="40000"/>
              <a:lumOff val="60000"/>
            </a:schemeClr>
          </a:solidFill>
          <a:ln w="12700" cmpd="sng">
            <a:solidFill>
              <a:schemeClr val="accent6">
                <a:lumMod val="75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a:p>
            <a:pPr algn="ctr"/>
            <a:r>
              <a:rPr lang="en-US" altLang="ja-JP" sz="900">
                <a:solidFill>
                  <a:schemeClr val="tx1"/>
                </a:solidFill>
                <a:latin typeface="Meiryo UI" panose="020B0604030504040204" pitchFamily="50" charset="-128"/>
                <a:ea typeface="Meiryo UI" panose="020B0604030504040204" pitchFamily="50" charset="-128"/>
              </a:rPr>
              <a:t>(1</a:t>
            </a:r>
            <a:r>
              <a:rPr lang="ja-JP" altLang="en-US" sz="900">
                <a:solidFill>
                  <a:schemeClr val="tx1"/>
                </a:solidFill>
                <a:latin typeface="Meiryo UI" panose="020B0604030504040204" pitchFamily="50" charset="-128"/>
                <a:ea typeface="Meiryo UI" panose="020B0604030504040204" pitchFamily="50" charset="-128"/>
              </a:rPr>
              <a:t>回目</a:t>
            </a:r>
            <a:r>
              <a:rPr lang="en-US" altLang="ja-JP" sz="900">
                <a:solidFill>
                  <a:schemeClr val="tx1"/>
                </a:solidFill>
                <a:latin typeface="Meiryo UI" panose="020B0604030504040204" pitchFamily="50" charset="-128"/>
                <a:ea typeface="Meiryo UI" panose="020B0604030504040204" pitchFamily="50" charset="-128"/>
              </a:rPr>
              <a:t>)</a:t>
            </a:r>
          </a:p>
        </p:txBody>
      </p:sp>
      <p:sp>
        <p:nvSpPr>
          <p:cNvPr id="28" name="矢印: 五方向 27">
            <a:extLst>
              <a:ext uri="{FF2B5EF4-FFF2-40B4-BE49-F238E27FC236}">
                <a16:creationId xmlns:a16="http://schemas.microsoft.com/office/drawing/2014/main" id="{4B5883AA-85F5-5817-6B63-A2652EA7CF94}"/>
              </a:ext>
            </a:extLst>
          </p:cNvPr>
          <p:cNvSpPr/>
          <p:nvPr/>
        </p:nvSpPr>
        <p:spPr>
          <a:xfrm>
            <a:off x="4815404" y="3876291"/>
            <a:ext cx="1281740" cy="632724"/>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未反映事項</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対応</a:t>
            </a:r>
            <a:endParaRPr kumimoji="1" lang="en-US" altLang="ja-JP" sz="900">
              <a:solidFill>
                <a:schemeClr val="tx1"/>
              </a:solidFill>
              <a:latin typeface="Meiryo UI" panose="020B0604030504040204" pitchFamily="50" charset="-128"/>
              <a:ea typeface="Meiryo UI" panose="020B0604030504040204" pitchFamily="50" charset="-128"/>
            </a:endParaRPr>
          </a:p>
        </p:txBody>
      </p:sp>
      <p:sp>
        <p:nvSpPr>
          <p:cNvPr id="29" name="矢印: 五方向 28">
            <a:extLst>
              <a:ext uri="{FF2B5EF4-FFF2-40B4-BE49-F238E27FC236}">
                <a16:creationId xmlns:a16="http://schemas.microsoft.com/office/drawing/2014/main" id="{8E09BD0C-BEEA-26C2-01F9-1D5191B4F37A}"/>
              </a:ext>
            </a:extLst>
          </p:cNvPr>
          <p:cNvSpPr/>
          <p:nvPr/>
        </p:nvSpPr>
        <p:spPr>
          <a:xfrm>
            <a:off x="6097144" y="3876981"/>
            <a:ext cx="400933" cy="630943"/>
          </a:xfrm>
          <a:prstGeom prst="homePlate">
            <a:avLst>
              <a:gd name="adj" fmla="val 26732"/>
            </a:avLst>
          </a:prstGeom>
          <a:solidFill>
            <a:schemeClr val="accent6">
              <a:lumMod val="40000"/>
              <a:lumOff val="60000"/>
            </a:schemeClr>
          </a:solidFill>
          <a:ln w="12700" cmpd="sng">
            <a:solidFill>
              <a:schemeClr val="accent6">
                <a:lumMod val="75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a:p>
            <a:pPr algn="ctr"/>
            <a:r>
              <a:rPr lang="en-US" altLang="ja-JP" sz="900">
                <a:solidFill>
                  <a:schemeClr val="tx1"/>
                </a:solidFill>
                <a:latin typeface="Meiryo UI" panose="020B0604030504040204" pitchFamily="50" charset="-128"/>
                <a:ea typeface="Meiryo UI" panose="020B0604030504040204" pitchFamily="50" charset="-128"/>
              </a:rPr>
              <a:t>(2</a:t>
            </a:r>
            <a:r>
              <a:rPr lang="ja-JP" altLang="en-US" sz="900">
                <a:solidFill>
                  <a:schemeClr val="tx1"/>
                </a:solidFill>
                <a:latin typeface="Meiryo UI" panose="020B0604030504040204" pitchFamily="50" charset="-128"/>
                <a:ea typeface="Meiryo UI" panose="020B0604030504040204" pitchFamily="50" charset="-128"/>
              </a:rPr>
              <a:t>回目</a:t>
            </a:r>
            <a:r>
              <a:rPr lang="en-US" altLang="ja-JP" sz="900">
                <a:solidFill>
                  <a:schemeClr val="tx1"/>
                </a:solidFill>
                <a:latin typeface="Meiryo UI" panose="020B0604030504040204" pitchFamily="50" charset="-128"/>
                <a:ea typeface="Meiryo UI" panose="020B0604030504040204" pitchFamily="50" charset="-128"/>
              </a:rPr>
              <a:t>)</a:t>
            </a:r>
          </a:p>
        </p:txBody>
      </p:sp>
      <p:sp>
        <p:nvSpPr>
          <p:cNvPr id="30" name="正方形/長方形 29">
            <a:extLst>
              <a:ext uri="{FF2B5EF4-FFF2-40B4-BE49-F238E27FC236}">
                <a16:creationId xmlns:a16="http://schemas.microsoft.com/office/drawing/2014/main" id="{4A53B40F-A98F-9370-28AD-0B5413BBAE2D}"/>
              </a:ext>
            </a:extLst>
          </p:cNvPr>
          <p:cNvSpPr/>
          <p:nvPr/>
        </p:nvSpPr>
        <p:spPr bwMode="auto">
          <a:xfrm>
            <a:off x="6451164" y="2476488"/>
            <a:ext cx="1850965" cy="22589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12/25</a:t>
            </a:r>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回</a:t>
            </a:r>
            <a:r>
              <a:rPr lang="en-US" altLang="ja-JP" sz="900">
                <a:latin typeface="Meiryo UI" panose="020B0604030504040204" pitchFamily="50" charset="-128"/>
                <a:ea typeface="Meiryo UI" panose="020B0604030504040204" pitchFamily="50" charset="-128"/>
                <a:cs typeface="Meiryo UI" panose="020B0604030504040204" pitchFamily="50" charset="-128"/>
              </a:rPr>
              <a:t>WT</a:t>
            </a:r>
          </a:p>
        </p:txBody>
      </p:sp>
      <p:sp>
        <p:nvSpPr>
          <p:cNvPr id="32" name="正方形/長方形 31">
            <a:extLst>
              <a:ext uri="{FF2B5EF4-FFF2-40B4-BE49-F238E27FC236}">
                <a16:creationId xmlns:a16="http://schemas.microsoft.com/office/drawing/2014/main" id="{4546B27A-A9B6-0962-7956-0C7903684682}"/>
              </a:ext>
            </a:extLst>
          </p:cNvPr>
          <p:cNvSpPr/>
          <p:nvPr/>
        </p:nvSpPr>
        <p:spPr bwMode="auto">
          <a:xfrm>
            <a:off x="7069878" y="2696692"/>
            <a:ext cx="1063153" cy="36512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1/25</a:t>
            </a:r>
          </a:p>
          <a:p>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3</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a:extLst>
              <a:ext uri="{FF2B5EF4-FFF2-40B4-BE49-F238E27FC236}">
                <a16:creationId xmlns:a16="http://schemas.microsoft.com/office/drawing/2014/main" id="{63B2E7BD-5036-0BB0-4BFD-5383FA9F3B88}"/>
              </a:ext>
            </a:extLst>
          </p:cNvPr>
          <p:cNvSpPr/>
          <p:nvPr/>
        </p:nvSpPr>
        <p:spPr bwMode="auto">
          <a:xfrm>
            <a:off x="5622328" y="2753542"/>
            <a:ext cx="1712923" cy="22589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11/20</a:t>
            </a:r>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27</a:t>
            </a:r>
          </a:p>
          <a:p>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回検討会（書面開催）</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91602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FA917A22-9C35-9E2B-0713-D9381E7E6804}"/>
              </a:ext>
            </a:extLst>
          </p:cNvPr>
          <p:cNvSpPr/>
          <p:nvPr/>
        </p:nvSpPr>
        <p:spPr>
          <a:xfrm>
            <a:off x="142674" y="357804"/>
            <a:ext cx="8676000" cy="5262979"/>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標準化の対応としては、デジタル庁より示された「地方公共団体情報システム標準化基本方針（改定案）について」 （令和</a:t>
            </a:r>
            <a:r>
              <a:rPr lang="en-US" altLang="ja-JP" sz="1400">
                <a:latin typeface="Meiryo UI" panose="020B0604030504040204" pitchFamily="50" charset="-128"/>
                <a:ea typeface="Meiryo UI" panose="020B0604030504040204" pitchFamily="50" charset="-128"/>
              </a:rPr>
              <a:t>5</a:t>
            </a:r>
            <a:r>
              <a:rPr lang="ja-JP" altLang="en-US" sz="1400">
                <a:latin typeface="Meiryo UI" panose="020B0604030504040204" pitchFamily="50" charset="-128"/>
                <a:ea typeface="Meiryo UI" panose="020B0604030504040204" pitchFamily="50" charset="-128"/>
              </a:rPr>
              <a:t>年</a:t>
            </a:r>
            <a:r>
              <a:rPr lang="en-US" altLang="ja-JP" sz="1400">
                <a:latin typeface="Meiryo UI" panose="020B0604030504040204" pitchFamily="50" charset="-128"/>
                <a:ea typeface="Meiryo UI" panose="020B0604030504040204" pitchFamily="50" charset="-128"/>
              </a:rPr>
              <a:t>7</a:t>
            </a:r>
            <a:r>
              <a:rPr lang="ja-JP" altLang="en-US" sz="1400">
                <a:latin typeface="Meiryo UI" panose="020B0604030504040204" pitchFamily="50" charset="-128"/>
                <a:ea typeface="Meiryo UI" panose="020B0604030504040204" pitchFamily="50" charset="-128"/>
              </a:rPr>
              <a:t>月展開）のとおり、</a:t>
            </a:r>
            <a:r>
              <a:rPr lang="ja-JP" altLang="en-US" sz="1400" b="1" u="sng">
                <a:latin typeface="Meiryo UI" panose="020B0604030504040204" pitchFamily="50" charset="-128"/>
                <a:ea typeface="Meiryo UI" panose="020B0604030504040204" pitchFamily="50" charset="-128"/>
              </a:rPr>
              <a:t>令和</a:t>
            </a:r>
            <a:r>
              <a:rPr lang="en-US" altLang="ja-JP" sz="1400" b="1" u="sng">
                <a:latin typeface="Meiryo UI" panose="020B0604030504040204" pitchFamily="50" charset="-128"/>
                <a:ea typeface="Meiryo UI" panose="020B0604030504040204" pitchFamily="50" charset="-128"/>
              </a:rPr>
              <a:t>5</a:t>
            </a:r>
            <a:r>
              <a:rPr lang="ja-JP" altLang="en-US" sz="1400" b="1" u="sng">
                <a:latin typeface="Meiryo UI" panose="020B0604030504040204" pitchFamily="50" charset="-128"/>
                <a:ea typeface="Meiryo UI" panose="020B0604030504040204" pitchFamily="50" charset="-128"/>
              </a:rPr>
              <a:t>年</a:t>
            </a:r>
            <a:r>
              <a:rPr lang="en-US" altLang="ja-JP" sz="1400" b="1" u="sng">
                <a:latin typeface="Meiryo UI" panose="020B0604030504040204" pitchFamily="50" charset="-128"/>
                <a:ea typeface="Meiryo UI" panose="020B0604030504040204" pitchFamily="50" charset="-128"/>
              </a:rPr>
              <a:t>3</a:t>
            </a:r>
            <a:r>
              <a:rPr lang="ja-JP" altLang="en-US" sz="1400" b="1" u="sng">
                <a:latin typeface="Meiryo UI" panose="020B0604030504040204" pitchFamily="50" charset="-128"/>
                <a:ea typeface="Meiryo UI" panose="020B0604030504040204" pitchFamily="50" charset="-128"/>
              </a:rPr>
              <a:t>月末時点で公表された標準仕様書に適合した標準準拠システムに、令和</a:t>
            </a:r>
            <a:r>
              <a:rPr lang="en-US" altLang="ja-JP" sz="1400" b="1" u="sng">
                <a:latin typeface="Meiryo UI" panose="020B0604030504040204" pitchFamily="50" charset="-128"/>
                <a:ea typeface="Meiryo UI" panose="020B0604030504040204" pitchFamily="50" charset="-128"/>
              </a:rPr>
              <a:t>7</a:t>
            </a:r>
            <a:r>
              <a:rPr lang="ja-JP" altLang="en-US" sz="1400" b="1" u="sng">
                <a:latin typeface="Meiryo UI" panose="020B0604030504040204" pitchFamily="50" charset="-128"/>
                <a:ea typeface="Meiryo UI" panose="020B0604030504040204" pitchFamily="50" charset="-128"/>
              </a:rPr>
              <a:t>年度末までに移行</a:t>
            </a:r>
            <a:r>
              <a:rPr lang="ja-JP" altLang="en-US" sz="1400">
                <a:latin typeface="Meiryo UI" panose="020B0604030504040204" pitchFamily="50" charset="-128"/>
                <a:ea typeface="Meiryo UI" panose="020B0604030504040204" pitchFamily="50" charset="-128"/>
              </a:rPr>
              <a:t>することを目指すこととなる。</a:t>
            </a:r>
            <a:endParaRPr lang="en-US" altLang="ja-JP" sz="1400">
              <a:latin typeface="Meiryo UI" panose="020B0604030504040204" pitchFamily="50" charset="-128"/>
              <a:ea typeface="Meiryo UI" panose="020B0604030504040204" pitchFamily="50" charset="-128"/>
            </a:endParaRPr>
          </a:p>
          <a:p>
            <a:pPr marL="179388" indent="-179388"/>
            <a:r>
              <a:rPr lang="ja-JP" altLang="en-US" sz="1400">
                <a:latin typeface="Meiryo UI" panose="020B0604030504040204" pitchFamily="50" charset="-128"/>
                <a:ea typeface="Meiryo UI" panose="020B0604030504040204" pitchFamily="50" charset="-128"/>
              </a:rPr>
              <a:t>      他方、国保標準仕様書においては、</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第</a:t>
            </a:r>
            <a:r>
              <a:rPr lang="en-US" altLang="ja-JP" sz="1400">
                <a:latin typeface="Meiryo UI" panose="020B0604030504040204" pitchFamily="50" charset="-128"/>
                <a:ea typeface="Meiryo UI" panose="020B0604030504040204" pitchFamily="50" charset="-128"/>
              </a:rPr>
              <a:t>1.2</a:t>
            </a:r>
            <a:r>
              <a:rPr lang="ja-JP" altLang="en-US" sz="1400">
                <a:latin typeface="Meiryo UI" panose="020B0604030504040204" pitchFamily="50" charset="-128"/>
                <a:ea typeface="Meiryo UI" panose="020B0604030504040204" pitchFamily="50" charset="-128"/>
              </a:rPr>
              <a:t>版</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において持ち越し事項とした課題が残存していることや、来年度に向けた制度改正に対応する必要があること、加えてデジタル庁においても、各業務横並びの検討やデータ要件に関する必要な見直しが適宜行われており、これらについても対応する必要があることから、引き続き改定を行う。</a:t>
            </a:r>
            <a:endParaRPr lang="en-US" altLang="ja-JP" sz="1400">
              <a:latin typeface="Meiryo UI" panose="020B0604030504040204" pitchFamily="50" charset="-128"/>
              <a:ea typeface="Meiryo UI" panose="020B0604030504040204" pitchFamily="50" charset="-128"/>
            </a:endParaRPr>
          </a:p>
          <a:p>
            <a:pPr marL="179388" indent="180975"/>
            <a:r>
              <a:rPr lang="ja-JP" altLang="en-US" sz="1400">
                <a:latin typeface="Meiryo UI" panose="020B0604030504040204" pitchFamily="50" charset="-128"/>
                <a:ea typeface="Meiryo UI" panose="020B0604030504040204" pitchFamily="50" charset="-128"/>
              </a:rPr>
              <a:t>なお、</a:t>
            </a:r>
            <a:r>
              <a:rPr lang="ja-JP" altLang="en-US" sz="1400" b="1" u="sng">
                <a:latin typeface="Meiryo UI" panose="020B0604030504040204" pitchFamily="50" charset="-128"/>
                <a:ea typeface="Meiryo UI" panose="020B0604030504040204" pitchFamily="50" charset="-128"/>
              </a:rPr>
              <a:t>令和</a:t>
            </a:r>
            <a:r>
              <a:rPr lang="en-US" altLang="ja-JP" sz="1400" b="1" u="sng">
                <a:latin typeface="Meiryo UI" panose="020B0604030504040204" pitchFamily="50" charset="-128"/>
                <a:ea typeface="Meiryo UI" panose="020B0604030504040204" pitchFamily="50" charset="-128"/>
              </a:rPr>
              <a:t>5</a:t>
            </a:r>
            <a:r>
              <a:rPr lang="ja-JP" altLang="en-US" sz="1400" b="1" u="sng">
                <a:latin typeface="Meiryo UI" panose="020B0604030504040204" pitchFamily="50" charset="-128"/>
                <a:ea typeface="Meiryo UI" panose="020B0604030504040204" pitchFamily="50" charset="-128"/>
              </a:rPr>
              <a:t>年度以降の改定にて追加・変更した機能要件等の適合基準日については、令和</a:t>
            </a:r>
            <a:r>
              <a:rPr lang="en-US" altLang="ja-JP" sz="1400" b="1" u="sng">
                <a:latin typeface="Meiryo UI" panose="020B0604030504040204" pitchFamily="50" charset="-128"/>
                <a:ea typeface="Meiryo UI" panose="020B0604030504040204" pitchFamily="50" charset="-128"/>
              </a:rPr>
              <a:t>7</a:t>
            </a:r>
            <a:r>
              <a:rPr lang="ja-JP" altLang="en-US" sz="1400" b="1" u="sng">
                <a:latin typeface="Meiryo UI" panose="020B0604030504040204" pitchFamily="50" charset="-128"/>
                <a:ea typeface="Meiryo UI" panose="020B0604030504040204" pitchFamily="50" charset="-128"/>
              </a:rPr>
              <a:t>年度末までに適合が必要となる制度改正に係る事項を除き、令和</a:t>
            </a:r>
            <a:r>
              <a:rPr lang="en-US" altLang="ja-JP" sz="1400" b="1" u="sng">
                <a:latin typeface="Meiryo UI" panose="020B0604030504040204" pitchFamily="50" charset="-128"/>
                <a:ea typeface="Meiryo UI" panose="020B0604030504040204" pitchFamily="50" charset="-128"/>
              </a:rPr>
              <a:t>8</a:t>
            </a:r>
            <a:r>
              <a:rPr lang="ja-JP" altLang="en-US" sz="1400" b="1" u="sng">
                <a:latin typeface="Meiryo UI" panose="020B0604030504040204" pitchFamily="50" charset="-128"/>
                <a:ea typeface="Meiryo UI" panose="020B0604030504040204" pitchFamily="50" charset="-128"/>
              </a:rPr>
              <a:t>年度以降となる。</a:t>
            </a:r>
            <a:endParaRPr lang="en-US" altLang="ja-JP" sz="1400" b="1" u="sng">
              <a:latin typeface="Meiryo UI" panose="020B0604030504040204" pitchFamily="50" charset="-128"/>
              <a:ea typeface="Meiryo UI" panose="020B0604030504040204" pitchFamily="50" charset="-128"/>
            </a:endParaRPr>
          </a:p>
          <a:p>
            <a:pPr marL="179388" indent="180975"/>
            <a:endParaRPr lang="en-US" altLang="ja-JP" sz="1400" b="1" u="sng">
              <a:latin typeface="Meiryo UI" panose="020B0604030504040204" pitchFamily="50" charset="-128"/>
              <a:ea typeface="Meiryo UI" panose="020B0604030504040204" pitchFamily="50" charset="-128"/>
            </a:endParaRPr>
          </a:p>
          <a:p>
            <a:pPr marL="179388" indent="269875"/>
            <a:r>
              <a:rPr lang="ja-JP" altLang="en-US" sz="1400">
                <a:latin typeface="Meiryo UI" panose="020B0604030504040204" pitchFamily="50" charset="-128"/>
                <a:ea typeface="Meiryo UI" panose="020B0604030504040204" pitchFamily="50" charset="-128"/>
              </a:rPr>
              <a:t>今年度において、対応を予定している内容は以下のとおり。</a:t>
            </a:r>
            <a:endParaRPr lang="en-US" altLang="ja-JP" sz="1400">
              <a:latin typeface="Meiryo UI" panose="020B0604030504040204" pitchFamily="50" charset="-128"/>
              <a:ea typeface="Meiryo UI" panose="020B0604030504040204" pitchFamily="50" charset="-128"/>
            </a:endParaRPr>
          </a:p>
          <a:p>
            <a:pPr marL="179388" indent="269875"/>
            <a:endParaRPr lang="en-US" altLang="ja-JP" sz="1400" kern="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r>
              <a:rPr lang="ja-JP" altLang="en-US" sz="1400" b="1" u="sng" kern="0">
                <a:latin typeface="Meiryo UI" panose="020B0604030504040204" pitchFamily="50" charset="-128"/>
                <a:ea typeface="Meiryo UI" panose="020B0604030504040204" pitchFamily="50" charset="-128"/>
              </a:rPr>
              <a:t>国保標準仕様書</a:t>
            </a:r>
            <a:r>
              <a:rPr lang="en-US" altLang="ja-JP" sz="1400" b="1" u="sng" kern="0">
                <a:latin typeface="Meiryo UI" panose="020B0604030504040204" pitchFamily="50" charset="-128"/>
                <a:ea typeface="Meiryo UI" panose="020B0604030504040204" pitchFamily="50" charset="-128"/>
              </a:rPr>
              <a:t>【</a:t>
            </a:r>
            <a:r>
              <a:rPr lang="ja-JP" altLang="en-US" sz="1400" b="1" u="sng" kern="0">
                <a:latin typeface="Meiryo UI" panose="020B0604030504040204" pitchFamily="50" charset="-128"/>
                <a:ea typeface="Meiryo UI" panose="020B0604030504040204" pitchFamily="50" charset="-128"/>
              </a:rPr>
              <a:t>第</a:t>
            </a:r>
            <a:r>
              <a:rPr lang="en-US" altLang="ja-JP" sz="1400" b="1" u="sng" kern="0">
                <a:latin typeface="Meiryo UI" panose="020B0604030504040204" pitchFamily="50" charset="-128"/>
                <a:ea typeface="Meiryo UI" panose="020B0604030504040204" pitchFamily="50" charset="-128"/>
              </a:rPr>
              <a:t>1.2</a:t>
            </a:r>
            <a:r>
              <a:rPr lang="ja-JP" altLang="en-US" sz="1400" b="1" u="sng" kern="0">
                <a:latin typeface="Meiryo UI" panose="020B0604030504040204" pitchFamily="50" charset="-128"/>
                <a:ea typeface="Meiryo UI" panose="020B0604030504040204" pitchFamily="50" charset="-128"/>
              </a:rPr>
              <a:t>版</a:t>
            </a:r>
            <a:r>
              <a:rPr lang="en-US" altLang="ja-JP" sz="1400" b="1" u="sng" kern="0">
                <a:latin typeface="Meiryo UI" panose="020B0604030504040204" pitchFamily="50" charset="-128"/>
                <a:ea typeface="Meiryo UI" panose="020B0604030504040204" pitchFamily="50" charset="-128"/>
              </a:rPr>
              <a:t>】</a:t>
            </a:r>
            <a:r>
              <a:rPr lang="ja-JP" altLang="en-US" sz="1400" b="1" u="sng" kern="0">
                <a:latin typeface="Meiryo UI" panose="020B0604030504040204" pitchFamily="50" charset="-128"/>
                <a:ea typeface="Meiryo UI" panose="020B0604030504040204" pitchFamily="50" charset="-128"/>
              </a:rPr>
              <a:t>の持ち越し事項の対応</a:t>
            </a:r>
            <a:endParaRPr lang="en-US" altLang="ja-JP" sz="1400" b="1" u="sng" kern="0">
              <a:latin typeface="Meiryo UI" panose="020B0604030504040204" pitchFamily="50" charset="-128"/>
              <a:ea typeface="Meiryo UI" panose="020B0604030504040204" pitchFamily="50" charset="-128"/>
            </a:endParaRPr>
          </a:p>
          <a:p>
            <a:pPr marL="541338" indent="174625"/>
            <a:r>
              <a:rPr lang="ja-JP" altLang="en-US" sz="1400" kern="0">
                <a:latin typeface="Meiryo UI" panose="020B0604030504040204" pitchFamily="50" charset="-128"/>
                <a:ea typeface="Meiryo UI" panose="020B0604030504040204" pitchFamily="50" charset="-128"/>
              </a:rPr>
              <a:t>国保標準仕様書</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第</a:t>
            </a:r>
            <a:r>
              <a:rPr lang="en-US" altLang="ja-JP" sz="1400" kern="0">
                <a:latin typeface="Meiryo UI" panose="020B0604030504040204" pitchFamily="50" charset="-128"/>
                <a:ea typeface="Meiryo UI" panose="020B0604030504040204" pitchFamily="50" charset="-128"/>
              </a:rPr>
              <a:t>1.2</a:t>
            </a:r>
            <a:r>
              <a:rPr lang="ja-JP" altLang="en-US" sz="1400" kern="0">
                <a:latin typeface="Meiryo UI" panose="020B0604030504040204" pitchFamily="50" charset="-128"/>
                <a:ea typeface="Meiryo UI" panose="020B0604030504040204" pitchFamily="50" charset="-128"/>
              </a:rPr>
              <a:t>版</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より持ち越した検討・課題事項について対応方針の決定、国保標準仕様書への反映を行う。</a:t>
            </a:r>
            <a:endParaRPr lang="en-US" altLang="ja-JP" sz="1400" kern="0">
              <a:latin typeface="Meiryo UI" panose="020B0604030504040204" pitchFamily="50" charset="-128"/>
              <a:ea typeface="Meiryo UI" panose="020B0604030504040204" pitchFamily="50" charset="-128"/>
            </a:endParaRPr>
          </a:p>
          <a:p>
            <a:pPr marL="541338" indent="174625"/>
            <a:r>
              <a:rPr lang="ja-JP" altLang="en-US" sz="1400" kern="0">
                <a:latin typeface="Meiryo UI" panose="020B0604030504040204" pitchFamily="50" charset="-128"/>
                <a:ea typeface="Meiryo UI" panose="020B0604030504040204" pitchFamily="50" charset="-128"/>
              </a:rPr>
              <a:t>⇒後述</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３章</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に記載。</a:t>
            </a:r>
            <a:endParaRPr lang="en-US" altLang="ja-JP" sz="1400" kern="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endParaRPr lang="en-US" altLang="ja-JP" sz="1400" b="1" u="sng" kern="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r>
              <a:rPr lang="ja-JP" altLang="en-US" sz="1400" b="1" u="sng" kern="0">
                <a:latin typeface="Meiryo UI" panose="020B0604030504040204" pitchFamily="50" charset="-128"/>
                <a:ea typeface="Meiryo UI" panose="020B0604030504040204" pitchFamily="50" charset="-128"/>
              </a:rPr>
              <a:t>制度改正等に関する要件の取り込みについて</a:t>
            </a:r>
          </a:p>
          <a:p>
            <a:pPr marL="541338" indent="174625"/>
            <a:r>
              <a:rPr lang="ja-JP" altLang="en-US" sz="1400" kern="0">
                <a:latin typeface="Meiryo UI" panose="020B0604030504040204" pitchFamily="50" charset="-128"/>
                <a:ea typeface="Meiryo UI" panose="020B0604030504040204" pitchFamily="50" charset="-128"/>
              </a:rPr>
              <a:t>今年度国保として検討すべき制度改正等として、マイナンバーカードと健康保険証の一体化や、国民健康保険料の</a:t>
            </a:r>
            <a:r>
              <a:rPr lang="en-US" altLang="ja-JP" sz="1400" kern="0" err="1">
                <a:latin typeface="Meiryo UI" panose="020B0604030504040204" pitchFamily="50" charset="-128"/>
                <a:ea typeface="Meiryo UI" panose="020B0604030504040204" pitchFamily="50" charset="-128"/>
              </a:rPr>
              <a:t>eLTAX</a:t>
            </a:r>
            <a:r>
              <a:rPr lang="ja-JP" altLang="en-US" sz="1400" kern="0">
                <a:latin typeface="Meiryo UI" panose="020B0604030504040204" pitchFamily="50" charset="-128"/>
                <a:ea typeface="Meiryo UI" panose="020B0604030504040204" pitchFamily="50" charset="-128"/>
              </a:rPr>
              <a:t>を活用した公金収納及び子ども子育て支援金制度に係る要件の内容を整理する。</a:t>
            </a:r>
            <a:endParaRPr lang="en-US" altLang="ja-JP" sz="1400" kern="0">
              <a:latin typeface="Meiryo UI" panose="020B0604030504040204" pitchFamily="50" charset="-128"/>
              <a:ea typeface="Meiryo UI" panose="020B0604030504040204" pitchFamily="50" charset="-128"/>
            </a:endParaRPr>
          </a:p>
          <a:p>
            <a:pPr marL="541338" indent="174625"/>
            <a:r>
              <a:rPr lang="ja-JP" altLang="en-US" sz="1400" kern="0">
                <a:latin typeface="Meiryo UI" panose="020B0604030504040204" pitchFamily="50" charset="-128"/>
                <a:ea typeface="Meiryo UI" panose="020B0604030504040204" pitchFamily="50" charset="-128"/>
              </a:rPr>
              <a:t>⇒後述</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４章</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に記載。</a:t>
            </a:r>
          </a:p>
          <a:p>
            <a:pPr marL="628650" indent="-184150">
              <a:buFont typeface="Arial" panose="020B0604020202020204" pitchFamily="34" charset="0"/>
              <a:buChar char="•"/>
            </a:pPr>
            <a:endParaRPr lang="en-US" altLang="ja-JP" sz="1400" b="1" u="sng" kern="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r>
              <a:rPr lang="ja-JP" altLang="en-US" sz="1400" b="1" u="sng" kern="0">
                <a:latin typeface="Meiryo UI" panose="020B0604030504040204" pitchFamily="50" charset="-128"/>
                <a:ea typeface="Meiryo UI" panose="020B0604030504040204" pitchFamily="50" charset="-128"/>
              </a:rPr>
              <a:t>デジタル庁検討事項の取り込みについて</a:t>
            </a:r>
            <a:endParaRPr lang="en-US" altLang="ja-JP" sz="1400" b="1" u="sng" kern="0">
              <a:latin typeface="Meiryo UI" panose="020B0604030504040204" pitchFamily="50" charset="-128"/>
              <a:ea typeface="Meiryo UI" panose="020B0604030504040204" pitchFamily="50" charset="-128"/>
            </a:endParaRPr>
          </a:p>
          <a:p>
            <a:pPr marL="541338" indent="174625"/>
            <a:r>
              <a:rPr lang="ja-JP" altLang="en-US" sz="1400" kern="0">
                <a:latin typeface="Meiryo UI" panose="020B0604030504040204" pitchFamily="50" charset="-128"/>
                <a:ea typeface="Meiryo UI" panose="020B0604030504040204" pitchFamily="50" charset="-128"/>
              </a:rPr>
              <a:t>デジタル庁より示される横並び調整方針等の修正内容を確認し、国保標準仕様書への反映を検討する。</a:t>
            </a:r>
            <a:endParaRPr lang="en-US" altLang="ja-JP" sz="1400" kern="0">
              <a:latin typeface="Meiryo UI" panose="020B0604030504040204" pitchFamily="50" charset="-128"/>
              <a:ea typeface="Meiryo UI" panose="020B0604030504040204" pitchFamily="50" charset="-128"/>
            </a:endParaRPr>
          </a:p>
          <a:p>
            <a:pPr marL="541338" indent="174625"/>
            <a:r>
              <a:rPr lang="ja-JP" altLang="en-US" sz="1400" kern="0">
                <a:latin typeface="Meiryo UI" panose="020B0604030504040204" pitchFamily="50" charset="-128"/>
                <a:ea typeface="Meiryo UI" panose="020B0604030504040204" pitchFamily="50" charset="-128"/>
              </a:rPr>
              <a:t>⇒後述</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５章</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に記載。</a:t>
            </a:r>
            <a:endParaRPr lang="en-US" altLang="ja-JP" sz="1400" b="1" u="sng">
              <a:latin typeface="Meiryo UI" panose="020B0604030504040204" pitchFamily="50" charset="-128"/>
              <a:ea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8A0BDDF-EF7A-D405-7550-5BDD4A2EF35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２．国保</a:t>
            </a:r>
            <a:r>
              <a:rPr lang="zh-TW" altLang="en-US" sz="1400" kern="0">
                <a:latin typeface="Meiryo UI" panose="020B0604030504040204" pitchFamily="50" charset="-128"/>
                <a:ea typeface="Meiryo UI" panose="020B0604030504040204" pitchFamily="50" charset="-128"/>
              </a:rPr>
              <a:t>標準仕様書</a:t>
            </a:r>
            <a:r>
              <a:rPr lang="en-US" altLang="zh-TW" sz="1400" kern="0">
                <a:latin typeface="Meiryo UI" panose="020B0604030504040204" pitchFamily="50" charset="-128"/>
                <a:ea typeface="Meiryo UI" panose="020B0604030504040204" pitchFamily="50" charset="-128"/>
              </a:rPr>
              <a:t>【</a:t>
            </a:r>
            <a:r>
              <a:rPr lang="zh-TW" altLang="en-US" sz="1400" kern="0">
                <a:latin typeface="Meiryo UI" panose="020B0604030504040204" pitchFamily="50" charset="-128"/>
                <a:ea typeface="Meiryo UI" panose="020B0604030504040204" pitchFamily="50" charset="-128"/>
              </a:rPr>
              <a:t>第</a:t>
            </a:r>
            <a:r>
              <a:rPr lang="en-US" altLang="zh-TW" sz="1400" kern="0">
                <a:latin typeface="Meiryo UI" panose="020B0604030504040204" pitchFamily="50" charset="-128"/>
                <a:ea typeface="Meiryo UI" panose="020B0604030504040204" pitchFamily="50" charset="-128"/>
              </a:rPr>
              <a:t>1.</a:t>
            </a:r>
            <a:r>
              <a:rPr lang="en-US" altLang="ja-JP" sz="1400" kern="0">
                <a:latin typeface="Meiryo UI" panose="020B0604030504040204" pitchFamily="50" charset="-128"/>
                <a:ea typeface="Meiryo UI" panose="020B0604030504040204" pitchFamily="50" charset="-128"/>
              </a:rPr>
              <a:t>3</a:t>
            </a:r>
            <a:r>
              <a:rPr lang="zh-TW" altLang="en-US" sz="1400" kern="0">
                <a:latin typeface="Meiryo UI" panose="020B0604030504040204" pitchFamily="50" charset="-128"/>
                <a:ea typeface="Meiryo UI" panose="020B0604030504040204" pitchFamily="50" charset="-128"/>
              </a:rPr>
              <a:t>版</a:t>
            </a:r>
            <a:r>
              <a:rPr lang="en-US" altLang="zh-TW"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公開に向けた実施事項</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EDAA94C-6C32-F90F-A1F3-6F8B10EAC357}"/>
              </a:ext>
            </a:extLst>
          </p:cNvPr>
          <p:cNvSpPr/>
          <p:nvPr/>
        </p:nvSpPr>
        <p:spPr>
          <a:xfrm>
            <a:off x="196014" y="5743903"/>
            <a:ext cx="8676000" cy="307777"/>
          </a:xfrm>
          <a:prstGeom prst="rect">
            <a:avLst/>
          </a:prstGeom>
        </p:spPr>
        <p:txBody>
          <a:bodyPr wrap="square">
            <a:spAutoFit/>
          </a:bodyPr>
          <a:lstStyle/>
          <a:p>
            <a:pPr marL="266700" indent="177800"/>
            <a:r>
              <a:rPr lang="ja-JP" altLang="en-US" sz="1400">
                <a:latin typeface="Meiryo UI" panose="020B0604030504040204" pitchFamily="50" charset="-128"/>
                <a:ea typeface="Meiryo UI" panose="020B0604030504040204" pitchFamily="50" charset="-128"/>
              </a:rPr>
              <a:t>次ページ以降、各実施状況、</a:t>
            </a:r>
            <a:r>
              <a:rPr lang="en-US" altLang="ja-JP" sz="1400">
                <a:latin typeface="Meiryo UI" panose="020B0604030504040204" pitchFamily="50" charset="-128"/>
                <a:ea typeface="Meiryo UI" panose="020B0604030504040204" pitchFamily="50" charset="-128"/>
              </a:rPr>
              <a:t>WT</a:t>
            </a:r>
            <a:r>
              <a:rPr lang="ja-JP" altLang="en-US" sz="1400">
                <a:latin typeface="Meiryo UI" panose="020B0604030504040204" pitchFamily="50" charset="-128"/>
                <a:ea typeface="Meiryo UI" panose="020B0604030504040204" pitchFamily="50" charset="-128"/>
              </a:rPr>
              <a:t>にて議論を行った結果の結論等について説明する。</a:t>
            </a:r>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8591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３</a:t>
            </a:r>
            <a:r>
              <a:rPr lang="ja-JP" altLang="en-US" sz="1400" kern="0">
                <a:latin typeface="Meiryo UI" panose="020B0604030504040204" pitchFamily="50" charset="-128"/>
                <a:ea typeface="Meiryo UI" panose="020B0604030504040204" pitchFamily="50" charset="-128"/>
              </a:rPr>
              <a:t>．国保標準仕様書</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第</a:t>
            </a:r>
            <a:r>
              <a:rPr lang="en-US" altLang="ja-JP" sz="1400" kern="0">
                <a:latin typeface="Meiryo UI" panose="020B0604030504040204" pitchFamily="50" charset="-128"/>
                <a:ea typeface="Meiryo UI" panose="020B0604030504040204" pitchFamily="50" charset="-128"/>
              </a:rPr>
              <a:t>1.2</a:t>
            </a:r>
            <a:r>
              <a:rPr lang="ja-JP" altLang="en-US" sz="1400" kern="0">
                <a:latin typeface="Meiryo UI" panose="020B0604030504040204" pitchFamily="50" charset="-128"/>
                <a:ea typeface="Meiryo UI" panose="020B0604030504040204" pitchFamily="50" charset="-128"/>
              </a:rPr>
              <a:t>版</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の持ち越し事項の対応について</a:t>
            </a:r>
            <a:endParaRPr lang="en-US" altLang="ja-JP" sz="1400" kern="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445A72C8-D8BF-20BE-9AB8-E34FD342C60A}"/>
              </a:ext>
            </a:extLst>
          </p:cNvPr>
          <p:cNvSpPr/>
          <p:nvPr/>
        </p:nvSpPr>
        <p:spPr>
          <a:xfrm>
            <a:off x="142674" y="357804"/>
            <a:ext cx="8676000" cy="523220"/>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国保標準仕様書</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第</a:t>
            </a:r>
            <a:r>
              <a:rPr lang="en-US" altLang="ja-JP" sz="1400">
                <a:latin typeface="Meiryo UI" panose="020B0604030504040204" pitchFamily="50" charset="-128"/>
                <a:ea typeface="Meiryo UI" panose="020B0604030504040204" pitchFamily="50" charset="-128"/>
              </a:rPr>
              <a:t>1.3</a:t>
            </a:r>
            <a:r>
              <a:rPr lang="ja-JP" altLang="en-US" sz="1400">
                <a:latin typeface="Meiryo UI" panose="020B0604030504040204" pitchFamily="50" charset="-128"/>
                <a:ea typeface="Meiryo UI" panose="020B0604030504040204" pitchFamily="50" charset="-128"/>
              </a:rPr>
              <a:t>版</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（案）における検討・課題事項の対応状況は以下のとおり。 （各課題の詳細については、「</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資料</a:t>
            </a:r>
            <a:r>
              <a:rPr lang="en-US" altLang="ja-JP" sz="1400">
                <a:latin typeface="Meiryo UI" panose="020B0604030504040204" pitchFamily="50" charset="-128"/>
                <a:ea typeface="Meiryo UI" panose="020B0604030504040204" pitchFamily="50" charset="-128"/>
              </a:rPr>
              <a:t>No.2</a:t>
            </a:r>
            <a:r>
              <a:rPr lang="ja-JP" altLang="en-US" sz="1400">
                <a:latin typeface="Meiryo UI" panose="020B0604030504040204" pitchFamily="50" charset="-128"/>
                <a:ea typeface="Meiryo UI" panose="020B0604030504040204" pitchFamily="50" charset="-128"/>
              </a:rPr>
              <a:t>別紙１</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検討・課題事項一覧</a:t>
            </a:r>
            <a:r>
              <a:rPr lang="en-US" altLang="ja-JP" sz="1400">
                <a:latin typeface="Meiryo UI" panose="020B0604030504040204" pitchFamily="50" charset="-128"/>
                <a:ea typeface="Meiryo UI" panose="020B0604030504040204" pitchFamily="50" charset="-128"/>
              </a:rPr>
              <a:t>_</a:t>
            </a:r>
            <a:r>
              <a:rPr lang="ja-JP" altLang="en-US" sz="1400">
                <a:latin typeface="Meiryo UI" panose="020B0604030504040204" pitchFamily="50" charset="-128"/>
                <a:ea typeface="Meiryo UI" panose="020B0604030504040204" pitchFamily="50" charset="-128"/>
              </a:rPr>
              <a:t>国保」参照）</a:t>
            </a:r>
            <a:endParaRPr lang="en-US" altLang="ja-JP" sz="1400">
              <a:latin typeface="Meiryo UI" panose="020B0604030504040204" pitchFamily="50" charset="-128"/>
              <a:ea typeface="Meiryo UI" panose="020B0604030504040204" pitchFamily="50" charset="-128"/>
            </a:endParaRPr>
          </a:p>
        </p:txBody>
      </p:sp>
      <p:graphicFrame>
        <p:nvGraphicFramePr>
          <p:cNvPr id="6" name="表 10">
            <a:extLst>
              <a:ext uri="{FF2B5EF4-FFF2-40B4-BE49-F238E27FC236}">
                <a16:creationId xmlns:a16="http://schemas.microsoft.com/office/drawing/2014/main" id="{524A8D76-A852-9461-7AE5-3861A3EEF366}"/>
              </a:ext>
            </a:extLst>
          </p:cNvPr>
          <p:cNvGraphicFramePr>
            <a:graphicFrameLocks noGrp="1"/>
          </p:cNvGraphicFramePr>
          <p:nvPr>
            <p:extLst>
              <p:ext uri="{D42A27DB-BD31-4B8C-83A1-F6EECF244321}">
                <p14:modId xmlns:p14="http://schemas.microsoft.com/office/powerpoint/2010/main" val="251811201"/>
              </p:ext>
            </p:extLst>
          </p:nvPr>
        </p:nvGraphicFramePr>
        <p:xfrm>
          <a:off x="316199" y="918957"/>
          <a:ext cx="8511601" cy="2861764"/>
        </p:xfrm>
        <a:graphic>
          <a:graphicData uri="http://schemas.openxmlformats.org/drawingml/2006/table">
            <a:tbl>
              <a:tblPr firstRow="1" bandRow="1">
                <a:tableStyleId>{7DF18680-E054-41AD-8BC1-D1AEF772440D}</a:tableStyleId>
              </a:tblPr>
              <a:tblGrid>
                <a:gridCol w="252000">
                  <a:extLst>
                    <a:ext uri="{9D8B030D-6E8A-4147-A177-3AD203B41FA5}">
                      <a16:colId xmlns:a16="http://schemas.microsoft.com/office/drawing/2014/main" val="941425705"/>
                    </a:ext>
                  </a:extLst>
                </a:gridCol>
                <a:gridCol w="1239601">
                  <a:extLst>
                    <a:ext uri="{9D8B030D-6E8A-4147-A177-3AD203B41FA5}">
                      <a16:colId xmlns:a16="http://schemas.microsoft.com/office/drawing/2014/main" val="2672438990"/>
                    </a:ext>
                  </a:extLst>
                </a:gridCol>
                <a:gridCol w="4572000">
                  <a:extLst>
                    <a:ext uri="{9D8B030D-6E8A-4147-A177-3AD203B41FA5}">
                      <a16:colId xmlns:a16="http://schemas.microsoft.com/office/drawing/2014/main" val="1664656847"/>
                    </a:ext>
                  </a:extLst>
                </a:gridCol>
                <a:gridCol w="1224000">
                  <a:extLst>
                    <a:ext uri="{9D8B030D-6E8A-4147-A177-3AD203B41FA5}">
                      <a16:colId xmlns:a16="http://schemas.microsoft.com/office/drawing/2014/main" val="2387339382"/>
                    </a:ext>
                  </a:extLst>
                </a:gridCol>
                <a:gridCol w="468000">
                  <a:extLst>
                    <a:ext uri="{9D8B030D-6E8A-4147-A177-3AD203B41FA5}">
                      <a16:colId xmlns:a16="http://schemas.microsoft.com/office/drawing/2014/main" val="2813118814"/>
                    </a:ext>
                  </a:extLst>
                </a:gridCol>
                <a:gridCol w="756000">
                  <a:extLst>
                    <a:ext uri="{9D8B030D-6E8A-4147-A177-3AD203B41FA5}">
                      <a16:colId xmlns:a16="http://schemas.microsoft.com/office/drawing/2014/main" val="858908571"/>
                    </a:ext>
                  </a:extLst>
                </a:gridCol>
              </a:tblGrid>
              <a:tr h="593764">
                <a:tc>
                  <a:txBody>
                    <a:bodyPr/>
                    <a:lstStyle/>
                    <a:p>
                      <a:pPr algn="ctr"/>
                      <a:r>
                        <a:rPr kumimoji="1"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検討・課題事項</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対応方針及び対応状況</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国保標準仕様書</a:t>
                      </a:r>
                      <a:endParaRPr kumimoji="1" lang="en-US" altLang="ja-JP" sz="1000">
                        <a:latin typeface="Meiryo UI" panose="020B0604030504040204" pitchFamily="50" charset="-128"/>
                        <a:ea typeface="Meiryo UI" panose="020B0604030504040204" pitchFamily="50" charset="-128"/>
                      </a:endParaRPr>
                    </a:p>
                    <a:p>
                      <a:pPr algn="ct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第</a:t>
                      </a:r>
                      <a:r>
                        <a:rPr kumimoji="1" lang="en-US" altLang="ja-JP" sz="1000">
                          <a:latin typeface="Meiryo UI" panose="020B0604030504040204" pitchFamily="50" charset="-128"/>
                          <a:ea typeface="Meiryo UI" panose="020B0604030504040204" pitchFamily="50" charset="-128"/>
                        </a:rPr>
                        <a:t>1.3</a:t>
                      </a:r>
                      <a:r>
                        <a:rPr kumimoji="1" lang="ja-JP" altLang="en-US" sz="1000">
                          <a:latin typeface="Meiryo UI" panose="020B0604030504040204" pitchFamily="50" charset="-128"/>
                          <a:ea typeface="Meiryo UI" panose="020B0604030504040204" pitchFamily="50" charset="-128"/>
                        </a:rPr>
                        <a:t>版</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（案）</a:t>
                      </a:r>
                      <a:endParaRPr kumimoji="1" lang="en-US" altLang="ja-JP" sz="1000">
                        <a:latin typeface="Meiryo UI" panose="020B0604030504040204" pitchFamily="50" charset="-128"/>
                        <a:ea typeface="Meiryo UI" panose="020B0604030504040204" pitchFamily="50" charset="-128"/>
                      </a:endParaRPr>
                    </a:p>
                    <a:p>
                      <a:pPr algn="ctr"/>
                      <a:r>
                        <a:rPr kumimoji="1" lang="ja-JP" altLang="en-US" sz="1000">
                          <a:latin typeface="Meiryo UI" panose="020B0604030504040204" pitchFamily="50" charset="-128"/>
                          <a:ea typeface="Meiryo UI" panose="020B0604030504040204" pitchFamily="50" charset="-128"/>
                        </a:rPr>
                        <a:t>への取込有無</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本日議題</a:t>
                      </a:r>
                      <a:endParaRPr kumimoji="1" lang="en-US" altLang="ja-JP" sz="1000">
                        <a:latin typeface="Meiryo UI" panose="020B0604030504040204" pitchFamily="50" charset="-128"/>
                        <a:ea typeface="Meiryo UI" panose="020B0604030504040204" pitchFamily="50" charset="-128"/>
                      </a:endParaRPr>
                    </a:p>
                    <a:p>
                      <a:pPr algn="ctr"/>
                      <a:r>
                        <a:rPr kumimoji="1" lang="ja-JP" altLang="en-US" sz="1000">
                          <a:latin typeface="Meiryo UI" panose="020B0604030504040204" pitchFamily="50" charset="-128"/>
                          <a:ea typeface="Meiryo UI" panose="020B0604030504040204" pitchFamily="50" charset="-128"/>
                        </a:rPr>
                        <a:t>対象</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lang="en-US" altLang="ja-JP" sz="1000">
                          <a:latin typeface="Meiryo UI" panose="020B0604030504040204" pitchFamily="50" charset="-128"/>
                          <a:ea typeface="Meiryo UI" panose="020B0604030504040204" pitchFamily="50" charset="-128"/>
                        </a:rPr>
                        <a:t>【</a:t>
                      </a:r>
                      <a:r>
                        <a:rPr lang="ja-JP" altLang="en-US" sz="1000">
                          <a:latin typeface="Meiryo UI" panose="020B0604030504040204" pitchFamily="50" charset="-128"/>
                          <a:ea typeface="Meiryo UI" panose="020B0604030504040204" pitchFamily="50" charset="-128"/>
                        </a:rPr>
                        <a:t>資料</a:t>
                      </a:r>
                      <a:r>
                        <a:rPr lang="en-US" altLang="ja-JP" sz="1000">
                          <a:latin typeface="Meiryo UI" panose="020B0604030504040204" pitchFamily="50" charset="-128"/>
                          <a:ea typeface="Meiryo UI" panose="020B0604030504040204" pitchFamily="50" charset="-128"/>
                        </a:rPr>
                        <a:t>No.1</a:t>
                      </a:r>
                      <a:r>
                        <a:rPr lang="ja-JP" altLang="en-US" sz="1000">
                          <a:latin typeface="Meiryo UI" panose="020B0604030504040204" pitchFamily="50" charset="-128"/>
                          <a:ea typeface="Meiryo UI" panose="020B0604030504040204" pitchFamily="50" charset="-128"/>
                        </a:rPr>
                        <a:t>別紙１</a:t>
                      </a:r>
                      <a:r>
                        <a:rPr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の項番</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1512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1</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000">
                          <a:solidFill>
                            <a:schemeClr val="tx1"/>
                          </a:solidFill>
                          <a:latin typeface="Meiryo UI" panose="020B0604030504040204" pitchFamily="50" charset="-128"/>
                          <a:ea typeface="Meiryo UI" panose="020B0604030504040204" pitchFamily="50" charset="-128"/>
                        </a:rPr>
                        <a:t>地方単独事業に関する機能要件について</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厚生労働省が「地方公共団体の医療費助成事業の実態調査について（依頼）」（令和</a:t>
                      </a:r>
                      <a:r>
                        <a:rPr kumimoji="1" lang="en-US" altLang="ja-JP" sz="1000">
                          <a:solidFill>
                            <a:schemeClr val="tx1"/>
                          </a:solidFill>
                          <a:latin typeface="Meiryo UI" panose="020B0604030504040204" pitchFamily="50" charset="-128"/>
                          <a:ea typeface="Meiryo UI" panose="020B0604030504040204" pitchFamily="50" charset="-128"/>
                        </a:rPr>
                        <a:t>5</a:t>
                      </a:r>
                      <a:r>
                        <a:rPr kumimoji="1" lang="ja-JP" altLang="en-US" sz="1000">
                          <a:solidFill>
                            <a:schemeClr val="tx1"/>
                          </a:solidFill>
                          <a:latin typeface="Meiryo UI" panose="020B0604030504040204" pitchFamily="50" charset="-128"/>
                          <a:ea typeface="Meiryo UI" panose="020B0604030504040204" pitchFamily="50" charset="-128"/>
                        </a:rPr>
                        <a:t>年</a:t>
                      </a:r>
                      <a:r>
                        <a:rPr kumimoji="1" lang="en-US" altLang="ja-JP" sz="1000">
                          <a:solidFill>
                            <a:schemeClr val="tx1"/>
                          </a:solidFill>
                          <a:latin typeface="Meiryo UI" panose="020B0604030504040204" pitchFamily="50" charset="-128"/>
                          <a:ea typeface="Meiryo UI" panose="020B0604030504040204" pitchFamily="50" charset="-128"/>
                        </a:rPr>
                        <a:t>2</a:t>
                      </a:r>
                      <a:r>
                        <a:rPr kumimoji="1" lang="ja-JP" altLang="en-US" sz="1000">
                          <a:solidFill>
                            <a:schemeClr val="tx1"/>
                          </a:solidFill>
                          <a:latin typeface="Meiryo UI" panose="020B0604030504040204" pitchFamily="50" charset="-128"/>
                          <a:ea typeface="Meiryo UI" panose="020B0604030504040204" pitchFamily="50" charset="-128"/>
                        </a:rPr>
                        <a:t>月</a:t>
                      </a:r>
                      <a:r>
                        <a:rPr kumimoji="1" lang="en-US" altLang="ja-JP" sz="1000">
                          <a:solidFill>
                            <a:schemeClr val="tx1"/>
                          </a:solidFill>
                          <a:latin typeface="Meiryo UI" panose="020B0604030504040204" pitchFamily="50" charset="-128"/>
                          <a:ea typeface="Meiryo UI" panose="020B0604030504040204" pitchFamily="50" charset="-128"/>
                        </a:rPr>
                        <a:t>13</a:t>
                      </a:r>
                      <a:r>
                        <a:rPr kumimoji="1" lang="ja-JP" altLang="en-US" sz="1000">
                          <a:solidFill>
                            <a:schemeClr val="tx1"/>
                          </a:solidFill>
                          <a:latin typeface="Meiryo UI" panose="020B0604030504040204" pitchFamily="50" charset="-128"/>
                          <a:ea typeface="Meiryo UI" panose="020B0604030504040204" pitchFamily="50" charset="-128"/>
                        </a:rPr>
                        <a:t>日付け事務連絡）を発出し、各都道府県、各政令市、各中核市を対象に、地方単独事業に係る実態調査を実施し、地単公費マスタは令和</a:t>
                      </a:r>
                      <a:r>
                        <a:rPr kumimoji="1" lang="en-US" altLang="ja-JP" sz="1000">
                          <a:solidFill>
                            <a:schemeClr val="tx1"/>
                          </a:solidFill>
                          <a:latin typeface="Meiryo UI" panose="020B0604030504040204" pitchFamily="50" charset="-128"/>
                          <a:ea typeface="Meiryo UI" panose="020B0604030504040204" pitchFamily="50" charset="-128"/>
                        </a:rPr>
                        <a:t>6</a:t>
                      </a:r>
                      <a:r>
                        <a:rPr kumimoji="1" lang="ja-JP" altLang="en-US" sz="1000">
                          <a:solidFill>
                            <a:schemeClr val="tx1"/>
                          </a:solidFill>
                          <a:latin typeface="Meiryo UI" panose="020B0604030504040204" pitchFamily="50" charset="-128"/>
                          <a:ea typeface="Meiryo UI" panose="020B0604030504040204" pitchFamily="50" charset="-128"/>
                        </a:rPr>
                        <a:t>年度までの取りまとめを目指しているところである。</a:t>
                      </a:r>
                      <a:endParaRPr kumimoji="1" lang="en-US" altLang="ja-JP" sz="1000" b="1" u="sng" strike="sngStrike">
                        <a:solidFill>
                          <a:srgbClr val="FF000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strike="noStrike">
                          <a:solidFill>
                            <a:schemeClr val="tx1"/>
                          </a:solidFill>
                          <a:latin typeface="Meiryo UI" panose="020B0604030504040204" pitchFamily="50" charset="-128"/>
                          <a:ea typeface="Meiryo UI" panose="020B0604030504040204" pitchFamily="50" charset="-128"/>
                        </a:rPr>
                        <a:t>地単公費マスタの取りまとめ結果については、令和</a:t>
                      </a:r>
                      <a:r>
                        <a:rPr kumimoji="1" lang="en-US" altLang="ja-JP" sz="1000" b="0" u="none" strike="noStrike">
                          <a:solidFill>
                            <a:schemeClr val="tx1"/>
                          </a:solidFill>
                          <a:latin typeface="Meiryo UI" panose="020B0604030504040204" pitchFamily="50" charset="-128"/>
                          <a:ea typeface="Meiryo UI" panose="020B0604030504040204" pitchFamily="50" charset="-128"/>
                        </a:rPr>
                        <a:t>6</a:t>
                      </a:r>
                      <a:r>
                        <a:rPr kumimoji="1" lang="ja-JP" altLang="en-US" sz="1000" b="0" u="none" strike="noStrike">
                          <a:solidFill>
                            <a:schemeClr val="tx1"/>
                          </a:solidFill>
                          <a:latin typeface="Meiryo UI" panose="020B0604030504040204" pitchFamily="50" charset="-128"/>
                          <a:ea typeface="Meiryo UI" panose="020B0604030504040204" pitchFamily="50" charset="-128"/>
                        </a:rPr>
                        <a:t>年</a:t>
                      </a:r>
                      <a:r>
                        <a:rPr kumimoji="1" lang="en-US" altLang="ja-JP" sz="1000" b="0" u="none" strike="noStrike">
                          <a:solidFill>
                            <a:schemeClr val="tx1"/>
                          </a:solidFill>
                          <a:latin typeface="Meiryo UI" panose="020B0604030504040204" pitchFamily="50" charset="-128"/>
                          <a:ea typeface="Meiryo UI" panose="020B0604030504040204" pitchFamily="50" charset="-128"/>
                        </a:rPr>
                        <a:t>3</a:t>
                      </a:r>
                      <a:r>
                        <a:rPr kumimoji="1" lang="ja-JP" altLang="en-US" sz="1000" b="0" u="none" strike="noStrike">
                          <a:solidFill>
                            <a:schemeClr val="tx1"/>
                          </a:solidFill>
                          <a:latin typeface="Meiryo UI" panose="020B0604030504040204" pitchFamily="50" charset="-128"/>
                          <a:ea typeface="Meiryo UI" panose="020B0604030504040204" pitchFamily="50" charset="-128"/>
                        </a:rPr>
                        <a:t>月</a:t>
                      </a:r>
                      <a:r>
                        <a:rPr kumimoji="1" lang="en-US" altLang="ja-JP" sz="1000" b="0" u="none" strike="noStrike">
                          <a:solidFill>
                            <a:schemeClr val="tx1"/>
                          </a:solidFill>
                          <a:latin typeface="Meiryo UI" panose="020B0604030504040204" pitchFamily="50" charset="-128"/>
                          <a:ea typeface="Meiryo UI" panose="020B0604030504040204" pitchFamily="50" charset="-128"/>
                        </a:rPr>
                        <a:t>29</a:t>
                      </a:r>
                      <a:r>
                        <a:rPr kumimoji="1" lang="ja-JP" altLang="en-US" sz="1000" b="0" u="none" strike="noStrike">
                          <a:solidFill>
                            <a:schemeClr val="tx1"/>
                          </a:solidFill>
                          <a:latin typeface="Meiryo UI" panose="020B0604030504040204" pitchFamily="50" charset="-128"/>
                          <a:ea typeface="Meiryo UI" panose="020B0604030504040204" pitchFamily="50" charset="-128"/>
                        </a:rPr>
                        <a:t>日に暫定版が公開されたところだが、現時点の公開情報では国保システムの機能要件として取り込むべき事項の検討が困難であるため、今後新たに情報が公開され、</a:t>
                      </a:r>
                      <a:r>
                        <a:rPr kumimoji="1" lang="ja-JP" altLang="en-US" sz="1000" b="1" u="sng" strike="noStrike">
                          <a:solidFill>
                            <a:schemeClr val="tx1"/>
                          </a:solidFill>
                          <a:latin typeface="Meiryo UI" panose="020B0604030504040204" pitchFamily="50" charset="-128"/>
                          <a:ea typeface="Meiryo UI" panose="020B0604030504040204" pitchFamily="50" charset="-128"/>
                        </a:rPr>
                        <a:t>国保システムとして標準化すべき機能要件が確認された場合は、</a:t>
                      </a:r>
                      <a:r>
                        <a:rPr kumimoji="1" lang="ja-JP" altLang="en-US" sz="1000" b="1" u="sng">
                          <a:solidFill>
                            <a:schemeClr val="tx1"/>
                          </a:solidFill>
                          <a:latin typeface="Meiryo UI" panose="020B0604030504040204" pitchFamily="50" charset="-128"/>
                          <a:ea typeface="Meiryo UI" panose="020B0604030504040204" pitchFamily="50" charset="-128"/>
                        </a:rPr>
                        <a:t>改めて検討会にお諮りすることとすることとし、国保標準仕様書の課題としては一旦クローズとする。</a:t>
                      </a:r>
                      <a:endParaRPr kumimoji="1" lang="en-US" altLang="ja-JP" sz="1000" b="1" u="sng">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a:solidFill>
                            <a:schemeClr val="tx1"/>
                          </a:solidFill>
                          <a:latin typeface="Meiryo UI" panose="020B0604030504040204" pitchFamily="50" charset="-128"/>
                          <a:ea typeface="Meiryo UI" panose="020B0604030504040204" pitchFamily="50" charset="-128"/>
                        </a:rPr>
                        <a:t>取込なし</a:t>
                      </a:r>
                      <a:endParaRPr kumimoji="1" lang="en-US" altLang="ja-JP" sz="1000" b="1">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a:solidFill>
                            <a:schemeClr val="tx1"/>
                          </a:solidFill>
                          <a:latin typeface="Meiryo UI" panose="020B0604030504040204" pitchFamily="50" charset="-128"/>
                          <a:ea typeface="Meiryo UI" panose="020B0604030504040204" pitchFamily="50" charset="-128"/>
                        </a:rPr>
                        <a:t>No6</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7213805"/>
                  </a:ext>
                </a:extLst>
              </a:tr>
              <a:tr h="75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特定健診等に係る業務について</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令和</a:t>
                      </a:r>
                      <a:r>
                        <a:rPr kumimoji="1" lang="en-US" altLang="ja-JP" sz="1000" dirty="0">
                          <a:solidFill>
                            <a:schemeClr val="tx1"/>
                          </a:solidFill>
                          <a:latin typeface="Meiryo UI" panose="020B0604030504040204" pitchFamily="50" charset="-128"/>
                          <a:ea typeface="Meiryo UI" panose="020B0604030504040204" pitchFamily="50" charset="-128"/>
                        </a:rPr>
                        <a:t>6</a:t>
                      </a:r>
                      <a:r>
                        <a:rPr kumimoji="1" lang="ja-JP" altLang="en-US" sz="1000" dirty="0">
                          <a:solidFill>
                            <a:schemeClr val="tx1"/>
                          </a:solidFill>
                          <a:latin typeface="Meiryo UI" panose="020B0604030504040204" pitchFamily="50" charset="-128"/>
                          <a:ea typeface="Meiryo UI" panose="020B0604030504040204" pitchFamily="50" charset="-128"/>
                        </a:rPr>
                        <a:t>年</a:t>
                      </a:r>
                      <a:r>
                        <a:rPr kumimoji="1" lang="en-US" altLang="ja-JP" sz="1000" dirty="0">
                          <a:solidFill>
                            <a:schemeClr val="tx1"/>
                          </a:solidFill>
                          <a:latin typeface="Meiryo UI" panose="020B0604030504040204" pitchFamily="50" charset="-128"/>
                          <a:ea typeface="Meiryo UI" panose="020B0604030504040204" pitchFamily="50" charset="-128"/>
                        </a:rPr>
                        <a:t>3</a:t>
                      </a:r>
                      <a:r>
                        <a:rPr kumimoji="1" lang="ja-JP" altLang="en-US" sz="1000" dirty="0">
                          <a:solidFill>
                            <a:schemeClr val="tx1"/>
                          </a:solidFill>
                          <a:latin typeface="Meiryo UI" panose="020B0604030504040204" pitchFamily="50" charset="-128"/>
                          <a:ea typeface="Meiryo UI" panose="020B0604030504040204" pitchFamily="50" charset="-128"/>
                        </a:rPr>
                        <a:t>月に、</a:t>
                      </a:r>
                      <a:r>
                        <a:rPr kumimoji="1" lang="ja-JP" altLang="en-US" sz="1000" b="1" u="sng" dirty="0">
                          <a:solidFill>
                            <a:schemeClr val="tx1"/>
                          </a:solidFill>
                          <a:latin typeface="Meiryo UI" panose="020B0604030504040204" pitchFamily="50" charset="-128"/>
                          <a:ea typeface="Meiryo UI" panose="020B0604030504040204" pitchFamily="50" charset="-128"/>
                        </a:rPr>
                        <a:t>特定健診等システム標準仕様書</a:t>
                      </a:r>
                      <a:r>
                        <a:rPr kumimoji="1" lang="en-US" altLang="ja-JP" sz="1000" b="1" u="sng" dirty="0">
                          <a:solidFill>
                            <a:schemeClr val="tx1"/>
                          </a:solidFill>
                          <a:latin typeface="Meiryo UI" panose="020B0604030504040204" pitchFamily="50" charset="-128"/>
                          <a:ea typeface="Meiryo UI" panose="020B0604030504040204" pitchFamily="50" charset="-128"/>
                        </a:rPr>
                        <a:t>【</a:t>
                      </a:r>
                      <a:r>
                        <a:rPr kumimoji="1" lang="ja-JP" altLang="en-US" sz="1000" b="1" u="sng" dirty="0">
                          <a:solidFill>
                            <a:schemeClr val="tx1"/>
                          </a:solidFill>
                          <a:latin typeface="Meiryo UI" panose="020B0604030504040204" pitchFamily="50" charset="-128"/>
                          <a:ea typeface="Meiryo UI" panose="020B0604030504040204" pitchFamily="50" charset="-128"/>
                        </a:rPr>
                        <a:t>第</a:t>
                      </a:r>
                      <a:r>
                        <a:rPr kumimoji="1" lang="en-US" altLang="ja-JP" sz="1000" b="1" u="sng" dirty="0">
                          <a:solidFill>
                            <a:schemeClr val="tx1"/>
                          </a:solidFill>
                          <a:latin typeface="Meiryo UI" panose="020B0604030504040204" pitchFamily="50" charset="-128"/>
                          <a:ea typeface="Meiryo UI" panose="020B0604030504040204" pitchFamily="50" charset="-128"/>
                        </a:rPr>
                        <a:t>0.9</a:t>
                      </a:r>
                      <a:r>
                        <a:rPr kumimoji="1" lang="ja-JP" altLang="en-US" sz="1000" b="1" u="sng" dirty="0">
                          <a:solidFill>
                            <a:schemeClr val="tx1"/>
                          </a:solidFill>
                          <a:latin typeface="Meiryo UI" panose="020B0604030504040204" pitchFamily="50" charset="-128"/>
                          <a:ea typeface="Meiryo UI" panose="020B0604030504040204" pitchFamily="50" charset="-128"/>
                        </a:rPr>
                        <a:t>版</a:t>
                      </a:r>
                      <a:r>
                        <a:rPr kumimoji="1" lang="en-US" altLang="ja-JP" sz="1000" b="1" u="sng" dirty="0">
                          <a:solidFill>
                            <a:schemeClr val="tx1"/>
                          </a:solidFill>
                          <a:latin typeface="Meiryo UI" panose="020B0604030504040204" pitchFamily="50" charset="-128"/>
                          <a:ea typeface="Meiryo UI" panose="020B0604030504040204" pitchFamily="50" charset="-128"/>
                        </a:rPr>
                        <a:t>】</a:t>
                      </a:r>
                      <a:r>
                        <a:rPr kumimoji="1" lang="ja-JP" altLang="en-US" sz="1000" b="1" u="sng" dirty="0">
                          <a:solidFill>
                            <a:schemeClr val="tx1"/>
                          </a:solidFill>
                          <a:latin typeface="Meiryo UI" panose="020B0604030504040204" pitchFamily="50" charset="-128"/>
                          <a:ea typeface="Meiryo UI" panose="020B0604030504040204" pitchFamily="50" charset="-128"/>
                        </a:rPr>
                        <a:t>が公開</a:t>
                      </a:r>
                      <a:r>
                        <a:rPr kumimoji="1" lang="ja-JP" altLang="en-US" sz="1000" dirty="0">
                          <a:solidFill>
                            <a:schemeClr val="tx1"/>
                          </a:solidFill>
                          <a:latin typeface="Meiryo UI" panose="020B0604030504040204" pitchFamily="50" charset="-128"/>
                          <a:ea typeface="Meiryo UI" panose="020B0604030504040204" pitchFamily="50" charset="-128"/>
                        </a:rPr>
                        <a:t>され、</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引き続き令和</a:t>
                      </a:r>
                      <a:r>
                        <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年度上期も持ち越し事項等に係る検討を行っており、検討結果を踏まえ改版を行い、</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a:t>
                      </a:r>
                      <a:r>
                        <a:rPr lang="en-US" altLang="ja-JP"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月に</a:t>
                      </a:r>
                      <a:r>
                        <a:rPr lang="en-US" altLang="ja-JP"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として公開する予定</a:t>
                      </a:r>
                      <a:r>
                        <a:rPr lang="ja-JP" altLang="en-US" sz="1000" b="0" u="none"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であることから、</a:t>
                      </a:r>
                      <a:r>
                        <a:rPr kumimoji="1" lang="ja-JP" altLang="en-US" sz="1000" b="1" u="sng" dirty="0">
                          <a:solidFill>
                            <a:schemeClr val="tx1"/>
                          </a:solidFill>
                          <a:latin typeface="Meiryo UI" panose="020B0604030504040204" pitchFamily="50" charset="-128"/>
                          <a:ea typeface="Meiryo UI" panose="020B0604030504040204" pitchFamily="50" charset="-128"/>
                        </a:rPr>
                        <a:t>国保標準仕様書への取り込みを行った。</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a:solidFill>
                            <a:schemeClr val="tx1"/>
                          </a:solidFill>
                          <a:latin typeface="Meiryo UI" panose="020B0604030504040204" pitchFamily="50" charset="-128"/>
                          <a:ea typeface="Meiryo UI" panose="020B0604030504040204" pitchFamily="50" charset="-128"/>
                        </a:rPr>
                        <a:t>取込済み</a:t>
                      </a:r>
                      <a:endParaRPr kumimoji="1" lang="en-US" altLang="ja-JP" sz="1000" b="1">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〇</a:t>
                      </a:r>
                      <a:endParaRPr kumimoji="1" lang="en-US" altLang="ja-JP"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dirty="0">
                          <a:solidFill>
                            <a:schemeClr val="tx1"/>
                          </a:solidFill>
                          <a:latin typeface="Meiryo UI" panose="020B0604030504040204" pitchFamily="50" charset="-128"/>
                          <a:ea typeface="Meiryo UI" panose="020B0604030504040204" pitchFamily="50" charset="-128"/>
                        </a:rPr>
                        <a:t>No7</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0215121"/>
                  </a:ext>
                </a:extLst>
              </a:tr>
            </a:tbl>
          </a:graphicData>
        </a:graphic>
      </p:graphicFrame>
    </p:spTree>
    <p:extLst>
      <p:ext uri="{BB962C8B-B14F-4D97-AF65-F5344CB8AC3E}">
        <p14:creationId xmlns:p14="http://schemas.microsoft.com/office/powerpoint/2010/main" val="1667475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３</a:t>
            </a:r>
            <a:r>
              <a:rPr lang="ja-JP" altLang="en-US" sz="1400" kern="0">
                <a:latin typeface="Meiryo UI" panose="020B0604030504040204" pitchFamily="50" charset="-128"/>
                <a:ea typeface="Meiryo UI" panose="020B0604030504040204" pitchFamily="50" charset="-128"/>
              </a:rPr>
              <a:t>．国保標準仕様書</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第</a:t>
            </a:r>
            <a:r>
              <a:rPr lang="en-US" altLang="ja-JP" sz="1400" kern="0">
                <a:latin typeface="Meiryo UI" panose="020B0604030504040204" pitchFamily="50" charset="-128"/>
                <a:ea typeface="Meiryo UI" panose="020B0604030504040204" pitchFamily="50" charset="-128"/>
              </a:rPr>
              <a:t>1.2</a:t>
            </a:r>
            <a:r>
              <a:rPr lang="ja-JP" altLang="en-US" sz="1400" kern="0">
                <a:latin typeface="Meiryo UI" panose="020B0604030504040204" pitchFamily="50" charset="-128"/>
                <a:ea typeface="Meiryo UI" panose="020B0604030504040204" pitchFamily="50" charset="-128"/>
              </a:rPr>
              <a:t>版</a:t>
            </a:r>
            <a:r>
              <a:rPr lang="en-US" altLang="ja-JP" sz="1400" kern="0">
                <a:latin typeface="Meiryo UI" panose="020B0604030504040204" pitchFamily="50" charset="-128"/>
                <a:ea typeface="Meiryo UI" panose="020B0604030504040204" pitchFamily="50" charset="-128"/>
              </a:rPr>
              <a:t>】</a:t>
            </a:r>
            <a:r>
              <a:rPr lang="ja-JP" altLang="en-US" sz="1400" kern="0">
                <a:latin typeface="Meiryo UI" panose="020B0604030504040204" pitchFamily="50" charset="-128"/>
                <a:ea typeface="Meiryo UI" panose="020B0604030504040204" pitchFamily="50" charset="-128"/>
              </a:rPr>
              <a:t>の持ち越し事項の対応について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0616670-63A7-BDFA-E3AE-F9939F277D7B}"/>
              </a:ext>
            </a:extLst>
          </p:cNvPr>
          <p:cNvSpPr/>
          <p:nvPr/>
        </p:nvSpPr>
        <p:spPr>
          <a:xfrm>
            <a:off x="196014" y="813540"/>
            <a:ext cx="861504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（１）特定健康診査及び特定保健指導に係る業務について</a:t>
            </a:r>
          </a:p>
        </p:txBody>
      </p:sp>
      <p:sp>
        <p:nvSpPr>
          <p:cNvPr id="9" name="正方形/長方形 8">
            <a:extLst>
              <a:ext uri="{FF2B5EF4-FFF2-40B4-BE49-F238E27FC236}">
                <a16:creationId xmlns:a16="http://schemas.microsoft.com/office/drawing/2014/main" id="{394D933F-9EE1-4C05-5E8A-3BF7FC051DB7}"/>
              </a:ext>
            </a:extLst>
          </p:cNvPr>
          <p:cNvSpPr/>
          <p:nvPr/>
        </p:nvSpPr>
        <p:spPr>
          <a:xfrm>
            <a:off x="252000" y="1272777"/>
            <a:ext cx="8640000" cy="1780162"/>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特定健康診査及び特定保健指導（以下「特定健診等」という。）業務に係る標準仕様については、令和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年度に国保システム標準化検討会を親会とする特定健診等</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において検討を行い、国保標準仕様書の一部として</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月に「特定健診等システム標準仕様書</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0.9</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」を公開したところ。</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当該仕様書については、引き続き令和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年度上期も持ち越し事項等に係る検討を行っており、検討結果を踏まえ改版を行い、</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月に</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として公開する予定。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（特定健診等システム標準仕様書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別添②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特定健診等システム標準仕様書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上記のとおり、特定健診等システムに係る標準仕様を公開していることを踏まえ、国保標準仕様書においては</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国保システムと特定健診等システム間の連携に係る機能要件を規定する。</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また、デジタル庁が示す</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機能別連携仕様についても見直しを行う必要がある。</a:t>
            </a:r>
          </a:p>
        </p:txBody>
      </p:sp>
      <p:sp>
        <p:nvSpPr>
          <p:cNvPr id="10" name="正方形/長方形 9">
            <a:extLst>
              <a:ext uri="{FF2B5EF4-FFF2-40B4-BE49-F238E27FC236}">
                <a16:creationId xmlns:a16="http://schemas.microsoft.com/office/drawing/2014/main" id="{EC4B4A2B-9A4A-0523-D03D-17CF9DBA99FD}"/>
              </a:ext>
            </a:extLst>
          </p:cNvPr>
          <p:cNvSpPr/>
          <p:nvPr/>
        </p:nvSpPr>
        <p:spPr>
          <a:xfrm>
            <a:off x="403309" y="1148691"/>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14" name="正方形/長方形 13">
            <a:extLst>
              <a:ext uri="{FF2B5EF4-FFF2-40B4-BE49-F238E27FC236}">
                <a16:creationId xmlns:a16="http://schemas.microsoft.com/office/drawing/2014/main" id="{184982A1-5773-1D9A-8B0A-1FEF15E3BB96}"/>
              </a:ext>
            </a:extLst>
          </p:cNvPr>
          <p:cNvSpPr/>
          <p:nvPr/>
        </p:nvSpPr>
        <p:spPr>
          <a:xfrm>
            <a:off x="252000" y="3300852"/>
            <a:ext cx="8640000" cy="3396280"/>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特定健診等システム標準仕様書において、国保システムから国保資格情報を取得する機能が規定されたことから、国保システムにおいても、特定健診等システムへの連携機能として、国保標準仕様書</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（案）において、下記の機能要件を規定した。</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＜国保標準仕様書</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（案） 別紙</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機能・帳票要件（資格管理） 機能</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02</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42748</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（実装必須機能）＞</a:t>
            </a: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1" defTabSz="914395">
              <a:defRPr/>
            </a:pPr>
            <a:endParaRPr lang="en-US" altLang="ja-JP" sz="1200" kern="10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また、機能別連携仕様については、令和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月に公開予定の「特定健診等システム標準仕様書</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」に基づき令和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月に改訂が行われる予定。改版にあたり事前に実施される見込みの意見照会において、規定内容（案）について事務局にて意見出しを行う予定。</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a:extLst>
              <a:ext uri="{FF2B5EF4-FFF2-40B4-BE49-F238E27FC236}">
                <a16:creationId xmlns:a16="http://schemas.microsoft.com/office/drawing/2014/main" id="{E93E5F47-1198-35F2-D5B7-44B7BB9046F7}"/>
              </a:ext>
            </a:extLst>
          </p:cNvPr>
          <p:cNvSpPr/>
          <p:nvPr/>
        </p:nvSpPr>
        <p:spPr>
          <a:xfrm>
            <a:off x="403309" y="3189378"/>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方針（結論）</a:t>
            </a:r>
          </a:p>
        </p:txBody>
      </p:sp>
      <p:sp>
        <p:nvSpPr>
          <p:cNvPr id="16" name="正方形/長方形 15">
            <a:extLst>
              <a:ext uri="{FF2B5EF4-FFF2-40B4-BE49-F238E27FC236}">
                <a16:creationId xmlns:a16="http://schemas.microsoft.com/office/drawing/2014/main" id="{A4749350-886E-F3D3-0AA4-029E60ED31FD}"/>
              </a:ext>
            </a:extLst>
          </p:cNvPr>
          <p:cNvSpPr/>
          <p:nvPr/>
        </p:nvSpPr>
        <p:spPr>
          <a:xfrm>
            <a:off x="135054" y="350184"/>
            <a:ext cx="8676000" cy="523220"/>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前ページにお示しした検討・課題事項の対応に関して、本ＷＴにて確認又は議論いただく必要があると考えられる議題を事務局において整理した。</a:t>
            </a:r>
            <a:endParaRPr lang="en-US" altLang="ja-JP" sz="1400">
              <a:latin typeface="Meiryo UI" panose="020B0604030504040204" pitchFamily="50" charset="-128"/>
              <a:ea typeface="Meiryo UI" panose="020B0604030504040204" pitchFamily="50" charset="-128"/>
            </a:endParaRPr>
          </a:p>
        </p:txBody>
      </p:sp>
      <p:pic>
        <p:nvPicPr>
          <p:cNvPr id="17" name="図 16">
            <a:extLst>
              <a:ext uri="{FF2B5EF4-FFF2-40B4-BE49-F238E27FC236}">
                <a16:creationId xmlns:a16="http://schemas.microsoft.com/office/drawing/2014/main" id="{679C9F9A-CF6F-C6C0-4214-CC5F49495449}"/>
              </a:ext>
            </a:extLst>
          </p:cNvPr>
          <p:cNvPicPr>
            <a:picLocks noChangeAspect="1"/>
          </p:cNvPicPr>
          <p:nvPr/>
        </p:nvPicPr>
        <p:blipFill rotWithShape="1">
          <a:blip r:embed="rId2"/>
          <a:srcRect l="9083" t="33324" r="5158" b="38466"/>
          <a:stretch/>
        </p:blipFill>
        <p:spPr>
          <a:xfrm>
            <a:off x="752132" y="4247310"/>
            <a:ext cx="7841891" cy="1395881"/>
          </a:xfrm>
          <a:prstGeom prst="rect">
            <a:avLst/>
          </a:prstGeom>
        </p:spPr>
      </p:pic>
    </p:spTree>
    <p:extLst>
      <p:ext uri="{BB962C8B-B14F-4D97-AF65-F5344CB8AC3E}">
        <p14:creationId xmlns:p14="http://schemas.microsoft.com/office/powerpoint/2010/main" val="854334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graphicFrame>
        <p:nvGraphicFramePr>
          <p:cNvPr id="5" name="表 10">
            <a:extLst>
              <a:ext uri="{FF2B5EF4-FFF2-40B4-BE49-F238E27FC236}">
                <a16:creationId xmlns:a16="http://schemas.microsoft.com/office/drawing/2014/main" id="{73ACDCB4-F223-B293-1098-18832A883A59}"/>
              </a:ext>
            </a:extLst>
          </p:cNvPr>
          <p:cNvGraphicFramePr>
            <a:graphicFrameLocks noGrp="1"/>
          </p:cNvGraphicFramePr>
          <p:nvPr>
            <p:extLst>
              <p:ext uri="{D42A27DB-BD31-4B8C-83A1-F6EECF244321}">
                <p14:modId xmlns:p14="http://schemas.microsoft.com/office/powerpoint/2010/main" val="4186629168"/>
              </p:ext>
            </p:extLst>
          </p:nvPr>
        </p:nvGraphicFramePr>
        <p:xfrm>
          <a:off x="312434" y="1080553"/>
          <a:ext cx="8561710" cy="4484160"/>
        </p:xfrm>
        <a:graphic>
          <a:graphicData uri="http://schemas.openxmlformats.org/drawingml/2006/table">
            <a:tbl>
              <a:tblPr firstRow="1" bandRow="1">
                <a:tableStyleId>{7DF18680-E054-41AD-8BC1-D1AEF772440D}</a:tableStyleId>
              </a:tblPr>
              <a:tblGrid>
                <a:gridCol w="295927">
                  <a:extLst>
                    <a:ext uri="{9D8B030D-6E8A-4147-A177-3AD203B41FA5}">
                      <a16:colId xmlns:a16="http://schemas.microsoft.com/office/drawing/2014/main" val="941425705"/>
                    </a:ext>
                  </a:extLst>
                </a:gridCol>
                <a:gridCol w="1461599">
                  <a:extLst>
                    <a:ext uri="{9D8B030D-6E8A-4147-A177-3AD203B41FA5}">
                      <a16:colId xmlns:a16="http://schemas.microsoft.com/office/drawing/2014/main" val="2672438990"/>
                    </a:ext>
                  </a:extLst>
                </a:gridCol>
                <a:gridCol w="4170066">
                  <a:extLst>
                    <a:ext uri="{9D8B030D-6E8A-4147-A177-3AD203B41FA5}">
                      <a16:colId xmlns:a16="http://schemas.microsoft.com/office/drawing/2014/main" val="612516387"/>
                    </a:ext>
                  </a:extLst>
                </a:gridCol>
                <a:gridCol w="1065126">
                  <a:extLst>
                    <a:ext uri="{9D8B030D-6E8A-4147-A177-3AD203B41FA5}">
                      <a16:colId xmlns:a16="http://schemas.microsoft.com/office/drawing/2014/main" val="858908571"/>
                    </a:ext>
                  </a:extLst>
                </a:gridCol>
                <a:gridCol w="1568992">
                  <a:extLst>
                    <a:ext uri="{9D8B030D-6E8A-4147-A177-3AD203B41FA5}">
                      <a16:colId xmlns:a16="http://schemas.microsoft.com/office/drawing/2014/main" val="3736651560"/>
                    </a:ext>
                  </a:extLst>
                </a:gridCol>
              </a:tblGrid>
              <a:tr h="323024">
                <a:tc>
                  <a:txBody>
                    <a:bodyPr/>
                    <a:lstStyle/>
                    <a:p>
                      <a:pPr algn="ctr"/>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項目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対応方針及び対応状況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国保標準仕様書</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第</a:t>
                      </a:r>
                      <a:r>
                        <a:rPr kumimoji="1" lang="en-US" altLang="ja-JP" sz="900">
                          <a:latin typeface="Meiryo UI" panose="020B0604030504040204" pitchFamily="50" charset="-128"/>
                          <a:ea typeface="Meiryo UI" panose="020B0604030504040204" pitchFamily="50" charset="-128"/>
                        </a:rPr>
                        <a:t>1.3</a:t>
                      </a:r>
                      <a:r>
                        <a:rPr kumimoji="1" lang="ja-JP" altLang="en-US" sz="900">
                          <a:latin typeface="Meiryo UI" panose="020B0604030504040204" pitchFamily="50" charset="-128"/>
                          <a:ea typeface="Meiryo UI" panose="020B0604030504040204" pitchFamily="50" charset="-128"/>
                        </a:rPr>
                        <a:t>版</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（案）への取込有無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国保標準仕様書</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第</a:t>
                      </a:r>
                      <a:r>
                        <a:rPr kumimoji="1" lang="en-US" altLang="ja-JP" sz="900">
                          <a:latin typeface="Meiryo UI" panose="020B0604030504040204" pitchFamily="50" charset="-128"/>
                          <a:ea typeface="Meiryo UI" panose="020B0604030504040204" pitchFamily="50" charset="-128"/>
                        </a:rPr>
                        <a:t>1.3</a:t>
                      </a:r>
                      <a:r>
                        <a:rPr kumimoji="1" lang="ja-JP" altLang="en-US" sz="900">
                          <a:latin typeface="Meiryo UI" panose="020B0604030504040204" pitchFamily="50" charset="-128"/>
                          <a:ea typeface="Meiryo UI" panose="020B0604030504040204" pitchFamily="50" charset="-128"/>
                        </a:rPr>
                        <a:t>版</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（案）における修正対象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612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1</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chemeClr val="tx1"/>
                          </a:solidFill>
                          <a:latin typeface="Meiryo UI" panose="020B0604030504040204" pitchFamily="50" charset="-128"/>
                          <a:ea typeface="Meiryo UI" panose="020B0604030504040204" pitchFamily="50" charset="-128"/>
                          <a:cs typeface="+mn-cs"/>
                        </a:rPr>
                        <a:t>マイナ保険証利用促進キャンペーン対応について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「マイナ保険証の利用促進に向けた更なる取組への御協力のお願いについて」（令和</a:t>
                      </a:r>
                      <a:r>
                        <a:rPr kumimoji="1" lang="en-US" altLang="ja-JP" sz="900">
                          <a:solidFill>
                            <a:schemeClr val="tx1"/>
                          </a:solidFill>
                          <a:latin typeface="Meiryo UI" panose="020B0604030504040204" pitchFamily="50" charset="-128"/>
                          <a:ea typeface="Meiryo UI" panose="020B0604030504040204" pitchFamily="50" charset="-128"/>
                        </a:rPr>
                        <a:t>6</a:t>
                      </a:r>
                      <a:r>
                        <a:rPr kumimoji="1" lang="ja-JP" altLang="en-US" sz="900">
                          <a:solidFill>
                            <a:schemeClr val="tx1"/>
                          </a:solidFill>
                          <a:latin typeface="Meiryo UI" panose="020B0604030504040204" pitchFamily="50" charset="-128"/>
                          <a:ea typeface="Meiryo UI" panose="020B0604030504040204" pitchFamily="50" charset="-128"/>
                        </a:rPr>
                        <a:t>年</a:t>
                      </a:r>
                      <a:r>
                        <a:rPr kumimoji="1" lang="en-US" altLang="ja-JP" sz="900">
                          <a:solidFill>
                            <a:schemeClr val="tx1"/>
                          </a:solidFill>
                          <a:latin typeface="Meiryo UI" panose="020B0604030504040204" pitchFamily="50" charset="-128"/>
                          <a:ea typeface="Meiryo UI" panose="020B0604030504040204" pitchFamily="50" charset="-128"/>
                        </a:rPr>
                        <a:t>1</a:t>
                      </a:r>
                      <a:r>
                        <a:rPr kumimoji="1" lang="ja-JP" altLang="en-US" sz="900">
                          <a:solidFill>
                            <a:schemeClr val="tx1"/>
                          </a:solidFill>
                          <a:latin typeface="Meiryo UI" panose="020B0604030504040204" pitchFamily="50" charset="-128"/>
                          <a:ea typeface="Meiryo UI" panose="020B0604030504040204" pitchFamily="50" charset="-128"/>
                        </a:rPr>
                        <a:t>月</a:t>
                      </a:r>
                      <a:r>
                        <a:rPr kumimoji="1" lang="en-US" altLang="ja-JP" sz="900">
                          <a:solidFill>
                            <a:schemeClr val="tx1"/>
                          </a:solidFill>
                          <a:latin typeface="Meiryo UI" panose="020B0604030504040204" pitchFamily="50" charset="-128"/>
                          <a:ea typeface="Meiryo UI" panose="020B0604030504040204" pitchFamily="50" charset="-128"/>
                        </a:rPr>
                        <a:t>24</a:t>
                      </a:r>
                      <a:r>
                        <a:rPr kumimoji="1" lang="ja-JP" altLang="en-US" sz="900">
                          <a:solidFill>
                            <a:schemeClr val="tx1"/>
                          </a:solidFill>
                          <a:latin typeface="Meiryo UI" panose="020B0604030504040204" pitchFamily="50" charset="-128"/>
                          <a:ea typeface="Meiryo UI" panose="020B0604030504040204" pitchFamily="50" charset="-128"/>
                        </a:rPr>
                        <a:t>日付け保発</a:t>
                      </a:r>
                      <a:r>
                        <a:rPr kumimoji="1" lang="en-US" altLang="ja-JP" sz="900">
                          <a:solidFill>
                            <a:schemeClr val="tx1"/>
                          </a:solidFill>
                          <a:latin typeface="Meiryo UI" panose="020B0604030504040204" pitchFamily="50" charset="-128"/>
                          <a:ea typeface="Meiryo UI" panose="020B0604030504040204" pitchFamily="50" charset="-128"/>
                        </a:rPr>
                        <a:t>0124</a:t>
                      </a:r>
                      <a:r>
                        <a:rPr kumimoji="1" lang="ja-JP" altLang="en-US" sz="900">
                          <a:solidFill>
                            <a:schemeClr val="tx1"/>
                          </a:solidFill>
                          <a:latin typeface="Meiryo UI" panose="020B0604030504040204" pitchFamily="50" charset="-128"/>
                          <a:ea typeface="Meiryo UI" panose="020B0604030504040204" pitchFamily="50" charset="-128"/>
                        </a:rPr>
                        <a:t>第５号 厚生労働省保険局長通知）において、マイナ保険証の更なる利用促進を図るため、限度額適用認定証の申請様式に利用促進のための文言を追加することが示され、原則として令和</a:t>
                      </a:r>
                      <a:r>
                        <a:rPr kumimoji="1" lang="en-US" altLang="ja-JP" sz="900">
                          <a:solidFill>
                            <a:schemeClr val="tx1"/>
                          </a:solidFill>
                          <a:latin typeface="Meiryo UI" panose="020B0604030504040204" pitchFamily="50" charset="-128"/>
                          <a:ea typeface="Meiryo UI" panose="020B0604030504040204" pitchFamily="50" charset="-128"/>
                        </a:rPr>
                        <a:t>6</a:t>
                      </a:r>
                      <a:r>
                        <a:rPr kumimoji="1" lang="ja-JP" altLang="en-US" sz="900">
                          <a:solidFill>
                            <a:schemeClr val="tx1"/>
                          </a:solidFill>
                          <a:latin typeface="Meiryo UI" panose="020B0604030504040204" pitchFamily="50" charset="-128"/>
                          <a:ea typeface="Meiryo UI" panose="020B0604030504040204" pitchFamily="50" charset="-128"/>
                        </a:rPr>
                        <a:t>年度の印刷物から対応するよう明示されたため、</a:t>
                      </a:r>
                      <a:r>
                        <a:rPr kumimoji="1" lang="ja-JP" altLang="en-US" sz="900" b="1" u="sng">
                          <a:solidFill>
                            <a:schemeClr val="tx1"/>
                          </a:solidFill>
                          <a:latin typeface="Meiryo UI" panose="020B0604030504040204" pitchFamily="50" charset="-128"/>
                          <a:ea typeface="Meiryo UI" panose="020B0604030504040204" pitchFamily="50" charset="-128"/>
                        </a:rPr>
                        <a:t>国保標準仕様書への取り込みを行った。</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900" b="0" u="none">
                          <a:solidFill>
                            <a:schemeClr val="tx1"/>
                          </a:solidFill>
                          <a:latin typeface="Meiryo UI" panose="020B0604030504040204" pitchFamily="50" charset="-128"/>
                          <a:ea typeface="Meiryo UI" panose="020B0604030504040204" pitchFamily="50" charset="-128"/>
                        </a:rPr>
                        <a:t>（別紙３）帳票詳細要件</a:t>
                      </a:r>
                      <a:endParaRPr kumimoji="1" lang="en-US" altLang="ja-JP" sz="900" b="0" u="none">
                        <a:solidFill>
                          <a:schemeClr val="tx1"/>
                        </a:solidFill>
                        <a:latin typeface="Meiryo UI" panose="020B0604030504040204" pitchFamily="50" charset="-128"/>
                        <a:ea typeface="Meiryo UI" panose="020B0604030504040204" pitchFamily="50" charset="-128"/>
                      </a:endParaRPr>
                    </a:p>
                    <a:p>
                      <a:pPr algn="l"/>
                      <a:r>
                        <a:rPr kumimoji="1" lang="ja-JP" altLang="en-US" sz="900" b="0" u="none">
                          <a:solidFill>
                            <a:schemeClr val="tx1"/>
                          </a:solidFill>
                          <a:latin typeface="Meiryo UI" panose="020B0604030504040204" pitchFamily="50" charset="-128"/>
                          <a:ea typeface="Meiryo UI" panose="020B0604030504040204" pitchFamily="50" charset="-128"/>
                        </a:rPr>
                        <a:t>（別紙４）帳票レイアウト</a:t>
                      </a:r>
                      <a:endParaRPr kumimoji="1" lang="en-US" altLang="ja-JP" sz="900" b="0" u="none">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1890348"/>
                  </a:ext>
                </a:extLst>
              </a:tr>
              <a:tr h="828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2</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負担割合等の表示内容をチェックする仕組みの対応について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「負担割合等の表示内容をチェックする仕組みの導入について」（令和</a:t>
                      </a:r>
                      <a:r>
                        <a:rPr kumimoji="1" lang="en-US" altLang="ja-JP" sz="900">
                          <a:solidFill>
                            <a:schemeClr val="tx1"/>
                          </a:solidFill>
                          <a:latin typeface="Meiryo UI" panose="020B0604030504040204" pitchFamily="50" charset="-128"/>
                          <a:ea typeface="Meiryo UI" panose="020B0604030504040204" pitchFamily="50" charset="-128"/>
                        </a:rPr>
                        <a:t>5</a:t>
                      </a:r>
                      <a:r>
                        <a:rPr kumimoji="1" lang="ja-JP" altLang="en-US" sz="900">
                          <a:solidFill>
                            <a:schemeClr val="tx1"/>
                          </a:solidFill>
                          <a:latin typeface="Meiryo UI" panose="020B0604030504040204" pitchFamily="50" charset="-128"/>
                          <a:ea typeface="Meiryo UI" panose="020B0604030504040204" pitchFamily="50" charset="-128"/>
                        </a:rPr>
                        <a:t>年</a:t>
                      </a:r>
                      <a:r>
                        <a:rPr kumimoji="1" lang="en-US" altLang="ja-JP" sz="900">
                          <a:solidFill>
                            <a:schemeClr val="tx1"/>
                          </a:solidFill>
                          <a:latin typeface="Meiryo UI" panose="020B0604030504040204" pitchFamily="50" charset="-128"/>
                          <a:ea typeface="Meiryo UI" panose="020B0604030504040204" pitchFamily="50" charset="-128"/>
                        </a:rPr>
                        <a:t>12</a:t>
                      </a:r>
                      <a:r>
                        <a:rPr kumimoji="1" lang="ja-JP" altLang="en-US" sz="900">
                          <a:solidFill>
                            <a:schemeClr val="tx1"/>
                          </a:solidFill>
                          <a:latin typeface="Meiryo UI" panose="020B0604030504040204" pitchFamily="50" charset="-128"/>
                          <a:ea typeface="Meiryo UI" panose="020B0604030504040204" pitchFamily="50" charset="-128"/>
                        </a:rPr>
                        <a:t>月</a:t>
                      </a:r>
                      <a:r>
                        <a:rPr kumimoji="1" lang="en-US" altLang="ja-JP" sz="900">
                          <a:solidFill>
                            <a:schemeClr val="tx1"/>
                          </a:solidFill>
                          <a:latin typeface="Meiryo UI" panose="020B0604030504040204" pitchFamily="50" charset="-128"/>
                          <a:ea typeface="Meiryo UI" panose="020B0604030504040204" pitchFamily="50" charset="-128"/>
                        </a:rPr>
                        <a:t>1</a:t>
                      </a:r>
                      <a:r>
                        <a:rPr kumimoji="1" lang="ja-JP" altLang="en-US" sz="900">
                          <a:solidFill>
                            <a:schemeClr val="tx1"/>
                          </a:solidFill>
                          <a:latin typeface="Meiryo UI" panose="020B0604030504040204" pitchFamily="50" charset="-128"/>
                          <a:ea typeface="Meiryo UI" panose="020B0604030504040204" pitchFamily="50" charset="-128"/>
                        </a:rPr>
                        <a:t>日付け厚生労働省保険局国民健康保険課事務連絡）において、オンライン資格確認等システムより連携された情報を保険者システムで保有している情報と突合し、負担割合等に相違がないかチェックする仕組みの対応が示されたため、</a:t>
                      </a:r>
                      <a:r>
                        <a:rPr kumimoji="1" lang="ja-JP" altLang="en-US" sz="900" b="1" u="sng">
                          <a:solidFill>
                            <a:schemeClr val="tx1"/>
                          </a:solidFill>
                          <a:latin typeface="Meiryo UI" panose="020B0604030504040204" pitchFamily="50" charset="-128"/>
                          <a:ea typeface="Meiryo UI" panose="020B0604030504040204" pitchFamily="50" charset="-128"/>
                        </a:rPr>
                        <a:t>国保標準仕様書への取り込みを行った。</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a:solidFill>
                            <a:schemeClr val="tx1"/>
                          </a:solidFill>
                          <a:latin typeface="Meiryo UI" panose="020B0604030504040204" pitchFamily="50" charset="-128"/>
                          <a:ea typeface="Meiryo UI" panose="020B0604030504040204" pitchFamily="50" charset="-128"/>
                        </a:rPr>
                        <a:t>（別紙２）機能・帳票要件</a:t>
                      </a:r>
                      <a:endParaRPr kumimoji="1" lang="en-US" altLang="ja-JP" sz="900" b="0" u="none">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6740506"/>
                  </a:ext>
                </a:extLst>
              </a:tr>
              <a:tr h="720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3</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マイナンバーカードと健康保険証の一体化について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令和</a:t>
                      </a:r>
                      <a:r>
                        <a:rPr kumimoji="1" lang="en-US" altLang="ja-JP" sz="900">
                          <a:solidFill>
                            <a:schemeClr val="tx1"/>
                          </a:solidFill>
                          <a:latin typeface="Meiryo UI" panose="020B0604030504040204" pitchFamily="50" charset="-128"/>
                          <a:ea typeface="Meiryo UI" panose="020B0604030504040204" pitchFamily="50" charset="-128"/>
                        </a:rPr>
                        <a:t>6</a:t>
                      </a:r>
                      <a:r>
                        <a:rPr kumimoji="1" lang="ja-JP" altLang="en-US" sz="900">
                          <a:solidFill>
                            <a:schemeClr val="tx1"/>
                          </a:solidFill>
                          <a:latin typeface="Meiryo UI" panose="020B0604030504040204" pitchFamily="50" charset="-128"/>
                          <a:ea typeface="Meiryo UI" panose="020B0604030504040204" pitchFamily="50" charset="-128"/>
                        </a:rPr>
                        <a:t>年</a:t>
                      </a:r>
                      <a:r>
                        <a:rPr kumimoji="1" lang="en-US" altLang="ja-JP" sz="900">
                          <a:solidFill>
                            <a:schemeClr val="tx1"/>
                          </a:solidFill>
                          <a:latin typeface="Meiryo UI" panose="020B0604030504040204" pitchFamily="50" charset="-128"/>
                          <a:ea typeface="Meiryo UI" panose="020B0604030504040204" pitchFamily="50" charset="-128"/>
                        </a:rPr>
                        <a:t>12</a:t>
                      </a:r>
                      <a:r>
                        <a:rPr kumimoji="1" lang="ja-JP" altLang="en-US" sz="900">
                          <a:solidFill>
                            <a:schemeClr val="tx1"/>
                          </a:solidFill>
                          <a:latin typeface="Meiryo UI" panose="020B0604030504040204" pitchFamily="50" charset="-128"/>
                          <a:ea typeface="Meiryo UI" panose="020B0604030504040204" pitchFamily="50" charset="-128"/>
                        </a:rPr>
                        <a:t>月に「行政手続における特定の個人を識別するための番号の利用等に関する法律等の一部を改正する法律」（</a:t>
                      </a:r>
                      <a:r>
                        <a:rPr lang="ja-JP" altLang="en-US" sz="900">
                          <a:latin typeface="Meiryo UI" panose="020B0604030504040204" pitchFamily="50" charset="-128"/>
                          <a:ea typeface="Meiryo UI" panose="020B0604030504040204" pitchFamily="50" charset="-128"/>
                        </a:rPr>
                        <a:t>令和</a:t>
                      </a:r>
                      <a:r>
                        <a:rPr lang="en-US" altLang="ja-JP" sz="900">
                          <a:latin typeface="Meiryo UI" panose="020B0604030504040204" pitchFamily="50" charset="-128"/>
                          <a:ea typeface="Meiryo UI" panose="020B0604030504040204" pitchFamily="50" charset="-128"/>
                        </a:rPr>
                        <a:t>5</a:t>
                      </a:r>
                      <a:r>
                        <a:rPr lang="ja-JP" altLang="en-US" sz="900">
                          <a:latin typeface="Meiryo UI" panose="020B0604030504040204" pitchFamily="50" charset="-128"/>
                          <a:ea typeface="Meiryo UI" panose="020B0604030504040204" pitchFamily="50" charset="-128"/>
                        </a:rPr>
                        <a:t>年法律第 </a:t>
                      </a:r>
                      <a:r>
                        <a:rPr lang="en-US" altLang="ja-JP" sz="900">
                          <a:latin typeface="Meiryo UI" panose="020B0604030504040204" pitchFamily="50" charset="-128"/>
                          <a:ea typeface="Meiryo UI" panose="020B0604030504040204" pitchFamily="50" charset="-128"/>
                        </a:rPr>
                        <a:t>48 </a:t>
                      </a:r>
                      <a:r>
                        <a:rPr lang="ja-JP" altLang="en-US" sz="900">
                          <a:latin typeface="Meiryo UI" panose="020B0604030504040204" pitchFamily="50" charset="-128"/>
                          <a:ea typeface="Meiryo UI" panose="020B0604030504040204" pitchFamily="50" charset="-128"/>
                        </a:rPr>
                        <a:t>号）</a:t>
                      </a:r>
                      <a:r>
                        <a:rPr kumimoji="1" lang="ja-JP" altLang="en-US" sz="900">
                          <a:solidFill>
                            <a:schemeClr val="tx1"/>
                          </a:solidFill>
                          <a:latin typeface="Meiryo UI" panose="020B0604030504040204" pitchFamily="50" charset="-128"/>
                          <a:ea typeface="Meiryo UI" panose="020B0604030504040204" pitchFamily="50" charset="-128"/>
                        </a:rPr>
                        <a:t>が施行されることを受け、</a:t>
                      </a:r>
                      <a:r>
                        <a:rPr kumimoji="1" lang="ja-JP" altLang="en-US" sz="900" b="1" u="sng">
                          <a:solidFill>
                            <a:schemeClr val="tx1"/>
                          </a:solidFill>
                          <a:latin typeface="Meiryo UI" panose="020B0604030504040204" pitchFamily="50" charset="-128"/>
                          <a:ea typeface="Meiryo UI" panose="020B0604030504040204" pitchFamily="50" charset="-128"/>
                        </a:rPr>
                        <a:t>国保標準仕様書への取り込みを行った。</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a:solidFill>
                            <a:schemeClr val="tx1"/>
                          </a:solidFill>
                          <a:latin typeface="Meiryo UI" panose="020B0604030504040204" pitchFamily="50" charset="-128"/>
                          <a:ea typeface="Meiryo UI" panose="020B0604030504040204" pitchFamily="50" charset="-128"/>
                        </a:rPr>
                        <a:t>取込済み</a:t>
                      </a: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900" b="0" u="none">
                          <a:solidFill>
                            <a:schemeClr val="tx1"/>
                          </a:solidFill>
                          <a:latin typeface="Meiryo UI" panose="020B0604030504040204" pitchFamily="50" charset="-128"/>
                          <a:ea typeface="Meiryo UI" panose="020B0604030504040204" pitchFamily="50" charset="-128"/>
                        </a:rPr>
                        <a:t>（別紙１）業務フロー</a:t>
                      </a:r>
                      <a:endParaRPr kumimoji="1" lang="en-US" altLang="ja-JP" sz="900" b="0" u="none">
                        <a:solidFill>
                          <a:schemeClr val="tx1"/>
                        </a:solidFill>
                        <a:latin typeface="Meiryo UI" panose="020B0604030504040204" pitchFamily="50" charset="-128"/>
                        <a:ea typeface="Meiryo UI" panose="020B0604030504040204" pitchFamily="50" charset="-128"/>
                      </a:endParaRPr>
                    </a:p>
                    <a:p>
                      <a:pPr algn="l"/>
                      <a:r>
                        <a:rPr kumimoji="1" lang="ja-JP" altLang="en-US" sz="900" b="0" u="none">
                          <a:solidFill>
                            <a:schemeClr val="tx1"/>
                          </a:solidFill>
                          <a:latin typeface="Meiryo UI" panose="020B0604030504040204" pitchFamily="50" charset="-128"/>
                          <a:ea typeface="Meiryo UI" panose="020B0604030504040204" pitchFamily="50" charset="-128"/>
                        </a:rPr>
                        <a:t>（別紙２）機能・帳票要件</a:t>
                      </a:r>
                      <a:endParaRPr kumimoji="1" lang="en-US" altLang="ja-JP" sz="900" b="0" u="none">
                        <a:solidFill>
                          <a:schemeClr val="tx1"/>
                        </a:solidFill>
                        <a:latin typeface="Meiryo UI" panose="020B0604030504040204" pitchFamily="50" charset="-128"/>
                        <a:ea typeface="Meiryo UI" panose="020B0604030504040204" pitchFamily="50" charset="-128"/>
                      </a:endParaRPr>
                    </a:p>
                    <a:p>
                      <a:pPr algn="l"/>
                      <a:r>
                        <a:rPr kumimoji="1" lang="ja-JP" altLang="en-US" sz="900" b="0" u="none">
                          <a:solidFill>
                            <a:schemeClr val="tx1"/>
                          </a:solidFill>
                          <a:latin typeface="Meiryo UI" panose="020B0604030504040204" pitchFamily="50" charset="-128"/>
                          <a:ea typeface="Meiryo UI" panose="020B0604030504040204" pitchFamily="50" charset="-128"/>
                        </a:rPr>
                        <a:t>（別紙３）帳票詳細要件</a:t>
                      </a:r>
                      <a:endParaRPr kumimoji="1" lang="en-US" altLang="ja-JP" sz="900" b="0" u="none">
                        <a:solidFill>
                          <a:schemeClr val="tx1"/>
                        </a:solidFill>
                        <a:latin typeface="Meiryo UI" panose="020B0604030504040204" pitchFamily="50" charset="-128"/>
                        <a:ea typeface="Meiryo UI" panose="020B0604030504040204" pitchFamily="50" charset="-128"/>
                      </a:endParaRPr>
                    </a:p>
                    <a:p>
                      <a:pPr algn="l"/>
                      <a:r>
                        <a:rPr kumimoji="1" lang="ja-JP" altLang="en-US" sz="900" b="0" u="none">
                          <a:solidFill>
                            <a:schemeClr val="tx1"/>
                          </a:solidFill>
                          <a:latin typeface="Meiryo UI" panose="020B0604030504040204" pitchFamily="50" charset="-128"/>
                          <a:ea typeface="Meiryo UI" panose="020B0604030504040204" pitchFamily="50" charset="-128"/>
                        </a:rPr>
                        <a:t>（別紙４）帳票レイアウト</a:t>
                      </a:r>
                      <a:endParaRPr kumimoji="1" lang="en-US" altLang="ja-JP" sz="900" b="0" u="none">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36889423"/>
                  </a:ext>
                </a:extLst>
              </a:tr>
              <a:tr h="972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4</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kern="1200">
                          <a:solidFill>
                            <a:schemeClr val="tx1"/>
                          </a:solidFill>
                          <a:latin typeface="Meiryo UI" panose="020B0604030504040204" pitchFamily="50" charset="-128"/>
                          <a:ea typeface="Meiryo UI" panose="020B0604030504040204" pitchFamily="50" charset="-128"/>
                          <a:cs typeface="+mn-cs"/>
                        </a:rPr>
                        <a:t>eLTAX</a:t>
                      </a:r>
                      <a:r>
                        <a:rPr kumimoji="1" lang="ja-JP" altLang="en-US" sz="900" kern="1200">
                          <a:solidFill>
                            <a:schemeClr val="tx1"/>
                          </a:solidFill>
                          <a:latin typeface="Meiryo UI" panose="020B0604030504040204" pitchFamily="50" charset="-128"/>
                          <a:ea typeface="Meiryo UI" panose="020B0604030504040204" pitchFamily="50" charset="-128"/>
                          <a:cs typeface="+mn-cs"/>
                        </a:rPr>
                        <a:t>活用に係る対応について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en-US" altLang="ja-JP" sz="900" err="1">
                          <a:solidFill>
                            <a:schemeClr val="tx1"/>
                          </a:solidFill>
                          <a:latin typeface="Meiryo UI" panose="020B0604030504040204" pitchFamily="50" charset="-128"/>
                          <a:ea typeface="Meiryo UI" panose="020B0604030504040204" pitchFamily="50" charset="-128"/>
                        </a:rPr>
                        <a:t>eLTAX</a:t>
                      </a:r>
                      <a:r>
                        <a:rPr lang="ja-JP" altLang="en-US" sz="900">
                          <a:solidFill>
                            <a:schemeClr val="tx1"/>
                          </a:solidFill>
                          <a:latin typeface="Meiryo UI" panose="020B0604030504040204" pitchFamily="50" charset="-128"/>
                          <a:ea typeface="Meiryo UI" panose="020B0604030504040204" pitchFamily="50" charset="-128"/>
                        </a:rPr>
                        <a:t>活用に係る対応については、</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規制改革実施計画（令和</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日閣議決定）の「共通課題対策分野」において、地方公共団体が公金納付に</a:t>
                      </a:r>
                      <a:r>
                        <a:rPr lang="en-US" altLang="ja-JP" sz="900" kern="10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を活用することができるようにするため、遅くとも令和</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月までに</a:t>
                      </a:r>
                      <a:r>
                        <a:rPr lang="en-US" altLang="ja-JP" sz="900" kern="10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を活用した公金収納を開始することが示された。</a:t>
                      </a:r>
                      <a:r>
                        <a:rPr lang="ja-JP" altLang="en-US" sz="900" b="1" u="sng"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国民健康保険料についても、</a:t>
                      </a:r>
                      <a:r>
                        <a:rPr lang="en-US" altLang="ja-JP" sz="900" b="1" u="sng" kern="10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900" b="1" u="sng"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を活用し</a:t>
                      </a:r>
                      <a:r>
                        <a:rPr lang="ja-JP" altLang="en-US" sz="900" b="1" u="sng" strike="noStrike"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た収納の対応が必要となることから、</a:t>
                      </a:r>
                      <a:r>
                        <a:rPr lang="ja-JP" altLang="en-US" sz="900" b="1" u="sng"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国保標準仕様書への機能の取り込みを検討</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a:solidFill>
                            <a:schemeClr val="tx1"/>
                          </a:solidFill>
                          <a:latin typeface="Meiryo UI" panose="020B0604030504040204" pitchFamily="50" charset="-128"/>
                          <a:ea typeface="Meiryo UI" panose="020B0604030504040204" pitchFamily="50" charset="-128"/>
                        </a:rPr>
                        <a:t>今後検討予定</a:t>
                      </a: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ー</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45831796"/>
                  </a:ext>
                </a:extLst>
              </a:tr>
              <a:tr h="684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5</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chemeClr val="tx1"/>
                          </a:solidFill>
                          <a:latin typeface="Meiryo UI" panose="020B0604030504040204" pitchFamily="50" charset="-128"/>
                          <a:ea typeface="Meiryo UI" panose="020B0604030504040204" pitchFamily="50" charset="-128"/>
                          <a:cs typeface="+mn-cs"/>
                        </a:rPr>
                        <a:t>子ども子育て支援金対応について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ja-JP" altLang="en-US" sz="9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「子ども・</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子育て支援法等の一部を改正する法律」（令和</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年法律第</a:t>
                      </a:r>
                      <a:r>
                        <a:rPr lang="en-US" altLang="ja-JP"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47</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号。）</a:t>
                      </a:r>
                      <a:r>
                        <a:rPr lang="ja-JP" altLang="en-US" sz="900" strike="noStrike"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の成立により、新たに</a:t>
                      </a:r>
                      <a:r>
                        <a:rPr lang="ja-JP" altLang="en-US" sz="900" b="1" u="sng"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子ども・子育て支援</a:t>
                      </a:r>
                      <a:r>
                        <a:rPr lang="ja-JP" altLang="en-US" sz="900" b="1" u="sng" strike="noStrike"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金制度が</a:t>
                      </a:r>
                      <a:r>
                        <a:rPr lang="ja-JP" altLang="en-US" sz="900" b="1" u="sng"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創設</a:t>
                      </a:r>
                      <a:r>
                        <a:rPr lang="ja-JP" altLang="en-US" sz="900" b="1" u="sng" strike="noStrike"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され、医療保険者が賦課・徴収する保険料に子ども・子育て支援金を含めることとされたため、国保</a:t>
                      </a:r>
                      <a:r>
                        <a:rPr lang="ja-JP" altLang="en-US" sz="900" b="1" u="sng"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標準仕様書への取り込みを検討</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a:solidFill>
                            <a:schemeClr val="tx1"/>
                          </a:solidFill>
                          <a:latin typeface="Meiryo UI" panose="020B0604030504040204" pitchFamily="50" charset="-128"/>
                          <a:ea typeface="Meiryo UI" panose="020B0604030504040204" pitchFamily="50" charset="-128"/>
                        </a:rPr>
                        <a:t>今後検討予定</a:t>
                      </a: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solidFill>
                            <a:schemeClr val="tx1"/>
                          </a:solidFill>
                          <a:latin typeface="Meiryo UI" panose="020B0604030504040204" pitchFamily="50" charset="-128"/>
                          <a:ea typeface="Meiryo UI" panose="020B0604030504040204" pitchFamily="50" charset="-128"/>
                        </a:rPr>
                        <a:t>ー</a:t>
                      </a:r>
                      <a:endParaRPr kumimoji="1" lang="en-US" altLang="ja-JP" sz="9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4814365"/>
                  </a:ext>
                </a:extLst>
              </a:tr>
            </a:tbl>
          </a:graphicData>
        </a:graphic>
      </p:graphicFrame>
      <p:sp>
        <p:nvSpPr>
          <p:cNvPr id="6" name="正方形/長方形 5">
            <a:extLst>
              <a:ext uri="{FF2B5EF4-FFF2-40B4-BE49-F238E27FC236}">
                <a16:creationId xmlns:a16="http://schemas.microsoft.com/office/drawing/2014/main" id="{55999AF6-A955-C7A7-58CA-ED1D51048775}"/>
              </a:ext>
            </a:extLst>
          </p:cNvPr>
          <p:cNvSpPr/>
          <p:nvPr/>
        </p:nvSpPr>
        <p:spPr>
          <a:xfrm>
            <a:off x="59423" y="339950"/>
            <a:ext cx="8676000" cy="738664"/>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今後対応が必要となる制度改正等については以下のとおり。</a:t>
            </a:r>
            <a:endParaRPr lang="en-US" altLang="ja-JP" sz="1400">
              <a:latin typeface="Meiryo UI" panose="020B0604030504040204" pitchFamily="50" charset="-128"/>
              <a:ea typeface="Meiryo UI" panose="020B0604030504040204" pitchFamily="50" charset="-128"/>
            </a:endParaRPr>
          </a:p>
          <a:p>
            <a:pPr marL="179388" indent="-179388"/>
            <a:r>
              <a:rPr lang="ja-JP" altLang="en-US" sz="1400">
                <a:latin typeface="Meiryo UI" panose="020B0604030504040204" pitchFamily="50" charset="-128"/>
                <a:ea typeface="Meiryo UI" panose="020B0604030504040204" pitchFamily="50" charset="-128"/>
              </a:rPr>
              <a:t>　　　以下表の</a:t>
            </a:r>
            <a:r>
              <a:rPr lang="en-US" altLang="ja-JP" sz="1400">
                <a:latin typeface="Meiryo UI" panose="020B0604030504040204" pitchFamily="50" charset="-128"/>
                <a:ea typeface="Meiryo UI" panose="020B0604030504040204" pitchFamily="50" charset="-128"/>
              </a:rPr>
              <a:t>#1</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3</a:t>
            </a:r>
            <a:r>
              <a:rPr lang="ja-JP" altLang="en-US" sz="1400">
                <a:latin typeface="Meiryo UI" panose="020B0604030504040204" pitchFamily="50" charset="-128"/>
                <a:ea typeface="Meiryo UI" panose="020B0604030504040204" pitchFamily="50" charset="-128"/>
              </a:rPr>
              <a:t>の制度改正等について、次ページ以降に示す各修正内容を</a:t>
            </a:r>
            <a:r>
              <a:rPr lang="en-US" altLang="ja-JP" sz="1400">
                <a:latin typeface="Meiryo UI" panose="020B0604030504040204" pitchFamily="50" charset="-128"/>
                <a:ea typeface="Meiryo UI" panose="020B0604030504040204" pitchFamily="50" charset="-128"/>
              </a:rPr>
              <a:t>WT</a:t>
            </a:r>
            <a:r>
              <a:rPr lang="ja-JP" altLang="en-US" sz="1400">
                <a:latin typeface="Meiryo UI" panose="020B0604030504040204" pitchFamily="50" charset="-128"/>
                <a:ea typeface="Meiryo UI" panose="020B0604030504040204" pitchFamily="50" charset="-128"/>
              </a:rPr>
              <a:t>へお諮りし承認をいただいた上で、標準仕様書</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第</a:t>
            </a:r>
            <a:r>
              <a:rPr lang="en-US" altLang="ja-JP" sz="1400">
                <a:latin typeface="Meiryo UI" panose="020B0604030504040204" pitchFamily="50" charset="-128"/>
                <a:ea typeface="Meiryo UI" panose="020B0604030504040204" pitchFamily="50" charset="-128"/>
              </a:rPr>
              <a:t>1.3</a:t>
            </a:r>
            <a:r>
              <a:rPr lang="ja-JP" altLang="en-US" sz="1400">
                <a:latin typeface="Meiryo UI" panose="020B0604030504040204" pitchFamily="50" charset="-128"/>
                <a:ea typeface="Meiryo UI" panose="020B0604030504040204" pitchFamily="50" charset="-128"/>
              </a:rPr>
              <a:t>版</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（案）に反映した。</a:t>
            </a:r>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0292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752A917-D6AF-F0C0-84F0-53D4DC94D39A}"/>
              </a:ext>
            </a:extLst>
          </p:cNvPr>
          <p:cNvSpPr/>
          <p:nvPr/>
        </p:nvSpPr>
        <p:spPr>
          <a:xfrm>
            <a:off x="252000" y="800503"/>
            <a:ext cx="8640000" cy="4527950"/>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「マイナ保険証の利用促進に向けた更なる取組への御協力のお願いについて」（令和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24</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日付け保発</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0124</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第５号 厚生労働省保険局長通知）において、マイナ保険証の更なる利用促進を図るため、限度額適用認定証の申請場面で被保険者へ周知することが、マイナ保険証への移行を促す上で効果的であると考えられることから、限度額適用認定証の申請様式に「マイナ保険証普及文言（</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）」を追加して周知する対応が示され、原則として令和</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年度の印刷物から対応するよう明示された。</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マイナ保険証普及文言の参考</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限度額適用認定証の新様式（</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）については、以下の通り国民健康保険法施行規則において示されている。</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 限度額適用認定証等の様式</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9842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国民健康保険法施行規則（昭和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33 </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年厚生省令第</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53 </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号）様式第１号の８</a:t>
            </a:r>
          </a:p>
          <a:p>
            <a:pPr marL="9842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国民健康保険法施行規則様式第１号の８の２</a:t>
            </a:r>
          </a:p>
          <a:p>
            <a:pPr marL="9842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国民健康保険法施行規則様式第１号の８の３</a:t>
            </a:r>
          </a:p>
          <a:p>
            <a:pPr marL="9842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国民健康保険法施行規則様式第１号の８の４</a:t>
            </a:r>
          </a:p>
          <a:p>
            <a:pPr marL="9842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国民健康保険法施行規則様式第１号の９</a:t>
            </a:r>
          </a:p>
          <a:p>
            <a:pPr marL="9842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国民健康保険法施行規則様式第１号の９の２</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812800" lvl="0" defTabSz="914395">
              <a:defRPr/>
            </a:pP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また、医療費通知についても、マイナ保険証の利用促進のための利用勧奨を行う方針が厚生労働省より示されたことから、国保標準仕様書へ要件を反映する必要がある。</a:t>
            </a:r>
            <a:endParaRPr lang="ja-JP" altLang="en-US" sz="1200" kern="10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a:p>
            <a:pPr marL="984250" lvl="0" indent="-171450" defTabSz="914395">
              <a:buFont typeface="Arial" panose="020B0604020202020204" pitchFamily="34" charset="0"/>
              <a:buChar char="•"/>
              <a:defRPr/>
            </a:pPr>
            <a:endPar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A9F4793E-4F03-81DB-B0AE-AD3D8E3EA0B4}"/>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10" name="正方形/長方形 9">
            <a:extLst>
              <a:ext uri="{FF2B5EF4-FFF2-40B4-BE49-F238E27FC236}">
                <a16:creationId xmlns:a16="http://schemas.microsoft.com/office/drawing/2014/main" id="{6895BA86-1F99-7ADC-0AF7-2A3ADF5A8804}"/>
              </a:ext>
            </a:extLst>
          </p:cNvPr>
          <p:cNvSpPr/>
          <p:nvPr/>
        </p:nvSpPr>
        <p:spPr>
          <a:xfrm>
            <a:off x="252000" y="5581506"/>
            <a:ext cx="8640000" cy="566273"/>
          </a:xfrm>
          <a:prstGeom prst="rect">
            <a:avLst/>
          </a:prstGeom>
          <a:ln w="19050">
            <a:solidFill>
              <a:schemeClr val="tx1"/>
            </a:solidFill>
          </a:ln>
        </p:spPr>
        <p:txBody>
          <a:bodyPr wrap="square" lIns="144000" tIns="216000" rIns="144000">
            <a:noAutofit/>
          </a:bodyPr>
          <a:lstStyle/>
          <a:p>
            <a:pPr lvl="0" defTabSz="914395">
              <a:defRPr/>
            </a:pPr>
            <a:r>
              <a:rPr lang="ja-JP" altLang="en-US"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上記の通知を受けて、事務局において要件を整理した結果、次ページに示す通り、国保標準仕様書に反映した。</a:t>
            </a:r>
            <a:endParaRPr lang="en-US" altLang="ja-JP" sz="1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4ACAD7B-93C2-4887-E394-0ECBB333635F}"/>
              </a:ext>
            </a:extLst>
          </p:cNvPr>
          <p:cNvSpPr/>
          <p:nvPr/>
        </p:nvSpPr>
        <p:spPr>
          <a:xfrm>
            <a:off x="403309" y="5470032"/>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方針（結論）</a:t>
            </a:r>
          </a:p>
        </p:txBody>
      </p:sp>
      <p:sp>
        <p:nvSpPr>
          <p:cNvPr id="13" name="正方形/長方形 12">
            <a:extLst>
              <a:ext uri="{FF2B5EF4-FFF2-40B4-BE49-F238E27FC236}">
                <a16:creationId xmlns:a16="http://schemas.microsoft.com/office/drawing/2014/main" id="{43C7EE8D-FC1C-3B20-936C-655A7108C640}"/>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（１）マイナ保険証利用促進キャンペーン対応</a:t>
            </a:r>
            <a:r>
              <a:rPr lang="ja-JP" altLang="en-US" sz="1400">
                <a:latin typeface="Meiryo UI" panose="020B0604030504040204" pitchFamily="50" charset="-128"/>
                <a:ea typeface="Meiryo UI" panose="020B0604030504040204" pitchFamily="50" charset="-128"/>
                <a:cs typeface="Meiryo UI" panose="020B0604030504040204" pitchFamily="50" charset="-128"/>
              </a:rPr>
              <a:t>について</a:t>
            </a:r>
          </a:p>
        </p:txBody>
      </p:sp>
      <p:pic>
        <p:nvPicPr>
          <p:cNvPr id="14" name="図 13">
            <a:extLst>
              <a:ext uri="{FF2B5EF4-FFF2-40B4-BE49-F238E27FC236}">
                <a16:creationId xmlns:a16="http://schemas.microsoft.com/office/drawing/2014/main" id="{6D42CA25-BE1D-9827-622F-0885CBAC200E}"/>
              </a:ext>
            </a:extLst>
          </p:cNvPr>
          <p:cNvPicPr>
            <a:picLocks noChangeAspect="1"/>
          </p:cNvPicPr>
          <p:nvPr/>
        </p:nvPicPr>
        <p:blipFill rotWithShape="1">
          <a:blip r:embed="rId2"/>
          <a:srcRect l="29614" t="51409" r="31704" b="36393"/>
          <a:stretch/>
        </p:blipFill>
        <p:spPr>
          <a:xfrm>
            <a:off x="2140148" y="2161284"/>
            <a:ext cx="4594350" cy="777240"/>
          </a:xfrm>
          <a:prstGeom prst="rect">
            <a:avLst/>
          </a:prstGeom>
        </p:spPr>
      </p:pic>
    </p:spTree>
    <p:extLst>
      <p:ext uri="{BB962C8B-B14F-4D97-AF65-F5344CB8AC3E}">
        <p14:creationId xmlns:p14="http://schemas.microsoft.com/office/powerpoint/2010/main" val="234024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４．制度改正等に関する要件の取り込みについて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A951636-FB54-EFC5-CE32-891A65CAD9FD}"/>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（１）マイナ保険証利用促進キャンペーン対応</a:t>
            </a:r>
            <a:r>
              <a:rPr lang="ja-JP" altLang="en-US" sz="1400">
                <a:latin typeface="Meiryo UI" panose="020B0604030504040204" pitchFamily="50" charset="-128"/>
                <a:ea typeface="Meiryo UI" panose="020B0604030504040204" pitchFamily="50" charset="-128"/>
                <a:cs typeface="Meiryo UI" panose="020B0604030504040204" pitchFamily="50" charset="-128"/>
              </a:rPr>
              <a:t>について（つづき）</a:t>
            </a:r>
          </a:p>
        </p:txBody>
      </p:sp>
      <p:sp>
        <p:nvSpPr>
          <p:cNvPr id="10" name="正方形/長方形 9">
            <a:extLst>
              <a:ext uri="{FF2B5EF4-FFF2-40B4-BE49-F238E27FC236}">
                <a16:creationId xmlns:a16="http://schemas.microsoft.com/office/drawing/2014/main" id="{8537209D-535F-7F4A-2BEE-37B12C418E04}"/>
              </a:ext>
            </a:extLst>
          </p:cNvPr>
          <p:cNvSpPr/>
          <p:nvPr/>
        </p:nvSpPr>
        <p:spPr>
          <a:xfrm>
            <a:off x="59423" y="603563"/>
            <a:ext cx="4718920" cy="4832092"/>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国保標準仕様書</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第</a:t>
            </a:r>
            <a:r>
              <a:rPr lang="en-US" altLang="ja-JP" sz="1400">
                <a:latin typeface="Meiryo UI" panose="020B0604030504040204" pitchFamily="50" charset="-128"/>
                <a:ea typeface="Meiryo UI" panose="020B0604030504040204" pitchFamily="50" charset="-128"/>
              </a:rPr>
              <a:t>1.3</a:t>
            </a:r>
            <a:r>
              <a:rPr lang="ja-JP" altLang="en-US" sz="1400">
                <a:latin typeface="Meiryo UI" panose="020B0604030504040204" pitchFamily="50" charset="-128"/>
                <a:ea typeface="Meiryo UI" panose="020B0604030504040204" pitchFamily="50" charset="-128"/>
              </a:rPr>
              <a:t>版</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（案）への修正例（抜粋）</a:t>
            </a:r>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r>
              <a:rPr lang="ja-JP" altLang="en-US" sz="1400">
                <a:latin typeface="Meiryo UI" panose="020B0604030504040204" pitchFamily="50" charset="-128"/>
                <a:ea typeface="Meiryo UI" panose="020B0604030504040204" pitchFamily="50" charset="-128"/>
              </a:rPr>
              <a:t>　　</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限度額適用認定証申請書等</a:t>
            </a:r>
            <a:r>
              <a:rPr lang="en-US" altLang="ja-JP" sz="1400">
                <a:latin typeface="Meiryo UI" panose="020B0604030504040204" pitchFamily="50" charset="-128"/>
                <a:ea typeface="Meiryo UI" panose="020B0604030504040204" pitchFamily="50" charset="-128"/>
              </a:rPr>
              <a:t>】</a:t>
            </a:r>
          </a:p>
          <a:p>
            <a:pPr marL="357188" indent="182563"/>
            <a:r>
              <a:rPr lang="ja-JP" altLang="en-US" sz="1400">
                <a:latin typeface="Meiryo UI" panose="020B0604030504040204" pitchFamily="50" charset="-128"/>
                <a:ea typeface="Meiryo UI" panose="020B0604030504040204" pitchFamily="50" charset="-128"/>
              </a:rPr>
              <a:t>右図の通り、（別紙４）帳票レイアウトに</a:t>
            </a:r>
            <a:r>
              <a:rPr lang="ja-JP" altLang="en-US" sz="14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マイナ保険証普及文言を追加した。</a:t>
            </a:r>
            <a:endParaRPr lang="en-US" altLang="ja-JP" sz="14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57188"/>
            <a:r>
              <a:rPr lang="ja-JP" altLang="en-US" sz="1400" kern="100">
                <a:solidFill>
                  <a:prstClr val="black"/>
                </a:solidFill>
                <a:latin typeface="Meiryo UI" panose="020B0604030504040204" pitchFamily="50" charset="-128"/>
                <a:ea typeface="Meiryo UI" panose="020B0604030504040204" pitchFamily="50" charset="-128"/>
              </a:rPr>
              <a:t>なお、限度額認定証に関しては、省令様式に</a:t>
            </a:r>
            <a:r>
              <a:rPr lang="ja-JP" altLang="en-US" sz="14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マイナ保険証普及文言</a:t>
            </a:r>
            <a:r>
              <a:rPr lang="ja-JP" altLang="en-US" sz="1400" kern="100">
                <a:solidFill>
                  <a:prstClr val="black"/>
                </a:solidFill>
                <a:latin typeface="Meiryo UI" panose="020B0604030504040204" pitchFamily="50" charset="-128"/>
                <a:ea typeface="Meiryo UI" panose="020B0604030504040204" pitchFamily="50" charset="-128"/>
              </a:rPr>
              <a:t>が定められていることから、（別紙３）帳票詳細要件の変更は行わない。</a:t>
            </a:r>
            <a:endParaRPr lang="en-US" altLang="ja-JP" sz="1400" kern="100">
              <a:solidFill>
                <a:prstClr val="black"/>
              </a:solidFill>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a:p>
            <a:pPr marL="179388" indent="-179388"/>
            <a:r>
              <a:rPr lang="ja-JP" altLang="en-US" sz="1400">
                <a:latin typeface="Meiryo UI" panose="020B0604030504040204" pitchFamily="50" charset="-128"/>
                <a:ea typeface="Meiryo UI" panose="020B0604030504040204" pitchFamily="50" charset="-128"/>
              </a:rPr>
              <a:t>　　</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医療費通知</a:t>
            </a:r>
            <a:r>
              <a:rPr lang="en-US" altLang="ja-JP" sz="1400">
                <a:latin typeface="Meiryo UI" panose="020B0604030504040204" pitchFamily="50" charset="-128"/>
                <a:ea typeface="Meiryo UI" panose="020B0604030504040204" pitchFamily="50" charset="-128"/>
              </a:rPr>
              <a:t>】</a:t>
            </a:r>
          </a:p>
          <a:p>
            <a:pPr marL="357188" indent="182563"/>
            <a:r>
              <a:rPr lang="ja-JP" altLang="en-US" sz="1400">
                <a:latin typeface="Meiryo UI" panose="020B0604030504040204" pitchFamily="50" charset="-128"/>
                <a:ea typeface="Meiryo UI" panose="020B0604030504040204" pitchFamily="50" charset="-128"/>
              </a:rPr>
              <a:t>医療費通知の印字文言は、「本年</a:t>
            </a:r>
            <a:r>
              <a:rPr lang="en-US" altLang="ja-JP" sz="1400">
                <a:latin typeface="Meiryo UI" panose="020B0604030504040204" pitchFamily="50" charset="-128"/>
                <a:ea typeface="Meiryo UI" panose="020B0604030504040204" pitchFamily="50" charset="-128"/>
              </a:rPr>
              <a:t>12</a:t>
            </a:r>
            <a:r>
              <a:rPr lang="ja-JP" altLang="en-US" sz="1400">
                <a:latin typeface="Meiryo UI" panose="020B0604030504040204" pitchFamily="50" charset="-128"/>
                <a:ea typeface="Meiryo UI" panose="020B0604030504040204" pitchFamily="50" charset="-128"/>
              </a:rPr>
              <a:t>月</a:t>
            </a:r>
            <a:r>
              <a:rPr lang="en-US" altLang="ja-JP" sz="1400">
                <a:latin typeface="Meiryo UI" panose="020B0604030504040204" pitchFamily="50" charset="-128"/>
                <a:ea typeface="Meiryo UI" panose="020B0604030504040204" pitchFamily="50" charset="-128"/>
              </a:rPr>
              <a:t>2</a:t>
            </a:r>
            <a:r>
              <a:rPr lang="ja-JP" altLang="en-US" sz="1400">
                <a:latin typeface="Meiryo UI" panose="020B0604030504040204" pitchFamily="50" charset="-128"/>
                <a:ea typeface="Meiryo UI" panose="020B0604030504040204" pitchFamily="50" charset="-128"/>
              </a:rPr>
              <a:t>日から、現行の保険証は発行されなくなります。」といった令和</a:t>
            </a:r>
            <a:r>
              <a:rPr lang="en-US" altLang="ja-JP" sz="1400">
                <a:latin typeface="Meiryo UI" panose="020B0604030504040204" pitchFamily="50" charset="-128"/>
                <a:ea typeface="Meiryo UI" panose="020B0604030504040204" pitchFamily="50" charset="-128"/>
              </a:rPr>
              <a:t>6</a:t>
            </a:r>
            <a:r>
              <a:rPr lang="ja-JP" altLang="en-US" sz="1400">
                <a:latin typeface="Meiryo UI" panose="020B0604030504040204" pitchFamily="50" charset="-128"/>
                <a:ea typeface="Meiryo UI" panose="020B0604030504040204" pitchFamily="50" charset="-128"/>
              </a:rPr>
              <a:t>年においてのみ有効な文言であり今後変更が想定されることや、市区町村によって印字文言を変更することから、（別紙４）帳票レイアウトには、印字位置を示す「〇〇〇」を追加し、（別紙３）帳票詳細要件には、留意事項として「出力文言は国が示す文案等を参考に出力する。」と記載した。</a:t>
            </a:r>
            <a:endParaRPr lang="en-US" altLang="ja-JP" sz="1400">
              <a:latin typeface="Meiryo UI" panose="020B0604030504040204" pitchFamily="50" charset="-128"/>
              <a:ea typeface="Meiryo UI" panose="020B0604030504040204" pitchFamily="50" charset="-128"/>
            </a:endParaRPr>
          </a:p>
          <a:p>
            <a:pPr marL="179388" indent="-179388"/>
            <a:endParaRPr lang="en-US" altLang="ja-JP" sz="1400">
              <a:latin typeface="Meiryo UI" panose="020B0604030504040204" pitchFamily="50" charset="-128"/>
              <a:ea typeface="Meiryo UI" panose="020B0604030504040204" pitchFamily="50" charset="-128"/>
            </a:endParaRPr>
          </a:p>
        </p:txBody>
      </p:sp>
      <p:pic>
        <p:nvPicPr>
          <p:cNvPr id="11" name="図 10">
            <a:extLst>
              <a:ext uri="{FF2B5EF4-FFF2-40B4-BE49-F238E27FC236}">
                <a16:creationId xmlns:a16="http://schemas.microsoft.com/office/drawing/2014/main" id="{F0043B5B-47F1-5586-C22C-B9661E157262}"/>
              </a:ext>
            </a:extLst>
          </p:cNvPr>
          <p:cNvPicPr>
            <a:picLocks noChangeAspect="1"/>
          </p:cNvPicPr>
          <p:nvPr/>
        </p:nvPicPr>
        <p:blipFill rotWithShape="1">
          <a:blip r:embed="rId2"/>
          <a:srcRect l="36307" t="26801" r="19671" b="14818"/>
          <a:stretch/>
        </p:blipFill>
        <p:spPr>
          <a:xfrm>
            <a:off x="4778343" y="3629095"/>
            <a:ext cx="4025376" cy="2863780"/>
          </a:xfrm>
          <a:prstGeom prst="rect">
            <a:avLst/>
          </a:prstGeom>
          <a:ln>
            <a:solidFill>
              <a:schemeClr val="tx1"/>
            </a:solidFill>
          </a:ln>
        </p:spPr>
      </p:pic>
      <p:sp>
        <p:nvSpPr>
          <p:cNvPr id="12" name="四角形: 角を丸くする 11">
            <a:extLst>
              <a:ext uri="{FF2B5EF4-FFF2-40B4-BE49-F238E27FC236}">
                <a16:creationId xmlns:a16="http://schemas.microsoft.com/office/drawing/2014/main" id="{CE2944B5-90BB-051B-E0C6-AC1DBB31722E}"/>
              </a:ext>
            </a:extLst>
          </p:cNvPr>
          <p:cNvSpPr/>
          <p:nvPr/>
        </p:nvSpPr>
        <p:spPr>
          <a:xfrm>
            <a:off x="4886960" y="6254437"/>
            <a:ext cx="3916759" cy="22655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pic>
        <p:nvPicPr>
          <p:cNvPr id="13" name="図 12">
            <a:extLst>
              <a:ext uri="{FF2B5EF4-FFF2-40B4-BE49-F238E27FC236}">
                <a16:creationId xmlns:a16="http://schemas.microsoft.com/office/drawing/2014/main" id="{A9CB14AB-FB52-69C7-7D7A-D4E377688085}"/>
              </a:ext>
            </a:extLst>
          </p:cNvPr>
          <p:cNvPicPr>
            <a:picLocks noChangeAspect="1"/>
          </p:cNvPicPr>
          <p:nvPr/>
        </p:nvPicPr>
        <p:blipFill rotWithShape="1">
          <a:blip r:embed="rId3"/>
          <a:srcRect l="46834" t="59186" r="32342" b="19142"/>
          <a:stretch/>
        </p:blipFill>
        <p:spPr>
          <a:xfrm>
            <a:off x="5050453" y="1253824"/>
            <a:ext cx="3304200" cy="1844731"/>
          </a:xfrm>
          <a:prstGeom prst="rect">
            <a:avLst/>
          </a:prstGeom>
        </p:spPr>
      </p:pic>
      <p:sp>
        <p:nvSpPr>
          <p:cNvPr id="15" name="四角形: 角を丸くする 14">
            <a:extLst>
              <a:ext uri="{FF2B5EF4-FFF2-40B4-BE49-F238E27FC236}">
                <a16:creationId xmlns:a16="http://schemas.microsoft.com/office/drawing/2014/main" id="{B6084A51-35CC-1255-D812-416AA112FFBD}"/>
              </a:ext>
            </a:extLst>
          </p:cNvPr>
          <p:cNvSpPr/>
          <p:nvPr/>
        </p:nvSpPr>
        <p:spPr>
          <a:xfrm>
            <a:off x="5144228" y="2130312"/>
            <a:ext cx="3134800" cy="90945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Tree>
    <p:extLst>
      <p:ext uri="{BB962C8B-B14F-4D97-AF65-F5344CB8AC3E}">
        <p14:creationId xmlns:p14="http://schemas.microsoft.com/office/powerpoint/2010/main" val="6729650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kumimoji="1"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B4E623-13C1-4307-A069-294393DBB6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9998fb-10e3-408c-a036-282b210bae51"/>
    <ds:schemaRef ds:uri="36aa6b61-6875-499d-baac-75d67abe0f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8701D9-BC10-4DCC-B342-D6958853CF01}">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b99998fb-10e3-408c-a036-282b210bae51"/>
    <ds:schemaRef ds:uri="http://purl.org/dc/terms/"/>
    <ds:schemaRef ds:uri="36aa6b61-6875-499d-baac-75d67abe0f30"/>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FF69CB4A-1FED-4011-8E73-088754A9B639}">
  <ds:schemaRefs>
    <ds:schemaRef ds:uri="http://schemas.microsoft.com/sharepoint/v3/contenttype/forms"/>
  </ds:schemaRefs>
</ds:datastoreItem>
</file>

<file path=docMetadata/LabelInfo.xml><?xml version="1.0" encoding="utf-8"?>
<clbl:labelList xmlns:clbl="http://schemas.microsoft.com/office/2020/mipLabelMetadata">
  <clbl:label id="{abef13c3-ec84-4360-afc1-346329e5c56e}" enabled="1" method="Privileged" siteId="{f54277c9-dafe-44aa-85a4-73d5c7c52450}" removed="0"/>
</clbl:labelList>
</file>

<file path=docProps/app.xml><?xml version="1.0" encoding="utf-8"?>
<Properties xmlns="http://schemas.openxmlformats.org/officeDocument/2006/extended-properties" xmlns:vt="http://schemas.openxmlformats.org/officeDocument/2006/docPropsVTypes">
  <Template>01_【資料No.1】合同ワーキングチーム</Template>
  <TotalTime>0</TotalTime>
  <Words>8151</Words>
  <Application>Microsoft Office PowerPoint</Application>
  <PresentationFormat>画面に合わせる (4:3)</PresentationFormat>
  <Paragraphs>621</Paragraphs>
  <Slides>24</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24</vt:i4>
      </vt:variant>
    </vt:vector>
  </HeadingPairs>
  <TitlesOfParts>
    <vt:vector size="32" baseType="lpstr">
      <vt:lpstr>Meiryo UI</vt:lpstr>
      <vt:lpstr>ＭＳ Ｐゴシック</vt:lpstr>
      <vt:lpstr>游ゴシック</vt:lpstr>
      <vt:lpstr>游ゴシック Light</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2024-08-21T00:02:48Z</dcterms:created>
  <dcterms:modified xsi:type="dcterms:W3CDTF">2024-08-29T05:24:37Z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0x010100AF0A40D866770841BFAF1942E268FAD4</vt:lpwstr>
  </property>
</Properties>
</file>