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648" r:id="rId4"/>
  </p:sldMasterIdLst>
  <p:notesMasterIdLst>
    <p:notesMasterId r:id="rId11"/>
  </p:notesMasterIdLst>
  <p:handoutMasterIdLst>
    <p:handoutMasterId r:id="rId12"/>
  </p:handoutMasterIdLst>
  <p:sldIdLst>
    <p:sldId id="3111" r:id="rId5"/>
    <p:sldId id="3592" r:id="rId6"/>
    <p:sldId id="3595" r:id="rId7"/>
    <p:sldId id="3596" r:id="rId8"/>
    <p:sldId id="3597" r:id="rId9"/>
    <p:sldId id="3598" r:id="rId10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0088EE"/>
    <a:srgbClr val="FD5FDB"/>
    <a:srgbClr val="FF00FF"/>
    <a:srgbClr val="8C3836"/>
    <a:srgbClr val="ADC579"/>
    <a:srgbClr val="DDE7C7"/>
    <a:srgbClr val="B3C981"/>
    <a:srgbClr val="E6E6E6"/>
    <a:srgbClr val="C1D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7DF18680-E054-41AD-8BC1-D1AEF772440D}" styleName="中間スタイル 2 - アクセント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72833802-FEF1-4C79-8D5D-14CF1EAF98D9}" styleName="淡色スタイル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9" d="100"/>
          <a:sy n="99" d="100"/>
        </p:scale>
        <p:origin x="186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handoutMaster" Target="handoutMasters/handoutMaster1.xml"/><Relationship Id="rId17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竹之内翔太郎 / Takenouchi，Shotaro" userId="723b3f84-3577-4758-a170-91c37afbfbe0" providerId="ADAL" clId="{C4C6D802-ABC9-4A55-A025-345322144985}"/>
    <pc:docChg chg="custSel modSld">
      <pc:chgData name="竹之内翔太郎 / Takenouchi，Shotaro" userId="723b3f84-3577-4758-a170-91c37afbfbe0" providerId="ADAL" clId="{C4C6D802-ABC9-4A55-A025-345322144985}" dt="2023-03-15T08:16:31.803" v="31" actId="207"/>
      <pc:docMkLst>
        <pc:docMk/>
      </pc:docMkLst>
      <pc:sldChg chg="modSp mod">
        <pc:chgData name="竹之内翔太郎 / Takenouchi，Shotaro" userId="723b3f84-3577-4758-a170-91c37afbfbe0" providerId="ADAL" clId="{C4C6D802-ABC9-4A55-A025-345322144985}" dt="2023-03-15T08:16:31.803" v="31" actId="207"/>
        <pc:sldMkLst>
          <pc:docMk/>
          <pc:sldMk cId="1448125513" sldId="3597"/>
        </pc:sldMkLst>
        <pc:graphicFrameChg chg="modGraphic">
          <ac:chgData name="竹之内翔太郎 / Takenouchi，Shotaro" userId="723b3f84-3577-4758-a170-91c37afbfbe0" providerId="ADAL" clId="{C4C6D802-ABC9-4A55-A025-345322144985}" dt="2023-03-15T08:16:31.803" v="31" actId="207"/>
          <ac:graphicFrameMkLst>
            <pc:docMk/>
            <pc:sldMk cId="1448125513" sldId="3597"/>
            <ac:graphicFrameMk id="9" creationId="{EA775BDC-67BA-2B3B-D739-FEF9CF8D7D07}"/>
          </ac:graphicFrameMkLst>
        </pc:graphicFrame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702258A1-9417-4717-BFE1-3A142F5BCBAA}" type="datetimeFigureOut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80A8E6CC-7544-4CD3-8242-F9F4698E59C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63258037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4"/>
            <a:ext cx="2919413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4"/>
            <a:ext cx="2919412" cy="493713"/>
          </a:xfrm>
          <a:prstGeom prst="rect">
            <a:avLst/>
          </a:prstGeom>
        </p:spPr>
        <p:txBody>
          <a:bodyPr vert="horz" lIns="91409" tIns="45705" rIns="91409" bIns="45705" rtlCol="0"/>
          <a:lstStyle>
            <a:lvl1pPr algn="r">
              <a:defRPr sz="1200"/>
            </a:lvl1pPr>
          </a:lstStyle>
          <a:p>
            <a:fld id="{F6CD342C-5781-4295-BA92-C3AEA63DB1FC}" type="datetimeFigureOut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09" tIns="45705" rIns="91409" bIns="4570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4" y="4686300"/>
            <a:ext cx="5389563" cy="4440238"/>
          </a:xfrm>
          <a:prstGeom prst="rect">
            <a:avLst/>
          </a:prstGeom>
        </p:spPr>
        <p:txBody>
          <a:bodyPr vert="horz" lIns="91409" tIns="45705" rIns="91409" bIns="4570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5" y="9371013"/>
            <a:ext cx="2919413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09" tIns="45705" rIns="91409" bIns="45705" rtlCol="0" anchor="b"/>
          <a:lstStyle>
            <a:lvl1pPr algn="r">
              <a:defRPr sz="1200"/>
            </a:lvl1pPr>
          </a:lstStyle>
          <a:p>
            <a:fld id="{900564DB-7B66-4DA9-AAC8-09E7DBD0131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02851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56196-E4E5-47E2-B66B-55A8CCE05A4E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D6D15D-229F-4B09-96D4-B65DC6EFAE06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819262-40C8-4D04-856A-6D5F9EC135DA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F2DBD-6A41-4ED6-A5DA-761B856DE759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06A83C-5C19-443E-8EBE-FCA3B6111B3A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5CD55D-7505-4BBA-BEBA-92D52DB6820C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4066BB-4A03-4B26-AF9B-389CBB3BDA84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664F3-B63C-448D-B1D4-9E6B3C4CE2C8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57FD6-D213-4F2F-907B-D2A6724920B8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E43EDE-FF86-4030-B215-85B83B848849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FE0-38A2-416A-AE45-B59F58428386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D42BE8-3AEA-4BED-9005-942EBA61CA13}" type="datetime1">
              <a:rPr kumimoji="1" lang="ja-JP" altLang="en-US" smtClean="0"/>
              <a:t>2023/3/15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D8002D-B5B0-4BAC-B1F6-782DDCCE6D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A13A4C85-3BC2-4A18-9633-C309602F11A5}"/>
              </a:ext>
            </a:extLst>
          </p:cNvPr>
          <p:cNvSpPr txBox="1">
            <a:spLocks/>
          </p:cNvSpPr>
          <p:nvPr/>
        </p:nvSpPr>
        <p:spPr>
          <a:xfrm>
            <a:off x="72531" y="1650661"/>
            <a:ext cx="9034040" cy="3067957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国民健康保険システム標準化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指定都市の機能要件における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帳票毎の印字する行政区情報及び出力単位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fontAlgn="auto">
              <a:lnSpc>
                <a:spcPct val="100000"/>
              </a:lnSpc>
              <a:spcAft>
                <a:spcPts val="0"/>
              </a:spcAft>
            </a:pPr>
            <a:r>
              <a:rPr lang="ja-JP" altLang="en-US" sz="2800" dirty="0">
                <a:latin typeface="Meiryo UI" panose="020B0604030504040204" pitchFamily="50" charset="-128"/>
                <a:ea typeface="Meiryo UI" panose="020B0604030504040204" pitchFamily="50" charset="-128"/>
              </a:rPr>
              <a:t>（参考資料）</a:t>
            </a:r>
            <a:endParaRPr lang="en-US" altLang="ja-JP" sz="28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6DE3CC5A-C258-9B49-49A8-D3791C0092D8}"/>
              </a:ext>
            </a:extLst>
          </p:cNvPr>
          <p:cNvSpPr txBox="1">
            <a:spLocks noChangeArrowheads="1"/>
          </p:cNvSpPr>
          <p:nvPr/>
        </p:nvSpPr>
        <p:spPr>
          <a:xfrm>
            <a:off x="7305576" y="0"/>
            <a:ext cx="1800996" cy="540336"/>
          </a:xfrm>
          <a:prstGeom prst="rect">
            <a:avLst/>
          </a:prstGeom>
        </p:spPr>
        <p:txBody>
          <a:bodyPr tIns="90000" bIns="90000" anchor="ctr"/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lr>
                <a:srgbClr val="FFCC66"/>
              </a:buClr>
              <a:buFont typeface="Wingdings" pitchFamily="2" charset="2"/>
              <a:buChar char="n"/>
              <a:defRPr kumimoji="1"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lvl="0" indent="0">
              <a:buClr>
                <a:srgbClr val="002060"/>
              </a:buClr>
              <a:buNone/>
              <a:defRPr/>
            </a:pPr>
            <a:r>
              <a:rPr lang="ja-JP" altLang="en-US" sz="1800" kern="0" dirty="0">
                <a:latin typeface="Meiryo UI" panose="020B0604030504040204" pitchFamily="50" charset="-128"/>
                <a:ea typeface="Meiryo UI" panose="020B0604030504040204" pitchFamily="50" charset="-128"/>
              </a:rPr>
              <a:t>本紙（別添２）</a:t>
            </a:r>
            <a:endParaRPr lang="en-US" altLang="ja-JP" sz="1800" kern="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62372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BDF58C2-3FA9-8D8E-6D46-0071B363E9B7}"/>
              </a:ext>
            </a:extLst>
          </p:cNvPr>
          <p:cNvSpPr/>
          <p:nvPr/>
        </p:nvSpPr>
        <p:spPr>
          <a:xfrm>
            <a:off x="204178" y="48180"/>
            <a:ext cx="86724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指定都市向けの機能・帳票要件等において、帳票毎に印字する行政区情報及び出力単位の案を以下に示す。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なお、本資料の内容はあくまで参考であり、この通りに機能を実装することを強制するものではない。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9388" indent="-179388"/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〇　また、指定都市がシステム調達の段階において、本資料の内容を変更して使用することを許容する。その場合、カスタマイズとはみなさない。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3A7FE33B-0D01-8F12-3906-062E526B0B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68668958"/>
              </p:ext>
            </p:extLst>
          </p:nvPr>
        </p:nvGraphicFramePr>
        <p:xfrm>
          <a:off x="219828" y="710941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30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国民健康保険標準負担額減額認定証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国民健康保険限度額適用・標準負担額減額認定証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国民健康保険特定疾病療養受療証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国民健康保険限度額適用認定証（若年者）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国民健康保険限度額適用認定証（高齢者）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特定同一世帯所属者証明書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国民健康保険加入・脱退証明書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国民健康保険被保険者資格状況証明書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国民健康保険負担区分等証明書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一部負担金減免等証明書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国民健康保険被保険者証兼高齢受給者証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市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48984"/>
                  </a:ext>
                </a:extLst>
              </a:tr>
              <a:tr h="11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限度額適用・標準負担額減額認定証交付申請兼入院日数届書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国民健康保険基準収入額適用申請書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国民健康保険特定疾病認定申請書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国民健康保険出産育児一時金支給申請書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国民健康保険葬祭費支給申請書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国民健康保険食事療養費標準負担額減額差額支給申請書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24779822"/>
                  </a:ext>
                </a:extLst>
              </a:tr>
              <a:tr h="23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特定疾病認定申請却下通知書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基準収入額適用申請勧奨通知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基準収入額適用申請却下通知書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一部負担金減免等承認決定通知書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一部負担金減免等取消通知書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標準負担額減額認定申請却下通知書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限度額適用・標準負担額減額認定申請却下通知書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納税相談通知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弁明書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国民健康保険被保険者証返還予告通知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短期被保険者証有効期限切れ通知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国民健康保険高齢受給者証の交付について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17038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795426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9624782"/>
              </p:ext>
            </p:extLst>
          </p:nvPr>
        </p:nvGraphicFramePr>
        <p:xfrm>
          <a:off x="218102" y="394821"/>
          <a:ext cx="8534337" cy="6068358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資格照会資料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04448651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資格異動内容確認一覧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97440961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7032169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国民健康保険料（税）に関する所得申告書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51649995"/>
                  </a:ext>
                </a:extLst>
              </a:tr>
              <a:tr h="277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仮納入通知書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（単票）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更正）通知書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 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国民健康保険料（税）納入通知書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国民健康保険料（税）仮徴収停止決定通知書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国民健康保険料（税）仮徴収額変更決定通知書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郵便払込票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連帳用納付書２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現年度用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国民健康保険税決定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更正）伺</a:t>
                      </a: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_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過年度用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納付書２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連帳用納付書３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連帳用納付書４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34354926"/>
                  </a:ext>
                </a:extLst>
              </a:tr>
              <a:tr h="72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国民健康保険料（税）減免却下通知書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国民健康保険料（税）減免変更決定通知書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国民健康保険料（税）減免取消決定通知書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7545920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国民健康保険料（税）の賦課資料について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37804877"/>
                  </a:ext>
                </a:extLst>
              </a:tr>
              <a:tr h="321393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調定表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23083993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保険基盤安定負担金繰入金額算出基礎表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b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普通調整交付金算出基礎表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081058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0408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4596549"/>
              </p:ext>
            </p:extLst>
          </p:nvPr>
        </p:nvGraphicFramePr>
        <p:xfrm>
          <a:off x="218102" y="408875"/>
          <a:ext cx="8534337" cy="608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給付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国民健康保険自己負担額証明書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18.</a:t>
                      </a: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国民健康保険高額療養費（外来年間合算）自己負担額証明書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35957199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申請書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国民健康保険高額療養費貸付支給申請書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国民健康保険高額療養費支給申請書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国民健康保険療養費支給申請書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高額療養費（外来年間合算）勧奨通知書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差額療養費の勧奨について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出産育児一時金の勧奨について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葬祭費の勧奨について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6014571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高額介護合算療養費等支給決定通知書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高額療養費（外来年間合算）支給決定通知書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支給決定通知書（はがき）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不支給決定通知書（はがき）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524918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医療費通知（はがき）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医療費通知（汎用紙）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5191939"/>
                  </a:ext>
                </a:extLst>
              </a:tr>
              <a:tr h="100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不当利得・不正利得督促通知書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不当利得・不正利得催告通知書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負傷原因照会書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第三者行為返還通知書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資格喪失後受診に伴う返還金精算に係る申出書（委任状兼同意書）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資格区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8249269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レセプトチェックリスト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診療区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050933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事業月報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受付区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9830603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口座振替開始通知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口座振替不能通知書１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口座振替不能通知書２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31924106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完納証明書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2482866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010668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54356146"/>
              </p:ext>
            </p:extLst>
          </p:nvPr>
        </p:nvGraphicFramePr>
        <p:xfrm>
          <a:off x="218102" y="409587"/>
          <a:ext cx="8534337" cy="587880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22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7">
                  <a:txBody>
                    <a:bodyPr/>
                    <a:lstStyle/>
                    <a:p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04.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口座振替済通知兼納付額証明書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納付額証明書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89407416"/>
                  </a:ext>
                </a:extLst>
              </a:tr>
              <a:tr h="864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23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過誤納金還付請求書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充当通知書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還付誓約書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1663001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24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督促状（納付書兼用１）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督促状（納付書兼用２）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17.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督促状（納付書なし）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5851389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25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21.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催告書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378049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公示送達書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zh-TW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39078400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通知書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02.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交付要求解除通知書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26.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分納不履行通知書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27.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公売通知書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参加差押通知書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差押通知書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zh-TW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31.</a:t>
                      </a: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差押調書（謄本）（債権）</a:t>
                      </a:r>
                      <a:b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TW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等</a:t>
                      </a:r>
                      <a:endParaRPr lang="zh-TW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管轄郵便局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30383498"/>
                  </a:ext>
                </a:extLst>
              </a:tr>
              <a:tr h="151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28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照会書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滞納者の実態調査について（回答）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49.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50.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52.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預貯金の調査について（照会）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54.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水道料金の支払状況について（回答）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55.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生命保険の契約事項について（回答）</a:t>
                      </a:r>
                      <a:b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56.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預貯金の調査について（回答）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所管区</a:t>
                      </a:r>
                      <a:b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ja-JP" altLang="en-US" sz="1050" u="none" strike="noStrike" dirty="0">
                          <a:solidFill>
                            <a:schemeClr val="tx1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chemeClr val="tx1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2189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81255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ー 4">
            <a:extLst>
              <a:ext uri="{FF2B5EF4-FFF2-40B4-BE49-F238E27FC236}">
                <a16:creationId xmlns:a16="http://schemas.microsoft.com/office/drawing/2014/main" id="{E32B28A8-140C-4A16-96DA-05E807E917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7010400" y="6492875"/>
            <a:ext cx="2133600" cy="365125"/>
          </a:xfrm>
        </p:spPr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2D8002D-B5B0-4BAC-B1F6-782DDCCE6D9C}" type="slidenum">
              <a:rPr kumimoji="1" lang="ja-JP" altLang="en-US" sz="20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5</a:t>
            </a:fld>
            <a:endParaRPr kumimoji="1" lang="ja-JP" altLang="en-US" sz="2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ＭＳ Ｐゴシック" panose="020B0600070205080204" pitchFamily="50" charset="-128"/>
              <a:cs typeface="+mn-cs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EA775BDC-67BA-2B3B-D739-FEF9CF8D7D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1460998"/>
              </p:ext>
            </p:extLst>
          </p:nvPr>
        </p:nvGraphicFramePr>
        <p:xfrm>
          <a:off x="218102" y="392555"/>
          <a:ext cx="8534337" cy="12240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96585">
                  <a:extLst>
                    <a:ext uri="{9D8B030D-6E8A-4147-A177-3AD203B41FA5}">
                      <a16:colId xmlns:a16="http://schemas.microsoft.com/office/drawing/2014/main" val="4262946850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1855583708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2973362718"/>
                    </a:ext>
                  </a:extLst>
                </a:gridCol>
                <a:gridCol w="4212000">
                  <a:extLst>
                    <a:ext uri="{9D8B030D-6E8A-4147-A177-3AD203B41FA5}">
                      <a16:colId xmlns:a16="http://schemas.microsoft.com/office/drawing/2014/main" val="2848576261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3833569273"/>
                    </a:ext>
                  </a:extLst>
                </a:gridCol>
                <a:gridCol w="594876">
                  <a:extLst>
                    <a:ext uri="{9D8B030D-6E8A-4147-A177-3AD203B41FA5}">
                      <a16:colId xmlns:a16="http://schemas.microsoft.com/office/drawing/2014/main" val="3286912904"/>
                    </a:ext>
                  </a:extLst>
                </a:gridCol>
                <a:gridCol w="648000">
                  <a:extLst>
                    <a:ext uri="{9D8B030D-6E8A-4147-A177-3AD203B41FA5}">
                      <a16:colId xmlns:a16="http://schemas.microsoft.com/office/drawing/2014/main" val="583668977"/>
                    </a:ext>
                  </a:extLst>
                </a:gridCol>
                <a:gridCol w="792000">
                  <a:extLst>
                    <a:ext uri="{9D8B030D-6E8A-4147-A177-3AD203B41FA5}">
                      <a16:colId xmlns:a16="http://schemas.microsoft.com/office/drawing/2014/main" val="3885446576"/>
                    </a:ext>
                  </a:extLst>
                </a:gridCol>
              </a:tblGrid>
              <a:tr h="252000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No</a:t>
                      </a:r>
                      <a:endParaRPr 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業務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帳票種類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別紙３の帳票</a:t>
                      </a:r>
                      <a:r>
                        <a:rPr lang="en-US" altLang="ja-JP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・帳票名</a:t>
                      </a:r>
                      <a:endParaRPr lang="en-US" altLang="ja-JP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証明者名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公印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問合せ先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20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出力単位</a:t>
                      </a:r>
                      <a:endParaRPr lang="ja-JP" altLang="en-US" sz="120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17089602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29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3">
                  <a:txBody>
                    <a:bodyPr/>
                    <a:lstStyle/>
                    <a:p>
                      <a:r>
                        <a:rPr kumimoji="1" lang="ja-JP" altLang="en-US" sz="1050"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収滞納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一覧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59.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滞納明細書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賦課区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81026027"/>
                  </a:ext>
                </a:extLst>
              </a:tr>
              <a:tr h="396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30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徴収実績調に関する統計帳票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 </a:t>
                      </a:r>
                      <a:endParaRPr lang="en-US" altLang="ja-JP" sz="1050" b="0" i="0" u="none" strike="noStrike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b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</a:br>
                      <a:r>
                        <a:rPr lang="zh-CN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処分区</a:t>
                      </a:r>
                      <a:endParaRPr lang="zh-CN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00657877"/>
                  </a:ext>
                </a:extLst>
              </a:tr>
              <a:tr h="288000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31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集計表</a:t>
                      </a:r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日計表 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(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該当帳票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ID</a:t>
                      </a:r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なし</a:t>
                      </a:r>
                      <a:r>
                        <a:rPr lang="en-US" altLang="ja-JP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)</a:t>
                      </a:r>
                      <a:endParaRPr lang="en-US" altLang="ja-JP" sz="1050" b="0" i="0" u="none" strike="noStrike" dirty="0">
                        <a:solidFill>
                          <a:srgbClr val="4472C4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050" u="none" strike="noStrike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</a:t>
                      </a:r>
                      <a:endParaRPr lang="en-US" altLang="ja-JP" sz="1050" b="0" i="0" u="none" strike="noStrike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50" u="none" strike="noStrike" dirty="0"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収納区</a:t>
                      </a:r>
                      <a:endParaRPr lang="ja-JP" altLang="en-US" sz="105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1353" marR="1353" marT="1353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261064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503073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AF0A40D866770841BFAF1942E268FAD4" ma:contentTypeVersion="3" ma:contentTypeDescription="新しいドキュメントを作成します。" ma:contentTypeScope="" ma:versionID="2226e6f7e8a2e4a2407fdce2b87d8249">
  <xsd:schema xmlns:xsd="http://www.w3.org/2001/XMLSchema" xmlns:xs="http://www.w3.org/2001/XMLSchema" xmlns:p="http://schemas.microsoft.com/office/2006/metadata/properties" xmlns:ns2="b99998fb-10e3-408c-a036-282b210bae51" targetNamespace="http://schemas.microsoft.com/office/2006/metadata/properties" ma:root="true" ma:fieldsID="cd3b837b4227269b1f69c70aaf25d871" ns2:_="">
    <xsd:import namespace="b99998fb-10e3-408c-a036-282b210bae5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99998fb-10e3-408c-a036-282b210bae5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4CBE61BF-8676-4C87-8781-47F4DF985F79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b99998fb-10e3-408c-a036-282b210bae51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F197F1A1-49DE-4787-8979-9F548693BB34}"/>
</file>

<file path=customXml/itemProps3.xml><?xml version="1.0" encoding="utf-8"?>
<ds:datastoreItem xmlns:ds="http://schemas.openxmlformats.org/officeDocument/2006/customXml" ds:itemID="{72F52176-7389-4638-9804-BDBFD8E8748F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407</TotalTime>
  <Words>1831</Words>
  <PresentationFormat>画面に合わせる (4:3)</PresentationFormat>
  <Paragraphs>278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Meiryo UI</vt:lpstr>
      <vt:lpstr>Arial</vt:lpstr>
      <vt:lpstr>Calibri</vt:lpstr>
      <vt:lpstr>Wingdings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2021-08-20T08:07:01Z</cp:lastPrinted>
  <dcterms:created xsi:type="dcterms:W3CDTF">2017-02-28T14:15:35Z</dcterms:created>
  <dcterms:modified xsi:type="dcterms:W3CDTF">2023-03-15T08:16:42Z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0x010100AF0A40D866770841BFAF1942E268FAD4</vt:lpwstr>
  </property>
</Properties>
</file>

<file path=docProps/thumbnail.jpeg>
</file>