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467" r:id="rId6"/>
    <p:sldId id="3474" r:id="rId7"/>
    <p:sldId id="3476" r:id="rId8"/>
    <p:sldId id="3477" r:id="rId9"/>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神山朔春 / Koyama，Motoharu" initials="神山朔春" lastIdx="1" clrIdx="0">
    <p:extLst>
      <p:ext uri="{19B8F6BF-5375-455C-9EA6-DF929625EA0E}">
        <p15:presenceInfo xmlns:p15="http://schemas.microsoft.com/office/powerpoint/2012/main" userId="S::motoharu.koyama.dz@hitachi-systems.com::bb9f9d64-8e50-45b1-afc0-ee148d7264e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D6E0F2"/>
    <a:srgbClr val="5D84CB"/>
    <a:srgbClr val="F2DCDB"/>
    <a:srgbClr val="B9FFD9"/>
    <a:srgbClr val="7F7F7F"/>
    <a:srgbClr val="D7D7D7"/>
    <a:srgbClr val="D2ECB6"/>
    <a:srgbClr val="7EC234"/>
    <a:srgbClr val="F9D3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58" autoAdjust="0"/>
    <p:restoredTop sz="94660"/>
  </p:normalViewPr>
  <p:slideViewPr>
    <p:cSldViewPr snapToGrid="0">
      <p:cViewPr varScale="1">
        <p:scale>
          <a:sx n="105" d="100"/>
          <a:sy n="105" d="100"/>
        </p:scale>
        <p:origin x="16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803E83-411E-446F-9441-1E61EAF34A6C}"/>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0329864-539B-4358-8E4F-8A6CC50BF04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1D7BA73-4C47-4040-84BA-51AE7E4FA06F}"/>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5" name="フッター プレースホルダー 4">
            <a:extLst>
              <a:ext uri="{FF2B5EF4-FFF2-40B4-BE49-F238E27FC236}">
                <a16:creationId xmlns:a16="http://schemas.microsoft.com/office/drawing/2014/main" id="{7684253D-7039-452F-8E64-3C45CE5E486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9EB310E-D69E-4CDA-AD4E-B1C5E673D69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2416594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3E2F7F-F809-4F0F-B760-E6137A3509D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3739001-334C-4FF9-903C-CABACF6FB6A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292552C-DE14-45D2-A20C-564B0B5A460E}"/>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5" name="フッター プレースホルダー 4">
            <a:extLst>
              <a:ext uri="{FF2B5EF4-FFF2-40B4-BE49-F238E27FC236}">
                <a16:creationId xmlns:a16="http://schemas.microsoft.com/office/drawing/2014/main" id="{3C948D37-B370-435A-941F-C3AAB6B76AA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C74BB58-B968-4A5B-BFF9-5E2DC755C6F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4183327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2846043-F2FE-48B6-B9C4-405EA6445EC0}"/>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5BB6583-7B28-4845-A9C8-074D99E64FC8}"/>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E183C7B-2CD9-44C8-A540-513951FF6420}"/>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5" name="フッター プレースホルダー 4">
            <a:extLst>
              <a:ext uri="{FF2B5EF4-FFF2-40B4-BE49-F238E27FC236}">
                <a16:creationId xmlns:a16="http://schemas.microsoft.com/office/drawing/2014/main" id="{A455D83D-A9EF-4F3A-9A1C-61EFE9DC98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810D25C-649A-41CB-9FDD-42CD0F914EFC}"/>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3394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A599A7-09C4-4EC9-AD15-2968D2D056B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2B75A27-E8A9-4DE5-8257-A7073FC7B26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35C6AB5-CCE7-407A-9701-1409D8C20B5C}"/>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5" name="フッター プレースホルダー 4">
            <a:extLst>
              <a:ext uri="{FF2B5EF4-FFF2-40B4-BE49-F238E27FC236}">
                <a16:creationId xmlns:a16="http://schemas.microsoft.com/office/drawing/2014/main" id="{E9250454-4E2A-41AD-A27C-4ACE12B7EA1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E696F26-1627-4D92-9C50-7F941AD7AB5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979349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4EE179-3D06-4DFB-B7FB-2E875965571D}"/>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FDA126F-83B6-4F8A-A4C2-5F3757015EBE}"/>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3F1823F-5F1F-4524-B040-C6F93B172003}"/>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5" name="フッター プレースホルダー 4">
            <a:extLst>
              <a:ext uri="{FF2B5EF4-FFF2-40B4-BE49-F238E27FC236}">
                <a16:creationId xmlns:a16="http://schemas.microsoft.com/office/drawing/2014/main" id="{9C71E70C-AF2C-4E65-B216-604C08F85D3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5460B87-34BE-4DA3-9C80-9E2AEDBCB2F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029707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C4F94C-F1CB-408C-ACCA-590D290194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E684305-E98B-49F5-B94C-8562772F9E78}"/>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31DD3CC-9AF1-463B-AD2C-B034B78C4450}"/>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E9AAF0A-2049-40A4-A5C9-67E3D21FD8B6}"/>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6" name="フッター プレースホルダー 5">
            <a:extLst>
              <a:ext uri="{FF2B5EF4-FFF2-40B4-BE49-F238E27FC236}">
                <a16:creationId xmlns:a16="http://schemas.microsoft.com/office/drawing/2014/main" id="{5A00E78A-B69E-42EC-8ED2-47589816B0F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F636C56-BCC2-451E-BD50-F83530E9FD8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832937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2B2815-9EBF-41A8-9C76-32E863D71E2F}"/>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D20D9FB-6FF5-40FD-8373-17D1EA03B767}"/>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705607E-4DC3-43C9-9C24-8713E62E78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E660005-A83D-47F6-A3D1-359C8440827B}"/>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038B0A3-AD29-4F74-868B-4578D2B4B7E2}"/>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0B7EA60-EA9F-490B-AD32-8208F52F535C}"/>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8" name="フッター プレースホルダー 7">
            <a:extLst>
              <a:ext uri="{FF2B5EF4-FFF2-40B4-BE49-F238E27FC236}">
                <a16:creationId xmlns:a16="http://schemas.microsoft.com/office/drawing/2014/main" id="{216F9014-BE98-47FB-AEB8-CF949611967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624D13C-0881-41E8-9464-8170D72F71B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000199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3F4B7A-3905-4D8D-B34E-E22F3780EC7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25A6AEA-5F32-4FC6-9391-EE6AD676D5DE}"/>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4" name="フッター プレースホルダー 3">
            <a:extLst>
              <a:ext uri="{FF2B5EF4-FFF2-40B4-BE49-F238E27FC236}">
                <a16:creationId xmlns:a16="http://schemas.microsoft.com/office/drawing/2014/main" id="{DF0883C3-11FB-4898-898B-8ABEEBF9994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13E09DC-B7BB-499F-BD50-4D9BC6E9D14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555217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34CA9D4-6EC0-453B-9744-E091385BD21B}"/>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3" name="フッター プレースホルダー 2">
            <a:extLst>
              <a:ext uri="{FF2B5EF4-FFF2-40B4-BE49-F238E27FC236}">
                <a16:creationId xmlns:a16="http://schemas.microsoft.com/office/drawing/2014/main" id="{5E44D3B2-1CD3-47B5-8C53-14F90B734AF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1CB8866-6AF1-4220-BECC-C956FAD6C0D4}"/>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955530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DB7C8D-68C4-4E3C-8207-761038CEC5C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38B107D-9D8E-4852-8C2C-14830A5FE4E9}"/>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813C425-635F-4C28-8A82-544EF846DF2F}"/>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651028-D027-485B-A6E9-E1F7906B4D38}"/>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6" name="フッター プレースホルダー 5">
            <a:extLst>
              <a:ext uri="{FF2B5EF4-FFF2-40B4-BE49-F238E27FC236}">
                <a16:creationId xmlns:a16="http://schemas.microsoft.com/office/drawing/2014/main" id="{7DA80D70-CC91-481E-94EA-46AB14EECCD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9EDA2D3-5C95-4CC5-9E43-87765F4D5AC7}"/>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196692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C6E461-8562-48D6-901A-ECC5284D75FB}"/>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C5339EA-26B2-4DA0-9B75-0879B038D295}"/>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379E8755-313D-4B20-BED9-74EF2A9895AE}"/>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A2D55F6-1DC3-43BB-B18B-E5A18E715983}"/>
              </a:ext>
            </a:extLst>
          </p:cNvPr>
          <p:cNvSpPr>
            <a:spLocks noGrp="1"/>
          </p:cNvSpPr>
          <p:nvPr>
            <p:ph type="dt" sz="half" idx="10"/>
          </p:nvPr>
        </p:nvSpPr>
        <p:spPr/>
        <p:txBody>
          <a:bodyPr/>
          <a:lstStyle/>
          <a:p>
            <a:fld id="{EA27D9DB-C51E-43C6-BE43-98894750689D}" type="datetimeFigureOut">
              <a:rPr kumimoji="1" lang="ja-JP" altLang="en-US" smtClean="0"/>
              <a:t>2022/1/31</a:t>
            </a:fld>
            <a:endParaRPr kumimoji="1" lang="ja-JP" altLang="en-US"/>
          </a:p>
        </p:txBody>
      </p:sp>
      <p:sp>
        <p:nvSpPr>
          <p:cNvPr id="6" name="フッター プレースホルダー 5">
            <a:extLst>
              <a:ext uri="{FF2B5EF4-FFF2-40B4-BE49-F238E27FC236}">
                <a16:creationId xmlns:a16="http://schemas.microsoft.com/office/drawing/2014/main" id="{8B5B6BC6-3A60-4388-9FE5-C46BCC2C9A3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4E7CC8C-BD84-4271-AC75-4CBE4CF5814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692031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A1330C0-908B-472D-8A60-821773AF38D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4CA5464-2D26-420A-B149-F03843D0E7A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7B8371A-E313-4D11-BE53-1131C695DF3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7D9DB-C51E-43C6-BE43-98894750689D}" type="datetimeFigureOut">
              <a:rPr kumimoji="1" lang="ja-JP" altLang="en-US" smtClean="0"/>
              <a:t>2022/1/31</a:t>
            </a:fld>
            <a:endParaRPr kumimoji="1" lang="ja-JP" altLang="en-US"/>
          </a:p>
        </p:txBody>
      </p:sp>
      <p:sp>
        <p:nvSpPr>
          <p:cNvPr id="5" name="フッター プレースホルダー 4">
            <a:extLst>
              <a:ext uri="{FF2B5EF4-FFF2-40B4-BE49-F238E27FC236}">
                <a16:creationId xmlns:a16="http://schemas.microsoft.com/office/drawing/2014/main" id="{A8E1B473-EB77-493C-9F73-0C865A49B43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F4CB899-E5F2-4EAA-8A9D-D4AF78D10AD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08112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1DBA3110-B26A-4076-BE06-A53DE225CDCA}"/>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第</a:t>
            </a:r>
            <a:r>
              <a:rPr lang="en-US" altLang="ja-JP" sz="2800" dirty="0">
                <a:latin typeface="Meiryo UI" panose="020B0604030504040204" pitchFamily="50" charset="-128"/>
                <a:ea typeface="Meiryo UI" panose="020B0604030504040204" pitchFamily="50" charset="-128"/>
              </a:rPr>
              <a:t>1</a:t>
            </a:r>
            <a:r>
              <a:rPr lang="ja-JP" altLang="en-US" sz="2800" dirty="0">
                <a:latin typeface="Meiryo UI" panose="020B0604030504040204" pitchFamily="50" charset="-128"/>
                <a:ea typeface="Meiryo UI" panose="020B0604030504040204" pitchFamily="50" charset="-128"/>
              </a:rPr>
              <a:t>回賦課管理ワーキングチーム</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補足資料</a:t>
            </a:r>
            <a:endParaRPr lang="en-US" altLang="ja-JP" sz="2800" dirty="0">
              <a:latin typeface="Meiryo UI" panose="020B0604030504040204" pitchFamily="50" charset="-128"/>
              <a:ea typeface="Meiryo UI" panose="020B0604030504040204" pitchFamily="50" charset="-128"/>
            </a:endParaRPr>
          </a:p>
        </p:txBody>
      </p:sp>
      <p:sp>
        <p:nvSpPr>
          <p:cNvPr id="5" name="サブタイトル 2">
            <a:extLst>
              <a:ext uri="{FF2B5EF4-FFF2-40B4-BE49-F238E27FC236}">
                <a16:creationId xmlns:a16="http://schemas.microsoft.com/office/drawing/2014/main" id="{DF87B648-6CC8-40F8-8585-8058C3423126}"/>
              </a:ext>
            </a:extLst>
          </p:cNvPr>
          <p:cNvSpPr txBox="1">
            <a:spLocks/>
          </p:cNvSpPr>
          <p:nvPr/>
        </p:nvSpPr>
        <p:spPr>
          <a:xfrm>
            <a:off x="858783" y="5524577"/>
            <a:ext cx="7461536" cy="8192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fontAlgn="auto">
              <a:lnSpc>
                <a:spcPct val="100000"/>
              </a:lnSpc>
              <a:spcAft>
                <a:spcPts val="0"/>
              </a:spcAft>
              <a:buNone/>
            </a:pPr>
            <a:r>
              <a:rPr lang="ja-JP" altLang="en-US" sz="1800" dirty="0">
                <a:latin typeface="Meiryo UI" panose="020B0604030504040204" pitchFamily="50" charset="-128"/>
                <a:ea typeface="Meiryo UI" panose="020B0604030504040204" pitchFamily="50" charset="-128"/>
              </a:rPr>
              <a:t>令和４年２月２日</a:t>
            </a:r>
            <a:endParaRPr lang="en-US" altLang="ja-JP" sz="1800" dirty="0">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581A9F72-43AB-4A07-9954-EB60F12F73E7}"/>
              </a:ext>
            </a:extLst>
          </p:cNvPr>
          <p:cNvSpPr/>
          <p:nvPr/>
        </p:nvSpPr>
        <p:spPr>
          <a:xfrm>
            <a:off x="259977" y="211667"/>
            <a:ext cx="2159000" cy="821266"/>
          </a:xfrm>
          <a:prstGeom prst="round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latin typeface="Meiryo UI" panose="020B0604030504040204" pitchFamily="50" charset="-128"/>
                <a:ea typeface="Meiryo UI" panose="020B0604030504040204" pitchFamily="50" charset="-128"/>
              </a:rPr>
              <a:t>取扱注意</a:t>
            </a:r>
          </a:p>
        </p:txBody>
      </p:sp>
      <p:graphicFrame>
        <p:nvGraphicFramePr>
          <p:cNvPr id="8" name="表 7">
            <a:extLst>
              <a:ext uri="{FF2B5EF4-FFF2-40B4-BE49-F238E27FC236}">
                <a16:creationId xmlns:a16="http://schemas.microsoft.com/office/drawing/2014/main" id="{AF876C0A-A852-4DAB-A9A0-43B7466D76E1}"/>
              </a:ext>
            </a:extLst>
          </p:cNvPr>
          <p:cNvGraphicFramePr>
            <a:graphicFrameLocks noGrp="1"/>
          </p:cNvGraphicFramePr>
          <p:nvPr>
            <p:extLst>
              <p:ext uri="{D42A27DB-BD31-4B8C-83A1-F6EECF244321}">
                <p14:modId xmlns:p14="http://schemas.microsoft.com/office/powerpoint/2010/main" val="1826198693"/>
              </p:ext>
            </p:extLst>
          </p:nvPr>
        </p:nvGraphicFramePr>
        <p:xfrm>
          <a:off x="5937121" y="188640"/>
          <a:ext cx="3024336" cy="79248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tblGrid>
              <a:tr h="396240">
                <a:tc rowSpan="2">
                  <a:txBody>
                    <a:bodyPr/>
                    <a:lstStyle/>
                    <a:p>
                      <a:pPr algn="ctr">
                        <a:lnSpc>
                          <a:spcPct val="100000"/>
                        </a:lnSpc>
                      </a:pPr>
                      <a:r>
                        <a:rPr kumimoji="1" lang="ja-JP" altLang="en-US" sz="1800" spc="-300" dirty="0">
                          <a:latin typeface="Meiryo UI" panose="020B0604030504040204" pitchFamily="50" charset="-128"/>
                          <a:ea typeface="Meiryo UI" panose="020B0604030504040204" pitchFamily="50" charset="-128"/>
                          <a:cs typeface="Meiryo UI" panose="020B0604030504040204" pitchFamily="50" charset="-128"/>
                        </a:rPr>
                        <a:t>資料</a:t>
                      </a:r>
                      <a:r>
                        <a:rPr kumimoji="1" lang="en-US" altLang="ja-JP" sz="1800" spc="-300" dirty="0">
                          <a:latin typeface="Meiryo UI" panose="020B0604030504040204" pitchFamily="50" charset="-128"/>
                          <a:ea typeface="Meiryo UI" panose="020B0604030504040204" pitchFamily="50" charset="-128"/>
                          <a:cs typeface="Meiryo UI" panose="020B0604030504040204" pitchFamily="50" charset="-128"/>
                        </a:rPr>
                        <a:t>No.2</a:t>
                      </a:r>
                    </a:p>
                    <a:p>
                      <a:pPr algn="ctr">
                        <a:lnSpc>
                          <a:spcPct val="100000"/>
                        </a:lnSpc>
                      </a:pPr>
                      <a:r>
                        <a:rPr kumimoji="1" lang="ja-JP" altLang="en-US" sz="1800" spc="-300" dirty="0">
                          <a:latin typeface="Meiryo UI" panose="020B0604030504040204" pitchFamily="50" charset="-128"/>
                          <a:ea typeface="Meiryo UI" panose="020B0604030504040204" pitchFamily="50" charset="-128"/>
                          <a:cs typeface="Meiryo UI" panose="020B0604030504040204" pitchFamily="50" charset="-128"/>
                        </a:rPr>
                        <a:t>別紙</a:t>
                      </a:r>
                      <a:endParaRPr kumimoji="1" lang="en-US" altLang="ja-JP" sz="1800" spc="-300" dirty="0">
                        <a:latin typeface="Meiryo UI" panose="020B0604030504040204" pitchFamily="50" charset="-128"/>
                        <a:ea typeface="Meiryo UI" panose="020B0604030504040204" pitchFamily="50" charset="-128"/>
                        <a:cs typeface="Meiryo UI" panose="020B0604030504040204" pitchFamily="50" charset="-128"/>
                      </a:endParaRPr>
                    </a:p>
                  </a:txBody>
                  <a:tcPr marL="0" marR="0" anchor="ctr">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国民健康保険システム標準化</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回賦課管理ワーキングチーム</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0"/>
                  </a:ext>
                </a:extLst>
              </a:tr>
              <a:tr h="396240">
                <a:tc vMerge="1">
                  <a:txBody>
                    <a:bodyPr/>
                    <a:lstStyle/>
                    <a:p>
                      <a:pPr>
                        <a:lnSpc>
                          <a:spcPts val="1200"/>
                        </a:lnSpc>
                      </a:pPr>
                      <a:endParaRPr kumimoji="1" lang="ja-JP" altLang="en-US" sz="1000" dirty="0"/>
                    </a:p>
                  </a:txBody>
                  <a:tcPr anchor="ctr">
                    <a:lnR w="12700" cap="flat" cmpd="sng" algn="ctr">
                      <a:solidFill>
                        <a:schemeClr val="tx1"/>
                      </a:solidFill>
                      <a:prstDash val="solid"/>
                      <a:round/>
                      <a:headEnd type="none" w="med" len="med"/>
                      <a:tailEnd type="none" w="med" len="med"/>
                    </a:lnR>
                  </a:tcPr>
                </a:tc>
                <a:tc>
                  <a:txBody>
                    <a:bodyPr/>
                    <a:lstStyle/>
                    <a:p>
                      <a:pPr algn="dist">
                        <a:lnSpc>
                          <a:spcPts val="1200"/>
                        </a:lnSpc>
                      </a:pPr>
                      <a:r>
                        <a:rPr kumimoji="1" lang="ja-JP" altLang="en-US" sz="1000" dirty="0">
                          <a:latin typeface="Meiryo UI" panose="020B0604030504040204" pitchFamily="50" charset="-128"/>
                          <a:ea typeface="Meiryo UI" panose="020B0604030504040204" pitchFamily="50" charset="-128"/>
                        </a:rPr>
                        <a:t>令和４年２月２日</a:t>
                      </a:r>
                    </a:p>
                  </a:txBody>
                  <a:tcPr marL="180000" marR="180000"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0527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5">
            <a:extLst>
              <a:ext uri="{FF2B5EF4-FFF2-40B4-BE49-F238E27FC236}">
                <a16:creationId xmlns:a16="http://schemas.microsoft.com/office/drawing/2014/main" id="{58839AC7-7719-41AB-98C6-786AF30C744B}"/>
              </a:ext>
            </a:extLst>
          </p:cNvPr>
          <p:cNvSpPr txBox="1">
            <a:spLocks noChangeArrowheads="1"/>
          </p:cNvSpPr>
          <p:nvPr/>
        </p:nvSpPr>
        <p:spPr>
          <a:xfrm>
            <a:off x="235800" y="2573043"/>
            <a:ext cx="8672400" cy="1711914"/>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algn="ctr" eaLnBrk="1" hangingPunct="1">
              <a:buClr>
                <a:srgbClr val="002060"/>
              </a:buClr>
              <a:buNone/>
              <a:defRPr/>
            </a:pPr>
            <a:r>
              <a:rPr lang="ja-JP" altLang="en-US" sz="1800" kern="0" dirty="0">
                <a:latin typeface="Meiryo UI" panose="020B0604030504040204" pitchFamily="50" charset="-128"/>
                <a:ea typeface="Meiryo UI" panose="020B0604030504040204" pitchFamily="50" charset="-128"/>
              </a:rPr>
              <a:t>１．未申告者の取り扱いに関する機能について</a:t>
            </a:r>
            <a:endParaRPr lang="en-US" altLang="ja-JP" sz="1800" kern="0" dirty="0">
              <a:latin typeface="Meiryo UI" panose="020B0604030504040204" pitchFamily="50" charset="-128"/>
              <a:ea typeface="Meiryo UI" panose="020B0604030504040204" pitchFamily="50" charset="-128"/>
            </a:endParaRPr>
          </a:p>
        </p:txBody>
      </p:sp>
      <p:sp>
        <p:nvSpPr>
          <p:cNvPr id="4" name="スライド番号プレースホルダー 4">
            <a:extLst>
              <a:ext uri="{FF2B5EF4-FFF2-40B4-BE49-F238E27FC236}">
                <a16:creationId xmlns:a16="http://schemas.microsoft.com/office/drawing/2014/main" id="{53A83144-F452-48B7-B9CB-4433CDE7BA0C}"/>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848354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１．未申告者の取り扱いに関する機能について</a:t>
            </a:r>
            <a:endParaRPr lang="en-US" altLang="ja-JP" sz="1400" kern="0" dirty="0">
              <a:latin typeface="Meiryo UI" panose="020B0604030504040204" pitchFamily="50" charset="-128"/>
              <a:ea typeface="Meiryo UI" panose="020B0604030504040204" pitchFamily="50" charset="-128"/>
            </a:endParaRPr>
          </a:p>
        </p:txBody>
      </p:sp>
      <p:sp>
        <p:nvSpPr>
          <p:cNvPr id="6" name="Rectangle 5">
            <a:extLst>
              <a:ext uri="{FF2B5EF4-FFF2-40B4-BE49-F238E27FC236}">
                <a16:creationId xmlns:a16="http://schemas.microsoft.com/office/drawing/2014/main" id="{CCA966DC-E6F2-4566-A9BA-E5EC8723BEAB}"/>
              </a:ext>
            </a:extLst>
          </p:cNvPr>
          <p:cNvSpPr txBox="1">
            <a:spLocks noChangeArrowheads="1"/>
          </p:cNvSpPr>
          <p:nvPr/>
        </p:nvSpPr>
        <p:spPr>
          <a:xfrm>
            <a:off x="307617" y="545154"/>
            <a:ext cx="8672400" cy="5103477"/>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〇　本資料は、資料</a:t>
            </a:r>
            <a:r>
              <a:rPr lang="en-US" altLang="ja-JP" b="0" kern="0" dirty="0">
                <a:latin typeface="Meiryo UI" panose="020B0604030504040204" pitchFamily="50" charset="-128"/>
                <a:ea typeface="Meiryo UI" panose="020B0604030504040204" pitchFamily="50" charset="-128"/>
              </a:rPr>
              <a:t>No.2</a:t>
            </a:r>
            <a:r>
              <a:rPr lang="ja-JP" altLang="en-US" b="0" kern="0" dirty="0">
                <a:latin typeface="Meiryo UI" panose="020B0604030504040204" pitchFamily="50" charset="-128"/>
                <a:ea typeface="Meiryo UI" panose="020B0604030504040204" pitchFamily="50" charset="-128"/>
              </a:rPr>
              <a:t>「第</a:t>
            </a:r>
            <a:r>
              <a:rPr lang="en-US" altLang="ja-JP" b="0" kern="0" dirty="0">
                <a:latin typeface="Meiryo UI" panose="020B0604030504040204" pitchFamily="50" charset="-128"/>
                <a:ea typeface="Meiryo UI" panose="020B0604030504040204" pitchFamily="50" charset="-128"/>
              </a:rPr>
              <a:t>1</a:t>
            </a:r>
            <a:r>
              <a:rPr lang="ja-JP" altLang="en-US" b="0" kern="0" dirty="0">
                <a:latin typeface="Meiryo UI" panose="020B0604030504040204" pitchFamily="50" charset="-128"/>
                <a:ea typeface="Meiryo UI" panose="020B0604030504040204" pitchFamily="50" charset="-128"/>
              </a:rPr>
              <a:t>回賦課管理ワーキングチーム　議題一覧」における通番</a:t>
            </a:r>
            <a:r>
              <a:rPr lang="en-US" altLang="ja-JP" b="0" kern="0" dirty="0">
                <a:latin typeface="Meiryo UI" panose="020B0604030504040204" pitchFamily="50" charset="-128"/>
                <a:ea typeface="Meiryo UI" panose="020B0604030504040204" pitchFamily="50" charset="-128"/>
              </a:rPr>
              <a:t>6</a:t>
            </a:r>
            <a:r>
              <a:rPr lang="ja-JP" altLang="en-US" kern="0" dirty="0">
                <a:latin typeface="Meiryo UI" panose="020B0604030504040204" pitchFamily="50" charset="-128"/>
                <a:ea typeface="Meiryo UI" panose="020B0604030504040204" pitchFamily="50" charset="-128"/>
              </a:rPr>
              <a:t>の議題</a:t>
            </a:r>
            <a:r>
              <a:rPr lang="ja-JP" altLang="en-US" b="0" kern="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国民健康保険料（税）の賦課における未申告者及び未申告世帯（軽減有無）の判定方法について</a:t>
            </a:r>
            <a:r>
              <a:rPr lang="ja-JP" altLang="en-US" b="0" kern="0" dirty="0">
                <a:latin typeface="Meiryo UI" panose="020B0604030504040204" pitchFamily="50" charset="-128"/>
                <a:ea typeface="Meiryo UI" panose="020B0604030504040204" pitchFamily="50" charset="-128"/>
              </a:rPr>
              <a:t>）</a:t>
            </a:r>
            <a:r>
              <a:rPr lang="ja-JP" altLang="en-US" kern="0" dirty="0">
                <a:latin typeface="Meiryo UI" panose="020B0604030504040204" pitchFamily="50" charset="-128"/>
                <a:ea typeface="Meiryo UI" panose="020B0604030504040204" pitchFamily="50" charset="-128"/>
              </a:rPr>
              <a:t>に関する補足資料となります。</a:t>
            </a:r>
            <a:endParaRPr lang="en-US" altLang="ja-JP" b="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〇　標準仕様書たたき台の確認において、構成員様より「国民健康保険料（税）の賦課における未申告者および未申告世帯（軽減有無）の判定方法が、市区町村により年齢要件や被扶養者の扱いが異なっている現状があり、結果的に市区町村によって世帯の所得区分や減額判定の仕様が異なることとなるため、標準仕様の検討と併せ、統一仕様とすべきではないか」といったご意見をいただきました。</a:t>
            </a:r>
            <a:endParaRPr lang="en-US" altLang="ja-JP" b="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未申告者の取り扱いについては、現状、市区町村において取り扱いが異なるため、全国的な統一を図ることは困難であると考えられる（仮に統一した場合、過去の取り扱いとの整合性が担保できない可能性あり）ため、他の公的保険の取り扱いや市区町村の実情等も踏まえ、本賦課</a:t>
            </a:r>
            <a:r>
              <a:rPr lang="en-US" altLang="ja-JP" kern="0" dirty="0">
                <a:latin typeface="Meiryo UI" panose="020B0604030504040204" pitchFamily="50" charset="-128"/>
                <a:ea typeface="Meiryo UI" panose="020B0604030504040204" pitchFamily="50" charset="-128"/>
              </a:rPr>
              <a:t>WT</a:t>
            </a:r>
            <a:r>
              <a:rPr lang="ja-JP" altLang="en-US" kern="0" dirty="0">
                <a:latin typeface="Meiryo UI" panose="020B0604030504040204" pitchFamily="50" charset="-128"/>
                <a:ea typeface="Meiryo UI" panose="020B0604030504040204" pitchFamily="50" charset="-128"/>
              </a:rPr>
              <a:t>にて、標準仕様として機能を検討する必要があると考えております。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検討を進めるにあたり、次ページ以降に市町村事務処理標準システムが実装している未申告の取り扱いに関連する機能の概要をお示しします。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次ページ以降に示した機能内容をベースとし、標準仕様に必要と考える機能要件の検討を進めさせてください。</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なお、本検討課題につきましては、</a:t>
            </a:r>
            <a:r>
              <a:rPr lang="en-US" altLang="ja-JP" kern="0" dirty="0">
                <a:latin typeface="Meiryo UI" panose="020B0604030504040204" pitchFamily="50" charset="-128"/>
                <a:ea typeface="Meiryo UI" panose="020B0604030504040204" pitchFamily="50" charset="-128"/>
              </a:rPr>
              <a:t>2</a:t>
            </a:r>
            <a:r>
              <a:rPr lang="ja-JP" altLang="en-US" kern="0" dirty="0">
                <a:latin typeface="Meiryo UI" panose="020B0604030504040204" pitchFamily="50" charset="-128"/>
                <a:ea typeface="Meiryo UI" panose="020B0604030504040204" pitchFamily="50" charset="-128"/>
              </a:rPr>
              <a:t>月中旬より予定している標準仕様書（案）のご確認（詳細は後程説明）の際にも、各構成員様にご確認いただき、ご意見を賜りたいと考えております。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590062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4">
            <a:extLst>
              <a:ext uri="{FF2B5EF4-FFF2-40B4-BE49-F238E27FC236}">
                <a16:creationId xmlns:a16="http://schemas.microsoft.com/office/drawing/2014/main" id="{23BEFCE0-16D5-4BD8-9AD1-B875800A3894}"/>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B10FDD09-E278-4E94-A15D-BF9EDE603EA3}"/>
              </a:ext>
            </a:extLst>
          </p:cNvPr>
          <p:cNvSpPr txBox="1">
            <a:spLocks noChangeArrowheads="1"/>
          </p:cNvSpPr>
          <p:nvPr/>
        </p:nvSpPr>
        <p:spPr>
          <a:xfrm>
            <a:off x="101123" y="17929"/>
            <a:ext cx="8672400" cy="360000"/>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１．未申告者の取り扱いに関する機能について</a:t>
            </a:r>
            <a:endParaRPr lang="en-US" altLang="ja-JP" sz="1400" kern="0" dirty="0">
              <a:latin typeface="Meiryo UI" panose="020B0604030504040204" pitchFamily="50" charset="-128"/>
              <a:ea typeface="Meiryo UI" panose="020B0604030504040204" pitchFamily="50" charset="-128"/>
            </a:endParaRPr>
          </a:p>
        </p:txBody>
      </p:sp>
      <p:graphicFrame>
        <p:nvGraphicFramePr>
          <p:cNvPr id="17" name="表 14">
            <a:extLst>
              <a:ext uri="{FF2B5EF4-FFF2-40B4-BE49-F238E27FC236}">
                <a16:creationId xmlns:a16="http://schemas.microsoft.com/office/drawing/2014/main" id="{67B30320-9061-4BC4-8ED8-22722CC5720A}"/>
              </a:ext>
            </a:extLst>
          </p:cNvPr>
          <p:cNvGraphicFramePr>
            <a:graphicFrameLocks noGrp="1"/>
          </p:cNvGraphicFramePr>
          <p:nvPr>
            <p:extLst>
              <p:ext uri="{D42A27DB-BD31-4B8C-83A1-F6EECF244321}">
                <p14:modId xmlns:p14="http://schemas.microsoft.com/office/powerpoint/2010/main" val="2286911189"/>
              </p:ext>
            </p:extLst>
          </p:nvPr>
        </p:nvGraphicFramePr>
        <p:xfrm>
          <a:off x="307617" y="3141196"/>
          <a:ext cx="8427304" cy="3291840"/>
        </p:xfrm>
        <a:graphic>
          <a:graphicData uri="http://schemas.openxmlformats.org/drawingml/2006/table">
            <a:tbl>
              <a:tblPr firstRow="1" bandRow="1">
                <a:tableStyleId>{793D81CF-94F2-401A-BA57-92F5A7B2D0C5}</a:tableStyleId>
              </a:tblPr>
              <a:tblGrid>
                <a:gridCol w="299434">
                  <a:extLst>
                    <a:ext uri="{9D8B030D-6E8A-4147-A177-3AD203B41FA5}">
                      <a16:colId xmlns:a16="http://schemas.microsoft.com/office/drawing/2014/main" val="2580899617"/>
                    </a:ext>
                  </a:extLst>
                </a:gridCol>
                <a:gridCol w="1606868">
                  <a:extLst>
                    <a:ext uri="{9D8B030D-6E8A-4147-A177-3AD203B41FA5}">
                      <a16:colId xmlns:a16="http://schemas.microsoft.com/office/drawing/2014/main" val="2685951887"/>
                    </a:ext>
                  </a:extLst>
                </a:gridCol>
                <a:gridCol w="6521002">
                  <a:extLst>
                    <a:ext uri="{9D8B030D-6E8A-4147-A177-3AD203B41FA5}">
                      <a16:colId xmlns:a16="http://schemas.microsoft.com/office/drawing/2014/main" val="2991744678"/>
                    </a:ext>
                  </a:extLst>
                </a:gridCol>
              </a:tblGrid>
              <a:tr h="0">
                <a:tc>
                  <a:txBody>
                    <a:bodyPr/>
                    <a:lstStyle/>
                    <a:p>
                      <a:pPr marL="0" algn="ctr" defTabSz="914400" rtl="0" eaLnBrk="1" latinLnBrk="0" hangingPunct="1"/>
                      <a:r>
                        <a:rPr kumimoji="1" lang="en-US" altLang="zh-TW" sz="1200" b="1" kern="1200" dirty="0">
                          <a:solidFill>
                            <a:schemeClr val="lt1"/>
                          </a:solidFill>
                          <a:latin typeface="Meiryo UI" panose="020B0604030504040204" pitchFamily="50" charset="-128"/>
                          <a:ea typeface="Meiryo UI" panose="020B0604030504040204" pitchFamily="50" charset="-128"/>
                          <a:cs typeface="+mn-cs"/>
                        </a:rPr>
                        <a:t>#</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管理項目</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extLst>
                  <a:ext uri="{0D108BD9-81ED-4DB2-BD59-A6C34878D82A}">
                    <a16:rowId xmlns:a16="http://schemas.microsoft.com/office/drawing/2014/main" val="3369301308"/>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未申告判定方式</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未成年、老人、被扶養者、擬制世帯主の状況および世帯内の申告状況をもとに、未申告世帯とする判定パターンを決定します。</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判定パターンに該当する世帯は、未申告世帯として管理し低所得軽減の判定対象外とします。</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詳細な判定パターンは次ページを参照。</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57803740"/>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未成年年齢</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指定した年齢以下の被保険者を「未成年」と扱います。</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2991189"/>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③</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老人年齢</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指定した年齢以上の被保険者を「老人」と扱います。</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582532294"/>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年齢判定基準日</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②および③の年齢を判定するための、基準日を指定します。</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058488896"/>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住民税扶養取込区分</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個人住民税システムより連携される扶養情報を参照して、「被扶養者」とするか「未申告者」とするかを選択します。</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786599202"/>
                  </a:ext>
                </a:extLst>
              </a:tr>
            </a:tbl>
          </a:graphicData>
        </a:graphic>
      </p:graphicFrame>
      <p:sp>
        <p:nvSpPr>
          <p:cNvPr id="18" name="Rectangle 5">
            <a:extLst>
              <a:ext uri="{FF2B5EF4-FFF2-40B4-BE49-F238E27FC236}">
                <a16:creationId xmlns:a16="http://schemas.microsoft.com/office/drawing/2014/main" id="{CDFCC5E7-8853-4DCA-A562-62E627B7ABB2}"/>
              </a:ext>
            </a:extLst>
          </p:cNvPr>
          <p:cNvSpPr txBox="1">
            <a:spLocks noChangeArrowheads="1"/>
          </p:cNvSpPr>
          <p:nvPr/>
        </p:nvSpPr>
        <p:spPr>
          <a:xfrm>
            <a:off x="307617" y="380055"/>
            <a:ext cx="8672400" cy="655734"/>
          </a:xfrm>
          <a:prstGeom prst="rect">
            <a:avLst/>
          </a:prstGeom>
        </p:spPr>
        <p:txBody>
          <a:bodyPr tIns="90000" bIns="90000">
            <a:spAutoFit/>
          </a:bodyP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市町村事務処理標準システムが実装している、市区町村ごとに未申告者の取り扱いを決定する基準をお示しします。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以下、①から⑤の管理項目の組み合わせにより、低所得軽減の判定対象外とする未申告世帯を決定しております。</a:t>
            </a:r>
            <a:endParaRPr lang="en-US" altLang="ja-JP" kern="0" dirty="0">
              <a:latin typeface="Meiryo UI" panose="020B0604030504040204" pitchFamily="50" charset="-128"/>
              <a:ea typeface="Meiryo UI" panose="020B0604030504040204" pitchFamily="50" charset="-128"/>
            </a:endParaRPr>
          </a:p>
        </p:txBody>
      </p:sp>
      <p:pic>
        <p:nvPicPr>
          <p:cNvPr id="20" name="図 19">
            <a:extLst>
              <a:ext uri="{FF2B5EF4-FFF2-40B4-BE49-F238E27FC236}">
                <a16:creationId xmlns:a16="http://schemas.microsoft.com/office/drawing/2014/main" id="{C558B2A6-F4A0-4B04-9EDD-835EB764F33C}"/>
              </a:ext>
            </a:extLst>
          </p:cNvPr>
          <p:cNvPicPr>
            <a:picLocks noChangeAspect="1"/>
          </p:cNvPicPr>
          <p:nvPr/>
        </p:nvPicPr>
        <p:blipFill>
          <a:blip r:embed="rId2"/>
          <a:stretch>
            <a:fillRect/>
          </a:stretch>
        </p:blipFill>
        <p:spPr>
          <a:xfrm>
            <a:off x="434617" y="1041652"/>
            <a:ext cx="6550383" cy="1816493"/>
          </a:xfrm>
          <a:prstGeom prst="rect">
            <a:avLst/>
          </a:prstGeom>
        </p:spPr>
      </p:pic>
      <p:sp>
        <p:nvSpPr>
          <p:cNvPr id="21" name="四角形: 角を丸くする 20">
            <a:extLst>
              <a:ext uri="{FF2B5EF4-FFF2-40B4-BE49-F238E27FC236}">
                <a16:creationId xmlns:a16="http://schemas.microsoft.com/office/drawing/2014/main" id="{82BED9DD-C35F-4A7D-91BB-6BE8CD0DE047}"/>
              </a:ext>
            </a:extLst>
          </p:cNvPr>
          <p:cNvSpPr/>
          <p:nvPr/>
        </p:nvSpPr>
        <p:spPr>
          <a:xfrm>
            <a:off x="586511" y="1968126"/>
            <a:ext cx="1570179" cy="813549"/>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tx1"/>
              </a:solidFill>
            </a:endParaRPr>
          </a:p>
        </p:txBody>
      </p:sp>
      <p:cxnSp>
        <p:nvCxnSpPr>
          <p:cNvPr id="23" name="直線コネクタ 22">
            <a:extLst>
              <a:ext uri="{FF2B5EF4-FFF2-40B4-BE49-F238E27FC236}">
                <a16:creationId xmlns:a16="http://schemas.microsoft.com/office/drawing/2014/main" id="{C254F8F1-B5CA-44F4-98D2-CA5DE9946F5D}"/>
              </a:ext>
            </a:extLst>
          </p:cNvPr>
          <p:cNvCxnSpPr>
            <a:cxnSpLocks/>
          </p:cNvCxnSpPr>
          <p:nvPr/>
        </p:nvCxnSpPr>
        <p:spPr>
          <a:xfrm flipV="1">
            <a:off x="307617" y="2730501"/>
            <a:ext cx="314683" cy="4106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F0C86393-859B-469C-A9D6-957F15A72CB1}"/>
              </a:ext>
            </a:extLst>
          </p:cNvPr>
          <p:cNvCxnSpPr>
            <a:cxnSpLocks/>
          </p:cNvCxnSpPr>
          <p:nvPr/>
        </p:nvCxnSpPr>
        <p:spPr>
          <a:xfrm flipH="1" flipV="1">
            <a:off x="2044700" y="2781675"/>
            <a:ext cx="6639283" cy="35952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789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4">
            <a:extLst>
              <a:ext uri="{FF2B5EF4-FFF2-40B4-BE49-F238E27FC236}">
                <a16:creationId xmlns:a16="http://schemas.microsoft.com/office/drawing/2014/main" id="{23BEFCE0-16D5-4BD8-9AD1-B875800A3894}"/>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B10FDD09-E278-4E94-A15D-BF9EDE603EA3}"/>
              </a:ext>
            </a:extLst>
          </p:cNvPr>
          <p:cNvSpPr txBox="1">
            <a:spLocks noChangeArrowheads="1"/>
          </p:cNvSpPr>
          <p:nvPr/>
        </p:nvSpPr>
        <p:spPr>
          <a:xfrm>
            <a:off x="101123" y="17929"/>
            <a:ext cx="8672400" cy="360000"/>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１．未申告者の取り扱いに関する機能について</a:t>
            </a:r>
            <a:endParaRPr lang="en-US" altLang="ja-JP" sz="1400" kern="0" dirty="0">
              <a:latin typeface="Meiryo UI" panose="020B0604030504040204" pitchFamily="50" charset="-128"/>
              <a:ea typeface="Meiryo UI" panose="020B0604030504040204" pitchFamily="50" charset="-128"/>
            </a:endParaRPr>
          </a:p>
        </p:txBody>
      </p:sp>
      <p:graphicFrame>
        <p:nvGraphicFramePr>
          <p:cNvPr id="17" name="表 14">
            <a:extLst>
              <a:ext uri="{FF2B5EF4-FFF2-40B4-BE49-F238E27FC236}">
                <a16:creationId xmlns:a16="http://schemas.microsoft.com/office/drawing/2014/main" id="{67B30320-9061-4BC4-8ED8-22722CC5720A}"/>
              </a:ext>
            </a:extLst>
          </p:cNvPr>
          <p:cNvGraphicFramePr>
            <a:graphicFrameLocks noGrp="1"/>
          </p:cNvGraphicFramePr>
          <p:nvPr>
            <p:extLst>
              <p:ext uri="{D42A27DB-BD31-4B8C-83A1-F6EECF244321}">
                <p14:modId xmlns:p14="http://schemas.microsoft.com/office/powerpoint/2010/main" val="1873858195"/>
              </p:ext>
            </p:extLst>
          </p:nvPr>
        </p:nvGraphicFramePr>
        <p:xfrm>
          <a:off x="307616" y="1035789"/>
          <a:ext cx="8150584" cy="4114800"/>
        </p:xfrm>
        <a:graphic>
          <a:graphicData uri="http://schemas.openxmlformats.org/drawingml/2006/table">
            <a:tbl>
              <a:tblPr firstRow="1" bandRow="1">
                <a:tableStyleId>{793D81CF-94F2-401A-BA57-92F5A7B2D0C5}</a:tableStyleId>
              </a:tblPr>
              <a:tblGrid>
                <a:gridCol w="821229">
                  <a:extLst>
                    <a:ext uri="{9D8B030D-6E8A-4147-A177-3AD203B41FA5}">
                      <a16:colId xmlns:a16="http://schemas.microsoft.com/office/drawing/2014/main" val="2580899617"/>
                    </a:ext>
                  </a:extLst>
                </a:gridCol>
                <a:gridCol w="7329355">
                  <a:extLst>
                    <a:ext uri="{9D8B030D-6E8A-4147-A177-3AD203B41FA5}">
                      <a16:colId xmlns:a16="http://schemas.microsoft.com/office/drawing/2014/main" val="2685951887"/>
                    </a:ext>
                  </a:extLst>
                </a:gridCol>
              </a:tblGrid>
              <a:tr h="0">
                <a:tc>
                  <a:txBody>
                    <a:bodyPr/>
                    <a:lstStyle/>
                    <a:p>
                      <a:pPr marL="0" algn="ctr" defTabSz="914400" rtl="0" eaLnBrk="1" latinLnBrk="0" hangingPunct="1"/>
                      <a:r>
                        <a:rPr kumimoji="1" lang="en-US" altLang="zh-TW" sz="1200" b="1" kern="1200" dirty="0">
                          <a:solidFill>
                            <a:schemeClr val="lt1"/>
                          </a:solidFill>
                          <a:latin typeface="Meiryo UI" panose="020B0604030504040204" pitchFamily="50" charset="-128"/>
                          <a:ea typeface="Meiryo UI" panose="020B0604030504040204" pitchFamily="50" charset="-128"/>
                          <a:cs typeface="+mn-cs"/>
                        </a:rPr>
                        <a:t>#</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判定パターン</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extLst>
                  <a:ext uri="{0D108BD9-81ED-4DB2-BD59-A6C34878D82A}">
                    <a16:rowId xmlns:a16="http://schemas.microsoft.com/office/drawing/2014/main" val="3369301308"/>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1</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世帯全員で一人でも申告者がいたら申告</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世帯</a:t>
                      </a:r>
                      <a:endParaRPr lang="en-US" alt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57803740"/>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2</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軽減保留とする世帯のみ未申告世帯</a:t>
                      </a:r>
                      <a:endParaRPr lang="en-US" alt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r>
                        <a:rPr lang="en-US" altLang="ja-JP" sz="1200" kern="10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軽減保留は、所得減等の判断・証明ができない対象者に軽減を一時的に保留とする場合に設定します。</a:t>
                      </a:r>
                      <a:endParaRPr 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638496245"/>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3</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世帯全員で一人でも未申告者がいたら未申告</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世帯</a:t>
                      </a:r>
                      <a:endParaRPr 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220101042"/>
                  </a:ext>
                </a:extLst>
              </a:tr>
              <a:tr h="273600">
                <a:tc>
                  <a:txBody>
                    <a:bodyPr/>
                    <a:lstStyle/>
                    <a:p>
                      <a:pPr algn="ctr"/>
                      <a:r>
                        <a:rPr kumimoji="1" lang="en-US" altLang="ja-JP" sz="1200" dirty="0">
                          <a:latin typeface="Meiryo UI" panose="020B0604030504040204" pitchFamily="50" charset="-128"/>
                          <a:ea typeface="Meiryo UI" panose="020B0604030504040204" pitchFamily="50" charset="-128"/>
                        </a:rPr>
                        <a:t>4</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世帯主が申告者なら申告</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世帯</a:t>
                      </a:r>
                      <a:endParaRPr 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65700991"/>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5</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未成年を除き一人でも未申告･被扶養未入力者がいれば未申告</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世帯</a:t>
                      </a:r>
                      <a:endParaRPr 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926194253"/>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6</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未成年・老人を除き一人でも未申告者がいれば未申告</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世帯</a:t>
                      </a:r>
                      <a:endParaRPr 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010697897"/>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7</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未成年を除き一人でも未申告者がいれば未申告</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世帯</a:t>
                      </a:r>
                      <a:endParaRPr 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058280827"/>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8</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altLang="ja-JP" sz="1200" kern="100" dirty="0">
                          <a:effectLst/>
                          <a:latin typeface="Meiryo UI" panose="020B0604030504040204" pitchFamily="50" charset="-128"/>
                          <a:ea typeface="Meiryo UI" panose="020B0604030504040204" pitchFamily="50" charset="-128"/>
                          <a:cs typeface="Times New Roman" panose="02020603050405020304" pitchFamily="18" charset="0"/>
                        </a:rPr>
                        <a:t>世帯全員で一人でも申告者がいたら申告</a:t>
                      </a:r>
                      <a:r>
                        <a:rPr lang="ja-JP" altLang="en-US" sz="1200" kern="100" dirty="0">
                          <a:effectLst/>
                          <a:latin typeface="Meiryo UI" panose="020B0604030504040204" pitchFamily="50" charset="-128"/>
                          <a:ea typeface="Meiryo UI" panose="020B0604030504040204" pitchFamily="50" charset="-128"/>
                          <a:cs typeface="Times New Roman" panose="02020603050405020304" pitchFamily="18" charset="0"/>
                        </a:rPr>
                        <a:t>世帯</a:t>
                      </a:r>
                      <a:endParaRPr lang="en-US" alt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ただし、擬主が未申告の場合未申告世帯</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713458457"/>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9</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世帯主が未申告者の場合のみ未申告世帯</a:t>
                      </a:r>
                      <a:endParaRPr lang="en-US" altLang="ja-JP" sz="12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ただし、擬主以外全員未申告の場合未申告世帯</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868381133"/>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10</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未成年・老人を除き一人でも未申告･被扶養未入力者がいれば未申告</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2991189"/>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11</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被扶養者・未成年を除く世帯員全員で一人でも申告者がいたら申告</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582532294"/>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12</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未成年・老人・被扶養者を除き一人でも未申告者がいれば未申告</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058488896"/>
                  </a:ext>
                </a:extLst>
              </a:tr>
              <a:tr h="0">
                <a:tc>
                  <a:txBody>
                    <a:bodyPr/>
                    <a:lstStyle/>
                    <a:p>
                      <a:pPr algn="ctr"/>
                      <a:r>
                        <a:rPr kumimoji="1" lang="en-US" altLang="ja-JP" sz="1200" dirty="0">
                          <a:latin typeface="Meiryo UI" panose="020B0604030504040204" pitchFamily="50" charset="-128"/>
                          <a:ea typeface="Meiryo UI" panose="020B0604030504040204" pitchFamily="50" charset="-128"/>
                        </a:rPr>
                        <a:t>13</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algn="just"/>
                      <a:r>
                        <a:rPr lang="ja-JP" sz="1200" kern="100" dirty="0">
                          <a:effectLst/>
                          <a:latin typeface="Meiryo UI" panose="020B0604030504040204" pitchFamily="50" charset="-128"/>
                          <a:ea typeface="Meiryo UI" panose="020B0604030504040204" pitchFamily="50" charset="-128"/>
                          <a:cs typeface="Times New Roman" panose="02020603050405020304" pitchFamily="18" charset="0"/>
                        </a:rPr>
                        <a:t>老人・未成年以外で一人でも申告していたら申告世帯</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786599202"/>
                  </a:ext>
                </a:extLst>
              </a:tr>
            </a:tbl>
          </a:graphicData>
        </a:graphic>
      </p:graphicFrame>
      <p:sp>
        <p:nvSpPr>
          <p:cNvPr id="18" name="Rectangle 5">
            <a:extLst>
              <a:ext uri="{FF2B5EF4-FFF2-40B4-BE49-F238E27FC236}">
                <a16:creationId xmlns:a16="http://schemas.microsoft.com/office/drawing/2014/main" id="{CDFCC5E7-8853-4DCA-A562-62E627B7ABB2}"/>
              </a:ext>
            </a:extLst>
          </p:cNvPr>
          <p:cNvSpPr txBox="1">
            <a:spLocks noChangeArrowheads="1"/>
          </p:cNvSpPr>
          <p:nvPr/>
        </p:nvSpPr>
        <p:spPr>
          <a:xfrm>
            <a:off x="307617" y="380055"/>
            <a:ext cx="8672400" cy="612645"/>
          </a:xfrm>
          <a:prstGeom prst="rect">
            <a:avLst/>
          </a:prstGeom>
        </p:spPr>
        <p:txBody>
          <a:bodyPr tIns="90000" bIns="90000">
            <a:spAutoFit/>
          </a:bodyP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rPr>
              <a:t>未成年、老人、被扶養者、擬制世帯主の状況及び世帯内の申告状況をもとに、未申告世帯とする判定パターンを決定します。判定パターンに該当する世帯は、未申告世帯として管理し低所得軽減の判定対象外とします。</a:t>
            </a:r>
            <a:endParaRPr kumimoji="1" lang="en-US" altLang="ja-JP" sz="1400" dirty="0">
              <a:latin typeface="Meiryo UI" panose="020B0604030504040204" pitchFamily="50" charset="-128"/>
              <a:ea typeface="Meiryo UI" panose="020B0604030504040204" pitchFamily="50" charset="-128"/>
            </a:endParaRPr>
          </a:p>
        </p:txBody>
      </p:sp>
      <p:sp>
        <p:nvSpPr>
          <p:cNvPr id="12" name="Rectangle 5">
            <a:extLst>
              <a:ext uri="{FF2B5EF4-FFF2-40B4-BE49-F238E27FC236}">
                <a16:creationId xmlns:a16="http://schemas.microsoft.com/office/drawing/2014/main" id="{A89B7D2F-A2FA-44E0-98B8-714B64010245}"/>
              </a:ext>
            </a:extLst>
          </p:cNvPr>
          <p:cNvSpPr txBox="1">
            <a:spLocks noChangeArrowheads="1"/>
          </p:cNvSpPr>
          <p:nvPr/>
        </p:nvSpPr>
        <p:spPr>
          <a:xfrm>
            <a:off x="235800" y="5515888"/>
            <a:ext cx="8672400" cy="612645"/>
          </a:xfrm>
          <a:prstGeom prst="rect">
            <a:avLst/>
          </a:prstGeom>
        </p:spPr>
        <p:txBody>
          <a:bodyPr tIns="90000" bIns="90000">
            <a:spAutoFit/>
          </a:bodyP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rPr>
              <a:t>○未申告者の取り扱いについては、判定パターンを明示しその範囲での判定に限定することで、標準仕様として統一</a:t>
            </a:r>
            <a:r>
              <a:rPr lang="ja-JP" altLang="en-US" dirty="0">
                <a:latin typeface="Meiryo UI" panose="020B0604030504040204" pitchFamily="50" charset="-128"/>
                <a:ea typeface="Meiryo UI" panose="020B0604030504040204" pitchFamily="50" charset="-128"/>
              </a:rPr>
              <a:t>する</a:t>
            </a:r>
            <a:r>
              <a:rPr kumimoji="1" lang="ja-JP" altLang="en-US" sz="1400" dirty="0">
                <a:latin typeface="Meiryo UI" panose="020B0604030504040204" pitchFamily="50" charset="-128"/>
                <a:ea typeface="Meiryo UI" panose="020B0604030504040204" pitchFamily="50" charset="-128"/>
              </a:rPr>
              <a:t>ことを検討しておりますが、ご意見を賜りたいと考えております。</a:t>
            </a:r>
            <a:endParaRPr kumimoji="1"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8904575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kumimoji="1" sz="12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F9655B9EBC30554FAEB54DCA5B953C69" ma:contentTypeVersion="10" ma:contentTypeDescription="新しいドキュメントを作成します。" ma:contentTypeScope="" ma:versionID="422ad7435047479924aed93c76e7f640">
  <xsd:schema xmlns:xsd="http://www.w3.org/2001/XMLSchema" xmlns:xs="http://www.w3.org/2001/XMLSchema" xmlns:p="http://schemas.microsoft.com/office/2006/metadata/properties" xmlns:ns3="a62d4c19-eb1e-4a8a-8886-4e1ada99752f" xmlns:ns4="077a6a02-3521-4e8e-849a-77c542a719ea" targetNamespace="http://schemas.microsoft.com/office/2006/metadata/properties" ma:root="true" ma:fieldsID="5811c5f6399337d0e2400fccb3a940b7" ns3:_="" ns4:_="">
    <xsd:import namespace="a62d4c19-eb1e-4a8a-8886-4e1ada99752f"/>
    <xsd:import namespace="077a6a02-3521-4e8e-849a-77c542a719ea"/>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2d4c19-eb1e-4a8a-8886-4e1ada99752f"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77a6a02-3521-4e8e-849a-77c542a719ea"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CD275C2-A1D9-4101-9AD8-45304456980C}">
  <ds:schemaRefs>
    <ds:schemaRef ds:uri="http://schemas.microsoft.com/sharepoint/v3/contenttype/forms"/>
  </ds:schemaRefs>
</ds:datastoreItem>
</file>

<file path=customXml/itemProps2.xml><?xml version="1.0" encoding="utf-8"?>
<ds:datastoreItem xmlns:ds="http://schemas.openxmlformats.org/officeDocument/2006/customXml" ds:itemID="{C7459CB4-36B3-4B26-9DCC-63E21834A9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2d4c19-eb1e-4a8a-8886-4e1ada99752f"/>
    <ds:schemaRef ds:uri="077a6a02-3521-4e8e-849a-77c542a719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8307FD7-D6DB-4C25-BA39-C73EF8897798}">
  <ds:schemaRefs>
    <ds:schemaRef ds:uri="http://purl.org/dc/terms/"/>
    <ds:schemaRef ds:uri="a62d4c19-eb1e-4a8a-8886-4e1ada99752f"/>
    <ds:schemaRef ds:uri="077a6a02-3521-4e8e-849a-77c542a719ea"/>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国民健康保険システムにおける標準仕様書（案）公開に向けた対応について</Template>
  <TotalTime>5353</TotalTime>
  <Words>950</Words>
  <PresentationFormat>画面に合わせる (4:3)</PresentationFormat>
  <Paragraphs>86</Paragraphs>
  <Slides>5</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vt:i4>
      </vt:variant>
    </vt:vector>
  </HeadingPairs>
  <TitlesOfParts>
    <vt:vector size="12" baseType="lpstr">
      <vt:lpstr>Meiryo UI</vt:lpstr>
      <vt:lpstr>游ゴシック</vt:lpstr>
      <vt:lpstr>游ゴシック Light</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2021-09-10T06:18:20Z</cp:lastPrinted>
  <dcterms:created xsi:type="dcterms:W3CDTF">2021-09-21T00:12:47Z</dcterms:created>
  <dcterms:modified xsi:type="dcterms:W3CDTF">2022-01-31T08:06:48Z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0x010100F9655B9EBC30554FAEB54DCA5B953C69</vt:lpwstr>
  </property>
</Properties>
</file>