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448" r:id="rId6"/>
    <p:sldId id="3451" r:id="rId7"/>
    <p:sldId id="3450" r:id="rId8"/>
    <p:sldId id="3449" r:id="rId9"/>
    <p:sldId id="3452" r:id="rId1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神山朔春 / Koyama，Motoharu" initials="神山朔春" lastIdx="1" clrIdx="0">
    <p:extLst>
      <p:ext uri="{19B8F6BF-5375-455C-9EA6-DF929625EA0E}">
        <p15:presenceInfo xmlns:p15="http://schemas.microsoft.com/office/powerpoint/2012/main" userId="S::motoharu.koyama.dz@hitachi-systems.com::bb9f9d64-8e50-45b1-afc0-ee148d7264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D6E0F2"/>
    <a:srgbClr val="5D84CB"/>
    <a:srgbClr val="F2DCDB"/>
    <a:srgbClr val="B9FFD9"/>
    <a:srgbClr val="7F7F7F"/>
    <a:srgbClr val="D7D7D7"/>
    <a:srgbClr val="D2ECB6"/>
    <a:srgbClr val="7EC234"/>
    <a:srgbClr val="F9D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58" autoAdjust="0"/>
    <p:restoredTop sz="94660"/>
  </p:normalViewPr>
  <p:slideViewPr>
    <p:cSldViewPr snapToGrid="0">
      <p:cViewPr varScale="1">
        <p:scale>
          <a:sx n="116" d="100"/>
          <a:sy n="116" d="100"/>
        </p:scale>
        <p:origin x="138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0803E83-411E-446F-9441-1E61EAF34A6C}"/>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F0329864-539B-4358-8E4F-8A6CC50BF04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E1D7BA73-4C47-4040-84BA-51AE7E4FA06F}"/>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7684253D-7039-452F-8E64-3C45CE5E48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9EB310E-D69E-4CDA-AD4E-B1C5E673D69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24165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13E2F7F-F809-4F0F-B760-E6137A3509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53739001-334C-4FF9-903C-CABACF6FB6A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292552C-DE14-45D2-A20C-564B0B5A460E}"/>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3C948D37-B370-435A-941F-C3AAB6B76A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C74BB58-B968-4A5B-BFF9-5E2DC755C6F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418332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12846043-F2FE-48B6-B9C4-405EA6445EC0}"/>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D5BB6583-7B28-4845-A9C8-074D99E64FC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FE183C7B-2CD9-44C8-A540-513951FF6420}"/>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A455D83D-A9EF-4F3A-9A1C-61EFE9DC9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2810D25C-649A-41CB-9FDD-42CD0F914EFC}"/>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3394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8A599A7-09C4-4EC9-AD15-2968D2D056B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D2B75A27-E8A9-4DE5-8257-A7073FC7B26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135C6AB5-CCE7-407A-9701-1409D8C20B5C}"/>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E9250454-4E2A-41AD-A27C-4ACE12B7EA1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9E696F26-1627-4D92-9C50-7F941AD7AB5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97934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04EE179-3D06-4DFB-B7FB-2E875965571D}"/>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9FDA126F-83B6-4F8A-A4C2-5F3757015EBE}"/>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53F1823F-5F1F-4524-B040-C6F93B172003}"/>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9C71E70C-AF2C-4E65-B216-604C08F85D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B5460B87-34BE-4DA3-9C80-9E2AEDBCB2F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02970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FC4F94C-F1CB-408C-ACCA-590D290194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AE684305-E98B-49F5-B94C-8562772F9E78}"/>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931DD3CC-9AF1-463B-AD2C-B034B78C445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AE9AAF0A-2049-40A4-A5C9-67E3D21FD8B6}"/>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6" name="フッター プレースホルダー 5">
            <a:extLst>
              <a:ext uri="{FF2B5EF4-FFF2-40B4-BE49-F238E27FC236}">
                <a16:creationId xmlns:a16="http://schemas.microsoft.com/office/drawing/2014/main" xmlns="" id="{5A00E78A-B69E-42EC-8ED2-47589816B0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2F636C56-BCC2-451E-BD50-F83530E9FD8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8329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12B2815-9EBF-41A8-9C76-32E863D71E2F}"/>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5D20D9FB-6FF5-40FD-8373-17D1EA03B76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C705607E-4DC3-43C9-9C24-8713E62E78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1E660005-A83D-47F6-A3D1-359C8440827B}"/>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8038B0A3-AD29-4F74-868B-4578D2B4B7E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80B7EA60-EA9F-490B-AD32-8208F52F535C}"/>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8" name="フッター プレースホルダー 7">
            <a:extLst>
              <a:ext uri="{FF2B5EF4-FFF2-40B4-BE49-F238E27FC236}">
                <a16:creationId xmlns:a16="http://schemas.microsoft.com/office/drawing/2014/main" xmlns="" id="{216F9014-BE98-47FB-AEB8-CF949611967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8624D13C-0881-41E8-9464-8170D72F71B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00019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93F4B7A-3905-4D8D-B34E-E22F3780EC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725A6AEA-5F32-4FC6-9391-EE6AD676D5DE}"/>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4" name="フッター プレースホルダー 3">
            <a:extLst>
              <a:ext uri="{FF2B5EF4-FFF2-40B4-BE49-F238E27FC236}">
                <a16:creationId xmlns:a16="http://schemas.microsoft.com/office/drawing/2014/main" xmlns="" id="{DF0883C3-11FB-4898-898B-8ABEEBF9994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413E09DC-B7BB-499F-BD50-4D9BC6E9D14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55521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234CA9D4-6EC0-453B-9744-E091385BD21B}"/>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3" name="フッター プレースホルダー 2">
            <a:extLst>
              <a:ext uri="{FF2B5EF4-FFF2-40B4-BE49-F238E27FC236}">
                <a16:creationId xmlns:a16="http://schemas.microsoft.com/office/drawing/2014/main" xmlns="" id="{5E44D3B2-1CD3-47B5-8C53-14F90B734AF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41CB8866-6AF1-4220-BECC-C956FAD6C0D4}"/>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9555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5DB7C8D-68C4-4E3C-8207-761038CEC5C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138B107D-9D8E-4852-8C2C-14830A5FE4E9}"/>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8813C425-635F-4C28-8A82-544EF846DF2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30651028-D027-485B-A6E9-E1F7906B4D38}"/>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6" name="フッター プレースホルダー 5">
            <a:extLst>
              <a:ext uri="{FF2B5EF4-FFF2-40B4-BE49-F238E27FC236}">
                <a16:creationId xmlns:a16="http://schemas.microsoft.com/office/drawing/2014/main" xmlns="" id="{7DA80D70-CC91-481E-94EA-46AB14EECC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A9EDA2D3-5C95-4CC5-9E43-87765F4D5AC7}"/>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19669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7C6E461-8562-48D6-901A-ECC5284D75FB}"/>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BC5339EA-26B2-4DA0-9B75-0879B038D295}"/>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xmlns="" id="{379E8755-313D-4B20-BED9-74EF2A9895AE}"/>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2A2D55F6-1DC3-43BB-B18B-E5A18E715983}"/>
              </a:ext>
            </a:extLst>
          </p:cNvPr>
          <p:cNvSpPr>
            <a:spLocks noGrp="1"/>
          </p:cNvSpPr>
          <p:nvPr>
            <p:ph type="dt" sz="half" idx="10"/>
          </p:nvPr>
        </p:nvSpPr>
        <p:spPr/>
        <p:txBody>
          <a:bodyPr/>
          <a:lstStyle/>
          <a:p>
            <a:fld id="{EA27D9DB-C51E-43C6-BE43-98894750689D}" type="datetimeFigureOut">
              <a:rPr kumimoji="1" lang="ja-JP" altLang="en-US" smtClean="0"/>
              <a:t>2022/4/12</a:t>
            </a:fld>
            <a:endParaRPr kumimoji="1" lang="ja-JP" altLang="en-US"/>
          </a:p>
        </p:txBody>
      </p:sp>
      <p:sp>
        <p:nvSpPr>
          <p:cNvPr id="6" name="フッター プレースホルダー 5">
            <a:extLst>
              <a:ext uri="{FF2B5EF4-FFF2-40B4-BE49-F238E27FC236}">
                <a16:creationId xmlns:a16="http://schemas.microsoft.com/office/drawing/2014/main" xmlns="" id="{8B5B6BC6-3A60-4388-9FE5-C46BCC2C9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74E7CC8C-BD84-4271-AC75-4CBE4CF5814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692031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AA1330C0-908B-472D-8A60-821773AF38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64CA5464-2D26-420A-B149-F03843D0E7A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37B8371A-E313-4D11-BE53-1131C695DF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7D9DB-C51E-43C6-BE43-98894750689D}" type="datetimeFigureOut">
              <a:rPr kumimoji="1" lang="ja-JP" altLang="en-US" smtClean="0"/>
              <a:t>2022/4/12</a:t>
            </a:fld>
            <a:endParaRPr kumimoji="1" lang="ja-JP" altLang="en-US"/>
          </a:p>
        </p:txBody>
      </p:sp>
      <p:sp>
        <p:nvSpPr>
          <p:cNvPr id="5" name="フッター プレースホルダー 4">
            <a:extLst>
              <a:ext uri="{FF2B5EF4-FFF2-40B4-BE49-F238E27FC236}">
                <a16:creationId xmlns:a16="http://schemas.microsoft.com/office/drawing/2014/main" xmlns="" id="{A8E1B473-EB77-493C-9F73-0C865A49B4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2F4CB899-E5F2-4EAA-8A9D-D4AF78D10AD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08112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xmlns="" id="{1DBA3110-B26A-4076-BE06-A53DE225CDCA}"/>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ベンダ調査依頼について</a:t>
            </a:r>
            <a:endParaRPr lang="en-US" altLang="ja-JP" sz="2800" dirty="0">
              <a:latin typeface="Meiryo UI" panose="020B0604030504040204" pitchFamily="50" charset="-128"/>
              <a:ea typeface="Meiryo UI" panose="020B0604030504040204" pitchFamily="50" charset="-128"/>
            </a:endParaRPr>
          </a:p>
        </p:txBody>
      </p:sp>
      <p:sp>
        <p:nvSpPr>
          <p:cNvPr id="5" name="サブタイトル 2">
            <a:extLst>
              <a:ext uri="{FF2B5EF4-FFF2-40B4-BE49-F238E27FC236}">
                <a16:creationId xmlns:a16="http://schemas.microsoft.com/office/drawing/2014/main" xmlns="" id="{DF87B648-6CC8-40F8-8585-8058C3423126}"/>
              </a:ext>
            </a:extLst>
          </p:cNvPr>
          <p:cNvSpPr txBox="1">
            <a:spLocks/>
          </p:cNvSpPr>
          <p:nvPr/>
        </p:nvSpPr>
        <p:spPr>
          <a:xfrm>
            <a:off x="858783" y="4847921"/>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a:t>
            </a:r>
            <a:r>
              <a:rPr lang="en-US" altLang="ja-JP" sz="1800" dirty="0">
                <a:latin typeface="Meiryo UI" panose="020B0604030504040204" pitchFamily="50" charset="-128"/>
                <a:ea typeface="Meiryo UI" panose="020B0604030504040204" pitchFamily="50" charset="-128"/>
              </a:rPr>
              <a:t>4</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2</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15</a:t>
            </a:r>
            <a:r>
              <a:rPr lang="ja-JP" altLang="en-US" sz="1800" dirty="0">
                <a:latin typeface="Meiryo UI" panose="020B0604030504040204" pitchFamily="50" charset="-128"/>
                <a:ea typeface="Meiryo UI" panose="020B0604030504040204" pitchFamily="50" charset="-128"/>
              </a:rPr>
              <a:t>日～</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8</a:t>
            </a:r>
            <a:r>
              <a:rPr lang="ja-JP" altLang="en-US" sz="1800" dirty="0">
                <a:latin typeface="Meiryo UI" panose="020B0604030504040204" pitchFamily="50" charset="-128"/>
                <a:ea typeface="Meiryo UI" panose="020B0604030504040204" pitchFamily="50" charset="-128"/>
              </a:rPr>
              <a:t>日</a:t>
            </a:r>
            <a:endParaRPr lang="en-US" altLang="ja-JP" sz="1800" dirty="0">
              <a:latin typeface="Meiryo UI" panose="020B0604030504040204" pitchFamily="50" charset="-128"/>
              <a:ea typeface="Meiryo UI" panose="020B0604030504040204" pitchFamily="50" charset="-128"/>
            </a:endParaRPr>
          </a:p>
        </p:txBody>
      </p:sp>
      <p:graphicFrame>
        <p:nvGraphicFramePr>
          <p:cNvPr id="8" name="表 7">
            <a:extLst>
              <a:ext uri="{FF2B5EF4-FFF2-40B4-BE49-F238E27FC236}">
                <a16:creationId xmlns:a16="http://schemas.microsoft.com/office/drawing/2014/main" xmlns="" id="{AF876C0A-A852-4DAB-A9A0-43B7466D76E1}"/>
              </a:ext>
            </a:extLst>
          </p:cNvPr>
          <p:cNvGraphicFramePr>
            <a:graphicFrameLocks noGrp="1"/>
          </p:cNvGraphicFramePr>
          <p:nvPr>
            <p:extLst>
              <p:ext uri="{D42A27DB-BD31-4B8C-83A1-F6EECF244321}">
                <p14:modId xmlns:p14="http://schemas.microsoft.com/office/powerpoint/2010/main" val="3998535974"/>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xmlns="" val="20000"/>
                    </a:ext>
                  </a:extLst>
                </a:gridCol>
                <a:gridCol w="1872208">
                  <a:extLst>
                    <a:ext uri="{9D8B030D-6E8A-4147-A177-3AD203B41FA5}">
                      <a16:colId xmlns:a16="http://schemas.microsoft.com/office/drawing/2014/main" xmlns="" val="20001"/>
                    </a:ext>
                  </a:extLst>
                </a:gridCol>
              </a:tblGrid>
              <a:tr h="396240">
                <a:tc rowSpan="2">
                  <a:txBody>
                    <a:bodyPr/>
                    <a:lstStyle/>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別添①</a:t>
                      </a:r>
                      <a:endPar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endParaRPr>
                    </a:p>
                  </a:txBody>
                  <a:tcPr marL="0" marR="0" anchor="ctr">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回ワーキングチーム</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xmlns="" val="10000"/>
                  </a:ext>
                </a:extLst>
              </a:tr>
              <a:tr h="396240">
                <a:tc vMerge="1">
                  <a:txBody>
                    <a:bodyPr/>
                    <a:lstStyle/>
                    <a:p>
                      <a:pPr>
                        <a:lnSpc>
                          <a:spcPts val="1200"/>
                        </a:lnSpc>
                      </a:pPr>
                      <a:endParaRPr kumimoji="1" lang="ja-JP" altLang="en-US" sz="1000" dirty="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4</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2</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15</a:t>
                      </a:r>
                      <a:r>
                        <a:rPr kumimoji="1" lang="ja-JP" altLang="en-US" sz="1000" dirty="0">
                          <a:latin typeface="Meiryo UI" panose="020B0604030504040204" pitchFamily="50" charset="-128"/>
                          <a:ea typeface="Meiryo UI" panose="020B0604030504040204" pitchFamily="50" charset="-128"/>
                        </a:rPr>
                        <a:t>日～</a:t>
                      </a:r>
                      <a:r>
                        <a:rPr kumimoji="1" lang="en-US" altLang="ja-JP" sz="1000" dirty="0">
                          <a:latin typeface="Meiryo UI" panose="020B0604030504040204" pitchFamily="50" charset="-128"/>
                          <a:ea typeface="Meiryo UI" panose="020B0604030504040204" pitchFamily="50" charset="-128"/>
                        </a:rPr>
                        <a:t>3</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8</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630527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国民健康保険システム標準化</a:t>
            </a:r>
            <a:r>
              <a:rPr lang="ja-JP" altLang="en-US" dirty="0">
                <a:latin typeface="Meiryo UI" panose="020B0604030504040204" pitchFamily="50" charset="-128"/>
                <a:ea typeface="Meiryo UI" panose="020B0604030504040204" pitchFamily="50" charset="-128"/>
              </a:rPr>
              <a:t>　</a:t>
            </a:r>
            <a:r>
              <a:rPr lang="ja-JP" altLang="en-US" sz="1400" kern="0" dirty="0">
                <a:latin typeface="Meiryo UI" panose="020B0604030504040204" pitchFamily="50" charset="-128"/>
                <a:ea typeface="Meiryo UI" panose="020B0604030504040204" pitchFamily="50" charset="-128"/>
              </a:rPr>
              <a:t>ベンダ調査依頼について</a:t>
            </a:r>
          </a:p>
        </p:txBody>
      </p:sp>
      <p:sp>
        <p:nvSpPr>
          <p:cNvPr id="6" name="Rectangle 5">
            <a:extLst>
              <a:ext uri="{FF2B5EF4-FFF2-40B4-BE49-F238E27FC236}">
                <a16:creationId xmlns:a16="http://schemas.microsoft.com/office/drawing/2014/main" xmlns="" id="{CCA966DC-E6F2-4566-A9BA-E5EC8723BEAB}"/>
              </a:ext>
            </a:extLst>
          </p:cNvPr>
          <p:cNvSpPr txBox="1">
            <a:spLocks noChangeArrowheads="1"/>
          </p:cNvSpPr>
          <p:nvPr/>
        </p:nvSpPr>
        <p:spPr>
          <a:xfrm>
            <a:off x="307617" y="453715"/>
            <a:ext cx="8672400" cy="70051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en-US" altLang="ja-JP" b="0" kern="0" dirty="0">
                <a:latin typeface="Meiryo UI" panose="020B0604030504040204" pitchFamily="50" charset="-128"/>
                <a:ea typeface="Meiryo UI" panose="020B0604030504040204" pitchFamily="50" charset="-128"/>
              </a:rPr>
              <a:t>【</a:t>
            </a:r>
            <a:r>
              <a:rPr lang="ja-JP" altLang="en-US" b="0" kern="0" dirty="0">
                <a:latin typeface="Meiryo UI" panose="020B0604030504040204" pitchFamily="50" charset="-128"/>
                <a:ea typeface="Meiryo UI" panose="020B0604030504040204" pitchFamily="50" charset="-128"/>
              </a:rPr>
              <a:t>はじめに</a:t>
            </a:r>
            <a:r>
              <a:rPr lang="en-US" altLang="ja-JP" b="0" kern="0" dirty="0">
                <a:latin typeface="Meiryo UI" panose="020B0604030504040204" pitchFamily="50" charset="-128"/>
                <a:ea typeface="Meiryo UI" panose="020B0604030504040204" pitchFamily="50" charset="-128"/>
              </a:rPr>
              <a:t>】</a:t>
            </a:r>
          </a:p>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標準仕様書に定義された実装オプション機能については、パッケージ開発ベンダにおける各社パッケージシステムへの実装が任意の取り扱いとなる。</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ただし、仮にある要件を実現するための実装オプション機能を一社も実装していないとなった場合、市区町村において、当該要件に関する事務処理をシステムにて実施することができなくなり、システム外で実施する場合の事務負担の増加や、事務の変更を強いることとなる。</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従って、標準仕様書において実装オプション機能として定義する機能については、パッケージシステムへの実装を担保する必要がある。</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そこで、今回のワーキングチームにおいて、ベンダ構成員に対し、現時点の標準仕様書（案）に実装オプション機能として定義されている機能について、各社パッケージシステムへの実装状況、今後の実装予定をご回答いただきたい。</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なお、今回の調査については、あくまで現時点の標準仕様書（案）に対して各社パッケージシステムの状況を確認する目的であり、今後、全国意見照会に向けて標準仕様書（案）の内容が概ね定まった後、改めて各社パッケージシステムの標準仕様書適合率調査（仮称）を実施することを検討している旨、ご留意いただきたい。（実施時期、実施内容等については、他業務における標準化の検討状況を踏まえ今後検討する）</a:t>
            </a:r>
            <a:endParaRPr lang="en-US" altLang="ja-JP" kern="0" dirty="0">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xmlns=""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051112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国民健康保険システム標準化</a:t>
            </a:r>
            <a:r>
              <a:rPr lang="ja-JP" altLang="en-US" dirty="0">
                <a:latin typeface="Meiryo UI" panose="020B0604030504040204" pitchFamily="50" charset="-128"/>
                <a:ea typeface="Meiryo UI" panose="020B0604030504040204" pitchFamily="50" charset="-128"/>
              </a:rPr>
              <a:t>　</a:t>
            </a:r>
            <a:r>
              <a:rPr lang="ja-JP" altLang="en-US" sz="1400" kern="0" dirty="0">
                <a:latin typeface="Meiryo UI" panose="020B0604030504040204" pitchFamily="50" charset="-128"/>
                <a:ea typeface="Meiryo UI" panose="020B0604030504040204" pitchFamily="50" charset="-128"/>
              </a:rPr>
              <a:t>ベンダ調査依頼について</a:t>
            </a:r>
          </a:p>
        </p:txBody>
      </p:sp>
      <p:sp>
        <p:nvSpPr>
          <p:cNvPr id="8" name="スライド番号プレースホルダー 4">
            <a:extLst>
              <a:ext uri="{FF2B5EF4-FFF2-40B4-BE49-F238E27FC236}">
                <a16:creationId xmlns:a16="http://schemas.microsoft.com/office/drawing/2014/main" xmlns=""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pic>
        <p:nvPicPr>
          <p:cNvPr id="10" name="図 9">
            <a:extLst>
              <a:ext uri="{FF2B5EF4-FFF2-40B4-BE49-F238E27FC236}">
                <a16:creationId xmlns:a16="http://schemas.microsoft.com/office/drawing/2014/main" xmlns="" id="{3F507BF6-EDAD-403C-891D-166D46EC1DF1}"/>
              </a:ext>
            </a:extLst>
          </p:cNvPr>
          <p:cNvPicPr>
            <a:picLocks noChangeAspect="1"/>
          </p:cNvPicPr>
          <p:nvPr/>
        </p:nvPicPr>
        <p:blipFill rotWithShape="1">
          <a:blip r:embed="rId2"/>
          <a:srcRect l="10300" r="10400"/>
          <a:stretch/>
        </p:blipFill>
        <p:spPr>
          <a:xfrm>
            <a:off x="946404" y="1297521"/>
            <a:ext cx="7251192" cy="5143500"/>
          </a:xfrm>
          <a:prstGeom prst="rect">
            <a:avLst/>
          </a:prstGeom>
          <a:ln>
            <a:solidFill>
              <a:schemeClr val="tx1"/>
            </a:solidFill>
          </a:ln>
        </p:spPr>
      </p:pic>
      <p:sp>
        <p:nvSpPr>
          <p:cNvPr id="11" name="Rectangle 5">
            <a:extLst>
              <a:ext uri="{FF2B5EF4-FFF2-40B4-BE49-F238E27FC236}">
                <a16:creationId xmlns:a16="http://schemas.microsoft.com/office/drawing/2014/main" xmlns="" id="{8090BB44-00EE-47A6-91FF-276D25F64397}"/>
              </a:ext>
            </a:extLst>
          </p:cNvPr>
          <p:cNvSpPr txBox="1">
            <a:spLocks noChangeArrowheads="1"/>
          </p:cNvSpPr>
          <p:nvPr/>
        </p:nvSpPr>
        <p:spPr>
          <a:xfrm>
            <a:off x="307617" y="453715"/>
            <a:ext cx="8672400" cy="70051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（参考）機能要件の「標準オプション機能」</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r>
              <a:rPr lang="en-US" altLang="ja-JP" sz="1050" kern="0" dirty="0">
                <a:latin typeface="Meiryo UI" panose="020B0604030504040204" pitchFamily="50" charset="-128"/>
                <a:ea typeface="Meiryo UI" panose="020B0604030504040204" pitchFamily="50" charset="-128"/>
              </a:rPr>
              <a:t>※</a:t>
            </a:r>
            <a:r>
              <a:rPr lang="ja-JP" altLang="en-US" sz="1050" kern="0" dirty="0">
                <a:latin typeface="Meiryo UI" panose="020B0604030504040204" pitchFamily="50" charset="-128"/>
                <a:ea typeface="Meiryo UI" panose="020B0604030504040204" pitchFamily="50" charset="-128"/>
              </a:rPr>
              <a:t>引用元：令和</a:t>
            </a:r>
            <a:r>
              <a:rPr lang="en-US" altLang="ja-JP" sz="1050" kern="0" dirty="0">
                <a:latin typeface="Meiryo UI" panose="020B0604030504040204" pitchFamily="50" charset="-128"/>
                <a:ea typeface="Meiryo UI" panose="020B0604030504040204" pitchFamily="50" charset="-128"/>
              </a:rPr>
              <a:t>3</a:t>
            </a:r>
            <a:r>
              <a:rPr lang="ja-JP" altLang="en-US" sz="1050" kern="0" dirty="0">
                <a:latin typeface="Meiryo UI" panose="020B0604030504040204" pitchFamily="50" charset="-128"/>
                <a:ea typeface="Meiryo UI" panose="020B0604030504040204" pitchFamily="50" charset="-128"/>
              </a:rPr>
              <a:t>年</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月</a:t>
            </a:r>
            <a:r>
              <a:rPr lang="en-US" altLang="ja-JP" sz="1050" kern="0" dirty="0">
                <a:latin typeface="Meiryo UI" panose="020B0604030504040204" pitchFamily="50" charset="-128"/>
                <a:ea typeface="Meiryo UI" panose="020B0604030504040204" pitchFamily="50" charset="-128"/>
              </a:rPr>
              <a:t>22</a:t>
            </a:r>
            <a:r>
              <a:rPr lang="ja-JP" altLang="en-US" sz="1050" kern="0" dirty="0">
                <a:latin typeface="Meiryo UI" panose="020B0604030504040204" pitchFamily="50" charset="-128"/>
                <a:ea typeface="Meiryo UI" panose="020B0604030504040204" pitchFamily="50" charset="-128"/>
              </a:rPr>
              <a:t>日・</a:t>
            </a:r>
            <a:r>
              <a:rPr lang="en-US" altLang="ja-JP" sz="1050" kern="0" dirty="0">
                <a:latin typeface="Meiryo UI" panose="020B0604030504040204" pitchFamily="50" charset="-128"/>
                <a:ea typeface="Meiryo UI" panose="020B0604030504040204" pitchFamily="50" charset="-128"/>
              </a:rPr>
              <a:t>24</a:t>
            </a:r>
            <a:r>
              <a:rPr lang="ja-JP" altLang="en-US" sz="1050" kern="0" dirty="0">
                <a:latin typeface="Meiryo UI" panose="020B0604030504040204" pitchFamily="50" charset="-128"/>
                <a:ea typeface="Meiryo UI" panose="020B0604030504040204" pitchFamily="50" charset="-128"/>
              </a:rPr>
              <a:t>日　地方公共団体の基幹業務等システムの統一・標準化に関する地方公共団体説明会（オンライン説明会）資料</a:t>
            </a:r>
            <a:endParaRPr lang="en-US" altLang="ja-JP" sz="1050" kern="0" dirty="0">
              <a:latin typeface="Meiryo UI" panose="020B0604030504040204" pitchFamily="50" charset="-128"/>
              <a:ea typeface="Meiryo UI" panose="020B0604030504040204" pitchFamily="50" charset="-128"/>
            </a:endParaRPr>
          </a:p>
          <a:p>
            <a:pPr marL="177800" lvl="0" indent="627063" eaLnBrk="1" hangingPunct="1">
              <a:buClr>
                <a:srgbClr val="002060"/>
              </a:buClr>
              <a:buNone/>
              <a:defRPr/>
            </a:pPr>
            <a:r>
              <a:rPr lang="ja-JP" altLang="en-US" sz="1050" kern="0" dirty="0">
                <a:latin typeface="Meiryo UI" panose="020B0604030504040204" pitchFamily="50" charset="-128"/>
                <a:ea typeface="Meiryo UI" panose="020B0604030504040204" pitchFamily="50" charset="-128"/>
              </a:rPr>
              <a:t>資料</a:t>
            </a:r>
            <a:r>
              <a:rPr lang="en-US" altLang="ja-JP" sz="1050" kern="0" dirty="0">
                <a:latin typeface="Meiryo UI" panose="020B0604030504040204" pitchFamily="50" charset="-128"/>
                <a:ea typeface="Meiryo UI" panose="020B0604030504040204" pitchFamily="50" charset="-128"/>
              </a:rPr>
              <a:t>1</a:t>
            </a:r>
            <a:r>
              <a:rPr lang="ja-JP" altLang="en-US" sz="1050" kern="0" dirty="0">
                <a:latin typeface="Meiryo UI" panose="020B0604030504040204" pitchFamily="50" charset="-128"/>
                <a:ea typeface="Meiryo UI" panose="020B0604030504040204" pitchFamily="50" charset="-128"/>
              </a:rPr>
              <a:t>「地方公共団体の基幹業務システムの統一・標準化について」（デジタル庁）</a:t>
            </a:r>
            <a:endParaRPr lang="en-US" altLang="ja-JP" sz="105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94524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国民健康保険システム標準化</a:t>
            </a:r>
            <a:r>
              <a:rPr lang="ja-JP" altLang="en-US" dirty="0">
                <a:latin typeface="Meiryo UI" panose="020B0604030504040204" pitchFamily="50" charset="-128"/>
                <a:ea typeface="Meiryo UI" panose="020B0604030504040204" pitchFamily="50" charset="-128"/>
              </a:rPr>
              <a:t>　</a:t>
            </a:r>
            <a:r>
              <a:rPr lang="ja-JP" altLang="en-US" sz="1400" kern="0" dirty="0">
                <a:latin typeface="Meiryo UI" panose="020B0604030504040204" pitchFamily="50" charset="-128"/>
                <a:ea typeface="Meiryo UI" panose="020B0604030504040204" pitchFamily="50" charset="-128"/>
              </a:rPr>
              <a:t>ベンダ調査依頼について</a:t>
            </a:r>
          </a:p>
        </p:txBody>
      </p:sp>
      <p:sp>
        <p:nvSpPr>
          <p:cNvPr id="8" name="スライド番号プレースホルダー 4">
            <a:extLst>
              <a:ext uri="{FF2B5EF4-FFF2-40B4-BE49-F238E27FC236}">
                <a16:creationId xmlns:a16="http://schemas.microsoft.com/office/drawing/2014/main" xmlns=""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2" name="Rectangle 5">
            <a:extLst>
              <a:ext uri="{FF2B5EF4-FFF2-40B4-BE49-F238E27FC236}">
                <a16:creationId xmlns:a16="http://schemas.microsoft.com/office/drawing/2014/main" xmlns="" id="{3251F736-37DE-43B1-9588-63D3C7AA28A1}"/>
              </a:ext>
            </a:extLst>
          </p:cNvPr>
          <p:cNvSpPr txBox="1">
            <a:spLocks noChangeArrowheads="1"/>
          </p:cNvSpPr>
          <p:nvPr/>
        </p:nvSpPr>
        <p:spPr>
          <a:xfrm>
            <a:off x="307617" y="453715"/>
            <a:ext cx="8672400" cy="70051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（参考）自治体における標準準拠システムの利用契約について（想定イメージ）</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r>
              <a:rPr lang="en-US" altLang="ja-JP" sz="1050" kern="0" dirty="0">
                <a:latin typeface="Meiryo UI" panose="020B0604030504040204" pitchFamily="50" charset="-128"/>
                <a:ea typeface="Meiryo UI" panose="020B0604030504040204" pitchFamily="50" charset="-128"/>
              </a:rPr>
              <a:t>※</a:t>
            </a:r>
            <a:r>
              <a:rPr lang="ja-JP" altLang="en-US" sz="1050" kern="0" dirty="0">
                <a:latin typeface="Meiryo UI" panose="020B0604030504040204" pitchFamily="50" charset="-128"/>
                <a:ea typeface="Meiryo UI" panose="020B0604030504040204" pitchFamily="50" charset="-128"/>
              </a:rPr>
              <a:t>引用元：令和</a:t>
            </a:r>
            <a:r>
              <a:rPr lang="en-US" altLang="ja-JP" sz="1050" kern="0" dirty="0">
                <a:latin typeface="Meiryo UI" panose="020B0604030504040204" pitchFamily="50" charset="-128"/>
                <a:ea typeface="Meiryo UI" panose="020B0604030504040204" pitchFamily="50" charset="-128"/>
              </a:rPr>
              <a:t>3</a:t>
            </a:r>
            <a:r>
              <a:rPr lang="ja-JP" altLang="en-US" sz="1050" kern="0" dirty="0">
                <a:latin typeface="Meiryo UI" panose="020B0604030504040204" pitchFamily="50" charset="-128"/>
                <a:ea typeface="Meiryo UI" panose="020B0604030504040204" pitchFamily="50" charset="-128"/>
              </a:rPr>
              <a:t>年</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月</a:t>
            </a:r>
            <a:r>
              <a:rPr lang="en-US" altLang="ja-JP" sz="1050" kern="0" dirty="0">
                <a:latin typeface="Meiryo UI" panose="020B0604030504040204" pitchFamily="50" charset="-128"/>
                <a:ea typeface="Meiryo UI" panose="020B0604030504040204" pitchFamily="50" charset="-128"/>
              </a:rPr>
              <a:t>22</a:t>
            </a:r>
            <a:r>
              <a:rPr lang="ja-JP" altLang="en-US" sz="1050" kern="0" dirty="0">
                <a:latin typeface="Meiryo UI" panose="020B0604030504040204" pitchFamily="50" charset="-128"/>
                <a:ea typeface="Meiryo UI" panose="020B0604030504040204" pitchFamily="50" charset="-128"/>
              </a:rPr>
              <a:t>日・</a:t>
            </a:r>
            <a:r>
              <a:rPr lang="en-US" altLang="ja-JP" sz="1050" kern="0" dirty="0">
                <a:latin typeface="Meiryo UI" panose="020B0604030504040204" pitchFamily="50" charset="-128"/>
                <a:ea typeface="Meiryo UI" panose="020B0604030504040204" pitchFamily="50" charset="-128"/>
              </a:rPr>
              <a:t>24</a:t>
            </a:r>
            <a:r>
              <a:rPr lang="ja-JP" altLang="en-US" sz="1050" kern="0" dirty="0">
                <a:latin typeface="Meiryo UI" panose="020B0604030504040204" pitchFamily="50" charset="-128"/>
                <a:ea typeface="Meiryo UI" panose="020B0604030504040204" pitchFamily="50" charset="-128"/>
              </a:rPr>
              <a:t>日　地方公共団体の基幹業務等システムの統一・標準化に関する地方公共団体説明会（オンライン説明会）資料</a:t>
            </a:r>
            <a:endParaRPr lang="en-US" altLang="ja-JP" sz="1050" kern="0" dirty="0">
              <a:latin typeface="Meiryo UI" panose="020B0604030504040204" pitchFamily="50" charset="-128"/>
              <a:ea typeface="Meiryo UI" panose="020B0604030504040204" pitchFamily="50" charset="-128"/>
            </a:endParaRPr>
          </a:p>
          <a:p>
            <a:pPr marL="177800" lvl="0" indent="627063" eaLnBrk="1" hangingPunct="1">
              <a:buClr>
                <a:srgbClr val="002060"/>
              </a:buClr>
              <a:buNone/>
              <a:defRPr/>
            </a:pPr>
            <a:r>
              <a:rPr lang="ja-JP" altLang="en-US" sz="1050" kern="0" dirty="0">
                <a:latin typeface="Meiryo UI" panose="020B0604030504040204" pitchFamily="50" charset="-128"/>
                <a:ea typeface="Meiryo UI" panose="020B0604030504040204" pitchFamily="50" charset="-128"/>
              </a:rPr>
              <a:t>資料</a:t>
            </a:r>
            <a:r>
              <a:rPr lang="en-US" altLang="ja-JP" sz="1050" kern="0" dirty="0">
                <a:latin typeface="Meiryo UI" panose="020B0604030504040204" pitchFamily="50" charset="-128"/>
                <a:ea typeface="Meiryo UI" panose="020B0604030504040204" pitchFamily="50" charset="-128"/>
              </a:rPr>
              <a:t>3</a:t>
            </a:r>
            <a:r>
              <a:rPr lang="ja-JP" altLang="en-US" sz="1050" kern="0" dirty="0">
                <a:latin typeface="Meiryo UI" panose="020B0604030504040204" pitchFamily="50" charset="-128"/>
                <a:ea typeface="Meiryo UI" panose="020B0604030504040204" pitchFamily="50" charset="-128"/>
              </a:rPr>
              <a:t>「地方公共団体システム標準化・厚生労働分野の検討状況等について」（厚生労働省）</a:t>
            </a:r>
            <a:endParaRPr lang="en-US" altLang="ja-JP" sz="1050" kern="0" dirty="0">
              <a:latin typeface="Meiryo UI" panose="020B0604030504040204" pitchFamily="50" charset="-128"/>
              <a:ea typeface="Meiryo UI" panose="020B0604030504040204" pitchFamily="50" charset="-128"/>
            </a:endParaRPr>
          </a:p>
        </p:txBody>
      </p:sp>
      <p:pic>
        <p:nvPicPr>
          <p:cNvPr id="14" name="図 13">
            <a:extLst>
              <a:ext uri="{FF2B5EF4-FFF2-40B4-BE49-F238E27FC236}">
                <a16:creationId xmlns:a16="http://schemas.microsoft.com/office/drawing/2014/main" xmlns="" id="{1F7D0FF6-F1A0-4969-B774-BAC6ADA25E22}"/>
              </a:ext>
            </a:extLst>
          </p:cNvPr>
          <p:cNvPicPr>
            <a:picLocks noChangeAspect="1"/>
          </p:cNvPicPr>
          <p:nvPr/>
        </p:nvPicPr>
        <p:blipFill rotWithShape="1">
          <a:blip r:embed="rId2"/>
          <a:srcRect l="10300" r="10300"/>
          <a:stretch/>
        </p:blipFill>
        <p:spPr>
          <a:xfrm>
            <a:off x="941832" y="1349375"/>
            <a:ext cx="7260336" cy="5143500"/>
          </a:xfrm>
          <a:prstGeom prst="rect">
            <a:avLst/>
          </a:prstGeom>
          <a:ln>
            <a:solidFill>
              <a:schemeClr val="tx1"/>
            </a:solidFill>
          </a:ln>
        </p:spPr>
      </p:pic>
    </p:spTree>
    <p:extLst>
      <p:ext uri="{BB962C8B-B14F-4D97-AF65-F5344CB8AC3E}">
        <p14:creationId xmlns:p14="http://schemas.microsoft.com/office/powerpoint/2010/main" val="167070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xmlns="" id="{0A859615-D130-4F68-BDD2-0588100D2C62}"/>
              </a:ext>
            </a:extLst>
          </p:cNvPr>
          <p:cNvPicPr>
            <a:picLocks noChangeAspect="1"/>
          </p:cNvPicPr>
          <p:nvPr/>
        </p:nvPicPr>
        <p:blipFill>
          <a:blip r:embed="rId2"/>
          <a:stretch>
            <a:fillRect/>
          </a:stretch>
        </p:blipFill>
        <p:spPr>
          <a:xfrm>
            <a:off x="129935" y="1690598"/>
            <a:ext cx="8895600" cy="3490872"/>
          </a:xfrm>
          <a:prstGeom prst="rect">
            <a:avLst/>
          </a:prstGeom>
          <a:ln>
            <a:solidFill>
              <a:schemeClr val="tx1"/>
            </a:solidFill>
          </a:ln>
        </p:spPr>
      </p:pic>
      <p:sp>
        <p:nvSpPr>
          <p:cNvPr id="5" name="Rectangle 5">
            <a:extLst>
              <a:ext uri="{FF2B5EF4-FFF2-40B4-BE49-F238E27FC236}">
                <a16:creationId xmlns:a16="http://schemas.microsoft.com/office/drawing/2014/main" xmlns=""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国民健康保険システム標準化</a:t>
            </a:r>
            <a:r>
              <a:rPr lang="ja-JP" altLang="en-US" dirty="0">
                <a:latin typeface="Meiryo UI" panose="020B0604030504040204" pitchFamily="50" charset="-128"/>
                <a:ea typeface="Meiryo UI" panose="020B0604030504040204" pitchFamily="50" charset="-128"/>
              </a:rPr>
              <a:t>　</a:t>
            </a:r>
            <a:r>
              <a:rPr lang="ja-JP" altLang="en-US" sz="1400" kern="0" dirty="0">
                <a:latin typeface="Meiryo UI" panose="020B0604030504040204" pitchFamily="50" charset="-128"/>
                <a:ea typeface="Meiryo UI" panose="020B0604030504040204" pitchFamily="50" charset="-128"/>
              </a:rPr>
              <a:t>ベンダ調査依頼について</a:t>
            </a:r>
          </a:p>
        </p:txBody>
      </p:sp>
      <p:sp>
        <p:nvSpPr>
          <p:cNvPr id="6" name="Rectangle 5">
            <a:extLst>
              <a:ext uri="{FF2B5EF4-FFF2-40B4-BE49-F238E27FC236}">
                <a16:creationId xmlns:a16="http://schemas.microsoft.com/office/drawing/2014/main" xmlns="" id="{CCA966DC-E6F2-4566-A9BA-E5EC8723BEAB}"/>
              </a:ext>
            </a:extLst>
          </p:cNvPr>
          <p:cNvSpPr txBox="1">
            <a:spLocks noChangeArrowheads="1"/>
          </p:cNvSpPr>
          <p:nvPr/>
        </p:nvSpPr>
        <p:spPr>
          <a:xfrm>
            <a:off x="307617" y="453715"/>
            <a:ext cx="8672400" cy="70051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en-US" altLang="ja-JP" b="0" kern="0" dirty="0">
                <a:latin typeface="Meiryo UI" panose="020B0604030504040204" pitchFamily="50" charset="-128"/>
                <a:ea typeface="Meiryo UI" panose="020B0604030504040204" pitchFamily="50" charset="-128"/>
              </a:rPr>
              <a:t>【</a:t>
            </a:r>
            <a:r>
              <a:rPr lang="ja-JP" altLang="en-US" b="0" kern="0" dirty="0">
                <a:latin typeface="Meiryo UI" panose="020B0604030504040204" pitchFamily="50" charset="-128"/>
                <a:ea typeface="Meiryo UI" panose="020B0604030504040204" pitchFamily="50" charset="-128"/>
              </a:rPr>
              <a:t>調査内容</a:t>
            </a:r>
            <a:r>
              <a:rPr lang="en-US" altLang="ja-JP" b="0" kern="0" dirty="0">
                <a:latin typeface="Meiryo UI" panose="020B0604030504040204" pitchFamily="50" charset="-128"/>
                <a:ea typeface="Meiryo UI" panose="020B0604030504040204" pitchFamily="50" charset="-128"/>
              </a:rPr>
              <a:t>】</a:t>
            </a:r>
          </a:p>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a:t>
            </a:r>
            <a:r>
              <a:rPr lang="ja-JP" altLang="en-US" kern="0" dirty="0">
                <a:latin typeface="Meiryo UI" panose="020B0604030504040204" pitchFamily="50" charset="-128"/>
                <a:ea typeface="Meiryo UI" panose="020B0604030504040204" pitchFamily="50" charset="-128"/>
              </a:rPr>
              <a:t>現時点の標準仕様書（案）に実装オプション機能として定義されている機能について、別添①</a:t>
            </a:r>
            <a:r>
              <a:rPr lang="en-US" altLang="ja-JP" kern="0" dirty="0">
                <a:latin typeface="Meiryo UI" panose="020B0604030504040204" pitchFamily="50" charset="-128"/>
                <a:ea typeface="Meiryo UI" panose="020B0604030504040204" pitchFamily="50" charset="-128"/>
              </a:rPr>
              <a:t>-1</a:t>
            </a:r>
            <a:r>
              <a:rPr lang="ja-JP" altLang="en-US" kern="0" dirty="0">
                <a:latin typeface="Meiryo UI" panose="020B0604030504040204" pitchFamily="50" charset="-128"/>
                <a:ea typeface="Meiryo UI" panose="020B0604030504040204" pitchFamily="50" charset="-128"/>
              </a:rPr>
              <a:t>「ベンダ調査向け機能・帳票要件」及び別添①</a:t>
            </a:r>
            <a:r>
              <a:rPr lang="en-US" altLang="ja-JP" kern="0" dirty="0">
                <a:latin typeface="Meiryo UI" panose="020B0604030504040204" pitchFamily="50" charset="-128"/>
                <a:ea typeface="Meiryo UI" panose="020B0604030504040204" pitchFamily="50" charset="-128"/>
              </a:rPr>
              <a:t>-2</a:t>
            </a:r>
            <a:r>
              <a:rPr lang="ja-JP" altLang="en-US" kern="0" dirty="0">
                <a:latin typeface="Meiryo UI" panose="020B0604030504040204" pitchFamily="50" charset="-128"/>
                <a:ea typeface="Meiryo UI" panose="020B0604030504040204" pitchFamily="50" charset="-128"/>
              </a:rPr>
              <a:t>「ベンダ調査向け帳票詳細要件」に回答を記載いただきたい。</a:t>
            </a:r>
            <a:endParaRPr lang="en-US" altLang="ja-JP" b="0" kern="0" dirty="0">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xmlns=""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四角形: 角を丸くする 6">
            <a:extLst>
              <a:ext uri="{FF2B5EF4-FFF2-40B4-BE49-F238E27FC236}">
                <a16:creationId xmlns:a16="http://schemas.microsoft.com/office/drawing/2014/main" xmlns="" id="{48EF6787-5348-4C85-9B01-E2C76E5659B3}"/>
              </a:ext>
            </a:extLst>
          </p:cNvPr>
          <p:cNvSpPr/>
          <p:nvPr/>
        </p:nvSpPr>
        <p:spPr>
          <a:xfrm>
            <a:off x="215900" y="2117953"/>
            <a:ext cx="6408000" cy="3081924"/>
          </a:xfrm>
          <a:prstGeom prst="roundRect">
            <a:avLst>
              <a:gd name="adj" fmla="val 2012"/>
            </a:avLst>
          </a:prstGeom>
          <a:noFill/>
          <a:ln w="38100">
            <a:solidFill>
              <a:srgbClr val="C55A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333A00CA-B6C4-400F-A944-EBB5D84F72AA}"/>
              </a:ext>
            </a:extLst>
          </p:cNvPr>
          <p:cNvSpPr txBox="1"/>
          <p:nvPr/>
        </p:nvSpPr>
        <p:spPr>
          <a:xfrm>
            <a:off x="215900" y="1748621"/>
            <a:ext cx="397036" cy="369332"/>
          </a:xfrm>
          <a:prstGeom prst="rect">
            <a:avLst/>
          </a:prstGeom>
          <a:noFill/>
        </p:spPr>
        <p:txBody>
          <a:bodyPr wrap="square" rtlCol="0">
            <a:spAutoFit/>
          </a:bodyPr>
          <a:lstStyle/>
          <a:p>
            <a:r>
              <a:rPr kumimoji="1" lang="ja-JP" altLang="en-US" b="1" dirty="0">
                <a:solidFill>
                  <a:srgbClr val="FF0000"/>
                </a:solidFill>
                <a:latin typeface="Meiryo UI" panose="020B0604030504040204" pitchFamily="50" charset="-128"/>
                <a:ea typeface="Meiryo UI" panose="020B0604030504040204" pitchFamily="50" charset="-128"/>
              </a:rPr>
              <a:t>①</a:t>
            </a:r>
          </a:p>
        </p:txBody>
      </p:sp>
      <p:sp>
        <p:nvSpPr>
          <p:cNvPr id="12" name="四角形: 角を丸くする 11">
            <a:extLst>
              <a:ext uri="{FF2B5EF4-FFF2-40B4-BE49-F238E27FC236}">
                <a16:creationId xmlns:a16="http://schemas.microsoft.com/office/drawing/2014/main" xmlns="" id="{BC8019F3-0F25-4E05-B52B-69597E9018AF}"/>
              </a:ext>
            </a:extLst>
          </p:cNvPr>
          <p:cNvSpPr/>
          <p:nvPr/>
        </p:nvSpPr>
        <p:spPr>
          <a:xfrm>
            <a:off x="6656833" y="3137831"/>
            <a:ext cx="667512" cy="2062046"/>
          </a:xfrm>
          <a:prstGeom prst="roundRect">
            <a:avLst>
              <a:gd name="adj" fmla="val 932"/>
            </a:avLst>
          </a:prstGeom>
          <a:noFill/>
          <a:ln w="38100">
            <a:solidFill>
              <a:srgbClr val="5D84C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B7535EBA-11E2-4594-A667-3FD2E0212FF1}"/>
              </a:ext>
            </a:extLst>
          </p:cNvPr>
          <p:cNvSpPr txBox="1"/>
          <p:nvPr/>
        </p:nvSpPr>
        <p:spPr>
          <a:xfrm>
            <a:off x="6656832" y="2777643"/>
            <a:ext cx="427613" cy="369332"/>
          </a:xfrm>
          <a:prstGeom prst="rect">
            <a:avLst/>
          </a:prstGeom>
          <a:noFill/>
        </p:spPr>
        <p:txBody>
          <a:bodyPr wrap="square" rtlCol="0">
            <a:spAutoFit/>
          </a:bodyPr>
          <a:lstStyle/>
          <a:p>
            <a:r>
              <a:rPr lang="ja-JP" altLang="en-US" b="1" dirty="0">
                <a:solidFill>
                  <a:srgbClr val="FF0000"/>
                </a:solidFill>
                <a:latin typeface="Meiryo UI" panose="020B0604030504040204" pitchFamily="50" charset="-128"/>
                <a:ea typeface="Meiryo UI" panose="020B0604030504040204" pitchFamily="50" charset="-128"/>
              </a:rPr>
              <a:t>②</a:t>
            </a:r>
            <a:endParaRPr kumimoji="1" lang="ja-JP" altLang="en-US" b="1" dirty="0">
              <a:solidFill>
                <a:srgbClr val="FF0000"/>
              </a:solidFill>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xmlns="" id="{352C80F4-5F96-413C-9D3D-DA2230C07EC6}"/>
              </a:ext>
            </a:extLst>
          </p:cNvPr>
          <p:cNvSpPr/>
          <p:nvPr/>
        </p:nvSpPr>
        <p:spPr>
          <a:xfrm>
            <a:off x="7357278" y="3137831"/>
            <a:ext cx="1662756" cy="2062046"/>
          </a:xfrm>
          <a:prstGeom prst="roundRect">
            <a:avLst>
              <a:gd name="adj" fmla="val 932"/>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18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xmlns="" id="{D8CCCA7D-B254-44A8-A209-131177CBA9D1}"/>
              </a:ext>
            </a:extLst>
          </p:cNvPr>
          <p:cNvSpPr txBox="1"/>
          <p:nvPr/>
        </p:nvSpPr>
        <p:spPr>
          <a:xfrm>
            <a:off x="7287471" y="2777643"/>
            <a:ext cx="427613" cy="369332"/>
          </a:xfrm>
          <a:prstGeom prst="rect">
            <a:avLst/>
          </a:prstGeom>
          <a:noFill/>
        </p:spPr>
        <p:txBody>
          <a:bodyPr wrap="square" rtlCol="0">
            <a:spAutoFit/>
          </a:bodyPr>
          <a:lstStyle/>
          <a:p>
            <a:r>
              <a:rPr lang="ja-JP" altLang="en-US" b="1" dirty="0">
                <a:solidFill>
                  <a:srgbClr val="FF0000"/>
                </a:solidFill>
                <a:latin typeface="Meiryo UI" panose="020B0604030504040204" pitchFamily="50" charset="-128"/>
                <a:ea typeface="Meiryo UI" panose="020B0604030504040204" pitchFamily="50" charset="-128"/>
              </a:rPr>
              <a:t>③</a:t>
            </a:r>
            <a:endParaRPr kumimoji="1" lang="ja-JP" altLang="en-US" b="1" dirty="0">
              <a:solidFill>
                <a:srgbClr val="FF0000"/>
              </a:solidFill>
              <a:latin typeface="Meiryo UI" panose="020B0604030504040204" pitchFamily="50" charset="-128"/>
              <a:ea typeface="Meiryo UI" panose="020B0604030504040204" pitchFamily="50" charset="-128"/>
            </a:endParaRPr>
          </a:p>
        </p:txBody>
      </p:sp>
      <p:sp>
        <p:nvSpPr>
          <p:cNvPr id="16" name="Rectangle 5">
            <a:extLst>
              <a:ext uri="{FF2B5EF4-FFF2-40B4-BE49-F238E27FC236}">
                <a16:creationId xmlns:a16="http://schemas.microsoft.com/office/drawing/2014/main" xmlns="" id="{F473F94D-BDB3-4730-82EC-09B86B90FF3F}"/>
              </a:ext>
            </a:extLst>
          </p:cNvPr>
          <p:cNvSpPr txBox="1">
            <a:spLocks noChangeArrowheads="1"/>
          </p:cNvSpPr>
          <p:nvPr/>
        </p:nvSpPr>
        <p:spPr>
          <a:xfrm>
            <a:off x="215900" y="5285815"/>
            <a:ext cx="8804134" cy="1352278"/>
          </a:xfrm>
          <a:prstGeom prst="rect">
            <a:avLst/>
          </a:prstGeom>
        </p:spPr>
        <p:txBody>
          <a:bodyPr tIns="90000" bIns="90000" anchor="t"/>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216000" indent="-228600">
              <a:spcBef>
                <a:spcPts val="600"/>
              </a:spcBef>
              <a:buClrTx/>
              <a:buFont typeface="+mj-ea"/>
              <a:buAutoNum type="circleNumDbPlain"/>
              <a:defRPr/>
            </a:pPr>
            <a:r>
              <a:rPr lang="ja-JP" altLang="en-US" sz="1200" dirty="0">
                <a:latin typeface="Meiryo UI" panose="020B0604030504040204" pitchFamily="50" charset="-128"/>
                <a:ea typeface="Meiryo UI" panose="020B0604030504040204" pitchFamily="50" charset="-128"/>
              </a:rPr>
              <a:t>別添④「別紙</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　機能・帳票要件」と同様の内容を記載している。調査対象外（「実装オプション機能」以外）は網掛けとしている。</a:t>
            </a:r>
            <a:endParaRPr lang="en-US" altLang="ja-JP" sz="1200" dirty="0">
              <a:latin typeface="Meiryo UI" panose="020B0604030504040204" pitchFamily="50" charset="-128"/>
              <a:ea typeface="Meiryo UI" panose="020B0604030504040204" pitchFamily="50" charset="-128"/>
            </a:endParaRPr>
          </a:p>
          <a:p>
            <a:pPr marL="216000" indent="-228600">
              <a:spcBef>
                <a:spcPts val="600"/>
              </a:spcBef>
              <a:buClrTx/>
              <a:buFont typeface="+mj-ea"/>
              <a:buAutoNum type="circleNumDbPlain"/>
              <a:defRPr/>
            </a:pPr>
            <a:r>
              <a:rPr kumimoji="1" lang="ja-JP" altLang="en-US" sz="1200" dirty="0">
                <a:latin typeface="Meiryo UI" panose="020B0604030504040204" pitchFamily="50" charset="-128"/>
                <a:ea typeface="Meiryo UI" panose="020B0604030504040204" pitchFamily="50" charset="-128"/>
              </a:rPr>
              <a:t>実装オプション機能について、市町村事務処理標準システムの実装状況（以下の内容）を参考として記載している。</a:t>
            </a:r>
            <a:endParaRPr kumimoji="1" lang="en-US" altLang="ja-JP" sz="1200" dirty="0">
              <a:latin typeface="Meiryo UI" panose="020B0604030504040204" pitchFamily="50" charset="-128"/>
              <a:ea typeface="Meiryo UI" panose="020B0604030504040204" pitchFamily="50" charset="-128"/>
            </a:endParaRPr>
          </a:p>
          <a:p>
            <a:pPr marL="0" indent="0">
              <a:spcBef>
                <a:spcPts val="600"/>
              </a:spcBef>
              <a:buClrTx/>
              <a:defRPr/>
            </a:pPr>
            <a:r>
              <a:rPr lang="ja-JP" altLang="en-US" sz="900" dirty="0">
                <a:latin typeface="Meiryo UI" panose="020B0604030504040204" pitchFamily="50" charset="-128"/>
                <a:ea typeface="Meiryo UI" panose="020B0604030504040204" pitchFamily="50" charset="-128"/>
              </a:rPr>
              <a:t>　　○：実装オプション機能の内容は全て実装済み　　△：実装オプション機能の内容の一部を実装済み　　</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：実装オプション機能の内容は実装していない</a:t>
            </a:r>
          </a:p>
          <a:p>
            <a:pPr marL="216000" indent="-228600">
              <a:spcBef>
                <a:spcPts val="600"/>
              </a:spcBef>
              <a:buClrTx/>
              <a:buFont typeface="+mj-ea"/>
              <a:buAutoNum type="circleNumDbPlain" startAt="3"/>
              <a:defRPr/>
            </a:pP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「ベンダ構成員回答欄」に、実装可否（以下の選択肢）及び必要に応じてコメント（一部実装予定の場合の補足等）を記載いただきたい。</a:t>
            </a:r>
            <a:endParaRPr kumimoji="1" lang="en-US" altLang="ja-JP"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L="0" indent="0">
              <a:spcBef>
                <a:spcPts val="600"/>
              </a:spcBef>
              <a:buClrTx/>
              <a:defRPr/>
            </a:pP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　　○：</a:t>
            </a:r>
            <a:r>
              <a:rPr lang="ja-JP" altLang="en-US" sz="900" dirty="0">
                <a:latin typeface="Meiryo UI" panose="020B0604030504040204" pitchFamily="50" charset="-128"/>
                <a:ea typeface="Meiryo UI" panose="020B0604030504040204" pitchFamily="50" charset="-128"/>
              </a:rPr>
              <a:t>実装</a:t>
            </a: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オプション機能の内容は全て実装予定又は実装済み　　△：</a:t>
            </a:r>
            <a:r>
              <a:rPr lang="ja-JP" altLang="en-US" sz="900" dirty="0">
                <a:latin typeface="Meiryo UI" panose="020B0604030504040204" pitchFamily="50" charset="-128"/>
                <a:ea typeface="Meiryo UI" panose="020B0604030504040204" pitchFamily="50" charset="-128"/>
              </a:rPr>
              <a:t>実装</a:t>
            </a: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オプション機能の内容の一部を実装予定又は実装済み　　</a:t>
            </a:r>
            <a:r>
              <a:rPr kumimoji="1" lang="en-US" altLang="ja-JP"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実装</a:t>
            </a: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オプション機能の内容は実装予定なし</a:t>
            </a:r>
          </a:p>
        </p:txBody>
      </p:sp>
      <p:sp>
        <p:nvSpPr>
          <p:cNvPr id="19" name="Rectangle 5">
            <a:extLst>
              <a:ext uri="{FF2B5EF4-FFF2-40B4-BE49-F238E27FC236}">
                <a16:creationId xmlns:a16="http://schemas.microsoft.com/office/drawing/2014/main" xmlns="" id="{8DC42F5F-87D9-47A3-A9FC-3A32F4B533EC}"/>
              </a:ext>
            </a:extLst>
          </p:cNvPr>
          <p:cNvSpPr txBox="1">
            <a:spLocks noChangeArrowheads="1"/>
          </p:cNvSpPr>
          <p:nvPr/>
        </p:nvSpPr>
        <p:spPr>
          <a:xfrm>
            <a:off x="215900" y="1322715"/>
            <a:ext cx="8672400" cy="331307"/>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a:t>
            </a:r>
            <a:r>
              <a:rPr lang="ja-JP" altLang="en-US" kern="0" dirty="0">
                <a:latin typeface="Meiryo UI" panose="020B0604030504040204" pitchFamily="50" charset="-128"/>
                <a:ea typeface="Meiryo UI" panose="020B0604030504040204" pitchFamily="50" charset="-128"/>
              </a:rPr>
              <a:t>別添①</a:t>
            </a:r>
            <a:r>
              <a:rPr lang="en-US" altLang="ja-JP" kern="0" dirty="0">
                <a:latin typeface="Meiryo UI" panose="020B0604030504040204" pitchFamily="50" charset="-128"/>
                <a:ea typeface="Meiryo UI" panose="020B0604030504040204" pitchFamily="50" charset="-128"/>
              </a:rPr>
              <a:t>-1</a:t>
            </a:r>
            <a:r>
              <a:rPr lang="ja-JP" altLang="en-US" kern="0" dirty="0">
                <a:latin typeface="Meiryo UI" panose="020B0604030504040204" pitchFamily="50" charset="-128"/>
                <a:ea typeface="Meiryo UI" panose="020B0604030504040204" pitchFamily="50" charset="-128"/>
              </a:rPr>
              <a:t>「ベンダ調査向け機能・帳票要件」</a:t>
            </a:r>
            <a:r>
              <a:rPr lang="ja-JP" altLang="en-US" sz="1400" dirty="0">
                <a:latin typeface="Meiryo UI" panose="020B0604030504040204" pitchFamily="50" charset="-128"/>
                <a:ea typeface="Meiryo UI" panose="020B0604030504040204" pitchFamily="50" charset="-128"/>
              </a:rPr>
              <a:t>＞</a:t>
            </a:r>
            <a:endParaRPr lang="ja-JP" altLang="en-US" sz="14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711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xmlns="" id="{5A330305-8AAC-4631-A8AB-5AE894E94BD8}"/>
              </a:ext>
            </a:extLst>
          </p:cNvPr>
          <p:cNvPicPr>
            <a:picLocks noChangeAspect="1"/>
          </p:cNvPicPr>
          <p:nvPr/>
        </p:nvPicPr>
        <p:blipFill>
          <a:blip r:embed="rId2"/>
          <a:stretch>
            <a:fillRect/>
          </a:stretch>
        </p:blipFill>
        <p:spPr>
          <a:xfrm>
            <a:off x="136132" y="835206"/>
            <a:ext cx="8895600" cy="4018287"/>
          </a:xfrm>
          <a:prstGeom prst="rect">
            <a:avLst/>
          </a:prstGeom>
          <a:ln>
            <a:solidFill>
              <a:schemeClr val="tx1"/>
            </a:solidFill>
          </a:ln>
        </p:spPr>
      </p:pic>
      <p:sp>
        <p:nvSpPr>
          <p:cNvPr id="16" name="Rectangle 5">
            <a:extLst>
              <a:ext uri="{FF2B5EF4-FFF2-40B4-BE49-F238E27FC236}">
                <a16:creationId xmlns:a16="http://schemas.microsoft.com/office/drawing/2014/main" xmlns="" id="{F473F94D-BDB3-4730-82EC-09B86B90FF3F}"/>
              </a:ext>
            </a:extLst>
          </p:cNvPr>
          <p:cNvSpPr txBox="1">
            <a:spLocks noChangeArrowheads="1"/>
          </p:cNvSpPr>
          <p:nvPr/>
        </p:nvSpPr>
        <p:spPr>
          <a:xfrm>
            <a:off x="215900" y="5105994"/>
            <a:ext cx="8804134" cy="1352278"/>
          </a:xfrm>
          <a:prstGeom prst="rect">
            <a:avLst/>
          </a:prstGeom>
        </p:spPr>
        <p:txBody>
          <a:bodyPr tIns="90000" bIns="90000" anchor="t"/>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216000" indent="-228600">
              <a:spcBef>
                <a:spcPts val="600"/>
              </a:spcBef>
              <a:buClrTx/>
              <a:buFont typeface="+mj-ea"/>
              <a:buAutoNum type="circleNumDbPlain"/>
              <a:defRPr/>
            </a:pPr>
            <a:r>
              <a:rPr lang="ja-JP" altLang="en-US" sz="1200" dirty="0">
                <a:latin typeface="Meiryo UI" panose="020B0604030504040204" pitchFamily="50" charset="-128"/>
                <a:ea typeface="Meiryo UI" panose="020B0604030504040204" pitchFamily="50" charset="-128"/>
              </a:rPr>
              <a:t>別添④「別紙</a:t>
            </a:r>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　帳票詳細要件」と同様の内容を記載している。調査対象外（オプションのシステム印字項目以外）は網掛けとしている。</a:t>
            </a:r>
            <a:endParaRPr lang="en-US" altLang="ja-JP" sz="1200" dirty="0">
              <a:latin typeface="Meiryo UI" panose="020B0604030504040204" pitchFamily="50" charset="-128"/>
              <a:ea typeface="Meiryo UI" panose="020B0604030504040204" pitchFamily="50" charset="-128"/>
            </a:endParaRPr>
          </a:p>
          <a:p>
            <a:pPr marL="216000" indent="-228600">
              <a:spcBef>
                <a:spcPts val="600"/>
              </a:spcBef>
              <a:buClrTx/>
              <a:buFont typeface="+mj-ea"/>
              <a:buAutoNum type="circleNumDbPlain"/>
              <a:defRPr/>
            </a:pPr>
            <a:r>
              <a:rPr kumimoji="1" lang="ja-JP" altLang="en-US" sz="1200" dirty="0">
                <a:latin typeface="Meiryo UI" panose="020B0604030504040204" pitchFamily="50" charset="-128"/>
                <a:ea typeface="Meiryo UI" panose="020B0604030504040204" pitchFamily="50" charset="-128"/>
              </a:rPr>
              <a:t>オプションのシステム印字項目について、市町村事務処理標準システムの実装状況（以下の内容）を参考として記載している。</a:t>
            </a:r>
            <a:endParaRPr kumimoji="1" lang="en-US" altLang="ja-JP" sz="1200" dirty="0">
              <a:latin typeface="Meiryo UI" panose="020B0604030504040204" pitchFamily="50" charset="-128"/>
              <a:ea typeface="Meiryo UI" panose="020B0604030504040204" pitchFamily="50" charset="-128"/>
            </a:endParaRPr>
          </a:p>
          <a:p>
            <a:pPr marL="0" indent="0">
              <a:spcBef>
                <a:spcPts val="600"/>
              </a:spcBef>
              <a:buClrTx/>
              <a:defRPr/>
            </a:pPr>
            <a:r>
              <a:rPr lang="ja-JP" altLang="en-US" sz="900" dirty="0">
                <a:latin typeface="Meiryo UI" panose="020B0604030504040204" pitchFamily="50" charset="-128"/>
                <a:ea typeface="Meiryo UI" panose="020B0604030504040204" pitchFamily="50" charset="-128"/>
              </a:rPr>
              <a:t>　　○：オプションのシステム印字項目は実装済み　　</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：オプションのシステム印字項目は実装していない</a:t>
            </a:r>
          </a:p>
          <a:p>
            <a:pPr marL="216000" indent="-228600">
              <a:spcBef>
                <a:spcPts val="600"/>
              </a:spcBef>
              <a:buClrTx/>
              <a:buFont typeface="+mj-ea"/>
              <a:buAutoNum type="circleNumDbPlain" startAt="3"/>
              <a:defRPr/>
            </a:pP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「ベンダ構成員回答欄」に、実装可否（以下の選択肢）及び必要に応じてコメントを記載いただきたい。</a:t>
            </a:r>
            <a:endParaRPr kumimoji="1" lang="en-US" altLang="ja-JP"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L="0" indent="0">
              <a:spcBef>
                <a:spcPts val="600"/>
              </a:spcBef>
              <a:buClrTx/>
              <a:defRPr/>
            </a:pP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　　○：オプションのシステム印字項目は実装予定又は実装済み　　</a:t>
            </a:r>
            <a:r>
              <a:rPr kumimoji="1" lang="en-US" altLang="ja-JP"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ja-JP" altLang="en-US" sz="9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：オプションのシステム印字項目は実装予定なし</a:t>
            </a:r>
          </a:p>
        </p:txBody>
      </p:sp>
      <p:sp>
        <p:nvSpPr>
          <p:cNvPr id="5" name="Rectangle 5">
            <a:extLst>
              <a:ext uri="{FF2B5EF4-FFF2-40B4-BE49-F238E27FC236}">
                <a16:creationId xmlns:a16="http://schemas.microsoft.com/office/drawing/2014/main" xmlns=""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国民健康保険システム標準化</a:t>
            </a:r>
            <a:r>
              <a:rPr lang="ja-JP" altLang="en-US" dirty="0">
                <a:latin typeface="Meiryo UI" panose="020B0604030504040204" pitchFamily="50" charset="-128"/>
                <a:ea typeface="Meiryo UI" panose="020B0604030504040204" pitchFamily="50" charset="-128"/>
              </a:rPr>
              <a:t>　</a:t>
            </a:r>
            <a:r>
              <a:rPr lang="ja-JP" altLang="en-US" sz="1400" kern="0" dirty="0">
                <a:latin typeface="Meiryo UI" panose="020B0604030504040204" pitchFamily="50" charset="-128"/>
                <a:ea typeface="Meiryo UI" panose="020B0604030504040204" pitchFamily="50" charset="-128"/>
              </a:rPr>
              <a:t>ベンダ調査依頼について</a:t>
            </a:r>
          </a:p>
        </p:txBody>
      </p:sp>
      <p:sp>
        <p:nvSpPr>
          <p:cNvPr id="8" name="スライド番号プレースホルダー 4">
            <a:extLst>
              <a:ext uri="{FF2B5EF4-FFF2-40B4-BE49-F238E27FC236}">
                <a16:creationId xmlns:a16="http://schemas.microsoft.com/office/drawing/2014/main" xmlns=""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四角形: 角を丸くする 6">
            <a:extLst>
              <a:ext uri="{FF2B5EF4-FFF2-40B4-BE49-F238E27FC236}">
                <a16:creationId xmlns:a16="http://schemas.microsoft.com/office/drawing/2014/main" xmlns="" id="{48EF6787-5348-4C85-9B01-E2C76E5659B3}"/>
              </a:ext>
            </a:extLst>
          </p:cNvPr>
          <p:cNvSpPr/>
          <p:nvPr/>
        </p:nvSpPr>
        <p:spPr>
          <a:xfrm>
            <a:off x="161036" y="1446161"/>
            <a:ext cx="6408000" cy="3407332"/>
          </a:xfrm>
          <a:prstGeom prst="roundRect">
            <a:avLst>
              <a:gd name="adj" fmla="val 2012"/>
            </a:avLst>
          </a:prstGeom>
          <a:noFill/>
          <a:ln w="38100">
            <a:solidFill>
              <a:srgbClr val="C55A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333A00CA-B6C4-400F-A944-EBB5D84F72AA}"/>
              </a:ext>
            </a:extLst>
          </p:cNvPr>
          <p:cNvSpPr txBox="1"/>
          <p:nvPr/>
        </p:nvSpPr>
        <p:spPr>
          <a:xfrm>
            <a:off x="215900" y="1076829"/>
            <a:ext cx="397036" cy="369332"/>
          </a:xfrm>
          <a:prstGeom prst="rect">
            <a:avLst/>
          </a:prstGeom>
          <a:noFill/>
        </p:spPr>
        <p:txBody>
          <a:bodyPr wrap="square" rtlCol="0">
            <a:spAutoFit/>
          </a:bodyPr>
          <a:lstStyle/>
          <a:p>
            <a:r>
              <a:rPr kumimoji="1" lang="ja-JP" altLang="en-US" b="1" dirty="0">
                <a:solidFill>
                  <a:srgbClr val="FF0000"/>
                </a:solidFill>
                <a:latin typeface="Meiryo UI" panose="020B0604030504040204" pitchFamily="50" charset="-128"/>
                <a:ea typeface="Meiryo UI" panose="020B0604030504040204" pitchFamily="50" charset="-128"/>
              </a:rPr>
              <a:t>①</a:t>
            </a:r>
          </a:p>
        </p:txBody>
      </p:sp>
      <p:sp>
        <p:nvSpPr>
          <p:cNvPr id="12" name="四角形: 角を丸くする 11">
            <a:extLst>
              <a:ext uri="{FF2B5EF4-FFF2-40B4-BE49-F238E27FC236}">
                <a16:creationId xmlns:a16="http://schemas.microsoft.com/office/drawing/2014/main" xmlns="" id="{BC8019F3-0F25-4E05-B52B-69597E9018AF}"/>
              </a:ext>
            </a:extLst>
          </p:cNvPr>
          <p:cNvSpPr/>
          <p:nvPr/>
        </p:nvSpPr>
        <p:spPr>
          <a:xfrm>
            <a:off x="6594496" y="1820140"/>
            <a:ext cx="648000" cy="612000"/>
          </a:xfrm>
          <a:prstGeom prst="roundRect">
            <a:avLst>
              <a:gd name="adj" fmla="val 932"/>
            </a:avLst>
          </a:prstGeom>
          <a:noFill/>
          <a:ln w="38100">
            <a:solidFill>
              <a:srgbClr val="5D84C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B7535EBA-11E2-4594-A667-3FD2E0212FF1}"/>
              </a:ext>
            </a:extLst>
          </p:cNvPr>
          <p:cNvSpPr txBox="1"/>
          <p:nvPr/>
        </p:nvSpPr>
        <p:spPr>
          <a:xfrm>
            <a:off x="6522089" y="1493315"/>
            <a:ext cx="427613" cy="369332"/>
          </a:xfrm>
          <a:prstGeom prst="rect">
            <a:avLst/>
          </a:prstGeom>
          <a:noFill/>
        </p:spPr>
        <p:txBody>
          <a:bodyPr wrap="square" rtlCol="0">
            <a:spAutoFit/>
          </a:bodyPr>
          <a:lstStyle/>
          <a:p>
            <a:r>
              <a:rPr lang="ja-JP" altLang="en-US" b="1" dirty="0">
                <a:solidFill>
                  <a:srgbClr val="FF0000"/>
                </a:solidFill>
                <a:latin typeface="Meiryo UI" panose="020B0604030504040204" pitchFamily="50" charset="-128"/>
                <a:ea typeface="Meiryo UI" panose="020B0604030504040204" pitchFamily="50" charset="-128"/>
              </a:rPr>
              <a:t>②</a:t>
            </a:r>
            <a:endParaRPr kumimoji="1" lang="ja-JP" altLang="en-US" b="1" dirty="0">
              <a:solidFill>
                <a:srgbClr val="FF0000"/>
              </a:solidFill>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xmlns="" id="{352C80F4-5F96-413C-9D3D-DA2230C07EC6}"/>
              </a:ext>
            </a:extLst>
          </p:cNvPr>
          <p:cNvSpPr/>
          <p:nvPr/>
        </p:nvSpPr>
        <p:spPr>
          <a:xfrm>
            <a:off x="7287470" y="1820140"/>
            <a:ext cx="1732563" cy="612000"/>
          </a:xfrm>
          <a:prstGeom prst="roundRect">
            <a:avLst>
              <a:gd name="adj" fmla="val 932"/>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18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xmlns="" id="{D8CCCA7D-B254-44A8-A209-131177CBA9D1}"/>
              </a:ext>
            </a:extLst>
          </p:cNvPr>
          <p:cNvSpPr txBox="1"/>
          <p:nvPr/>
        </p:nvSpPr>
        <p:spPr>
          <a:xfrm>
            <a:off x="7217664" y="1493315"/>
            <a:ext cx="427613" cy="369332"/>
          </a:xfrm>
          <a:prstGeom prst="rect">
            <a:avLst/>
          </a:prstGeom>
          <a:noFill/>
        </p:spPr>
        <p:txBody>
          <a:bodyPr wrap="square" rtlCol="0">
            <a:spAutoFit/>
          </a:bodyPr>
          <a:lstStyle/>
          <a:p>
            <a:r>
              <a:rPr lang="ja-JP" altLang="en-US" b="1" dirty="0">
                <a:solidFill>
                  <a:srgbClr val="FF0000"/>
                </a:solidFill>
                <a:latin typeface="Meiryo UI" panose="020B0604030504040204" pitchFamily="50" charset="-128"/>
                <a:ea typeface="Meiryo UI" panose="020B0604030504040204" pitchFamily="50" charset="-128"/>
              </a:rPr>
              <a:t>③</a:t>
            </a:r>
            <a:endParaRPr kumimoji="1" lang="ja-JP" altLang="en-US" b="1" dirty="0">
              <a:solidFill>
                <a:srgbClr val="FF0000"/>
              </a:solidFill>
              <a:latin typeface="Meiryo UI" panose="020B0604030504040204" pitchFamily="50" charset="-128"/>
              <a:ea typeface="Meiryo UI" panose="020B0604030504040204" pitchFamily="50" charset="-128"/>
            </a:endParaRPr>
          </a:p>
        </p:txBody>
      </p:sp>
      <p:sp>
        <p:nvSpPr>
          <p:cNvPr id="24" name="Rectangle 5">
            <a:extLst>
              <a:ext uri="{FF2B5EF4-FFF2-40B4-BE49-F238E27FC236}">
                <a16:creationId xmlns:a16="http://schemas.microsoft.com/office/drawing/2014/main" xmlns="" id="{7FEC3A91-F919-4923-AA1C-B867021ECAD6}"/>
              </a:ext>
            </a:extLst>
          </p:cNvPr>
          <p:cNvSpPr txBox="1">
            <a:spLocks noChangeArrowheads="1"/>
          </p:cNvSpPr>
          <p:nvPr/>
        </p:nvSpPr>
        <p:spPr>
          <a:xfrm>
            <a:off x="215900" y="464205"/>
            <a:ext cx="8672400" cy="331307"/>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dirty="0">
                <a:latin typeface="Meiryo UI" panose="020B0604030504040204" pitchFamily="50" charset="-128"/>
                <a:ea typeface="Meiryo UI" panose="020B0604030504040204" pitchFamily="50" charset="-128"/>
              </a:rPr>
              <a:t>＜</a:t>
            </a:r>
            <a:r>
              <a:rPr lang="ja-JP" altLang="en-US" kern="0" dirty="0">
                <a:latin typeface="Meiryo UI" panose="020B0604030504040204" pitchFamily="50" charset="-128"/>
                <a:ea typeface="Meiryo UI" panose="020B0604030504040204" pitchFamily="50" charset="-128"/>
              </a:rPr>
              <a:t>別添①</a:t>
            </a:r>
            <a:r>
              <a:rPr lang="en-US" altLang="ja-JP" kern="0" dirty="0">
                <a:latin typeface="Meiryo UI" panose="020B0604030504040204" pitchFamily="50" charset="-128"/>
                <a:ea typeface="Meiryo UI" panose="020B0604030504040204" pitchFamily="50" charset="-128"/>
              </a:rPr>
              <a:t>-2</a:t>
            </a:r>
            <a:r>
              <a:rPr lang="ja-JP" altLang="en-US" kern="0" dirty="0">
                <a:latin typeface="Meiryo UI" panose="020B0604030504040204" pitchFamily="50" charset="-128"/>
                <a:ea typeface="Meiryo UI" panose="020B0604030504040204" pitchFamily="50" charset="-128"/>
              </a:rPr>
              <a:t>「ベンダ調査向け帳票詳細要件」</a:t>
            </a:r>
            <a:r>
              <a:rPr lang="ja-JP" altLang="en-US" sz="1400" dirty="0">
                <a:latin typeface="Meiryo UI" panose="020B0604030504040204" pitchFamily="50" charset="-128"/>
                <a:ea typeface="Meiryo UI" panose="020B0604030504040204" pitchFamily="50" charset="-128"/>
              </a:rPr>
              <a:t>＞</a:t>
            </a:r>
            <a:endParaRPr lang="ja-JP" altLang="en-US" sz="14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833603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F9655B9EBC30554FAEB54DCA5B953C69" ma:contentTypeVersion="10" ma:contentTypeDescription="新しいドキュメントを作成します。" ma:contentTypeScope="" ma:versionID="422ad7435047479924aed93c76e7f640">
  <xsd:schema xmlns:xsd="http://www.w3.org/2001/XMLSchema" xmlns:xs="http://www.w3.org/2001/XMLSchema" xmlns:p="http://schemas.microsoft.com/office/2006/metadata/properties" xmlns:ns3="a62d4c19-eb1e-4a8a-8886-4e1ada99752f" xmlns:ns4="077a6a02-3521-4e8e-849a-77c542a719ea" targetNamespace="http://schemas.microsoft.com/office/2006/metadata/properties" ma:root="true" ma:fieldsID="5811c5f6399337d0e2400fccb3a940b7" ns3:_="" ns4:_="">
    <xsd:import namespace="a62d4c19-eb1e-4a8a-8886-4e1ada99752f"/>
    <xsd:import namespace="077a6a02-3521-4e8e-849a-77c542a719e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2d4c19-eb1e-4a8a-8886-4e1ada99752f"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77a6a02-3521-4e8e-849a-77c542a719e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307FD7-D6DB-4C25-BA39-C73EF8897798}">
  <ds:schemaRefs>
    <ds:schemaRef ds:uri="http://purl.org/dc/terms/"/>
    <ds:schemaRef ds:uri="a62d4c19-eb1e-4a8a-8886-4e1ada99752f"/>
    <ds:schemaRef ds:uri="077a6a02-3521-4e8e-849a-77c542a719ea"/>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DCD275C2-A1D9-4101-9AD8-45304456980C}">
  <ds:schemaRefs>
    <ds:schemaRef ds:uri="http://schemas.microsoft.com/sharepoint/v3/contenttype/forms"/>
  </ds:schemaRefs>
</ds:datastoreItem>
</file>

<file path=customXml/itemProps3.xml><?xml version="1.0" encoding="utf-8"?>
<ds:datastoreItem xmlns:ds="http://schemas.openxmlformats.org/officeDocument/2006/customXml" ds:itemID="{C7459CB4-36B3-4B26-9DCC-63E21834A9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2d4c19-eb1e-4a8a-8886-4e1ada99752f"/>
    <ds:schemaRef ds:uri="077a6a02-3521-4e8e-849a-77c542a719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国民健康保険システムにおける標準仕様書（案）公開に向けた対応について</Template>
  <TotalTime>5780</TotalTime>
  <Words>156</Words>
  <Application>Microsoft Office PowerPoint</Application>
  <PresentationFormat>画面に合わせる (4:3)</PresentationFormat>
  <Paragraphs>50</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Meiryo UI</vt:lpstr>
      <vt:lpstr>ＭＳ Ｐゴシック</vt:lpstr>
      <vt:lpstr>游ゴシック</vt:lpstr>
      <vt:lpstr>游ゴシック Light</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神山朔春 / Koyama，Motoharu</dc:creator>
  <cp:lastModifiedBy>4310 斎藤 竜登</cp:lastModifiedBy>
  <cp:revision>367</cp:revision>
  <cp:lastPrinted>2021-09-10T06:18:20Z</cp:lastPrinted>
  <dcterms:created xsi:type="dcterms:W3CDTF">2021-09-21T00:12:47Z</dcterms:created>
  <dcterms:modified xsi:type="dcterms:W3CDTF">2022-04-12T05:29:05Z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0x010100F9655B9EBC30554FAEB54DCA5B953C69</vt:lpwstr>
  </property>
</Properties>
</file>