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sldIdLst>
    <p:sldId id="257" r:id="rId2"/>
  </p:sldIdLst>
  <p:sldSz cx="9144000" cy="6858000" type="screen4x3"/>
  <p:notesSz cx="6734175" cy="9867900"/>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99"/>
    <a:srgbClr val="CCECFF"/>
    <a:srgbClr val="CCFFCC"/>
    <a:srgbClr val="FFFFCC"/>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054" autoAdjust="0"/>
  </p:normalViewPr>
  <p:slideViewPr>
    <p:cSldViewPr showGuides="1">
      <p:cViewPr varScale="1">
        <p:scale>
          <a:sx n="98" d="100"/>
          <a:sy n="98" d="100"/>
        </p:scale>
        <p:origin x="17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7825" cy="493713"/>
          </a:xfrm>
          <a:prstGeom prst="rect">
            <a:avLst/>
          </a:prstGeom>
        </p:spPr>
        <p:txBody>
          <a:bodyPr vert="horz" lIns="91440" tIns="45720" rIns="91440" bIns="45720" rtlCol="0"/>
          <a:lstStyle>
            <a:lvl1pPr algn="l" eaLnBrk="1" hangingPunct="1">
              <a:defRPr sz="1200">
                <a:latin typeface="Arial" charset="0"/>
                <a:ea typeface="ＭＳ Ｐゴシック" pitchFamily="50" charset="-128"/>
              </a:defRPr>
            </a:lvl1pPr>
          </a:lstStyle>
          <a:p>
            <a:pPr>
              <a:defRPr/>
            </a:pPr>
            <a:endParaRPr lang="ja-JP" altLang="en-US"/>
          </a:p>
        </p:txBody>
      </p:sp>
      <p:sp>
        <p:nvSpPr>
          <p:cNvPr id="3" name="日付プレースホルダ 2"/>
          <p:cNvSpPr>
            <a:spLocks noGrp="1"/>
          </p:cNvSpPr>
          <p:nvPr>
            <p:ph type="dt" idx="1"/>
          </p:nvPr>
        </p:nvSpPr>
        <p:spPr>
          <a:xfrm>
            <a:off x="3814763" y="0"/>
            <a:ext cx="2917825" cy="493713"/>
          </a:xfrm>
          <a:prstGeom prst="rect">
            <a:avLst/>
          </a:prstGeom>
        </p:spPr>
        <p:txBody>
          <a:bodyPr vert="horz" lIns="91440" tIns="45720" rIns="91440" bIns="45720" rtlCol="0"/>
          <a:lstStyle>
            <a:lvl1pPr algn="r" eaLnBrk="1" hangingPunct="1">
              <a:defRPr sz="1200">
                <a:latin typeface="Arial" charset="0"/>
                <a:ea typeface="ＭＳ Ｐゴシック" pitchFamily="50" charset="-128"/>
              </a:defRPr>
            </a:lvl1pPr>
          </a:lstStyle>
          <a:p>
            <a:pPr>
              <a:defRPr/>
            </a:pPr>
            <a:fld id="{D51EE9D9-2903-4CA7-929C-76A020B45BB8}" type="datetimeFigureOut">
              <a:rPr lang="ja-JP" altLang="en-US"/>
              <a:pPr>
                <a:defRPr/>
              </a:pPr>
              <a:t>2024/11/20</a:t>
            </a:fld>
            <a:endParaRPr lang="ja-JP" altLang="en-US"/>
          </a:p>
        </p:txBody>
      </p:sp>
      <p:sp>
        <p:nvSpPr>
          <p:cNvPr id="4" name="スライド イメージ プレースホルダ 3"/>
          <p:cNvSpPr>
            <a:spLocks noGrp="1" noRot="1" noChangeAspect="1"/>
          </p:cNvSpPr>
          <p:nvPr>
            <p:ph type="sldImg" idx="2"/>
          </p:nvPr>
        </p:nvSpPr>
        <p:spPr>
          <a:xfrm>
            <a:off x="900113" y="739775"/>
            <a:ext cx="4933950" cy="37004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73100" y="4687888"/>
            <a:ext cx="5387975" cy="4440237"/>
          </a:xfrm>
          <a:prstGeom prst="rect">
            <a:avLst/>
          </a:prstGeom>
        </p:spPr>
        <p:txBody>
          <a:bodyPr vert="horz" lIns="91440" tIns="45720" rIns="91440" bIns="45720" rtlCol="0">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p:cNvSpPr>
            <a:spLocks noGrp="1"/>
          </p:cNvSpPr>
          <p:nvPr>
            <p:ph type="ftr" sz="quarter" idx="4"/>
          </p:nvPr>
        </p:nvSpPr>
        <p:spPr>
          <a:xfrm>
            <a:off x="0" y="9372600"/>
            <a:ext cx="2917825" cy="493713"/>
          </a:xfrm>
          <a:prstGeom prst="rect">
            <a:avLst/>
          </a:prstGeom>
        </p:spPr>
        <p:txBody>
          <a:bodyPr vert="horz" lIns="91440" tIns="45720" rIns="91440" bIns="45720" rtlCol="0" anchor="b"/>
          <a:lstStyle>
            <a:lvl1pPr algn="l" eaLnBrk="1" hangingPunct="1">
              <a:defRPr sz="1200">
                <a:latin typeface="Arial" charset="0"/>
                <a:ea typeface="ＭＳ Ｐゴシック" pitchFamily="50" charset="-128"/>
              </a:defRPr>
            </a:lvl1pPr>
          </a:lstStyle>
          <a:p>
            <a:pPr>
              <a:defRPr/>
            </a:pPr>
            <a:endParaRPr lang="ja-JP" altLang="en-US"/>
          </a:p>
        </p:txBody>
      </p:sp>
      <p:sp>
        <p:nvSpPr>
          <p:cNvPr id="7" name="スライド番号プレースホルダ 6"/>
          <p:cNvSpPr>
            <a:spLocks noGrp="1"/>
          </p:cNvSpPr>
          <p:nvPr>
            <p:ph type="sldNum" sz="quarter" idx="5"/>
          </p:nvPr>
        </p:nvSpPr>
        <p:spPr>
          <a:xfrm>
            <a:off x="3814763" y="9372600"/>
            <a:ext cx="2917825" cy="493713"/>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1C7624B-2D27-4174-9CDF-11032940F15A}"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6128F-AAE5-4521-89DD-8133BFFEC6AA}"/>
            </a:ext>
          </a:extLst>
        </p:cNvPr>
        <p:cNvGrpSpPr/>
        <p:nvPr/>
      </p:nvGrpSpPr>
      <p:grpSpPr>
        <a:xfrm>
          <a:off x="0" y="0"/>
          <a:ext cx="0" cy="0"/>
          <a:chOff x="0" y="0"/>
          <a:chExt cx="0" cy="0"/>
        </a:xfrm>
      </p:grpSpPr>
      <p:sp>
        <p:nvSpPr>
          <p:cNvPr id="4098" name="スライド イメージ プレースホルダ 1">
            <a:extLst>
              <a:ext uri="{FF2B5EF4-FFF2-40B4-BE49-F238E27FC236}">
                <a16:creationId xmlns:a16="http://schemas.microsoft.com/office/drawing/2014/main" id="{5E4C7BF2-2173-E93F-FCDE-66A63F1575B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ノート プレースホルダ 2">
            <a:extLst>
              <a:ext uri="{FF2B5EF4-FFF2-40B4-BE49-F238E27FC236}">
                <a16:creationId xmlns:a16="http://schemas.microsoft.com/office/drawing/2014/main" id="{3ECCF33D-8773-0F12-50C3-A0D24FE3AAD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dirty="0"/>
          </a:p>
        </p:txBody>
      </p:sp>
      <p:sp>
        <p:nvSpPr>
          <p:cNvPr id="4100" name="スライド番号プレースホルダ 3">
            <a:extLst>
              <a:ext uri="{FF2B5EF4-FFF2-40B4-BE49-F238E27FC236}">
                <a16:creationId xmlns:a16="http://schemas.microsoft.com/office/drawing/2014/main" id="{D1223630-7F62-14BC-10DC-AC2AFB98A8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2950"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30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002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74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67DCF61-6530-49B8-BAB0-289114FBE84A}" type="slidenum">
              <a:rPr kumimoji="1" lang="ja-JP" altLang="en-US" sz="1200" b="0" i="0" u="none" strike="noStrike" kern="120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3639595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5704FB5B-461B-4FDA-9C1A-1327E3AB9C61}"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0419DB5-48D2-4FA8-A0A2-A09DE67E329A}" type="slidenum">
              <a:rPr lang="ja-JP" altLang="en-US"/>
              <a:pPr>
                <a:defRPr/>
              </a:pPr>
              <a:t>‹#›</a:t>
            </a:fld>
            <a:endParaRPr lang="ja-JP" altLang="en-US"/>
          </a:p>
        </p:txBody>
      </p:sp>
    </p:spTree>
    <p:extLst>
      <p:ext uri="{BB962C8B-B14F-4D97-AF65-F5344CB8AC3E}">
        <p14:creationId xmlns:p14="http://schemas.microsoft.com/office/powerpoint/2010/main" val="695337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21E28B09-B5FB-4F86-B967-FA30ED9176C5}"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969A818E-1D58-4E26-A67B-567DFDE6123E}" type="slidenum">
              <a:rPr lang="ja-JP" altLang="en-US"/>
              <a:pPr>
                <a:defRPr/>
              </a:pPr>
              <a:t>‹#›</a:t>
            </a:fld>
            <a:endParaRPr lang="ja-JP" altLang="en-US"/>
          </a:p>
        </p:txBody>
      </p:sp>
    </p:spTree>
    <p:extLst>
      <p:ext uri="{BB962C8B-B14F-4D97-AF65-F5344CB8AC3E}">
        <p14:creationId xmlns:p14="http://schemas.microsoft.com/office/powerpoint/2010/main" val="3330402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CE5E4E2A-0C0F-40DE-AB95-0B1E254CDA9C}"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3E95595-3843-4388-9EC8-2576E15CA04C}" type="slidenum">
              <a:rPr lang="ja-JP" altLang="en-US"/>
              <a:pPr>
                <a:defRPr/>
              </a:pPr>
              <a:t>‹#›</a:t>
            </a:fld>
            <a:endParaRPr lang="ja-JP" altLang="en-US"/>
          </a:p>
        </p:txBody>
      </p:sp>
    </p:spTree>
    <p:extLst>
      <p:ext uri="{BB962C8B-B14F-4D97-AF65-F5344CB8AC3E}">
        <p14:creationId xmlns:p14="http://schemas.microsoft.com/office/powerpoint/2010/main" val="4060516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D6399FF1-7D78-4181-9A16-E877D4C5D97C}"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B7F746C0-A015-4AF6-B25A-211AB7AE1370}" type="slidenum">
              <a:rPr lang="ja-JP" altLang="en-US"/>
              <a:pPr>
                <a:defRPr/>
              </a:pPr>
              <a:t>‹#›</a:t>
            </a:fld>
            <a:endParaRPr lang="ja-JP" altLang="en-US"/>
          </a:p>
        </p:txBody>
      </p:sp>
    </p:spTree>
    <p:extLst>
      <p:ext uri="{BB962C8B-B14F-4D97-AF65-F5344CB8AC3E}">
        <p14:creationId xmlns:p14="http://schemas.microsoft.com/office/powerpoint/2010/main" val="936104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D74E899B-37AB-4585-887B-D9C6E74FCAFA}" type="datetimeFigureOut">
              <a:rPr lang="ja-JP" altLang="en-US"/>
              <a:pPr>
                <a:defRPr/>
              </a:pPr>
              <a:t>2024/11/20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DC9A4D62-7E83-4714-A011-D7298A795F73}" type="slidenum">
              <a:rPr lang="ja-JP" altLang="en-US"/>
              <a:pPr>
                <a:defRPr/>
              </a:pPr>
              <a:t>‹#›</a:t>
            </a:fld>
            <a:endParaRPr lang="ja-JP" altLang="en-US"/>
          </a:p>
        </p:txBody>
      </p:sp>
    </p:spTree>
    <p:extLst>
      <p:ext uri="{BB962C8B-B14F-4D97-AF65-F5344CB8AC3E}">
        <p14:creationId xmlns:p14="http://schemas.microsoft.com/office/powerpoint/2010/main" val="440262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D5A8B186-8BDB-4825-AFF2-9B715CD4C5DB}" type="datetimeFigureOut">
              <a:rPr lang="ja-JP" altLang="en-US"/>
              <a:pPr>
                <a:defRPr/>
              </a:pPr>
              <a:t>2024/11/20</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019C6E6D-5FFF-4C7F-A81F-640940695F7E}" type="slidenum">
              <a:rPr lang="ja-JP" altLang="en-US"/>
              <a:pPr>
                <a:defRPr/>
              </a:pPr>
              <a:t>‹#›</a:t>
            </a:fld>
            <a:endParaRPr lang="ja-JP" altLang="en-US"/>
          </a:p>
        </p:txBody>
      </p:sp>
    </p:spTree>
    <p:extLst>
      <p:ext uri="{BB962C8B-B14F-4D97-AF65-F5344CB8AC3E}">
        <p14:creationId xmlns:p14="http://schemas.microsoft.com/office/powerpoint/2010/main" val="3008833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D7F7459F-5B5F-4B95-8DB8-0FC66164D93E}" type="datetimeFigureOut">
              <a:rPr lang="ja-JP" altLang="en-US"/>
              <a:pPr>
                <a:defRPr/>
              </a:pPr>
              <a:t>2024/11/20</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DEE7FF33-9EF8-4F68-A858-21DEF5126F2F}" type="slidenum">
              <a:rPr lang="ja-JP" altLang="en-US"/>
              <a:pPr>
                <a:defRPr/>
              </a:pPr>
              <a:t>‹#›</a:t>
            </a:fld>
            <a:endParaRPr lang="ja-JP" altLang="en-US"/>
          </a:p>
        </p:txBody>
      </p:sp>
    </p:spTree>
    <p:extLst>
      <p:ext uri="{BB962C8B-B14F-4D97-AF65-F5344CB8AC3E}">
        <p14:creationId xmlns:p14="http://schemas.microsoft.com/office/powerpoint/2010/main" val="1963121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684D9A0C-F802-447E-A0FA-2BC2CF64D3EC}" type="datetimeFigureOut">
              <a:rPr lang="ja-JP" altLang="en-US"/>
              <a:pPr>
                <a:defRPr/>
              </a:pPr>
              <a:t>2024/11/20</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C4097BD8-6B4A-4832-9B69-A3E71C159AF5}" type="slidenum">
              <a:rPr lang="ja-JP" altLang="en-US"/>
              <a:pPr>
                <a:defRPr/>
              </a:pPr>
              <a:t>‹#›</a:t>
            </a:fld>
            <a:endParaRPr lang="ja-JP" altLang="en-US"/>
          </a:p>
        </p:txBody>
      </p:sp>
    </p:spTree>
    <p:extLst>
      <p:ext uri="{BB962C8B-B14F-4D97-AF65-F5344CB8AC3E}">
        <p14:creationId xmlns:p14="http://schemas.microsoft.com/office/powerpoint/2010/main" val="3784126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E39DA231-657C-4A7D-A3DC-8ED2FAD63B47}" type="datetimeFigureOut">
              <a:rPr lang="ja-JP" altLang="en-US"/>
              <a:pPr>
                <a:defRPr/>
              </a:pPr>
              <a:t>2024/11/20</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12F75179-F3D4-4D32-8310-97709C3B2415}" type="slidenum">
              <a:rPr lang="ja-JP" altLang="en-US"/>
              <a:pPr>
                <a:defRPr/>
              </a:pPr>
              <a:t>‹#›</a:t>
            </a:fld>
            <a:endParaRPr lang="ja-JP" altLang="en-US"/>
          </a:p>
        </p:txBody>
      </p:sp>
    </p:spTree>
    <p:extLst>
      <p:ext uri="{BB962C8B-B14F-4D97-AF65-F5344CB8AC3E}">
        <p14:creationId xmlns:p14="http://schemas.microsoft.com/office/powerpoint/2010/main" val="169117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89B85F5C-296F-464E-8539-3DE525F42B16}" type="datetimeFigureOut">
              <a:rPr lang="ja-JP" altLang="en-US"/>
              <a:pPr>
                <a:defRPr/>
              </a:pPr>
              <a:t>2024/11/20</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F2775709-C5D0-47D6-BA7B-BE3E40A9C6E1}" type="slidenum">
              <a:rPr lang="ja-JP" altLang="en-US"/>
              <a:pPr>
                <a:defRPr/>
              </a:pPr>
              <a:t>‹#›</a:t>
            </a:fld>
            <a:endParaRPr lang="ja-JP" altLang="en-US"/>
          </a:p>
        </p:txBody>
      </p:sp>
    </p:spTree>
    <p:extLst>
      <p:ext uri="{BB962C8B-B14F-4D97-AF65-F5344CB8AC3E}">
        <p14:creationId xmlns:p14="http://schemas.microsoft.com/office/powerpoint/2010/main" val="2068163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0FB0E6CE-53A9-4DD9-942F-48C95A887A2B}" type="datetimeFigureOut">
              <a:rPr lang="ja-JP" altLang="en-US"/>
              <a:pPr>
                <a:defRPr/>
              </a:pPr>
              <a:t>2024/11/20</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74B38BD-CC01-4A35-82D6-48DA17AF80C0}" type="slidenum">
              <a:rPr lang="ja-JP" altLang="en-US"/>
              <a:pPr>
                <a:defRPr/>
              </a:pPr>
              <a:t>‹#›</a:t>
            </a:fld>
            <a:endParaRPr lang="ja-JP" altLang="en-US"/>
          </a:p>
        </p:txBody>
      </p:sp>
    </p:spTree>
    <p:extLst>
      <p:ext uri="{BB962C8B-B14F-4D97-AF65-F5344CB8AC3E}">
        <p14:creationId xmlns:p14="http://schemas.microsoft.com/office/powerpoint/2010/main" val="3827144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F47C2001-5840-4092-954D-2FCAD8D6ADC1}" type="datetimeFigureOut">
              <a:rPr lang="ja-JP" altLang="en-US"/>
              <a:pPr>
                <a:defRPr/>
              </a:pPr>
              <a:t>2024/11/20</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89258743-5AAD-400C-87E6-676CA3488234}"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sv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wmf"/><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6D0D42-AA4D-3EE6-E588-0A6ABB12B4B7}"/>
            </a:ext>
          </a:extLst>
        </p:cNvPr>
        <p:cNvGrpSpPr/>
        <p:nvPr/>
      </p:nvGrpSpPr>
      <p:grpSpPr>
        <a:xfrm>
          <a:off x="0" y="0"/>
          <a:ext cx="0" cy="0"/>
          <a:chOff x="0" y="0"/>
          <a:chExt cx="0" cy="0"/>
        </a:xfrm>
      </p:grpSpPr>
      <p:cxnSp>
        <p:nvCxnSpPr>
          <p:cNvPr id="84" name="直線コネクタ 83">
            <a:extLst>
              <a:ext uri="{FF2B5EF4-FFF2-40B4-BE49-F238E27FC236}">
                <a16:creationId xmlns:a16="http://schemas.microsoft.com/office/drawing/2014/main" id="{C07BA0C0-4F03-C796-1880-C7770412AE3C}"/>
              </a:ext>
            </a:extLst>
          </p:cNvPr>
          <p:cNvCxnSpPr>
            <a:cxnSpLocks/>
          </p:cNvCxnSpPr>
          <p:nvPr/>
        </p:nvCxnSpPr>
        <p:spPr>
          <a:xfrm>
            <a:off x="6791325" y="2833688"/>
            <a:ext cx="12700" cy="1196975"/>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35F72C47-7C30-61C3-BC04-23C9C9CA9941}"/>
              </a:ext>
            </a:extLst>
          </p:cNvPr>
          <p:cNvSpPr/>
          <p:nvPr/>
        </p:nvSpPr>
        <p:spPr>
          <a:xfrm>
            <a:off x="1548259" y="4272089"/>
            <a:ext cx="7488237" cy="2492375"/>
          </a:xfrm>
          <a:prstGeom prst="rect">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endParaRPr>
          </a:p>
        </p:txBody>
      </p:sp>
      <p:sp>
        <p:nvSpPr>
          <p:cNvPr id="56" name="正方形/長方形 55">
            <a:extLst>
              <a:ext uri="{FF2B5EF4-FFF2-40B4-BE49-F238E27FC236}">
                <a16:creationId xmlns:a16="http://schemas.microsoft.com/office/drawing/2014/main" id="{1AB854B0-D7BF-9B5E-AB93-B46B31AC0FBA}"/>
              </a:ext>
            </a:extLst>
          </p:cNvPr>
          <p:cNvSpPr/>
          <p:nvPr/>
        </p:nvSpPr>
        <p:spPr>
          <a:xfrm>
            <a:off x="1544638" y="2806700"/>
            <a:ext cx="7491412" cy="1223963"/>
          </a:xfrm>
          <a:prstGeom prst="rect">
            <a:avLst/>
          </a:prstGeom>
          <a:noFill/>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endParaRPr>
          </a:p>
        </p:txBody>
      </p:sp>
      <p:pic>
        <p:nvPicPr>
          <p:cNvPr id="3077" name="図 77" descr="サーバ.PNG">
            <a:extLst>
              <a:ext uri="{FF2B5EF4-FFF2-40B4-BE49-F238E27FC236}">
                <a16:creationId xmlns:a16="http://schemas.microsoft.com/office/drawing/2014/main" id="{73A8EDDB-1CA8-394D-1D21-EFA6FA47520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97089" y="3360192"/>
            <a:ext cx="339158" cy="5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テキスト ボックス 38">
            <a:extLst>
              <a:ext uri="{FF2B5EF4-FFF2-40B4-BE49-F238E27FC236}">
                <a16:creationId xmlns:a16="http://schemas.microsoft.com/office/drawing/2014/main" id="{1792109D-E291-EE7B-C9C2-8A26B6C2EE09}"/>
              </a:ext>
            </a:extLst>
          </p:cNvPr>
          <p:cNvSpPr txBox="1">
            <a:spLocks noChangeArrowheads="1"/>
          </p:cNvSpPr>
          <p:nvPr/>
        </p:nvSpPr>
        <p:spPr bwMode="auto">
          <a:xfrm>
            <a:off x="1592488" y="2846656"/>
            <a:ext cx="2302233" cy="27699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●●大学●●学部</a:t>
            </a:r>
            <a:r>
              <a:rPr kumimoji="1" lang="en-US" altLang="ja-JP"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NDB</a:t>
            </a:r>
            <a:r>
              <a:rPr kumimoji="1" lang="ja-JP"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サーバ室</a:t>
            </a:r>
          </a:p>
        </p:txBody>
      </p:sp>
      <p:sp>
        <p:nvSpPr>
          <p:cNvPr id="3080" name="Lock">
            <a:extLst>
              <a:ext uri="{FF2B5EF4-FFF2-40B4-BE49-F238E27FC236}">
                <a16:creationId xmlns:a16="http://schemas.microsoft.com/office/drawing/2014/main" id="{A21F7EED-DAE7-6AAF-E0D9-74E96C419A28}"/>
              </a:ext>
            </a:extLst>
          </p:cNvPr>
          <p:cNvSpPr>
            <a:spLocks noEditPoints="1" noChangeArrowheads="1"/>
          </p:cNvSpPr>
          <p:nvPr/>
        </p:nvSpPr>
        <p:spPr bwMode="auto">
          <a:xfrm>
            <a:off x="1379383" y="3660477"/>
            <a:ext cx="272492" cy="319925"/>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0 60000 65536"/>
              <a:gd name="T9" fmla="*/ 0 60000 65536"/>
              <a:gd name="T10" fmla="*/ 0 60000 65536"/>
              <a:gd name="T11" fmla="*/ 0 60000 65536"/>
              <a:gd name="T12" fmla="*/ 744 w 21600"/>
              <a:gd name="T13" fmla="*/ 9904 h 21600"/>
              <a:gd name="T14" fmla="*/ 21134 w 21600"/>
              <a:gd name="T15" fmla="*/ 15335 h 21600"/>
            </a:gdLst>
            <a:ahLst/>
            <a:cxnLst>
              <a:cxn ang="T8">
                <a:pos x="T0" y="T1"/>
              </a:cxn>
              <a:cxn ang="T9">
                <a:pos x="T2" y="T3"/>
              </a:cxn>
              <a:cxn ang="T10">
                <a:pos x="T4" y="T5"/>
              </a:cxn>
              <a:cxn ang="T11">
                <a:pos x="T6" y="T7"/>
              </a:cxn>
            </a:cxnLst>
            <a:rect l="T12" t="T13" r="T14" b="T15"/>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lnTo>
                  <a:pt x="93"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solidFill>
            <a:srgbClr val="C0C0C0"/>
          </a:solidFill>
          <a:ln w="38100">
            <a:solidFill>
              <a:srgbClr val="000000"/>
            </a:solidFill>
            <a:miter lim="800000"/>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effectLst/>
              <a:uLnTx/>
              <a:uFillTx/>
              <a:latin typeface="Arial" panose="020B0604020202020204" pitchFamily="34" charset="0"/>
              <a:ea typeface="ＭＳ Ｐゴシック" panose="020B0600070205080204" pitchFamily="50" charset="-128"/>
              <a:cs typeface="+mn-cs"/>
            </a:endParaRPr>
          </a:p>
        </p:txBody>
      </p:sp>
      <p:sp>
        <p:nvSpPr>
          <p:cNvPr id="61" name="右矢印 60">
            <a:extLst>
              <a:ext uri="{FF2B5EF4-FFF2-40B4-BE49-F238E27FC236}">
                <a16:creationId xmlns:a16="http://schemas.microsoft.com/office/drawing/2014/main" id="{A6411025-2A10-6B89-5CCC-E16C0982E7C4}"/>
              </a:ext>
            </a:extLst>
          </p:cNvPr>
          <p:cNvSpPr/>
          <p:nvPr/>
        </p:nvSpPr>
        <p:spPr>
          <a:xfrm rot="5400000">
            <a:off x="3663577" y="4188620"/>
            <a:ext cx="731838" cy="288925"/>
          </a:xfrm>
          <a:prstGeom prst="rightArrow">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41" name="角丸四角形吹き出し 40">
            <a:extLst>
              <a:ext uri="{FF2B5EF4-FFF2-40B4-BE49-F238E27FC236}">
                <a16:creationId xmlns:a16="http://schemas.microsoft.com/office/drawing/2014/main" id="{E0A7892C-1F5C-1576-73E8-27E79EDAFCEC}"/>
              </a:ext>
            </a:extLst>
          </p:cNvPr>
          <p:cNvSpPr/>
          <p:nvPr/>
        </p:nvSpPr>
        <p:spPr bwMode="auto">
          <a:xfrm>
            <a:off x="5011738" y="3184525"/>
            <a:ext cx="509590" cy="488949"/>
          </a:xfrm>
          <a:prstGeom prst="wedgeRoundRectCallout">
            <a:avLst>
              <a:gd name="adj1" fmla="val -61664"/>
              <a:gd name="adj2" fmla="val 62993"/>
              <a:gd name="adj3" fmla="val 16667"/>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3084" name="Picture 3" descr="C:\Users\nit\AppData\Local\Microsoft\Windows\Temporary Internet Files\Content.IE5\W647YWC8\MC900379769[1].wmf">
            <a:extLst>
              <a:ext uri="{FF2B5EF4-FFF2-40B4-BE49-F238E27FC236}">
                <a16:creationId xmlns:a16="http://schemas.microsoft.com/office/drawing/2014/main" id="{6D4AF4D5-A789-8809-D775-A9A271469ED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56100" y="3367088"/>
            <a:ext cx="56038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Picture 17" descr="C:\喜多村ローカル\01-くりっぷあーと\MC900432568.PNG">
            <a:extLst>
              <a:ext uri="{FF2B5EF4-FFF2-40B4-BE49-F238E27FC236}">
                <a16:creationId xmlns:a16="http://schemas.microsoft.com/office/drawing/2014/main" id="{0135B13D-2332-8F7F-02E7-A6C08D0429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95870" y="3627888"/>
            <a:ext cx="40322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6" name="テキスト ボックス 54">
            <a:extLst>
              <a:ext uri="{FF2B5EF4-FFF2-40B4-BE49-F238E27FC236}">
                <a16:creationId xmlns:a16="http://schemas.microsoft.com/office/drawing/2014/main" id="{5D29BD94-51EC-1D56-D72F-BB44EFAEEBB4}"/>
              </a:ext>
            </a:extLst>
          </p:cNvPr>
          <p:cNvSpPr txBox="1">
            <a:spLocks noChangeArrowheads="1"/>
          </p:cNvSpPr>
          <p:nvPr/>
        </p:nvSpPr>
        <p:spPr bwMode="auto">
          <a:xfrm>
            <a:off x="4461296" y="2808568"/>
            <a:ext cx="1192431"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提供された媒体は、</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施錠できる棚に保管</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093" name="テキスト ボックス 4">
            <a:extLst>
              <a:ext uri="{FF2B5EF4-FFF2-40B4-BE49-F238E27FC236}">
                <a16:creationId xmlns:a16="http://schemas.microsoft.com/office/drawing/2014/main" id="{2774F2A6-68B7-87B6-B4F5-C355E495CA05}"/>
              </a:ext>
            </a:extLst>
          </p:cNvPr>
          <p:cNvSpPr txBox="1">
            <a:spLocks noChangeArrowheads="1"/>
          </p:cNvSpPr>
          <p:nvPr/>
        </p:nvSpPr>
        <p:spPr bwMode="auto">
          <a:xfrm>
            <a:off x="34925" y="34925"/>
            <a:ext cx="950913" cy="3698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50" charset="-128"/>
                <a:cs typeface="+mn-cs"/>
              </a:rPr>
              <a:t>別添</a:t>
            </a:r>
            <a:r>
              <a:rPr kumimoji="1" lang="en-US" altLang="ja-JP" sz="18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50" charset="-128"/>
                <a:cs typeface="+mn-cs"/>
              </a:rPr>
              <a:t>2-1</a:t>
            </a:r>
            <a:endParaRPr kumimoji="1" lang="ja-JP" altLang="en-US" sz="1800" b="0" i="0" u="none" strike="noStrike" kern="1200" cap="none" spc="0" normalizeH="0" baseline="0" noProof="0">
              <a:ln>
                <a:noFill/>
              </a:ln>
              <a:solidFill>
                <a:prstClr val="black"/>
              </a:solidFill>
              <a:effectLst/>
              <a:uLnTx/>
              <a:uFillTx/>
              <a:latin typeface="Calibri" panose="020F0502020204030204" pitchFamily="34" charset="0"/>
              <a:ea typeface="ＭＳ Ｐゴシック" panose="020B0600070205080204" pitchFamily="50" charset="-128"/>
              <a:cs typeface="+mn-cs"/>
            </a:endParaRPr>
          </a:p>
        </p:txBody>
      </p:sp>
      <p:sp>
        <p:nvSpPr>
          <p:cNvPr id="6" name="角丸四角形 5">
            <a:extLst>
              <a:ext uri="{FF2B5EF4-FFF2-40B4-BE49-F238E27FC236}">
                <a16:creationId xmlns:a16="http://schemas.microsoft.com/office/drawing/2014/main" id="{99AE1EAE-486B-121A-92F3-73CAF785D09F}"/>
              </a:ext>
            </a:extLst>
          </p:cNvPr>
          <p:cNvSpPr/>
          <p:nvPr/>
        </p:nvSpPr>
        <p:spPr>
          <a:xfrm>
            <a:off x="179512" y="560388"/>
            <a:ext cx="8856538" cy="2009775"/>
          </a:xfrm>
          <a:prstGeom prst="roundRect">
            <a:avLst>
              <a:gd name="adj" fmla="val 5822"/>
            </a:avLst>
          </a:prstGeom>
        </p:spPr>
        <p:style>
          <a:lnRef idx="2">
            <a:schemeClr val="dk1"/>
          </a:lnRef>
          <a:fillRef idx="1">
            <a:schemeClr val="lt1"/>
          </a:fillRef>
          <a:effectRef idx="0">
            <a:schemeClr val="dk1"/>
          </a:effectRef>
          <a:fontRef idx="minor">
            <a:schemeClr val="dk1"/>
          </a:fontRef>
        </p:style>
        <p: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NDB</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データ等は、申出書に記載されている</a:t>
            </a:r>
            <a:r>
              <a:rPr kumimoji="1" lang="ja-JP"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取扱者</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のみが利用する。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取扱区域（利用場所・保管場所）への入室は取扱者のみ可能とする。取扱区域は施錠し取扱者以外が立ち入れない措置を講ずる。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厚生労働省より提供を受けた</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NDB</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データは保管場所のサーバに保存する。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入退室管理簿、操作端末利用管理簿、</a:t>
            </a:r>
            <a:r>
              <a:rPr kumimoji="1" lang="zh-TW"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記憶媒体利用管理簿</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zh-TW"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作成帳票管理簿</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を作成し、利用状況を管理する。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サーバから一部のデータを切り出してパスワード設定済みの外付け</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HDD</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で専用室の端末に複写し、分析を行う。</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外付</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HDD</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、公表前確認用</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USB</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、紙媒体は、施錠できる棚に保管する。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取扱区域（利用場所・保管場所）内では、外部ネットワーク（インターネット、学内</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LAN</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、院内</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LAN</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等を含む）へは一切接続しない。ただし、公表前確認を目的とした場合を除く。公表前確認は、パスワード付き</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ZIP</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ファイルにして、手続担当者がメールで行う。</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利用場所や保管場所間で</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NDB</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データ等をやり取りする際は、台帳管理しているパスワード設定済みの外付け</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HDD</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を用いる。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研究終了時は、サーバ及び外付け</a:t>
            </a: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HDD</a:t>
            </a: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に保存されているデータを専用のデータ消去ソフトにより完全削除する。紙媒体は裁断破棄する。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rPr>
              <a:t>同一取扱区域で複数申出の研究を行う。申出ごとに利用時間帯を分け、また申出ごとに保存媒体や端末を分けることにより混同を回避する。</a:t>
            </a:r>
            <a:endPar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05E49146-4C93-4819-5DB7-39330B162741}"/>
              </a:ext>
            </a:extLst>
          </p:cNvPr>
          <p:cNvSpPr/>
          <p:nvPr/>
        </p:nvSpPr>
        <p:spPr>
          <a:xfrm>
            <a:off x="176213" y="2770188"/>
            <a:ext cx="290512" cy="3994276"/>
          </a:xfrm>
          <a:prstGeom prst="rect">
            <a:avLst/>
          </a:prstGeom>
        </p:spPr>
        <p:style>
          <a:lnRef idx="2">
            <a:schemeClr val="dk1"/>
          </a:lnRef>
          <a:fillRef idx="1">
            <a:schemeClr val="lt1"/>
          </a:fillRef>
          <a:effectRef idx="0">
            <a:schemeClr val="dk1"/>
          </a:effectRef>
          <a:fontRef idx="minor">
            <a:schemeClr val="dk1"/>
          </a:fontRef>
        </p:style>
        <p:txBody>
          <a:bodyPr vert="eaVert"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rPr>
              <a:t>厚生労働省</a:t>
            </a:r>
            <a:endParaRPr kumimoji="1" lang="ja-JP" altLang="en-US" sz="1400" b="0" i="0" u="none" strike="dblStrike" kern="1200" cap="none" spc="0" normalizeH="0" baseline="0" noProof="0" dirty="0">
              <a:ln>
                <a:noFill/>
              </a:ln>
              <a:solidFill>
                <a:schemeClr val="tx1"/>
              </a:solidFill>
              <a:effectLst/>
              <a:uLnTx/>
              <a:uFillTx/>
              <a:latin typeface="Calibri"/>
              <a:ea typeface="ＭＳ Ｐゴシック" panose="020B0600070205080204" pitchFamily="50" charset="-128"/>
              <a:cs typeface="+mn-cs"/>
            </a:endParaRPr>
          </a:p>
        </p:txBody>
      </p:sp>
      <p:pic>
        <p:nvPicPr>
          <p:cNvPr id="3096" name="Picture 1" descr="C:\喜多村ローカル\01-くりっぷあーと\MC900431576.PNG">
            <a:extLst>
              <a:ext uri="{FF2B5EF4-FFF2-40B4-BE49-F238E27FC236}">
                <a16:creationId xmlns:a16="http://schemas.microsoft.com/office/drawing/2014/main" id="{C0E7EFC9-D00D-2004-E32F-930E65E1788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19283" y="4814717"/>
            <a:ext cx="72707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0" name="テキスト ボックス 38">
            <a:extLst>
              <a:ext uri="{FF2B5EF4-FFF2-40B4-BE49-F238E27FC236}">
                <a16:creationId xmlns:a16="http://schemas.microsoft.com/office/drawing/2014/main" id="{335FE533-062E-BC09-DFFA-2DCEC2CD88BB}"/>
              </a:ext>
            </a:extLst>
          </p:cNvPr>
          <p:cNvSpPr txBox="1">
            <a:spLocks noChangeArrowheads="1"/>
          </p:cNvSpPr>
          <p:nvPr/>
        </p:nvSpPr>
        <p:spPr bwMode="auto">
          <a:xfrm>
            <a:off x="1588888" y="4303005"/>
            <a:ext cx="2227882" cy="27699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CN"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●●大学●●学部</a:t>
            </a:r>
            <a:r>
              <a:rPr kumimoji="1" lang="en-US" altLang="zh-CN"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NDB</a:t>
            </a:r>
            <a:r>
              <a:rPr kumimoji="1" lang="zh-CN"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専用室</a:t>
            </a:r>
            <a:endParaRPr kumimoji="1" lang="ja-JP" altLang="en-US" sz="12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0" name="角丸四角形吹き出し 29">
            <a:extLst>
              <a:ext uri="{FF2B5EF4-FFF2-40B4-BE49-F238E27FC236}">
                <a16:creationId xmlns:a16="http://schemas.microsoft.com/office/drawing/2014/main" id="{E8171D6F-B702-A765-3203-85EBCD979C1D}"/>
              </a:ext>
            </a:extLst>
          </p:cNvPr>
          <p:cNvSpPr/>
          <p:nvPr/>
        </p:nvSpPr>
        <p:spPr bwMode="auto">
          <a:xfrm>
            <a:off x="5148263" y="4437063"/>
            <a:ext cx="647700" cy="1781049"/>
          </a:xfrm>
          <a:prstGeom prst="wedgeRoundRectCallout">
            <a:avLst>
              <a:gd name="adj1" fmla="val 107455"/>
              <a:gd name="adj2" fmla="val 1590"/>
              <a:gd name="adj3" fmla="val 16667"/>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3102" name="Picture 3" descr="C:\Users\nit\AppData\Local\Microsoft\Windows\Temporary Internet Files\Content.IE5\W647YWC8\MC900379769[1].wmf">
            <a:extLst>
              <a:ext uri="{FF2B5EF4-FFF2-40B4-BE49-F238E27FC236}">
                <a16:creationId xmlns:a16="http://schemas.microsoft.com/office/drawing/2014/main" id="{A53B445F-6B72-EC04-0924-496FBFAFA2A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70141" y="4791403"/>
            <a:ext cx="567629" cy="589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3" name="Picture 4" descr="C:\Users\nit\AppData\Local\Microsoft\Windows\Temporary Internet Files\Content.IE5\U11EB5JQ\MC900432605[1].png">
            <a:extLst>
              <a:ext uri="{FF2B5EF4-FFF2-40B4-BE49-F238E27FC236}">
                <a16:creationId xmlns:a16="http://schemas.microsoft.com/office/drawing/2014/main" id="{4F604C3C-4563-60F4-B14A-B13DB715A8D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226416" y="5495768"/>
            <a:ext cx="534988"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4" name="Picture 17" descr="C:\喜多村ローカル\01-くりっぷあーと\MC900432568.PNG">
            <a:extLst>
              <a:ext uri="{FF2B5EF4-FFF2-40B4-BE49-F238E27FC236}">
                <a16:creationId xmlns:a16="http://schemas.microsoft.com/office/drawing/2014/main" id="{1DDB92E3-EBAC-B23B-C84B-088232FBB14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58496" y="4674954"/>
            <a:ext cx="400111" cy="400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5" name="テキスト ボックス 54">
            <a:extLst>
              <a:ext uri="{FF2B5EF4-FFF2-40B4-BE49-F238E27FC236}">
                <a16:creationId xmlns:a16="http://schemas.microsoft.com/office/drawing/2014/main" id="{36174262-86A7-06AB-A793-C48E94941D78}"/>
              </a:ext>
            </a:extLst>
          </p:cNvPr>
          <p:cNvSpPr txBox="1">
            <a:spLocks noChangeArrowheads="1"/>
          </p:cNvSpPr>
          <p:nvPr/>
        </p:nvSpPr>
        <p:spPr bwMode="auto">
          <a:xfrm>
            <a:off x="5738085" y="4248943"/>
            <a:ext cx="10977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外付け</a:t>
            </a:r>
            <a:r>
              <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HDD</a:t>
            </a: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、紙媒体は施錠できる棚に保管</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108" name="テキスト ボックス 44">
            <a:extLst>
              <a:ext uri="{FF2B5EF4-FFF2-40B4-BE49-F238E27FC236}">
                <a16:creationId xmlns:a16="http://schemas.microsoft.com/office/drawing/2014/main" id="{4BB60174-5263-E4D4-6A12-117D7281B4F3}"/>
              </a:ext>
            </a:extLst>
          </p:cNvPr>
          <p:cNvSpPr txBox="1">
            <a:spLocks noChangeArrowheads="1"/>
          </p:cNvSpPr>
          <p:nvPr/>
        </p:nvSpPr>
        <p:spPr bwMode="auto">
          <a:xfrm>
            <a:off x="4641543" y="4488327"/>
            <a:ext cx="438457" cy="307777"/>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1"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外付</a:t>
            </a:r>
            <a:r>
              <a:rPr kumimoji="1" lang="en-US" altLang="ja-JP" sz="1000" b="1"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HDD</a:t>
            </a:r>
          </a:p>
        </p:txBody>
      </p:sp>
      <p:sp>
        <p:nvSpPr>
          <p:cNvPr id="3110" name="テキスト ボックス 49">
            <a:extLst>
              <a:ext uri="{FF2B5EF4-FFF2-40B4-BE49-F238E27FC236}">
                <a16:creationId xmlns:a16="http://schemas.microsoft.com/office/drawing/2014/main" id="{C96FD049-7B65-4263-C7A5-478195F63B02}"/>
              </a:ext>
            </a:extLst>
          </p:cNvPr>
          <p:cNvSpPr txBox="1">
            <a:spLocks noChangeArrowheads="1"/>
          </p:cNvSpPr>
          <p:nvPr/>
        </p:nvSpPr>
        <p:spPr bwMode="auto">
          <a:xfrm>
            <a:off x="574122" y="3580067"/>
            <a:ext cx="9032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取扱者のみ</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入室可能</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grpSp>
        <p:nvGrpSpPr>
          <p:cNvPr id="2" name="グループ化 69">
            <a:extLst>
              <a:ext uri="{FF2B5EF4-FFF2-40B4-BE49-F238E27FC236}">
                <a16:creationId xmlns:a16="http://schemas.microsoft.com/office/drawing/2014/main" id="{E2C333EC-921F-DE1F-A4C5-402991D5ADA0}"/>
              </a:ext>
            </a:extLst>
          </p:cNvPr>
          <p:cNvGrpSpPr/>
          <p:nvPr/>
        </p:nvGrpSpPr>
        <p:grpSpPr>
          <a:xfrm>
            <a:off x="6690573" y="3175652"/>
            <a:ext cx="216024" cy="432048"/>
            <a:chOff x="5865708" y="3284984"/>
            <a:chExt cx="216024" cy="432048"/>
          </a:xfrm>
          <a:solidFill>
            <a:schemeClr val="bg1">
              <a:lumMod val="50000"/>
            </a:schemeClr>
          </a:solidFill>
        </p:grpSpPr>
        <p:sp>
          <p:nvSpPr>
            <p:cNvPr id="62" name="山形 61">
              <a:extLst>
                <a:ext uri="{FF2B5EF4-FFF2-40B4-BE49-F238E27FC236}">
                  <a16:creationId xmlns:a16="http://schemas.microsoft.com/office/drawing/2014/main" id="{B20901D6-0EAB-4C69-1A16-9013DA07CEF8}"/>
                </a:ext>
              </a:extLst>
            </p:cNvPr>
            <p:cNvSpPr/>
            <p:nvPr/>
          </p:nvSpPr>
          <p:spPr>
            <a:xfrm>
              <a:off x="5865708"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65" name="山形 64">
              <a:extLst>
                <a:ext uri="{FF2B5EF4-FFF2-40B4-BE49-F238E27FC236}">
                  <a16:creationId xmlns:a16="http://schemas.microsoft.com/office/drawing/2014/main" id="{DC723CCA-5342-A29F-3FC9-EB041641D054}"/>
                </a:ext>
              </a:extLst>
            </p:cNvPr>
            <p:cNvSpPr/>
            <p:nvPr/>
          </p:nvSpPr>
          <p:spPr>
            <a:xfrm>
              <a:off x="6009724"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64" name="山形 63">
              <a:extLst>
                <a:ext uri="{FF2B5EF4-FFF2-40B4-BE49-F238E27FC236}">
                  <a16:creationId xmlns:a16="http://schemas.microsoft.com/office/drawing/2014/main" id="{F2A81AD0-E58E-5923-570E-A9752E7823E8}"/>
                </a:ext>
              </a:extLst>
            </p:cNvPr>
            <p:cNvSpPr/>
            <p:nvPr/>
          </p:nvSpPr>
          <p:spPr>
            <a:xfrm>
              <a:off x="5940152"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grpSp>
      <p:sp>
        <p:nvSpPr>
          <p:cNvPr id="3117" name="テキスト ボックス 44">
            <a:extLst>
              <a:ext uri="{FF2B5EF4-FFF2-40B4-BE49-F238E27FC236}">
                <a16:creationId xmlns:a16="http://schemas.microsoft.com/office/drawing/2014/main" id="{3454D032-962A-181C-08FA-B5AF395374A7}"/>
              </a:ext>
            </a:extLst>
          </p:cNvPr>
          <p:cNvSpPr txBox="1">
            <a:spLocks noChangeArrowheads="1"/>
          </p:cNvSpPr>
          <p:nvPr/>
        </p:nvSpPr>
        <p:spPr bwMode="auto">
          <a:xfrm>
            <a:off x="6402388" y="3600450"/>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1" i="0" u="none" strike="noStrike" kern="1200" cap="none" spc="0" normalizeH="0" baseline="0" noProof="0">
                <a:ln>
                  <a:noFill/>
                </a:ln>
                <a:effectLst/>
                <a:uLnTx/>
                <a:uFillTx/>
                <a:latin typeface="Calibri" panose="020F0502020204030204" pitchFamily="34" charset="0"/>
                <a:ea typeface="ＭＳ Ｐゴシック" panose="020B0600070205080204" pitchFamily="50" charset="-128"/>
                <a:cs typeface="+mn-cs"/>
              </a:rPr>
              <a:t>研究終了時</a:t>
            </a:r>
            <a:endParaRPr kumimoji="1" lang="en-US" altLang="ja-JP" sz="900" b="1" i="0" u="none" strike="noStrike" kern="1200" cap="none" spc="0" normalizeH="0" baseline="0" noProof="0">
              <a:ln>
                <a:noFill/>
              </a:ln>
              <a:effectLst/>
              <a:uLnTx/>
              <a:uFillTx/>
              <a:latin typeface="Calibri" panose="020F0502020204030204" pitchFamily="34" charset="0"/>
              <a:ea typeface="ＭＳ Ｐゴシック" panose="020B0600070205080204" pitchFamily="50" charset="-128"/>
              <a:cs typeface="+mn-cs"/>
            </a:endParaRPr>
          </a:p>
        </p:txBody>
      </p:sp>
      <p:pic>
        <p:nvPicPr>
          <p:cNvPr id="3119" name="図 101" descr="DVD2.png">
            <a:extLst>
              <a:ext uri="{FF2B5EF4-FFF2-40B4-BE49-F238E27FC236}">
                <a16:creationId xmlns:a16="http://schemas.microsoft.com/office/drawing/2014/main" id="{42C2D9A0-73BD-0041-71F0-2BCFC920EABD}"/>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96138" y="3608388"/>
            <a:ext cx="271462"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0" name="テキスト ボックス 44">
            <a:extLst>
              <a:ext uri="{FF2B5EF4-FFF2-40B4-BE49-F238E27FC236}">
                <a16:creationId xmlns:a16="http://schemas.microsoft.com/office/drawing/2014/main" id="{13395BC0-9699-93F8-97FE-25DF891FD522}"/>
              </a:ext>
            </a:extLst>
          </p:cNvPr>
          <p:cNvSpPr txBox="1">
            <a:spLocks noChangeArrowheads="1"/>
          </p:cNvSpPr>
          <p:nvPr/>
        </p:nvSpPr>
        <p:spPr bwMode="auto">
          <a:xfrm>
            <a:off x="7467702" y="3490828"/>
            <a:ext cx="152558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光ディスクで提供された場合、提供媒体は利用終了時までに厚生労働省に返却</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80" name="正方形/長方形 79">
            <a:extLst>
              <a:ext uri="{FF2B5EF4-FFF2-40B4-BE49-F238E27FC236}">
                <a16:creationId xmlns:a16="http://schemas.microsoft.com/office/drawing/2014/main" id="{142B7C39-6B41-8F84-B1B7-68A3E0877588}"/>
              </a:ext>
            </a:extLst>
          </p:cNvPr>
          <p:cNvSpPr/>
          <p:nvPr/>
        </p:nvSpPr>
        <p:spPr>
          <a:xfrm>
            <a:off x="6980458" y="2887663"/>
            <a:ext cx="1296987" cy="4889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サーバ内のデータは専用のデータ消去ソフトで完全削除</a:t>
            </a:r>
            <a:endParaRPr kumimoji="1" lang="en-US" altLang="ja-JP" sz="9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p:txBody>
      </p:sp>
      <p:pic>
        <p:nvPicPr>
          <p:cNvPr id="3123" name="Picture 42">
            <a:extLst>
              <a:ext uri="{FF2B5EF4-FFF2-40B4-BE49-F238E27FC236}">
                <a16:creationId xmlns:a16="http://schemas.microsoft.com/office/drawing/2014/main" id="{1D0BD2FB-430B-BBC2-2D26-14CD27A688E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449567" y="5373688"/>
            <a:ext cx="442913"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テキスト ボックス 44">
            <a:extLst>
              <a:ext uri="{FF2B5EF4-FFF2-40B4-BE49-F238E27FC236}">
                <a16:creationId xmlns:a16="http://schemas.microsoft.com/office/drawing/2014/main" id="{11696144-C143-DDA2-4246-CF6BFE808E90}"/>
              </a:ext>
            </a:extLst>
          </p:cNvPr>
          <p:cNvSpPr txBox="1">
            <a:spLocks noChangeArrowheads="1"/>
          </p:cNvSpPr>
          <p:nvPr/>
        </p:nvSpPr>
        <p:spPr bwMode="auto">
          <a:xfrm>
            <a:off x="7507962" y="5438649"/>
            <a:ext cx="6748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紙媒体は</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裁断破棄</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86" name="正方形/長方形 85">
            <a:extLst>
              <a:ext uri="{FF2B5EF4-FFF2-40B4-BE49-F238E27FC236}">
                <a16:creationId xmlns:a16="http://schemas.microsoft.com/office/drawing/2014/main" id="{84C7EBCE-3868-AAF8-271F-8A9D1D64C61B}"/>
              </a:ext>
            </a:extLst>
          </p:cNvPr>
          <p:cNvSpPr/>
          <p:nvPr/>
        </p:nvSpPr>
        <p:spPr>
          <a:xfrm>
            <a:off x="6984908" y="4428575"/>
            <a:ext cx="1282700" cy="4889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端末、各媒体のデータは専用のデータ消去ソフトで完全削除</a:t>
            </a:r>
            <a:endParaRPr kumimoji="1" lang="en-US" altLang="ja-JP" sz="9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p:txBody>
      </p:sp>
      <p:pic>
        <p:nvPicPr>
          <p:cNvPr id="3128" name="Picture 4" descr="C:\Users\nit\AppData\Local\Microsoft\Windows\Temporary Internet Files\Content.IE5\U11EB5JQ\MC900432605[1].png">
            <a:extLst>
              <a:ext uri="{FF2B5EF4-FFF2-40B4-BE49-F238E27FC236}">
                <a16:creationId xmlns:a16="http://schemas.microsoft.com/office/drawing/2014/main" id="{E077DBB3-BDDE-86CD-8B38-03EDBA23D40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36692" y="5373688"/>
            <a:ext cx="534988"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 name="右矢印 88">
            <a:extLst>
              <a:ext uri="{FF2B5EF4-FFF2-40B4-BE49-F238E27FC236}">
                <a16:creationId xmlns:a16="http://schemas.microsoft.com/office/drawing/2014/main" id="{38319E37-4C9E-DA52-40F3-BB047AE957A4}"/>
              </a:ext>
            </a:extLst>
          </p:cNvPr>
          <p:cNvSpPr/>
          <p:nvPr/>
        </p:nvSpPr>
        <p:spPr>
          <a:xfrm>
            <a:off x="8275617" y="5569626"/>
            <a:ext cx="142875" cy="144462"/>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79" name="角丸四角形吹き出し 78">
            <a:extLst>
              <a:ext uri="{FF2B5EF4-FFF2-40B4-BE49-F238E27FC236}">
                <a16:creationId xmlns:a16="http://schemas.microsoft.com/office/drawing/2014/main" id="{893BCBDD-48BB-9DA0-2324-B67F8306E898}"/>
              </a:ext>
            </a:extLst>
          </p:cNvPr>
          <p:cNvSpPr/>
          <p:nvPr/>
        </p:nvSpPr>
        <p:spPr>
          <a:xfrm>
            <a:off x="3043238" y="5841980"/>
            <a:ext cx="2038257" cy="818585"/>
          </a:xfrm>
          <a:prstGeom prst="wedgeRoundRectCallout">
            <a:avLst>
              <a:gd name="adj1" fmla="val 2251"/>
              <a:gd name="adj2" fmla="val -76234"/>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a:t>
            </a:r>
            <a:r>
              <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ID</a:t>
            </a: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・パスワード設定（二要素認証）</a:t>
            </a:r>
            <a:endPar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・スクリーンセーバー設定</a:t>
            </a:r>
            <a:endPar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・ウイルス対策ソフト導入</a:t>
            </a:r>
            <a:endPar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・セキュリティワイヤー施錠</a:t>
            </a:r>
            <a:endPar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・外部ネットワーク（インターネット等）へ</a:t>
            </a:r>
            <a:br>
              <a:rPr kumimoji="1" lang="en-US" altLang="ja-JP"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br>
            <a:r>
              <a:rPr kumimoji="1" lang="ja-JP" altLang="en-US" sz="800" b="0" i="0" u="none" strike="noStrike" kern="120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50" charset="-128"/>
                <a:cs typeface="+mn-cs"/>
              </a:rPr>
              <a:t>の接続不可</a:t>
            </a:r>
            <a:endParaRPr kumimoji="1" lang="en-US" altLang="ja-JP" sz="10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endParaRPr>
          </a:p>
        </p:txBody>
      </p:sp>
      <p:cxnSp>
        <p:nvCxnSpPr>
          <p:cNvPr id="85" name="直線コネクタ 84">
            <a:extLst>
              <a:ext uri="{FF2B5EF4-FFF2-40B4-BE49-F238E27FC236}">
                <a16:creationId xmlns:a16="http://schemas.microsoft.com/office/drawing/2014/main" id="{EAA909B9-BB1F-7601-20E2-B21E577C1A85}"/>
              </a:ext>
            </a:extLst>
          </p:cNvPr>
          <p:cNvCxnSpPr/>
          <p:nvPr/>
        </p:nvCxnSpPr>
        <p:spPr>
          <a:xfrm flipH="1">
            <a:off x="6804025" y="6092825"/>
            <a:ext cx="2232025" cy="0"/>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3" name="グループ化 74">
            <a:extLst>
              <a:ext uri="{FF2B5EF4-FFF2-40B4-BE49-F238E27FC236}">
                <a16:creationId xmlns:a16="http://schemas.microsoft.com/office/drawing/2014/main" id="{6C332A37-E95B-64FD-7D00-8F5645EB8F42}"/>
              </a:ext>
            </a:extLst>
          </p:cNvPr>
          <p:cNvGrpSpPr/>
          <p:nvPr/>
        </p:nvGrpSpPr>
        <p:grpSpPr>
          <a:xfrm>
            <a:off x="6697385" y="4983472"/>
            <a:ext cx="216024" cy="432048"/>
            <a:chOff x="5865708" y="3284984"/>
            <a:chExt cx="216024" cy="432048"/>
          </a:xfrm>
          <a:solidFill>
            <a:schemeClr val="bg1">
              <a:lumMod val="50000"/>
            </a:schemeClr>
          </a:solidFill>
        </p:grpSpPr>
        <p:sp>
          <p:nvSpPr>
            <p:cNvPr id="76" name="山形 75">
              <a:extLst>
                <a:ext uri="{FF2B5EF4-FFF2-40B4-BE49-F238E27FC236}">
                  <a16:creationId xmlns:a16="http://schemas.microsoft.com/office/drawing/2014/main" id="{86EDFEF3-7A68-2F2F-BB07-5092E44AB6A4}"/>
                </a:ext>
              </a:extLst>
            </p:cNvPr>
            <p:cNvSpPr/>
            <p:nvPr/>
          </p:nvSpPr>
          <p:spPr>
            <a:xfrm>
              <a:off x="5865708"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77" name="山形 76">
              <a:extLst>
                <a:ext uri="{FF2B5EF4-FFF2-40B4-BE49-F238E27FC236}">
                  <a16:creationId xmlns:a16="http://schemas.microsoft.com/office/drawing/2014/main" id="{02A4DA98-126E-C64B-6F00-C0F9FCE79A86}"/>
                </a:ext>
              </a:extLst>
            </p:cNvPr>
            <p:cNvSpPr/>
            <p:nvPr/>
          </p:nvSpPr>
          <p:spPr>
            <a:xfrm>
              <a:off x="6009724"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78" name="山形 77">
              <a:extLst>
                <a:ext uri="{FF2B5EF4-FFF2-40B4-BE49-F238E27FC236}">
                  <a16:creationId xmlns:a16="http://schemas.microsoft.com/office/drawing/2014/main" id="{73667130-50F3-4EEB-7DA7-2A26E87D4D9F}"/>
                </a:ext>
              </a:extLst>
            </p:cNvPr>
            <p:cNvSpPr/>
            <p:nvPr/>
          </p:nvSpPr>
          <p:spPr>
            <a:xfrm>
              <a:off x="5940152" y="3284984"/>
              <a:ext cx="72008" cy="432048"/>
            </a:xfrm>
            <a:prstGeom prst="chevron">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grpSp>
      <p:cxnSp>
        <p:nvCxnSpPr>
          <p:cNvPr id="94" name="直線コネクタ 93">
            <a:extLst>
              <a:ext uri="{FF2B5EF4-FFF2-40B4-BE49-F238E27FC236}">
                <a16:creationId xmlns:a16="http://schemas.microsoft.com/office/drawing/2014/main" id="{9DA0512C-1A43-AE41-DD2C-937CF6CADCC9}"/>
              </a:ext>
            </a:extLst>
          </p:cNvPr>
          <p:cNvCxnSpPr>
            <a:cxnSpLocks/>
          </p:cNvCxnSpPr>
          <p:nvPr/>
        </p:nvCxnSpPr>
        <p:spPr>
          <a:xfrm>
            <a:off x="6785867" y="4288944"/>
            <a:ext cx="18158" cy="1803881"/>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3136" name="テキスト ボックス 44">
            <a:extLst>
              <a:ext uri="{FF2B5EF4-FFF2-40B4-BE49-F238E27FC236}">
                <a16:creationId xmlns:a16="http://schemas.microsoft.com/office/drawing/2014/main" id="{00A0D540-03CB-44B1-5841-8D4746F067DF}"/>
              </a:ext>
            </a:extLst>
          </p:cNvPr>
          <p:cNvSpPr txBox="1">
            <a:spLocks noChangeArrowheads="1"/>
          </p:cNvSpPr>
          <p:nvPr/>
        </p:nvSpPr>
        <p:spPr bwMode="auto">
          <a:xfrm>
            <a:off x="6402388" y="54070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1"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研究終了時</a:t>
            </a:r>
            <a:endParaRPr kumimoji="1" lang="en-US" altLang="ja-JP" sz="900" b="1"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138" name="テキスト ボックス 54">
            <a:extLst>
              <a:ext uri="{FF2B5EF4-FFF2-40B4-BE49-F238E27FC236}">
                <a16:creationId xmlns:a16="http://schemas.microsoft.com/office/drawing/2014/main" id="{BA2FE344-9B9F-8B00-D33B-67FD24C9DEC7}"/>
              </a:ext>
            </a:extLst>
          </p:cNvPr>
          <p:cNvSpPr txBox="1">
            <a:spLocks noChangeArrowheads="1"/>
          </p:cNvSpPr>
          <p:nvPr/>
        </p:nvSpPr>
        <p:spPr bwMode="auto">
          <a:xfrm>
            <a:off x="2457646" y="3185404"/>
            <a:ext cx="1375373"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サーバに複写（</a:t>
            </a:r>
            <a:r>
              <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1</a:t>
            </a: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回のみ）</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141" name="テキスト ボックス 3">
            <a:extLst>
              <a:ext uri="{FF2B5EF4-FFF2-40B4-BE49-F238E27FC236}">
                <a16:creationId xmlns:a16="http://schemas.microsoft.com/office/drawing/2014/main" id="{F5FBF360-9C2C-75D1-001B-B878E0232E7F}"/>
              </a:ext>
            </a:extLst>
          </p:cNvPr>
          <p:cNvSpPr txBox="1">
            <a:spLocks noChangeArrowheads="1"/>
          </p:cNvSpPr>
          <p:nvPr/>
        </p:nvSpPr>
        <p:spPr bwMode="auto">
          <a:xfrm>
            <a:off x="3122404" y="176225"/>
            <a:ext cx="2316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panose="020B0600070205080204" pitchFamily="50" charset="-128"/>
                <a:cs typeface="+mn-cs"/>
              </a:rPr>
              <a:t>運用フロー図</a:t>
            </a:r>
            <a:r>
              <a:rPr kumimoji="1" lang="en-US" altLang="ja-JP" sz="1800" b="0"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50" charset="-128"/>
                <a:cs typeface="+mn-cs"/>
              </a:rPr>
              <a:t>(</a:t>
            </a:r>
            <a:r>
              <a:rPr kumimoji="1" lang="ja-JP" altLang="en-US" sz="1800" b="0"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50" charset="-128"/>
                <a:cs typeface="+mn-cs"/>
              </a:rPr>
              <a:t>参考例</a:t>
            </a:r>
            <a:r>
              <a:rPr kumimoji="1" lang="en-US" altLang="ja-JP" sz="1800" b="0"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50" charset="-128"/>
                <a:cs typeface="+mn-cs"/>
              </a:rPr>
              <a:t>)</a:t>
            </a:r>
            <a:endParaRPr kumimoji="1" lang="ja-JP" altLang="en-US" sz="1800" b="0" i="0" u="none" strike="noStrike" kern="1200" cap="none" spc="0" normalizeH="0" baseline="0" noProof="0" dirty="0">
              <a:ln>
                <a:noFill/>
              </a:ln>
              <a:solidFill>
                <a:srgbClr val="FF0000"/>
              </a:solidFill>
              <a:effectLst/>
              <a:uLnTx/>
              <a:uFillTx/>
              <a:latin typeface="Calibri" panose="020F0502020204030204" pitchFamily="34" charset="0"/>
              <a:ea typeface="ＭＳ Ｐゴシック" panose="020B0600070205080204" pitchFamily="50" charset="-128"/>
              <a:cs typeface="+mn-cs"/>
            </a:endParaRPr>
          </a:p>
        </p:txBody>
      </p:sp>
      <p:sp>
        <p:nvSpPr>
          <p:cNvPr id="3142" name="テキスト ボックス 81">
            <a:extLst>
              <a:ext uri="{FF2B5EF4-FFF2-40B4-BE49-F238E27FC236}">
                <a16:creationId xmlns:a16="http://schemas.microsoft.com/office/drawing/2014/main" id="{1208F305-978B-F6A0-2082-47B04B2DE7ED}"/>
              </a:ext>
            </a:extLst>
          </p:cNvPr>
          <p:cNvSpPr txBox="1">
            <a:spLocks noChangeArrowheads="1"/>
          </p:cNvSpPr>
          <p:nvPr/>
        </p:nvSpPr>
        <p:spPr bwMode="auto">
          <a:xfrm>
            <a:off x="1025766" y="-27701"/>
            <a:ext cx="461055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1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mn-cs"/>
              </a:rPr>
              <a:t>※</a:t>
            </a:r>
            <a:r>
              <a:rPr kumimoji="1" lang="ja-JP" altLang="en-US" sz="11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mn-cs"/>
              </a:rPr>
              <a:t>記載内容は参考例であり、実際の審査での了承を保証するものではない</a:t>
            </a:r>
          </a:p>
        </p:txBody>
      </p:sp>
      <p:pic>
        <p:nvPicPr>
          <p:cNvPr id="3143" name="図 80" descr="img059_12.png">
            <a:extLst>
              <a:ext uri="{FF2B5EF4-FFF2-40B4-BE49-F238E27FC236}">
                <a16:creationId xmlns:a16="http://schemas.microsoft.com/office/drawing/2014/main" id="{5011AAC9-EF2D-5D90-CA7F-A577C3B9C40E}"/>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787900" y="4868863"/>
            <a:ext cx="206375"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44" name="図 81" descr="img059_12.png">
            <a:extLst>
              <a:ext uri="{FF2B5EF4-FFF2-40B4-BE49-F238E27FC236}">
                <a16:creationId xmlns:a16="http://schemas.microsoft.com/office/drawing/2014/main" id="{7BD4823D-4D9A-F37C-4727-2BF4E1E20C3F}"/>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219700" y="4508500"/>
            <a:ext cx="206375"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45" name="図 81" descr="img059_12.png">
            <a:extLst>
              <a:ext uri="{FF2B5EF4-FFF2-40B4-BE49-F238E27FC236}">
                <a16:creationId xmlns:a16="http://schemas.microsoft.com/office/drawing/2014/main" id="{FC82F5D5-7AE2-A4A8-3F88-CB03650B5444}"/>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508625" y="4884738"/>
            <a:ext cx="206375"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46" name="図 80" descr="img059_12.png">
            <a:extLst>
              <a:ext uri="{FF2B5EF4-FFF2-40B4-BE49-F238E27FC236}">
                <a16:creationId xmlns:a16="http://schemas.microsoft.com/office/drawing/2014/main" id="{DFCD8EEA-AC77-DDB8-2F02-C6351BA8C4C2}"/>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885034" y="3930010"/>
            <a:ext cx="180887" cy="491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Picture 6" descr="USBメモリのイラスト">
            <a:extLst>
              <a:ext uri="{FF2B5EF4-FFF2-40B4-BE49-F238E27FC236}">
                <a16:creationId xmlns:a16="http://schemas.microsoft.com/office/drawing/2014/main" id="{DDB9EAF7-A737-08BC-F7E8-04F2B6B571D4}"/>
              </a:ext>
            </a:extLst>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5166684" y="5172076"/>
            <a:ext cx="302129" cy="302129"/>
          </a:xfrm>
          <a:prstGeom prst="rect">
            <a:avLst/>
          </a:prstGeom>
          <a:noFill/>
          <a:extLst>
            <a:ext uri="{909E8E84-426E-40DD-AFC4-6F175D3DCCD1}">
              <a14:hiddenFill xmlns:a14="http://schemas.microsoft.com/office/drawing/2010/main">
                <a:solidFill>
                  <a:srgbClr val="FFFFFF"/>
                </a:solidFill>
              </a14:hiddenFill>
            </a:ext>
          </a:extLst>
        </p:spPr>
      </p:pic>
      <p:sp>
        <p:nvSpPr>
          <p:cNvPr id="5" name="右矢印 89">
            <a:extLst>
              <a:ext uri="{FF2B5EF4-FFF2-40B4-BE49-F238E27FC236}">
                <a16:creationId xmlns:a16="http://schemas.microsoft.com/office/drawing/2014/main" id="{3F5DD21D-96BB-FC68-E78F-73061D003A89}"/>
              </a:ext>
            </a:extLst>
          </p:cNvPr>
          <p:cNvSpPr/>
          <p:nvPr/>
        </p:nvSpPr>
        <p:spPr>
          <a:xfrm rot="10800000">
            <a:off x="2781762" y="4992734"/>
            <a:ext cx="716342"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8" name="右矢印 90">
            <a:extLst>
              <a:ext uri="{FF2B5EF4-FFF2-40B4-BE49-F238E27FC236}">
                <a16:creationId xmlns:a16="http://schemas.microsoft.com/office/drawing/2014/main" id="{0ECE8224-5757-0760-A90A-AC2DD04F0B60}"/>
              </a:ext>
            </a:extLst>
          </p:cNvPr>
          <p:cNvSpPr/>
          <p:nvPr/>
        </p:nvSpPr>
        <p:spPr>
          <a:xfrm rot="10800000">
            <a:off x="524896" y="5037888"/>
            <a:ext cx="1383280" cy="245312"/>
          </a:xfrm>
          <a:prstGeom prst="rightArrow">
            <a:avLst>
              <a:gd name="adj1" fmla="val 50000"/>
              <a:gd name="adj2" fmla="val 5000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9" name="Picture 1" descr="C:\喜多村ローカル\01-くりっぷあーと\MC900431576.PNG">
            <a:extLst>
              <a:ext uri="{FF2B5EF4-FFF2-40B4-BE49-F238E27FC236}">
                <a16:creationId xmlns:a16="http://schemas.microsoft.com/office/drawing/2014/main" id="{971FBD8B-DA80-A71E-54D1-92AD1587377D}"/>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54090" y="4578913"/>
            <a:ext cx="605604" cy="60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テキスト ボックス 54">
            <a:extLst>
              <a:ext uri="{FF2B5EF4-FFF2-40B4-BE49-F238E27FC236}">
                <a16:creationId xmlns:a16="http://schemas.microsoft.com/office/drawing/2014/main" id="{8187175B-AFCE-2288-FBC4-C367ABADBD22}"/>
              </a:ext>
            </a:extLst>
          </p:cNvPr>
          <p:cNvSpPr txBox="1">
            <a:spLocks noChangeArrowheads="1"/>
          </p:cNvSpPr>
          <p:nvPr/>
        </p:nvSpPr>
        <p:spPr bwMode="auto">
          <a:xfrm>
            <a:off x="1830809" y="4755563"/>
            <a:ext cx="1271964"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panose="020B0600070205080204" pitchFamily="50" charset="-128"/>
                <a:ea typeface="ＭＳ Ｐゴシック" panose="020B0600070205080204" pitchFamily="50" charset="-128"/>
                <a:cs typeface="+mn-cs"/>
              </a:rPr>
              <a:t>公表前確認用</a:t>
            </a:r>
            <a:r>
              <a:rPr kumimoji="1" lang="en-US" altLang="ja-JP" sz="1000" b="1"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USB</a:t>
            </a:r>
            <a:endParaRPr kumimoji="1" lang="en-US" altLang="ja-JP" sz="1000" b="1" i="0" u="none" strike="noStrike" kern="1200" cap="none" spc="0" normalizeH="0" baseline="0" noProof="0" dirty="0">
              <a:ln>
                <a:noFill/>
              </a:ln>
              <a:effectLst/>
              <a:uLnTx/>
              <a:uFillTx/>
              <a:latin typeface="Times New Roman" panose="02020603050405020304" pitchFamily="18" charset="0"/>
              <a:ea typeface="ＭＳ Ｐゴシック"/>
              <a:cs typeface="Times New Roman" panose="02020603050405020304" pitchFamily="18" charset="0"/>
            </a:endParaRPr>
          </a:p>
        </p:txBody>
      </p:sp>
      <p:pic>
        <p:nvPicPr>
          <p:cNvPr id="12" name="Picture 6" descr="USBメモリのイラスト">
            <a:extLst>
              <a:ext uri="{FF2B5EF4-FFF2-40B4-BE49-F238E27FC236}">
                <a16:creationId xmlns:a16="http://schemas.microsoft.com/office/drawing/2014/main" id="{DF8E8A6C-0F9D-1274-3562-20C8B1532E66}"/>
              </a:ext>
            </a:extLst>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2117541" y="4912134"/>
            <a:ext cx="436821" cy="436821"/>
          </a:xfrm>
          <a:prstGeom prst="rect">
            <a:avLst/>
          </a:prstGeom>
          <a:noFill/>
          <a:extLst>
            <a:ext uri="{909E8E84-426E-40DD-AFC4-6F175D3DCCD1}">
              <a14:hiddenFill xmlns:a14="http://schemas.microsoft.com/office/drawing/2010/main">
                <a:solidFill>
                  <a:srgbClr val="FFFFFF"/>
                </a:solidFill>
              </a14:hiddenFill>
            </a:ext>
          </a:extLst>
        </p:spPr>
      </p:pic>
      <p:sp>
        <p:nvSpPr>
          <p:cNvPr id="13" name="テキスト ボックス 54">
            <a:extLst>
              <a:ext uri="{FF2B5EF4-FFF2-40B4-BE49-F238E27FC236}">
                <a16:creationId xmlns:a16="http://schemas.microsoft.com/office/drawing/2014/main" id="{622F1855-742E-7609-5A05-232B0A2FBA93}"/>
              </a:ext>
            </a:extLst>
          </p:cNvPr>
          <p:cNvSpPr txBox="1">
            <a:spLocks noChangeArrowheads="1"/>
          </p:cNvSpPr>
          <p:nvPr/>
        </p:nvSpPr>
        <p:spPr bwMode="auto">
          <a:xfrm>
            <a:off x="735903" y="4335440"/>
            <a:ext cx="691177" cy="307777"/>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panose="020B0600070205080204" pitchFamily="50" charset="-128"/>
                <a:ea typeface="ＭＳ Ｐゴシック" panose="020B0600070205080204" pitchFamily="50" charset="-128"/>
                <a:cs typeface="+mn-cs"/>
              </a:rPr>
              <a:t>公表前確認用</a:t>
            </a:r>
            <a:r>
              <a:rPr kumimoji="1" lang="en-US" altLang="ja-JP" sz="1000" b="1"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PC</a:t>
            </a:r>
            <a:endParaRPr kumimoji="1" lang="en-US" altLang="ja-JP" sz="1000" b="1" i="0" u="none" strike="noStrike" kern="1200" cap="none" spc="0" normalizeH="0" baseline="0" noProof="0" dirty="0">
              <a:ln>
                <a:noFill/>
              </a:ln>
              <a:effectLst/>
              <a:uLnTx/>
              <a:uFillTx/>
              <a:latin typeface="Times New Roman" panose="02020603050405020304" pitchFamily="18" charset="0"/>
              <a:ea typeface="ＭＳ Ｐゴシック"/>
              <a:cs typeface="Times New Roman" panose="02020603050405020304" pitchFamily="18" charset="0"/>
            </a:endParaRPr>
          </a:p>
        </p:txBody>
      </p:sp>
      <p:sp>
        <p:nvSpPr>
          <p:cNvPr id="15" name="正方形/長方形 14">
            <a:extLst>
              <a:ext uri="{FF2B5EF4-FFF2-40B4-BE49-F238E27FC236}">
                <a16:creationId xmlns:a16="http://schemas.microsoft.com/office/drawing/2014/main" id="{0B8702A2-4C75-4919-A3A2-1C1E135D4F84}"/>
              </a:ext>
            </a:extLst>
          </p:cNvPr>
          <p:cNvSpPr/>
          <p:nvPr/>
        </p:nvSpPr>
        <p:spPr>
          <a:xfrm>
            <a:off x="442742" y="5285739"/>
            <a:ext cx="2014904" cy="507831"/>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ＭＳ Ｐゴシック"/>
                <a:ea typeface="ＭＳ Ｐゴシック"/>
                <a:cs typeface="+mn-cs"/>
              </a:rPr>
              <a:t>手続担当者から公表前確認を依頼する。公表物確認用</a:t>
            </a:r>
            <a:r>
              <a:rPr kumimoji="1" lang="en-US" altLang="ja-JP" sz="900" b="0" i="0" u="none" strike="noStrike" kern="1200" cap="none" spc="0" normalizeH="0" baseline="0" noProof="0" dirty="0">
                <a:ln>
                  <a:noFill/>
                </a:ln>
                <a:effectLst/>
                <a:uLnTx/>
                <a:uFillTx/>
                <a:latin typeface="Times New Roman" panose="02020603050405020304" pitchFamily="18" charset="0"/>
                <a:ea typeface="ＭＳ Ｐゴシック"/>
                <a:cs typeface="Times New Roman" panose="02020603050405020304" pitchFamily="18" charset="0"/>
              </a:rPr>
              <a:t>PC</a:t>
            </a:r>
            <a:r>
              <a:rPr kumimoji="1" lang="ja-JP" altLang="en-US" sz="900" b="0" i="0" u="none" strike="noStrike" kern="1200" cap="none" spc="0" normalizeH="0" baseline="0" noProof="0" dirty="0">
                <a:ln>
                  <a:noFill/>
                </a:ln>
                <a:effectLst/>
                <a:uLnTx/>
                <a:uFillTx/>
                <a:latin typeface="ＭＳ Ｐゴシック"/>
                <a:ea typeface="ＭＳ Ｐゴシック"/>
                <a:cs typeface="+mn-cs"/>
              </a:rPr>
              <a:t>から最終生成物を窓口にメール送付する。</a:t>
            </a:r>
          </a:p>
        </p:txBody>
      </p:sp>
      <p:sp>
        <p:nvSpPr>
          <p:cNvPr id="16" name="Lock">
            <a:extLst>
              <a:ext uri="{FF2B5EF4-FFF2-40B4-BE49-F238E27FC236}">
                <a16:creationId xmlns:a16="http://schemas.microsoft.com/office/drawing/2014/main" id="{0B63EB42-5A78-C23A-8E8D-C8D528394AC6}"/>
              </a:ext>
            </a:extLst>
          </p:cNvPr>
          <p:cNvSpPr>
            <a:spLocks noEditPoints="1" noChangeArrowheads="1"/>
          </p:cNvSpPr>
          <p:nvPr/>
        </p:nvSpPr>
        <p:spPr bwMode="auto">
          <a:xfrm>
            <a:off x="1355908" y="6357504"/>
            <a:ext cx="263525" cy="320674"/>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0 60000 65536"/>
              <a:gd name="T9" fmla="*/ 0 60000 65536"/>
              <a:gd name="T10" fmla="*/ 0 60000 65536"/>
              <a:gd name="T11" fmla="*/ 0 60000 65536"/>
              <a:gd name="T12" fmla="*/ 744 w 21600"/>
              <a:gd name="T13" fmla="*/ 9904 h 21600"/>
              <a:gd name="T14" fmla="*/ 21134 w 21600"/>
              <a:gd name="T15" fmla="*/ 15335 h 21600"/>
            </a:gdLst>
            <a:ahLst/>
            <a:cxnLst>
              <a:cxn ang="T8">
                <a:pos x="T0" y="T1"/>
              </a:cxn>
              <a:cxn ang="T9">
                <a:pos x="T2" y="T3"/>
              </a:cxn>
              <a:cxn ang="T10">
                <a:pos x="T4" y="T5"/>
              </a:cxn>
              <a:cxn ang="T11">
                <a:pos x="T6" y="T7"/>
              </a:cxn>
            </a:cxnLst>
            <a:rect l="T12" t="T13" r="T14" b="T15"/>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lnTo>
                  <a:pt x="93"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solidFill>
            <a:srgbClr val="C0C0C0"/>
          </a:solidFill>
          <a:ln w="38100">
            <a:solidFill>
              <a:srgbClr val="000000"/>
            </a:solidFill>
            <a:miter lim="800000"/>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effectLst/>
              <a:uLnTx/>
              <a:uFillTx/>
              <a:latin typeface="Arial" panose="020B0604020202020204" pitchFamily="34" charset="0"/>
              <a:ea typeface="ＭＳ Ｐゴシック" panose="020B0600070205080204" pitchFamily="50" charset="-128"/>
              <a:cs typeface="+mn-cs"/>
            </a:endParaRPr>
          </a:p>
        </p:txBody>
      </p:sp>
      <p:sp>
        <p:nvSpPr>
          <p:cNvPr id="17" name="テキスト ボックス 49">
            <a:extLst>
              <a:ext uri="{FF2B5EF4-FFF2-40B4-BE49-F238E27FC236}">
                <a16:creationId xmlns:a16="http://schemas.microsoft.com/office/drawing/2014/main" id="{0D5F4EE7-CE1C-48AD-E740-5DC0A1FEB8F3}"/>
              </a:ext>
            </a:extLst>
          </p:cNvPr>
          <p:cNvSpPr txBox="1">
            <a:spLocks noChangeArrowheads="1"/>
          </p:cNvSpPr>
          <p:nvPr/>
        </p:nvSpPr>
        <p:spPr bwMode="auto">
          <a:xfrm>
            <a:off x="592584" y="6291233"/>
            <a:ext cx="7865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取扱者のみ入室可能</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18" name="テキスト ボックス 54">
            <a:extLst>
              <a:ext uri="{FF2B5EF4-FFF2-40B4-BE49-F238E27FC236}">
                <a16:creationId xmlns:a16="http://schemas.microsoft.com/office/drawing/2014/main" id="{1CA5D9D6-D879-C99E-1F5F-DF9EA7128913}"/>
              </a:ext>
            </a:extLst>
          </p:cNvPr>
          <p:cNvSpPr txBox="1">
            <a:spLocks noChangeArrowheads="1"/>
          </p:cNvSpPr>
          <p:nvPr/>
        </p:nvSpPr>
        <p:spPr bwMode="auto">
          <a:xfrm>
            <a:off x="1684547" y="6277491"/>
            <a:ext cx="869816" cy="400110"/>
          </a:xfrm>
          <a:prstGeom prst="rect">
            <a:avLst/>
          </a:prstGeom>
          <a:solidFill>
            <a:srgbClr val="CCFFCC"/>
          </a:solidFill>
          <a:ln>
            <a:noFill/>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入退室管理簿にて管理</a:t>
            </a:r>
            <a:endParaRPr kumimoji="1" lang="en-US" altLang="ja-JP"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19" name="テキスト ボックス 44">
            <a:extLst>
              <a:ext uri="{FF2B5EF4-FFF2-40B4-BE49-F238E27FC236}">
                <a16:creationId xmlns:a16="http://schemas.microsoft.com/office/drawing/2014/main" id="{F68D4B4D-D0BC-EF6A-2229-5745D9B956E2}"/>
              </a:ext>
            </a:extLst>
          </p:cNvPr>
          <p:cNvSpPr txBox="1">
            <a:spLocks noChangeArrowheads="1"/>
          </p:cNvSpPr>
          <p:nvPr/>
        </p:nvSpPr>
        <p:spPr bwMode="auto">
          <a:xfrm>
            <a:off x="5489406" y="3222441"/>
            <a:ext cx="115788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媒体は</a:t>
            </a:r>
            <a:r>
              <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2</a:t>
            </a:r>
            <a:r>
              <a:rPr kumimoji="1" lang="ja-JP" altLang="en-US"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週間以内に厚生労働省に返却する</a:t>
            </a:r>
            <a:endParaRPr kumimoji="1" lang="en-US" altLang="ja-JP" sz="9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pic>
        <p:nvPicPr>
          <p:cNvPr id="20" name="図 80" descr="img059_12.png">
            <a:extLst>
              <a:ext uri="{FF2B5EF4-FFF2-40B4-BE49-F238E27FC236}">
                <a16:creationId xmlns:a16="http://schemas.microsoft.com/office/drawing/2014/main" id="{E533AA4D-1F4E-026A-2C2C-8C85376BF374}"/>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978306" y="3401255"/>
            <a:ext cx="152839" cy="415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図 80" descr="img059_12.png">
            <a:extLst>
              <a:ext uri="{FF2B5EF4-FFF2-40B4-BE49-F238E27FC236}">
                <a16:creationId xmlns:a16="http://schemas.microsoft.com/office/drawing/2014/main" id="{AB463F2D-C94A-A919-366F-22AD12E9714C}"/>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183761" y="3222286"/>
            <a:ext cx="152839" cy="415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テキスト ボックス 54">
            <a:extLst>
              <a:ext uri="{FF2B5EF4-FFF2-40B4-BE49-F238E27FC236}">
                <a16:creationId xmlns:a16="http://schemas.microsoft.com/office/drawing/2014/main" id="{81AD79AF-6996-29EB-AE97-3879CB07FDB3}"/>
              </a:ext>
            </a:extLst>
          </p:cNvPr>
          <p:cNvSpPr txBox="1">
            <a:spLocks noChangeArrowheads="1"/>
          </p:cNvSpPr>
          <p:nvPr/>
        </p:nvSpPr>
        <p:spPr bwMode="auto">
          <a:xfrm>
            <a:off x="1700696" y="3570258"/>
            <a:ext cx="853666" cy="400110"/>
          </a:xfrm>
          <a:prstGeom prst="rect">
            <a:avLst/>
          </a:prstGeom>
          <a:solidFill>
            <a:srgbClr val="CCFFCC"/>
          </a:solidFill>
          <a:ln>
            <a:noFill/>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入退室管理簿にて管理</a:t>
            </a:r>
            <a:endParaRPr kumimoji="1" lang="en-US" altLang="ja-JP"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27" name="テキスト ボックス 26">
            <a:extLst>
              <a:ext uri="{FF2B5EF4-FFF2-40B4-BE49-F238E27FC236}">
                <a16:creationId xmlns:a16="http://schemas.microsoft.com/office/drawing/2014/main" id="{0BA21D78-5BDB-C3D5-4DF7-93E239D33108}"/>
              </a:ext>
            </a:extLst>
          </p:cNvPr>
          <p:cNvSpPr txBox="1"/>
          <p:nvPr/>
        </p:nvSpPr>
        <p:spPr>
          <a:xfrm>
            <a:off x="5733157" y="6291233"/>
            <a:ext cx="3234630" cy="400110"/>
          </a:xfrm>
          <a:prstGeom prst="rect">
            <a:avLst/>
          </a:prstGeom>
          <a:solidFill>
            <a:srgbClr val="CCFFCC"/>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記憶媒体（外付</a:t>
            </a:r>
            <a:r>
              <a:rPr kumimoji="1" lang="en-US" altLang="ja-JP"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HDD</a:t>
            </a: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、公表前確認用</a:t>
            </a:r>
            <a:r>
              <a:rPr kumimoji="1" lang="en-US" altLang="ja-JP"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USB</a:t>
            </a: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）は</a:t>
            </a:r>
            <a:r>
              <a:rPr kumimoji="1" lang="zh-TW"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記憶媒体利用管理簿</a:t>
            </a: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にて管理。紙媒体は</a:t>
            </a:r>
            <a:r>
              <a:rPr kumimoji="1" lang="zh-TW"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作成帳票管理簿</a:t>
            </a:r>
            <a:r>
              <a:rPr kumimoji="1" lang="ja-JP" altLang="en-US"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rPr>
              <a:t>にて管理</a:t>
            </a:r>
            <a:endParaRPr kumimoji="1" lang="en-US" altLang="ja-JP" sz="1000" b="0" i="0" u="none" strike="noStrike" kern="1200" cap="none" spc="0" normalizeH="0" baseline="0" noProof="0" dirty="0">
              <a:ln>
                <a:noFill/>
              </a:ln>
              <a:effectLst/>
              <a:uLnTx/>
              <a:uFillTx/>
              <a:latin typeface="Arial" panose="020B0604020202020204" pitchFamily="34" charset="0"/>
              <a:ea typeface="ＭＳ Ｐゴシック" panose="020B0600070205080204" pitchFamily="50" charset="-128"/>
              <a:cs typeface="+mn-cs"/>
            </a:endParaRPr>
          </a:p>
        </p:txBody>
      </p:sp>
      <p:sp>
        <p:nvSpPr>
          <p:cNvPr id="31" name="テキスト ボックス 54">
            <a:extLst>
              <a:ext uri="{FF2B5EF4-FFF2-40B4-BE49-F238E27FC236}">
                <a16:creationId xmlns:a16="http://schemas.microsoft.com/office/drawing/2014/main" id="{65F9A177-D995-BE3F-69F7-79357006D01E}"/>
              </a:ext>
            </a:extLst>
          </p:cNvPr>
          <p:cNvSpPr txBox="1">
            <a:spLocks noChangeArrowheads="1"/>
          </p:cNvSpPr>
          <p:nvPr/>
        </p:nvSpPr>
        <p:spPr bwMode="auto">
          <a:xfrm>
            <a:off x="3813285" y="3162440"/>
            <a:ext cx="560912"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サーバ</a:t>
            </a:r>
            <a:endParaRPr kumimoji="1" lang="en-US" altLang="ja-JP" sz="1000" b="1" i="0" u="none" strike="noStrike" kern="1200" cap="none" spc="0" normalizeH="0" baseline="0" noProof="0" dirty="0">
              <a:ln>
                <a:noFill/>
              </a:ln>
              <a:effectLst/>
              <a:uLnTx/>
              <a:uFillTx/>
              <a:latin typeface="ＭＳ Ｐゴシック"/>
              <a:ea typeface="ＭＳ Ｐゴシック"/>
              <a:cs typeface="+mn-cs"/>
            </a:endParaRPr>
          </a:p>
        </p:txBody>
      </p:sp>
      <p:sp>
        <p:nvSpPr>
          <p:cNvPr id="32" name="テキスト ボックス 54">
            <a:extLst>
              <a:ext uri="{FF2B5EF4-FFF2-40B4-BE49-F238E27FC236}">
                <a16:creationId xmlns:a16="http://schemas.microsoft.com/office/drawing/2014/main" id="{FB9302F8-9586-D1CE-9E16-DE9F765893A6}"/>
              </a:ext>
            </a:extLst>
          </p:cNvPr>
          <p:cNvSpPr txBox="1">
            <a:spLocks noChangeArrowheads="1"/>
          </p:cNvSpPr>
          <p:nvPr/>
        </p:nvSpPr>
        <p:spPr bwMode="auto">
          <a:xfrm>
            <a:off x="3505614" y="4740580"/>
            <a:ext cx="782265"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操作端末</a:t>
            </a:r>
            <a:endParaRPr kumimoji="1" lang="en-US" altLang="ja-JP" sz="1000" b="1" i="0" u="none" strike="noStrike" kern="1200" cap="none" spc="0" normalizeH="0" baseline="0" noProof="0" dirty="0">
              <a:ln>
                <a:noFill/>
              </a:ln>
              <a:effectLst/>
              <a:uLnTx/>
              <a:uFillTx/>
              <a:latin typeface="ＭＳ Ｐゴシック"/>
              <a:ea typeface="ＭＳ Ｐゴシック"/>
              <a:cs typeface="+mn-cs"/>
            </a:endParaRPr>
          </a:p>
        </p:txBody>
      </p:sp>
      <p:sp>
        <p:nvSpPr>
          <p:cNvPr id="33" name="テキスト ボックス 54">
            <a:extLst>
              <a:ext uri="{FF2B5EF4-FFF2-40B4-BE49-F238E27FC236}">
                <a16:creationId xmlns:a16="http://schemas.microsoft.com/office/drawing/2014/main" id="{AAE74474-8C2F-F6C6-A9BE-73D6CDF2B613}"/>
              </a:ext>
            </a:extLst>
          </p:cNvPr>
          <p:cNvSpPr txBox="1">
            <a:spLocks noChangeArrowheads="1"/>
          </p:cNvSpPr>
          <p:nvPr/>
        </p:nvSpPr>
        <p:spPr bwMode="auto">
          <a:xfrm>
            <a:off x="5198400" y="6005731"/>
            <a:ext cx="565011"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紙媒体</a:t>
            </a:r>
            <a:endParaRPr kumimoji="1" lang="en-US" altLang="ja-JP" sz="1000" b="1" i="0" u="none" strike="noStrike" kern="1200" cap="none" spc="0" normalizeH="0" baseline="0" noProof="0" dirty="0">
              <a:ln>
                <a:noFill/>
              </a:ln>
              <a:effectLst/>
              <a:uLnTx/>
              <a:uFillTx/>
              <a:latin typeface="ＭＳ Ｐゴシック"/>
              <a:ea typeface="ＭＳ Ｐゴシック"/>
              <a:cs typeface="+mn-cs"/>
            </a:endParaRPr>
          </a:p>
        </p:txBody>
      </p:sp>
      <p:sp>
        <p:nvSpPr>
          <p:cNvPr id="34" name="右矢印 89">
            <a:extLst>
              <a:ext uri="{FF2B5EF4-FFF2-40B4-BE49-F238E27FC236}">
                <a16:creationId xmlns:a16="http://schemas.microsoft.com/office/drawing/2014/main" id="{53015394-13E4-26DC-2C3D-B4EEE0DD7A35}"/>
              </a:ext>
            </a:extLst>
          </p:cNvPr>
          <p:cNvSpPr/>
          <p:nvPr/>
        </p:nvSpPr>
        <p:spPr>
          <a:xfrm>
            <a:off x="4394647" y="5013059"/>
            <a:ext cx="322577"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35" name="右矢印 89">
            <a:extLst>
              <a:ext uri="{FF2B5EF4-FFF2-40B4-BE49-F238E27FC236}">
                <a16:creationId xmlns:a16="http://schemas.microsoft.com/office/drawing/2014/main" id="{B6012892-68A7-8F33-EE73-68B1B918BA4A}"/>
              </a:ext>
            </a:extLst>
          </p:cNvPr>
          <p:cNvSpPr/>
          <p:nvPr/>
        </p:nvSpPr>
        <p:spPr>
          <a:xfrm>
            <a:off x="3293692" y="3469436"/>
            <a:ext cx="322577"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sp>
        <p:nvSpPr>
          <p:cNvPr id="36" name="正方形/長方形 35">
            <a:extLst>
              <a:ext uri="{FF2B5EF4-FFF2-40B4-BE49-F238E27FC236}">
                <a16:creationId xmlns:a16="http://schemas.microsoft.com/office/drawing/2014/main" id="{285B0807-B02C-891A-D9E1-5606C17D2A17}"/>
              </a:ext>
            </a:extLst>
          </p:cNvPr>
          <p:cNvSpPr/>
          <p:nvPr/>
        </p:nvSpPr>
        <p:spPr>
          <a:xfrm>
            <a:off x="6566457" y="34925"/>
            <a:ext cx="2469593" cy="730249"/>
          </a:xfrm>
          <a:prstGeom prst="rect">
            <a:avLst/>
          </a:prstGeom>
          <a:solidFill>
            <a:srgbClr val="FFFF99"/>
          </a:solidFill>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rtlCol="0" anchor="t"/>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本記入例の前提</a:t>
            </a:r>
            <a:endPar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特別抽出、オンサイト利用形態</a:t>
            </a:r>
            <a:r>
              <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(ⅱ)</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利用場所：</a:t>
            </a:r>
            <a:r>
              <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1</a:t>
            </a: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カ所、保管場所：</a:t>
            </a:r>
            <a:r>
              <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2</a:t>
            </a: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カ所</a:t>
            </a:r>
            <a:endPar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利用場所や保管場所間の受け渡しあり</a:t>
            </a:r>
            <a:endParaRPr kumimoji="1" lang="en-US" altLang="ja-JP"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070C0"/>
                </a:solidFill>
                <a:effectLst/>
                <a:uLnTx/>
                <a:uFillTx/>
                <a:latin typeface="Calibri"/>
                <a:ea typeface="ＭＳ Ｐゴシック" panose="020B0600070205080204" pitchFamily="50" charset="-128"/>
                <a:cs typeface="+mn-cs"/>
              </a:rPr>
              <a:t>他申出と取扱区域の共用あり</a:t>
            </a:r>
          </a:p>
        </p:txBody>
      </p:sp>
      <p:sp>
        <p:nvSpPr>
          <p:cNvPr id="37" name="テキスト ボックス 54">
            <a:extLst>
              <a:ext uri="{FF2B5EF4-FFF2-40B4-BE49-F238E27FC236}">
                <a16:creationId xmlns:a16="http://schemas.microsoft.com/office/drawing/2014/main" id="{F55D538F-07BB-3998-F8F4-4E61F850949C}"/>
              </a:ext>
            </a:extLst>
          </p:cNvPr>
          <p:cNvSpPr txBox="1">
            <a:spLocks noChangeArrowheads="1"/>
          </p:cNvSpPr>
          <p:nvPr/>
        </p:nvSpPr>
        <p:spPr bwMode="auto">
          <a:xfrm>
            <a:off x="2913878" y="5351050"/>
            <a:ext cx="1100603" cy="400110"/>
          </a:xfrm>
          <a:prstGeom prst="rect">
            <a:avLst/>
          </a:prstGeom>
          <a:solidFill>
            <a:srgbClr val="CCFFCC"/>
          </a:solidFill>
          <a:ln>
            <a:noFill/>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rPr>
              <a:t>操作端末利用管理簿にて管理</a:t>
            </a:r>
            <a:endParaRPr kumimoji="1" lang="en-US" altLang="ja-JP" sz="1000" b="0" i="0" u="none" strike="noStrike" kern="1200" cap="none" spc="0" normalizeH="0" baseline="0" noProof="0" dirty="0">
              <a:ln>
                <a:noFill/>
              </a:ln>
              <a:effectLst/>
              <a:uLnTx/>
              <a:uFillTx/>
              <a:latin typeface="Calibri" panose="020F0502020204030204" pitchFamily="34" charset="0"/>
              <a:ea typeface="ＭＳ Ｐゴシック" panose="020B0600070205080204" pitchFamily="50" charset="-128"/>
              <a:cs typeface="+mn-cs"/>
            </a:endParaRPr>
          </a:p>
        </p:txBody>
      </p:sp>
      <p:sp>
        <p:nvSpPr>
          <p:cNvPr id="38" name="テキスト ボックス 54">
            <a:extLst>
              <a:ext uri="{FF2B5EF4-FFF2-40B4-BE49-F238E27FC236}">
                <a16:creationId xmlns:a16="http://schemas.microsoft.com/office/drawing/2014/main" id="{05021C3A-A2EE-9E5F-9451-0845D4F62EDB}"/>
              </a:ext>
            </a:extLst>
          </p:cNvPr>
          <p:cNvSpPr txBox="1">
            <a:spLocks noChangeArrowheads="1"/>
          </p:cNvSpPr>
          <p:nvPr/>
        </p:nvSpPr>
        <p:spPr bwMode="auto">
          <a:xfrm>
            <a:off x="4130949" y="4072241"/>
            <a:ext cx="2038257"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パスワード設定済み外部記憶媒体</a:t>
            </a:r>
          </a:p>
        </p:txBody>
      </p:sp>
      <p:sp>
        <p:nvSpPr>
          <p:cNvPr id="39" name="右矢印 89">
            <a:extLst>
              <a:ext uri="{FF2B5EF4-FFF2-40B4-BE49-F238E27FC236}">
                <a16:creationId xmlns:a16="http://schemas.microsoft.com/office/drawing/2014/main" id="{C1E70222-A6A4-81C8-50F4-90F4020E9346}"/>
              </a:ext>
            </a:extLst>
          </p:cNvPr>
          <p:cNvSpPr/>
          <p:nvPr/>
        </p:nvSpPr>
        <p:spPr>
          <a:xfrm>
            <a:off x="500506" y="2918904"/>
            <a:ext cx="995316"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3098" name="図 101" descr="DVD2.png">
            <a:extLst>
              <a:ext uri="{FF2B5EF4-FFF2-40B4-BE49-F238E27FC236}">
                <a16:creationId xmlns:a16="http://schemas.microsoft.com/office/drawing/2014/main" id="{DDFD3E14-3AA0-5258-47CD-61F1915C9C40}"/>
              </a:ext>
            </a:extLst>
          </p:cNvPr>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898525" y="2868616"/>
            <a:ext cx="360363" cy="33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図 80" descr="img059_12.png">
            <a:extLst>
              <a:ext uri="{FF2B5EF4-FFF2-40B4-BE49-F238E27FC236}">
                <a16:creationId xmlns:a16="http://schemas.microsoft.com/office/drawing/2014/main" id="{DB06B4C7-D530-DFCE-8151-8DCA6A399463}"/>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28251" y="2836240"/>
            <a:ext cx="152839" cy="415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テキスト ボックス 54">
            <a:extLst>
              <a:ext uri="{FF2B5EF4-FFF2-40B4-BE49-F238E27FC236}">
                <a16:creationId xmlns:a16="http://schemas.microsoft.com/office/drawing/2014/main" id="{87B37DDD-0E73-E216-019E-C2B28FA7F54E}"/>
              </a:ext>
            </a:extLst>
          </p:cNvPr>
          <p:cNvSpPr txBox="1">
            <a:spLocks noChangeArrowheads="1"/>
          </p:cNvSpPr>
          <p:nvPr/>
        </p:nvSpPr>
        <p:spPr bwMode="auto">
          <a:xfrm>
            <a:off x="610762" y="2670020"/>
            <a:ext cx="706863" cy="153888"/>
          </a:xfrm>
          <a:prstGeom prst="rect">
            <a:avLst/>
          </a:prstGeom>
          <a:solidFill>
            <a:srgbClr val="CCECFF"/>
          </a:solidFill>
          <a:ln>
            <a:noFill/>
          </a:ln>
        </p:spPr>
        <p:txBody>
          <a:bodyPr wrap="square" t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1" lang="ja-JP" altLang="en-US" sz="1000" b="1" i="0" u="none" strike="noStrike" kern="1200" cap="none" spc="0" normalizeH="0" baseline="0" noProof="0" dirty="0">
                <a:ln>
                  <a:noFill/>
                </a:ln>
                <a:effectLst/>
                <a:uLnTx/>
                <a:uFillTx/>
                <a:latin typeface="ＭＳ Ｐゴシック"/>
                <a:ea typeface="ＭＳ Ｐゴシック"/>
                <a:cs typeface="+mn-cs"/>
              </a:rPr>
              <a:t>提供媒体</a:t>
            </a:r>
            <a:endParaRPr kumimoji="1" lang="en-US" altLang="ja-JP" sz="1000" b="1" i="0" u="none" strike="noStrike" kern="1200" cap="none" spc="0" normalizeH="0" baseline="0" noProof="0" dirty="0">
              <a:ln>
                <a:noFill/>
              </a:ln>
              <a:effectLst/>
              <a:uLnTx/>
              <a:uFillTx/>
              <a:latin typeface="ＭＳ Ｐゴシック"/>
              <a:ea typeface="ＭＳ Ｐゴシック"/>
              <a:cs typeface="+mn-cs"/>
            </a:endParaRPr>
          </a:p>
        </p:txBody>
      </p:sp>
      <p:sp>
        <p:nvSpPr>
          <p:cNvPr id="42" name="右矢印 89">
            <a:extLst>
              <a:ext uri="{FF2B5EF4-FFF2-40B4-BE49-F238E27FC236}">
                <a16:creationId xmlns:a16="http://schemas.microsoft.com/office/drawing/2014/main" id="{D5F7460C-1B23-68B6-841D-E53F7BCC50B8}"/>
              </a:ext>
            </a:extLst>
          </p:cNvPr>
          <p:cNvSpPr/>
          <p:nvPr/>
        </p:nvSpPr>
        <p:spPr>
          <a:xfrm rot="10800000">
            <a:off x="486091" y="3212021"/>
            <a:ext cx="995316" cy="294547"/>
          </a:xfrm>
          <a:prstGeom prst="rightArrow">
            <a:avLst>
              <a:gd name="adj1" fmla="val 39728"/>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a:ea typeface="ＭＳ Ｐゴシック" panose="020B0600070205080204" pitchFamily="50" charset="-128"/>
              <a:cs typeface="+mn-cs"/>
            </a:endParaRPr>
          </a:p>
        </p:txBody>
      </p:sp>
      <p:pic>
        <p:nvPicPr>
          <p:cNvPr id="44" name="グラフィックス 43" descr="消しゴム 枠線">
            <a:extLst>
              <a:ext uri="{FF2B5EF4-FFF2-40B4-BE49-F238E27FC236}">
                <a16:creationId xmlns:a16="http://schemas.microsoft.com/office/drawing/2014/main" id="{022E5DF3-4597-77A9-EE9C-4F3D82E56D99}"/>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367250" y="2878470"/>
            <a:ext cx="480100" cy="480100"/>
          </a:xfrm>
          <a:prstGeom prst="rect">
            <a:avLst/>
          </a:prstGeom>
        </p:spPr>
      </p:pic>
      <p:pic>
        <p:nvPicPr>
          <p:cNvPr id="45" name="グラフィックス 44" descr="消しゴム 枠線">
            <a:extLst>
              <a:ext uri="{FF2B5EF4-FFF2-40B4-BE49-F238E27FC236}">
                <a16:creationId xmlns:a16="http://schemas.microsoft.com/office/drawing/2014/main" id="{59094371-55B6-99B8-5E2D-1AD8CE0A7280}"/>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398276" y="4416816"/>
            <a:ext cx="480100" cy="480100"/>
          </a:xfrm>
          <a:prstGeom prst="rect">
            <a:avLst/>
          </a:prstGeom>
        </p:spPr>
      </p:pic>
    </p:spTree>
    <p:extLst>
      <p:ext uri="{BB962C8B-B14F-4D97-AF65-F5344CB8AC3E}">
        <p14:creationId xmlns:p14="http://schemas.microsoft.com/office/powerpoint/2010/main" val="269358136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6A8F9FF399A1C48AF876CBF53F3937D" ma:contentTypeVersion="15" ma:contentTypeDescription="新しいドキュメントを作成します。" ma:contentTypeScope="" ma:versionID="5abd8cddf09594ac57ee77e918ed540c">
  <xsd:schema xmlns:xsd="http://www.w3.org/2001/XMLSchema" xmlns:xs="http://www.w3.org/2001/XMLSchema" xmlns:p="http://schemas.microsoft.com/office/2006/metadata/properties" xmlns:ns2="59c0b045-0aa0-4e5d-a45d-69e40911750c" xmlns:ns3="263dbbe5-076b-4606-a03b-9598f5f2f35a" targetNamespace="http://schemas.microsoft.com/office/2006/metadata/properties" ma:root="true" ma:fieldsID="86bbdd002c1a0ee4869751c6fc0d14f8" ns2:_="" ns3:_="">
    <xsd:import namespace="59c0b045-0aa0-4e5d-a45d-69e40911750c"/>
    <xsd:import namespace="263dbbe5-076b-4606-a03b-9598f5f2f35a"/>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9c0b045-0aa0-4e5d-a45d-69e40911750c"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63dbbe5-076b-4606-a03b-9598f5f2f35a"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86f3993-1932-4de8-8124-132066eeb955}" ma:internalName="TaxCatchAll" ma:showField="CatchAllData" ma:web="263dbbe5-076b-4606-a03b-9598f5f2f35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63dbbe5-076b-4606-a03b-9598f5f2f35a" xsi:nil="true"/>
    <Owner xmlns="59c0b045-0aa0-4e5d-a45d-69e40911750c">
      <UserInfo>
        <DisplayName/>
        <AccountId xsi:nil="true"/>
        <AccountType/>
      </UserInfo>
    </Owner>
    <lcf76f155ced4ddcb4097134ff3c332f xmlns="59c0b045-0aa0-4e5d-a45d-69e40911750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DC4859F-F69D-4753-9149-733BC7A3AE46}"/>
</file>

<file path=customXml/itemProps2.xml><?xml version="1.0" encoding="utf-8"?>
<ds:datastoreItem xmlns:ds="http://schemas.openxmlformats.org/officeDocument/2006/customXml" ds:itemID="{43DA5BAA-9CA2-480B-964A-8DBD35824970}"/>
</file>

<file path=customXml/itemProps3.xml><?xml version="1.0" encoding="utf-8"?>
<ds:datastoreItem xmlns:ds="http://schemas.openxmlformats.org/officeDocument/2006/customXml" ds:itemID="{67CC0542-F150-4219-96B2-656BDE96FD22}"/>
</file>

<file path=docProps/app.xml><?xml version="1.0" encoding="utf-8"?>
<Properties xmlns="http://schemas.openxmlformats.org/officeDocument/2006/extended-properties" xmlns:vt="http://schemas.openxmlformats.org/officeDocument/2006/docPropsVTypes">
  <TotalTime>0</TotalTime>
  <Words>601</Words>
  <Application>Microsoft Office PowerPoint</Application>
  <PresentationFormat>画面に合わせる (4:3)</PresentationFormat>
  <Paragraphs>55</Paragraphs>
  <Slides>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Meiryo UI</vt:lpstr>
      <vt:lpstr>ＭＳ Ｐゴシック</vt:lpstr>
      <vt:lpstr>Arial</vt:lpstr>
      <vt:lpstr>Calibri</vt:lpstr>
      <vt:lpstr>Times New Roman</vt:lpstr>
      <vt:lpstr>Wingdings</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modified xsi:type="dcterms:W3CDTF">2024-11-20T04:43:13Z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0x01010056A8F9FF399A1C48AF876CBF53F3937D</vt:lpwstr>
  </property>
</Properties>
</file>