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2"/>
  </p:notesMasterIdLst>
  <p:sldIdLst>
    <p:sldId id="256" r:id="rId5"/>
    <p:sldId id="263" r:id="rId6"/>
    <p:sldId id="264" r:id="rId7"/>
    <p:sldId id="262" r:id="rId8"/>
    <p:sldId id="261" r:id="rId9"/>
    <p:sldId id="258" r:id="rId10"/>
    <p:sldId id="260" r:id="rId11"/>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95D9"/>
    <a:srgbClr val="F79646"/>
    <a:srgbClr val="FFFFFF"/>
    <a:srgbClr val="B69275"/>
    <a:srgbClr val="E7EAED"/>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D6F58A-63F5-4EBF-A76D-3EDF0518E735}" v="2118" dt="2025-07-16T02:30:30.45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2274" y="-78"/>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notesMasters/notesMaster1.xml" Type="http://schemas.openxmlformats.org/officeDocument/2006/relationships/notesMaster"/><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40" tIns="45720" rIns="91440" bIns="45720" rtlCol="0"/>
          <a:lstStyle>
            <a:lvl1pPr algn="r">
              <a:defRPr sz="1200"/>
            </a:lvl1pPr>
          </a:lstStyle>
          <a:p>
            <a:fld id="{8178CC1F-9157-4B4E-8845-DF025FF1DDE4}" type="datetimeFigureOut">
              <a:rPr kumimoji="1" lang="ja-JP" altLang="en-US" smtClean="0"/>
              <a:t>2025/7/23</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40" tIns="45720" rIns="91440" bIns="45720" rtlCol="0" anchor="b"/>
          <a:lstStyle>
            <a:lvl1pPr algn="r">
              <a:defRPr sz="1200"/>
            </a:lvl1pPr>
          </a:lstStyle>
          <a:p>
            <a:fld id="{9D3F7C8C-3A1B-44ED-8390-3C5801200B74}" type="slidenum">
              <a:rPr kumimoji="1" lang="ja-JP" altLang="en-US" smtClean="0"/>
              <a:t>‹#›</a:t>
            </a:fld>
            <a:endParaRPr kumimoji="1" lang="ja-JP" altLang="en-US"/>
          </a:p>
        </p:txBody>
      </p:sp>
    </p:spTree>
    <p:extLst>
      <p:ext uri="{BB962C8B-B14F-4D97-AF65-F5344CB8AC3E}">
        <p14:creationId xmlns:p14="http://schemas.microsoft.com/office/powerpoint/2010/main" val="7897745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D3F7C8C-3A1B-44ED-8390-3C5801200B74}" type="slidenum">
              <a:rPr kumimoji="1" lang="ja-JP" altLang="en-US" smtClean="0"/>
              <a:t>1</a:t>
            </a:fld>
            <a:endParaRPr kumimoji="1" lang="ja-JP" altLang="en-US"/>
          </a:p>
        </p:txBody>
      </p:sp>
    </p:spTree>
    <p:extLst>
      <p:ext uri="{BB962C8B-B14F-4D97-AF65-F5344CB8AC3E}">
        <p14:creationId xmlns:p14="http://schemas.microsoft.com/office/powerpoint/2010/main" val="230152640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2530754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461164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203039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551495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3641199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3464957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733078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261895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335575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2023972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D36A99-9752-4108-AE6F-CC66FC58244F}" type="datetimeFigureOut">
              <a:rPr kumimoji="1" lang="ja-JP" altLang="en-US" smtClean="0"/>
              <a:t>2025/7/23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4843463" y="9181397"/>
            <a:ext cx="1543050" cy="527403"/>
          </a:xfrm>
          <a:prstGeom prst="rect">
            <a:avLst/>
          </a:prstGeom>
        </p:spPr>
        <p:txBody>
          <a:bodyPr/>
          <a:lstStyle/>
          <a:p>
            <a:fld id="{9274F258-1891-4AD2-AB51-CEB8A05DEEF8}" type="slidenum">
              <a:rPr kumimoji="1" lang="ja-JP" altLang="en-US" smtClean="0"/>
              <a:t>‹#›</a:t>
            </a:fld>
            <a:endParaRPr kumimoji="1" lang="ja-JP" altLang="en-US"/>
          </a:p>
        </p:txBody>
      </p:sp>
    </p:spTree>
    <p:extLst>
      <p:ext uri="{BB962C8B-B14F-4D97-AF65-F5344CB8AC3E}">
        <p14:creationId xmlns:p14="http://schemas.microsoft.com/office/powerpoint/2010/main" val="152633848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74D36A99-9752-4108-AE6F-CC66FC58244F}" type="datetimeFigureOut">
              <a:rPr kumimoji="1" lang="ja-JP" altLang="en-US" smtClean="0"/>
              <a:t>2025/7/23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7" name="正方形/長方形 6">
            <a:extLst>
              <a:ext uri="{FF2B5EF4-FFF2-40B4-BE49-F238E27FC236}">
                <a16:creationId xmlns:a16="http://schemas.microsoft.com/office/drawing/2014/main" id="{69F0B599-232D-1F41-C9A7-FB42BAF1B667}"/>
              </a:ext>
            </a:extLst>
          </p:cNvPr>
          <p:cNvSpPr/>
          <p:nvPr userDrawn="1"/>
        </p:nvSpPr>
        <p:spPr>
          <a:xfrm>
            <a:off x="98557" y="106516"/>
            <a:ext cx="6660887" cy="9692968"/>
          </a:xfrm>
          <a:prstGeom prst="rect">
            <a:avLst/>
          </a:prstGeom>
          <a:noFill/>
          <a:ln w="28575">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Text Box 140">
            <a:extLst>
              <a:ext uri="{FF2B5EF4-FFF2-40B4-BE49-F238E27FC236}">
                <a16:creationId xmlns:a16="http://schemas.microsoft.com/office/drawing/2014/main" id="{A09F6016-5413-8657-18BA-7716E5D76F93}"/>
              </a:ext>
            </a:extLst>
          </p:cNvPr>
          <p:cNvSpPr txBox="1">
            <a:spLocks noChangeArrowheads="1"/>
          </p:cNvSpPr>
          <p:nvPr userDrawn="1"/>
        </p:nvSpPr>
        <p:spPr bwMode="auto">
          <a:xfrm>
            <a:off x="5614988" y="200496"/>
            <a:ext cx="1008062" cy="215427"/>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lgn="ctr">
                <a:solidFill>
                  <a:schemeClr val="folHlink"/>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nchor="ctr">
            <a:noAutofit/>
          </a:bodyPr>
          <a:lstStyle>
            <a:lvl1pPr marL="176213" indent="-176213" algn="l" defTabSz="762000">
              <a:spcBef>
                <a:spcPct val="0"/>
              </a:spcBef>
              <a:defRPr kumimoji="1">
                <a:solidFill>
                  <a:schemeClr val="tx1"/>
                </a:solidFill>
                <a:latin typeface="Arial" charset="0"/>
                <a:ea typeface="ＭＳ Ｐゴシック" pitchFamily="50" charset="-128"/>
              </a:defRPr>
            </a:lvl1pPr>
            <a:lvl2pPr marL="571500" algn="l" defTabSz="762000">
              <a:spcBef>
                <a:spcPct val="0"/>
              </a:spcBef>
              <a:defRPr kumimoji="1">
                <a:solidFill>
                  <a:schemeClr val="tx1"/>
                </a:solidFill>
                <a:latin typeface="Arial" charset="0"/>
                <a:ea typeface="ＭＳ Ｐゴシック" pitchFamily="50" charset="-128"/>
              </a:defRPr>
            </a:lvl2pPr>
            <a:lvl3pPr marL="1143000" algn="l" defTabSz="762000">
              <a:spcBef>
                <a:spcPct val="0"/>
              </a:spcBef>
              <a:defRPr kumimoji="1">
                <a:solidFill>
                  <a:schemeClr val="tx1"/>
                </a:solidFill>
                <a:latin typeface="Arial" charset="0"/>
                <a:ea typeface="ＭＳ Ｐゴシック" pitchFamily="50" charset="-128"/>
              </a:defRPr>
            </a:lvl3pPr>
            <a:lvl4pPr marL="1714500" algn="l" defTabSz="762000">
              <a:spcBef>
                <a:spcPct val="0"/>
              </a:spcBef>
              <a:defRPr kumimoji="1">
                <a:solidFill>
                  <a:schemeClr val="tx1"/>
                </a:solidFill>
                <a:latin typeface="Arial" charset="0"/>
                <a:ea typeface="ＭＳ Ｐゴシック" pitchFamily="50" charset="-128"/>
              </a:defRPr>
            </a:lvl4pPr>
            <a:lvl5pPr marL="2286000" algn="l" defTabSz="762000">
              <a:spcBef>
                <a:spcPct val="0"/>
              </a:spcBef>
              <a:defRPr kumimoji="1">
                <a:solidFill>
                  <a:schemeClr val="tx1"/>
                </a:solidFill>
                <a:latin typeface="Arial" charset="0"/>
                <a:ea typeface="ＭＳ Ｐゴシック" pitchFamily="50" charset="-128"/>
              </a:defRPr>
            </a:lvl5pPr>
            <a:lvl6pPr marL="2743200" defTabSz="762000" fontAlgn="base">
              <a:spcBef>
                <a:spcPct val="0"/>
              </a:spcBef>
              <a:spcAft>
                <a:spcPct val="0"/>
              </a:spcAft>
              <a:defRPr kumimoji="1">
                <a:solidFill>
                  <a:schemeClr val="tx1"/>
                </a:solidFill>
                <a:latin typeface="Arial" charset="0"/>
                <a:ea typeface="ＭＳ Ｐゴシック" pitchFamily="50" charset="-128"/>
              </a:defRPr>
            </a:lvl6pPr>
            <a:lvl7pPr marL="3200400" defTabSz="762000" fontAlgn="base">
              <a:spcBef>
                <a:spcPct val="0"/>
              </a:spcBef>
              <a:spcAft>
                <a:spcPct val="0"/>
              </a:spcAft>
              <a:defRPr kumimoji="1">
                <a:solidFill>
                  <a:schemeClr val="tx1"/>
                </a:solidFill>
                <a:latin typeface="Arial" charset="0"/>
                <a:ea typeface="ＭＳ Ｐゴシック" pitchFamily="50" charset="-128"/>
              </a:defRPr>
            </a:lvl7pPr>
            <a:lvl8pPr marL="3657600" defTabSz="762000" fontAlgn="base">
              <a:spcBef>
                <a:spcPct val="0"/>
              </a:spcBef>
              <a:spcAft>
                <a:spcPct val="0"/>
              </a:spcAft>
              <a:defRPr kumimoji="1">
                <a:solidFill>
                  <a:schemeClr val="tx1"/>
                </a:solidFill>
                <a:latin typeface="Arial" charset="0"/>
                <a:ea typeface="ＭＳ Ｐゴシック" pitchFamily="50" charset="-128"/>
              </a:defRPr>
            </a:lvl8pPr>
            <a:lvl9pPr marL="4114800" defTabSz="762000" fontAlgn="base">
              <a:spcBef>
                <a:spcPct val="0"/>
              </a:spcBef>
              <a:spcAft>
                <a:spcPct val="0"/>
              </a:spcAft>
              <a:defRPr kumimoji="1">
                <a:solidFill>
                  <a:schemeClr val="tx1"/>
                </a:solidFill>
                <a:latin typeface="Arial" charset="0"/>
                <a:ea typeface="ＭＳ Ｐゴシック" pitchFamily="50" charset="-128"/>
              </a:defRPr>
            </a:lvl9pPr>
          </a:lstStyle>
          <a:p>
            <a:pPr marL="176213" marR="0" lvl="0" indent="-176213" algn="ctr" defTabSz="762000" rtl="0" eaLnBrk="1" fontAlgn="base" latinLnBrk="0" hangingPunct="1">
              <a:lnSpc>
                <a:spcPct val="80000"/>
              </a:lnSpc>
              <a:spcBef>
                <a:spcPct val="0"/>
              </a:spcBef>
              <a:spcAft>
                <a:spcPct val="0"/>
              </a:spcAft>
              <a:buClr>
                <a:srgbClr val="96607D"/>
              </a:buClr>
              <a:buSzTx/>
              <a:buFontTx/>
              <a:buNone/>
              <a:tabLst/>
              <a:defRPr/>
            </a:pPr>
            <a:r>
              <a:rPr kumimoji="1" lang="ja-JP" altLang="en-US" sz="1000" b="0" i="0" u="none" strike="noStrike" kern="1200" cap="none" spc="0" normalizeH="0" baseline="0" noProof="0">
                <a:ln>
                  <a:noFill/>
                </a:ln>
                <a:solidFill>
                  <a:srgbClr val="CC0000"/>
                </a:solidFill>
                <a:effectLst/>
                <a:uLnTx/>
                <a:uFillTx/>
                <a:latin typeface="BIZ UDPゴシック" panose="020B0400000000000000" pitchFamily="50" charset="-128"/>
                <a:ea typeface="BIZ UDPゴシック" panose="020B0400000000000000" pitchFamily="50" charset="-128"/>
                <a:cs typeface="+mn-cs"/>
              </a:rPr>
              <a:t>■関係者限■</a:t>
            </a:r>
            <a:endParaRPr kumimoji="1" lang="en-US" altLang="ja-JP" sz="1000" b="0" i="0" u="none" strike="noStrike" kern="1200" cap="none" spc="0" normalizeH="0" baseline="0" noProof="0">
              <a:ln>
                <a:noFill/>
              </a:ln>
              <a:solidFill>
                <a:srgbClr val="CC0000"/>
              </a:solidFill>
              <a:effectLst/>
              <a:uLnTx/>
              <a:uFillTx/>
              <a:latin typeface="BIZ UDPゴシック" panose="020B0400000000000000" pitchFamily="50" charset="-128"/>
              <a:ea typeface="BIZ UDPゴシック" panose="020B0400000000000000" pitchFamily="50" charset="-128"/>
              <a:cs typeface="+mn-cs"/>
            </a:endParaRPr>
          </a:p>
        </p:txBody>
      </p:sp>
      <p:sp>
        <p:nvSpPr>
          <p:cNvPr id="8" name="スライド番号プレースホルダー 4">
            <a:extLst>
              <a:ext uri="{FF2B5EF4-FFF2-40B4-BE49-F238E27FC236}">
                <a16:creationId xmlns:a16="http://schemas.microsoft.com/office/drawing/2014/main" id="{1F72E5AE-274E-508B-4ECA-AA2177715631}"/>
              </a:ext>
            </a:extLst>
          </p:cNvPr>
          <p:cNvSpPr txBox="1">
            <a:spLocks noGrp="1"/>
          </p:cNvSpPr>
          <p:nvPr userDrawn="1"/>
        </p:nvSpPr>
        <p:spPr bwMode="auto">
          <a:xfrm>
            <a:off x="5672136" y="9378595"/>
            <a:ext cx="950914" cy="514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lgn="l" eaLnBrk="0" fontAlgn="ctr" hangingPunct="0">
              <a:lnSpc>
                <a:spcPct val="125000"/>
              </a:lnSpc>
              <a:spcBef>
                <a:spcPct val="60000"/>
              </a:spcBef>
              <a:defRPr kumimoji="1" sz="1600" b="1">
                <a:solidFill>
                  <a:schemeClr val="tx1"/>
                </a:solidFill>
                <a:latin typeface="ＭＳ Ｐゴシック" pitchFamily="50" charset="-128"/>
                <a:ea typeface="ＭＳ Ｐゴシック" pitchFamily="50" charset="-128"/>
              </a:defRPr>
            </a:lvl1pPr>
            <a:lvl2pPr marL="742950" indent="-285750" algn="l" eaLnBrk="0" fontAlgn="ctr" hangingPunct="0">
              <a:lnSpc>
                <a:spcPct val="125000"/>
              </a:lnSpc>
              <a:spcBef>
                <a:spcPct val="60000"/>
              </a:spcBef>
              <a:defRPr kumimoji="1" sz="1400">
                <a:solidFill>
                  <a:schemeClr val="tx1"/>
                </a:solidFill>
                <a:latin typeface="ＭＳ Ｐゴシック" pitchFamily="50" charset="-128"/>
                <a:ea typeface="ＭＳ Ｐゴシック" pitchFamily="50" charset="-128"/>
              </a:defRPr>
            </a:lvl2pPr>
            <a:lvl3pPr marL="1143000" indent="-228600" algn="l" eaLnBrk="0" fontAlgn="ctr" hangingPunct="0">
              <a:lnSpc>
                <a:spcPct val="125000"/>
              </a:lnSpc>
              <a:spcBef>
                <a:spcPct val="60000"/>
              </a:spcBef>
              <a:buClr>
                <a:srgbClr val="647E9E"/>
              </a:buClr>
              <a:buSzPct val="80000"/>
              <a:buFont typeface="Wingdings" pitchFamily="2" charset="2"/>
              <a:buChar char="n"/>
              <a:defRPr kumimoji="1" sz="1400">
                <a:solidFill>
                  <a:schemeClr val="tx1"/>
                </a:solidFill>
                <a:latin typeface="ＭＳ Ｐゴシック" pitchFamily="50" charset="-128"/>
                <a:ea typeface="ＭＳ Ｐゴシック" pitchFamily="50" charset="-128"/>
              </a:defRPr>
            </a:lvl3pPr>
            <a:lvl4pPr marL="1600200" indent="-228600" algn="l" eaLnBrk="0" fontAlgn="ctr" hangingPunct="0">
              <a:lnSpc>
                <a:spcPct val="125000"/>
              </a:lnSpc>
              <a:spcBef>
                <a:spcPct val="60000"/>
              </a:spcBef>
              <a:defRPr kumimoji="1" sz="1200">
                <a:solidFill>
                  <a:schemeClr val="tx1"/>
                </a:solidFill>
                <a:latin typeface="ＭＳ Ｐゴシック" pitchFamily="50" charset="-128"/>
                <a:ea typeface="ＭＳ Ｐゴシック" pitchFamily="50" charset="-128"/>
              </a:defRPr>
            </a:lvl4pPr>
            <a:lvl5pPr marL="2057400" indent="-228600" algn="l" eaLnBrk="0" fontAlgn="ctr" hangingPunct="0">
              <a:lnSpc>
                <a:spcPct val="125000"/>
              </a:lnSpc>
              <a:spcBef>
                <a:spcPct val="60000"/>
              </a:spcBef>
              <a:buClr>
                <a:srgbClr val="96A8C0"/>
              </a:buClr>
              <a:buSzPct val="80000"/>
              <a:buFont typeface="Wingdings" pitchFamily="2" charset="2"/>
              <a:buChar char="n"/>
              <a:defRPr kumimoji="1" sz="1200">
                <a:solidFill>
                  <a:schemeClr val="tx1"/>
                </a:solidFill>
                <a:latin typeface="ＭＳ Ｐゴシック" pitchFamily="50" charset="-128"/>
                <a:ea typeface="ＭＳ Ｐゴシック" pitchFamily="50" charset="-128"/>
              </a:defRPr>
            </a:lvl5pPr>
            <a:lvl6pPr marL="2514600" indent="-228600" eaLnBrk="0" fontAlgn="ctr" hangingPunct="0">
              <a:lnSpc>
                <a:spcPct val="125000"/>
              </a:lnSpc>
              <a:spcBef>
                <a:spcPct val="60000"/>
              </a:spcBef>
              <a:spcAft>
                <a:spcPct val="0"/>
              </a:spcAft>
              <a:buClr>
                <a:srgbClr val="96A8C0"/>
              </a:buClr>
              <a:buSzPct val="80000"/>
              <a:buFont typeface="Wingdings" pitchFamily="2" charset="2"/>
              <a:buChar char="n"/>
              <a:defRPr kumimoji="1" sz="1200">
                <a:solidFill>
                  <a:schemeClr val="tx1"/>
                </a:solidFill>
                <a:latin typeface="ＭＳ Ｐゴシック" pitchFamily="50" charset="-128"/>
                <a:ea typeface="ＭＳ Ｐゴシック" pitchFamily="50" charset="-128"/>
              </a:defRPr>
            </a:lvl6pPr>
            <a:lvl7pPr marL="2971800" indent="-228600" eaLnBrk="0" fontAlgn="ctr" hangingPunct="0">
              <a:lnSpc>
                <a:spcPct val="125000"/>
              </a:lnSpc>
              <a:spcBef>
                <a:spcPct val="60000"/>
              </a:spcBef>
              <a:spcAft>
                <a:spcPct val="0"/>
              </a:spcAft>
              <a:buClr>
                <a:srgbClr val="96A8C0"/>
              </a:buClr>
              <a:buSzPct val="80000"/>
              <a:buFont typeface="Wingdings" pitchFamily="2" charset="2"/>
              <a:buChar char="n"/>
              <a:defRPr kumimoji="1" sz="1200">
                <a:solidFill>
                  <a:schemeClr val="tx1"/>
                </a:solidFill>
                <a:latin typeface="ＭＳ Ｐゴシック" pitchFamily="50" charset="-128"/>
                <a:ea typeface="ＭＳ Ｐゴシック" pitchFamily="50" charset="-128"/>
              </a:defRPr>
            </a:lvl7pPr>
            <a:lvl8pPr marL="3429000" indent="-228600" eaLnBrk="0" fontAlgn="ctr" hangingPunct="0">
              <a:lnSpc>
                <a:spcPct val="125000"/>
              </a:lnSpc>
              <a:spcBef>
                <a:spcPct val="60000"/>
              </a:spcBef>
              <a:spcAft>
                <a:spcPct val="0"/>
              </a:spcAft>
              <a:buClr>
                <a:srgbClr val="96A8C0"/>
              </a:buClr>
              <a:buSzPct val="80000"/>
              <a:buFont typeface="Wingdings" pitchFamily="2" charset="2"/>
              <a:buChar char="n"/>
              <a:defRPr kumimoji="1" sz="1200">
                <a:solidFill>
                  <a:schemeClr val="tx1"/>
                </a:solidFill>
                <a:latin typeface="ＭＳ Ｐゴシック" pitchFamily="50" charset="-128"/>
                <a:ea typeface="ＭＳ Ｐゴシック" pitchFamily="50" charset="-128"/>
              </a:defRPr>
            </a:lvl8pPr>
            <a:lvl9pPr marL="3886200" indent="-228600" eaLnBrk="0" fontAlgn="ctr" hangingPunct="0">
              <a:lnSpc>
                <a:spcPct val="125000"/>
              </a:lnSpc>
              <a:spcBef>
                <a:spcPct val="60000"/>
              </a:spcBef>
              <a:spcAft>
                <a:spcPct val="0"/>
              </a:spcAft>
              <a:buClr>
                <a:srgbClr val="96A8C0"/>
              </a:buClr>
              <a:buSzPct val="80000"/>
              <a:buFont typeface="Wingdings" pitchFamily="2" charset="2"/>
              <a:buChar char="n"/>
              <a:defRPr kumimoji="1" sz="1200">
                <a:solidFill>
                  <a:schemeClr val="tx1"/>
                </a:solidFill>
                <a:latin typeface="ＭＳ Ｐゴシック" pitchFamily="50" charset="-128"/>
                <a:ea typeface="ＭＳ Ｐゴシック" pitchFamily="50" charset="-128"/>
              </a:defRPr>
            </a:lvl9pPr>
          </a:lstStyle>
          <a:p>
            <a:pPr algn="r" eaLnBrk="1" fontAlgn="base" hangingPunct="1">
              <a:lnSpc>
                <a:spcPct val="100000"/>
              </a:lnSpc>
              <a:spcBef>
                <a:spcPct val="0"/>
              </a:spcBef>
              <a:defRPr/>
            </a:pPr>
            <a:fld id="{9FE1BAC6-E614-46E6-A63E-B96BFFB4AC5D}" type="slidenum">
              <a:rPr lang="en-US" altLang="ja-JP" sz="1100" b="0" smtClean="0">
                <a:solidFill>
                  <a:srgbClr val="333333"/>
                </a:solidFill>
                <a:latin typeface="游ゴシック" panose="020B0400000000000000" pitchFamily="50" charset="-128"/>
                <a:ea typeface="游ゴシック" panose="020B0400000000000000" pitchFamily="50" charset="-128"/>
              </a:rPr>
              <a:pPr algn="r" eaLnBrk="1" fontAlgn="base" hangingPunct="1">
                <a:lnSpc>
                  <a:spcPct val="100000"/>
                </a:lnSpc>
                <a:spcBef>
                  <a:spcPct val="0"/>
                </a:spcBef>
                <a:defRPr/>
              </a:pPr>
              <a:t>‹#›</a:t>
            </a:fld>
            <a:endParaRPr lang="en-US" altLang="ja-JP" sz="1100" b="0">
              <a:solidFill>
                <a:srgbClr val="333333"/>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9541924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F75EE90-87C2-9B3C-D044-8AC8CBA8968B}"/>
              </a:ext>
            </a:extLst>
          </p:cNvPr>
          <p:cNvSpPr txBox="1"/>
          <p:nvPr/>
        </p:nvSpPr>
        <p:spPr>
          <a:xfrm>
            <a:off x="191729" y="1194323"/>
            <a:ext cx="6474542" cy="1169231"/>
          </a:xfrm>
          <a:prstGeom prst="rect">
            <a:avLst/>
          </a:prstGeom>
          <a:noFill/>
        </p:spPr>
        <p:txBody>
          <a:bodyPr wrap="square">
            <a:spAutoFit/>
          </a:bodyPr>
          <a:lstStyle/>
          <a:p>
            <a:pPr>
              <a:lnSpc>
                <a:spcPct val="115000"/>
              </a:lnSpc>
              <a:spcBef>
                <a:spcPts val="1000"/>
              </a:spcBef>
              <a:buNone/>
            </a:pPr>
            <a:r>
              <a:rPr lang="en-US" altLang="ja-JP" sz="1400" b="1">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1. </a:t>
            </a:r>
            <a:r>
              <a:rPr lang="ja-JP" altLang="ja-JP"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はじめに</a:t>
            </a:r>
            <a:endParaRPr lang="ja-JP" altLang="ja-JP" sz="1400" b="1">
              <a:solidFill>
                <a:srgbClr val="4F81BD"/>
              </a:solidFill>
              <a:effectLst/>
              <a:latin typeface="Calibri" panose="020F0502020204030204" pitchFamily="34" charset="0"/>
              <a:ea typeface="ＭＳ ゴシック" panose="020B0609070205080204" pitchFamily="49" charset="-128"/>
              <a:cs typeface="Times New Roman" panose="02020603050405020304" pitchFamily="18" charset="0"/>
            </a:endParaRPr>
          </a:p>
          <a:p>
            <a:pPr marL="270510" indent="-635">
              <a:lnSpc>
                <a:spcPct val="115000"/>
              </a:lnSpc>
              <a:spcAft>
                <a:spcPts val="1000"/>
              </a:spcAft>
              <a:buNone/>
            </a:pPr>
            <a:r>
              <a:rPr lang="ja-JP" altLang="ja-JP" sz="1200">
                <a:effectLst/>
                <a:latin typeface="Cambria" panose="02040503050406030204" pitchFamily="18" charset="0"/>
                <a:ea typeface="BIZ UDPゴシック" panose="020B0400000000000000" pitchFamily="50" charset="-128"/>
                <a:cs typeface="Arial" panose="020B0604020202020204" pitchFamily="34" charset="0"/>
              </a:rPr>
              <a:t>本シートは、貴事業所における特定健診・特定保健指導の実施状況および健康課題の傾向を可視化したものです。</a:t>
            </a:r>
            <a:br>
              <a:rPr lang="en-US" altLang="ja-JP" sz="1200">
                <a:effectLst/>
                <a:latin typeface="Cambria" panose="02040503050406030204" pitchFamily="18" charset="0"/>
                <a:ea typeface="BIZ UDPゴシック" panose="020B0400000000000000" pitchFamily="50" charset="-128"/>
                <a:cs typeface="Arial" panose="020B0604020202020204" pitchFamily="34" charset="0"/>
              </a:rPr>
            </a:br>
            <a:r>
              <a:rPr lang="ja-JP" altLang="ja-JP" sz="1200">
                <a:effectLst/>
                <a:latin typeface="Cambria" panose="02040503050406030204" pitchFamily="18" charset="0"/>
                <a:ea typeface="BIZ UDPゴシック" panose="020B0400000000000000" pitchFamily="50" charset="-128"/>
                <a:cs typeface="Arial" panose="020B0604020202020204" pitchFamily="34" charset="0"/>
              </a:rPr>
              <a:t>本シートは、厚生労働省、経済産業省、日本健康会議が企業経営者向けに毎年作成している、</a:t>
            </a:r>
            <a:br>
              <a:rPr lang="en-US" altLang="ja-JP" sz="1200">
                <a:effectLst/>
                <a:latin typeface="Cambria" panose="02040503050406030204" pitchFamily="18" charset="0"/>
                <a:ea typeface="BIZ UDPゴシック" panose="020B0400000000000000" pitchFamily="50" charset="-128"/>
                <a:cs typeface="Arial" panose="020B0604020202020204" pitchFamily="34" charset="0"/>
              </a:rPr>
            </a:br>
            <a:r>
              <a:rPr lang="ja-JP" altLang="ja-JP" sz="1200">
                <a:effectLst/>
                <a:latin typeface="Cambria" panose="02040503050406030204" pitchFamily="18" charset="0"/>
                <a:ea typeface="BIZ UDPゴシック" panose="020B0400000000000000" pitchFamily="50" charset="-128"/>
                <a:cs typeface="Arial" panose="020B0604020202020204" pitchFamily="34" charset="0"/>
              </a:rPr>
              <a:t>「健康スコアリングレポート」をもとに作成しています。</a:t>
            </a:r>
            <a:endParaRPr lang="ja-JP" altLang="ja-JP" sz="1200">
              <a:effectLst/>
              <a:latin typeface="Cambria" panose="02040503050406030204" pitchFamily="18" charset="0"/>
              <a:ea typeface="ＭＳ 明朝" panose="02020609040205080304" pitchFamily="17" charset="-128"/>
              <a:cs typeface="Arial" panose="020B0604020202020204" pitchFamily="34" charset="0"/>
            </a:endParaRPr>
          </a:p>
        </p:txBody>
      </p:sp>
      <p:sp>
        <p:nvSpPr>
          <p:cNvPr id="152" name="テキスト ボックス 151">
            <a:extLst>
              <a:ext uri="{FF2B5EF4-FFF2-40B4-BE49-F238E27FC236}">
                <a16:creationId xmlns:a16="http://schemas.microsoft.com/office/drawing/2014/main" id="{AD6304EB-2C59-3718-6183-C88AAADEE1B6}"/>
              </a:ext>
            </a:extLst>
          </p:cNvPr>
          <p:cNvSpPr txBox="1"/>
          <p:nvPr/>
        </p:nvSpPr>
        <p:spPr>
          <a:xfrm>
            <a:off x="577825" y="2539035"/>
            <a:ext cx="466794" cy="261610"/>
          </a:xfrm>
          <a:prstGeom prst="rect">
            <a:avLst/>
          </a:prstGeom>
          <a:noFill/>
        </p:spPr>
        <p:txBody>
          <a:bodyPr wrap="none" rtlCol="0" anchor="ctr">
            <a:spAutoFit/>
          </a:bodyPr>
          <a:lstStyle/>
          <a:p>
            <a:pPr algn="ctr"/>
            <a:r>
              <a:rPr kumimoji="1" lang="ja-JP" altLang="en-US" sz="1100">
                <a:latin typeface="BIZ UDPゴシック" panose="020B0400000000000000" pitchFamily="50" charset="-128"/>
                <a:ea typeface="BIZ UDPゴシック" panose="020B0400000000000000" pitchFamily="50" charset="-128"/>
              </a:rPr>
              <a:t>凡例</a:t>
            </a:r>
          </a:p>
        </p:txBody>
      </p:sp>
      <p:sp>
        <p:nvSpPr>
          <p:cNvPr id="153" name="テキスト ボックス 152">
            <a:extLst>
              <a:ext uri="{FF2B5EF4-FFF2-40B4-BE49-F238E27FC236}">
                <a16:creationId xmlns:a16="http://schemas.microsoft.com/office/drawing/2014/main" id="{904AC60C-2E76-0DAE-7E14-D2465EFB7059}"/>
              </a:ext>
            </a:extLst>
          </p:cNvPr>
          <p:cNvSpPr txBox="1"/>
          <p:nvPr/>
        </p:nvSpPr>
        <p:spPr>
          <a:xfrm>
            <a:off x="191729" y="4173619"/>
            <a:ext cx="6474542" cy="1187889"/>
          </a:xfrm>
          <a:prstGeom prst="rect">
            <a:avLst/>
          </a:prstGeom>
          <a:noFill/>
        </p:spPr>
        <p:txBody>
          <a:bodyPr wrap="square">
            <a:spAutoFit/>
          </a:bodyPr>
          <a:lstStyle/>
          <a:p>
            <a:pPr>
              <a:lnSpc>
                <a:spcPct val="115000"/>
              </a:lnSpc>
              <a:spcBef>
                <a:spcPts val="1000"/>
              </a:spcBef>
            </a:pPr>
            <a:r>
              <a:rPr lang="en-US" altLang="ja-JP" sz="1400" b="1" dirty="0">
                <a:solidFill>
                  <a:srgbClr val="4F81BD"/>
                </a:solidFill>
                <a:latin typeface="BIZ UDPゴシック" panose="020B0400000000000000" pitchFamily="50" charset="-128"/>
                <a:ea typeface="ＭＳ ゴシック" panose="020B0609070205080204" pitchFamily="49" charset="-128"/>
                <a:cs typeface="Times New Roman" panose="02020603050405020304" pitchFamily="18" charset="0"/>
              </a:rPr>
              <a:t>2. </a:t>
            </a:r>
            <a:r>
              <a:rPr lang="ja-JP" altLang="en-US" sz="1400" b="1" dirty="0">
                <a:solidFill>
                  <a:srgbClr val="4F81BD"/>
                </a:solidFill>
                <a:latin typeface="BIZ UDPゴシック" panose="020B0400000000000000" pitchFamily="50" charset="-128"/>
                <a:ea typeface="BIZ UDPゴシック" panose="020B0400000000000000" pitchFamily="50" charset="-128"/>
                <a:cs typeface="Times New Roman" panose="02020603050405020304" pitchFamily="18" charset="0"/>
              </a:rPr>
              <a:t>加入者の健康状況</a:t>
            </a:r>
            <a:endParaRPr lang="ja-JP" altLang="ja-JP" sz="1400" b="1" dirty="0">
              <a:solidFill>
                <a:srgbClr val="4F81BD"/>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ct val="115000"/>
              </a:lnSpc>
              <a:spcBef>
                <a:spcPts val="1000"/>
              </a:spcBef>
              <a:buNone/>
            </a:pPr>
            <a:r>
              <a:rPr lang="en-US" altLang="ja-JP" sz="1400" b="1" dirty="0">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2-1.</a:t>
            </a:r>
            <a:r>
              <a:rPr lang="ja-JP" altLang="ja-JP" sz="1400" b="1" dirty="0">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総評</a:t>
            </a:r>
            <a:endParaRPr lang="en-US" altLang="ja-JP" sz="1400" b="1" dirty="0">
              <a:solidFill>
                <a:srgbClr val="4F81BD"/>
              </a:solidFill>
              <a:latin typeface="Cambria" panose="02040503050406030204" pitchFamily="18" charset="0"/>
              <a:ea typeface="ＭＳ 明朝" panose="02020609040205080304" pitchFamily="17" charset="-128"/>
              <a:cs typeface="Arial" panose="020B0604020202020204" pitchFamily="34" charset="0"/>
            </a:endParaRPr>
          </a:p>
          <a:p>
            <a:pPr>
              <a:lnSpc>
                <a:spcPct val="115000"/>
              </a:lnSpc>
              <a:spcAft>
                <a:spcPts val="1000"/>
              </a:spcAft>
              <a:buNone/>
            </a:pPr>
            <a:r>
              <a:rPr lang="ja-JP" altLang="en-US" sz="1400" dirty="0">
                <a:solidFill>
                  <a:srgbClr val="F79646"/>
                </a:solidFill>
                <a:latin typeface="Cambria" panose="02040503050406030204" pitchFamily="18" charset="0"/>
                <a:ea typeface="BIZ UDPゴシック" panose="020B0400000000000000" pitchFamily="50" charset="-128"/>
                <a:cs typeface="Arial" panose="020B0604020202020204" pitchFamily="34" charset="0"/>
              </a:rPr>
              <a:t>総合判定</a:t>
            </a:r>
            <a:r>
              <a:rPr lang="ja-JP" altLang="ja-JP" sz="1400" dirty="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ごとに顔マークの状況を○で囲み、青い顔マーク</a:t>
            </a:r>
            <a:r>
              <a:rPr lang="ja-JP" altLang="en-US" sz="1400" dirty="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　　　が存在している項目について、特徴を記載</a:t>
            </a:r>
            <a:r>
              <a:rPr lang="ja-JP" altLang="ja-JP" sz="1400" dirty="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してください</a:t>
            </a:r>
            <a:endParaRPr lang="ja-JP" altLang="ja-JP" sz="1400" dirty="0">
              <a:effectLst/>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154" name="表 153">
            <a:extLst>
              <a:ext uri="{FF2B5EF4-FFF2-40B4-BE49-F238E27FC236}">
                <a16:creationId xmlns:a16="http://schemas.microsoft.com/office/drawing/2014/main" id="{A88A1FB3-4CC2-9759-0FCA-79F12D885E1C}"/>
              </a:ext>
            </a:extLst>
          </p:cNvPr>
          <p:cNvGraphicFramePr>
            <a:graphicFrameLocks noGrp="1"/>
          </p:cNvGraphicFramePr>
          <p:nvPr>
            <p:extLst>
              <p:ext uri="{D42A27DB-BD31-4B8C-83A1-F6EECF244321}">
                <p14:modId xmlns:p14="http://schemas.microsoft.com/office/powerpoint/2010/main" val="3842711922"/>
              </p:ext>
            </p:extLst>
          </p:nvPr>
        </p:nvGraphicFramePr>
        <p:xfrm>
          <a:off x="427035" y="5447936"/>
          <a:ext cx="6233828" cy="3930062"/>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1957429179"/>
                    </a:ext>
                  </a:extLst>
                </a:gridCol>
                <a:gridCol w="1154914">
                  <a:extLst>
                    <a:ext uri="{9D8B030D-6E8A-4147-A177-3AD203B41FA5}">
                      <a16:colId xmlns:a16="http://schemas.microsoft.com/office/drawing/2014/main" val="2602742693"/>
                    </a:ext>
                  </a:extLst>
                </a:gridCol>
                <a:gridCol w="1154914">
                  <a:extLst>
                    <a:ext uri="{9D8B030D-6E8A-4147-A177-3AD203B41FA5}">
                      <a16:colId xmlns:a16="http://schemas.microsoft.com/office/drawing/2014/main" val="3879185477"/>
                    </a:ext>
                  </a:extLst>
                </a:gridCol>
                <a:gridCol w="2664000">
                  <a:extLst>
                    <a:ext uri="{9D8B030D-6E8A-4147-A177-3AD203B41FA5}">
                      <a16:colId xmlns:a16="http://schemas.microsoft.com/office/drawing/2014/main" val="2312747544"/>
                    </a:ext>
                  </a:extLst>
                </a:gridCol>
              </a:tblGrid>
              <a:tr h="618062">
                <a:tc>
                  <a:txBody>
                    <a:bodyPr/>
                    <a:lstStyle/>
                    <a:p>
                      <a:r>
                        <a:rPr kumimoji="1" lang="ja-JP" altLang="en-US" sz="1200">
                          <a:latin typeface="BIZ UDPゴシック" panose="020B0400000000000000" pitchFamily="50" charset="-128"/>
                          <a:ea typeface="BIZ UDPゴシック" panose="020B0400000000000000" pitchFamily="50" charset="-128"/>
                        </a:rPr>
                        <a:t>評価項目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r>
                        <a:rPr kumimoji="1" lang="ja-JP" altLang="en-US" sz="1200">
                          <a:latin typeface="BIZ UDPゴシック" panose="020B0400000000000000" pitchFamily="50" charset="-128"/>
                          <a:ea typeface="BIZ UDPゴシック" panose="020B0400000000000000" pitchFamily="50" charset="-128"/>
                        </a:rPr>
                        <a:t>全事業所平均との比較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r>
                        <a:rPr kumimoji="1" lang="ja-JP" altLang="en-US" sz="1200">
                          <a:latin typeface="BIZ UDPゴシック" panose="020B0400000000000000" pitchFamily="50" charset="-128"/>
                          <a:ea typeface="BIZ UDPゴシック" panose="020B0400000000000000" pitchFamily="50" charset="-128"/>
                        </a:rPr>
                        <a:t>貴事業所の</a:t>
                      </a:r>
                      <a:br>
                        <a:rPr kumimoji="1" lang="en-US" altLang="ja-JP" sz="1200">
                          <a:latin typeface="BIZ UDPゴシック" panose="020B0400000000000000" pitchFamily="50" charset="-128"/>
                          <a:ea typeface="BIZ UDPゴシック" panose="020B0400000000000000" pitchFamily="50" charset="-128"/>
                        </a:rPr>
                      </a:br>
                      <a:r>
                        <a:rPr kumimoji="1" lang="ja-JP" altLang="en-US" sz="1200">
                          <a:latin typeface="BIZ UDPゴシック" panose="020B0400000000000000" pitchFamily="50" charset="-128"/>
                          <a:ea typeface="BIZ UDPゴシック" panose="020B0400000000000000" pitchFamily="50" charset="-128"/>
                        </a:rPr>
                        <a:t>過去との比較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r>
                        <a:rPr kumimoji="1" lang="ja-JP" altLang="en-US" sz="1200">
                          <a:latin typeface="BIZ UDPゴシック" panose="020B0400000000000000" pitchFamily="50" charset="-128"/>
                          <a:ea typeface="BIZ UDPゴシック" panose="020B0400000000000000" pitchFamily="50" charset="-128"/>
                        </a:rPr>
                        <a:t>特徴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2909555182"/>
                  </a:ext>
                </a:extLst>
              </a:tr>
              <a:tr h="828000">
                <a:tc>
                  <a:txBody>
                    <a:bodyPr/>
                    <a:lstStyle/>
                    <a:p>
                      <a:r>
                        <a:rPr kumimoji="1" lang="ja-JP" altLang="en-US" sz="1200" b="1">
                          <a:solidFill>
                            <a:schemeClr val="bg1"/>
                          </a:solidFill>
                          <a:latin typeface="BIZ UDPゴシック" panose="020B0400000000000000" pitchFamily="50" charset="-128"/>
                          <a:ea typeface="BIZ UDPゴシック" panose="020B0400000000000000" pitchFamily="50" charset="-128"/>
                        </a:rPr>
                        <a:t>特定健診</a:t>
                      </a:r>
                      <a:br>
                        <a:rPr kumimoji="1" lang="en-US" altLang="ja-JP" sz="1200" b="1">
                          <a:solidFill>
                            <a:schemeClr val="bg1"/>
                          </a:solidFill>
                          <a:latin typeface="BIZ UDPゴシック" panose="020B0400000000000000" pitchFamily="50" charset="-128"/>
                          <a:ea typeface="BIZ UDPゴシック" panose="020B0400000000000000" pitchFamily="50" charset="-128"/>
                        </a:rPr>
                      </a:br>
                      <a:r>
                        <a:rPr kumimoji="1" lang="ja-JP" altLang="en-US" sz="1200" b="1">
                          <a:solidFill>
                            <a:schemeClr val="bg1"/>
                          </a:solidFill>
                          <a:latin typeface="BIZ UDPゴシック" panose="020B0400000000000000" pitchFamily="50" charset="-128"/>
                          <a:ea typeface="BIZ UDPゴシック" panose="020B0400000000000000" pitchFamily="50" charset="-128"/>
                        </a:rPr>
                        <a:t>特定保健指導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endParaRPr kumimoji="1" lang="ja-JP" altLang="en-US"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特定健診の実施率</a:t>
                      </a:r>
                      <a:br>
                        <a:rPr kumimoji="1" lang="en-US" altLang="ja-JP" sz="1200">
                          <a:latin typeface="BIZ UDPゴシック" panose="020B0400000000000000" pitchFamily="50" charset="-128"/>
                          <a:ea typeface="BIZ UDPゴシック" panose="020B0400000000000000" pitchFamily="50" charset="-128"/>
                        </a:rPr>
                      </a:br>
                      <a:r>
                        <a:rPr kumimoji="1" lang="ja-JP" altLang="en-US" sz="1200">
                          <a:latin typeface="BIZ UDPゴシック" panose="020B0400000000000000" pitchFamily="50" charset="-128"/>
                          <a:ea typeface="BIZ UDPゴシック" panose="020B0400000000000000" pitchFamily="50" charset="-128"/>
                        </a:rPr>
                        <a:t>　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特定保健指導の実施率</a:t>
                      </a:r>
                      <a:br>
                        <a:rPr kumimoji="1" lang="en-US" altLang="ja-JP" sz="1200">
                          <a:latin typeface="BIZ UDPゴシック" panose="020B0400000000000000" pitchFamily="50" charset="-128"/>
                          <a:ea typeface="BIZ UDPゴシック" panose="020B0400000000000000" pitchFamily="50" charset="-128"/>
                        </a:rPr>
                      </a:br>
                      <a:r>
                        <a:rPr kumimoji="1" lang="ja-JP" altLang="en-US" sz="1200">
                          <a:latin typeface="BIZ UDPゴシック" panose="020B0400000000000000" pitchFamily="50" charset="-128"/>
                          <a:ea typeface="BIZ UDPゴシック" panose="020B0400000000000000" pitchFamily="50" charset="-128"/>
                        </a:rPr>
                        <a:t>　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306749"/>
                  </a:ext>
                </a:extLst>
              </a:tr>
              <a:tr h="828000">
                <a:tc>
                  <a:txBody>
                    <a:bodyPr/>
                    <a:lstStyle/>
                    <a:p>
                      <a:r>
                        <a:rPr kumimoji="1" lang="ja-JP" altLang="en-US" sz="1200" b="1">
                          <a:solidFill>
                            <a:schemeClr val="bg1"/>
                          </a:solidFill>
                          <a:latin typeface="BIZ UDPゴシック" panose="020B0400000000000000" pitchFamily="50" charset="-128"/>
                          <a:ea typeface="BIZ UDPゴシック" panose="020B0400000000000000" pitchFamily="50" charset="-128"/>
                        </a:rPr>
                        <a:t>健康状況</a:t>
                      </a:r>
                      <a:br>
                        <a:rPr kumimoji="1" lang="en-US" altLang="ja-JP" sz="1200" b="1">
                          <a:solidFill>
                            <a:schemeClr val="bg1"/>
                          </a:solidFill>
                          <a:latin typeface="BIZ UDPゴシック" panose="020B0400000000000000" pitchFamily="50" charset="-128"/>
                          <a:ea typeface="BIZ UDPゴシック" panose="020B0400000000000000" pitchFamily="50" charset="-128"/>
                        </a:rPr>
                      </a:br>
                      <a:r>
                        <a:rPr kumimoji="1" lang="ja-JP" altLang="en-US" sz="1000" b="1">
                          <a:solidFill>
                            <a:schemeClr val="bg1"/>
                          </a:solidFill>
                          <a:latin typeface="BIZ UDPゴシック" panose="020B0400000000000000" pitchFamily="50" charset="-128"/>
                          <a:ea typeface="BIZ UDPゴシック" panose="020B0400000000000000" pitchFamily="50" charset="-128"/>
                        </a:rPr>
                        <a:t>（生活習慣病リスク保有者の割合）</a:t>
                      </a:r>
                      <a:endParaRPr kumimoji="1" lang="ja-JP" altLang="en-US" sz="1200" b="1">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endParaRPr kumimoji="1" lang="ja-JP" altLang="en-US"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3044783"/>
                  </a:ext>
                </a:extLst>
              </a:tr>
              <a:tr h="828000">
                <a:tc>
                  <a:txBody>
                    <a:bodyPr/>
                    <a:lstStyle/>
                    <a:p>
                      <a:r>
                        <a:rPr kumimoji="1" lang="ja-JP" altLang="en-US" sz="1200" b="1">
                          <a:solidFill>
                            <a:schemeClr val="bg1"/>
                          </a:solidFill>
                          <a:latin typeface="BIZ UDPゴシック" panose="020B0400000000000000" pitchFamily="50" charset="-128"/>
                          <a:ea typeface="BIZ UDPゴシック" panose="020B0400000000000000" pitchFamily="50" charset="-128"/>
                        </a:rPr>
                        <a:t>生活習慣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endParaRPr kumimoji="1" lang="ja-JP" altLang="en-US"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6132102"/>
                  </a:ext>
                </a:extLst>
              </a:tr>
              <a:tr h="828000">
                <a:tc>
                  <a:txBody>
                    <a:bodyPr/>
                    <a:lstStyle/>
                    <a:p>
                      <a:r>
                        <a:rPr kumimoji="1" lang="ja-JP" altLang="en-US" sz="1200" b="1">
                          <a:solidFill>
                            <a:schemeClr val="bg1"/>
                          </a:solidFill>
                          <a:latin typeface="BIZ UDPゴシック" panose="020B0400000000000000" pitchFamily="50" charset="-128"/>
                          <a:ea typeface="BIZ UDPゴシック" panose="020B0400000000000000" pitchFamily="50" charset="-128"/>
                        </a:rPr>
                        <a:t>医療費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r>
                        <a:rPr kumimoji="1" lang="en-US" altLang="ja-JP" sz="1200">
                          <a:latin typeface="BIZ UDPゴシック" panose="020B0400000000000000" pitchFamily="50" charset="-128"/>
                          <a:ea typeface="BIZ UDPゴシック" panose="020B0400000000000000" pitchFamily="50" charset="-128"/>
                        </a:rPr>
                        <a:t>2-5</a:t>
                      </a:r>
                      <a:r>
                        <a:rPr kumimoji="1" lang="ja-JP" altLang="en-US" sz="1200">
                          <a:latin typeface="BIZ UDPゴシック" panose="020B0400000000000000" pitchFamily="50" charset="-128"/>
                          <a:ea typeface="BIZ UDPゴシック" panose="020B0400000000000000" pitchFamily="50" charset="-128"/>
                        </a:rPr>
                        <a:t>参照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a:latin typeface="BIZ UDPゴシック" panose="020B0400000000000000" pitchFamily="50" charset="-128"/>
                          <a:ea typeface="BIZ UDPゴシック" panose="020B0400000000000000" pitchFamily="50" charset="-128"/>
                        </a:rPr>
                        <a:t>2-5</a:t>
                      </a:r>
                      <a:r>
                        <a:rPr kumimoji="1" lang="ja-JP" altLang="en-US" sz="1200">
                          <a:latin typeface="BIZ UDPゴシック" panose="020B0400000000000000" pitchFamily="50" charset="-128"/>
                          <a:ea typeface="BIZ UDPゴシック" panose="020B0400000000000000" pitchFamily="50" charset="-128"/>
                        </a:rPr>
                        <a:t>参照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ja-JP" altLang="en-US" sz="120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5052400"/>
                  </a:ext>
                </a:extLst>
              </a:tr>
            </a:tbl>
          </a:graphicData>
        </a:graphic>
      </p:graphicFrame>
      <p:grpSp>
        <p:nvGrpSpPr>
          <p:cNvPr id="218" name="グループ化 217">
            <a:extLst>
              <a:ext uri="{FF2B5EF4-FFF2-40B4-BE49-F238E27FC236}">
                <a16:creationId xmlns:a16="http://schemas.microsoft.com/office/drawing/2014/main" id="{1F8669E6-4068-51C1-F703-E61D2A5AF9CA}"/>
              </a:ext>
            </a:extLst>
          </p:cNvPr>
          <p:cNvGrpSpPr/>
          <p:nvPr/>
        </p:nvGrpSpPr>
        <p:grpSpPr>
          <a:xfrm>
            <a:off x="1395856" y="2635081"/>
            <a:ext cx="1952849" cy="963331"/>
            <a:chOff x="7448600" y="2918540"/>
            <a:chExt cx="1952849" cy="963331"/>
          </a:xfrm>
        </p:grpSpPr>
        <p:pic>
          <p:nvPicPr>
            <p:cNvPr id="200" name="図 199" descr="テキスト が含まれている画像&#10;&#10;AI 生成コンテンツは誤りを含む可能性があります。">
              <a:extLst>
                <a:ext uri="{FF2B5EF4-FFF2-40B4-BE49-F238E27FC236}">
                  <a16:creationId xmlns:a16="http://schemas.microsoft.com/office/drawing/2014/main" id="{C30FF1A6-94A4-8332-47FA-8F578C8CBA89}"/>
                </a:ext>
              </a:extLst>
            </p:cNvPr>
            <p:cNvPicPr>
              <a:picLocks noChangeAspect="1"/>
            </p:cNvPicPr>
            <p:nvPr/>
          </p:nvPicPr>
          <p:blipFill>
            <a:blip r:embed="rId3"/>
            <a:srcRect l="3769" t="10759" r="4416" b="67206"/>
            <a:stretch>
              <a:fillRect/>
            </a:stretch>
          </p:blipFill>
          <p:spPr>
            <a:xfrm>
              <a:off x="7535292" y="3128936"/>
              <a:ext cx="1779803" cy="299606"/>
            </a:xfrm>
            <a:prstGeom prst="rect">
              <a:avLst/>
            </a:prstGeom>
          </p:spPr>
        </p:pic>
        <p:sp>
          <p:nvSpPr>
            <p:cNvPr id="201" name="テキスト ボックス 200">
              <a:extLst>
                <a:ext uri="{FF2B5EF4-FFF2-40B4-BE49-F238E27FC236}">
                  <a16:creationId xmlns:a16="http://schemas.microsoft.com/office/drawing/2014/main" id="{42448C14-71AF-71FB-AF1A-49FF7F31C265}"/>
                </a:ext>
              </a:extLst>
            </p:cNvPr>
            <p:cNvSpPr txBox="1"/>
            <p:nvPr/>
          </p:nvSpPr>
          <p:spPr>
            <a:xfrm>
              <a:off x="7448600" y="3487323"/>
              <a:ext cx="497956" cy="276642"/>
            </a:xfrm>
            <a:prstGeom prst="rect">
              <a:avLst/>
            </a:prstGeom>
            <a:noFill/>
          </p:spPr>
          <p:txBody>
            <a:bodyPr wrap="none" rtlCol="0">
              <a:spAutoFit/>
            </a:bodyPr>
            <a:lstStyle/>
            <a:p>
              <a:pPr algn="ctr"/>
              <a:r>
                <a:rPr kumimoji="1" lang="ja-JP" altLang="en-US" sz="900">
                  <a:latin typeface="BIZ UDPゴシック" panose="020B0400000000000000" pitchFamily="50" charset="-128"/>
                  <a:ea typeface="BIZ UDPゴシック" panose="020B0400000000000000" pitchFamily="50" charset="-128"/>
                </a:rPr>
                <a:t>良好</a:t>
              </a:r>
            </a:p>
          </p:txBody>
        </p:sp>
        <p:sp>
          <p:nvSpPr>
            <p:cNvPr id="202" name="テキスト ボックス 201">
              <a:extLst>
                <a:ext uri="{FF2B5EF4-FFF2-40B4-BE49-F238E27FC236}">
                  <a16:creationId xmlns:a16="http://schemas.microsoft.com/office/drawing/2014/main" id="{52F3847E-289E-2C9F-D268-73C9345F38C7}"/>
                </a:ext>
              </a:extLst>
            </p:cNvPr>
            <p:cNvSpPr txBox="1"/>
            <p:nvPr/>
          </p:nvSpPr>
          <p:spPr>
            <a:xfrm>
              <a:off x="7812322" y="3439243"/>
              <a:ext cx="497956" cy="442628"/>
            </a:xfrm>
            <a:prstGeom prst="rect">
              <a:avLst/>
            </a:prstGeom>
            <a:noFill/>
          </p:spPr>
          <p:txBody>
            <a:bodyPr wrap="none" rtlCol="0">
              <a:spAutoFit/>
            </a:bodyPr>
            <a:lstStyle/>
            <a:p>
              <a:pPr algn="ctr"/>
              <a:r>
                <a:rPr kumimoji="1" lang="ja-JP" altLang="en-US" sz="900">
                  <a:latin typeface="BIZ UDPゴシック" panose="020B0400000000000000" pitchFamily="50" charset="-128"/>
                  <a:ea typeface="BIZ UDPゴシック" panose="020B0400000000000000" pitchFamily="50" charset="-128"/>
                </a:rPr>
                <a:t>やや</a:t>
              </a:r>
              <a:br>
                <a:rPr kumimoji="1" lang="en-US" altLang="ja-JP" sz="900">
                  <a:latin typeface="BIZ UDPゴシック" panose="020B0400000000000000" pitchFamily="50" charset="-128"/>
                  <a:ea typeface="BIZ UDPゴシック" panose="020B0400000000000000" pitchFamily="50" charset="-128"/>
                </a:rPr>
              </a:br>
              <a:r>
                <a:rPr kumimoji="1" lang="ja-JP" altLang="en-US" sz="900">
                  <a:latin typeface="BIZ UDPゴシック" panose="020B0400000000000000" pitchFamily="50" charset="-128"/>
                  <a:ea typeface="BIZ UDPゴシック" panose="020B0400000000000000" pitchFamily="50" charset="-128"/>
                </a:rPr>
                <a:t>良好</a:t>
              </a:r>
            </a:p>
          </p:txBody>
        </p:sp>
        <p:sp>
          <p:nvSpPr>
            <p:cNvPr id="203" name="テキスト ボックス 202">
              <a:extLst>
                <a:ext uri="{FF2B5EF4-FFF2-40B4-BE49-F238E27FC236}">
                  <a16:creationId xmlns:a16="http://schemas.microsoft.com/office/drawing/2014/main" id="{CB1EE9EB-95CA-AECF-F515-CA4183991218}"/>
                </a:ext>
              </a:extLst>
            </p:cNvPr>
            <p:cNvSpPr txBox="1"/>
            <p:nvPr/>
          </p:nvSpPr>
          <p:spPr>
            <a:xfrm>
              <a:off x="8176048" y="3487324"/>
              <a:ext cx="497956" cy="276642"/>
            </a:xfrm>
            <a:prstGeom prst="rect">
              <a:avLst/>
            </a:prstGeom>
            <a:noFill/>
          </p:spPr>
          <p:txBody>
            <a:bodyPr wrap="none" rtlCol="0">
              <a:spAutoFit/>
            </a:bodyPr>
            <a:lstStyle/>
            <a:p>
              <a:pPr algn="ctr"/>
              <a:r>
                <a:rPr kumimoji="1" lang="ja-JP" altLang="en-US" sz="900">
                  <a:latin typeface="BIZ UDPゴシック" panose="020B0400000000000000" pitchFamily="50" charset="-128"/>
                  <a:ea typeface="BIZ UDPゴシック" panose="020B0400000000000000" pitchFamily="50" charset="-128"/>
                </a:rPr>
                <a:t>普通</a:t>
              </a:r>
            </a:p>
          </p:txBody>
        </p:sp>
        <p:sp>
          <p:nvSpPr>
            <p:cNvPr id="204" name="テキスト ボックス 203">
              <a:extLst>
                <a:ext uri="{FF2B5EF4-FFF2-40B4-BE49-F238E27FC236}">
                  <a16:creationId xmlns:a16="http://schemas.microsoft.com/office/drawing/2014/main" id="{B7B2ED5F-62A5-585F-C749-2C2868094CAD}"/>
                </a:ext>
              </a:extLst>
            </p:cNvPr>
            <p:cNvSpPr txBox="1"/>
            <p:nvPr/>
          </p:nvSpPr>
          <p:spPr>
            <a:xfrm>
              <a:off x="8539770" y="3439243"/>
              <a:ext cx="497956" cy="442628"/>
            </a:xfrm>
            <a:prstGeom prst="rect">
              <a:avLst/>
            </a:prstGeom>
            <a:noFill/>
          </p:spPr>
          <p:txBody>
            <a:bodyPr wrap="none" rtlCol="0">
              <a:spAutoFit/>
            </a:bodyPr>
            <a:lstStyle/>
            <a:p>
              <a:pPr algn="ctr"/>
              <a:r>
                <a:rPr lang="ja-JP" altLang="en-US" sz="900">
                  <a:latin typeface="BIZ UDPゴシック" panose="020B0400000000000000" pitchFamily="50" charset="-128"/>
                  <a:ea typeface="BIZ UDPゴシック" panose="020B0400000000000000" pitchFamily="50" charset="-128"/>
                </a:rPr>
                <a:t>やや</a:t>
              </a:r>
              <a:br>
                <a:rPr lang="en-US" altLang="ja-JP" sz="900">
                  <a:latin typeface="BIZ UDPゴシック" panose="020B0400000000000000" pitchFamily="50" charset="-128"/>
                  <a:ea typeface="BIZ UDPゴシック" panose="020B0400000000000000" pitchFamily="50" charset="-128"/>
                </a:rPr>
              </a:br>
              <a:r>
                <a:rPr lang="ja-JP" altLang="en-US" sz="900">
                  <a:latin typeface="BIZ UDPゴシック" panose="020B0400000000000000" pitchFamily="50" charset="-128"/>
                  <a:ea typeface="BIZ UDPゴシック" panose="020B0400000000000000" pitchFamily="50" charset="-128"/>
                </a:rPr>
                <a:t>不良</a:t>
              </a:r>
              <a:endParaRPr kumimoji="1" lang="ja-JP" altLang="en-US" sz="900">
                <a:latin typeface="BIZ UDPゴシック" panose="020B0400000000000000" pitchFamily="50" charset="-128"/>
                <a:ea typeface="BIZ UDPゴシック" panose="020B0400000000000000" pitchFamily="50" charset="-128"/>
              </a:endParaRPr>
            </a:p>
          </p:txBody>
        </p:sp>
        <p:sp>
          <p:nvSpPr>
            <p:cNvPr id="205" name="テキスト ボックス 204">
              <a:extLst>
                <a:ext uri="{FF2B5EF4-FFF2-40B4-BE49-F238E27FC236}">
                  <a16:creationId xmlns:a16="http://schemas.microsoft.com/office/drawing/2014/main" id="{88A2FD86-7F5B-BCE9-6CA4-7A5480D5E627}"/>
                </a:ext>
              </a:extLst>
            </p:cNvPr>
            <p:cNvSpPr txBox="1"/>
            <p:nvPr/>
          </p:nvSpPr>
          <p:spPr>
            <a:xfrm>
              <a:off x="8903493" y="3487324"/>
              <a:ext cx="497956" cy="276642"/>
            </a:xfrm>
            <a:prstGeom prst="rect">
              <a:avLst/>
            </a:prstGeom>
            <a:noFill/>
          </p:spPr>
          <p:txBody>
            <a:bodyPr wrap="none" rtlCol="0">
              <a:spAutoFit/>
            </a:bodyPr>
            <a:lstStyle/>
            <a:p>
              <a:pPr algn="ctr"/>
              <a:r>
                <a:rPr lang="ja-JP" altLang="en-US" sz="900">
                  <a:latin typeface="BIZ UDPゴシック" panose="020B0400000000000000" pitchFamily="50" charset="-128"/>
                  <a:ea typeface="BIZ UDPゴシック" panose="020B0400000000000000" pitchFamily="50" charset="-128"/>
                </a:rPr>
                <a:t>不良</a:t>
              </a:r>
              <a:endParaRPr kumimoji="1" lang="ja-JP" altLang="en-US" sz="900">
                <a:latin typeface="BIZ UDPゴシック" panose="020B0400000000000000" pitchFamily="50" charset="-128"/>
                <a:ea typeface="BIZ UDPゴシック" panose="020B0400000000000000" pitchFamily="50" charset="-128"/>
              </a:endParaRPr>
            </a:p>
          </p:txBody>
        </p:sp>
        <p:sp>
          <p:nvSpPr>
            <p:cNvPr id="206" name="正方形/長方形 205">
              <a:extLst>
                <a:ext uri="{FF2B5EF4-FFF2-40B4-BE49-F238E27FC236}">
                  <a16:creationId xmlns:a16="http://schemas.microsoft.com/office/drawing/2014/main" id="{BE84EA84-5243-FDA1-18AB-C8048277A6C2}"/>
                </a:ext>
              </a:extLst>
            </p:cNvPr>
            <p:cNvSpPr/>
            <p:nvPr/>
          </p:nvSpPr>
          <p:spPr>
            <a:xfrm>
              <a:off x="7478224" y="2918540"/>
              <a:ext cx="1893938" cy="151615"/>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全事業所平均との比較</a:t>
              </a:r>
            </a:p>
          </p:txBody>
        </p:sp>
      </p:grpSp>
      <p:grpSp>
        <p:nvGrpSpPr>
          <p:cNvPr id="219" name="グループ化 218">
            <a:extLst>
              <a:ext uri="{FF2B5EF4-FFF2-40B4-BE49-F238E27FC236}">
                <a16:creationId xmlns:a16="http://schemas.microsoft.com/office/drawing/2014/main" id="{27A678AE-ED68-3315-6CA1-32911748E0C3}"/>
              </a:ext>
            </a:extLst>
          </p:cNvPr>
          <p:cNvGrpSpPr/>
          <p:nvPr/>
        </p:nvGrpSpPr>
        <p:grpSpPr>
          <a:xfrm>
            <a:off x="3732596" y="2635081"/>
            <a:ext cx="1952849" cy="845426"/>
            <a:chOff x="9735884" y="2918540"/>
            <a:chExt cx="1952849" cy="845426"/>
          </a:xfrm>
        </p:grpSpPr>
        <p:pic>
          <p:nvPicPr>
            <p:cNvPr id="208" name="図 207" descr="テキスト が含まれている画像&#10;&#10;AI 生成コンテンツは誤りを含む可能性があります。">
              <a:extLst>
                <a:ext uri="{FF2B5EF4-FFF2-40B4-BE49-F238E27FC236}">
                  <a16:creationId xmlns:a16="http://schemas.microsoft.com/office/drawing/2014/main" id="{D3498FE9-01E4-1131-18F4-633E91720C68}"/>
                </a:ext>
              </a:extLst>
            </p:cNvPr>
            <p:cNvPicPr>
              <a:picLocks noChangeAspect="1"/>
            </p:cNvPicPr>
            <p:nvPr/>
          </p:nvPicPr>
          <p:blipFill>
            <a:blip r:embed="rId3"/>
            <a:srcRect l="3769" t="10759" r="4416" b="67206"/>
            <a:stretch>
              <a:fillRect/>
            </a:stretch>
          </p:blipFill>
          <p:spPr>
            <a:xfrm>
              <a:off x="9822575" y="3128936"/>
              <a:ext cx="1779802" cy="299606"/>
            </a:xfrm>
            <a:prstGeom prst="rect">
              <a:avLst/>
            </a:prstGeom>
          </p:spPr>
        </p:pic>
        <p:sp>
          <p:nvSpPr>
            <p:cNvPr id="209" name="テキスト ボックス 208">
              <a:extLst>
                <a:ext uri="{FF2B5EF4-FFF2-40B4-BE49-F238E27FC236}">
                  <a16:creationId xmlns:a16="http://schemas.microsoft.com/office/drawing/2014/main" id="{68E5F39C-B418-4A3B-EB89-0F3A6DFCCA30}"/>
                </a:ext>
              </a:extLst>
            </p:cNvPr>
            <p:cNvSpPr txBox="1"/>
            <p:nvPr/>
          </p:nvSpPr>
          <p:spPr>
            <a:xfrm>
              <a:off x="9735884" y="3487324"/>
              <a:ext cx="497956" cy="276642"/>
            </a:xfrm>
            <a:prstGeom prst="rect">
              <a:avLst/>
            </a:prstGeom>
            <a:noFill/>
          </p:spPr>
          <p:txBody>
            <a:bodyPr wrap="none" rtlCol="0">
              <a:spAutoFit/>
            </a:bodyPr>
            <a:lstStyle/>
            <a:p>
              <a:pPr algn="ctr"/>
              <a:r>
                <a:rPr lang="ja-JP" altLang="en-US" sz="900">
                  <a:latin typeface="BIZ UDPゴシック" panose="020B0400000000000000" pitchFamily="50" charset="-128"/>
                  <a:ea typeface="BIZ UDPゴシック" panose="020B0400000000000000" pitchFamily="50" charset="-128"/>
                </a:rPr>
                <a:t>改善</a:t>
              </a:r>
              <a:endParaRPr kumimoji="1" lang="ja-JP" altLang="en-US" sz="900">
                <a:latin typeface="BIZ UDPゴシック" panose="020B0400000000000000" pitchFamily="50" charset="-128"/>
                <a:ea typeface="BIZ UDPゴシック" panose="020B0400000000000000" pitchFamily="50" charset="-128"/>
              </a:endParaRPr>
            </a:p>
          </p:txBody>
        </p:sp>
        <p:sp>
          <p:nvSpPr>
            <p:cNvPr id="210" name="テキスト ボックス 209">
              <a:extLst>
                <a:ext uri="{FF2B5EF4-FFF2-40B4-BE49-F238E27FC236}">
                  <a16:creationId xmlns:a16="http://schemas.microsoft.com/office/drawing/2014/main" id="{7D00D61A-7111-B2C5-F25B-54A97E225363}"/>
                </a:ext>
              </a:extLst>
            </p:cNvPr>
            <p:cNvSpPr txBox="1"/>
            <p:nvPr/>
          </p:nvSpPr>
          <p:spPr>
            <a:xfrm>
              <a:off x="10394253" y="3487324"/>
              <a:ext cx="636278" cy="276642"/>
            </a:xfrm>
            <a:prstGeom prst="rect">
              <a:avLst/>
            </a:prstGeom>
            <a:noFill/>
          </p:spPr>
          <p:txBody>
            <a:bodyPr wrap="none" rtlCol="0">
              <a:spAutoFit/>
            </a:bodyPr>
            <a:lstStyle/>
            <a:p>
              <a:pPr algn="ctr"/>
              <a:r>
                <a:rPr kumimoji="1" lang="ja-JP" altLang="en-US" sz="900">
                  <a:latin typeface="BIZ UDPゴシック" panose="020B0400000000000000" pitchFamily="50" charset="-128"/>
                  <a:ea typeface="BIZ UDPゴシック" panose="020B0400000000000000" pitchFamily="50" charset="-128"/>
                </a:rPr>
                <a:t>同程度</a:t>
              </a:r>
            </a:p>
          </p:txBody>
        </p:sp>
        <p:sp>
          <p:nvSpPr>
            <p:cNvPr id="211" name="テキスト ボックス 210">
              <a:extLst>
                <a:ext uri="{FF2B5EF4-FFF2-40B4-BE49-F238E27FC236}">
                  <a16:creationId xmlns:a16="http://schemas.microsoft.com/office/drawing/2014/main" id="{14C860AD-D42F-0632-F50B-AFEED09BF4C7}"/>
                </a:ext>
              </a:extLst>
            </p:cNvPr>
            <p:cNvSpPr txBox="1"/>
            <p:nvPr/>
          </p:nvSpPr>
          <p:spPr>
            <a:xfrm>
              <a:off x="11190777" y="3487323"/>
              <a:ext cx="497956" cy="276642"/>
            </a:xfrm>
            <a:prstGeom prst="rect">
              <a:avLst/>
            </a:prstGeom>
            <a:noFill/>
          </p:spPr>
          <p:txBody>
            <a:bodyPr wrap="none" rtlCol="0">
              <a:spAutoFit/>
            </a:bodyPr>
            <a:lstStyle/>
            <a:p>
              <a:pPr algn="ctr"/>
              <a:r>
                <a:rPr kumimoji="1" lang="ja-JP" altLang="en-US" sz="900">
                  <a:latin typeface="BIZ UDPゴシック" panose="020B0400000000000000" pitchFamily="50" charset="-128"/>
                  <a:ea typeface="BIZ UDPゴシック" panose="020B0400000000000000" pitchFamily="50" charset="-128"/>
                </a:rPr>
                <a:t>悪化</a:t>
              </a:r>
            </a:p>
          </p:txBody>
        </p:sp>
        <p:sp>
          <p:nvSpPr>
            <p:cNvPr id="212" name="正方形/長方形 211">
              <a:extLst>
                <a:ext uri="{FF2B5EF4-FFF2-40B4-BE49-F238E27FC236}">
                  <a16:creationId xmlns:a16="http://schemas.microsoft.com/office/drawing/2014/main" id="{99E10FA1-B836-581A-7329-A02196AE6593}"/>
                </a:ext>
              </a:extLst>
            </p:cNvPr>
            <p:cNvSpPr/>
            <p:nvPr/>
          </p:nvSpPr>
          <p:spPr>
            <a:xfrm>
              <a:off x="9765508" y="2918540"/>
              <a:ext cx="1893938" cy="151615"/>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貴事業所の過去との比較</a:t>
              </a:r>
            </a:p>
          </p:txBody>
        </p:sp>
        <p:sp>
          <p:nvSpPr>
            <p:cNvPr id="213" name="正方形/長方形 212">
              <a:extLst>
                <a:ext uri="{FF2B5EF4-FFF2-40B4-BE49-F238E27FC236}">
                  <a16:creationId xmlns:a16="http://schemas.microsoft.com/office/drawing/2014/main" id="{4D620D84-85B6-8BD9-1A3B-4EB0CFE0BF38}"/>
                </a:ext>
              </a:extLst>
            </p:cNvPr>
            <p:cNvSpPr/>
            <p:nvPr/>
          </p:nvSpPr>
          <p:spPr>
            <a:xfrm>
              <a:off x="10170903" y="3128936"/>
              <a:ext cx="336917" cy="2941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900"/>
            </a:p>
          </p:txBody>
        </p:sp>
        <p:sp>
          <p:nvSpPr>
            <p:cNvPr id="214" name="正方形/長方形 213">
              <a:extLst>
                <a:ext uri="{FF2B5EF4-FFF2-40B4-BE49-F238E27FC236}">
                  <a16:creationId xmlns:a16="http://schemas.microsoft.com/office/drawing/2014/main" id="{9E6901CF-FA60-F215-DFCB-F878FF88B6D7}"/>
                </a:ext>
              </a:extLst>
            </p:cNvPr>
            <p:cNvSpPr/>
            <p:nvPr/>
          </p:nvSpPr>
          <p:spPr>
            <a:xfrm>
              <a:off x="10925365" y="3128936"/>
              <a:ext cx="336917" cy="2941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900"/>
            </a:p>
          </p:txBody>
        </p:sp>
      </p:grpSp>
      <p:sp>
        <p:nvSpPr>
          <p:cNvPr id="20" name="テキスト ボックス 19">
            <a:extLst>
              <a:ext uri="{FF2B5EF4-FFF2-40B4-BE49-F238E27FC236}">
                <a16:creationId xmlns:a16="http://schemas.microsoft.com/office/drawing/2014/main" id="{ECC168F9-AB25-B09F-5FA6-B1D60ADBE837}"/>
              </a:ext>
            </a:extLst>
          </p:cNvPr>
          <p:cNvSpPr txBox="1"/>
          <p:nvPr/>
        </p:nvSpPr>
        <p:spPr>
          <a:xfrm>
            <a:off x="147122" y="239278"/>
            <a:ext cx="5451967" cy="683007"/>
          </a:xfrm>
          <a:prstGeom prst="rect">
            <a:avLst/>
          </a:prstGeom>
          <a:noFill/>
        </p:spPr>
        <p:txBody>
          <a:bodyPr wrap="square">
            <a:spAutoFit/>
          </a:bodyPr>
          <a:lstStyle/>
          <a:p>
            <a:pPr>
              <a:lnSpc>
                <a:spcPct val="115000"/>
              </a:lnSpc>
              <a:spcBef>
                <a:spcPts val="2400"/>
              </a:spcBef>
              <a:buNone/>
            </a:pPr>
            <a:r>
              <a:rPr lang="en-US" altLang="ja-JP" sz="1800" b="1" kern="0">
                <a:solidFill>
                  <a:srgbClr val="365F9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b="1" kern="0">
                <a:solidFill>
                  <a:srgbClr val="365F9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b="1" kern="0">
                <a:solidFill>
                  <a:srgbClr val="365F91"/>
                </a:solidFill>
                <a:latin typeface="BIZ UDPゴシック" panose="020B0400000000000000" pitchFamily="50" charset="-128"/>
                <a:ea typeface="BIZ UDPゴシック" panose="020B0400000000000000" pitchFamily="50" charset="-128"/>
                <a:cs typeface="Times New Roman" panose="02020603050405020304" pitchFamily="18" charset="0"/>
              </a:rPr>
              <a:t>事業所 様</a:t>
            </a:r>
            <a:r>
              <a:rPr lang="en-US" altLang="ja-JP" sz="1800" b="1" kern="0">
                <a:solidFill>
                  <a:srgbClr val="365F9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br>
              <a:rPr lang="en-US" altLang="ja-JP" sz="1800" b="1" kern="0">
                <a:solidFill>
                  <a:srgbClr val="365F91"/>
                </a:solidFill>
                <a:effectLst/>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ja-JP" b="1" kern="0">
                <a:solidFill>
                  <a:srgbClr val="365F91"/>
                </a:solidFill>
                <a:latin typeface="BIZ UDPゴシック" panose="020B0400000000000000" pitchFamily="50" charset="-128"/>
                <a:ea typeface="BIZ UDPゴシック" panose="020B0400000000000000" pitchFamily="50" charset="-128"/>
                <a:cs typeface="Times New Roman" panose="02020603050405020304" pitchFamily="18" charset="0"/>
              </a:rPr>
              <a:t>コラボヘルス推進シート</a:t>
            </a:r>
            <a:r>
              <a:rPr lang="en-US" altLang="ja-JP" b="1" kern="0">
                <a:solidFill>
                  <a:srgbClr val="365F91"/>
                </a:solidFill>
                <a:latin typeface="BIZ UDPゴシック" panose="020B0400000000000000" pitchFamily="50" charset="-128"/>
                <a:ea typeface="BIZ UDPゴシック" panose="020B0400000000000000" pitchFamily="50" charset="-128"/>
                <a:cs typeface="Times New Roman" panose="02020603050405020304" pitchFamily="18" charset="0"/>
              </a:rPr>
              <a:t>2024</a:t>
            </a:r>
            <a:r>
              <a:rPr lang="ja-JP" altLang="en-US" b="1" kern="0">
                <a:solidFill>
                  <a:srgbClr val="365F91"/>
                </a:solidFill>
                <a:latin typeface="BIZ UDPゴシック" panose="020B0400000000000000" pitchFamily="50" charset="-128"/>
                <a:ea typeface="BIZ UDPゴシック" panose="020B0400000000000000" pitchFamily="50" charset="-128"/>
                <a:cs typeface="Times New Roman" panose="02020603050405020304" pitchFamily="18" charset="0"/>
              </a:rPr>
              <a:t>年度版</a:t>
            </a:r>
            <a:endParaRPr lang="ja-JP" altLang="ja-JP" sz="1800" b="1" kern="0">
              <a:solidFill>
                <a:srgbClr val="365F9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16" name="正方形/長方形 215">
            <a:extLst>
              <a:ext uri="{FF2B5EF4-FFF2-40B4-BE49-F238E27FC236}">
                <a16:creationId xmlns:a16="http://schemas.microsoft.com/office/drawing/2014/main" id="{7557239B-03EF-F67A-15AE-1E409FD9466E}"/>
              </a:ext>
            </a:extLst>
          </p:cNvPr>
          <p:cNvSpPr/>
          <p:nvPr/>
        </p:nvSpPr>
        <p:spPr>
          <a:xfrm>
            <a:off x="1315561" y="2535831"/>
            <a:ext cx="2113439" cy="1041705"/>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7" name="正方形/長方形 216">
            <a:extLst>
              <a:ext uri="{FF2B5EF4-FFF2-40B4-BE49-F238E27FC236}">
                <a16:creationId xmlns:a16="http://schemas.microsoft.com/office/drawing/2014/main" id="{0B2E1EFA-3955-4368-D126-065E3AF672BF}"/>
              </a:ext>
            </a:extLst>
          </p:cNvPr>
          <p:cNvSpPr/>
          <p:nvPr/>
        </p:nvSpPr>
        <p:spPr>
          <a:xfrm>
            <a:off x="3652301" y="2535831"/>
            <a:ext cx="2113439" cy="1041705"/>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A5B46CE2-6A5F-0169-3A8B-D926167DAADF}"/>
              </a:ext>
            </a:extLst>
          </p:cNvPr>
          <p:cNvSpPr/>
          <p:nvPr/>
        </p:nvSpPr>
        <p:spPr>
          <a:xfrm>
            <a:off x="241301" y="1017005"/>
            <a:ext cx="6300000" cy="44554"/>
          </a:xfrm>
          <a:prstGeom prst="rect">
            <a:avLst/>
          </a:prstGeom>
          <a:gradFill>
            <a:gsLst>
              <a:gs pos="28000">
                <a:srgbClr val="2F4A88"/>
              </a:gs>
              <a:gs pos="56000">
                <a:schemeClr val="accent1">
                  <a:lumMod val="75000"/>
                </a:schemeClr>
              </a:gs>
              <a:gs pos="74000">
                <a:schemeClr val="accent1">
                  <a:lumMod val="60000"/>
                  <a:lumOff val="40000"/>
                </a:schemeClr>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22031" rtl="0" eaLnBrk="1" fontAlgn="auto" latinLnBrk="0" hangingPunct="1">
              <a:lnSpc>
                <a:spcPct val="100000"/>
              </a:lnSpc>
              <a:spcBef>
                <a:spcPts val="0"/>
              </a:spcBef>
              <a:spcAft>
                <a:spcPts val="0"/>
              </a:spcAft>
              <a:buClrTx/>
              <a:buSzTx/>
              <a:buFontTx/>
              <a:buNone/>
              <a:tabLst/>
              <a:defRPr/>
            </a:pPr>
            <a:endParaRPr kumimoji="1" lang="ja-JP" altLang="en-US" sz="2220" b="0" i="0" u="none" strike="noStrike" kern="1200" cap="none" spc="0" normalizeH="0" baseline="0" noProof="0">
              <a:ln>
                <a:noFill/>
              </a:ln>
              <a:solidFill>
                <a:prstClr val="white"/>
              </a:solidFill>
              <a:effectLst/>
              <a:uLnTx/>
              <a:uFillTx/>
              <a:latin typeface="游ゴシック" panose="02110004020202020204"/>
              <a:ea typeface="游ゴシック" panose="020B0400000000000000" pitchFamily="50" charset="-128"/>
              <a:cs typeface="+mn-cs"/>
            </a:endParaRPr>
          </a:p>
        </p:txBody>
      </p:sp>
      <p:grpSp>
        <p:nvGrpSpPr>
          <p:cNvPr id="249" name="グループ化 248">
            <a:extLst>
              <a:ext uri="{FF2B5EF4-FFF2-40B4-BE49-F238E27FC236}">
                <a16:creationId xmlns:a16="http://schemas.microsoft.com/office/drawing/2014/main" id="{E6FE2670-AE0F-6C87-6306-DB5746401AA0}"/>
              </a:ext>
            </a:extLst>
          </p:cNvPr>
          <p:cNvGrpSpPr/>
          <p:nvPr/>
        </p:nvGrpSpPr>
        <p:grpSpPr>
          <a:xfrm>
            <a:off x="2984504" y="7236726"/>
            <a:ext cx="830466" cy="179533"/>
            <a:chOff x="2893064" y="5396472"/>
            <a:chExt cx="830466" cy="179533"/>
          </a:xfrm>
        </p:grpSpPr>
        <p:pic>
          <p:nvPicPr>
            <p:cNvPr id="250" name="図 249" descr="テキスト が含まれている画像&#10;&#10;AI 生成コンテンツは誤りを含む可能性があります。">
              <a:extLst>
                <a:ext uri="{FF2B5EF4-FFF2-40B4-BE49-F238E27FC236}">
                  <a16:creationId xmlns:a16="http://schemas.microsoft.com/office/drawing/2014/main" id="{C2C38390-13DA-621B-A63B-E3DF7F2077AB}"/>
                </a:ext>
              </a:extLst>
            </p:cNvPr>
            <p:cNvPicPr>
              <a:picLocks noChangeAspect="1"/>
            </p:cNvPicPr>
            <p:nvPr/>
          </p:nvPicPr>
          <p:blipFill>
            <a:blip r:embed="rId3"/>
            <a:srcRect l="3770" t="10759" r="79637" b="67206"/>
            <a:stretch>
              <a:fillRect/>
            </a:stretch>
          </p:blipFill>
          <p:spPr>
            <a:xfrm>
              <a:off x="2893064" y="5396472"/>
              <a:ext cx="192747" cy="179533"/>
            </a:xfrm>
            <a:prstGeom prst="rect">
              <a:avLst/>
            </a:prstGeom>
          </p:spPr>
        </p:pic>
        <p:pic>
          <p:nvPicPr>
            <p:cNvPr id="251" name="図 250" descr="テキスト が含まれている画像&#10;&#10;AI 生成コンテンツは誤りを含む可能性があります。">
              <a:extLst>
                <a:ext uri="{FF2B5EF4-FFF2-40B4-BE49-F238E27FC236}">
                  <a16:creationId xmlns:a16="http://schemas.microsoft.com/office/drawing/2014/main" id="{42FB59BB-AD39-0BED-7189-7FE211FC695C}"/>
                </a:ext>
              </a:extLst>
            </p:cNvPr>
            <p:cNvPicPr>
              <a:picLocks noChangeAspect="1"/>
            </p:cNvPicPr>
            <p:nvPr/>
          </p:nvPicPr>
          <p:blipFill>
            <a:blip r:embed="rId3"/>
            <a:srcRect l="41694" t="10759" r="41713" b="67206"/>
            <a:stretch>
              <a:fillRect/>
            </a:stretch>
          </p:blipFill>
          <p:spPr>
            <a:xfrm>
              <a:off x="3211923" y="5396472"/>
              <a:ext cx="192747" cy="179533"/>
            </a:xfrm>
            <a:prstGeom prst="rect">
              <a:avLst/>
            </a:prstGeom>
          </p:spPr>
        </p:pic>
        <p:pic>
          <p:nvPicPr>
            <p:cNvPr id="252" name="図 251" descr="テキスト が含まれている画像&#10;&#10;AI 生成コンテンツは誤りを含む可能性があります。">
              <a:extLst>
                <a:ext uri="{FF2B5EF4-FFF2-40B4-BE49-F238E27FC236}">
                  <a16:creationId xmlns:a16="http://schemas.microsoft.com/office/drawing/2014/main" id="{4D06E96E-307C-4544-6EB8-47AA55C8218F}"/>
                </a:ext>
              </a:extLst>
            </p:cNvPr>
            <p:cNvPicPr>
              <a:picLocks noChangeAspect="1"/>
            </p:cNvPicPr>
            <p:nvPr/>
          </p:nvPicPr>
          <p:blipFill>
            <a:blip r:embed="rId3"/>
            <a:srcRect l="78388" t="10759" r="5019" b="67206"/>
            <a:stretch>
              <a:fillRect/>
            </a:stretch>
          </p:blipFill>
          <p:spPr>
            <a:xfrm>
              <a:off x="3530783" y="5396472"/>
              <a:ext cx="192747" cy="179533"/>
            </a:xfrm>
            <a:prstGeom prst="rect">
              <a:avLst/>
            </a:prstGeom>
          </p:spPr>
        </p:pic>
      </p:grpSp>
      <p:grpSp>
        <p:nvGrpSpPr>
          <p:cNvPr id="253" name="グループ化 252">
            <a:extLst>
              <a:ext uri="{FF2B5EF4-FFF2-40B4-BE49-F238E27FC236}">
                <a16:creationId xmlns:a16="http://schemas.microsoft.com/office/drawing/2014/main" id="{7636E2AB-939F-FFA9-5F6E-833E81620C87}"/>
              </a:ext>
            </a:extLst>
          </p:cNvPr>
          <p:cNvGrpSpPr/>
          <p:nvPr/>
        </p:nvGrpSpPr>
        <p:grpSpPr>
          <a:xfrm>
            <a:off x="1736274" y="7236726"/>
            <a:ext cx="1043897" cy="179533"/>
            <a:chOff x="1644834" y="5396472"/>
            <a:chExt cx="1043897" cy="179533"/>
          </a:xfrm>
        </p:grpSpPr>
        <p:pic>
          <p:nvPicPr>
            <p:cNvPr id="254" name="図 253" descr="テキスト が含まれている画像&#10;&#10;AI 生成コンテンツは誤りを含む可能性があります。">
              <a:extLst>
                <a:ext uri="{FF2B5EF4-FFF2-40B4-BE49-F238E27FC236}">
                  <a16:creationId xmlns:a16="http://schemas.microsoft.com/office/drawing/2014/main" id="{1D8D6777-B618-1726-A6EC-09706AC2C302}"/>
                </a:ext>
              </a:extLst>
            </p:cNvPr>
            <p:cNvPicPr>
              <a:picLocks noChangeAspect="1"/>
            </p:cNvPicPr>
            <p:nvPr/>
          </p:nvPicPr>
          <p:blipFill>
            <a:blip r:embed="rId3"/>
            <a:srcRect l="3770" t="10759" r="79637" b="67206"/>
            <a:stretch>
              <a:fillRect/>
            </a:stretch>
          </p:blipFill>
          <p:spPr>
            <a:xfrm>
              <a:off x="1644834" y="5396472"/>
              <a:ext cx="192747" cy="179533"/>
            </a:xfrm>
            <a:prstGeom prst="rect">
              <a:avLst/>
            </a:prstGeom>
          </p:spPr>
        </p:pic>
        <p:pic>
          <p:nvPicPr>
            <p:cNvPr id="255" name="図 254" descr="テキスト が含まれている画像&#10;&#10;AI 生成コンテンツは誤りを含む可能性があります。">
              <a:extLst>
                <a:ext uri="{FF2B5EF4-FFF2-40B4-BE49-F238E27FC236}">
                  <a16:creationId xmlns:a16="http://schemas.microsoft.com/office/drawing/2014/main" id="{67905418-6065-7DB2-59D2-62584C77240B}"/>
                </a:ext>
              </a:extLst>
            </p:cNvPr>
            <p:cNvPicPr>
              <a:picLocks noChangeAspect="1"/>
            </p:cNvPicPr>
            <p:nvPr/>
          </p:nvPicPr>
          <p:blipFill>
            <a:blip r:embed="rId3"/>
            <a:srcRect l="41694" t="10759" r="41713" b="67206"/>
            <a:stretch>
              <a:fillRect/>
            </a:stretch>
          </p:blipFill>
          <p:spPr>
            <a:xfrm>
              <a:off x="2070409" y="5396472"/>
              <a:ext cx="192747" cy="179533"/>
            </a:xfrm>
            <a:prstGeom prst="rect">
              <a:avLst/>
            </a:prstGeom>
          </p:spPr>
        </p:pic>
        <p:pic>
          <p:nvPicPr>
            <p:cNvPr id="256" name="図 255" descr="テキスト が含まれている画像&#10;&#10;AI 生成コンテンツは誤りを含む可能性があります。">
              <a:extLst>
                <a:ext uri="{FF2B5EF4-FFF2-40B4-BE49-F238E27FC236}">
                  <a16:creationId xmlns:a16="http://schemas.microsoft.com/office/drawing/2014/main" id="{C40F6A4C-1A31-5644-17D7-C73F0EBEB6D1}"/>
                </a:ext>
              </a:extLst>
            </p:cNvPr>
            <p:cNvPicPr>
              <a:picLocks noChangeAspect="1"/>
            </p:cNvPicPr>
            <p:nvPr/>
          </p:nvPicPr>
          <p:blipFill>
            <a:blip r:embed="rId3"/>
            <a:srcRect l="78388" t="10759" r="5019" b="67206"/>
            <a:stretch>
              <a:fillRect/>
            </a:stretch>
          </p:blipFill>
          <p:spPr>
            <a:xfrm>
              <a:off x="2495984" y="5396472"/>
              <a:ext cx="192747" cy="179533"/>
            </a:xfrm>
            <a:prstGeom prst="rect">
              <a:avLst/>
            </a:prstGeom>
          </p:spPr>
        </p:pic>
        <p:pic>
          <p:nvPicPr>
            <p:cNvPr id="257" name="図 256" descr="テキスト が含まれている画像&#10;&#10;AI 生成コンテンツは誤りを含む可能性があります。">
              <a:extLst>
                <a:ext uri="{FF2B5EF4-FFF2-40B4-BE49-F238E27FC236}">
                  <a16:creationId xmlns:a16="http://schemas.microsoft.com/office/drawing/2014/main" id="{97E43730-EFAF-DD0D-DA10-9A4BF049D300}"/>
                </a:ext>
              </a:extLst>
            </p:cNvPr>
            <p:cNvPicPr>
              <a:picLocks noChangeAspect="1"/>
            </p:cNvPicPr>
            <p:nvPr/>
          </p:nvPicPr>
          <p:blipFill>
            <a:blip r:embed="rId3"/>
            <a:srcRect l="22630" t="10759" r="60777" b="67206"/>
            <a:stretch>
              <a:fillRect/>
            </a:stretch>
          </p:blipFill>
          <p:spPr>
            <a:xfrm>
              <a:off x="1857621" y="5396472"/>
              <a:ext cx="192747" cy="179533"/>
            </a:xfrm>
            <a:prstGeom prst="rect">
              <a:avLst/>
            </a:prstGeom>
          </p:spPr>
        </p:pic>
        <p:pic>
          <p:nvPicPr>
            <p:cNvPr id="258" name="図 257" descr="テキスト が含まれている画像&#10;&#10;AI 生成コンテンツは誤りを含む可能性があります。">
              <a:extLst>
                <a:ext uri="{FF2B5EF4-FFF2-40B4-BE49-F238E27FC236}">
                  <a16:creationId xmlns:a16="http://schemas.microsoft.com/office/drawing/2014/main" id="{5E22ED46-571E-4E78-36D5-82C572F707F7}"/>
                </a:ext>
              </a:extLst>
            </p:cNvPr>
            <p:cNvPicPr>
              <a:picLocks noChangeAspect="1"/>
            </p:cNvPicPr>
            <p:nvPr/>
          </p:nvPicPr>
          <p:blipFill>
            <a:blip r:embed="rId3"/>
            <a:srcRect l="60349" t="10759" r="23058" b="67206"/>
            <a:stretch>
              <a:fillRect/>
            </a:stretch>
          </p:blipFill>
          <p:spPr>
            <a:xfrm>
              <a:off x="2283196" y="5396472"/>
              <a:ext cx="192747" cy="179533"/>
            </a:xfrm>
            <a:prstGeom prst="rect">
              <a:avLst/>
            </a:prstGeom>
          </p:spPr>
        </p:pic>
      </p:grpSp>
      <p:grpSp>
        <p:nvGrpSpPr>
          <p:cNvPr id="259" name="グループ化 258">
            <a:extLst>
              <a:ext uri="{FF2B5EF4-FFF2-40B4-BE49-F238E27FC236}">
                <a16:creationId xmlns:a16="http://schemas.microsoft.com/office/drawing/2014/main" id="{1B9BD87B-A78A-5974-7735-E299AC56830A}"/>
              </a:ext>
            </a:extLst>
          </p:cNvPr>
          <p:cNvGrpSpPr/>
          <p:nvPr/>
        </p:nvGrpSpPr>
        <p:grpSpPr>
          <a:xfrm>
            <a:off x="2984504" y="8031559"/>
            <a:ext cx="830466" cy="179533"/>
            <a:chOff x="2893064" y="5396472"/>
            <a:chExt cx="830466" cy="179533"/>
          </a:xfrm>
        </p:grpSpPr>
        <p:pic>
          <p:nvPicPr>
            <p:cNvPr id="260" name="図 259" descr="テキスト が含まれている画像&#10;&#10;AI 生成コンテンツは誤りを含む可能性があります。">
              <a:extLst>
                <a:ext uri="{FF2B5EF4-FFF2-40B4-BE49-F238E27FC236}">
                  <a16:creationId xmlns:a16="http://schemas.microsoft.com/office/drawing/2014/main" id="{5B5B5980-AD20-F1F7-6CBA-9803D5E39D22}"/>
                </a:ext>
              </a:extLst>
            </p:cNvPr>
            <p:cNvPicPr>
              <a:picLocks noChangeAspect="1"/>
            </p:cNvPicPr>
            <p:nvPr/>
          </p:nvPicPr>
          <p:blipFill>
            <a:blip r:embed="rId3"/>
            <a:srcRect l="3770" t="10759" r="79637" b="67206"/>
            <a:stretch>
              <a:fillRect/>
            </a:stretch>
          </p:blipFill>
          <p:spPr>
            <a:xfrm>
              <a:off x="2893064" y="5396472"/>
              <a:ext cx="192747" cy="179533"/>
            </a:xfrm>
            <a:prstGeom prst="rect">
              <a:avLst/>
            </a:prstGeom>
          </p:spPr>
        </p:pic>
        <p:pic>
          <p:nvPicPr>
            <p:cNvPr id="261" name="図 260" descr="テキスト が含まれている画像&#10;&#10;AI 生成コンテンツは誤りを含む可能性があります。">
              <a:extLst>
                <a:ext uri="{FF2B5EF4-FFF2-40B4-BE49-F238E27FC236}">
                  <a16:creationId xmlns:a16="http://schemas.microsoft.com/office/drawing/2014/main" id="{F3D6538D-0A24-D5D2-ED40-56F33054D56C}"/>
                </a:ext>
              </a:extLst>
            </p:cNvPr>
            <p:cNvPicPr>
              <a:picLocks noChangeAspect="1"/>
            </p:cNvPicPr>
            <p:nvPr/>
          </p:nvPicPr>
          <p:blipFill>
            <a:blip r:embed="rId3"/>
            <a:srcRect l="41694" t="10759" r="41713" b="67206"/>
            <a:stretch>
              <a:fillRect/>
            </a:stretch>
          </p:blipFill>
          <p:spPr>
            <a:xfrm>
              <a:off x="3211923" y="5396472"/>
              <a:ext cx="192747" cy="179533"/>
            </a:xfrm>
            <a:prstGeom prst="rect">
              <a:avLst/>
            </a:prstGeom>
          </p:spPr>
        </p:pic>
        <p:pic>
          <p:nvPicPr>
            <p:cNvPr id="262" name="図 261" descr="テキスト が含まれている画像&#10;&#10;AI 生成コンテンツは誤りを含む可能性があります。">
              <a:extLst>
                <a:ext uri="{FF2B5EF4-FFF2-40B4-BE49-F238E27FC236}">
                  <a16:creationId xmlns:a16="http://schemas.microsoft.com/office/drawing/2014/main" id="{1480AEF2-B3B1-CA24-A4C5-6FC2F546B408}"/>
                </a:ext>
              </a:extLst>
            </p:cNvPr>
            <p:cNvPicPr>
              <a:picLocks noChangeAspect="1"/>
            </p:cNvPicPr>
            <p:nvPr/>
          </p:nvPicPr>
          <p:blipFill>
            <a:blip r:embed="rId3"/>
            <a:srcRect l="78388" t="10759" r="5019" b="67206"/>
            <a:stretch>
              <a:fillRect/>
            </a:stretch>
          </p:blipFill>
          <p:spPr>
            <a:xfrm>
              <a:off x="3530783" y="5396472"/>
              <a:ext cx="192747" cy="179533"/>
            </a:xfrm>
            <a:prstGeom prst="rect">
              <a:avLst/>
            </a:prstGeom>
          </p:spPr>
        </p:pic>
      </p:grpSp>
      <p:grpSp>
        <p:nvGrpSpPr>
          <p:cNvPr id="263" name="グループ化 262">
            <a:extLst>
              <a:ext uri="{FF2B5EF4-FFF2-40B4-BE49-F238E27FC236}">
                <a16:creationId xmlns:a16="http://schemas.microsoft.com/office/drawing/2014/main" id="{615CD69C-4F90-F484-BA9C-17D3409E92FD}"/>
              </a:ext>
            </a:extLst>
          </p:cNvPr>
          <p:cNvGrpSpPr/>
          <p:nvPr/>
        </p:nvGrpSpPr>
        <p:grpSpPr>
          <a:xfrm>
            <a:off x="1736274" y="8031559"/>
            <a:ext cx="1043897" cy="179533"/>
            <a:chOff x="1644834" y="5396472"/>
            <a:chExt cx="1043897" cy="179533"/>
          </a:xfrm>
        </p:grpSpPr>
        <p:pic>
          <p:nvPicPr>
            <p:cNvPr id="264" name="図 263" descr="テキスト が含まれている画像&#10;&#10;AI 生成コンテンツは誤りを含む可能性があります。">
              <a:extLst>
                <a:ext uri="{FF2B5EF4-FFF2-40B4-BE49-F238E27FC236}">
                  <a16:creationId xmlns:a16="http://schemas.microsoft.com/office/drawing/2014/main" id="{7B20C9CF-4E65-9969-7C75-3DD81A74DC81}"/>
                </a:ext>
              </a:extLst>
            </p:cNvPr>
            <p:cNvPicPr>
              <a:picLocks noChangeAspect="1"/>
            </p:cNvPicPr>
            <p:nvPr/>
          </p:nvPicPr>
          <p:blipFill>
            <a:blip r:embed="rId3"/>
            <a:srcRect l="3770" t="10759" r="79637" b="67206"/>
            <a:stretch>
              <a:fillRect/>
            </a:stretch>
          </p:blipFill>
          <p:spPr>
            <a:xfrm>
              <a:off x="1644834" y="5396472"/>
              <a:ext cx="192747" cy="179533"/>
            </a:xfrm>
            <a:prstGeom prst="rect">
              <a:avLst/>
            </a:prstGeom>
          </p:spPr>
        </p:pic>
        <p:pic>
          <p:nvPicPr>
            <p:cNvPr id="265" name="図 264" descr="テキスト が含まれている画像&#10;&#10;AI 生成コンテンツは誤りを含む可能性があります。">
              <a:extLst>
                <a:ext uri="{FF2B5EF4-FFF2-40B4-BE49-F238E27FC236}">
                  <a16:creationId xmlns:a16="http://schemas.microsoft.com/office/drawing/2014/main" id="{096EBFD1-0AF2-2837-1E7A-FCC77AC49736}"/>
                </a:ext>
              </a:extLst>
            </p:cNvPr>
            <p:cNvPicPr>
              <a:picLocks noChangeAspect="1"/>
            </p:cNvPicPr>
            <p:nvPr/>
          </p:nvPicPr>
          <p:blipFill>
            <a:blip r:embed="rId3"/>
            <a:srcRect l="41694" t="10759" r="41713" b="67206"/>
            <a:stretch>
              <a:fillRect/>
            </a:stretch>
          </p:blipFill>
          <p:spPr>
            <a:xfrm>
              <a:off x="2070409" y="5396472"/>
              <a:ext cx="192747" cy="179533"/>
            </a:xfrm>
            <a:prstGeom prst="rect">
              <a:avLst/>
            </a:prstGeom>
          </p:spPr>
        </p:pic>
        <p:pic>
          <p:nvPicPr>
            <p:cNvPr id="266" name="図 265" descr="テキスト が含まれている画像&#10;&#10;AI 生成コンテンツは誤りを含む可能性があります。">
              <a:extLst>
                <a:ext uri="{FF2B5EF4-FFF2-40B4-BE49-F238E27FC236}">
                  <a16:creationId xmlns:a16="http://schemas.microsoft.com/office/drawing/2014/main" id="{2074560F-63AA-0928-9DAF-DF2F9A73C715}"/>
                </a:ext>
              </a:extLst>
            </p:cNvPr>
            <p:cNvPicPr>
              <a:picLocks noChangeAspect="1"/>
            </p:cNvPicPr>
            <p:nvPr/>
          </p:nvPicPr>
          <p:blipFill>
            <a:blip r:embed="rId3"/>
            <a:srcRect l="78388" t="10759" r="5019" b="67206"/>
            <a:stretch>
              <a:fillRect/>
            </a:stretch>
          </p:blipFill>
          <p:spPr>
            <a:xfrm>
              <a:off x="2495984" y="5396472"/>
              <a:ext cx="192747" cy="179533"/>
            </a:xfrm>
            <a:prstGeom prst="rect">
              <a:avLst/>
            </a:prstGeom>
          </p:spPr>
        </p:pic>
        <p:pic>
          <p:nvPicPr>
            <p:cNvPr id="267" name="図 266" descr="テキスト が含まれている画像&#10;&#10;AI 生成コンテンツは誤りを含む可能性があります。">
              <a:extLst>
                <a:ext uri="{FF2B5EF4-FFF2-40B4-BE49-F238E27FC236}">
                  <a16:creationId xmlns:a16="http://schemas.microsoft.com/office/drawing/2014/main" id="{C4EF0DC8-E7A1-EF61-FA26-3B7A27E858BB}"/>
                </a:ext>
              </a:extLst>
            </p:cNvPr>
            <p:cNvPicPr>
              <a:picLocks noChangeAspect="1"/>
            </p:cNvPicPr>
            <p:nvPr/>
          </p:nvPicPr>
          <p:blipFill>
            <a:blip r:embed="rId3"/>
            <a:srcRect l="22630" t="10759" r="60777" b="67206"/>
            <a:stretch>
              <a:fillRect/>
            </a:stretch>
          </p:blipFill>
          <p:spPr>
            <a:xfrm>
              <a:off x="1857621" y="5396472"/>
              <a:ext cx="192747" cy="179533"/>
            </a:xfrm>
            <a:prstGeom prst="rect">
              <a:avLst/>
            </a:prstGeom>
          </p:spPr>
        </p:pic>
        <p:pic>
          <p:nvPicPr>
            <p:cNvPr id="268" name="図 267" descr="テキスト が含まれている画像&#10;&#10;AI 生成コンテンツは誤りを含む可能性があります。">
              <a:extLst>
                <a:ext uri="{FF2B5EF4-FFF2-40B4-BE49-F238E27FC236}">
                  <a16:creationId xmlns:a16="http://schemas.microsoft.com/office/drawing/2014/main" id="{737CED67-2047-65B3-A770-022580C75AB9}"/>
                </a:ext>
              </a:extLst>
            </p:cNvPr>
            <p:cNvPicPr>
              <a:picLocks noChangeAspect="1"/>
            </p:cNvPicPr>
            <p:nvPr/>
          </p:nvPicPr>
          <p:blipFill>
            <a:blip r:embed="rId3"/>
            <a:srcRect l="60349" t="10759" r="23058" b="67206"/>
            <a:stretch>
              <a:fillRect/>
            </a:stretch>
          </p:blipFill>
          <p:spPr>
            <a:xfrm>
              <a:off x="2283196" y="5396472"/>
              <a:ext cx="192747" cy="179533"/>
            </a:xfrm>
            <a:prstGeom prst="rect">
              <a:avLst/>
            </a:prstGeom>
          </p:spPr>
        </p:pic>
      </p:grpSp>
      <p:sp>
        <p:nvSpPr>
          <p:cNvPr id="280" name="テキスト ボックス 279">
            <a:extLst>
              <a:ext uri="{FF2B5EF4-FFF2-40B4-BE49-F238E27FC236}">
                <a16:creationId xmlns:a16="http://schemas.microsoft.com/office/drawing/2014/main" id="{FEDAF071-447B-E293-4EDF-C12CADF0D838}"/>
              </a:ext>
            </a:extLst>
          </p:cNvPr>
          <p:cNvSpPr txBox="1"/>
          <p:nvPr/>
        </p:nvSpPr>
        <p:spPr>
          <a:xfrm>
            <a:off x="1279789" y="3739399"/>
            <a:ext cx="3871573" cy="261610"/>
          </a:xfrm>
          <a:prstGeom prst="rect">
            <a:avLst/>
          </a:prstGeom>
          <a:noFill/>
        </p:spPr>
        <p:txBody>
          <a:bodyPr wrap="none" rtlCol="0" anchor="ctr">
            <a:spAutoFit/>
          </a:bodyPr>
          <a:lstStyle/>
          <a:p>
            <a:r>
              <a:rPr kumimoji="1" lang="ja-JP" altLang="en-US" sz="1100">
                <a:latin typeface="BIZ UDPゴシック" panose="020B0400000000000000" pitchFamily="50" charset="-128"/>
                <a:ea typeface="BIZ UDPゴシック" panose="020B0400000000000000" pitchFamily="50" charset="-128"/>
              </a:rPr>
              <a:t>用語定義：　「全事業所平均」＝所属保険者の全事業所平均</a:t>
            </a:r>
          </a:p>
        </p:txBody>
      </p:sp>
      <p:sp>
        <p:nvSpPr>
          <p:cNvPr id="2" name="楕円 1">
            <a:extLst>
              <a:ext uri="{FF2B5EF4-FFF2-40B4-BE49-F238E27FC236}">
                <a16:creationId xmlns:a16="http://schemas.microsoft.com/office/drawing/2014/main" id="{8C5FB02B-F91F-6A2C-386D-60A9813206BD}"/>
              </a:ext>
            </a:extLst>
          </p:cNvPr>
          <p:cNvSpPr/>
          <p:nvPr/>
        </p:nvSpPr>
        <p:spPr>
          <a:xfrm>
            <a:off x="-842610" y="6295796"/>
            <a:ext cx="252000" cy="252000"/>
          </a:xfrm>
          <a:prstGeom prst="ellipse">
            <a:avLst/>
          </a:prstGeom>
          <a:noFill/>
          <a:ln w="28575">
            <a:solidFill>
              <a:srgbClr val="EE0000"/>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5" name="図 4" descr="テキスト が含まれている画像&#10;&#10;AI 生成コンテンツは誤りを含む可能性があります。">
            <a:extLst>
              <a:ext uri="{FF2B5EF4-FFF2-40B4-BE49-F238E27FC236}">
                <a16:creationId xmlns:a16="http://schemas.microsoft.com/office/drawing/2014/main" id="{1E8879A3-B507-0B54-FB4A-BE30C416E527}"/>
              </a:ext>
            </a:extLst>
          </p:cNvPr>
          <p:cNvPicPr>
            <a:picLocks noChangeAspect="1"/>
          </p:cNvPicPr>
          <p:nvPr/>
        </p:nvPicPr>
        <p:blipFill>
          <a:blip r:embed="rId3"/>
          <a:srcRect l="78388" t="10759" r="5019" b="67206"/>
          <a:stretch>
            <a:fillRect/>
          </a:stretch>
        </p:blipFill>
        <p:spPr>
          <a:xfrm>
            <a:off x="4758437" y="4846591"/>
            <a:ext cx="242968" cy="226308"/>
          </a:xfrm>
          <a:prstGeom prst="rect">
            <a:avLst/>
          </a:prstGeom>
        </p:spPr>
      </p:pic>
      <p:grpSp>
        <p:nvGrpSpPr>
          <p:cNvPr id="3" name="グループ化 2">
            <a:extLst>
              <a:ext uri="{FF2B5EF4-FFF2-40B4-BE49-F238E27FC236}">
                <a16:creationId xmlns:a16="http://schemas.microsoft.com/office/drawing/2014/main" id="{E3469D46-78E6-46D5-6709-9301CCCE6E58}"/>
              </a:ext>
            </a:extLst>
          </p:cNvPr>
          <p:cNvGrpSpPr/>
          <p:nvPr/>
        </p:nvGrpSpPr>
        <p:grpSpPr>
          <a:xfrm>
            <a:off x="1742409" y="6246777"/>
            <a:ext cx="1043897" cy="179533"/>
            <a:chOff x="1644834" y="5396472"/>
            <a:chExt cx="1043897" cy="179533"/>
          </a:xfrm>
        </p:grpSpPr>
        <p:pic>
          <p:nvPicPr>
            <p:cNvPr id="4" name="図 3" descr="テキスト が含まれている画像&#10;&#10;AI 生成コンテンツは誤りを含む可能性があります。">
              <a:extLst>
                <a:ext uri="{FF2B5EF4-FFF2-40B4-BE49-F238E27FC236}">
                  <a16:creationId xmlns:a16="http://schemas.microsoft.com/office/drawing/2014/main" id="{A4D08D45-363D-CB98-B636-E632C5B5F028}"/>
                </a:ext>
              </a:extLst>
            </p:cNvPr>
            <p:cNvPicPr>
              <a:picLocks noChangeAspect="1"/>
            </p:cNvPicPr>
            <p:nvPr/>
          </p:nvPicPr>
          <p:blipFill>
            <a:blip r:embed="rId3"/>
            <a:srcRect l="3770" t="10759" r="79637" b="67206"/>
            <a:stretch>
              <a:fillRect/>
            </a:stretch>
          </p:blipFill>
          <p:spPr>
            <a:xfrm>
              <a:off x="1644834" y="5396472"/>
              <a:ext cx="192747" cy="179533"/>
            </a:xfrm>
            <a:prstGeom prst="rect">
              <a:avLst/>
            </a:prstGeom>
          </p:spPr>
        </p:pic>
        <p:pic>
          <p:nvPicPr>
            <p:cNvPr id="7" name="図 6" descr="テキスト が含まれている画像&#10;&#10;AI 生成コンテンツは誤りを含む可能性があります。">
              <a:extLst>
                <a:ext uri="{FF2B5EF4-FFF2-40B4-BE49-F238E27FC236}">
                  <a16:creationId xmlns:a16="http://schemas.microsoft.com/office/drawing/2014/main" id="{C199596E-6938-AC10-F021-553E2359AF11}"/>
                </a:ext>
              </a:extLst>
            </p:cNvPr>
            <p:cNvPicPr>
              <a:picLocks noChangeAspect="1"/>
            </p:cNvPicPr>
            <p:nvPr/>
          </p:nvPicPr>
          <p:blipFill>
            <a:blip r:embed="rId3"/>
            <a:srcRect l="41694" t="10759" r="41713" b="67206"/>
            <a:stretch>
              <a:fillRect/>
            </a:stretch>
          </p:blipFill>
          <p:spPr>
            <a:xfrm>
              <a:off x="2070409" y="5396472"/>
              <a:ext cx="192747" cy="179533"/>
            </a:xfrm>
            <a:prstGeom prst="rect">
              <a:avLst/>
            </a:prstGeom>
          </p:spPr>
        </p:pic>
        <p:pic>
          <p:nvPicPr>
            <p:cNvPr id="8" name="図 7" descr="テキスト が含まれている画像&#10;&#10;AI 生成コンテンツは誤りを含む可能性があります。">
              <a:extLst>
                <a:ext uri="{FF2B5EF4-FFF2-40B4-BE49-F238E27FC236}">
                  <a16:creationId xmlns:a16="http://schemas.microsoft.com/office/drawing/2014/main" id="{B2604651-3667-795A-A460-DCC5FBF3CE61}"/>
                </a:ext>
              </a:extLst>
            </p:cNvPr>
            <p:cNvPicPr>
              <a:picLocks noChangeAspect="1"/>
            </p:cNvPicPr>
            <p:nvPr/>
          </p:nvPicPr>
          <p:blipFill>
            <a:blip r:embed="rId3"/>
            <a:srcRect l="78388" t="10759" r="5019" b="67206"/>
            <a:stretch>
              <a:fillRect/>
            </a:stretch>
          </p:blipFill>
          <p:spPr>
            <a:xfrm>
              <a:off x="2495984" y="5396472"/>
              <a:ext cx="192747" cy="179533"/>
            </a:xfrm>
            <a:prstGeom prst="rect">
              <a:avLst/>
            </a:prstGeom>
          </p:spPr>
        </p:pic>
        <p:pic>
          <p:nvPicPr>
            <p:cNvPr id="9" name="図 8" descr="テキスト が含まれている画像&#10;&#10;AI 生成コンテンツは誤りを含む可能性があります。">
              <a:extLst>
                <a:ext uri="{FF2B5EF4-FFF2-40B4-BE49-F238E27FC236}">
                  <a16:creationId xmlns:a16="http://schemas.microsoft.com/office/drawing/2014/main" id="{27872A76-CC1C-7F29-9765-2B2EF599150E}"/>
                </a:ext>
              </a:extLst>
            </p:cNvPr>
            <p:cNvPicPr>
              <a:picLocks noChangeAspect="1"/>
            </p:cNvPicPr>
            <p:nvPr/>
          </p:nvPicPr>
          <p:blipFill>
            <a:blip r:embed="rId3"/>
            <a:srcRect l="22630" t="10759" r="60777" b="67206"/>
            <a:stretch>
              <a:fillRect/>
            </a:stretch>
          </p:blipFill>
          <p:spPr>
            <a:xfrm>
              <a:off x="1857621" y="5396472"/>
              <a:ext cx="192747" cy="179533"/>
            </a:xfrm>
            <a:prstGeom prst="rect">
              <a:avLst/>
            </a:prstGeom>
          </p:spPr>
        </p:pic>
        <p:pic>
          <p:nvPicPr>
            <p:cNvPr id="10" name="図 9" descr="テキスト が含まれている画像&#10;&#10;AI 生成コンテンツは誤りを含む可能性があります。">
              <a:extLst>
                <a:ext uri="{FF2B5EF4-FFF2-40B4-BE49-F238E27FC236}">
                  <a16:creationId xmlns:a16="http://schemas.microsoft.com/office/drawing/2014/main" id="{652113F0-7491-721B-AB97-EF91E5D6ACA4}"/>
                </a:ext>
              </a:extLst>
            </p:cNvPr>
            <p:cNvPicPr>
              <a:picLocks noChangeAspect="1"/>
            </p:cNvPicPr>
            <p:nvPr/>
          </p:nvPicPr>
          <p:blipFill>
            <a:blip r:embed="rId3"/>
            <a:srcRect l="60349" t="10759" r="23058" b="67206"/>
            <a:stretch>
              <a:fillRect/>
            </a:stretch>
          </p:blipFill>
          <p:spPr>
            <a:xfrm>
              <a:off x="2283196" y="5396472"/>
              <a:ext cx="192747" cy="179533"/>
            </a:xfrm>
            <a:prstGeom prst="rect">
              <a:avLst/>
            </a:prstGeom>
          </p:spPr>
        </p:pic>
      </p:grpSp>
      <p:grpSp>
        <p:nvGrpSpPr>
          <p:cNvPr id="12" name="グループ化 11">
            <a:extLst>
              <a:ext uri="{FF2B5EF4-FFF2-40B4-BE49-F238E27FC236}">
                <a16:creationId xmlns:a16="http://schemas.microsoft.com/office/drawing/2014/main" id="{3575542A-4ED2-EC95-21FD-76E98BD72B5B}"/>
              </a:ext>
            </a:extLst>
          </p:cNvPr>
          <p:cNvGrpSpPr/>
          <p:nvPr/>
        </p:nvGrpSpPr>
        <p:grpSpPr>
          <a:xfrm>
            <a:off x="1742409" y="6570627"/>
            <a:ext cx="1043897" cy="179533"/>
            <a:chOff x="1644834" y="5396472"/>
            <a:chExt cx="1043897" cy="179533"/>
          </a:xfrm>
        </p:grpSpPr>
        <p:pic>
          <p:nvPicPr>
            <p:cNvPr id="13" name="図 12" descr="テキスト が含まれている画像&#10;&#10;AI 生成コンテンツは誤りを含む可能性があります。">
              <a:extLst>
                <a:ext uri="{FF2B5EF4-FFF2-40B4-BE49-F238E27FC236}">
                  <a16:creationId xmlns:a16="http://schemas.microsoft.com/office/drawing/2014/main" id="{371083CB-D915-4D0A-8C64-13B652143D22}"/>
                </a:ext>
              </a:extLst>
            </p:cNvPr>
            <p:cNvPicPr>
              <a:picLocks noChangeAspect="1"/>
            </p:cNvPicPr>
            <p:nvPr/>
          </p:nvPicPr>
          <p:blipFill>
            <a:blip r:embed="rId3"/>
            <a:srcRect l="3770" t="10759" r="79637" b="67206"/>
            <a:stretch>
              <a:fillRect/>
            </a:stretch>
          </p:blipFill>
          <p:spPr>
            <a:xfrm>
              <a:off x="1644834" y="5396472"/>
              <a:ext cx="192747" cy="179533"/>
            </a:xfrm>
            <a:prstGeom prst="rect">
              <a:avLst/>
            </a:prstGeom>
          </p:spPr>
        </p:pic>
        <p:pic>
          <p:nvPicPr>
            <p:cNvPr id="14" name="図 13" descr="テキスト が含まれている画像&#10;&#10;AI 生成コンテンツは誤りを含む可能性があります。">
              <a:extLst>
                <a:ext uri="{FF2B5EF4-FFF2-40B4-BE49-F238E27FC236}">
                  <a16:creationId xmlns:a16="http://schemas.microsoft.com/office/drawing/2014/main" id="{4C4085F8-C65B-1C53-A77C-A00CE0660BE8}"/>
                </a:ext>
              </a:extLst>
            </p:cNvPr>
            <p:cNvPicPr>
              <a:picLocks noChangeAspect="1"/>
            </p:cNvPicPr>
            <p:nvPr/>
          </p:nvPicPr>
          <p:blipFill>
            <a:blip r:embed="rId3"/>
            <a:srcRect l="41694" t="10759" r="41713" b="67206"/>
            <a:stretch>
              <a:fillRect/>
            </a:stretch>
          </p:blipFill>
          <p:spPr>
            <a:xfrm>
              <a:off x="2070409" y="5396472"/>
              <a:ext cx="192747" cy="179533"/>
            </a:xfrm>
            <a:prstGeom prst="rect">
              <a:avLst/>
            </a:prstGeom>
          </p:spPr>
        </p:pic>
        <p:pic>
          <p:nvPicPr>
            <p:cNvPr id="15" name="図 14" descr="テキスト が含まれている画像&#10;&#10;AI 生成コンテンツは誤りを含む可能性があります。">
              <a:extLst>
                <a:ext uri="{FF2B5EF4-FFF2-40B4-BE49-F238E27FC236}">
                  <a16:creationId xmlns:a16="http://schemas.microsoft.com/office/drawing/2014/main" id="{EC46BB08-3CB8-D3DF-CD8A-95246E5D01E1}"/>
                </a:ext>
              </a:extLst>
            </p:cNvPr>
            <p:cNvPicPr>
              <a:picLocks noChangeAspect="1"/>
            </p:cNvPicPr>
            <p:nvPr/>
          </p:nvPicPr>
          <p:blipFill>
            <a:blip r:embed="rId3"/>
            <a:srcRect l="78388" t="10759" r="5019" b="67206"/>
            <a:stretch>
              <a:fillRect/>
            </a:stretch>
          </p:blipFill>
          <p:spPr>
            <a:xfrm>
              <a:off x="2495984" y="5396472"/>
              <a:ext cx="192747" cy="179533"/>
            </a:xfrm>
            <a:prstGeom prst="rect">
              <a:avLst/>
            </a:prstGeom>
          </p:spPr>
        </p:pic>
        <p:pic>
          <p:nvPicPr>
            <p:cNvPr id="16" name="図 15" descr="テキスト が含まれている画像&#10;&#10;AI 生成コンテンツは誤りを含む可能性があります。">
              <a:extLst>
                <a:ext uri="{FF2B5EF4-FFF2-40B4-BE49-F238E27FC236}">
                  <a16:creationId xmlns:a16="http://schemas.microsoft.com/office/drawing/2014/main" id="{F0C16577-007F-6078-F7DE-AE429C9A2E61}"/>
                </a:ext>
              </a:extLst>
            </p:cNvPr>
            <p:cNvPicPr>
              <a:picLocks noChangeAspect="1"/>
            </p:cNvPicPr>
            <p:nvPr/>
          </p:nvPicPr>
          <p:blipFill>
            <a:blip r:embed="rId3"/>
            <a:srcRect l="22630" t="10759" r="60777" b="67206"/>
            <a:stretch>
              <a:fillRect/>
            </a:stretch>
          </p:blipFill>
          <p:spPr>
            <a:xfrm>
              <a:off x="1857621" y="5396472"/>
              <a:ext cx="192747" cy="179533"/>
            </a:xfrm>
            <a:prstGeom prst="rect">
              <a:avLst/>
            </a:prstGeom>
          </p:spPr>
        </p:pic>
        <p:pic>
          <p:nvPicPr>
            <p:cNvPr id="17" name="図 16" descr="テキスト が含まれている画像&#10;&#10;AI 生成コンテンツは誤りを含む可能性があります。">
              <a:extLst>
                <a:ext uri="{FF2B5EF4-FFF2-40B4-BE49-F238E27FC236}">
                  <a16:creationId xmlns:a16="http://schemas.microsoft.com/office/drawing/2014/main" id="{6D3920E8-C225-6237-112B-7216E9976244}"/>
                </a:ext>
              </a:extLst>
            </p:cNvPr>
            <p:cNvPicPr>
              <a:picLocks noChangeAspect="1"/>
            </p:cNvPicPr>
            <p:nvPr/>
          </p:nvPicPr>
          <p:blipFill>
            <a:blip r:embed="rId3"/>
            <a:srcRect l="60349" t="10759" r="23058" b="67206"/>
            <a:stretch>
              <a:fillRect/>
            </a:stretch>
          </p:blipFill>
          <p:spPr>
            <a:xfrm>
              <a:off x="2283196" y="5396472"/>
              <a:ext cx="192747" cy="179533"/>
            </a:xfrm>
            <a:prstGeom prst="rect">
              <a:avLst/>
            </a:prstGeom>
          </p:spPr>
        </p:pic>
      </p:grpSp>
    </p:spTree>
    <p:extLst>
      <p:ext uri="{BB962C8B-B14F-4D97-AF65-F5344CB8AC3E}">
        <p14:creationId xmlns:p14="http://schemas.microsoft.com/office/powerpoint/2010/main" val="1476817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0B656C4-6AFE-5558-309B-3F292DACEEF2}"/>
              </a:ext>
            </a:extLst>
          </p:cNvPr>
          <p:cNvSpPr txBox="1"/>
          <p:nvPr/>
        </p:nvSpPr>
        <p:spPr>
          <a:xfrm>
            <a:off x="191729" y="559114"/>
            <a:ext cx="6421253" cy="811889"/>
          </a:xfrm>
          <a:prstGeom prst="rect">
            <a:avLst/>
          </a:prstGeom>
          <a:noFill/>
        </p:spPr>
        <p:txBody>
          <a:bodyPr wrap="square">
            <a:spAutoFit/>
          </a:bodyPr>
          <a:lstStyle/>
          <a:p>
            <a:pPr>
              <a:lnSpc>
                <a:spcPct val="115000"/>
              </a:lnSpc>
              <a:spcBef>
                <a:spcPts val="1000"/>
              </a:spcBef>
              <a:buNone/>
            </a:pPr>
            <a:r>
              <a:rPr lang="en-US" altLang="ja-JP" sz="1400" b="1">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2-2. </a:t>
            </a:r>
            <a:r>
              <a:rPr lang="ja-JP" altLang="ja-JP"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特定健診・保健指導の実施状況</a:t>
            </a:r>
            <a:endParaRPr lang="ja-JP" altLang="ja-JP" sz="1400" b="1">
              <a:solidFill>
                <a:srgbClr val="4F81BD"/>
              </a:solidFill>
              <a:effectLst/>
              <a:latin typeface="Calibri" panose="020F0502020204030204" pitchFamily="34" charset="0"/>
              <a:ea typeface="ＭＳ ゴシック" panose="020B0609070205080204" pitchFamily="49" charset="-128"/>
              <a:cs typeface="Times New Roman" panose="02020603050405020304" pitchFamily="18" charset="0"/>
            </a:endParaRPr>
          </a:p>
          <a:p>
            <a:pPr>
              <a:lnSpc>
                <a:spcPct val="115000"/>
              </a:lnSpc>
              <a:spcAft>
                <a:spcPts val="1000"/>
              </a:spcAft>
              <a:buNone/>
            </a:pP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実施率を書き込み、目標値に達しているか否かを確認し、</a:t>
            </a:r>
            <a:r>
              <a:rPr lang="ja-JP" altLang="en-US"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特徴</a:t>
            </a: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の欄に状況を記載してください</a:t>
            </a:r>
            <a:endParaRPr lang="ja-JP" altLang="ja-JP" sz="1400">
              <a:effectLst/>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6" name="表 5">
            <a:extLst>
              <a:ext uri="{FF2B5EF4-FFF2-40B4-BE49-F238E27FC236}">
                <a16:creationId xmlns:a16="http://schemas.microsoft.com/office/drawing/2014/main" id="{4F998BD7-EF4D-2891-88F1-B33322158671}"/>
              </a:ext>
            </a:extLst>
          </p:cNvPr>
          <p:cNvGraphicFramePr>
            <a:graphicFrameLocks noGrp="1"/>
          </p:cNvGraphicFramePr>
          <p:nvPr>
            <p:extLst>
              <p:ext uri="{D42A27DB-BD31-4B8C-83A1-F6EECF244321}">
                <p14:modId xmlns:p14="http://schemas.microsoft.com/office/powerpoint/2010/main" val="4215762823"/>
              </p:ext>
            </p:extLst>
          </p:nvPr>
        </p:nvGraphicFramePr>
        <p:xfrm>
          <a:off x="289835" y="1371003"/>
          <a:ext cx="6225040" cy="1772367"/>
        </p:xfrm>
        <a:graphic>
          <a:graphicData uri="http://schemas.openxmlformats.org/drawingml/2006/table">
            <a:tbl>
              <a:tblPr firstRow="1" firstCol="1" bandRow="1">
                <a:tableStyleId>{5C22544A-7EE6-4342-B048-85BDC9FD1C3A}</a:tableStyleId>
              </a:tblPr>
              <a:tblGrid>
                <a:gridCol w="1501571">
                  <a:extLst>
                    <a:ext uri="{9D8B030D-6E8A-4147-A177-3AD203B41FA5}">
                      <a16:colId xmlns:a16="http://schemas.microsoft.com/office/drawing/2014/main" val="1482043667"/>
                    </a:ext>
                  </a:extLst>
                </a:gridCol>
                <a:gridCol w="1658210">
                  <a:extLst>
                    <a:ext uri="{9D8B030D-6E8A-4147-A177-3AD203B41FA5}">
                      <a16:colId xmlns:a16="http://schemas.microsoft.com/office/drawing/2014/main" val="3676552296"/>
                    </a:ext>
                  </a:extLst>
                </a:gridCol>
                <a:gridCol w="3065259">
                  <a:extLst>
                    <a:ext uri="{9D8B030D-6E8A-4147-A177-3AD203B41FA5}">
                      <a16:colId xmlns:a16="http://schemas.microsoft.com/office/drawing/2014/main" val="652014510"/>
                    </a:ext>
                  </a:extLst>
                </a:gridCol>
              </a:tblGrid>
              <a:tr h="260367">
                <a:tc>
                  <a:txBody>
                    <a:bodyPr/>
                    <a:lstStyle/>
                    <a:p>
                      <a:pPr algn="just">
                        <a:lnSpc>
                          <a:spcPct val="115000"/>
                        </a:lnSpc>
                        <a:spcAft>
                          <a:spcPts val="1000"/>
                        </a:spcAft>
                        <a:buNone/>
                      </a:pPr>
                      <a:r>
                        <a:rPr lang="en-US" sz="1200">
                          <a:effectLst/>
                          <a:latin typeface="BIZ UDPゴシック" panose="020B0400000000000000" pitchFamily="50" charset="-128"/>
                          <a:ea typeface="BIZ UDPゴシック" panose="020B0400000000000000" pitchFamily="50" charset="-128"/>
                        </a:rPr>
                        <a:t>評価項目</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実施率</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rPr>
                        <a:t>特徴</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4138826063"/>
                  </a:ext>
                </a:extLst>
              </a:tr>
              <a:tr h="756000">
                <a:tc>
                  <a:txBody>
                    <a:bodyPr/>
                    <a:lstStyle/>
                    <a:p>
                      <a:pPr algn="l">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特定健診</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　　　　　　　　％</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目標値を　上・下　回っている</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gn="just">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業態平均を　上・下　回っている</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8193434"/>
                  </a:ext>
                </a:extLst>
              </a:tr>
              <a:tr h="756000">
                <a:tc>
                  <a:txBody>
                    <a:bodyPr/>
                    <a:lstStyle/>
                    <a:p>
                      <a:pPr algn="l">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特定保健指導</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　　　　　　　　％</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目標値を上・下　回っている</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gn="just">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業態平均を　上・下　回っている</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1937" marR="619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66532"/>
                  </a:ext>
                </a:extLst>
              </a:tr>
            </a:tbl>
          </a:graphicData>
        </a:graphic>
      </p:graphicFrame>
      <p:sp>
        <p:nvSpPr>
          <p:cNvPr id="8" name="テキスト ボックス 7">
            <a:extLst>
              <a:ext uri="{FF2B5EF4-FFF2-40B4-BE49-F238E27FC236}">
                <a16:creationId xmlns:a16="http://schemas.microsoft.com/office/drawing/2014/main" id="{F460405C-A026-37BD-B8ED-38418FBF6B88}"/>
              </a:ext>
            </a:extLst>
          </p:cNvPr>
          <p:cNvSpPr txBox="1"/>
          <p:nvPr/>
        </p:nvSpPr>
        <p:spPr>
          <a:xfrm>
            <a:off x="191729" y="3729464"/>
            <a:ext cx="6225040" cy="1187889"/>
          </a:xfrm>
          <a:prstGeom prst="rect">
            <a:avLst/>
          </a:prstGeom>
          <a:noFill/>
        </p:spPr>
        <p:txBody>
          <a:bodyPr wrap="square">
            <a:spAutoFit/>
          </a:bodyPr>
          <a:lstStyle/>
          <a:p>
            <a:pPr>
              <a:lnSpc>
                <a:spcPct val="115000"/>
              </a:lnSpc>
              <a:spcAft>
                <a:spcPts val="1000"/>
              </a:spcAft>
              <a:buNone/>
            </a:pP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後期高齢者支援金の加算・減算制度の加算の対象か否かどちらかに〇をつけてください</a:t>
            </a:r>
            <a:endParaRPr lang="ja-JP" altLang="ja-JP" sz="1400">
              <a:effectLst/>
              <a:latin typeface="Cambria" panose="02040503050406030204" pitchFamily="18" charset="0"/>
              <a:ea typeface="ＭＳ 明朝" panose="02020609040205080304" pitchFamily="17" charset="-128"/>
              <a:cs typeface="Arial" panose="020B0604020202020204" pitchFamily="34" charset="0"/>
            </a:endParaRPr>
          </a:p>
          <a:p>
            <a:pPr marL="139700" indent="-139700">
              <a:lnSpc>
                <a:spcPct val="115000"/>
              </a:lnSpc>
              <a:spcAft>
                <a:spcPts val="1000"/>
              </a:spcAft>
              <a:buNone/>
            </a:pP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※加算か否かの最終的な判定は健保全体で行われますが、各事業所でクリアしているかチェックしてみましょう</a:t>
            </a:r>
            <a:endParaRPr lang="ja-JP" altLang="ja-JP" sz="1400">
              <a:solidFill>
                <a:srgbClr val="F79646"/>
              </a:solidFill>
              <a:effectLst/>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9" name="表 8">
            <a:extLst>
              <a:ext uri="{FF2B5EF4-FFF2-40B4-BE49-F238E27FC236}">
                <a16:creationId xmlns:a16="http://schemas.microsoft.com/office/drawing/2014/main" id="{17C4006E-7687-5CA1-4719-F85F0E9D0443}"/>
              </a:ext>
            </a:extLst>
          </p:cNvPr>
          <p:cNvGraphicFramePr>
            <a:graphicFrameLocks noGrp="1"/>
          </p:cNvGraphicFramePr>
          <p:nvPr>
            <p:extLst>
              <p:ext uri="{D42A27DB-BD31-4B8C-83A1-F6EECF244321}">
                <p14:modId xmlns:p14="http://schemas.microsoft.com/office/powerpoint/2010/main" val="2870093435"/>
              </p:ext>
            </p:extLst>
          </p:nvPr>
        </p:nvGraphicFramePr>
        <p:xfrm>
          <a:off x="306389" y="4953000"/>
          <a:ext cx="6225039" cy="1944054"/>
        </p:xfrm>
        <a:graphic>
          <a:graphicData uri="http://schemas.openxmlformats.org/drawingml/2006/table">
            <a:tbl>
              <a:tblPr firstRow="1" firstCol="1" bandRow="1">
                <a:tableStyleId>{5C22544A-7EE6-4342-B048-85BDC9FD1C3A}</a:tableStyleId>
              </a:tblPr>
              <a:tblGrid>
                <a:gridCol w="4079444">
                  <a:extLst>
                    <a:ext uri="{9D8B030D-6E8A-4147-A177-3AD203B41FA5}">
                      <a16:colId xmlns:a16="http://schemas.microsoft.com/office/drawing/2014/main" val="3316529277"/>
                    </a:ext>
                  </a:extLst>
                </a:gridCol>
                <a:gridCol w="2145595">
                  <a:extLst>
                    <a:ext uri="{9D8B030D-6E8A-4147-A177-3AD203B41FA5}">
                      <a16:colId xmlns:a16="http://schemas.microsoft.com/office/drawing/2014/main" val="1882256132"/>
                    </a:ext>
                  </a:extLst>
                </a:gridCol>
              </a:tblGrid>
              <a:tr h="468000">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加算基準</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対象・対象外</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1078271557"/>
                  </a:ext>
                </a:extLst>
              </a:tr>
              <a:tr h="738027">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特定健診実施率の加算基準</a:t>
                      </a:r>
                    </a:p>
                    <a:p>
                      <a:pPr>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a:t>
                      </a:r>
                      <a:r>
                        <a:rPr lang="en-US" sz="1200">
                          <a:effectLst/>
                          <a:latin typeface="BIZ UDPゴシック" panose="020B0400000000000000" pitchFamily="50" charset="-128"/>
                          <a:ea typeface="BIZ UDPゴシック" panose="020B0400000000000000" pitchFamily="50" charset="-128"/>
                        </a:rPr>
                        <a:t>2025</a:t>
                      </a:r>
                      <a:r>
                        <a:rPr lang="ja-JP" sz="1200">
                          <a:effectLst/>
                          <a:latin typeface="BIZ UDPゴシック" panose="020B0400000000000000" pitchFamily="50" charset="-128"/>
                          <a:ea typeface="BIZ UDPゴシック" panose="020B0400000000000000" pitchFamily="50" charset="-128"/>
                        </a:rPr>
                        <a:t>年度：単一</a:t>
                      </a:r>
                      <a:r>
                        <a:rPr lang="en-US" sz="1200">
                          <a:effectLst/>
                          <a:latin typeface="BIZ UDPゴシック" panose="020B0400000000000000" pitchFamily="50" charset="-128"/>
                          <a:ea typeface="BIZ UDPゴシック" panose="020B0400000000000000" pitchFamily="50" charset="-128"/>
                        </a:rPr>
                        <a:t>70</a:t>
                      </a:r>
                      <a:r>
                        <a:rPr lang="ja-JP" sz="1200">
                          <a:effectLst/>
                          <a:latin typeface="BIZ UDPゴシック" panose="020B0400000000000000" pitchFamily="50" charset="-128"/>
                          <a:ea typeface="BIZ UDPゴシック" panose="020B0400000000000000" pitchFamily="50" charset="-128"/>
                        </a:rPr>
                        <a:t>％未満・総合</a:t>
                      </a:r>
                      <a:r>
                        <a:rPr lang="en-US" sz="1200">
                          <a:effectLst/>
                          <a:latin typeface="BIZ UDPゴシック" panose="020B0400000000000000" pitchFamily="50" charset="-128"/>
                          <a:ea typeface="BIZ UDPゴシック" panose="020B0400000000000000" pitchFamily="50" charset="-128"/>
                        </a:rPr>
                        <a:t>68.1</a:t>
                      </a:r>
                      <a:r>
                        <a:rPr lang="ja-JP" sz="1200">
                          <a:effectLst/>
                          <a:latin typeface="BIZ UDPゴシック" panose="020B0400000000000000" pitchFamily="50" charset="-128"/>
                          <a:ea typeface="BIZ UDPゴシック" panose="020B0400000000000000" pitchFamily="50" charset="-128"/>
                        </a:rPr>
                        <a:t>％未満）</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対象　・　対象外</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44873941"/>
                  </a:ext>
                </a:extLst>
              </a:tr>
              <a:tr h="738027">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特定保健指導実施率の加算基準</a:t>
                      </a:r>
                    </a:p>
                    <a:p>
                      <a:pPr>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a:t>
                      </a:r>
                      <a:r>
                        <a:rPr lang="en-US" sz="1200">
                          <a:effectLst/>
                          <a:latin typeface="BIZ UDPゴシック" panose="020B0400000000000000" pitchFamily="50" charset="-128"/>
                          <a:ea typeface="BIZ UDPゴシック" panose="020B0400000000000000" pitchFamily="50" charset="-128"/>
                        </a:rPr>
                        <a:t>2025</a:t>
                      </a:r>
                      <a:r>
                        <a:rPr lang="ja-JP" sz="1200">
                          <a:effectLst/>
                          <a:latin typeface="BIZ UDPゴシック" panose="020B0400000000000000" pitchFamily="50" charset="-128"/>
                          <a:ea typeface="BIZ UDPゴシック" panose="020B0400000000000000" pitchFamily="50" charset="-128"/>
                        </a:rPr>
                        <a:t>年度：単一</a:t>
                      </a:r>
                      <a:r>
                        <a:rPr lang="en-US" sz="1200">
                          <a:effectLst/>
                          <a:latin typeface="BIZ UDPゴシック" panose="020B0400000000000000" pitchFamily="50" charset="-128"/>
                          <a:ea typeface="BIZ UDPゴシック" panose="020B0400000000000000" pitchFamily="50" charset="-128"/>
                        </a:rPr>
                        <a:t>17.0</a:t>
                      </a:r>
                      <a:r>
                        <a:rPr lang="ja-JP" sz="1200">
                          <a:effectLst/>
                          <a:latin typeface="BIZ UDPゴシック" panose="020B0400000000000000" pitchFamily="50" charset="-128"/>
                          <a:ea typeface="BIZ UDPゴシック" panose="020B0400000000000000" pitchFamily="50" charset="-128"/>
                        </a:rPr>
                        <a:t>％未満・総合</a:t>
                      </a:r>
                      <a:r>
                        <a:rPr lang="en-US" sz="1200">
                          <a:effectLst/>
                          <a:latin typeface="BIZ UDPゴシック" panose="020B0400000000000000" pitchFamily="50" charset="-128"/>
                          <a:ea typeface="BIZ UDPゴシック" panose="020B0400000000000000" pitchFamily="50" charset="-128"/>
                        </a:rPr>
                        <a:t>5.0</a:t>
                      </a:r>
                      <a:r>
                        <a:rPr lang="ja-JP" sz="1200">
                          <a:effectLst/>
                          <a:latin typeface="BIZ UDPゴシック" panose="020B0400000000000000" pitchFamily="50" charset="-128"/>
                          <a:ea typeface="BIZ UDPゴシック" panose="020B0400000000000000" pitchFamily="50" charset="-128"/>
                        </a:rPr>
                        <a:t>％未満）</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対象　・　対象外</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5672901"/>
                  </a:ext>
                </a:extLst>
              </a:tr>
            </a:tbl>
          </a:graphicData>
        </a:graphic>
      </p:graphicFrame>
      <p:sp>
        <p:nvSpPr>
          <p:cNvPr id="10" name="楕円 9">
            <a:extLst>
              <a:ext uri="{FF2B5EF4-FFF2-40B4-BE49-F238E27FC236}">
                <a16:creationId xmlns:a16="http://schemas.microsoft.com/office/drawing/2014/main" id="{9B00E77C-9A82-EE6C-B095-0221BA1D6B42}"/>
              </a:ext>
            </a:extLst>
          </p:cNvPr>
          <p:cNvSpPr/>
          <p:nvPr/>
        </p:nvSpPr>
        <p:spPr>
          <a:xfrm>
            <a:off x="-1147196" y="5395865"/>
            <a:ext cx="741941" cy="255680"/>
          </a:xfrm>
          <a:prstGeom prst="ellipse">
            <a:avLst/>
          </a:prstGeom>
          <a:noFill/>
          <a:ln w="28575">
            <a:solidFill>
              <a:srgbClr val="EE0000"/>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Tree>
    <p:extLst>
      <p:ext uri="{BB962C8B-B14F-4D97-AF65-F5344CB8AC3E}">
        <p14:creationId xmlns:p14="http://schemas.microsoft.com/office/powerpoint/2010/main" val="555269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B29ECD80-14F4-5EFB-09C4-31889E701ECE}"/>
              </a:ext>
            </a:extLst>
          </p:cNvPr>
          <p:cNvSpPr txBox="1"/>
          <p:nvPr/>
        </p:nvSpPr>
        <p:spPr>
          <a:xfrm>
            <a:off x="191729" y="559114"/>
            <a:ext cx="6339115" cy="564129"/>
          </a:xfrm>
          <a:prstGeom prst="rect">
            <a:avLst/>
          </a:prstGeom>
          <a:noFill/>
        </p:spPr>
        <p:txBody>
          <a:bodyPr wrap="square">
            <a:spAutoFit/>
          </a:bodyPr>
          <a:lstStyle/>
          <a:p>
            <a:pPr>
              <a:lnSpc>
                <a:spcPct val="115000"/>
              </a:lnSpc>
              <a:spcBef>
                <a:spcPts val="1000"/>
              </a:spcBef>
              <a:buNone/>
            </a:pPr>
            <a:r>
              <a:rPr lang="en-US" altLang="ja-JP" sz="1400" b="1" dirty="0">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2-3. </a:t>
            </a:r>
            <a:r>
              <a:rPr lang="ja-JP" altLang="en-US" sz="1400" b="1" dirty="0">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健康</a:t>
            </a:r>
            <a:r>
              <a:rPr lang="ja-JP" altLang="en-US" sz="1400" b="1" dirty="0">
                <a:solidFill>
                  <a:srgbClr val="4F81BD"/>
                </a:solidFill>
                <a:latin typeface="Calibri" panose="020F0502020204030204" pitchFamily="34" charset="0"/>
                <a:ea typeface="BIZ UDPゴシック" panose="020B0400000000000000" pitchFamily="50" charset="-128"/>
                <a:cs typeface="Times New Roman" panose="02020603050405020304" pitchFamily="18" charset="0"/>
              </a:rPr>
              <a:t>状況</a:t>
            </a:r>
            <a:r>
              <a:rPr lang="ja-JP" altLang="en-US" sz="1400" b="1" dirty="0">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の傾向（生活習慣病リスク）</a:t>
            </a:r>
            <a:endParaRPr lang="ja-JP" altLang="ja-JP" sz="1400" b="1" dirty="0">
              <a:solidFill>
                <a:srgbClr val="4F81BD"/>
              </a:solidFill>
              <a:effectLst/>
              <a:latin typeface="Calibri" panose="020F0502020204030204" pitchFamily="34" charset="0"/>
              <a:ea typeface="ＭＳ ゴシック" panose="020B0609070205080204" pitchFamily="49" charset="-128"/>
              <a:cs typeface="Times New Roman" panose="02020603050405020304" pitchFamily="18" charset="0"/>
            </a:endParaRPr>
          </a:p>
          <a:p>
            <a:pPr>
              <a:lnSpc>
                <a:spcPct val="115000"/>
              </a:lnSpc>
              <a:spcAft>
                <a:spcPts val="1000"/>
              </a:spcAft>
              <a:buNone/>
            </a:pPr>
            <a:r>
              <a:rPr lang="ja-JP" altLang="ja-JP" sz="1400" dirty="0">
                <a:solidFill>
                  <a:srgbClr val="F79646"/>
                </a:solidFill>
                <a:latin typeface="Cambria" panose="02040503050406030204" pitchFamily="18" charset="0"/>
                <a:ea typeface="BIZ UDPゴシック" panose="020B0400000000000000" pitchFamily="50" charset="-128"/>
                <a:cs typeface="Arial" panose="020B0604020202020204" pitchFamily="34" charset="0"/>
              </a:rPr>
              <a:t>項目ごとに顔マークの状況を○で囲み、</a:t>
            </a:r>
            <a:r>
              <a:rPr lang="ja-JP" altLang="en-US" sz="1400" dirty="0">
                <a:solidFill>
                  <a:srgbClr val="F79646"/>
                </a:solidFill>
                <a:latin typeface="Cambria" panose="02040503050406030204" pitchFamily="18" charset="0"/>
                <a:ea typeface="BIZ UDPゴシック" panose="020B0400000000000000" pitchFamily="50" charset="-128"/>
                <a:cs typeface="Arial" panose="020B0604020202020204" pitchFamily="34" charset="0"/>
              </a:rPr>
              <a:t>特徴</a:t>
            </a:r>
            <a:r>
              <a:rPr lang="ja-JP" altLang="ja-JP" sz="1400" dirty="0">
                <a:solidFill>
                  <a:srgbClr val="F79646"/>
                </a:solidFill>
                <a:latin typeface="Cambria" panose="02040503050406030204" pitchFamily="18" charset="0"/>
                <a:ea typeface="BIZ UDPゴシック" panose="020B0400000000000000" pitchFamily="50" charset="-128"/>
                <a:cs typeface="Arial" panose="020B0604020202020204" pitchFamily="34" charset="0"/>
              </a:rPr>
              <a:t>を記載してください</a:t>
            </a:r>
            <a:endParaRPr lang="ja-JP" altLang="ja-JP" sz="1400" dirty="0">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14" name="表 13">
            <a:extLst>
              <a:ext uri="{FF2B5EF4-FFF2-40B4-BE49-F238E27FC236}">
                <a16:creationId xmlns:a16="http://schemas.microsoft.com/office/drawing/2014/main" id="{369F1E41-C72D-4987-9698-58907AA8ADC5}"/>
              </a:ext>
            </a:extLst>
          </p:cNvPr>
          <p:cNvGraphicFramePr>
            <a:graphicFrameLocks noGrp="1"/>
          </p:cNvGraphicFramePr>
          <p:nvPr>
            <p:extLst>
              <p:ext uri="{D42A27DB-BD31-4B8C-83A1-F6EECF244321}">
                <p14:modId xmlns:p14="http://schemas.microsoft.com/office/powerpoint/2010/main" val="1801506445"/>
              </p:ext>
            </p:extLst>
          </p:nvPr>
        </p:nvGraphicFramePr>
        <p:xfrm>
          <a:off x="275411" y="1407911"/>
          <a:ext cx="6307178" cy="4958659"/>
        </p:xfrm>
        <a:graphic>
          <a:graphicData uri="http://schemas.openxmlformats.org/drawingml/2006/table">
            <a:tbl>
              <a:tblPr firstRow="1" firstCol="1" bandRow="1">
                <a:tableStyleId>{5C22544A-7EE6-4342-B048-85BDC9FD1C3A}</a:tableStyleId>
              </a:tblPr>
              <a:tblGrid>
                <a:gridCol w="719978">
                  <a:extLst>
                    <a:ext uri="{9D8B030D-6E8A-4147-A177-3AD203B41FA5}">
                      <a16:colId xmlns:a16="http://schemas.microsoft.com/office/drawing/2014/main" val="2755167861"/>
                    </a:ext>
                  </a:extLst>
                </a:gridCol>
                <a:gridCol w="1155600">
                  <a:extLst>
                    <a:ext uri="{9D8B030D-6E8A-4147-A177-3AD203B41FA5}">
                      <a16:colId xmlns:a16="http://schemas.microsoft.com/office/drawing/2014/main" val="2910729388"/>
                    </a:ext>
                  </a:extLst>
                </a:gridCol>
                <a:gridCol w="1155600">
                  <a:extLst>
                    <a:ext uri="{9D8B030D-6E8A-4147-A177-3AD203B41FA5}">
                      <a16:colId xmlns:a16="http://schemas.microsoft.com/office/drawing/2014/main" val="838028961"/>
                    </a:ext>
                  </a:extLst>
                </a:gridCol>
                <a:gridCol w="3276000">
                  <a:extLst>
                    <a:ext uri="{9D8B030D-6E8A-4147-A177-3AD203B41FA5}">
                      <a16:colId xmlns:a16="http://schemas.microsoft.com/office/drawing/2014/main" val="3688954896"/>
                    </a:ext>
                  </a:extLst>
                </a:gridCol>
              </a:tblGrid>
              <a:tr h="512659">
                <a:tc>
                  <a:txBody>
                    <a:bodyPr/>
                    <a:lstStyle/>
                    <a:p>
                      <a:pPr>
                        <a:lnSpc>
                          <a:spcPct val="100000"/>
                        </a:lnSpc>
                        <a:spcAft>
                          <a:spcPts val="200"/>
                        </a:spcAft>
                        <a:buNone/>
                      </a:pPr>
                      <a:r>
                        <a:rPr lang="en-US" sz="1200">
                          <a:effectLst/>
                          <a:latin typeface="BIZ UDPゴシック" panose="020B0400000000000000" pitchFamily="50" charset="-128"/>
                          <a:ea typeface="BIZ UDPゴシック" panose="020B0400000000000000" pitchFamily="50" charset="-128"/>
                        </a:rPr>
                        <a:t>評価</a:t>
                      </a:r>
                      <a:br>
                        <a:rPr lang="en-US" sz="1200">
                          <a:effectLst/>
                          <a:latin typeface="BIZ UDPゴシック" panose="020B0400000000000000" pitchFamily="50" charset="-128"/>
                          <a:ea typeface="BIZ UDPゴシック" panose="020B0400000000000000" pitchFamily="50" charset="-128"/>
                        </a:rPr>
                      </a:br>
                      <a:r>
                        <a:rPr lang="en-US" sz="1200">
                          <a:effectLst/>
                          <a:latin typeface="BIZ UDPゴシック" panose="020B0400000000000000" pitchFamily="50" charset="-128"/>
                          <a:ea typeface="BIZ UDPゴシック" panose="020B0400000000000000" pitchFamily="50" charset="-128"/>
                        </a:rPr>
                        <a:t>項目</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nSpc>
                          <a:spcPct val="100000"/>
                        </a:lnSpc>
                        <a:spcAft>
                          <a:spcPts val="200"/>
                        </a:spcAft>
                        <a:buNone/>
                      </a:pPr>
                      <a:r>
                        <a:rPr lang="ja-JP" sz="1200">
                          <a:effectLst/>
                          <a:latin typeface="BIZ UDPゴシック" panose="020B0400000000000000" pitchFamily="50" charset="-128"/>
                          <a:ea typeface="BIZ UDPゴシック" panose="020B0400000000000000" pitchFamily="50" charset="-128"/>
                        </a:rPr>
                        <a:t>全事業所平均との比較</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rPr>
                        <a:t>貴</a:t>
                      </a:r>
                      <a:r>
                        <a:rPr lang="ja-JP" sz="1200">
                          <a:effectLst/>
                          <a:latin typeface="BIZ UDPゴシック" panose="020B0400000000000000" pitchFamily="50" charset="-128"/>
                          <a:ea typeface="BIZ UDPゴシック" panose="020B0400000000000000" pitchFamily="50" charset="-128"/>
                        </a:rPr>
                        <a:t>事業所の</a:t>
                      </a:r>
                      <a:endParaRPr lang="en-US" altLang="ja-JP" sz="1200">
                        <a:effectLst/>
                        <a:latin typeface="BIZ UDPゴシック" panose="020B0400000000000000" pitchFamily="50" charset="-128"/>
                        <a:ea typeface="BIZ UDPゴシック" panose="020B0400000000000000" pitchFamily="50" charset="-128"/>
                      </a:endParaRPr>
                    </a:p>
                    <a:p>
                      <a:pPr>
                        <a:lnSpc>
                          <a:spcPct val="100000"/>
                        </a:lnSpc>
                        <a:spcAft>
                          <a:spcPts val="200"/>
                        </a:spcAft>
                        <a:buNone/>
                      </a:pPr>
                      <a:r>
                        <a:rPr lang="ja-JP" sz="1200">
                          <a:effectLst/>
                          <a:latin typeface="BIZ UDPゴシック" panose="020B0400000000000000" pitchFamily="50" charset="-128"/>
                          <a:ea typeface="BIZ UDPゴシック" panose="020B0400000000000000" pitchFamily="50" charset="-128"/>
                        </a:rPr>
                        <a:t>過去との比較</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rPr>
                        <a:t>特徴</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2762297004"/>
                  </a:ext>
                </a:extLst>
              </a:tr>
              <a:tr h="889200">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肥満</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1400317"/>
                  </a:ext>
                </a:extLst>
              </a:tr>
              <a:tr h="889200">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血圧</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5278751"/>
                  </a:ext>
                </a:extLst>
              </a:tr>
              <a:tr h="889200">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肝機能</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0427376"/>
                  </a:ext>
                </a:extLst>
              </a:tr>
              <a:tr h="889200">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脂質</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88958135"/>
                  </a:ext>
                </a:extLst>
              </a:tr>
              <a:tr h="889200">
                <a:tc>
                  <a:txBody>
                    <a:bodyPr/>
                    <a:lstStyle/>
                    <a:p>
                      <a:pPr algn="just">
                        <a:lnSpc>
                          <a:spcPct val="115000"/>
                        </a:lnSpc>
                        <a:spcAft>
                          <a:spcPts val="200"/>
                        </a:spcAft>
                        <a:buNone/>
                      </a:pPr>
                      <a:r>
                        <a:rPr lang="ja-JP" sz="1200">
                          <a:effectLst/>
                          <a:latin typeface="BIZ UDPゴシック" panose="020B0400000000000000" pitchFamily="50" charset="-128"/>
                          <a:ea typeface="BIZ UDPゴシック" panose="020B0400000000000000" pitchFamily="50" charset="-128"/>
                        </a:rPr>
                        <a:t>血糖</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2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2338701"/>
                  </a:ext>
                </a:extLst>
              </a:tr>
            </a:tbl>
          </a:graphicData>
        </a:graphic>
      </p:graphicFrame>
      <p:grpSp>
        <p:nvGrpSpPr>
          <p:cNvPr id="6" name="グループ化 5">
            <a:extLst>
              <a:ext uri="{FF2B5EF4-FFF2-40B4-BE49-F238E27FC236}">
                <a16:creationId xmlns:a16="http://schemas.microsoft.com/office/drawing/2014/main" id="{C82F6B29-F5EB-B6C0-3A71-1B8CA142F139}"/>
              </a:ext>
            </a:extLst>
          </p:cNvPr>
          <p:cNvGrpSpPr/>
          <p:nvPr/>
        </p:nvGrpSpPr>
        <p:grpSpPr>
          <a:xfrm>
            <a:off x="2279367" y="2337615"/>
            <a:ext cx="830466" cy="179533"/>
            <a:chOff x="2893064" y="5396472"/>
            <a:chExt cx="830466" cy="179533"/>
          </a:xfrm>
        </p:grpSpPr>
        <p:pic>
          <p:nvPicPr>
            <p:cNvPr id="7" name="図 6" descr="テキスト が含まれている画像&#10;&#10;AI 生成コンテンツは誤りを含む可能性があります。">
              <a:extLst>
                <a:ext uri="{FF2B5EF4-FFF2-40B4-BE49-F238E27FC236}">
                  <a16:creationId xmlns:a16="http://schemas.microsoft.com/office/drawing/2014/main" id="{C41D00C4-932D-211F-CDB9-84DD5169E2B8}"/>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8" name="図 7" descr="テキスト が含まれている画像&#10;&#10;AI 生成コンテンツは誤りを含む可能性があります。">
              <a:extLst>
                <a:ext uri="{FF2B5EF4-FFF2-40B4-BE49-F238E27FC236}">
                  <a16:creationId xmlns:a16="http://schemas.microsoft.com/office/drawing/2014/main" id="{E61466E7-4833-F2BB-1E8D-463526D59F8B}"/>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9" name="図 8" descr="テキスト が含まれている画像&#10;&#10;AI 生成コンテンツは誤りを含む可能性があります。">
              <a:extLst>
                <a:ext uri="{FF2B5EF4-FFF2-40B4-BE49-F238E27FC236}">
                  <a16:creationId xmlns:a16="http://schemas.microsoft.com/office/drawing/2014/main" id="{D45D7BD9-1A3D-752F-129B-D1BD8D5034CF}"/>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10" name="グループ化 9">
            <a:extLst>
              <a:ext uri="{FF2B5EF4-FFF2-40B4-BE49-F238E27FC236}">
                <a16:creationId xmlns:a16="http://schemas.microsoft.com/office/drawing/2014/main" id="{1D47C464-618F-B606-62CB-5BECE7B34B48}"/>
              </a:ext>
            </a:extLst>
          </p:cNvPr>
          <p:cNvGrpSpPr/>
          <p:nvPr/>
        </p:nvGrpSpPr>
        <p:grpSpPr>
          <a:xfrm>
            <a:off x="1043837" y="2337615"/>
            <a:ext cx="1043897" cy="179533"/>
            <a:chOff x="1644834" y="5396472"/>
            <a:chExt cx="1043897" cy="179533"/>
          </a:xfrm>
        </p:grpSpPr>
        <p:pic>
          <p:nvPicPr>
            <p:cNvPr id="11" name="図 10" descr="テキスト が含まれている画像&#10;&#10;AI 生成コンテンツは誤りを含む可能性があります。">
              <a:extLst>
                <a:ext uri="{FF2B5EF4-FFF2-40B4-BE49-F238E27FC236}">
                  <a16:creationId xmlns:a16="http://schemas.microsoft.com/office/drawing/2014/main" id="{31C3722E-0CA6-2CD2-907E-6F6DB1BA11C1}"/>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12" name="図 11" descr="テキスト が含まれている画像&#10;&#10;AI 生成コンテンツは誤りを含む可能性があります。">
              <a:extLst>
                <a:ext uri="{FF2B5EF4-FFF2-40B4-BE49-F238E27FC236}">
                  <a16:creationId xmlns:a16="http://schemas.microsoft.com/office/drawing/2014/main" id="{F424CFA7-2787-8C2C-C5E9-FE981783CA8A}"/>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15" name="図 14" descr="テキスト が含まれている画像&#10;&#10;AI 生成コンテンツは誤りを含む可能性があります。">
              <a:extLst>
                <a:ext uri="{FF2B5EF4-FFF2-40B4-BE49-F238E27FC236}">
                  <a16:creationId xmlns:a16="http://schemas.microsoft.com/office/drawing/2014/main" id="{B1A57438-7C47-8102-B705-0D58D6D25987}"/>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16" name="図 15" descr="テキスト が含まれている画像&#10;&#10;AI 生成コンテンツは誤りを含む可能性があります。">
              <a:extLst>
                <a:ext uri="{FF2B5EF4-FFF2-40B4-BE49-F238E27FC236}">
                  <a16:creationId xmlns:a16="http://schemas.microsoft.com/office/drawing/2014/main" id="{A94ED7D7-0ECA-1EB6-126D-7D23D9DAF25B}"/>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17" name="図 16" descr="テキスト が含まれている画像&#10;&#10;AI 生成コンテンツは誤りを含む可能性があります。">
              <a:extLst>
                <a:ext uri="{FF2B5EF4-FFF2-40B4-BE49-F238E27FC236}">
                  <a16:creationId xmlns:a16="http://schemas.microsoft.com/office/drawing/2014/main" id="{FB57D1F3-BC9B-79D7-23EA-27ABA2D5EFF3}"/>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18" name="グループ化 17">
            <a:extLst>
              <a:ext uri="{FF2B5EF4-FFF2-40B4-BE49-F238E27FC236}">
                <a16:creationId xmlns:a16="http://schemas.microsoft.com/office/drawing/2014/main" id="{FF10E4C4-8DBC-BDF7-0D16-C9B3A0359AF1}"/>
              </a:ext>
            </a:extLst>
          </p:cNvPr>
          <p:cNvGrpSpPr/>
          <p:nvPr/>
        </p:nvGrpSpPr>
        <p:grpSpPr>
          <a:xfrm>
            <a:off x="2279367" y="3211891"/>
            <a:ext cx="830466" cy="179533"/>
            <a:chOff x="2893064" y="5396472"/>
            <a:chExt cx="830466" cy="179533"/>
          </a:xfrm>
        </p:grpSpPr>
        <p:pic>
          <p:nvPicPr>
            <p:cNvPr id="19" name="図 18" descr="テキスト が含まれている画像&#10;&#10;AI 生成コンテンツは誤りを含む可能性があります。">
              <a:extLst>
                <a:ext uri="{FF2B5EF4-FFF2-40B4-BE49-F238E27FC236}">
                  <a16:creationId xmlns:a16="http://schemas.microsoft.com/office/drawing/2014/main" id="{3ADA8B30-8162-3ACD-2692-3831410A4991}"/>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20" name="図 19" descr="テキスト が含まれている画像&#10;&#10;AI 生成コンテンツは誤りを含む可能性があります。">
              <a:extLst>
                <a:ext uri="{FF2B5EF4-FFF2-40B4-BE49-F238E27FC236}">
                  <a16:creationId xmlns:a16="http://schemas.microsoft.com/office/drawing/2014/main" id="{7AD43DE9-13D1-B59F-14F2-2099C6B0068C}"/>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21" name="図 20" descr="テキスト が含まれている画像&#10;&#10;AI 生成コンテンツは誤りを含む可能性があります。">
              <a:extLst>
                <a:ext uri="{FF2B5EF4-FFF2-40B4-BE49-F238E27FC236}">
                  <a16:creationId xmlns:a16="http://schemas.microsoft.com/office/drawing/2014/main" id="{3A242AEF-2E3D-D2C0-BFAA-FACB5C328894}"/>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22" name="グループ化 21">
            <a:extLst>
              <a:ext uri="{FF2B5EF4-FFF2-40B4-BE49-F238E27FC236}">
                <a16:creationId xmlns:a16="http://schemas.microsoft.com/office/drawing/2014/main" id="{744A6A1A-E447-171E-5DB8-76233EC4CA52}"/>
              </a:ext>
            </a:extLst>
          </p:cNvPr>
          <p:cNvGrpSpPr/>
          <p:nvPr/>
        </p:nvGrpSpPr>
        <p:grpSpPr>
          <a:xfrm>
            <a:off x="1043837" y="3211891"/>
            <a:ext cx="1043897" cy="179533"/>
            <a:chOff x="1644834" y="5396472"/>
            <a:chExt cx="1043897" cy="179533"/>
          </a:xfrm>
        </p:grpSpPr>
        <p:pic>
          <p:nvPicPr>
            <p:cNvPr id="23" name="図 22" descr="テキスト が含まれている画像&#10;&#10;AI 生成コンテンツは誤りを含む可能性があります。">
              <a:extLst>
                <a:ext uri="{FF2B5EF4-FFF2-40B4-BE49-F238E27FC236}">
                  <a16:creationId xmlns:a16="http://schemas.microsoft.com/office/drawing/2014/main" id="{CF9DA039-DBB0-72B1-0953-74EA41A395C2}"/>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24" name="図 23" descr="テキスト が含まれている画像&#10;&#10;AI 生成コンテンツは誤りを含む可能性があります。">
              <a:extLst>
                <a:ext uri="{FF2B5EF4-FFF2-40B4-BE49-F238E27FC236}">
                  <a16:creationId xmlns:a16="http://schemas.microsoft.com/office/drawing/2014/main" id="{B0E9651F-D096-3C59-F34B-EDA92F5FCA59}"/>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25" name="図 24" descr="テキスト が含まれている画像&#10;&#10;AI 生成コンテンツは誤りを含む可能性があります。">
              <a:extLst>
                <a:ext uri="{FF2B5EF4-FFF2-40B4-BE49-F238E27FC236}">
                  <a16:creationId xmlns:a16="http://schemas.microsoft.com/office/drawing/2014/main" id="{5689307D-C1FE-3A61-2387-F7D3F713E5CA}"/>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26" name="図 25" descr="テキスト が含まれている画像&#10;&#10;AI 生成コンテンツは誤りを含む可能性があります。">
              <a:extLst>
                <a:ext uri="{FF2B5EF4-FFF2-40B4-BE49-F238E27FC236}">
                  <a16:creationId xmlns:a16="http://schemas.microsoft.com/office/drawing/2014/main" id="{876A5B68-16C5-D28C-A477-2306E98A39AD}"/>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27" name="図 26" descr="テキスト が含まれている画像&#10;&#10;AI 生成コンテンツは誤りを含む可能性があります。">
              <a:extLst>
                <a:ext uri="{FF2B5EF4-FFF2-40B4-BE49-F238E27FC236}">
                  <a16:creationId xmlns:a16="http://schemas.microsoft.com/office/drawing/2014/main" id="{BF843A1A-04FB-2587-B11F-724949BA05A8}"/>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28" name="グループ化 27">
            <a:extLst>
              <a:ext uri="{FF2B5EF4-FFF2-40B4-BE49-F238E27FC236}">
                <a16:creationId xmlns:a16="http://schemas.microsoft.com/office/drawing/2014/main" id="{F460F9A9-A538-7A82-FDB3-D8F93FAEFCE4}"/>
              </a:ext>
            </a:extLst>
          </p:cNvPr>
          <p:cNvGrpSpPr/>
          <p:nvPr/>
        </p:nvGrpSpPr>
        <p:grpSpPr>
          <a:xfrm>
            <a:off x="2279367" y="4128313"/>
            <a:ext cx="830466" cy="179533"/>
            <a:chOff x="2893064" y="5396472"/>
            <a:chExt cx="830466" cy="179533"/>
          </a:xfrm>
        </p:grpSpPr>
        <p:pic>
          <p:nvPicPr>
            <p:cNvPr id="29" name="図 28" descr="テキスト が含まれている画像&#10;&#10;AI 生成コンテンツは誤りを含む可能性があります。">
              <a:extLst>
                <a:ext uri="{FF2B5EF4-FFF2-40B4-BE49-F238E27FC236}">
                  <a16:creationId xmlns:a16="http://schemas.microsoft.com/office/drawing/2014/main" id="{12123470-8488-5737-B5AF-AFC020B423E9}"/>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30" name="図 29" descr="テキスト が含まれている画像&#10;&#10;AI 生成コンテンツは誤りを含む可能性があります。">
              <a:extLst>
                <a:ext uri="{FF2B5EF4-FFF2-40B4-BE49-F238E27FC236}">
                  <a16:creationId xmlns:a16="http://schemas.microsoft.com/office/drawing/2014/main" id="{1602528E-2CD9-3EA8-88B5-AC4BB533D46A}"/>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31" name="図 30" descr="テキスト が含まれている画像&#10;&#10;AI 生成コンテンツは誤りを含む可能性があります。">
              <a:extLst>
                <a:ext uri="{FF2B5EF4-FFF2-40B4-BE49-F238E27FC236}">
                  <a16:creationId xmlns:a16="http://schemas.microsoft.com/office/drawing/2014/main" id="{64D726DE-A3E6-FD4D-D31A-F37C7D68EB91}"/>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32" name="グループ化 31">
            <a:extLst>
              <a:ext uri="{FF2B5EF4-FFF2-40B4-BE49-F238E27FC236}">
                <a16:creationId xmlns:a16="http://schemas.microsoft.com/office/drawing/2014/main" id="{E611BCB4-AD77-EB25-0C16-93288F618817}"/>
              </a:ext>
            </a:extLst>
          </p:cNvPr>
          <p:cNvGrpSpPr/>
          <p:nvPr/>
        </p:nvGrpSpPr>
        <p:grpSpPr>
          <a:xfrm>
            <a:off x="1043837" y="4128313"/>
            <a:ext cx="1043897" cy="179533"/>
            <a:chOff x="1644834" y="5396472"/>
            <a:chExt cx="1043897" cy="179533"/>
          </a:xfrm>
        </p:grpSpPr>
        <p:pic>
          <p:nvPicPr>
            <p:cNvPr id="33" name="図 32" descr="テキスト が含まれている画像&#10;&#10;AI 生成コンテンツは誤りを含む可能性があります。">
              <a:extLst>
                <a:ext uri="{FF2B5EF4-FFF2-40B4-BE49-F238E27FC236}">
                  <a16:creationId xmlns:a16="http://schemas.microsoft.com/office/drawing/2014/main" id="{9B5ACC2D-4F27-0487-0A2B-955E006E6F2C}"/>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34" name="図 33" descr="テキスト が含まれている画像&#10;&#10;AI 生成コンテンツは誤りを含む可能性があります。">
              <a:extLst>
                <a:ext uri="{FF2B5EF4-FFF2-40B4-BE49-F238E27FC236}">
                  <a16:creationId xmlns:a16="http://schemas.microsoft.com/office/drawing/2014/main" id="{763DF454-8732-BC9C-189E-9E17DFAD17D0}"/>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35" name="図 34" descr="テキスト が含まれている画像&#10;&#10;AI 生成コンテンツは誤りを含む可能性があります。">
              <a:extLst>
                <a:ext uri="{FF2B5EF4-FFF2-40B4-BE49-F238E27FC236}">
                  <a16:creationId xmlns:a16="http://schemas.microsoft.com/office/drawing/2014/main" id="{763EFA22-9DC9-310F-8946-5A218D8A8E26}"/>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36" name="図 35" descr="テキスト が含まれている画像&#10;&#10;AI 生成コンテンツは誤りを含む可能性があります。">
              <a:extLst>
                <a:ext uri="{FF2B5EF4-FFF2-40B4-BE49-F238E27FC236}">
                  <a16:creationId xmlns:a16="http://schemas.microsoft.com/office/drawing/2014/main" id="{4D3E2A99-807B-4D48-807B-C6137B4B54C8}"/>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37" name="図 36" descr="テキスト が含まれている画像&#10;&#10;AI 生成コンテンツは誤りを含む可能性があります。">
              <a:extLst>
                <a:ext uri="{FF2B5EF4-FFF2-40B4-BE49-F238E27FC236}">
                  <a16:creationId xmlns:a16="http://schemas.microsoft.com/office/drawing/2014/main" id="{ACF95D1C-C3D6-5448-6CEC-7367C5228A8C}"/>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38" name="グループ化 37">
            <a:extLst>
              <a:ext uri="{FF2B5EF4-FFF2-40B4-BE49-F238E27FC236}">
                <a16:creationId xmlns:a16="http://schemas.microsoft.com/office/drawing/2014/main" id="{5A9D37CC-40ED-F513-03F2-C6A7F752FB10}"/>
              </a:ext>
            </a:extLst>
          </p:cNvPr>
          <p:cNvGrpSpPr/>
          <p:nvPr/>
        </p:nvGrpSpPr>
        <p:grpSpPr>
          <a:xfrm>
            <a:off x="2279367" y="4950613"/>
            <a:ext cx="830466" cy="179533"/>
            <a:chOff x="2893064" y="5396472"/>
            <a:chExt cx="830466" cy="179533"/>
          </a:xfrm>
        </p:grpSpPr>
        <p:pic>
          <p:nvPicPr>
            <p:cNvPr id="39" name="図 38" descr="テキスト が含まれている画像&#10;&#10;AI 生成コンテンツは誤りを含む可能性があります。">
              <a:extLst>
                <a:ext uri="{FF2B5EF4-FFF2-40B4-BE49-F238E27FC236}">
                  <a16:creationId xmlns:a16="http://schemas.microsoft.com/office/drawing/2014/main" id="{820EC1A5-D11A-22AF-AE14-A9AED8F33051}"/>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40" name="図 39" descr="テキスト が含まれている画像&#10;&#10;AI 生成コンテンツは誤りを含む可能性があります。">
              <a:extLst>
                <a:ext uri="{FF2B5EF4-FFF2-40B4-BE49-F238E27FC236}">
                  <a16:creationId xmlns:a16="http://schemas.microsoft.com/office/drawing/2014/main" id="{22B6310F-9A6F-3336-B246-F064B18967C9}"/>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41" name="図 40" descr="テキスト が含まれている画像&#10;&#10;AI 生成コンテンツは誤りを含む可能性があります。">
              <a:extLst>
                <a:ext uri="{FF2B5EF4-FFF2-40B4-BE49-F238E27FC236}">
                  <a16:creationId xmlns:a16="http://schemas.microsoft.com/office/drawing/2014/main" id="{039308ED-3BF9-17CA-E5C8-7F11355EB4B7}"/>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42" name="グループ化 41">
            <a:extLst>
              <a:ext uri="{FF2B5EF4-FFF2-40B4-BE49-F238E27FC236}">
                <a16:creationId xmlns:a16="http://schemas.microsoft.com/office/drawing/2014/main" id="{1E9C2EC7-D933-57B6-EFFC-05B4ABA0C746}"/>
              </a:ext>
            </a:extLst>
          </p:cNvPr>
          <p:cNvGrpSpPr/>
          <p:nvPr/>
        </p:nvGrpSpPr>
        <p:grpSpPr>
          <a:xfrm>
            <a:off x="1043837" y="4950613"/>
            <a:ext cx="1043897" cy="179533"/>
            <a:chOff x="1644834" y="5396472"/>
            <a:chExt cx="1043897" cy="179533"/>
          </a:xfrm>
        </p:grpSpPr>
        <p:pic>
          <p:nvPicPr>
            <p:cNvPr id="43" name="図 42" descr="テキスト が含まれている画像&#10;&#10;AI 生成コンテンツは誤りを含む可能性があります。">
              <a:extLst>
                <a:ext uri="{FF2B5EF4-FFF2-40B4-BE49-F238E27FC236}">
                  <a16:creationId xmlns:a16="http://schemas.microsoft.com/office/drawing/2014/main" id="{8BF18F88-AD11-3B56-C804-99550137D8EC}"/>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44" name="図 43" descr="テキスト が含まれている画像&#10;&#10;AI 生成コンテンツは誤りを含む可能性があります。">
              <a:extLst>
                <a:ext uri="{FF2B5EF4-FFF2-40B4-BE49-F238E27FC236}">
                  <a16:creationId xmlns:a16="http://schemas.microsoft.com/office/drawing/2014/main" id="{834126F3-A75C-B6BA-CA24-5607347602BB}"/>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45" name="図 44" descr="テキスト が含まれている画像&#10;&#10;AI 生成コンテンツは誤りを含む可能性があります。">
              <a:extLst>
                <a:ext uri="{FF2B5EF4-FFF2-40B4-BE49-F238E27FC236}">
                  <a16:creationId xmlns:a16="http://schemas.microsoft.com/office/drawing/2014/main" id="{FCD6ECB5-65A9-CAD1-48AA-5BA5F12435C0}"/>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46" name="図 45" descr="テキスト が含まれている画像&#10;&#10;AI 生成コンテンツは誤りを含む可能性があります。">
              <a:extLst>
                <a:ext uri="{FF2B5EF4-FFF2-40B4-BE49-F238E27FC236}">
                  <a16:creationId xmlns:a16="http://schemas.microsoft.com/office/drawing/2014/main" id="{C2DE96FF-DEEB-5A51-9D58-B8EEE156381E}"/>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47" name="図 46" descr="テキスト が含まれている画像&#10;&#10;AI 生成コンテンツは誤りを含む可能性があります。">
              <a:extLst>
                <a:ext uri="{FF2B5EF4-FFF2-40B4-BE49-F238E27FC236}">
                  <a16:creationId xmlns:a16="http://schemas.microsoft.com/office/drawing/2014/main" id="{145824CF-6A7F-BE07-3943-B95C71B50BAA}"/>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48" name="グループ化 47">
            <a:extLst>
              <a:ext uri="{FF2B5EF4-FFF2-40B4-BE49-F238E27FC236}">
                <a16:creationId xmlns:a16="http://schemas.microsoft.com/office/drawing/2014/main" id="{ABE1B4B9-C35E-6358-ECCA-BF2F6C531E5B}"/>
              </a:ext>
            </a:extLst>
          </p:cNvPr>
          <p:cNvGrpSpPr/>
          <p:nvPr/>
        </p:nvGrpSpPr>
        <p:grpSpPr>
          <a:xfrm>
            <a:off x="2279367" y="5824889"/>
            <a:ext cx="830466" cy="179533"/>
            <a:chOff x="2893064" y="5396472"/>
            <a:chExt cx="830466" cy="179533"/>
          </a:xfrm>
        </p:grpSpPr>
        <p:pic>
          <p:nvPicPr>
            <p:cNvPr id="49" name="図 48" descr="テキスト が含まれている画像&#10;&#10;AI 生成コンテンツは誤りを含む可能性があります。">
              <a:extLst>
                <a:ext uri="{FF2B5EF4-FFF2-40B4-BE49-F238E27FC236}">
                  <a16:creationId xmlns:a16="http://schemas.microsoft.com/office/drawing/2014/main" id="{66A93A44-E79D-5F16-D266-571B79B01F3B}"/>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50" name="図 49" descr="テキスト が含まれている画像&#10;&#10;AI 生成コンテンツは誤りを含む可能性があります。">
              <a:extLst>
                <a:ext uri="{FF2B5EF4-FFF2-40B4-BE49-F238E27FC236}">
                  <a16:creationId xmlns:a16="http://schemas.microsoft.com/office/drawing/2014/main" id="{3FBF4B0A-2186-5283-A79E-F98F2E022789}"/>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51" name="図 50" descr="テキスト が含まれている画像&#10;&#10;AI 生成コンテンツは誤りを含む可能性があります。">
              <a:extLst>
                <a:ext uri="{FF2B5EF4-FFF2-40B4-BE49-F238E27FC236}">
                  <a16:creationId xmlns:a16="http://schemas.microsoft.com/office/drawing/2014/main" id="{E27A7B81-976D-BCA4-E0F7-1658B2E1FFFD}"/>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52" name="グループ化 51">
            <a:extLst>
              <a:ext uri="{FF2B5EF4-FFF2-40B4-BE49-F238E27FC236}">
                <a16:creationId xmlns:a16="http://schemas.microsoft.com/office/drawing/2014/main" id="{A4B93EB9-34B6-BBA9-008C-2A987CD9FD3C}"/>
              </a:ext>
            </a:extLst>
          </p:cNvPr>
          <p:cNvGrpSpPr/>
          <p:nvPr/>
        </p:nvGrpSpPr>
        <p:grpSpPr>
          <a:xfrm>
            <a:off x="1043837" y="5824889"/>
            <a:ext cx="1043897" cy="179533"/>
            <a:chOff x="1644834" y="5396472"/>
            <a:chExt cx="1043897" cy="179533"/>
          </a:xfrm>
        </p:grpSpPr>
        <p:pic>
          <p:nvPicPr>
            <p:cNvPr id="53" name="図 52" descr="テキスト が含まれている画像&#10;&#10;AI 生成コンテンツは誤りを含む可能性があります。">
              <a:extLst>
                <a:ext uri="{FF2B5EF4-FFF2-40B4-BE49-F238E27FC236}">
                  <a16:creationId xmlns:a16="http://schemas.microsoft.com/office/drawing/2014/main" id="{58AE7E44-DEAE-8969-5200-EA52A5B5F984}"/>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54" name="図 53" descr="テキスト が含まれている画像&#10;&#10;AI 生成コンテンツは誤りを含む可能性があります。">
              <a:extLst>
                <a:ext uri="{FF2B5EF4-FFF2-40B4-BE49-F238E27FC236}">
                  <a16:creationId xmlns:a16="http://schemas.microsoft.com/office/drawing/2014/main" id="{2480F634-FE4A-65D4-7F99-E403F987F823}"/>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55" name="図 54" descr="テキスト が含まれている画像&#10;&#10;AI 生成コンテンツは誤りを含む可能性があります。">
              <a:extLst>
                <a:ext uri="{FF2B5EF4-FFF2-40B4-BE49-F238E27FC236}">
                  <a16:creationId xmlns:a16="http://schemas.microsoft.com/office/drawing/2014/main" id="{6A8D3819-05AE-6586-FDF4-F3CB52DEBA5F}"/>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56" name="図 55" descr="テキスト が含まれている画像&#10;&#10;AI 生成コンテンツは誤りを含む可能性があります。">
              <a:extLst>
                <a:ext uri="{FF2B5EF4-FFF2-40B4-BE49-F238E27FC236}">
                  <a16:creationId xmlns:a16="http://schemas.microsoft.com/office/drawing/2014/main" id="{93439EFF-F119-C161-FCE8-9F1DDD01FAA7}"/>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57" name="図 56" descr="テキスト が含まれている画像&#10;&#10;AI 生成コンテンツは誤りを含む可能性があります。">
              <a:extLst>
                <a:ext uri="{FF2B5EF4-FFF2-40B4-BE49-F238E27FC236}">
                  <a16:creationId xmlns:a16="http://schemas.microsoft.com/office/drawing/2014/main" id="{4FEA7DED-968C-F32A-B5E5-22A28A70C0DE}"/>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spTree>
    <p:extLst>
      <p:ext uri="{BB962C8B-B14F-4D97-AF65-F5344CB8AC3E}">
        <p14:creationId xmlns:p14="http://schemas.microsoft.com/office/powerpoint/2010/main" val="2369502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79244CE-59B8-AD60-A362-D2CDEB595BC2}"/>
              </a:ext>
            </a:extLst>
          </p:cNvPr>
          <p:cNvSpPr txBox="1"/>
          <p:nvPr/>
        </p:nvSpPr>
        <p:spPr>
          <a:xfrm>
            <a:off x="191729" y="559114"/>
            <a:ext cx="6438900" cy="564129"/>
          </a:xfrm>
          <a:prstGeom prst="rect">
            <a:avLst/>
          </a:prstGeom>
          <a:noFill/>
        </p:spPr>
        <p:txBody>
          <a:bodyPr wrap="square">
            <a:spAutoFit/>
          </a:bodyPr>
          <a:lstStyle/>
          <a:p>
            <a:pPr>
              <a:lnSpc>
                <a:spcPct val="115000"/>
              </a:lnSpc>
              <a:spcBef>
                <a:spcPts val="1000"/>
              </a:spcBef>
              <a:buNone/>
            </a:pPr>
            <a:r>
              <a:rPr lang="en-US" altLang="ja-JP" sz="1400" b="1">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2-4. </a:t>
            </a:r>
            <a:r>
              <a:rPr lang="ja-JP" altLang="ja-JP"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生活習慣の傾向</a:t>
            </a:r>
            <a:endParaRPr lang="ja-JP" altLang="ja-JP" sz="1400" b="1">
              <a:solidFill>
                <a:srgbClr val="4F81BD"/>
              </a:solidFill>
              <a:effectLst/>
              <a:latin typeface="Calibri" panose="020F0502020204030204" pitchFamily="34" charset="0"/>
              <a:ea typeface="ＭＳ ゴシック" panose="020B0609070205080204" pitchFamily="49" charset="-128"/>
              <a:cs typeface="Times New Roman" panose="02020603050405020304" pitchFamily="18" charset="0"/>
            </a:endParaRPr>
          </a:p>
          <a:p>
            <a:pPr>
              <a:lnSpc>
                <a:spcPct val="115000"/>
              </a:lnSpc>
              <a:spcAft>
                <a:spcPts val="1000"/>
              </a:spcAft>
              <a:buNone/>
            </a:pP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項目ごとに顔マークの状況を○で囲み、</a:t>
            </a:r>
            <a:r>
              <a:rPr lang="ja-JP" altLang="en-US"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特徴</a:t>
            </a: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を記載してください</a:t>
            </a:r>
            <a:endParaRPr lang="ja-JP" altLang="ja-JP" sz="1400">
              <a:effectLst/>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6" name="表 5">
            <a:extLst>
              <a:ext uri="{FF2B5EF4-FFF2-40B4-BE49-F238E27FC236}">
                <a16:creationId xmlns:a16="http://schemas.microsoft.com/office/drawing/2014/main" id="{95F48F8A-356B-8E13-DBE4-8952F4046F87}"/>
              </a:ext>
            </a:extLst>
          </p:cNvPr>
          <p:cNvGraphicFramePr>
            <a:graphicFrameLocks noGrp="1"/>
          </p:cNvGraphicFramePr>
          <p:nvPr>
            <p:extLst>
              <p:ext uri="{D42A27DB-BD31-4B8C-83A1-F6EECF244321}">
                <p14:modId xmlns:p14="http://schemas.microsoft.com/office/powerpoint/2010/main" val="3493641770"/>
              </p:ext>
            </p:extLst>
          </p:nvPr>
        </p:nvGraphicFramePr>
        <p:xfrm>
          <a:off x="306388" y="1268997"/>
          <a:ext cx="6331250" cy="4232422"/>
        </p:xfrm>
        <a:graphic>
          <a:graphicData uri="http://schemas.openxmlformats.org/drawingml/2006/table">
            <a:tbl>
              <a:tblPr firstRow="1" firstCol="1" bandRow="1">
                <a:tableStyleId>{5C22544A-7EE6-4342-B048-85BDC9FD1C3A}</a:tableStyleId>
              </a:tblPr>
              <a:tblGrid>
                <a:gridCol w="600050">
                  <a:extLst>
                    <a:ext uri="{9D8B030D-6E8A-4147-A177-3AD203B41FA5}">
                      <a16:colId xmlns:a16="http://schemas.microsoft.com/office/drawing/2014/main" val="4275185136"/>
                    </a:ext>
                  </a:extLst>
                </a:gridCol>
                <a:gridCol w="1155600">
                  <a:extLst>
                    <a:ext uri="{9D8B030D-6E8A-4147-A177-3AD203B41FA5}">
                      <a16:colId xmlns:a16="http://schemas.microsoft.com/office/drawing/2014/main" val="3792370842"/>
                    </a:ext>
                  </a:extLst>
                </a:gridCol>
                <a:gridCol w="1155600">
                  <a:extLst>
                    <a:ext uri="{9D8B030D-6E8A-4147-A177-3AD203B41FA5}">
                      <a16:colId xmlns:a16="http://schemas.microsoft.com/office/drawing/2014/main" val="3585258832"/>
                    </a:ext>
                  </a:extLst>
                </a:gridCol>
                <a:gridCol w="3420000">
                  <a:extLst>
                    <a:ext uri="{9D8B030D-6E8A-4147-A177-3AD203B41FA5}">
                      <a16:colId xmlns:a16="http://schemas.microsoft.com/office/drawing/2014/main" val="2476600335"/>
                    </a:ext>
                  </a:extLst>
                </a:gridCol>
              </a:tblGrid>
              <a:tr h="452422">
                <a:tc>
                  <a:txBody>
                    <a:bodyPr/>
                    <a:lstStyle/>
                    <a:p>
                      <a:pPr>
                        <a:lnSpc>
                          <a:spcPct val="100000"/>
                        </a:lnSpc>
                        <a:spcAft>
                          <a:spcPts val="100"/>
                        </a:spcAft>
                        <a:buNone/>
                      </a:pPr>
                      <a:r>
                        <a:rPr lang="en-US" sz="1200">
                          <a:effectLst/>
                          <a:latin typeface="BIZ UDPゴシック" panose="020B0400000000000000" pitchFamily="50" charset="-128"/>
                          <a:ea typeface="BIZ UDPゴシック" panose="020B0400000000000000" pitchFamily="50" charset="-128"/>
                        </a:rPr>
                        <a:t>評価</a:t>
                      </a:r>
                      <a:br>
                        <a:rPr lang="en-US" sz="1200">
                          <a:effectLst/>
                          <a:latin typeface="BIZ UDPゴシック" panose="020B0400000000000000" pitchFamily="50" charset="-128"/>
                          <a:ea typeface="BIZ UDPゴシック" panose="020B0400000000000000" pitchFamily="50" charset="-128"/>
                        </a:rPr>
                      </a:br>
                      <a:r>
                        <a:rPr lang="en-US" sz="1200">
                          <a:effectLst/>
                          <a:latin typeface="BIZ UDPゴシック" panose="020B0400000000000000" pitchFamily="50" charset="-128"/>
                          <a:ea typeface="BIZ UDPゴシック" panose="020B0400000000000000" pitchFamily="50" charset="-128"/>
                        </a:rPr>
                        <a:t>項目</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nSpc>
                          <a:spcPct val="100000"/>
                        </a:lnSpc>
                        <a:spcAft>
                          <a:spcPts val="200"/>
                        </a:spcAft>
                        <a:buNone/>
                      </a:pPr>
                      <a:r>
                        <a:rPr lang="ja-JP" sz="1200">
                          <a:effectLst/>
                          <a:latin typeface="BIZ UDPゴシック" panose="020B0400000000000000" pitchFamily="50" charset="-128"/>
                          <a:ea typeface="BIZ UDPゴシック" panose="020B0400000000000000" pitchFamily="50" charset="-128"/>
                        </a:rPr>
                        <a:t>全事業所平均との比較</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rPr>
                        <a:t>貴</a:t>
                      </a:r>
                      <a:r>
                        <a:rPr lang="ja-JP" sz="1200">
                          <a:effectLst/>
                          <a:latin typeface="BIZ UDPゴシック" panose="020B0400000000000000" pitchFamily="50" charset="-128"/>
                          <a:ea typeface="BIZ UDPゴシック" panose="020B0400000000000000" pitchFamily="50" charset="-128"/>
                        </a:rPr>
                        <a:t>事業所の</a:t>
                      </a:r>
                      <a:endParaRPr lang="en-US" altLang="ja-JP" sz="1200">
                        <a:effectLst/>
                        <a:latin typeface="BIZ UDPゴシック" panose="020B0400000000000000" pitchFamily="50" charset="-128"/>
                        <a:ea typeface="BIZ UDPゴシック" panose="020B0400000000000000" pitchFamily="50" charset="-128"/>
                      </a:endParaRPr>
                    </a:p>
                    <a:p>
                      <a:pPr>
                        <a:lnSpc>
                          <a:spcPct val="100000"/>
                        </a:lnSpc>
                        <a:spcAft>
                          <a:spcPts val="200"/>
                        </a:spcAft>
                        <a:buNone/>
                      </a:pPr>
                      <a:r>
                        <a:rPr lang="ja-JP" sz="1200">
                          <a:effectLst/>
                          <a:latin typeface="BIZ UDPゴシック" panose="020B0400000000000000" pitchFamily="50" charset="-128"/>
                          <a:ea typeface="BIZ UDPゴシック" panose="020B0400000000000000" pitchFamily="50" charset="-128"/>
                        </a:rPr>
                        <a:t>過去との比較</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nSpc>
                          <a:spcPct val="100000"/>
                        </a:lnSpc>
                        <a:spcAft>
                          <a:spcPts val="100"/>
                        </a:spcAft>
                        <a:buNone/>
                      </a:pPr>
                      <a:r>
                        <a:rPr lang="ja-JP" altLang="en-US" sz="1200">
                          <a:effectLst/>
                          <a:latin typeface="BIZ UDPゴシック" panose="020B0400000000000000" pitchFamily="50" charset="-128"/>
                          <a:ea typeface="BIZ UDPゴシック" panose="020B0400000000000000" pitchFamily="50" charset="-128"/>
                        </a:rPr>
                        <a:t>特徴</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3489481792"/>
                  </a:ext>
                </a:extLst>
              </a:tr>
              <a:tr h="756000">
                <a:tc>
                  <a:txBody>
                    <a:bodyPr/>
                    <a:lstStyle/>
                    <a:p>
                      <a:pPr algn="just">
                        <a:lnSpc>
                          <a:spcPct val="115000"/>
                        </a:lnSpc>
                        <a:spcAft>
                          <a:spcPts val="600"/>
                        </a:spcAft>
                        <a:buNone/>
                      </a:pPr>
                      <a:r>
                        <a:rPr lang="ja-JP" sz="1200">
                          <a:effectLst/>
                          <a:latin typeface="BIZ UDPゴシック" panose="020B0400000000000000" pitchFamily="50" charset="-128"/>
                          <a:ea typeface="BIZ UDPゴシック" panose="020B0400000000000000" pitchFamily="50" charset="-128"/>
                        </a:rPr>
                        <a:t>喫煙</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4858100"/>
                  </a:ext>
                </a:extLst>
              </a:tr>
              <a:tr h="756000">
                <a:tc>
                  <a:txBody>
                    <a:bodyPr/>
                    <a:lstStyle/>
                    <a:p>
                      <a:pPr algn="just">
                        <a:lnSpc>
                          <a:spcPct val="115000"/>
                        </a:lnSpc>
                        <a:spcAft>
                          <a:spcPts val="600"/>
                        </a:spcAft>
                        <a:buNone/>
                      </a:pPr>
                      <a:r>
                        <a:rPr lang="ja-JP" sz="1200">
                          <a:effectLst/>
                          <a:latin typeface="BIZ UDPゴシック" panose="020B0400000000000000" pitchFamily="50" charset="-128"/>
                          <a:ea typeface="BIZ UDPゴシック" panose="020B0400000000000000" pitchFamily="50" charset="-128"/>
                        </a:rPr>
                        <a:t>運動</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0286889"/>
                  </a:ext>
                </a:extLst>
              </a:tr>
              <a:tr h="756000">
                <a:tc>
                  <a:txBody>
                    <a:bodyPr/>
                    <a:lstStyle/>
                    <a:p>
                      <a:pPr algn="just">
                        <a:lnSpc>
                          <a:spcPct val="115000"/>
                        </a:lnSpc>
                        <a:spcAft>
                          <a:spcPts val="600"/>
                        </a:spcAft>
                        <a:buNone/>
                      </a:pPr>
                      <a:r>
                        <a:rPr lang="ja-JP" sz="1200">
                          <a:effectLst/>
                          <a:latin typeface="BIZ UDPゴシック" panose="020B0400000000000000" pitchFamily="50" charset="-128"/>
                          <a:ea typeface="BIZ UDPゴシック" panose="020B0400000000000000" pitchFamily="50" charset="-128"/>
                        </a:rPr>
                        <a:t>食事</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8911428"/>
                  </a:ext>
                </a:extLst>
              </a:tr>
              <a:tr h="756000">
                <a:tc>
                  <a:txBody>
                    <a:bodyPr/>
                    <a:lstStyle/>
                    <a:p>
                      <a:pPr algn="just">
                        <a:lnSpc>
                          <a:spcPct val="115000"/>
                        </a:lnSpc>
                        <a:spcAft>
                          <a:spcPts val="600"/>
                        </a:spcAft>
                        <a:buNone/>
                      </a:pPr>
                      <a:r>
                        <a:rPr lang="ja-JP" sz="1200">
                          <a:effectLst/>
                          <a:latin typeface="BIZ UDPゴシック" panose="020B0400000000000000" pitchFamily="50" charset="-128"/>
                          <a:ea typeface="BIZ UDPゴシック" panose="020B0400000000000000" pitchFamily="50" charset="-128"/>
                        </a:rPr>
                        <a:t>飲酒</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2695914"/>
                  </a:ext>
                </a:extLst>
              </a:tr>
              <a:tr h="756000">
                <a:tc>
                  <a:txBody>
                    <a:bodyPr/>
                    <a:lstStyle/>
                    <a:p>
                      <a:pPr algn="just">
                        <a:lnSpc>
                          <a:spcPct val="115000"/>
                        </a:lnSpc>
                        <a:spcAft>
                          <a:spcPts val="600"/>
                        </a:spcAft>
                        <a:buNone/>
                      </a:pPr>
                      <a:r>
                        <a:rPr lang="ja-JP" sz="1200">
                          <a:effectLst/>
                          <a:latin typeface="BIZ UDPゴシック" panose="020B0400000000000000" pitchFamily="50" charset="-128"/>
                          <a:ea typeface="BIZ UDPゴシック" panose="020B0400000000000000" pitchFamily="50" charset="-128"/>
                        </a:rPr>
                        <a:t>睡眠</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1000"/>
                        </a:spcAft>
                        <a:buNone/>
                      </a:pPr>
                      <a:endParaRPr lang="en-US"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全事業所平均比較は、「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上・下　回っている</a:t>
                      </a:r>
                      <a:endParaRPr kumimoji="1" lang="en-US" altLang="ja-JP" sz="120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a:latin typeface="BIZ UDPゴシック" panose="020B0400000000000000" pitchFamily="50" charset="-128"/>
                          <a:ea typeface="BIZ UDPゴシック" panose="020B0400000000000000" pitchFamily="50" charset="-128"/>
                        </a:rPr>
                        <a:t>貴事業所過去比較は、「</a:t>
                      </a:r>
                      <a:r>
                        <a:rPr kumimoji="1" lang="ja-JP" altLang="en-US" sz="1200" u="sng">
                          <a:latin typeface="BIZ UDPゴシック" panose="020B0400000000000000" pitchFamily="50" charset="-128"/>
                          <a:ea typeface="BIZ UDPゴシック" panose="020B0400000000000000" pitchFamily="50" charset="-128"/>
                        </a:rPr>
                        <a:t>　　　　　　　　</a:t>
                      </a:r>
                      <a:r>
                        <a:rPr kumimoji="1" lang="ja-JP" altLang="en-US" sz="1200">
                          <a:latin typeface="BIZ UDPゴシック" panose="020B0400000000000000" pitchFamily="50" charset="-128"/>
                          <a:ea typeface="BIZ UDPゴシック" panose="020B0400000000000000" pitchFamily="50" charset="-128"/>
                        </a:rPr>
                        <a:t>」である</a:t>
                      </a: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610296"/>
                  </a:ext>
                </a:extLst>
              </a:tr>
            </a:tbl>
          </a:graphicData>
        </a:graphic>
      </p:graphicFrame>
      <p:sp>
        <p:nvSpPr>
          <p:cNvPr id="17" name="テキスト ボックス 16">
            <a:extLst>
              <a:ext uri="{FF2B5EF4-FFF2-40B4-BE49-F238E27FC236}">
                <a16:creationId xmlns:a16="http://schemas.microsoft.com/office/drawing/2014/main" id="{51CF989F-C70A-B292-B956-2BADE0B0F01C}"/>
              </a:ext>
            </a:extLst>
          </p:cNvPr>
          <p:cNvSpPr txBox="1"/>
          <p:nvPr/>
        </p:nvSpPr>
        <p:spPr>
          <a:xfrm>
            <a:off x="191729" y="5778286"/>
            <a:ext cx="6438900" cy="551754"/>
          </a:xfrm>
          <a:prstGeom prst="rect">
            <a:avLst/>
          </a:prstGeom>
          <a:noFill/>
        </p:spPr>
        <p:txBody>
          <a:bodyPr wrap="square">
            <a:spAutoFit/>
          </a:bodyPr>
          <a:lstStyle/>
          <a:p>
            <a:pPr>
              <a:lnSpc>
                <a:spcPct val="115000"/>
              </a:lnSpc>
              <a:spcBef>
                <a:spcPts val="1000"/>
              </a:spcBef>
              <a:buNone/>
            </a:pPr>
            <a:r>
              <a:rPr lang="en-US" altLang="ja-JP" sz="1400" b="1">
                <a:solidFill>
                  <a:srgbClr val="4F81B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 </a:t>
            </a:r>
            <a:r>
              <a:rPr lang="ja-JP" altLang="en-US" sz="1400" b="1">
                <a:solidFill>
                  <a:srgbClr val="4F81BD"/>
                </a:solidFill>
                <a:latin typeface="BIZ UDPゴシック" panose="020B0400000000000000" pitchFamily="50" charset="-128"/>
                <a:ea typeface="BIZ UDPゴシック" panose="020B0400000000000000" pitchFamily="50" charset="-128"/>
                <a:cs typeface="Times New Roman" panose="02020603050405020304" pitchFamily="18" charset="0"/>
              </a:rPr>
              <a:t>医療費の傾向</a:t>
            </a:r>
            <a:endParaRPr lang="ja-JP" altLang="ja-JP" sz="1400" b="1">
              <a:solidFill>
                <a:srgbClr val="4F81BD"/>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ct val="115000"/>
              </a:lnSpc>
              <a:spcAft>
                <a:spcPts val="1000"/>
              </a:spcAft>
              <a:buNone/>
            </a:pPr>
            <a:r>
              <a:rPr lang="en-US" altLang="ja-JP" sz="1400">
                <a:solidFill>
                  <a:srgbClr val="F79646"/>
                </a:solidFill>
                <a:latin typeface="BIZ UDPゴシック" panose="020B0400000000000000" pitchFamily="50" charset="-128"/>
                <a:ea typeface="BIZ UDPゴシック" panose="020B0400000000000000" pitchFamily="50" charset="-128"/>
                <a:cs typeface="Arial" panose="020B0604020202020204" pitchFamily="34" charset="0"/>
              </a:rPr>
              <a:t>1</a:t>
            </a:r>
            <a:r>
              <a:rPr lang="ja-JP" altLang="en-US" sz="1400">
                <a:solidFill>
                  <a:srgbClr val="F79646"/>
                </a:solidFill>
                <a:latin typeface="BIZ UDPゴシック" panose="020B0400000000000000" pitchFamily="50" charset="-128"/>
                <a:ea typeface="BIZ UDPゴシック" panose="020B0400000000000000" pitchFamily="50" charset="-128"/>
                <a:cs typeface="Arial" panose="020B0604020202020204" pitchFamily="34" charset="0"/>
              </a:rPr>
              <a:t>人あたり医療費の推移グラフから読み取れる特徴を記載してください</a:t>
            </a:r>
            <a:endParaRPr lang="ja-JP" alt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p:txBody>
      </p:sp>
      <p:graphicFrame>
        <p:nvGraphicFramePr>
          <p:cNvPr id="18" name="表 17">
            <a:extLst>
              <a:ext uri="{FF2B5EF4-FFF2-40B4-BE49-F238E27FC236}">
                <a16:creationId xmlns:a16="http://schemas.microsoft.com/office/drawing/2014/main" id="{2E4FFCF0-4B69-0B43-92D6-A7837A375838}"/>
              </a:ext>
            </a:extLst>
          </p:cNvPr>
          <p:cNvGraphicFramePr>
            <a:graphicFrameLocks noGrp="1"/>
          </p:cNvGraphicFramePr>
          <p:nvPr>
            <p:extLst>
              <p:ext uri="{D42A27DB-BD31-4B8C-83A1-F6EECF244321}">
                <p14:modId xmlns:p14="http://schemas.microsoft.com/office/powerpoint/2010/main" val="1490498533"/>
              </p:ext>
            </p:extLst>
          </p:nvPr>
        </p:nvGraphicFramePr>
        <p:xfrm>
          <a:off x="306388" y="6439394"/>
          <a:ext cx="6310312" cy="2645708"/>
        </p:xfrm>
        <a:graphic>
          <a:graphicData uri="http://schemas.openxmlformats.org/drawingml/2006/table">
            <a:tbl>
              <a:tblPr firstRow="1" bandRow="1">
                <a:tableStyleId>{5C22544A-7EE6-4342-B048-85BDC9FD1C3A}</a:tableStyleId>
              </a:tblPr>
              <a:tblGrid>
                <a:gridCol w="6310312">
                  <a:extLst>
                    <a:ext uri="{9D8B030D-6E8A-4147-A177-3AD203B41FA5}">
                      <a16:colId xmlns:a16="http://schemas.microsoft.com/office/drawing/2014/main" val="3898472825"/>
                    </a:ext>
                  </a:extLst>
                </a:gridCol>
              </a:tblGrid>
              <a:tr h="485708">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医療費の傾向</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3807247466"/>
                  </a:ext>
                </a:extLst>
              </a:tr>
              <a:tr h="1080000">
                <a:tc>
                  <a:txBody>
                    <a:bodyPr/>
                    <a:lstStyle/>
                    <a:p>
                      <a:pPr algn="l">
                        <a:lnSpc>
                          <a:spcPct val="115000"/>
                        </a:lnSpc>
                        <a:spcAft>
                          <a:spcPts val="1000"/>
                        </a:spcAft>
                        <a:buNone/>
                      </a:pP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1</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人あたり医療費は</a:t>
                      </a:r>
                      <a:r>
                        <a:rPr lang="ja-JP" altLang="en-US" sz="1200" u="sng">
                          <a:effectLst/>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である。</a:t>
                      </a:r>
                      <a:b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b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2023</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年度の</a:t>
                      </a: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1</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人あたり医療費は</a:t>
                      </a:r>
                      <a:r>
                        <a:rPr lang="ja-JP" altLang="en-US" sz="1200" u="sng">
                          <a:effectLst/>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であり、貴事業所における医療費総額は</a:t>
                      </a:r>
                      <a:r>
                        <a:rPr lang="ja-JP" altLang="en-US" sz="1200" u="sng">
                          <a:effectLst/>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百万円である。</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4035623"/>
                  </a:ext>
                </a:extLst>
              </a:tr>
              <a:tr h="1080000">
                <a:tc>
                  <a:txBody>
                    <a:bodyPr/>
                    <a:lstStyle/>
                    <a:p>
                      <a:pPr algn="l">
                        <a:lnSpc>
                          <a:spcPct val="115000"/>
                        </a:lnSpc>
                        <a:spcAft>
                          <a:spcPts val="1000"/>
                        </a:spcAft>
                        <a:buNone/>
                      </a:pPr>
                      <a:r>
                        <a:rPr lang="en-US" altLang="ja-JP" sz="1200">
                          <a:effectLst/>
                          <a:latin typeface="BIZ UDPゴシック" panose="020B0400000000000000" pitchFamily="50" charset="-128"/>
                          <a:ea typeface="BIZ UDPゴシック" panose="020B0400000000000000" pitchFamily="50" charset="-128"/>
                        </a:rPr>
                        <a:t>1</a:t>
                      </a:r>
                      <a:r>
                        <a:rPr lang="ja-JP" altLang="en-US" sz="1200">
                          <a:effectLst/>
                          <a:latin typeface="BIZ UDPゴシック" panose="020B0400000000000000" pitchFamily="50" charset="-128"/>
                          <a:ea typeface="BIZ UDPゴシック" panose="020B0400000000000000" pitchFamily="50" charset="-128"/>
                        </a:rPr>
                        <a:t>人あたり医療費は、業態平均を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　上・下　回っている。</a:t>
                      </a:r>
                      <a:br>
                        <a:rPr lang="en-US" altLang="ja-JP" sz="1200">
                          <a:effectLst/>
                          <a:latin typeface="BIZ UDPゴシック" panose="020B0400000000000000" pitchFamily="50" charset="-128"/>
                          <a:ea typeface="BIZ UDPゴシック" panose="020B0400000000000000" pitchFamily="50" charset="-128"/>
                        </a:rPr>
                      </a:br>
                      <a:r>
                        <a:rPr lang="en-US" altLang="ja-JP" sz="1200">
                          <a:effectLst/>
                          <a:latin typeface="BIZ UDPゴシック" panose="020B0400000000000000" pitchFamily="50" charset="-128"/>
                          <a:ea typeface="BIZ UDPゴシック" panose="020B0400000000000000" pitchFamily="50" charset="-128"/>
                        </a:rPr>
                        <a:t>1</a:t>
                      </a:r>
                      <a:r>
                        <a:rPr lang="ja-JP" altLang="en-US" sz="1200">
                          <a:effectLst/>
                          <a:latin typeface="BIZ UDPゴシック" panose="020B0400000000000000" pitchFamily="50" charset="-128"/>
                          <a:ea typeface="BIZ UDPゴシック" panose="020B0400000000000000" pitchFamily="50" charset="-128"/>
                        </a:rPr>
                        <a:t>人あたり医療費は、全事業事業所平均を</a:t>
                      </a: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　上・下　回っている。</a:t>
                      </a:r>
                      <a:endParaRPr lang="ja-JP" sz="1200">
                        <a:effectLst/>
                        <a:latin typeface="BIZ UDPゴシック" panose="020B0400000000000000" pitchFamily="50" charset="-128"/>
                        <a:ea typeface="BIZ UDPゴシック" panose="020B0400000000000000" pitchFamily="50" charset="-128"/>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4885236"/>
                  </a:ext>
                </a:extLst>
              </a:tr>
            </a:tbl>
          </a:graphicData>
        </a:graphic>
      </p:graphicFrame>
      <p:grpSp>
        <p:nvGrpSpPr>
          <p:cNvPr id="4" name="グループ化 3">
            <a:extLst>
              <a:ext uri="{FF2B5EF4-FFF2-40B4-BE49-F238E27FC236}">
                <a16:creationId xmlns:a16="http://schemas.microsoft.com/office/drawing/2014/main" id="{B11968BD-2CC0-3947-9566-C733AD24AFFD}"/>
              </a:ext>
            </a:extLst>
          </p:cNvPr>
          <p:cNvGrpSpPr/>
          <p:nvPr/>
        </p:nvGrpSpPr>
        <p:grpSpPr>
          <a:xfrm>
            <a:off x="2207929" y="2067923"/>
            <a:ext cx="830466" cy="179533"/>
            <a:chOff x="2893064" y="5396472"/>
            <a:chExt cx="830466" cy="179533"/>
          </a:xfrm>
        </p:grpSpPr>
        <p:pic>
          <p:nvPicPr>
            <p:cNvPr id="19" name="図 18" descr="テキスト が含まれている画像&#10;&#10;AI 生成コンテンツは誤りを含む可能性があります。">
              <a:extLst>
                <a:ext uri="{FF2B5EF4-FFF2-40B4-BE49-F238E27FC236}">
                  <a16:creationId xmlns:a16="http://schemas.microsoft.com/office/drawing/2014/main" id="{C1555E31-B92D-DBCE-43F5-B96AD84086A8}"/>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20" name="図 19" descr="テキスト が含まれている画像&#10;&#10;AI 生成コンテンツは誤りを含む可能性があります。">
              <a:extLst>
                <a:ext uri="{FF2B5EF4-FFF2-40B4-BE49-F238E27FC236}">
                  <a16:creationId xmlns:a16="http://schemas.microsoft.com/office/drawing/2014/main" id="{40E14E4F-C836-FCE3-207C-5E1216236080}"/>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21" name="図 20" descr="テキスト が含まれている画像&#10;&#10;AI 生成コンテンツは誤りを含む可能性があります。">
              <a:extLst>
                <a:ext uri="{FF2B5EF4-FFF2-40B4-BE49-F238E27FC236}">
                  <a16:creationId xmlns:a16="http://schemas.microsoft.com/office/drawing/2014/main" id="{C3A7DDFC-6683-0228-8284-017DE616F8DD}"/>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22" name="グループ化 21">
            <a:extLst>
              <a:ext uri="{FF2B5EF4-FFF2-40B4-BE49-F238E27FC236}">
                <a16:creationId xmlns:a16="http://schemas.microsoft.com/office/drawing/2014/main" id="{8E511CD0-A89D-3958-467D-2FDBACFD3E09}"/>
              </a:ext>
            </a:extLst>
          </p:cNvPr>
          <p:cNvGrpSpPr/>
          <p:nvPr/>
        </p:nvGrpSpPr>
        <p:grpSpPr>
          <a:xfrm>
            <a:off x="948587" y="2067923"/>
            <a:ext cx="1043897" cy="179533"/>
            <a:chOff x="1644834" y="5396472"/>
            <a:chExt cx="1043897" cy="179533"/>
          </a:xfrm>
        </p:grpSpPr>
        <p:pic>
          <p:nvPicPr>
            <p:cNvPr id="23" name="図 22" descr="テキスト が含まれている画像&#10;&#10;AI 生成コンテンツは誤りを含む可能性があります。">
              <a:extLst>
                <a:ext uri="{FF2B5EF4-FFF2-40B4-BE49-F238E27FC236}">
                  <a16:creationId xmlns:a16="http://schemas.microsoft.com/office/drawing/2014/main" id="{B01124C5-756E-B56B-FD05-CF0AB9D5BBFA}"/>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24" name="図 23" descr="テキスト が含まれている画像&#10;&#10;AI 生成コンテンツは誤りを含む可能性があります。">
              <a:extLst>
                <a:ext uri="{FF2B5EF4-FFF2-40B4-BE49-F238E27FC236}">
                  <a16:creationId xmlns:a16="http://schemas.microsoft.com/office/drawing/2014/main" id="{F7B602CA-1656-6C3D-F475-DDCFC2E6D276}"/>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25" name="図 24" descr="テキスト が含まれている画像&#10;&#10;AI 生成コンテンツは誤りを含む可能性があります。">
              <a:extLst>
                <a:ext uri="{FF2B5EF4-FFF2-40B4-BE49-F238E27FC236}">
                  <a16:creationId xmlns:a16="http://schemas.microsoft.com/office/drawing/2014/main" id="{50086CD6-8E6E-A1DF-17E5-1C6D80A55CDC}"/>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26" name="図 25" descr="テキスト が含まれている画像&#10;&#10;AI 生成コンテンツは誤りを含む可能性があります。">
              <a:extLst>
                <a:ext uri="{FF2B5EF4-FFF2-40B4-BE49-F238E27FC236}">
                  <a16:creationId xmlns:a16="http://schemas.microsoft.com/office/drawing/2014/main" id="{2EDC808D-5F98-22EF-6F81-D67AAEC617E3}"/>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27" name="図 26" descr="テキスト が含まれている画像&#10;&#10;AI 生成コンテンツは誤りを含む可能性があります。">
              <a:extLst>
                <a:ext uri="{FF2B5EF4-FFF2-40B4-BE49-F238E27FC236}">
                  <a16:creationId xmlns:a16="http://schemas.microsoft.com/office/drawing/2014/main" id="{C420EDD3-4F7A-55B8-C7D2-845280D78D21}"/>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28" name="グループ化 27">
            <a:extLst>
              <a:ext uri="{FF2B5EF4-FFF2-40B4-BE49-F238E27FC236}">
                <a16:creationId xmlns:a16="http://schemas.microsoft.com/office/drawing/2014/main" id="{0A49CEBB-248B-6F06-BE55-A43C0A598775}"/>
              </a:ext>
            </a:extLst>
          </p:cNvPr>
          <p:cNvGrpSpPr/>
          <p:nvPr/>
        </p:nvGrpSpPr>
        <p:grpSpPr>
          <a:xfrm>
            <a:off x="2207929" y="2800201"/>
            <a:ext cx="830466" cy="179533"/>
            <a:chOff x="2893064" y="5396472"/>
            <a:chExt cx="830466" cy="179533"/>
          </a:xfrm>
        </p:grpSpPr>
        <p:pic>
          <p:nvPicPr>
            <p:cNvPr id="29" name="図 28" descr="テキスト が含まれている画像&#10;&#10;AI 生成コンテンツは誤りを含む可能性があります。">
              <a:extLst>
                <a:ext uri="{FF2B5EF4-FFF2-40B4-BE49-F238E27FC236}">
                  <a16:creationId xmlns:a16="http://schemas.microsoft.com/office/drawing/2014/main" id="{DFE56D9F-F631-A680-D4C3-53FDF54606F8}"/>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30" name="図 29" descr="テキスト が含まれている画像&#10;&#10;AI 生成コンテンツは誤りを含む可能性があります。">
              <a:extLst>
                <a:ext uri="{FF2B5EF4-FFF2-40B4-BE49-F238E27FC236}">
                  <a16:creationId xmlns:a16="http://schemas.microsoft.com/office/drawing/2014/main" id="{CA203924-8E55-9C48-F113-0129EFA1BCF4}"/>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31" name="図 30" descr="テキスト が含まれている画像&#10;&#10;AI 生成コンテンツは誤りを含む可能性があります。">
              <a:extLst>
                <a:ext uri="{FF2B5EF4-FFF2-40B4-BE49-F238E27FC236}">
                  <a16:creationId xmlns:a16="http://schemas.microsoft.com/office/drawing/2014/main" id="{C2FD58E3-DE7B-707C-2D76-F39851A2B454}"/>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32" name="グループ化 31">
            <a:extLst>
              <a:ext uri="{FF2B5EF4-FFF2-40B4-BE49-F238E27FC236}">
                <a16:creationId xmlns:a16="http://schemas.microsoft.com/office/drawing/2014/main" id="{14DB4FE1-7B67-8A05-7DB1-E64B60DE9F76}"/>
              </a:ext>
            </a:extLst>
          </p:cNvPr>
          <p:cNvGrpSpPr/>
          <p:nvPr/>
        </p:nvGrpSpPr>
        <p:grpSpPr>
          <a:xfrm>
            <a:off x="948587" y="2800201"/>
            <a:ext cx="1043897" cy="179533"/>
            <a:chOff x="1644834" y="5396472"/>
            <a:chExt cx="1043897" cy="179533"/>
          </a:xfrm>
        </p:grpSpPr>
        <p:pic>
          <p:nvPicPr>
            <p:cNvPr id="33" name="図 32" descr="テキスト が含まれている画像&#10;&#10;AI 生成コンテンツは誤りを含む可能性があります。">
              <a:extLst>
                <a:ext uri="{FF2B5EF4-FFF2-40B4-BE49-F238E27FC236}">
                  <a16:creationId xmlns:a16="http://schemas.microsoft.com/office/drawing/2014/main" id="{6917D25C-B587-7407-2633-7ACB472D170B}"/>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34" name="図 33" descr="テキスト が含まれている画像&#10;&#10;AI 生成コンテンツは誤りを含む可能性があります。">
              <a:extLst>
                <a:ext uri="{FF2B5EF4-FFF2-40B4-BE49-F238E27FC236}">
                  <a16:creationId xmlns:a16="http://schemas.microsoft.com/office/drawing/2014/main" id="{81BC75F6-B187-FB85-12B1-DA09659D628A}"/>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35" name="図 34" descr="テキスト が含まれている画像&#10;&#10;AI 生成コンテンツは誤りを含む可能性があります。">
              <a:extLst>
                <a:ext uri="{FF2B5EF4-FFF2-40B4-BE49-F238E27FC236}">
                  <a16:creationId xmlns:a16="http://schemas.microsoft.com/office/drawing/2014/main" id="{AF6B3FBF-4C98-8BE3-B925-BA9FD13ACC9C}"/>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36" name="図 35" descr="テキスト が含まれている画像&#10;&#10;AI 生成コンテンツは誤りを含む可能性があります。">
              <a:extLst>
                <a:ext uri="{FF2B5EF4-FFF2-40B4-BE49-F238E27FC236}">
                  <a16:creationId xmlns:a16="http://schemas.microsoft.com/office/drawing/2014/main" id="{58045B1C-2B37-A920-2450-775427C492AE}"/>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37" name="図 36" descr="テキスト が含まれている画像&#10;&#10;AI 生成コンテンツは誤りを含む可能性があります。">
              <a:extLst>
                <a:ext uri="{FF2B5EF4-FFF2-40B4-BE49-F238E27FC236}">
                  <a16:creationId xmlns:a16="http://schemas.microsoft.com/office/drawing/2014/main" id="{5EA20FF5-4500-B990-4CDF-25AF812B5006}"/>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38" name="グループ化 37">
            <a:extLst>
              <a:ext uri="{FF2B5EF4-FFF2-40B4-BE49-F238E27FC236}">
                <a16:creationId xmlns:a16="http://schemas.microsoft.com/office/drawing/2014/main" id="{F31C51DA-3F65-151C-3F26-446087D13123}"/>
              </a:ext>
            </a:extLst>
          </p:cNvPr>
          <p:cNvGrpSpPr/>
          <p:nvPr/>
        </p:nvGrpSpPr>
        <p:grpSpPr>
          <a:xfrm>
            <a:off x="2207929" y="3532479"/>
            <a:ext cx="830466" cy="179533"/>
            <a:chOff x="2893064" y="5396472"/>
            <a:chExt cx="830466" cy="179533"/>
          </a:xfrm>
        </p:grpSpPr>
        <p:pic>
          <p:nvPicPr>
            <p:cNvPr id="39" name="図 38" descr="テキスト が含まれている画像&#10;&#10;AI 生成コンテンツは誤りを含む可能性があります。">
              <a:extLst>
                <a:ext uri="{FF2B5EF4-FFF2-40B4-BE49-F238E27FC236}">
                  <a16:creationId xmlns:a16="http://schemas.microsoft.com/office/drawing/2014/main" id="{AE68F0FD-67F9-A1F6-D8AB-84CA3B3DD545}"/>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40" name="図 39" descr="テキスト が含まれている画像&#10;&#10;AI 生成コンテンツは誤りを含む可能性があります。">
              <a:extLst>
                <a:ext uri="{FF2B5EF4-FFF2-40B4-BE49-F238E27FC236}">
                  <a16:creationId xmlns:a16="http://schemas.microsoft.com/office/drawing/2014/main" id="{CB10126F-DF3C-7FE4-EC1E-8CE66FBF267E}"/>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41" name="図 40" descr="テキスト が含まれている画像&#10;&#10;AI 生成コンテンツは誤りを含む可能性があります。">
              <a:extLst>
                <a:ext uri="{FF2B5EF4-FFF2-40B4-BE49-F238E27FC236}">
                  <a16:creationId xmlns:a16="http://schemas.microsoft.com/office/drawing/2014/main" id="{D839CBC6-5D74-6F1B-B675-473DBA8C24C3}"/>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42" name="グループ化 41">
            <a:extLst>
              <a:ext uri="{FF2B5EF4-FFF2-40B4-BE49-F238E27FC236}">
                <a16:creationId xmlns:a16="http://schemas.microsoft.com/office/drawing/2014/main" id="{66E0BECC-9154-6075-43EA-EBA31BEE9CDB}"/>
              </a:ext>
            </a:extLst>
          </p:cNvPr>
          <p:cNvGrpSpPr/>
          <p:nvPr/>
        </p:nvGrpSpPr>
        <p:grpSpPr>
          <a:xfrm>
            <a:off x="948587" y="3532479"/>
            <a:ext cx="1043897" cy="179533"/>
            <a:chOff x="1644834" y="5396472"/>
            <a:chExt cx="1043897" cy="179533"/>
          </a:xfrm>
        </p:grpSpPr>
        <p:pic>
          <p:nvPicPr>
            <p:cNvPr id="43" name="図 42" descr="テキスト が含まれている画像&#10;&#10;AI 生成コンテンツは誤りを含む可能性があります。">
              <a:extLst>
                <a:ext uri="{FF2B5EF4-FFF2-40B4-BE49-F238E27FC236}">
                  <a16:creationId xmlns:a16="http://schemas.microsoft.com/office/drawing/2014/main" id="{95A3CB97-9B76-F3DF-94A0-0700897F50E9}"/>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44" name="図 43" descr="テキスト が含まれている画像&#10;&#10;AI 生成コンテンツは誤りを含む可能性があります。">
              <a:extLst>
                <a:ext uri="{FF2B5EF4-FFF2-40B4-BE49-F238E27FC236}">
                  <a16:creationId xmlns:a16="http://schemas.microsoft.com/office/drawing/2014/main" id="{8CD5AEB6-83BD-B68D-857C-07935C9FC42B}"/>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45" name="図 44" descr="テキスト が含まれている画像&#10;&#10;AI 生成コンテンツは誤りを含む可能性があります。">
              <a:extLst>
                <a:ext uri="{FF2B5EF4-FFF2-40B4-BE49-F238E27FC236}">
                  <a16:creationId xmlns:a16="http://schemas.microsoft.com/office/drawing/2014/main" id="{5912B035-BFA0-1CAA-9EFE-F2FD5E05A622}"/>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46" name="図 45" descr="テキスト が含まれている画像&#10;&#10;AI 生成コンテンツは誤りを含む可能性があります。">
              <a:extLst>
                <a:ext uri="{FF2B5EF4-FFF2-40B4-BE49-F238E27FC236}">
                  <a16:creationId xmlns:a16="http://schemas.microsoft.com/office/drawing/2014/main" id="{473125E7-A7C7-24D7-86E1-9D43E783DC9F}"/>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47" name="図 46" descr="テキスト が含まれている画像&#10;&#10;AI 生成コンテンツは誤りを含む可能性があります。">
              <a:extLst>
                <a:ext uri="{FF2B5EF4-FFF2-40B4-BE49-F238E27FC236}">
                  <a16:creationId xmlns:a16="http://schemas.microsoft.com/office/drawing/2014/main" id="{546EBF99-609E-D932-9A0B-B350FFE4B30D}"/>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48" name="グループ化 47">
            <a:extLst>
              <a:ext uri="{FF2B5EF4-FFF2-40B4-BE49-F238E27FC236}">
                <a16:creationId xmlns:a16="http://schemas.microsoft.com/office/drawing/2014/main" id="{052B88BC-7FF2-04E7-C450-00170953F8E6}"/>
              </a:ext>
            </a:extLst>
          </p:cNvPr>
          <p:cNvGrpSpPr/>
          <p:nvPr/>
        </p:nvGrpSpPr>
        <p:grpSpPr>
          <a:xfrm>
            <a:off x="2207929" y="4264757"/>
            <a:ext cx="830466" cy="179533"/>
            <a:chOff x="2893064" y="5396472"/>
            <a:chExt cx="830466" cy="179533"/>
          </a:xfrm>
        </p:grpSpPr>
        <p:pic>
          <p:nvPicPr>
            <p:cNvPr id="49" name="図 48" descr="テキスト が含まれている画像&#10;&#10;AI 生成コンテンツは誤りを含む可能性があります。">
              <a:extLst>
                <a:ext uri="{FF2B5EF4-FFF2-40B4-BE49-F238E27FC236}">
                  <a16:creationId xmlns:a16="http://schemas.microsoft.com/office/drawing/2014/main" id="{2BE4B359-48CE-E99F-FE52-7B1E504250FA}"/>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50" name="図 49" descr="テキスト が含まれている画像&#10;&#10;AI 生成コンテンツは誤りを含む可能性があります。">
              <a:extLst>
                <a:ext uri="{FF2B5EF4-FFF2-40B4-BE49-F238E27FC236}">
                  <a16:creationId xmlns:a16="http://schemas.microsoft.com/office/drawing/2014/main" id="{D1AAB17B-7A73-F690-8906-E605D803E8AC}"/>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51" name="図 50" descr="テキスト が含まれている画像&#10;&#10;AI 生成コンテンツは誤りを含む可能性があります。">
              <a:extLst>
                <a:ext uri="{FF2B5EF4-FFF2-40B4-BE49-F238E27FC236}">
                  <a16:creationId xmlns:a16="http://schemas.microsoft.com/office/drawing/2014/main" id="{06A881D8-7A5A-A488-C328-9DF61E1365F7}"/>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52" name="グループ化 51">
            <a:extLst>
              <a:ext uri="{FF2B5EF4-FFF2-40B4-BE49-F238E27FC236}">
                <a16:creationId xmlns:a16="http://schemas.microsoft.com/office/drawing/2014/main" id="{EE6D45B9-387C-4E21-CFA4-2C583979265E}"/>
              </a:ext>
            </a:extLst>
          </p:cNvPr>
          <p:cNvGrpSpPr/>
          <p:nvPr/>
        </p:nvGrpSpPr>
        <p:grpSpPr>
          <a:xfrm>
            <a:off x="948587" y="4264757"/>
            <a:ext cx="1043897" cy="179533"/>
            <a:chOff x="1644834" y="5396472"/>
            <a:chExt cx="1043897" cy="179533"/>
          </a:xfrm>
        </p:grpSpPr>
        <p:pic>
          <p:nvPicPr>
            <p:cNvPr id="53" name="図 52" descr="テキスト が含まれている画像&#10;&#10;AI 生成コンテンツは誤りを含む可能性があります。">
              <a:extLst>
                <a:ext uri="{FF2B5EF4-FFF2-40B4-BE49-F238E27FC236}">
                  <a16:creationId xmlns:a16="http://schemas.microsoft.com/office/drawing/2014/main" id="{C584A985-A384-EE1E-F6DD-7F6D1DD4FC04}"/>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54" name="図 53" descr="テキスト が含まれている画像&#10;&#10;AI 生成コンテンツは誤りを含む可能性があります。">
              <a:extLst>
                <a:ext uri="{FF2B5EF4-FFF2-40B4-BE49-F238E27FC236}">
                  <a16:creationId xmlns:a16="http://schemas.microsoft.com/office/drawing/2014/main" id="{BF32D380-E9D0-AFD2-C410-F082F41D86EF}"/>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55" name="図 54" descr="テキスト が含まれている画像&#10;&#10;AI 生成コンテンツは誤りを含む可能性があります。">
              <a:extLst>
                <a:ext uri="{FF2B5EF4-FFF2-40B4-BE49-F238E27FC236}">
                  <a16:creationId xmlns:a16="http://schemas.microsoft.com/office/drawing/2014/main" id="{F5A853BD-CA70-9CEC-686B-CCFD5BDD9464}"/>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56" name="図 55" descr="テキスト が含まれている画像&#10;&#10;AI 生成コンテンツは誤りを含む可能性があります。">
              <a:extLst>
                <a:ext uri="{FF2B5EF4-FFF2-40B4-BE49-F238E27FC236}">
                  <a16:creationId xmlns:a16="http://schemas.microsoft.com/office/drawing/2014/main" id="{B01BAEDF-ACBC-F1C5-E6DA-1833E1A9ED2F}"/>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57" name="図 56" descr="テキスト が含まれている画像&#10;&#10;AI 生成コンテンツは誤りを含む可能性があります。">
              <a:extLst>
                <a:ext uri="{FF2B5EF4-FFF2-40B4-BE49-F238E27FC236}">
                  <a16:creationId xmlns:a16="http://schemas.microsoft.com/office/drawing/2014/main" id="{F1BD8128-1354-DC67-1AF3-1A956C0931EC}"/>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grpSp>
        <p:nvGrpSpPr>
          <p:cNvPr id="58" name="グループ化 57">
            <a:extLst>
              <a:ext uri="{FF2B5EF4-FFF2-40B4-BE49-F238E27FC236}">
                <a16:creationId xmlns:a16="http://schemas.microsoft.com/office/drawing/2014/main" id="{D7780A0A-8B38-CE10-ED4A-C699504D62D0}"/>
              </a:ext>
            </a:extLst>
          </p:cNvPr>
          <p:cNvGrpSpPr/>
          <p:nvPr/>
        </p:nvGrpSpPr>
        <p:grpSpPr>
          <a:xfrm>
            <a:off x="2207929" y="4997034"/>
            <a:ext cx="830466" cy="179533"/>
            <a:chOff x="2893064" y="5396472"/>
            <a:chExt cx="830466" cy="179533"/>
          </a:xfrm>
        </p:grpSpPr>
        <p:pic>
          <p:nvPicPr>
            <p:cNvPr id="59" name="図 58" descr="テキスト が含まれている画像&#10;&#10;AI 生成コンテンツは誤りを含む可能性があります。">
              <a:extLst>
                <a:ext uri="{FF2B5EF4-FFF2-40B4-BE49-F238E27FC236}">
                  <a16:creationId xmlns:a16="http://schemas.microsoft.com/office/drawing/2014/main" id="{1F8F5914-D15A-92D0-7389-08496C219EEE}"/>
                </a:ext>
              </a:extLst>
            </p:cNvPr>
            <p:cNvPicPr>
              <a:picLocks noChangeAspect="1"/>
            </p:cNvPicPr>
            <p:nvPr/>
          </p:nvPicPr>
          <p:blipFill>
            <a:blip r:embed="rId2"/>
            <a:srcRect l="3770" t="10759" r="79637" b="67206"/>
            <a:stretch>
              <a:fillRect/>
            </a:stretch>
          </p:blipFill>
          <p:spPr>
            <a:xfrm>
              <a:off x="2893064" y="5396472"/>
              <a:ext cx="192747" cy="179533"/>
            </a:xfrm>
            <a:prstGeom prst="rect">
              <a:avLst/>
            </a:prstGeom>
          </p:spPr>
        </p:pic>
        <p:pic>
          <p:nvPicPr>
            <p:cNvPr id="60" name="図 59" descr="テキスト が含まれている画像&#10;&#10;AI 生成コンテンツは誤りを含む可能性があります。">
              <a:extLst>
                <a:ext uri="{FF2B5EF4-FFF2-40B4-BE49-F238E27FC236}">
                  <a16:creationId xmlns:a16="http://schemas.microsoft.com/office/drawing/2014/main" id="{83E2B4B2-9723-E5F1-EE73-5D9C9C2C02AC}"/>
                </a:ext>
              </a:extLst>
            </p:cNvPr>
            <p:cNvPicPr>
              <a:picLocks noChangeAspect="1"/>
            </p:cNvPicPr>
            <p:nvPr/>
          </p:nvPicPr>
          <p:blipFill>
            <a:blip r:embed="rId2"/>
            <a:srcRect l="41694" t="10759" r="41713" b="67206"/>
            <a:stretch>
              <a:fillRect/>
            </a:stretch>
          </p:blipFill>
          <p:spPr>
            <a:xfrm>
              <a:off x="3211923" y="5396472"/>
              <a:ext cx="192747" cy="179533"/>
            </a:xfrm>
            <a:prstGeom prst="rect">
              <a:avLst/>
            </a:prstGeom>
          </p:spPr>
        </p:pic>
        <p:pic>
          <p:nvPicPr>
            <p:cNvPr id="61" name="図 60" descr="テキスト が含まれている画像&#10;&#10;AI 生成コンテンツは誤りを含む可能性があります。">
              <a:extLst>
                <a:ext uri="{FF2B5EF4-FFF2-40B4-BE49-F238E27FC236}">
                  <a16:creationId xmlns:a16="http://schemas.microsoft.com/office/drawing/2014/main" id="{6FDF8EBE-FDF2-F11E-30EA-F20660FF763A}"/>
                </a:ext>
              </a:extLst>
            </p:cNvPr>
            <p:cNvPicPr>
              <a:picLocks noChangeAspect="1"/>
            </p:cNvPicPr>
            <p:nvPr/>
          </p:nvPicPr>
          <p:blipFill>
            <a:blip r:embed="rId2"/>
            <a:srcRect l="78388" t="10759" r="5019" b="67206"/>
            <a:stretch>
              <a:fillRect/>
            </a:stretch>
          </p:blipFill>
          <p:spPr>
            <a:xfrm>
              <a:off x="3530783" y="5396472"/>
              <a:ext cx="192747" cy="179533"/>
            </a:xfrm>
            <a:prstGeom prst="rect">
              <a:avLst/>
            </a:prstGeom>
          </p:spPr>
        </p:pic>
      </p:grpSp>
      <p:grpSp>
        <p:nvGrpSpPr>
          <p:cNvPr id="62" name="グループ化 61">
            <a:extLst>
              <a:ext uri="{FF2B5EF4-FFF2-40B4-BE49-F238E27FC236}">
                <a16:creationId xmlns:a16="http://schemas.microsoft.com/office/drawing/2014/main" id="{75EC776F-B93B-32C8-83F5-667E8037C67B}"/>
              </a:ext>
            </a:extLst>
          </p:cNvPr>
          <p:cNvGrpSpPr/>
          <p:nvPr/>
        </p:nvGrpSpPr>
        <p:grpSpPr>
          <a:xfrm>
            <a:off x="948587" y="4997034"/>
            <a:ext cx="1043897" cy="179533"/>
            <a:chOff x="1644834" y="5396472"/>
            <a:chExt cx="1043897" cy="179533"/>
          </a:xfrm>
        </p:grpSpPr>
        <p:pic>
          <p:nvPicPr>
            <p:cNvPr id="63" name="図 62" descr="テキスト が含まれている画像&#10;&#10;AI 生成コンテンツは誤りを含む可能性があります。">
              <a:extLst>
                <a:ext uri="{FF2B5EF4-FFF2-40B4-BE49-F238E27FC236}">
                  <a16:creationId xmlns:a16="http://schemas.microsoft.com/office/drawing/2014/main" id="{39C4B67A-15D0-703D-44EB-448EEF3D0B04}"/>
                </a:ext>
              </a:extLst>
            </p:cNvPr>
            <p:cNvPicPr>
              <a:picLocks noChangeAspect="1"/>
            </p:cNvPicPr>
            <p:nvPr/>
          </p:nvPicPr>
          <p:blipFill>
            <a:blip r:embed="rId2"/>
            <a:srcRect l="3770" t="10759" r="79637" b="67206"/>
            <a:stretch>
              <a:fillRect/>
            </a:stretch>
          </p:blipFill>
          <p:spPr>
            <a:xfrm>
              <a:off x="1644834" y="5396472"/>
              <a:ext cx="192747" cy="179533"/>
            </a:xfrm>
            <a:prstGeom prst="rect">
              <a:avLst/>
            </a:prstGeom>
          </p:spPr>
        </p:pic>
        <p:pic>
          <p:nvPicPr>
            <p:cNvPr id="64" name="図 63" descr="テキスト が含まれている画像&#10;&#10;AI 生成コンテンツは誤りを含む可能性があります。">
              <a:extLst>
                <a:ext uri="{FF2B5EF4-FFF2-40B4-BE49-F238E27FC236}">
                  <a16:creationId xmlns:a16="http://schemas.microsoft.com/office/drawing/2014/main" id="{0A506B1B-60FA-3605-7283-BDC42D7CD250}"/>
                </a:ext>
              </a:extLst>
            </p:cNvPr>
            <p:cNvPicPr>
              <a:picLocks noChangeAspect="1"/>
            </p:cNvPicPr>
            <p:nvPr/>
          </p:nvPicPr>
          <p:blipFill>
            <a:blip r:embed="rId2"/>
            <a:srcRect l="41694" t="10759" r="41713" b="67206"/>
            <a:stretch>
              <a:fillRect/>
            </a:stretch>
          </p:blipFill>
          <p:spPr>
            <a:xfrm>
              <a:off x="2070409" y="5396472"/>
              <a:ext cx="192747" cy="179533"/>
            </a:xfrm>
            <a:prstGeom prst="rect">
              <a:avLst/>
            </a:prstGeom>
          </p:spPr>
        </p:pic>
        <p:pic>
          <p:nvPicPr>
            <p:cNvPr id="65" name="図 64" descr="テキスト が含まれている画像&#10;&#10;AI 生成コンテンツは誤りを含む可能性があります。">
              <a:extLst>
                <a:ext uri="{FF2B5EF4-FFF2-40B4-BE49-F238E27FC236}">
                  <a16:creationId xmlns:a16="http://schemas.microsoft.com/office/drawing/2014/main" id="{E15D6296-A33C-972A-A995-CC93D18F9974}"/>
                </a:ext>
              </a:extLst>
            </p:cNvPr>
            <p:cNvPicPr>
              <a:picLocks noChangeAspect="1"/>
            </p:cNvPicPr>
            <p:nvPr/>
          </p:nvPicPr>
          <p:blipFill>
            <a:blip r:embed="rId2"/>
            <a:srcRect l="78388" t="10759" r="5019" b="67206"/>
            <a:stretch>
              <a:fillRect/>
            </a:stretch>
          </p:blipFill>
          <p:spPr>
            <a:xfrm>
              <a:off x="2495984" y="5396472"/>
              <a:ext cx="192747" cy="179533"/>
            </a:xfrm>
            <a:prstGeom prst="rect">
              <a:avLst/>
            </a:prstGeom>
          </p:spPr>
        </p:pic>
        <p:pic>
          <p:nvPicPr>
            <p:cNvPr id="66" name="図 65" descr="テキスト が含まれている画像&#10;&#10;AI 生成コンテンツは誤りを含む可能性があります。">
              <a:extLst>
                <a:ext uri="{FF2B5EF4-FFF2-40B4-BE49-F238E27FC236}">
                  <a16:creationId xmlns:a16="http://schemas.microsoft.com/office/drawing/2014/main" id="{85B7A015-2F25-9FE9-2A97-FE8338B90C66}"/>
                </a:ext>
              </a:extLst>
            </p:cNvPr>
            <p:cNvPicPr>
              <a:picLocks noChangeAspect="1"/>
            </p:cNvPicPr>
            <p:nvPr/>
          </p:nvPicPr>
          <p:blipFill>
            <a:blip r:embed="rId2"/>
            <a:srcRect l="22630" t="10759" r="60777" b="67206"/>
            <a:stretch>
              <a:fillRect/>
            </a:stretch>
          </p:blipFill>
          <p:spPr>
            <a:xfrm>
              <a:off x="1857621" y="5396472"/>
              <a:ext cx="192747" cy="179533"/>
            </a:xfrm>
            <a:prstGeom prst="rect">
              <a:avLst/>
            </a:prstGeom>
          </p:spPr>
        </p:pic>
        <p:pic>
          <p:nvPicPr>
            <p:cNvPr id="67" name="図 66" descr="テキスト が含まれている画像&#10;&#10;AI 生成コンテンツは誤りを含む可能性があります。">
              <a:extLst>
                <a:ext uri="{FF2B5EF4-FFF2-40B4-BE49-F238E27FC236}">
                  <a16:creationId xmlns:a16="http://schemas.microsoft.com/office/drawing/2014/main" id="{A513DEB9-B4D7-CAF5-6B14-E3902F64C030}"/>
                </a:ext>
              </a:extLst>
            </p:cNvPr>
            <p:cNvPicPr>
              <a:picLocks noChangeAspect="1"/>
            </p:cNvPicPr>
            <p:nvPr/>
          </p:nvPicPr>
          <p:blipFill>
            <a:blip r:embed="rId2"/>
            <a:srcRect l="60349" t="10759" r="23058" b="67206"/>
            <a:stretch>
              <a:fillRect/>
            </a:stretch>
          </p:blipFill>
          <p:spPr>
            <a:xfrm>
              <a:off x="2283196" y="5396472"/>
              <a:ext cx="192747" cy="179533"/>
            </a:xfrm>
            <a:prstGeom prst="rect">
              <a:avLst/>
            </a:prstGeom>
          </p:spPr>
        </p:pic>
      </p:grpSp>
    </p:spTree>
    <p:extLst>
      <p:ext uri="{BB962C8B-B14F-4D97-AF65-F5344CB8AC3E}">
        <p14:creationId xmlns:p14="http://schemas.microsoft.com/office/powerpoint/2010/main" val="4068389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E588EDF-438C-EA14-BC5B-C8E67AC818B7}"/>
              </a:ext>
            </a:extLst>
          </p:cNvPr>
          <p:cNvSpPr txBox="1"/>
          <p:nvPr/>
        </p:nvSpPr>
        <p:spPr>
          <a:xfrm>
            <a:off x="191729" y="559114"/>
            <a:ext cx="6411861" cy="564129"/>
          </a:xfrm>
          <a:prstGeom prst="rect">
            <a:avLst/>
          </a:prstGeom>
          <a:noFill/>
        </p:spPr>
        <p:txBody>
          <a:bodyPr wrap="square">
            <a:spAutoFit/>
          </a:bodyPr>
          <a:lstStyle/>
          <a:p>
            <a:pPr>
              <a:lnSpc>
                <a:spcPct val="115000"/>
              </a:lnSpc>
              <a:spcBef>
                <a:spcPts val="1000"/>
              </a:spcBef>
              <a:buNone/>
            </a:pPr>
            <a:r>
              <a:rPr lang="en-US" altLang="ja-JP" sz="1400" b="1">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3. </a:t>
            </a:r>
            <a:r>
              <a:rPr lang="ja-JP" altLang="ja-JP"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貴事業所における</a:t>
            </a:r>
            <a:r>
              <a:rPr lang="ja-JP" altLang="en-US"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特徴と</a:t>
            </a:r>
            <a:r>
              <a:rPr lang="ja-JP" altLang="ja-JP"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課題の整理</a:t>
            </a:r>
            <a:endParaRPr lang="ja-JP" altLang="ja-JP" sz="1400" b="1">
              <a:solidFill>
                <a:srgbClr val="4F81BD"/>
              </a:solidFill>
              <a:effectLst/>
              <a:latin typeface="Calibri" panose="020F0502020204030204" pitchFamily="34" charset="0"/>
              <a:ea typeface="ＭＳ ゴシック" panose="020B0609070205080204" pitchFamily="49" charset="-128"/>
              <a:cs typeface="Times New Roman" panose="02020603050405020304" pitchFamily="18" charset="0"/>
            </a:endParaRPr>
          </a:p>
          <a:p>
            <a:pPr>
              <a:lnSpc>
                <a:spcPct val="115000"/>
              </a:lnSpc>
              <a:spcAft>
                <a:spcPts val="1000"/>
              </a:spcAft>
              <a:buNone/>
            </a:pP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上記で書きだした</a:t>
            </a:r>
            <a:r>
              <a:rPr lang="ja-JP" altLang="en-US"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特徴</a:t>
            </a: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から、当年度の対応対象となる課題を記載してください</a:t>
            </a:r>
            <a:endParaRPr lang="ja-JP" altLang="ja-JP" sz="1400">
              <a:effectLst/>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6" name="表 5">
            <a:extLst>
              <a:ext uri="{FF2B5EF4-FFF2-40B4-BE49-F238E27FC236}">
                <a16:creationId xmlns:a16="http://schemas.microsoft.com/office/drawing/2014/main" id="{553A3426-CFCA-0A73-C983-9CBB4AD5D12A}"/>
              </a:ext>
            </a:extLst>
          </p:cNvPr>
          <p:cNvGraphicFramePr>
            <a:graphicFrameLocks noGrp="1"/>
          </p:cNvGraphicFramePr>
          <p:nvPr>
            <p:extLst>
              <p:ext uri="{D42A27DB-BD31-4B8C-83A1-F6EECF244321}">
                <p14:modId xmlns:p14="http://schemas.microsoft.com/office/powerpoint/2010/main" val="898303394"/>
              </p:ext>
            </p:extLst>
          </p:nvPr>
        </p:nvGraphicFramePr>
        <p:xfrm>
          <a:off x="416878" y="1294267"/>
          <a:ext cx="6190397" cy="3317652"/>
        </p:xfrm>
        <a:graphic>
          <a:graphicData uri="http://schemas.openxmlformats.org/drawingml/2006/table">
            <a:tbl>
              <a:tblPr firstRow="1" firstCol="1" bandRow="1">
                <a:tableStyleId>{5C22544A-7EE6-4342-B048-85BDC9FD1C3A}</a:tableStyleId>
              </a:tblPr>
              <a:tblGrid>
                <a:gridCol w="6190397">
                  <a:extLst>
                    <a:ext uri="{9D8B030D-6E8A-4147-A177-3AD203B41FA5}">
                      <a16:colId xmlns:a16="http://schemas.microsoft.com/office/drawing/2014/main" val="439911273"/>
                    </a:ext>
                  </a:extLst>
                </a:gridCol>
              </a:tblGrid>
              <a:tr h="397946">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読み取れる</a:t>
                      </a:r>
                      <a:r>
                        <a:rPr lang="ja-JP" altLang="en-US" sz="1200">
                          <a:effectLst/>
                          <a:latin typeface="BIZ UDPゴシック" panose="020B0400000000000000" pitchFamily="50" charset="-128"/>
                          <a:ea typeface="BIZ UDPゴシック" panose="020B0400000000000000" pitchFamily="50" charset="-128"/>
                        </a:rPr>
                        <a:t>特徴のまとめ</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2908611820"/>
                  </a:ext>
                </a:extLst>
              </a:tr>
              <a:tr h="1094091">
                <a:tc>
                  <a:txBody>
                    <a:bodyPr/>
                    <a:lstStyle/>
                    <a:p>
                      <a:pPr marL="266700" lvl="0" indent="-266700">
                        <a:lnSpc>
                          <a:spcPct val="115000"/>
                        </a:lnSpc>
                        <a:buFont typeface="Wingdings" panose="05000000000000000000" pitchFamily="2" charset="2"/>
                        <a:buChar char=""/>
                      </a:pPr>
                      <a:endParaRPr lang="en-US" altLang="ja-JP" sz="1200" b="0">
                        <a:solidFill>
                          <a:schemeClr val="tx1"/>
                        </a:solidFill>
                        <a:effectLst/>
                        <a:latin typeface="BIZ UDPゴシック" panose="020B0400000000000000" pitchFamily="50" charset="-128"/>
                        <a:ea typeface="BIZ UDPゴシック" panose="020B0400000000000000" pitchFamily="50" charset="-128"/>
                      </a:endParaRPr>
                    </a:p>
                    <a:p>
                      <a:pPr marL="266700" lvl="0" indent="-266700">
                        <a:lnSpc>
                          <a:spcPct val="115000"/>
                        </a:lnSpc>
                        <a:buFont typeface="Wingdings" panose="05000000000000000000" pitchFamily="2" charset="2"/>
                        <a:buChar char=""/>
                      </a:pPr>
                      <a:r>
                        <a:rPr lang="ja-JP" altLang="ja-JP" sz="1200" b="0">
                          <a:solidFill>
                            <a:schemeClr val="tx1"/>
                          </a:solidFill>
                          <a:effectLst/>
                          <a:latin typeface="BIZ UDPゴシック" panose="020B0400000000000000" pitchFamily="50" charset="-128"/>
                          <a:ea typeface="BIZ UDPゴシック" panose="020B0400000000000000" pitchFamily="50" charset="-128"/>
                        </a:rPr>
                        <a:t>特定健診・特定保健指導は</a:t>
                      </a:r>
                      <a:r>
                        <a:rPr lang="ja-JP" altLang="en-US" sz="1200" b="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u="sng" baseline="0">
                        <a:solidFill>
                          <a:schemeClr val="tx1"/>
                        </a:solidFill>
                        <a:effectLst/>
                        <a:latin typeface="BIZ UDPゴシック" panose="020B0400000000000000" pitchFamily="50" charset="-128"/>
                        <a:ea typeface="BIZ UDPゴシック" panose="020B0400000000000000" pitchFamily="50" charset="-128"/>
                      </a:endParaRPr>
                    </a:p>
                    <a:p>
                      <a:pPr marL="266700" lvl="0" indent="-266700">
                        <a:lnSpc>
                          <a:spcPct val="115000"/>
                        </a:lnSpc>
                        <a:buFont typeface="Wingdings" panose="05000000000000000000" pitchFamily="2" charset="2"/>
                        <a:buChar char=""/>
                      </a:pPr>
                      <a:endParaRPr lang="en-US" altLang="ja-JP" sz="1200" b="0">
                        <a:solidFill>
                          <a:schemeClr val="tx1"/>
                        </a:solidFill>
                        <a:effectLst/>
                        <a:latin typeface="BIZ UDPゴシック" panose="020B0400000000000000" pitchFamily="50" charset="-128"/>
                        <a:ea typeface="BIZ UDPゴシック" panose="020B0400000000000000" pitchFamily="50" charset="-128"/>
                      </a:endParaRPr>
                    </a:p>
                    <a:p>
                      <a:pPr marL="266700" lvl="0" indent="-266700">
                        <a:lnSpc>
                          <a:spcPct val="115000"/>
                        </a:lnSpc>
                        <a:buFont typeface="Wingdings" panose="05000000000000000000" pitchFamily="2" charset="2"/>
                        <a:buChar char=""/>
                      </a:pPr>
                      <a:r>
                        <a:rPr lang="ja-JP" altLang="ja-JP" sz="1200" b="0">
                          <a:solidFill>
                            <a:schemeClr val="tx1"/>
                          </a:solidFill>
                          <a:effectLst/>
                          <a:latin typeface="BIZ UDPゴシック" panose="020B0400000000000000" pitchFamily="50" charset="-128"/>
                          <a:ea typeface="BIZ UDPゴシック" panose="020B0400000000000000" pitchFamily="50" charset="-128"/>
                        </a:rPr>
                        <a:t>健康状況は</a:t>
                      </a:r>
                      <a:r>
                        <a:rPr lang="ja-JP" altLang="en-US" sz="1200" b="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a:solidFill>
                          <a:schemeClr val="tx1"/>
                        </a:solidFill>
                        <a:effectLst/>
                        <a:latin typeface="BIZ UDPゴシック" panose="020B0400000000000000" pitchFamily="50" charset="-128"/>
                        <a:ea typeface="BIZ UDPゴシック" panose="020B0400000000000000" pitchFamily="50" charset="-128"/>
                      </a:endParaRPr>
                    </a:p>
                    <a:p>
                      <a:pPr marL="266700" lvl="0" indent="-266700">
                        <a:lnSpc>
                          <a:spcPct val="115000"/>
                        </a:lnSpc>
                        <a:buFont typeface="Wingdings" panose="05000000000000000000" pitchFamily="2" charset="2"/>
                        <a:buChar char=""/>
                      </a:pPr>
                      <a:endParaRPr lang="en-US" altLang="ja-JP" sz="1200" b="0">
                        <a:solidFill>
                          <a:schemeClr val="tx1"/>
                        </a:solidFill>
                        <a:effectLst/>
                        <a:latin typeface="BIZ UDPゴシック" panose="020B0400000000000000" pitchFamily="50" charset="-128"/>
                        <a:ea typeface="BIZ UDPゴシック" panose="020B0400000000000000" pitchFamily="50" charset="-128"/>
                      </a:endParaRPr>
                    </a:p>
                    <a:p>
                      <a:pPr marL="266700" lvl="0" indent="-266700">
                        <a:lnSpc>
                          <a:spcPct val="115000"/>
                        </a:lnSpc>
                        <a:buFont typeface="Wingdings" panose="05000000000000000000" pitchFamily="2" charset="2"/>
                        <a:buChar char=""/>
                      </a:pPr>
                      <a:r>
                        <a:rPr lang="ja-JP" altLang="ja-JP" sz="1200" b="0">
                          <a:solidFill>
                            <a:schemeClr val="tx1"/>
                          </a:solidFill>
                          <a:effectLst/>
                          <a:latin typeface="BIZ UDPゴシック" panose="020B0400000000000000" pitchFamily="50" charset="-128"/>
                          <a:ea typeface="BIZ UDPゴシック" panose="020B0400000000000000" pitchFamily="50" charset="-128"/>
                        </a:rPr>
                        <a:t>生活習慣は</a:t>
                      </a:r>
                      <a:r>
                        <a:rPr lang="ja-JP" altLang="en-US" sz="1200" b="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a:solidFill>
                          <a:schemeClr val="tx1"/>
                        </a:solidFill>
                        <a:effectLst/>
                        <a:latin typeface="BIZ UDPゴシック" panose="020B0400000000000000" pitchFamily="50" charset="-128"/>
                        <a:ea typeface="BIZ UDPゴシック" panose="020B0400000000000000" pitchFamily="50" charset="-128"/>
                      </a:endParaRPr>
                    </a:p>
                    <a:p>
                      <a:pPr marL="266700" lvl="0" indent="-266700">
                        <a:lnSpc>
                          <a:spcPct val="115000"/>
                        </a:lnSpc>
                        <a:buFont typeface="Wingdings" panose="05000000000000000000" pitchFamily="2" charset="2"/>
                        <a:buChar char=""/>
                      </a:pPr>
                      <a:endParaRPr lang="ja-JP" altLang="ja-JP" sz="1200" b="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marL="0" lvl="0" indent="0">
                        <a:lnSpc>
                          <a:spcPct val="115000"/>
                        </a:lnSpc>
                        <a:buFont typeface="Wingdings" panose="05000000000000000000" pitchFamily="2" charset="2"/>
                        <a:buNone/>
                      </a:pPr>
                      <a:endParaRPr lang="ja-JP" sz="1200" b="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5881907"/>
                  </a:ext>
                </a:extLst>
              </a:tr>
              <a:tr h="399600">
                <a:tc>
                  <a:txBody>
                    <a:bodyPr/>
                    <a:lstStyle/>
                    <a:p>
                      <a:pPr algn="just">
                        <a:lnSpc>
                          <a:spcPct val="115000"/>
                        </a:lnSpc>
                        <a:spcAft>
                          <a:spcPts val="1000"/>
                        </a:spcAft>
                        <a:buNone/>
                      </a:pPr>
                      <a:r>
                        <a:rPr lang="ja-JP" altLang="en-US" sz="1200" b="1">
                          <a:solidFill>
                            <a:schemeClr val="bg1"/>
                          </a:solidFill>
                          <a:effectLst/>
                          <a:latin typeface="BIZ UDPゴシック" panose="020B0400000000000000" pitchFamily="50" charset="-128"/>
                          <a:ea typeface="BIZ UDPゴシック" panose="020B0400000000000000" pitchFamily="50" charset="-128"/>
                        </a:rPr>
                        <a:t>課題</a:t>
                      </a:r>
                      <a:endParaRPr lang="en-US" altLang="ja-JP" sz="1200" b="1">
                        <a:solidFill>
                          <a:schemeClr val="bg1"/>
                        </a:solidFill>
                        <a:effectLst/>
                        <a:latin typeface="BIZ UDPゴシック" panose="020B0400000000000000" pitchFamily="50" charset="-128"/>
                        <a:ea typeface="BIZ UDPゴシック" panose="020B0400000000000000" pitchFamily="50" charset="-128"/>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E95D9"/>
                    </a:solidFill>
                  </a:tcPr>
                </a:tc>
                <a:extLst>
                  <a:ext uri="{0D108BD9-81ED-4DB2-BD59-A6C34878D82A}">
                    <a16:rowId xmlns:a16="http://schemas.microsoft.com/office/drawing/2014/main" val="3042166288"/>
                  </a:ext>
                </a:extLst>
              </a:tr>
              <a:tr h="868217">
                <a:tc>
                  <a:txBody>
                    <a:bodyPr/>
                    <a:lstStyle/>
                    <a:p>
                      <a:pPr algn="just">
                        <a:lnSpc>
                          <a:spcPct val="115000"/>
                        </a:lnSpc>
                        <a:spcAft>
                          <a:spcPts val="1000"/>
                        </a:spcAft>
                        <a:buNone/>
                      </a:pPr>
                      <a:endParaRPr lang="en-US" altLang="ja-JP" sz="1200" b="0" u="none">
                        <a:solidFill>
                          <a:schemeClr val="tx1"/>
                        </a:solidFill>
                        <a:effectLst/>
                        <a:latin typeface="BIZ UDPゴシック" panose="020B0400000000000000" pitchFamily="50" charset="-128"/>
                        <a:ea typeface="BIZ UDPゴシック" panose="020B0400000000000000" pitchFamily="50" charset="-128"/>
                      </a:endParaRPr>
                    </a:p>
                    <a:p>
                      <a:pPr algn="just">
                        <a:lnSpc>
                          <a:spcPct val="115000"/>
                        </a:lnSpc>
                        <a:spcAft>
                          <a:spcPts val="1000"/>
                        </a:spcAft>
                        <a:buNone/>
                      </a:pPr>
                      <a:r>
                        <a:rPr lang="ja-JP" altLang="en-US" sz="1200" b="0" u="none">
                          <a:solidFill>
                            <a:schemeClr val="tx1"/>
                          </a:solidFill>
                          <a:effectLst/>
                          <a:latin typeface="BIZ UDPゴシック" panose="020B0400000000000000" pitchFamily="50" charset="-128"/>
                          <a:ea typeface="BIZ UDPゴシック" panose="020B0400000000000000" pitchFamily="50" charset="-128"/>
                        </a:rPr>
                        <a:t>特に、</a:t>
                      </a:r>
                      <a:r>
                        <a:rPr lang="ja-JP" altLang="en-US" sz="1200" b="0" u="sng">
                          <a:solidFill>
                            <a:schemeClr val="tx1"/>
                          </a:solidFill>
                          <a:effectLst/>
                          <a:latin typeface="BIZ UDPゴシック" panose="020B0400000000000000" pitchFamily="50" charset="-128"/>
                          <a:ea typeface="BIZ UDPゴシック" panose="020B0400000000000000" pitchFamily="50" charset="-128"/>
                        </a:rPr>
                        <a:t>　　　　　　　　　　　　　　　　　　　　　　　　　　　　　　　　　　　　　　　　　　　　　　　　</a:t>
                      </a:r>
                      <a:endParaRPr lang="en-US" altLang="ja-JP" sz="1200" b="0" u="sng">
                        <a:solidFill>
                          <a:schemeClr val="tx1"/>
                        </a:solidFill>
                        <a:effectLst/>
                        <a:latin typeface="BIZ UDPゴシック" panose="020B0400000000000000" pitchFamily="50" charset="-128"/>
                        <a:ea typeface="BIZ UDPゴシック" panose="020B0400000000000000" pitchFamily="50" charset="-128"/>
                      </a:endParaRPr>
                    </a:p>
                    <a:p>
                      <a:pPr algn="just">
                        <a:lnSpc>
                          <a:spcPct val="115000"/>
                        </a:lnSpc>
                        <a:spcAft>
                          <a:spcPts val="1000"/>
                        </a:spcAft>
                        <a:buNone/>
                      </a:pPr>
                      <a:endParaRPr lang="ja-JP" sz="1200" b="0">
                        <a:solidFill>
                          <a:schemeClr val="tx1"/>
                        </a:solidFill>
                        <a:effectLst/>
                        <a:latin typeface="BIZ UDPゴシック" panose="020B0400000000000000" pitchFamily="50" charset="-128"/>
                        <a:ea typeface="BIZ UDPゴシック" panose="020B0400000000000000" pitchFamily="50" charset="-128"/>
                      </a:endParaRPr>
                    </a:p>
                  </a:txBody>
                  <a:tcPr marL="62796" marR="627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3939571"/>
                  </a:ext>
                </a:extLst>
              </a:tr>
            </a:tbl>
          </a:graphicData>
        </a:graphic>
      </p:graphicFrame>
      <p:sp>
        <p:nvSpPr>
          <p:cNvPr id="7" name="テキスト ボックス 6">
            <a:extLst>
              <a:ext uri="{FF2B5EF4-FFF2-40B4-BE49-F238E27FC236}">
                <a16:creationId xmlns:a16="http://schemas.microsoft.com/office/drawing/2014/main" id="{8552312A-263D-5A89-9059-BDB1DF36DD16}"/>
              </a:ext>
            </a:extLst>
          </p:cNvPr>
          <p:cNvSpPr txBox="1"/>
          <p:nvPr/>
        </p:nvSpPr>
        <p:spPr>
          <a:xfrm>
            <a:off x="191729" y="5016143"/>
            <a:ext cx="6560987" cy="564129"/>
          </a:xfrm>
          <a:prstGeom prst="rect">
            <a:avLst/>
          </a:prstGeom>
          <a:noFill/>
        </p:spPr>
        <p:txBody>
          <a:bodyPr wrap="square">
            <a:spAutoFit/>
          </a:bodyPr>
          <a:lstStyle/>
          <a:p>
            <a:pPr>
              <a:lnSpc>
                <a:spcPct val="115000"/>
              </a:lnSpc>
              <a:spcBef>
                <a:spcPts val="1000"/>
              </a:spcBef>
              <a:buNone/>
            </a:pPr>
            <a:r>
              <a:rPr lang="en-US" altLang="ja-JP" sz="1400" b="1">
                <a:solidFill>
                  <a:srgbClr val="4F81BD"/>
                </a:solidFill>
                <a:latin typeface="BIZ UDPゴシック" panose="020B0400000000000000" pitchFamily="50" charset="-128"/>
                <a:ea typeface="BIZ UDPゴシック" panose="020B0400000000000000" pitchFamily="50" charset="-128"/>
                <a:cs typeface="Times New Roman" panose="02020603050405020304" pitchFamily="18" charset="0"/>
              </a:rPr>
              <a:t>4</a:t>
            </a:r>
            <a:r>
              <a:rPr lang="en-US" altLang="ja-JP" sz="1400" b="1">
                <a:solidFill>
                  <a:srgbClr val="4F81B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400" b="1">
                <a:solidFill>
                  <a:srgbClr val="4F81BD"/>
                </a:solidFill>
                <a:latin typeface="BIZ UDPゴシック" panose="020B0400000000000000" pitchFamily="50" charset="-128"/>
                <a:ea typeface="BIZ UDPゴシック" panose="020B0400000000000000" pitchFamily="50" charset="-128"/>
                <a:cs typeface="Times New Roman" panose="02020603050405020304" pitchFamily="18" charset="0"/>
              </a:rPr>
              <a:t>体制と役割</a:t>
            </a:r>
            <a:endParaRPr lang="ja-JP" altLang="ja-JP" sz="1400" b="1">
              <a:solidFill>
                <a:srgbClr val="4F81BD"/>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ct val="115000"/>
              </a:lnSpc>
              <a:spcAft>
                <a:spcPts val="1000"/>
              </a:spcAft>
              <a:buNone/>
            </a:pPr>
            <a:r>
              <a:rPr lang="ja-JP" altLang="en-US" sz="1400">
                <a:solidFill>
                  <a:srgbClr val="F79646"/>
                </a:solidFill>
                <a:effectLst/>
                <a:latin typeface="BIZ UDPゴシック" panose="020B0400000000000000" pitchFamily="50" charset="-128"/>
                <a:ea typeface="BIZ UDPゴシック" panose="020B0400000000000000" pitchFamily="50" charset="-128"/>
                <a:cs typeface="Arial" panose="020B0604020202020204" pitchFamily="34" charset="0"/>
              </a:rPr>
              <a:t>相対する事業所の担当者に体制を認識していただくために以下記載してください</a:t>
            </a:r>
            <a:endParaRPr lang="ja-JP" alt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p:txBody>
      </p:sp>
      <p:graphicFrame>
        <p:nvGraphicFramePr>
          <p:cNvPr id="2" name="表 1">
            <a:extLst>
              <a:ext uri="{FF2B5EF4-FFF2-40B4-BE49-F238E27FC236}">
                <a16:creationId xmlns:a16="http://schemas.microsoft.com/office/drawing/2014/main" id="{DC9D70AF-4C9E-2F7E-37BE-9967AC2833F6}"/>
              </a:ext>
            </a:extLst>
          </p:cNvPr>
          <p:cNvGraphicFramePr>
            <a:graphicFrameLocks noGrp="1"/>
          </p:cNvGraphicFramePr>
          <p:nvPr>
            <p:extLst>
              <p:ext uri="{D42A27DB-BD31-4B8C-83A1-F6EECF244321}">
                <p14:modId xmlns:p14="http://schemas.microsoft.com/office/powerpoint/2010/main" val="4169006426"/>
              </p:ext>
            </p:extLst>
          </p:nvPr>
        </p:nvGraphicFramePr>
        <p:xfrm>
          <a:off x="416878" y="5776062"/>
          <a:ext cx="6186711" cy="3275481"/>
        </p:xfrm>
        <a:graphic>
          <a:graphicData uri="http://schemas.openxmlformats.org/drawingml/2006/table">
            <a:tbl>
              <a:tblPr firstRow="1" firstCol="1" bandRow="1">
                <a:tableStyleId>{5C22544A-7EE6-4342-B048-85BDC9FD1C3A}</a:tableStyleId>
              </a:tblPr>
              <a:tblGrid>
                <a:gridCol w="1638673">
                  <a:extLst>
                    <a:ext uri="{9D8B030D-6E8A-4147-A177-3AD203B41FA5}">
                      <a16:colId xmlns:a16="http://schemas.microsoft.com/office/drawing/2014/main" val="2765766790"/>
                    </a:ext>
                  </a:extLst>
                </a:gridCol>
                <a:gridCol w="1321830">
                  <a:extLst>
                    <a:ext uri="{9D8B030D-6E8A-4147-A177-3AD203B41FA5}">
                      <a16:colId xmlns:a16="http://schemas.microsoft.com/office/drawing/2014/main" val="2526482547"/>
                    </a:ext>
                  </a:extLst>
                </a:gridCol>
                <a:gridCol w="2118363">
                  <a:extLst>
                    <a:ext uri="{9D8B030D-6E8A-4147-A177-3AD203B41FA5}">
                      <a16:colId xmlns:a16="http://schemas.microsoft.com/office/drawing/2014/main" val="721186919"/>
                    </a:ext>
                  </a:extLst>
                </a:gridCol>
                <a:gridCol w="1107845">
                  <a:extLst>
                    <a:ext uri="{9D8B030D-6E8A-4147-A177-3AD203B41FA5}">
                      <a16:colId xmlns:a16="http://schemas.microsoft.com/office/drawing/2014/main" val="4185416680"/>
                    </a:ext>
                  </a:extLst>
                </a:gridCol>
              </a:tblGrid>
              <a:tr h="399600">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組織</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担当</a:t>
                      </a:r>
                      <a:r>
                        <a:rPr lang="ja-JP" altLang="en-US" sz="1200">
                          <a:effectLst/>
                          <a:latin typeface="BIZ UDPゴシック" panose="020B0400000000000000" pitchFamily="50" charset="-128"/>
                          <a:ea typeface="BIZ UDPゴシック" panose="020B0400000000000000" pitchFamily="50" charset="-128"/>
                        </a:rPr>
                        <a:t>者名</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役割</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人数</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3114534806"/>
                  </a:ext>
                </a:extLst>
              </a:tr>
              <a:tr h="1070586">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貴事業所</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10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buNone/>
                      </a:pP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名</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5193984"/>
                  </a:ext>
                </a:extLst>
              </a:tr>
              <a:tr h="1070586">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健保組合</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0"/>
                        </a:spcAft>
                        <a:buNone/>
                      </a:pPr>
                      <a:endParaRPr lang="en-US" altLang="ja-JP" sz="1200">
                        <a:effectLst/>
                        <a:latin typeface="BIZ UDPゴシック" panose="020B0400000000000000" pitchFamily="50" charset="-128"/>
                        <a:ea typeface="BIZ UDPゴシック" panose="020B0400000000000000" pitchFamily="50" charset="-12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buNone/>
                      </a:pP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15000"/>
                        </a:lnSpc>
                        <a:spcBef>
                          <a:spcPts val="0"/>
                        </a:spcBef>
                        <a:spcAft>
                          <a:spcPts val="0"/>
                        </a:spcAft>
                        <a:buClrTx/>
                        <a:buSzTx/>
                        <a:buFontTx/>
                        <a:buNone/>
                        <a:tabLst/>
                        <a:defRPr/>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名</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2252382"/>
                  </a:ext>
                </a:extLst>
              </a:tr>
              <a:tr h="734709">
                <a:tc>
                  <a:txBody>
                    <a:bodyPr/>
                    <a:lstStyle/>
                    <a:p>
                      <a:pPr algn="just">
                        <a:lnSpc>
                          <a:spcPct val="115000"/>
                        </a:lnSpc>
                        <a:spcAft>
                          <a:spcPts val="1000"/>
                        </a:spcAft>
                        <a:buNone/>
                      </a:pPr>
                      <a:r>
                        <a:rPr lang="ja-JP" sz="1200">
                          <a:effectLst/>
                          <a:latin typeface="BIZ UDPゴシック" panose="020B0400000000000000" pitchFamily="50" charset="-128"/>
                          <a:ea typeface="BIZ UDPゴシック" panose="020B0400000000000000" pitchFamily="50" charset="-128"/>
                        </a:rPr>
                        <a:t>産業保健スタッフ</a:t>
                      </a: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15000"/>
                        </a:lnSpc>
                        <a:spcAft>
                          <a:spcPts val="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spcAft>
                          <a:spcPts val="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15000"/>
                        </a:lnSpc>
                        <a:spcBef>
                          <a:spcPts val="0"/>
                        </a:spcBef>
                        <a:spcAft>
                          <a:spcPts val="0"/>
                        </a:spcAft>
                        <a:buClrTx/>
                        <a:buSzTx/>
                        <a:buFontTx/>
                        <a:buNone/>
                        <a:tabLst/>
                        <a:defRPr/>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名</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68580" marR="144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5186908"/>
                  </a:ext>
                </a:extLst>
              </a:tr>
            </a:tbl>
          </a:graphicData>
        </a:graphic>
      </p:graphicFrame>
      <p:cxnSp>
        <p:nvCxnSpPr>
          <p:cNvPr id="4" name="直線コネクタ 3">
            <a:extLst>
              <a:ext uri="{FF2B5EF4-FFF2-40B4-BE49-F238E27FC236}">
                <a16:creationId xmlns:a16="http://schemas.microsoft.com/office/drawing/2014/main" id="{E468127A-F3E2-8A99-BE26-F8175E42A9B0}"/>
              </a:ext>
            </a:extLst>
          </p:cNvPr>
          <p:cNvCxnSpPr>
            <a:cxnSpLocks/>
          </p:cNvCxnSpPr>
          <p:nvPr/>
        </p:nvCxnSpPr>
        <p:spPr>
          <a:xfrm>
            <a:off x="499109" y="4047173"/>
            <a:ext cx="5796000"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直線コネクタ 7">
            <a:extLst>
              <a:ext uri="{FF2B5EF4-FFF2-40B4-BE49-F238E27FC236}">
                <a16:creationId xmlns:a16="http://schemas.microsoft.com/office/drawing/2014/main" id="{7B6DEA10-A76D-7D39-8190-896993E19A5D}"/>
              </a:ext>
            </a:extLst>
          </p:cNvPr>
          <p:cNvCxnSpPr/>
          <p:nvPr/>
        </p:nvCxnSpPr>
        <p:spPr>
          <a:xfrm>
            <a:off x="2676525" y="2095500"/>
            <a:ext cx="3848100"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直線コネクタ 8">
            <a:extLst>
              <a:ext uri="{FF2B5EF4-FFF2-40B4-BE49-F238E27FC236}">
                <a16:creationId xmlns:a16="http://schemas.microsoft.com/office/drawing/2014/main" id="{58CB1C7F-8B34-07CC-3EF4-F44182C74308}"/>
              </a:ext>
            </a:extLst>
          </p:cNvPr>
          <p:cNvCxnSpPr>
            <a:cxnSpLocks/>
          </p:cNvCxnSpPr>
          <p:nvPr/>
        </p:nvCxnSpPr>
        <p:spPr>
          <a:xfrm>
            <a:off x="1600200" y="2524125"/>
            <a:ext cx="4838700"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直線コネクタ 10">
            <a:extLst>
              <a:ext uri="{FF2B5EF4-FFF2-40B4-BE49-F238E27FC236}">
                <a16:creationId xmlns:a16="http://schemas.microsoft.com/office/drawing/2014/main" id="{AB897B45-C034-C086-39B4-27334AD039F5}"/>
              </a:ext>
            </a:extLst>
          </p:cNvPr>
          <p:cNvCxnSpPr>
            <a:cxnSpLocks/>
          </p:cNvCxnSpPr>
          <p:nvPr/>
        </p:nvCxnSpPr>
        <p:spPr>
          <a:xfrm>
            <a:off x="1600200" y="2962275"/>
            <a:ext cx="4838700"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直線コネクタ 12">
            <a:extLst>
              <a:ext uri="{FF2B5EF4-FFF2-40B4-BE49-F238E27FC236}">
                <a16:creationId xmlns:a16="http://schemas.microsoft.com/office/drawing/2014/main" id="{ED1D8919-A1A1-2F4A-82F4-CF02540A0DA1}"/>
              </a:ext>
            </a:extLst>
          </p:cNvPr>
          <p:cNvCxnSpPr>
            <a:cxnSpLocks/>
          </p:cNvCxnSpPr>
          <p:nvPr/>
        </p:nvCxnSpPr>
        <p:spPr>
          <a:xfrm>
            <a:off x="932534" y="4294823"/>
            <a:ext cx="5362575"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2833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4B53F-C3DD-2E59-F7F2-C7CDABE84B68}"/>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4298B9A-21A1-5975-F170-597D528B913D}"/>
              </a:ext>
            </a:extLst>
          </p:cNvPr>
          <p:cNvSpPr txBox="1"/>
          <p:nvPr/>
        </p:nvSpPr>
        <p:spPr>
          <a:xfrm>
            <a:off x="191729" y="559114"/>
            <a:ext cx="6208487" cy="564129"/>
          </a:xfrm>
          <a:prstGeom prst="rect">
            <a:avLst/>
          </a:prstGeom>
          <a:noFill/>
        </p:spPr>
        <p:txBody>
          <a:bodyPr wrap="square">
            <a:spAutoFit/>
          </a:bodyPr>
          <a:lstStyle/>
          <a:p>
            <a:pPr>
              <a:lnSpc>
                <a:spcPct val="115000"/>
              </a:lnSpc>
              <a:spcBef>
                <a:spcPts val="1000"/>
              </a:spcBef>
              <a:buNone/>
            </a:pPr>
            <a:r>
              <a:rPr lang="en-US" altLang="ja-JP" sz="1400" b="1">
                <a:solidFill>
                  <a:srgbClr val="4F81BD"/>
                </a:solidFill>
                <a:effectLst/>
                <a:latin typeface="BIZ UDPゴシック" panose="020B0400000000000000" pitchFamily="50" charset="-128"/>
                <a:ea typeface="ＭＳ ゴシック" panose="020B0609070205080204" pitchFamily="49" charset="-128"/>
                <a:cs typeface="Times New Roman" panose="02020603050405020304" pitchFamily="18" charset="0"/>
              </a:rPr>
              <a:t>5. </a:t>
            </a:r>
            <a:r>
              <a:rPr lang="ja-JP" altLang="ja-JP" sz="1400" b="1">
                <a:solidFill>
                  <a:srgbClr val="4F81BD"/>
                </a:solidFill>
                <a:effectLst/>
                <a:latin typeface="Calibri" panose="020F0502020204030204" pitchFamily="34" charset="0"/>
                <a:ea typeface="BIZ UDPゴシック" panose="020B0400000000000000" pitchFamily="50" charset="-128"/>
                <a:cs typeface="Times New Roman" panose="02020603050405020304" pitchFamily="18" charset="0"/>
              </a:rPr>
              <a:t>対策</a:t>
            </a:r>
            <a:endParaRPr lang="ja-JP" altLang="ja-JP" sz="1400" b="1">
              <a:solidFill>
                <a:srgbClr val="4F81BD"/>
              </a:solidFill>
              <a:effectLst/>
              <a:latin typeface="Calibri" panose="020F0502020204030204" pitchFamily="34" charset="0"/>
              <a:ea typeface="ＭＳ ゴシック" panose="020B0609070205080204" pitchFamily="49" charset="-128"/>
              <a:cs typeface="Times New Roman" panose="02020603050405020304" pitchFamily="18" charset="0"/>
            </a:endParaRPr>
          </a:p>
          <a:p>
            <a:pPr>
              <a:lnSpc>
                <a:spcPct val="115000"/>
              </a:lnSpc>
              <a:spcAft>
                <a:spcPts val="1000"/>
              </a:spcAft>
              <a:buNone/>
            </a:pP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課題を解決する対策と、その策が実施中か否か、</a:t>
            </a:r>
            <a:r>
              <a:rPr lang="en-US"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KPI</a:t>
            </a:r>
            <a:r>
              <a:rPr lang="ja-JP" altLang="ja-JP" sz="1400">
                <a:solidFill>
                  <a:srgbClr val="F79646"/>
                </a:solidFill>
                <a:effectLst/>
                <a:latin typeface="Cambria" panose="02040503050406030204" pitchFamily="18" charset="0"/>
                <a:ea typeface="BIZ UDPゴシック" panose="020B0400000000000000" pitchFamily="50" charset="-128"/>
                <a:cs typeface="Arial" panose="020B0604020202020204" pitchFamily="34" charset="0"/>
              </a:rPr>
              <a:t>を記載してください</a:t>
            </a:r>
            <a:endParaRPr lang="ja-JP" altLang="ja-JP" sz="1400">
              <a:effectLst/>
              <a:latin typeface="Cambria" panose="02040503050406030204" pitchFamily="18" charset="0"/>
              <a:ea typeface="ＭＳ 明朝" panose="02020609040205080304" pitchFamily="17" charset="-128"/>
              <a:cs typeface="Arial" panose="020B0604020202020204" pitchFamily="34" charset="0"/>
            </a:endParaRPr>
          </a:p>
        </p:txBody>
      </p:sp>
      <p:graphicFrame>
        <p:nvGraphicFramePr>
          <p:cNvPr id="5" name="表 4">
            <a:extLst>
              <a:ext uri="{FF2B5EF4-FFF2-40B4-BE49-F238E27FC236}">
                <a16:creationId xmlns:a16="http://schemas.microsoft.com/office/drawing/2014/main" id="{826BE156-9605-5050-9DEB-5005C178ADAC}"/>
              </a:ext>
            </a:extLst>
          </p:cNvPr>
          <p:cNvGraphicFramePr>
            <a:graphicFrameLocks noGrp="1"/>
          </p:cNvGraphicFramePr>
          <p:nvPr>
            <p:extLst>
              <p:ext uri="{D42A27DB-BD31-4B8C-83A1-F6EECF244321}">
                <p14:modId xmlns:p14="http://schemas.microsoft.com/office/powerpoint/2010/main" val="2006463787"/>
              </p:ext>
            </p:extLst>
          </p:nvPr>
        </p:nvGraphicFramePr>
        <p:xfrm>
          <a:off x="279398" y="1257792"/>
          <a:ext cx="6397174" cy="7913026"/>
        </p:xfrm>
        <a:graphic>
          <a:graphicData uri="http://schemas.openxmlformats.org/drawingml/2006/table">
            <a:tbl>
              <a:tblPr firstRow="1" firstCol="1" bandRow="1">
                <a:tableStyleId>{5C22544A-7EE6-4342-B048-85BDC9FD1C3A}</a:tableStyleId>
              </a:tblPr>
              <a:tblGrid>
                <a:gridCol w="548335">
                  <a:extLst>
                    <a:ext uri="{9D8B030D-6E8A-4147-A177-3AD203B41FA5}">
                      <a16:colId xmlns:a16="http://schemas.microsoft.com/office/drawing/2014/main" val="1876343462"/>
                    </a:ext>
                  </a:extLst>
                </a:gridCol>
                <a:gridCol w="1458267">
                  <a:extLst>
                    <a:ext uri="{9D8B030D-6E8A-4147-A177-3AD203B41FA5}">
                      <a16:colId xmlns:a16="http://schemas.microsoft.com/office/drawing/2014/main" val="1762253590"/>
                    </a:ext>
                  </a:extLst>
                </a:gridCol>
                <a:gridCol w="622300">
                  <a:extLst>
                    <a:ext uri="{9D8B030D-6E8A-4147-A177-3AD203B41FA5}">
                      <a16:colId xmlns:a16="http://schemas.microsoft.com/office/drawing/2014/main" val="13181172"/>
                    </a:ext>
                  </a:extLst>
                </a:gridCol>
                <a:gridCol w="3768272">
                  <a:extLst>
                    <a:ext uri="{9D8B030D-6E8A-4147-A177-3AD203B41FA5}">
                      <a16:colId xmlns:a16="http://schemas.microsoft.com/office/drawing/2014/main" val="407821227"/>
                    </a:ext>
                  </a:extLst>
                </a:gridCol>
              </a:tblGrid>
              <a:tr h="396000">
                <a:tc>
                  <a:txBody>
                    <a:bodyPr/>
                    <a:lstStyle/>
                    <a:p>
                      <a:pPr algn="just">
                        <a:lnSpc>
                          <a:spcPct val="100000"/>
                        </a:lnSpc>
                        <a:spcAft>
                          <a:spcPts val="1000"/>
                        </a:spcAft>
                        <a:buNone/>
                      </a:pPr>
                      <a:r>
                        <a:rPr lang="en-US" sz="1300">
                          <a:effectLst/>
                          <a:latin typeface="BIZ UDPゴシック" panose="020B0400000000000000" pitchFamily="50" charset="-128"/>
                          <a:ea typeface="BIZ UDPゴシック" panose="020B0400000000000000" pitchFamily="50" charset="-128"/>
                        </a:rPr>
                        <a:t>項目</a:t>
                      </a:r>
                      <a:endParaRPr lang="ja-JP" sz="13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00000"/>
                        </a:lnSpc>
                        <a:spcAft>
                          <a:spcPts val="1000"/>
                        </a:spcAft>
                        <a:buNone/>
                      </a:pPr>
                      <a:r>
                        <a:rPr lang="ja-JP" sz="1300">
                          <a:effectLst/>
                          <a:latin typeface="BIZ UDPゴシック" panose="020B0400000000000000" pitchFamily="50" charset="-128"/>
                          <a:ea typeface="BIZ UDPゴシック" panose="020B0400000000000000" pitchFamily="50" charset="-128"/>
                        </a:rPr>
                        <a:t>対策</a:t>
                      </a:r>
                      <a:endParaRPr lang="ja-JP" sz="13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00000"/>
                        </a:lnSpc>
                        <a:spcAft>
                          <a:spcPts val="1000"/>
                        </a:spcAft>
                        <a:buNone/>
                      </a:pPr>
                      <a:r>
                        <a:rPr lang="ja-JP" altLang="en-US" sz="1300">
                          <a:effectLst/>
                          <a:latin typeface="BIZ UDPゴシック" panose="020B0400000000000000" pitchFamily="50" charset="-128"/>
                          <a:ea typeface="BIZ UDPゴシック" panose="020B0400000000000000" pitchFamily="50" charset="-128"/>
                          <a:cs typeface="Arial" panose="020B0604020202020204" pitchFamily="34" charset="0"/>
                        </a:rPr>
                        <a:t>状況</a:t>
                      </a:r>
                      <a:endParaRPr lang="en-US" altLang="ja-JP" sz="13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a:txBody>
                    <a:bodyPr/>
                    <a:lstStyle/>
                    <a:p>
                      <a:pPr algn="just">
                        <a:lnSpc>
                          <a:spcPct val="100000"/>
                        </a:lnSpc>
                        <a:spcAft>
                          <a:spcPts val="1000"/>
                        </a:spcAft>
                        <a:buNone/>
                      </a:pPr>
                      <a:r>
                        <a:rPr lang="en-US" sz="1300">
                          <a:effectLst/>
                          <a:latin typeface="BIZ UDPゴシック" panose="020B0400000000000000" pitchFamily="50" charset="-128"/>
                          <a:ea typeface="BIZ UDPゴシック" panose="020B0400000000000000" pitchFamily="50" charset="-128"/>
                        </a:rPr>
                        <a:t>KPI</a:t>
                      </a:r>
                      <a:endParaRPr lang="ja-JP" sz="13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extLst>
                  <a:ext uri="{0D108BD9-81ED-4DB2-BD59-A6C34878D82A}">
                    <a16:rowId xmlns:a16="http://schemas.microsoft.com/office/drawing/2014/main" val="481659416"/>
                  </a:ext>
                </a:extLst>
              </a:tr>
              <a:tr h="612175">
                <a:tc rowSpan="2">
                  <a:txBody>
                    <a:bodyPr/>
                    <a:lstStyle/>
                    <a:p>
                      <a:pPr>
                        <a:lnSpc>
                          <a:spcPct val="115000"/>
                        </a:lnSpc>
                        <a:spcAft>
                          <a:spcPts val="1000"/>
                        </a:spcAft>
                        <a:buNone/>
                      </a:pPr>
                      <a:endParaRPr 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rowSpan="2">
                  <a:txBody>
                    <a:bodyPr/>
                    <a:lstStyle/>
                    <a:p>
                      <a:pPr>
                        <a:lnSpc>
                          <a:spcPct val="115000"/>
                        </a:lnSpc>
                        <a:spcAft>
                          <a:spcPts val="2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未実施</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検討中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実施中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rPr>
                        <a:t>①</a:t>
                      </a:r>
                      <a:endParaRPr lang="ja-JP" sz="1200">
                        <a:effectLst/>
                        <a:latin typeface="BIZ UDPゴシック" panose="020B0400000000000000" pitchFamily="50" charset="-128"/>
                        <a:ea typeface="BIZ UDPゴシック" panose="020B0400000000000000" pitchFamily="50" charset="-128"/>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4188794047"/>
                  </a:ext>
                </a:extLst>
              </a:tr>
              <a:tr h="6121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②</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9849500"/>
                  </a:ext>
                </a:extLst>
              </a:tr>
              <a:tr h="612175">
                <a:tc rowSpan="2">
                  <a:txBody>
                    <a:bodyPr/>
                    <a:lstStyle/>
                    <a:p>
                      <a:pPr>
                        <a:lnSpc>
                          <a:spcPct val="115000"/>
                        </a:lnSpc>
                        <a:spcAft>
                          <a:spcPts val="1000"/>
                        </a:spcAft>
                        <a:buNone/>
                      </a:pPr>
                      <a:endParaRPr 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rowSpan="2">
                  <a:txBody>
                    <a:bodyPr/>
                    <a:lstStyle/>
                    <a:p>
                      <a:pPr>
                        <a:lnSpc>
                          <a:spcPct val="115000"/>
                        </a:lnSpc>
                        <a:spcAft>
                          <a:spcPts val="2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未実施</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検討中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実施中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rPr>
                        <a:t>①</a:t>
                      </a:r>
                      <a:endParaRPr lang="ja-JP" sz="1200">
                        <a:effectLst/>
                        <a:latin typeface="BIZ UDPゴシック" panose="020B0400000000000000" pitchFamily="50" charset="-128"/>
                        <a:ea typeface="BIZ UDPゴシック" panose="020B0400000000000000" pitchFamily="50" charset="-128"/>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3504589201"/>
                  </a:ext>
                </a:extLst>
              </a:tr>
              <a:tr h="6121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②</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8044226"/>
                  </a:ext>
                </a:extLst>
              </a:tr>
              <a:tr h="679813">
                <a:tc rowSpan="2">
                  <a:txBody>
                    <a:bodyPr/>
                    <a:lstStyle/>
                    <a:p>
                      <a:pPr>
                        <a:lnSpc>
                          <a:spcPct val="115000"/>
                        </a:lnSpc>
                        <a:spcAft>
                          <a:spcPts val="1000"/>
                        </a:spcAft>
                        <a:buNone/>
                      </a:pPr>
                      <a:endParaRPr 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rowSpan="2">
                  <a:txBody>
                    <a:bodyPr/>
                    <a:lstStyle/>
                    <a:p>
                      <a:pPr>
                        <a:lnSpc>
                          <a:spcPct val="115000"/>
                        </a:lnSpc>
                        <a:spcAft>
                          <a:spcPts val="2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未実施</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検討中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実施中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rPr>
                        <a:t>①</a:t>
                      </a:r>
                      <a:endParaRPr lang="ja-JP" sz="1200">
                        <a:effectLst/>
                        <a:latin typeface="BIZ UDPゴシック" panose="020B0400000000000000" pitchFamily="50" charset="-128"/>
                        <a:ea typeface="BIZ UDPゴシック" panose="020B0400000000000000" pitchFamily="50" charset="-128"/>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315495456"/>
                  </a:ext>
                </a:extLst>
              </a:tr>
              <a:tr h="67981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②</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3532839"/>
                  </a:ext>
                </a:extLst>
              </a:tr>
              <a:tr h="544537">
                <a:tc rowSpan="2">
                  <a:txBody>
                    <a:bodyPr/>
                    <a:lstStyle/>
                    <a:p>
                      <a:pPr>
                        <a:lnSpc>
                          <a:spcPct val="115000"/>
                        </a:lnSpc>
                        <a:spcAft>
                          <a:spcPts val="1000"/>
                        </a:spcAft>
                        <a:buNone/>
                      </a:pPr>
                      <a:endParaRPr 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rowSpan="2">
                  <a:txBody>
                    <a:bodyPr/>
                    <a:lstStyle/>
                    <a:p>
                      <a:pPr>
                        <a:lnSpc>
                          <a:spcPct val="115000"/>
                        </a:lnSpc>
                        <a:spcAft>
                          <a:spcPts val="2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未実施</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検討中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実施中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rPr>
                        <a:t>①</a:t>
                      </a:r>
                      <a:endParaRPr lang="ja-JP" sz="1200">
                        <a:effectLst/>
                        <a:latin typeface="BIZ UDPゴシック" panose="020B0400000000000000" pitchFamily="50" charset="-128"/>
                        <a:ea typeface="BIZ UDPゴシック" panose="020B0400000000000000" pitchFamily="50" charset="-128"/>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3244379675"/>
                  </a:ext>
                </a:extLst>
              </a:tr>
              <a:tr h="54453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②</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8894067"/>
                  </a:ext>
                </a:extLst>
              </a:tr>
              <a:tr h="679813">
                <a:tc rowSpan="2">
                  <a:txBody>
                    <a:bodyPr/>
                    <a:lstStyle/>
                    <a:p>
                      <a:pPr>
                        <a:lnSpc>
                          <a:spcPct val="115000"/>
                        </a:lnSpc>
                        <a:spcAft>
                          <a:spcPts val="1000"/>
                        </a:spcAft>
                        <a:buNone/>
                      </a:pPr>
                      <a:endParaRPr 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rowSpan="2">
                  <a:txBody>
                    <a:bodyPr/>
                    <a:lstStyle/>
                    <a:p>
                      <a:pPr>
                        <a:lnSpc>
                          <a:spcPct val="115000"/>
                        </a:lnSpc>
                        <a:spcAft>
                          <a:spcPts val="2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未実施</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検討中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実施中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rPr>
                        <a:t>①</a:t>
                      </a:r>
                      <a:endParaRPr lang="ja-JP" sz="1200">
                        <a:effectLst/>
                        <a:latin typeface="BIZ UDPゴシック" panose="020B0400000000000000" pitchFamily="50" charset="-128"/>
                        <a:ea typeface="BIZ UDPゴシック" panose="020B0400000000000000" pitchFamily="50" charset="-128"/>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40744538"/>
                  </a:ext>
                </a:extLst>
              </a:tr>
              <a:tr h="67981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②</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2374231"/>
                  </a:ext>
                </a:extLst>
              </a:tr>
              <a:tr h="630000">
                <a:tc rowSpan="2">
                  <a:txBody>
                    <a:bodyPr/>
                    <a:lstStyle/>
                    <a:p>
                      <a:pPr>
                        <a:lnSpc>
                          <a:spcPct val="115000"/>
                        </a:lnSpc>
                        <a:spcAft>
                          <a:spcPts val="1000"/>
                        </a:spcAft>
                        <a:buNone/>
                      </a:pPr>
                      <a:endParaRPr lang="ja-JP" sz="14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50000"/>
                        <a:lumOff val="50000"/>
                      </a:schemeClr>
                    </a:solidFill>
                  </a:tcPr>
                </a:tc>
                <a:tc rowSpan="2">
                  <a:txBody>
                    <a:bodyPr/>
                    <a:lstStyle/>
                    <a:p>
                      <a:pPr>
                        <a:lnSpc>
                          <a:spcPct val="115000"/>
                        </a:lnSpc>
                        <a:spcAft>
                          <a:spcPts val="200"/>
                        </a:spcAft>
                        <a:buNone/>
                      </a:pPr>
                      <a:endParaRPr 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未実施</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検討中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p>
                      <a:pPr>
                        <a:lnSpc>
                          <a:spcPct val="100000"/>
                        </a:lnSpc>
                        <a:spcAft>
                          <a:spcPts val="200"/>
                        </a:spcAft>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実施中</a:t>
                      </a:r>
                      <a:endPar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rPr>
                        <a:t>①</a:t>
                      </a:r>
                      <a:endParaRPr lang="ja-JP" sz="1200">
                        <a:effectLst/>
                        <a:latin typeface="BIZ UDPゴシック" panose="020B0400000000000000" pitchFamily="50" charset="-128"/>
                        <a:ea typeface="BIZ UDPゴシック" panose="020B0400000000000000" pitchFamily="50" charset="-128"/>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59140077"/>
                  </a:ext>
                </a:extLst>
              </a:tr>
              <a:tr h="63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lvl="0" indent="0">
                        <a:lnSpc>
                          <a:spcPct val="100000"/>
                        </a:lnSpc>
                        <a:spcAft>
                          <a:spcPts val="200"/>
                        </a:spcAft>
                        <a:buFont typeface="+mj-ea"/>
                        <a:buNone/>
                      </a:pPr>
                      <a:r>
                        <a:rPr lang="ja-JP" altLang="en-US" sz="1200">
                          <a:effectLst/>
                          <a:latin typeface="BIZ UDPゴシック" panose="020B0400000000000000" pitchFamily="50" charset="-128"/>
                          <a:ea typeface="BIZ UDPゴシック" panose="020B0400000000000000" pitchFamily="50" charset="-128"/>
                          <a:cs typeface="Arial" panose="020B0604020202020204" pitchFamily="34" charset="0"/>
                        </a:rPr>
                        <a:t>②</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a:txBody>
                  <a:tcPr marL="46458" marR="464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6999739"/>
                  </a:ext>
                </a:extLst>
              </a:tr>
            </a:tbl>
          </a:graphicData>
        </a:graphic>
      </p:graphicFrame>
    </p:spTree>
    <p:extLst>
      <p:ext uri="{BB962C8B-B14F-4D97-AF65-F5344CB8AC3E}">
        <p14:creationId xmlns:p14="http://schemas.microsoft.com/office/powerpoint/2010/main" val="525274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C3C3D-21BC-6453-4E32-0EF7BBDF16CA}"/>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1017706E-D98F-61E6-373C-CD97772A9ADF}"/>
              </a:ext>
            </a:extLst>
          </p:cNvPr>
          <p:cNvSpPr txBox="1"/>
          <p:nvPr/>
        </p:nvSpPr>
        <p:spPr>
          <a:xfrm>
            <a:off x="191729" y="565785"/>
            <a:ext cx="6603591" cy="3439018"/>
          </a:xfrm>
          <a:prstGeom prst="rect">
            <a:avLst/>
          </a:prstGeom>
          <a:noFill/>
        </p:spPr>
        <p:txBody>
          <a:bodyPr wrap="square">
            <a:spAutoFit/>
          </a:bodyPr>
          <a:lstStyle/>
          <a:p>
            <a:pPr>
              <a:lnSpc>
                <a:spcPct val="115000"/>
              </a:lnSpc>
              <a:spcBef>
                <a:spcPts val="1000"/>
              </a:spcBef>
              <a:buNone/>
            </a:pPr>
            <a:r>
              <a:rPr lang="ja-JP" altLang="en-US" sz="1400" b="1">
                <a:solidFill>
                  <a:srgbClr val="4F81BD"/>
                </a:solidFill>
                <a:latin typeface="BIZ UDPゴシック" panose="020B0400000000000000" pitchFamily="50" charset="-128"/>
                <a:ea typeface="BIZ UDPゴシック" panose="020B0400000000000000" pitchFamily="50" charset="-128"/>
                <a:cs typeface="Times New Roman" panose="02020603050405020304" pitchFamily="18" charset="0"/>
              </a:rPr>
              <a:t>６</a:t>
            </a:r>
            <a:r>
              <a:rPr lang="en-US" altLang="ja-JP" sz="1400" b="1">
                <a:solidFill>
                  <a:srgbClr val="4F81B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b="1">
                <a:solidFill>
                  <a:srgbClr val="4F81B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スケジュール</a:t>
            </a:r>
          </a:p>
          <a:p>
            <a:pPr>
              <a:lnSpc>
                <a:spcPct val="115000"/>
              </a:lnSpc>
              <a:spcAft>
                <a:spcPts val="1000"/>
              </a:spcAft>
              <a:buNone/>
            </a:pPr>
            <a:r>
              <a:rPr lang="ja-JP" altLang="ja-JP" sz="1400">
                <a:solidFill>
                  <a:srgbClr val="F79646"/>
                </a:solidFill>
                <a:effectLst/>
                <a:latin typeface="BIZ UDPゴシック" panose="020B0400000000000000" pitchFamily="50" charset="-128"/>
                <a:ea typeface="BIZ UDPゴシック" panose="020B0400000000000000" pitchFamily="50" charset="-128"/>
                <a:cs typeface="Arial" panose="020B0604020202020204" pitchFamily="34" charset="0"/>
              </a:rPr>
              <a:t>事業主とコラボヘルスを進めていくためのスケジュールを記載してください</a:t>
            </a:r>
            <a:endParaRPr lang="ja-JP" altLang="en-US" sz="1400">
              <a:solidFill>
                <a:srgbClr val="F79646"/>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marL="342900" lvl="0" indent="-342900">
              <a:lnSpc>
                <a:spcPct val="150000"/>
              </a:lnSpc>
              <a:buFont typeface="Wingdings" panose="05000000000000000000" pitchFamily="2" charset="2"/>
              <a:buChar char="Ø"/>
            </a:pPr>
            <a:r>
              <a:rPr lang="en-US" altLang="ja-JP" sz="1200">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latin typeface="BIZ UDPゴシック" panose="020B0400000000000000" pitchFamily="50" charset="-128"/>
                <a:ea typeface="BIZ UDPゴシック" panose="020B0400000000000000" pitchFamily="50" charset="-128"/>
                <a:cs typeface="Arial" panose="020B0604020202020204" pitchFamily="34" charset="0"/>
              </a:rPr>
              <a:t> </a:t>
            </a:r>
          </a:p>
          <a:p>
            <a:pPr marL="342900" lvl="0" indent="-342900">
              <a:lnSpc>
                <a:spcPct val="150000"/>
              </a:lnSpc>
              <a:buFont typeface="Wingdings" panose="05000000000000000000" pitchFamily="2" charset="2"/>
              <a:buChar char="Ø"/>
            </a:pPr>
            <a:r>
              <a:rPr lang="en-US" altLang="ja-JP" sz="1200">
                <a:effectLst/>
                <a:latin typeface="BIZ UDPゴシック" panose="020B0400000000000000" pitchFamily="50" charset="-128"/>
                <a:ea typeface="BIZ UDPゴシック" panose="020B0400000000000000" pitchFamily="50" charset="-128"/>
                <a:cs typeface="Arial" panose="020B0604020202020204" pitchFamily="34" charset="0"/>
              </a:rPr>
              <a:t> </a:t>
            </a:r>
            <a:endParaRPr lang="ja-JP" altLang="ja-JP" sz="1200">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0" name="テキスト ボックス 9">
            <a:extLst>
              <a:ext uri="{FF2B5EF4-FFF2-40B4-BE49-F238E27FC236}">
                <a16:creationId xmlns:a16="http://schemas.microsoft.com/office/drawing/2014/main" id="{4CDBB7CF-0A09-10CF-CA33-1CA3DDBFBC15}"/>
              </a:ext>
            </a:extLst>
          </p:cNvPr>
          <p:cNvSpPr txBox="1"/>
          <p:nvPr/>
        </p:nvSpPr>
        <p:spPr>
          <a:xfrm>
            <a:off x="5950855" y="9114971"/>
            <a:ext cx="783772" cy="307777"/>
          </a:xfrm>
          <a:prstGeom prst="rect">
            <a:avLst/>
          </a:prstGeom>
          <a:noFill/>
        </p:spPr>
        <p:txBody>
          <a:bodyPr wrap="square" rtlCol="0">
            <a:spAutoFit/>
          </a:bodyPr>
          <a:lstStyle/>
          <a:p>
            <a:pPr algn="ctr"/>
            <a:r>
              <a:rPr kumimoji="1" lang="ja-JP" altLang="en-US" sz="1400"/>
              <a:t>以上</a:t>
            </a:r>
          </a:p>
        </p:txBody>
      </p:sp>
    </p:spTree>
    <p:extLst>
      <p:ext uri="{BB962C8B-B14F-4D97-AF65-F5344CB8AC3E}">
        <p14:creationId xmlns:p14="http://schemas.microsoft.com/office/powerpoint/2010/main" val="17892972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BIZ UDPゴシック">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F6F2328F264CA49BD2773DF4E6DAD7E" ma:contentTypeVersion="14" ma:contentTypeDescription="新しいドキュメントを作成します。" ma:contentTypeScope="" ma:versionID="4d519ea5def42bfc0beb9b0654327d64">
  <xsd:schema xmlns:xsd="http://www.w3.org/2001/XMLSchema" xmlns:xs="http://www.w3.org/2001/XMLSchema" xmlns:p="http://schemas.microsoft.com/office/2006/metadata/properties" xmlns:ns2="1459d8ae-cfa0-4ef4-befc-04cb9a6123ac" xmlns:ns3="263dbbe5-076b-4606-a03b-9598f5f2f35a" targetNamespace="http://schemas.microsoft.com/office/2006/metadata/properties" ma:root="true" ma:fieldsID="c0b42ede72e054a5f53b417a30c9ab02" ns2:_="" ns3:_="">
    <xsd:import namespace="1459d8ae-cfa0-4ef4-befc-04cb9a6123ac"/>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9d8ae-cfa0-4ef4-befc-04cb9a6123a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4087832-874f-41e5-a819-726176d029f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1459d8ae-cfa0-4ef4-befc-04cb9a6123ac">
      <Terms xmlns="http://schemas.microsoft.com/office/infopath/2007/PartnerControls"/>
    </lcf76f155ced4ddcb4097134ff3c332f>
    <Owner xmlns="1459d8ae-cfa0-4ef4-befc-04cb9a6123ac">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51CC1E-A096-4700-ABC4-1E67824D0F93}"/>
</file>

<file path=customXml/itemProps2.xml><?xml version="1.0" encoding="utf-8"?>
<ds:datastoreItem xmlns:ds="http://schemas.openxmlformats.org/officeDocument/2006/customXml" ds:itemID="{DA6228E3-05C3-4C5A-BE4C-4074457B9D87}">
  <ds:schemaRefs>
    <ds:schemaRef ds:uri="http://schemas.openxmlformats.org/package/2006/metadata/core-properties"/>
    <ds:schemaRef ds:uri="83aad2b9-7452-4360-95c6-4587827b6701"/>
    <ds:schemaRef ds:uri="http://schemas.microsoft.com/office/2006/documentManagement/types"/>
    <ds:schemaRef ds:uri="http://schemas.microsoft.com/office/2006/metadata/properties"/>
    <ds:schemaRef ds:uri="http://purl.org/dc/elements/1.1/"/>
    <ds:schemaRef ds:uri="http://purl.org/dc/term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79DE88A-B939-4F19-8934-62135845E8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1089</Words>
  <PresentationFormat>A4 210 x 297 mm</PresentationFormat>
  <Paragraphs>195</Paragraphs>
  <Slides>7</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UDPゴシック</vt:lpstr>
      <vt:lpstr>游ゴシック</vt:lpstr>
      <vt:lpstr>Arial</vt:lpstr>
      <vt:lpstr>Calibri</vt:lpstr>
      <vt:lpstr>Cambria</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0x0101008F6F2328F264CA49BD2773DF4E6DAD7E</vt:lpwstr>
  </property>
</Properties>
</file>