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2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authors.xml" ContentType="application/vnd.ms-powerpoint.authors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262" r:id="rId2"/>
    <p:sldId id="263" r:id="rId3"/>
  </p:sldIdLst>
  <p:sldSz cx="9144000" cy="6858000" type="screen4x3"/>
  <p:notesSz cx="6734175" cy="98679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CC"/>
    <a:srgbClr val="FFFF99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58" autoAdjust="0"/>
    <p:restoredTop sz="96054" autoAdjust="0"/>
  </p:normalViewPr>
  <p:slideViewPr>
    <p:cSldViewPr showGuides="1">
      <p:cViewPr varScale="1">
        <p:scale>
          <a:sx n="162" d="100"/>
          <a:sy n="162" d="100"/>
        </p:scale>
        <p:origin x="1422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notesMaster" Target="notesMasters/notesMaster1.xml"/><Relationship Id="rId9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78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78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D51EE9D9-2903-4CA7-929C-76A020B45BB8}" type="datetimeFigureOut">
              <a:rPr lang="ja-JP" altLang="en-US"/>
              <a:pPr>
                <a:defRPr/>
              </a:pPr>
              <a:t>2024/12/25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3950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100" y="4687888"/>
            <a:ext cx="5387975" cy="4440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372600"/>
            <a:ext cx="29178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4763" y="9372600"/>
            <a:ext cx="2917825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1C7624B-2D27-4174-9CDF-11032940F15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dirty="0"/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</a:pPr>
            <a:fld id="{467DCF61-6530-49B8-BAB0-289114FBE84A}" type="slidenum">
              <a:rPr lang="ja-JP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ja-JP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0371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dirty="0"/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</a:pPr>
            <a:fld id="{467DCF61-6530-49B8-BAB0-289114FBE84A}" type="slidenum">
              <a:rPr lang="ja-JP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</a:t>
            </a:fld>
            <a:endParaRPr lang="ja-JP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0730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4FB5B-461B-4FDA-9C1A-1327E3AB9C61}" type="datetimeFigureOut">
              <a:rPr lang="ja-JP" altLang="en-US"/>
              <a:pPr>
                <a:defRPr/>
              </a:pPr>
              <a:t>2024/12/25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419DB5-48D2-4FA8-A0A2-A09DE67E329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95337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28B09-B5FB-4F86-B967-FA30ED9176C5}" type="datetimeFigureOut">
              <a:rPr lang="ja-JP" altLang="en-US"/>
              <a:pPr>
                <a:defRPr/>
              </a:pPr>
              <a:t>2024/12/25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A818E-1D58-4E26-A67B-567DFDE6123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30402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E4E2A-0C0F-40DE-AB95-0B1E254CDA9C}" type="datetimeFigureOut">
              <a:rPr lang="ja-JP" altLang="en-US"/>
              <a:pPr>
                <a:defRPr/>
              </a:pPr>
              <a:t>2024/12/25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95595-3843-4388-9EC8-2576E15CA04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60516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99FF1-7D78-4181-9A16-E877D4C5D97C}" type="datetimeFigureOut">
              <a:rPr lang="ja-JP" altLang="en-US"/>
              <a:pPr>
                <a:defRPr/>
              </a:pPr>
              <a:t>2024/12/25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F746C0-A015-4AF6-B25A-211AB7AE137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36104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E899B-37AB-4585-887B-D9C6E74FCAFA}" type="datetimeFigureOut">
              <a:rPr lang="ja-JP" altLang="en-US"/>
              <a:pPr>
                <a:defRPr/>
              </a:pPr>
              <a:t>2024/12/25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9A4D62-7E83-4714-A011-D7298A795F7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40262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8B186-8BDB-4825-AFF2-9B715CD4C5DB}" type="datetimeFigureOut">
              <a:rPr lang="ja-JP" altLang="en-US"/>
              <a:pPr>
                <a:defRPr/>
              </a:pPr>
              <a:t>2024/12/25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C6E6D-5FFF-4C7F-A81F-640940695F7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08833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7459F-5B5F-4B95-8DB8-0FC66164D93E}" type="datetimeFigureOut">
              <a:rPr lang="ja-JP" altLang="en-US"/>
              <a:pPr>
                <a:defRPr/>
              </a:pPr>
              <a:t>2024/12/25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7FF33-9EF8-4F68-A858-21DEF5126F2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63121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D9A0C-F802-447E-A0FA-2BC2CF64D3EC}" type="datetimeFigureOut">
              <a:rPr lang="ja-JP" altLang="en-US"/>
              <a:pPr>
                <a:defRPr/>
              </a:pPr>
              <a:t>2024/12/25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97BD8-6B4A-4832-9B69-A3E71C159AF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84126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9DA231-657C-4A7D-A3DC-8ED2FAD63B47}" type="datetimeFigureOut">
              <a:rPr lang="ja-JP" altLang="en-US"/>
              <a:pPr>
                <a:defRPr/>
              </a:pPr>
              <a:t>2024/12/25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75179-F3D4-4D32-8310-97709C3B241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91175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85F5C-296F-464E-8539-3DE525F42B16}" type="datetimeFigureOut">
              <a:rPr lang="ja-JP" altLang="en-US"/>
              <a:pPr>
                <a:defRPr/>
              </a:pPr>
              <a:t>2024/12/25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75709-C5D0-47D6-BA7B-BE3E40A9C6E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68163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B0E6CE-53A9-4DD9-942F-48C95A887A2B}" type="datetimeFigureOut">
              <a:rPr lang="ja-JP" altLang="en-US"/>
              <a:pPr>
                <a:defRPr/>
              </a:pPr>
              <a:t>2024/12/25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B38BD-CC01-4A35-82D6-48DA17AF80C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27144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47C2001-5840-4092-954D-2FCAD8D6ADC1}" type="datetimeFigureOut">
              <a:rPr lang="ja-JP" altLang="en-US"/>
              <a:pPr>
                <a:defRPr/>
              </a:pPr>
              <a:t>2024/12/25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89258743-5AAD-400C-87E6-676CA348823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正方形/長方形 55"/>
          <p:cNvSpPr/>
          <p:nvPr/>
        </p:nvSpPr>
        <p:spPr>
          <a:xfrm>
            <a:off x="1055429" y="3242856"/>
            <a:ext cx="8034208" cy="2352902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/>
          </a:p>
        </p:txBody>
      </p:sp>
      <p:sp>
        <p:nvSpPr>
          <p:cNvPr id="3078" name="テキスト ボックス 54"/>
          <p:cNvSpPr txBox="1">
            <a:spLocks noChangeArrowheads="1"/>
          </p:cNvSpPr>
          <p:nvPr/>
        </p:nvSpPr>
        <p:spPr bwMode="auto">
          <a:xfrm>
            <a:off x="3431252" y="4768254"/>
            <a:ext cx="985837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lIns="33237" tIns="33237" rIns="33237" bIns="66473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端末</a:t>
            </a:r>
            <a:endParaRPr lang="en-US" altLang="ja-JP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079" name="テキスト ボックス 38"/>
          <p:cNvSpPr txBox="1">
            <a:spLocks noChangeArrowheads="1"/>
          </p:cNvSpPr>
          <p:nvPr/>
        </p:nvSpPr>
        <p:spPr bwMode="auto">
          <a:xfrm>
            <a:off x="1125553" y="3309706"/>
            <a:ext cx="1441420" cy="3077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/>
              <a:t>●●大学●●室</a:t>
            </a:r>
          </a:p>
        </p:txBody>
      </p:sp>
      <p:sp>
        <p:nvSpPr>
          <p:cNvPr id="3080" name="Lock"/>
          <p:cNvSpPr>
            <a:spLocks noEditPoints="1" noChangeArrowheads="1"/>
          </p:cNvSpPr>
          <p:nvPr/>
        </p:nvSpPr>
        <p:spPr bwMode="auto">
          <a:xfrm flipH="1">
            <a:off x="867814" y="4149120"/>
            <a:ext cx="360000" cy="360000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0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744 w 21600"/>
              <a:gd name="T13" fmla="*/ 9904 h 21600"/>
              <a:gd name="T14" fmla="*/ 21134 w 21600"/>
              <a:gd name="T15" fmla="*/ 1533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93" y="9606"/>
                </a:moveTo>
                <a:lnTo>
                  <a:pt x="2048" y="9606"/>
                </a:lnTo>
                <a:lnTo>
                  <a:pt x="2048" y="4713"/>
                </a:lnTo>
                <a:lnTo>
                  <a:pt x="2420" y="3818"/>
                </a:lnTo>
                <a:lnTo>
                  <a:pt x="2979" y="3028"/>
                </a:lnTo>
                <a:lnTo>
                  <a:pt x="3537" y="2446"/>
                </a:lnTo>
                <a:lnTo>
                  <a:pt x="3956" y="1998"/>
                </a:lnTo>
                <a:lnTo>
                  <a:pt x="4492" y="1581"/>
                </a:lnTo>
                <a:lnTo>
                  <a:pt x="5143" y="1238"/>
                </a:lnTo>
                <a:lnTo>
                  <a:pt x="5912" y="880"/>
                </a:lnTo>
                <a:lnTo>
                  <a:pt x="6587" y="641"/>
                </a:lnTo>
                <a:lnTo>
                  <a:pt x="7518" y="372"/>
                </a:lnTo>
                <a:lnTo>
                  <a:pt x="8425" y="208"/>
                </a:lnTo>
                <a:lnTo>
                  <a:pt x="9496" y="59"/>
                </a:lnTo>
                <a:lnTo>
                  <a:pt x="10637" y="14"/>
                </a:lnTo>
                <a:lnTo>
                  <a:pt x="11614" y="59"/>
                </a:lnTo>
                <a:lnTo>
                  <a:pt x="12382" y="119"/>
                </a:lnTo>
                <a:lnTo>
                  <a:pt x="13034" y="253"/>
                </a:lnTo>
                <a:lnTo>
                  <a:pt x="13779" y="417"/>
                </a:lnTo>
                <a:lnTo>
                  <a:pt x="14500" y="611"/>
                </a:lnTo>
                <a:lnTo>
                  <a:pt x="14733" y="686"/>
                </a:lnTo>
                <a:lnTo>
                  <a:pt x="14989" y="790"/>
                </a:lnTo>
                <a:lnTo>
                  <a:pt x="15175" y="865"/>
                </a:lnTo>
                <a:lnTo>
                  <a:pt x="15385" y="954"/>
                </a:lnTo>
                <a:lnTo>
                  <a:pt x="15431" y="969"/>
                </a:lnTo>
                <a:lnTo>
                  <a:pt x="15594" y="1059"/>
                </a:lnTo>
                <a:lnTo>
                  <a:pt x="15757" y="1148"/>
                </a:lnTo>
                <a:lnTo>
                  <a:pt x="15920" y="1267"/>
                </a:lnTo>
                <a:lnTo>
                  <a:pt x="16106" y="1372"/>
                </a:lnTo>
                <a:lnTo>
                  <a:pt x="16665" y="1730"/>
                </a:lnTo>
                <a:lnTo>
                  <a:pt x="17014" y="1998"/>
                </a:lnTo>
                <a:lnTo>
                  <a:pt x="17480" y="2356"/>
                </a:lnTo>
                <a:lnTo>
                  <a:pt x="17852" y="2804"/>
                </a:lnTo>
                <a:lnTo>
                  <a:pt x="18178" y="3192"/>
                </a:lnTo>
                <a:lnTo>
                  <a:pt x="18527" y="3639"/>
                </a:lnTo>
                <a:lnTo>
                  <a:pt x="18806" y="4132"/>
                </a:lnTo>
                <a:lnTo>
                  <a:pt x="19086" y="4713"/>
                </a:lnTo>
                <a:lnTo>
                  <a:pt x="19272" y="5191"/>
                </a:lnTo>
                <a:lnTo>
                  <a:pt x="19295" y="9606"/>
                </a:lnTo>
                <a:lnTo>
                  <a:pt x="21600" y="9606"/>
                </a:lnTo>
                <a:lnTo>
                  <a:pt x="21600" y="16289"/>
                </a:lnTo>
                <a:lnTo>
                  <a:pt x="21413" y="17184"/>
                </a:lnTo>
                <a:lnTo>
                  <a:pt x="21041" y="17900"/>
                </a:lnTo>
                <a:lnTo>
                  <a:pt x="20668" y="18377"/>
                </a:lnTo>
                <a:lnTo>
                  <a:pt x="20343" y="18855"/>
                </a:lnTo>
                <a:lnTo>
                  <a:pt x="19924" y="19332"/>
                </a:lnTo>
                <a:lnTo>
                  <a:pt x="19388" y="19809"/>
                </a:lnTo>
                <a:lnTo>
                  <a:pt x="18806" y="20242"/>
                </a:lnTo>
                <a:lnTo>
                  <a:pt x="18062" y="20585"/>
                </a:lnTo>
                <a:lnTo>
                  <a:pt x="17270" y="20883"/>
                </a:lnTo>
                <a:lnTo>
                  <a:pt x="16525" y="21182"/>
                </a:lnTo>
                <a:lnTo>
                  <a:pt x="15548" y="21420"/>
                </a:lnTo>
                <a:lnTo>
                  <a:pt x="14803" y="21540"/>
                </a:lnTo>
                <a:lnTo>
                  <a:pt x="13662" y="21674"/>
                </a:lnTo>
                <a:lnTo>
                  <a:pt x="8379" y="21659"/>
                </a:lnTo>
                <a:lnTo>
                  <a:pt x="7168" y="21540"/>
                </a:lnTo>
                <a:lnTo>
                  <a:pt x="6098" y="21331"/>
                </a:lnTo>
                <a:lnTo>
                  <a:pt x="5050" y="21092"/>
                </a:lnTo>
                <a:lnTo>
                  <a:pt x="4003" y="20764"/>
                </a:lnTo>
                <a:lnTo>
                  <a:pt x="3258" y="20391"/>
                </a:lnTo>
                <a:lnTo>
                  <a:pt x="2769" y="20123"/>
                </a:lnTo>
                <a:lnTo>
                  <a:pt x="2281" y="19720"/>
                </a:lnTo>
                <a:lnTo>
                  <a:pt x="1862" y="19407"/>
                </a:lnTo>
                <a:lnTo>
                  <a:pt x="1489" y="19079"/>
                </a:lnTo>
                <a:lnTo>
                  <a:pt x="1070" y="18676"/>
                </a:lnTo>
                <a:lnTo>
                  <a:pt x="744" y="18258"/>
                </a:lnTo>
                <a:lnTo>
                  <a:pt x="325" y="17661"/>
                </a:lnTo>
                <a:lnTo>
                  <a:pt x="162" y="17035"/>
                </a:lnTo>
                <a:lnTo>
                  <a:pt x="93" y="16468"/>
                </a:lnTo>
                <a:lnTo>
                  <a:pt x="93" y="9606"/>
                </a:lnTo>
                <a:close/>
                <a:moveTo>
                  <a:pt x="6098" y="9591"/>
                </a:moveTo>
                <a:lnTo>
                  <a:pt x="6098" y="5220"/>
                </a:lnTo>
                <a:lnTo>
                  <a:pt x="6191" y="4907"/>
                </a:lnTo>
                <a:lnTo>
                  <a:pt x="6307" y="4639"/>
                </a:lnTo>
                <a:lnTo>
                  <a:pt x="6517" y="4370"/>
                </a:lnTo>
                <a:lnTo>
                  <a:pt x="6680" y="4087"/>
                </a:lnTo>
                <a:lnTo>
                  <a:pt x="6889" y="3878"/>
                </a:lnTo>
                <a:lnTo>
                  <a:pt x="7308" y="3520"/>
                </a:lnTo>
                <a:lnTo>
                  <a:pt x="7843" y="3281"/>
                </a:lnTo>
                <a:lnTo>
                  <a:pt x="8402" y="3013"/>
                </a:lnTo>
                <a:lnTo>
                  <a:pt x="9031" y="2834"/>
                </a:lnTo>
                <a:lnTo>
                  <a:pt x="9659" y="2700"/>
                </a:lnTo>
                <a:lnTo>
                  <a:pt x="10497" y="2625"/>
                </a:lnTo>
                <a:lnTo>
                  <a:pt x="11125" y="2655"/>
                </a:lnTo>
                <a:lnTo>
                  <a:pt x="11987" y="2789"/>
                </a:lnTo>
                <a:lnTo>
                  <a:pt x="12522" y="2893"/>
                </a:lnTo>
                <a:lnTo>
                  <a:pt x="13011" y="3028"/>
                </a:lnTo>
                <a:lnTo>
                  <a:pt x="13290" y="3192"/>
                </a:lnTo>
                <a:lnTo>
                  <a:pt x="13709" y="3371"/>
                </a:lnTo>
                <a:lnTo>
                  <a:pt x="13872" y="3505"/>
                </a:lnTo>
                <a:lnTo>
                  <a:pt x="14058" y="3639"/>
                </a:lnTo>
                <a:lnTo>
                  <a:pt x="14291" y="3788"/>
                </a:lnTo>
                <a:lnTo>
                  <a:pt x="14431" y="3953"/>
                </a:lnTo>
                <a:lnTo>
                  <a:pt x="14617" y="4102"/>
                </a:lnTo>
                <a:lnTo>
                  <a:pt x="14826" y="4311"/>
                </a:lnTo>
                <a:lnTo>
                  <a:pt x="14919" y="4534"/>
                </a:lnTo>
                <a:lnTo>
                  <a:pt x="15036" y="4773"/>
                </a:lnTo>
                <a:lnTo>
                  <a:pt x="15175" y="5027"/>
                </a:lnTo>
                <a:lnTo>
                  <a:pt x="15245" y="5220"/>
                </a:lnTo>
                <a:lnTo>
                  <a:pt x="15245" y="9591"/>
                </a:lnTo>
                <a:lnTo>
                  <a:pt x="6098" y="9591"/>
                </a:lnTo>
                <a:close/>
              </a:path>
              <a:path w="21600" h="21600" extrusionOk="0">
                <a:moveTo>
                  <a:pt x="93" y="9606"/>
                </a:moveTo>
                <a:lnTo>
                  <a:pt x="21600" y="9606"/>
                </a:lnTo>
                <a:lnTo>
                  <a:pt x="93" y="9606"/>
                </a:lnTo>
                <a:close/>
              </a:path>
              <a:path w="21600" h="21600" extrusionOk="0">
                <a:moveTo>
                  <a:pt x="11684" y="17109"/>
                </a:moveTo>
                <a:lnTo>
                  <a:pt x="12266" y="19317"/>
                </a:lnTo>
                <a:lnTo>
                  <a:pt x="9659" y="19317"/>
                </a:lnTo>
                <a:lnTo>
                  <a:pt x="10287" y="17124"/>
                </a:lnTo>
                <a:lnTo>
                  <a:pt x="10008" y="16975"/>
                </a:lnTo>
                <a:lnTo>
                  <a:pt x="9799" y="16722"/>
                </a:lnTo>
                <a:lnTo>
                  <a:pt x="9752" y="16408"/>
                </a:lnTo>
                <a:lnTo>
                  <a:pt x="9822" y="16170"/>
                </a:lnTo>
                <a:lnTo>
                  <a:pt x="10008" y="16006"/>
                </a:lnTo>
                <a:lnTo>
                  <a:pt x="10148" y="15871"/>
                </a:lnTo>
                <a:lnTo>
                  <a:pt x="10381" y="15782"/>
                </a:lnTo>
                <a:lnTo>
                  <a:pt x="10660" y="15692"/>
                </a:lnTo>
                <a:lnTo>
                  <a:pt x="11009" y="15677"/>
                </a:lnTo>
                <a:lnTo>
                  <a:pt x="11288" y="15722"/>
                </a:lnTo>
                <a:lnTo>
                  <a:pt x="11614" y="15782"/>
                </a:lnTo>
                <a:lnTo>
                  <a:pt x="11893" y="15946"/>
                </a:lnTo>
                <a:lnTo>
                  <a:pt x="12033" y="16080"/>
                </a:lnTo>
                <a:lnTo>
                  <a:pt x="12173" y="16229"/>
                </a:lnTo>
                <a:lnTo>
                  <a:pt x="12196" y="16408"/>
                </a:lnTo>
                <a:lnTo>
                  <a:pt x="12103" y="16722"/>
                </a:lnTo>
                <a:lnTo>
                  <a:pt x="11987" y="16856"/>
                </a:lnTo>
                <a:lnTo>
                  <a:pt x="11847" y="16975"/>
                </a:lnTo>
                <a:lnTo>
                  <a:pt x="11684" y="17109"/>
                </a:lnTo>
              </a:path>
            </a:pathLst>
          </a:custGeom>
          <a:solidFill>
            <a:srgbClr val="C0C0C0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89" name="テキスト ボックス 54"/>
          <p:cNvSpPr txBox="1">
            <a:spLocks noChangeArrowheads="1"/>
          </p:cNvSpPr>
          <p:nvPr/>
        </p:nvSpPr>
        <p:spPr bwMode="auto">
          <a:xfrm>
            <a:off x="1125334" y="3864900"/>
            <a:ext cx="115534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100" dirty="0"/>
              <a:t>管理責任者がが許可した者のみ入室可</a:t>
            </a:r>
            <a:endParaRPr lang="en-US" altLang="ja-JP" sz="1100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100" dirty="0"/>
              <a:t>不在時は施錠</a:t>
            </a:r>
            <a:endParaRPr lang="en-US" altLang="ja-JP" sz="1100" dirty="0"/>
          </a:p>
        </p:txBody>
      </p:sp>
      <p:sp>
        <p:nvSpPr>
          <p:cNvPr id="3093" name="テキスト ボックス 4"/>
          <p:cNvSpPr txBox="1">
            <a:spLocks noChangeArrowheads="1"/>
          </p:cNvSpPr>
          <p:nvPr/>
        </p:nvSpPr>
        <p:spPr bwMode="auto">
          <a:xfrm>
            <a:off x="34925" y="34925"/>
            <a:ext cx="950913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/>
              <a:t>別添</a:t>
            </a:r>
            <a:r>
              <a:rPr lang="en-US" altLang="ja-JP" sz="1800"/>
              <a:t>2-1</a:t>
            </a:r>
            <a:endParaRPr lang="ja-JP" altLang="en-US" sz="1800"/>
          </a:p>
        </p:txBody>
      </p:sp>
      <p:sp>
        <p:nvSpPr>
          <p:cNvPr id="6" name="角丸四角形 5"/>
          <p:cNvSpPr/>
          <p:nvPr/>
        </p:nvSpPr>
        <p:spPr>
          <a:xfrm>
            <a:off x="35496" y="560387"/>
            <a:ext cx="9042892" cy="2533625"/>
          </a:xfrm>
          <a:prstGeom prst="roundRect">
            <a:avLst>
              <a:gd name="adj" fmla="val 7731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＜想定する利用形態＞</a:t>
            </a:r>
            <a:endParaRPr lang="en-US" altLang="ja-JP" sz="11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180975" indent="-180975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l"/>
              <a:defRPr/>
            </a:pP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本申出によって利用可能となった</a:t>
            </a: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NDB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データ等は、申出書に記載されている取扱者のみが利用する。</a:t>
            </a:r>
            <a:endParaRPr lang="en-US" altLang="ja-JP" sz="11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180975" indent="-180975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l"/>
              <a:defRPr/>
            </a:pP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NDB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データ等は、</a:t>
            </a: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HIC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解析環境にのみ保存し、●●大学●●</a:t>
            </a:r>
            <a:r>
              <a:rPr lang="zh-CN" altLang="en-US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研究室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からのみアクセスする。</a:t>
            </a:r>
            <a:endParaRPr lang="en-US" altLang="ja-JP" sz="11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180975" indent="-180975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l"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取扱区域（利用場所・保管場所）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への入退室は、本研究における、●●大学の管理責任者が認めた者のみが可能とし、</a:t>
            </a: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取扱区域（利用場所・保管場所）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は管理責任者が認めた者以外が不在の際は施錠を行うこととする。</a:t>
            </a:r>
            <a:endParaRPr lang="en-US" altLang="ja-JP" sz="11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180975" indent="-180975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l"/>
              <a:defRPr/>
            </a:pP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取扱者が</a:t>
            </a: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NDB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データ等を操作している間は、取扱者以外は</a:t>
            </a: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HIC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利用端末の画面を閲覧しないよう配慮する。窃視を防止するため、パスワード付のスクリーンセーバーを設定すること。 スクリーンセーバー設定値は</a:t>
            </a: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15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分とする。</a:t>
            </a:r>
            <a:endParaRPr lang="en-US" altLang="ja-JP" sz="11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180975" indent="-180975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l"/>
              <a:defRPr/>
            </a:pP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副生成物および成果物以外はローカル環境にダウンロードせず、ダウンロードの際には厚生労働省の許可を得る。</a:t>
            </a:r>
            <a:endParaRPr lang="en-US" altLang="ja-JP" sz="11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180975" indent="-180975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l"/>
              <a:defRPr/>
            </a:pP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HIC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解析環境へのアクセス端末は、それぞれの</a:t>
            </a: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取扱区域（利用場所・保管場所）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の中の鍵付きロッカーに保管し、</a:t>
            </a: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HIC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解析環境利用時以外はロッカーを常時施錠しておく。取り扱い区域からは持ち出さない。</a:t>
            </a:r>
            <a:endParaRPr lang="en-US" altLang="ja-JP" sz="11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180975" indent="-180975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l"/>
              <a:defRPr/>
            </a:pP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端末はファイヤーウォールを備えた学内インターネット回線を経由して</a:t>
            </a: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HIC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に接続するものとする。また、公衆無線</a:t>
            </a: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LAN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には接続しない。</a:t>
            </a:r>
            <a:endParaRPr lang="en-US" altLang="ja-JP" sz="11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180975" indent="-180975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l"/>
              <a:defRPr/>
            </a:pP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利用終了後は、遅滞なく</a:t>
            </a: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HIC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の利用終了書を厚生労働省に提出する。</a:t>
            </a:r>
            <a:endParaRPr lang="en-US" altLang="ja-JP" sz="11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l"/>
              <a:defRPr/>
            </a:pPr>
            <a:endParaRPr lang="ja-JP" altLang="en-US" sz="1400" dirty="0"/>
          </a:p>
        </p:txBody>
      </p:sp>
      <p:sp>
        <p:nvSpPr>
          <p:cNvPr id="7" name="正方形/長方形 6"/>
          <p:cNvSpPr/>
          <p:nvPr/>
        </p:nvSpPr>
        <p:spPr>
          <a:xfrm>
            <a:off x="182036" y="3249586"/>
            <a:ext cx="431800" cy="3486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eaVert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/>
              <a:t>厚生労働省</a:t>
            </a:r>
            <a:endParaRPr lang="ja-JP" altLang="en-US" dirty="0"/>
          </a:p>
        </p:txBody>
      </p:sp>
      <p:sp>
        <p:nvSpPr>
          <p:cNvPr id="30" name="角丸四角形吹き出し 29"/>
          <p:cNvSpPr/>
          <p:nvPr/>
        </p:nvSpPr>
        <p:spPr bwMode="auto">
          <a:xfrm>
            <a:off x="2438171" y="3710701"/>
            <a:ext cx="3346897" cy="1407450"/>
          </a:xfrm>
          <a:prstGeom prst="wedgeRoundRectCallout">
            <a:avLst>
              <a:gd name="adj1" fmla="val 86285"/>
              <a:gd name="adj2" fmla="val -2530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pic>
        <p:nvPicPr>
          <p:cNvPr id="3102" name="Picture 3" descr="C:\Users\nit\AppData\Local\Microsoft\Windows\Temporary Internet Files\Content.IE5\W647YWC8\MC900379769[1]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1980" y="4231815"/>
            <a:ext cx="668338" cy="69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4" name="Picture 17" descr="C:\喜多村ローカル\01-くりっぷあーと\MC900432568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4032" y="4508922"/>
            <a:ext cx="576262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08" name="テキスト ボックス 44"/>
          <p:cNvSpPr txBox="1">
            <a:spLocks noChangeArrowheads="1"/>
          </p:cNvSpPr>
          <p:nvPr/>
        </p:nvSpPr>
        <p:spPr bwMode="auto">
          <a:xfrm>
            <a:off x="6935451" y="3412289"/>
            <a:ext cx="1263508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dirty="0"/>
              <a:t>利用しないときは鍵付きロッカーで端末を保管</a:t>
            </a:r>
            <a:endParaRPr lang="en-US" altLang="ja-JP" sz="1100" dirty="0"/>
          </a:p>
        </p:txBody>
      </p:sp>
      <p:sp>
        <p:nvSpPr>
          <p:cNvPr id="3110" name="テキスト ボックス 49"/>
          <p:cNvSpPr txBox="1">
            <a:spLocks noChangeArrowheads="1"/>
          </p:cNvSpPr>
          <p:nvPr/>
        </p:nvSpPr>
        <p:spPr bwMode="auto">
          <a:xfrm>
            <a:off x="6695752" y="5951459"/>
            <a:ext cx="2386169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dirty="0"/>
              <a:t>副生成物と、厚生労働省の許可を得た成果物のみ取り出し</a:t>
            </a:r>
            <a:endParaRPr lang="en-US" altLang="ja-JP" sz="11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dirty="0"/>
              <a:t>（個票を含むデータは持ち出さない）</a:t>
            </a:r>
            <a:endParaRPr lang="en-US" altLang="ja-JP" sz="1100" dirty="0"/>
          </a:p>
        </p:txBody>
      </p:sp>
      <p:sp>
        <p:nvSpPr>
          <p:cNvPr id="3140" name="テキスト ボックス 100"/>
          <p:cNvSpPr txBox="1">
            <a:spLocks noChangeArrowheads="1"/>
          </p:cNvSpPr>
          <p:nvPr/>
        </p:nvSpPr>
        <p:spPr bwMode="auto">
          <a:xfrm>
            <a:off x="3967929" y="3852811"/>
            <a:ext cx="2209208" cy="846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900" dirty="0">
                <a:latin typeface="Arial" panose="020B0604020202020204" pitchFamily="34" charset="0"/>
              </a:rPr>
              <a:t>【HIC</a:t>
            </a:r>
            <a:r>
              <a:rPr lang="ja-JP" altLang="en-US" sz="900" dirty="0">
                <a:latin typeface="Arial" panose="020B0604020202020204" pitchFamily="34" charset="0"/>
              </a:rPr>
              <a:t>へのアクセス端末</a:t>
            </a:r>
            <a:r>
              <a:rPr lang="en-US" altLang="ja-JP" sz="900" dirty="0">
                <a:latin typeface="Arial" panose="020B0604020202020204" pitchFamily="34" charset="0"/>
              </a:rPr>
              <a:t>】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latin typeface="Arial" panose="020B0604020202020204" pitchFamily="34" charset="0"/>
              </a:rPr>
              <a:t>・</a:t>
            </a:r>
            <a:r>
              <a:rPr lang="en-US" altLang="ja-JP" sz="800" dirty="0">
                <a:latin typeface="Arial" panose="020B0604020202020204" pitchFamily="34" charset="0"/>
              </a:rPr>
              <a:t>ID</a:t>
            </a:r>
            <a:r>
              <a:rPr lang="ja-JP" altLang="en-US" sz="800" dirty="0">
                <a:latin typeface="Arial" panose="020B0604020202020204" pitchFamily="34" charset="0"/>
              </a:rPr>
              <a:t> ・パスワード設定（</a:t>
            </a:r>
            <a:r>
              <a:rPr lang="ja-JP" altLang="en-US" sz="800" dirty="0"/>
              <a:t>二要素認証を用いる</a:t>
            </a:r>
            <a:r>
              <a:rPr lang="ja-JP" altLang="en-US" sz="800" dirty="0">
                <a:latin typeface="Arial" panose="020B0604020202020204" pitchFamily="34" charset="0"/>
              </a:rPr>
              <a:t>）</a:t>
            </a:r>
            <a:endParaRPr lang="en-US" altLang="ja-JP" sz="800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latin typeface="Arial" panose="020B0604020202020204" pitchFamily="34" charset="0"/>
              </a:rPr>
              <a:t>・スクリーンセーバー設定</a:t>
            </a:r>
            <a:endParaRPr lang="en-US" altLang="ja-JP" sz="800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latin typeface="Arial" panose="020B0604020202020204" pitchFamily="34" charset="0"/>
              </a:rPr>
              <a:t>・ウイルス対策ソフト導入</a:t>
            </a:r>
            <a:endParaRPr lang="en-US" altLang="ja-JP" sz="800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ja-JP" altLang="en-US" sz="800" dirty="0">
                <a:latin typeface="Arial" panose="020B0604020202020204" pitchFamily="34" charset="0"/>
              </a:rPr>
              <a:t>・有線</a:t>
            </a:r>
            <a:r>
              <a:rPr lang="en-US" altLang="ja-JP" sz="800" dirty="0">
                <a:latin typeface="Arial" panose="020B0604020202020204" pitchFamily="34" charset="0"/>
              </a:rPr>
              <a:t>/</a:t>
            </a:r>
            <a:r>
              <a:rPr lang="ja-JP" altLang="en-US" sz="800" dirty="0">
                <a:latin typeface="Arial" panose="020B0604020202020204" pitchFamily="34" charset="0"/>
              </a:rPr>
              <a:t>無線での</a:t>
            </a:r>
            <a:r>
              <a:rPr lang="ja-JP" altLang="en-US" sz="800" dirty="0"/>
              <a:t>インターネット接続</a:t>
            </a:r>
            <a:endParaRPr lang="en-US" altLang="ja-JP" sz="800" dirty="0"/>
          </a:p>
          <a:p>
            <a:pPr eaLnBrk="1" hangingPunct="1">
              <a:spcBef>
                <a:spcPct val="0"/>
              </a:spcBef>
              <a:buNone/>
            </a:pPr>
            <a:r>
              <a:rPr lang="ja-JP" altLang="en-US" sz="800" dirty="0"/>
              <a:t>　（</a:t>
            </a:r>
            <a:r>
              <a:rPr lang="ja-JP" altLang="en-US" sz="800" dirty="0">
                <a:latin typeface="Arial" panose="020B0604020202020204" pitchFamily="34" charset="0"/>
              </a:rPr>
              <a:t>学内</a:t>
            </a:r>
            <a:r>
              <a:rPr lang="ja-JP" altLang="en-US" sz="800" dirty="0"/>
              <a:t>ネットワーク経由）</a:t>
            </a:r>
            <a:endParaRPr lang="en-US" altLang="ja-JP" sz="800" dirty="0"/>
          </a:p>
        </p:txBody>
      </p:sp>
      <p:sp>
        <p:nvSpPr>
          <p:cNvPr id="59" name="テキスト ボックス 44">
            <a:extLst>
              <a:ext uri="{FF2B5EF4-FFF2-40B4-BE49-F238E27FC236}">
                <a16:creationId xmlns:a16="http://schemas.microsoft.com/office/drawing/2014/main" id="{37BB9445-8B28-4DBE-A932-C5E050FCC8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48686" y="3418930"/>
            <a:ext cx="88998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b="1" dirty="0"/>
              <a:t>利用終了時</a:t>
            </a:r>
            <a:endParaRPr lang="en-US" altLang="ja-JP" sz="1100" b="1" dirty="0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41ABD00C-2015-E26E-DE36-9399881A116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5" y="4102883"/>
            <a:ext cx="1122100" cy="772033"/>
          </a:xfrm>
          <a:prstGeom prst="rect">
            <a:avLst/>
          </a:prstGeom>
        </p:spPr>
      </p:pic>
      <p:sp>
        <p:nvSpPr>
          <p:cNvPr id="14" name="テキスト ボックス 54">
            <a:extLst>
              <a:ext uri="{FF2B5EF4-FFF2-40B4-BE49-F238E27FC236}">
                <a16:creationId xmlns:a16="http://schemas.microsoft.com/office/drawing/2014/main" id="{1F740020-4297-1528-CE2C-212411EA59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916" y="5880172"/>
            <a:ext cx="108108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100" dirty="0"/>
              <a:t>NDB</a:t>
            </a:r>
            <a:r>
              <a:rPr lang="ja-JP" altLang="en-US" sz="1100" dirty="0"/>
              <a:t>データ</a:t>
            </a:r>
            <a:endParaRPr lang="en-US" altLang="ja-JP" sz="1100" dirty="0"/>
          </a:p>
        </p:txBody>
      </p:sp>
      <p:sp>
        <p:nvSpPr>
          <p:cNvPr id="15" name="雲 14">
            <a:extLst>
              <a:ext uri="{FF2B5EF4-FFF2-40B4-BE49-F238E27FC236}">
                <a16:creationId xmlns:a16="http://schemas.microsoft.com/office/drawing/2014/main" id="{7A927B58-A4FB-55BA-6D8B-187792443FDB}"/>
              </a:ext>
            </a:extLst>
          </p:cNvPr>
          <p:cNvSpPr/>
          <p:nvPr/>
        </p:nvSpPr>
        <p:spPr>
          <a:xfrm>
            <a:off x="1907704" y="5804330"/>
            <a:ext cx="3753502" cy="894423"/>
          </a:xfrm>
          <a:prstGeom prst="cloud">
            <a:avLst/>
          </a:prstGeom>
          <a:solidFill>
            <a:srgbClr val="FFFF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ysClr val="windowText" lastClr="000000"/>
                </a:solidFill>
              </a:rPr>
              <a:t>HIC</a:t>
            </a:r>
            <a:endParaRPr kumimoji="1" lang="ja-JP" altLang="en-US" dirty="0">
              <a:solidFill>
                <a:sysClr val="windowText" lastClr="000000"/>
              </a:solidFill>
            </a:endParaRPr>
          </a:p>
        </p:txBody>
      </p:sp>
      <p:sp>
        <p:nvSpPr>
          <p:cNvPr id="17" name="右矢印 9">
            <a:extLst>
              <a:ext uri="{FF2B5EF4-FFF2-40B4-BE49-F238E27FC236}">
                <a16:creationId xmlns:a16="http://schemas.microsoft.com/office/drawing/2014/main" id="{B6EBBC7A-4CEE-C0AB-B72A-326F2B2BFB24}"/>
              </a:ext>
            </a:extLst>
          </p:cNvPr>
          <p:cNvSpPr/>
          <p:nvPr/>
        </p:nvSpPr>
        <p:spPr bwMode="auto">
          <a:xfrm>
            <a:off x="653044" y="6019472"/>
            <a:ext cx="1215452" cy="485775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8" name="矢印: 上カーブ 17">
            <a:extLst>
              <a:ext uri="{FF2B5EF4-FFF2-40B4-BE49-F238E27FC236}">
                <a16:creationId xmlns:a16="http://schemas.microsoft.com/office/drawing/2014/main" id="{53B03556-7F68-D54E-C4B0-D0CEF5CC954D}"/>
              </a:ext>
            </a:extLst>
          </p:cNvPr>
          <p:cNvSpPr/>
          <p:nvPr/>
        </p:nvSpPr>
        <p:spPr>
          <a:xfrm flipH="1">
            <a:off x="3009885" y="4941168"/>
            <a:ext cx="1022378" cy="1053154"/>
          </a:xfrm>
          <a:prstGeom prst="curved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1" name="右矢印 9">
            <a:extLst>
              <a:ext uri="{FF2B5EF4-FFF2-40B4-BE49-F238E27FC236}">
                <a16:creationId xmlns:a16="http://schemas.microsoft.com/office/drawing/2014/main" id="{C7E2A222-07C0-BFA9-703E-8AF887F63A90}"/>
              </a:ext>
            </a:extLst>
          </p:cNvPr>
          <p:cNvSpPr/>
          <p:nvPr/>
        </p:nvSpPr>
        <p:spPr bwMode="auto">
          <a:xfrm>
            <a:off x="5245191" y="5992274"/>
            <a:ext cx="1450561" cy="485775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2" name="テキスト ボックス 81">
            <a:extLst>
              <a:ext uri="{FF2B5EF4-FFF2-40B4-BE49-F238E27FC236}">
                <a16:creationId xmlns:a16="http://schemas.microsoft.com/office/drawing/2014/main" id="{B92BC1CA-4CD5-C1DD-C5BD-13476A7423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6263" y="-26988"/>
            <a:ext cx="461055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100" dirty="0">
                <a:solidFill>
                  <a:srgbClr val="FF0000"/>
                </a:solidFill>
                <a:latin typeface="Arial" panose="020B0604020202020204" pitchFamily="34" charset="0"/>
              </a:rPr>
              <a:t>※</a:t>
            </a:r>
            <a:r>
              <a:rPr lang="ja-JP" altLang="en-US" sz="1100" dirty="0">
                <a:solidFill>
                  <a:srgbClr val="FF0000"/>
                </a:solidFill>
                <a:latin typeface="Arial" panose="020B0604020202020204" pitchFamily="34" charset="0"/>
              </a:rPr>
              <a:t>記載内容は参考例であり、実際の審査での承諾を保証するものではない</a:t>
            </a:r>
          </a:p>
        </p:txBody>
      </p:sp>
      <p:sp>
        <p:nvSpPr>
          <p:cNvPr id="3" name="テキスト ボックス 3">
            <a:extLst>
              <a:ext uri="{FF2B5EF4-FFF2-40B4-BE49-F238E27FC236}">
                <a16:creationId xmlns:a16="http://schemas.microsoft.com/office/drawing/2014/main" id="{E5BBD030-DF6D-6681-2D59-2928A1BE93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5938" y="158750"/>
            <a:ext cx="30289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400" dirty="0"/>
              <a:t>運用フロー図</a:t>
            </a:r>
            <a:r>
              <a:rPr lang="en-US" altLang="ja-JP" sz="2400" dirty="0">
                <a:solidFill>
                  <a:srgbClr val="FF0000"/>
                </a:solidFill>
              </a:rPr>
              <a:t>(</a:t>
            </a:r>
            <a:r>
              <a:rPr lang="ja-JP" altLang="en-US" sz="2400" dirty="0">
                <a:solidFill>
                  <a:srgbClr val="FF0000"/>
                </a:solidFill>
              </a:rPr>
              <a:t>参考例</a:t>
            </a:r>
            <a:r>
              <a:rPr lang="en-US" altLang="ja-JP" sz="2400" dirty="0">
                <a:solidFill>
                  <a:srgbClr val="FF0000"/>
                </a:solidFill>
              </a:rPr>
              <a:t>)</a:t>
            </a:r>
            <a:endParaRPr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4" name="テキスト ボックス 38">
            <a:extLst>
              <a:ext uri="{FF2B5EF4-FFF2-40B4-BE49-F238E27FC236}">
                <a16:creationId xmlns:a16="http://schemas.microsoft.com/office/drawing/2014/main" id="{053AA9CA-07C6-5B10-4314-C9557CF764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15044" y="56585"/>
            <a:ext cx="2162773" cy="40011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000" dirty="0">
                <a:solidFill>
                  <a:schemeClr val="bg1"/>
                </a:solidFill>
              </a:rPr>
              <a:t>ノートパソコンを利用し、追跡</a:t>
            </a:r>
            <a:endParaRPr lang="en-US" altLang="ja-JP" sz="1000" dirty="0">
              <a:solidFill>
                <a:schemeClr val="bg1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000" dirty="0">
                <a:solidFill>
                  <a:schemeClr val="bg1"/>
                </a:solidFill>
              </a:rPr>
              <a:t>機能等を設けなかった場合の参考例</a:t>
            </a:r>
          </a:p>
        </p:txBody>
      </p:sp>
      <p:sp>
        <p:nvSpPr>
          <p:cNvPr id="12" name="円柱 11">
            <a:extLst>
              <a:ext uri="{FF2B5EF4-FFF2-40B4-BE49-F238E27FC236}">
                <a16:creationId xmlns:a16="http://schemas.microsoft.com/office/drawing/2014/main" id="{C73D783F-A074-922B-C3B8-ACDE42C66A41}"/>
              </a:ext>
            </a:extLst>
          </p:cNvPr>
          <p:cNvSpPr/>
          <p:nvPr/>
        </p:nvSpPr>
        <p:spPr>
          <a:xfrm>
            <a:off x="2336785" y="5788146"/>
            <a:ext cx="765846" cy="502968"/>
          </a:xfrm>
          <a:prstGeom prst="can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データセット</a:t>
            </a:r>
          </a:p>
        </p:txBody>
      </p:sp>
      <p:sp>
        <p:nvSpPr>
          <p:cNvPr id="5" name="テキスト ボックス 44">
            <a:extLst>
              <a:ext uri="{FF2B5EF4-FFF2-40B4-BE49-F238E27FC236}">
                <a16:creationId xmlns:a16="http://schemas.microsoft.com/office/drawing/2014/main" id="{BF89ABAC-0883-788D-726E-F5405B761B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18413" y="4286414"/>
            <a:ext cx="126350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dirty="0"/>
              <a:t>利用しないときは盗難防止用チェーンで指定された区画内に固定</a:t>
            </a:r>
            <a:endParaRPr lang="en-US" altLang="ja-JP" sz="1100" dirty="0"/>
          </a:p>
        </p:txBody>
      </p:sp>
      <p:sp>
        <p:nvSpPr>
          <p:cNvPr id="8" name="テキスト ボックス 44">
            <a:extLst>
              <a:ext uri="{FF2B5EF4-FFF2-40B4-BE49-F238E27FC236}">
                <a16:creationId xmlns:a16="http://schemas.microsoft.com/office/drawing/2014/main" id="{AD2DB18B-7A5A-527E-DC72-6487128EAD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85187" y="4076666"/>
            <a:ext cx="582211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b="1" dirty="0"/>
              <a:t>または</a:t>
            </a:r>
            <a:endParaRPr lang="en-US" altLang="ja-JP" sz="1100" b="1" dirty="0"/>
          </a:p>
        </p:txBody>
      </p:sp>
      <p:sp>
        <p:nvSpPr>
          <p:cNvPr id="10" name="テキスト ボックス 54">
            <a:extLst>
              <a:ext uri="{FF2B5EF4-FFF2-40B4-BE49-F238E27FC236}">
                <a16:creationId xmlns:a16="http://schemas.microsoft.com/office/drawing/2014/main" id="{6B49970F-B55C-4B4D-40F2-73E8497EA9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67619" y="3932804"/>
            <a:ext cx="782265" cy="153888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txBody>
          <a:bodyPr wrap="square" t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1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ＭＳ Ｐゴシック"/>
                <a:ea typeface="ＭＳ Ｐゴシック"/>
                <a:cs typeface="+mn-cs"/>
              </a:rPr>
              <a:t>操作端末</a:t>
            </a:r>
            <a:endParaRPr kumimoji="1" lang="en-US" altLang="ja-JP" sz="1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ＭＳ Ｐゴシック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0304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正方形/長方形 55"/>
          <p:cNvSpPr/>
          <p:nvPr/>
        </p:nvSpPr>
        <p:spPr>
          <a:xfrm>
            <a:off x="1115617" y="3256676"/>
            <a:ext cx="7966304" cy="2188548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/>
          </a:p>
        </p:txBody>
      </p:sp>
      <p:sp>
        <p:nvSpPr>
          <p:cNvPr id="3078" name="テキスト ボックス 54"/>
          <p:cNvSpPr txBox="1">
            <a:spLocks noChangeArrowheads="1"/>
          </p:cNvSpPr>
          <p:nvPr/>
        </p:nvSpPr>
        <p:spPr bwMode="auto">
          <a:xfrm>
            <a:off x="3431252" y="4647291"/>
            <a:ext cx="985837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lIns="33237" tIns="33237" rIns="33237" bIns="66473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端末</a:t>
            </a:r>
            <a:endParaRPr lang="en-US" altLang="ja-JP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079" name="テキスト ボックス 38"/>
          <p:cNvSpPr txBox="1">
            <a:spLocks noChangeArrowheads="1"/>
          </p:cNvSpPr>
          <p:nvPr/>
        </p:nvSpPr>
        <p:spPr bwMode="auto">
          <a:xfrm>
            <a:off x="1186994" y="3327192"/>
            <a:ext cx="1441420" cy="3077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/>
              <a:t>●●大学●●室</a:t>
            </a:r>
          </a:p>
        </p:txBody>
      </p:sp>
      <p:sp>
        <p:nvSpPr>
          <p:cNvPr id="3080" name="Lock"/>
          <p:cNvSpPr>
            <a:spLocks noEditPoints="1" noChangeArrowheads="1"/>
          </p:cNvSpPr>
          <p:nvPr/>
        </p:nvSpPr>
        <p:spPr bwMode="auto">
          <a:xfrm flipH="1">
            <a:off x="935617" y="3999238"/>
            <a:ext cx="360000" cy="360000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0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744 w 21600"/>
              <a:gd name="T13" fmla="*/ 9904 h 21600"/>
              <a:gd name="T14" fmla="*/ 21134 w 21600"/>
              <a:gd name="T15" fmla="*/ 1533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93" y="9606"/>
                </a:moveTo>
                <a:lnTo>
                  <a:pt x="2048" y="9606"/>
                </a:lnTo>
                <a:lnTo>
                  <a:pt x="2048" y="4713"/>
                </a:lnTo>
                <a:lnTo>
                  <a:pt x="2420" y="3818"/>
                </a:lnTo>
                <a:lnTo>
                  <a:pt x="2979" y="3028"/>
                </a:lnTo>
                <a:lnTo>
                  <a:pt x="3537" y="2446"/>
                </a:lnTo>
                <a:lnTo>
                  <a:pt x="3956" y="1998"/>
                </a:lnTo>
                <a:lnTo>
                  <a:pt x="4492" y="1581"/>
                </a:lnTo>
                <a:lnTo>
                  <a:pt x="5143" y="1238"/>
                </a:lnTo>
                <a:lnTo>
                  <a:pt x="5912" y="880"/>
                </a:lnTo>
                <a:lnTo>
                  <a:pt x="6587" y="641"/>
                </a:lnTo>
                <a:lnTo>
                  <a:pt x="7518" y="372"/>
                </a:lnTo>
                <a:lnTo>
                  <a:pt x="8425" y="208"/>
                </a:lnTo>
                <a:lnTo>
                  <a:pt x="9496" y="59"/>
                </a:lnTo>
                <a:lnTo>
                  <a:pt x="10637" y="14"/>
                </a:lnTo>
                <a:lnTo>
                  <a:pt x="11614" y="59"/>
                </a:lnTo>
                <a:lnTo>
                  <a:pt x="12382" y="119"/>
                </a:lnTo>
                <a:lnTo>
                  <a:pt x="13034" y="253"/>
                </a:lnTo>
                <a:lnTo>
                  <a:pt x="13779" y="417"/>
                </a:lnTo>
                <a:lnTo>
                  <a:pt x="14500" y="611"/>
                </a:lnTo>
                <a:lnTo>
                  <a:pt x="14733" y="686"/>
                </a:lnTo>
                <a:lnTo>
                  <a:pt x="14989" y="790"/>
                </a:lnTo>
                <a:lnTo>
                  <a:pt x="15175" y="865"/>
                </a:lnTo>
                <a:lnTo>
                  <a:pt x="15385" y="954"/>
                </a:lnTo>
                <a:lnTo>
                  <a:pt x="15431" y="969"/>
                </a:lnTo>
                <a:lnTo>
                  <a:pt x="15594" y="1059"/>
                </a:lnTo>
                <a:lnTo>
                  <a:pt x="15757" y="1148"/>
                </a:lnTo>
                <a:lnTo>
                  <a:pt x="15920" y="1267"/>
                </a:lnTo>
                <a:lnTo>
                  <a:pt x="16106" y="1372"/>
                </a:lnTo>
                <a:lnTo>
                  <a:pt x="16665" y="1730"/>
                </a:lnTo>
                <a:lnTo>
                  <a:pt x="17014" y="1998"/>
                </a:lnTo>
                <a:lnTo>
                  <a:pt x="17480" y="2356"/>
                </a:lnTo>
                <a:lnTo>
                  <a:pt x="17852" y="2804"/>
                </a:lnTo>
                <a:lnTo>
                  <a:pt x="18178" y="3192"/>
                </a:lnTo>
                <a:lnTo>
                  <a:pt x="18527" y="3639"/>
                </a:lnTo>
                <a:lnTo>
                  <a:pt x="18806" y="4132"/>
                </a:lnTo>
                <a:lnTo>
                  <a:pt x="19086" y="4713"/>
                </a:lnTo>
                <a:lnTo>
                  <a:pt x="19272" y="5191"/>
                </a:lnTo>
                <a:lnTo>
                  <a:pt x="19295" y="9606"/>
                </a:lnTo>
                <a:lnTo>
                  <a:pt x="21600" y="9606"/>
                </a:lnTo>
                <a:lnTo>
                  <a:pt x="21600" y="16289"/>
                </a:lnTo>
                <a:lnTo>
                  <a:pt x="21413" y="17184"/>
                </a:lnTo>
                <a:lnTo>
                  <a:pt x="21041" y="17900"/>
                </a:lnTo>
                <a:lnTo>
                  <a:pt x="20668" y="18377"/>
                </a:lnTo>
                <a:lnTo>
                  <a:pt x="20343" y="18855"/>
                </a:lnTo>
                <a:lnTo>
                  <a:pt x="19924" y="19332"/>
                </a:lnTo>
                <a:lnTo>
                  <a:pt x="19388" y="19809"/>
                </a:lnTo>
                <a:lnTo>
                  <a:pt x="18806" y="20242"/>
                </a:lnTo>
                <a:lnTo>
                  <a:pt x="18062" y="20585"/>
                </a:lnTo>
                <a:lnTo>
                  <a:pt x="17270" y="20883"/>
                </a:lnTo>
                <a:lnTo>
                  <a:pt x="16525" y="21182"/>
                </a:lnTo>
                <a:lnTo>
                  <a:pt x="15548" y="21420"/>
                </a:lnTo>
                <a:lnTo>
                  <a:pt x="14803" y="21540"/>
                </a:lnTo>
                <a:lnTo>
                  <a:pt x="13662" y="21674"/>
                </a:lnTo>
                <a:lnTo>
                  <a:pt x="8379" y="21659"/>
                </a:lnTo>
                <a:lnTo>
                  <a:pt x="7168" y="21540"/>
                </a:lnTo>
                <a:lnTo>
                  <a:pt x="6098" y="21331"/>
                </a:lnTo>
                <a:lnTo>
                  <a:pt x="5050" y="21092"/>
                </a:lnTo>
                <a:lnTo>
                  <a:pt x="4003" y="20764"/>
                </a:lnTo>
                <a:lnTo>
                  <a:pt x="3258" y="20391"/>
                </a:lnTo>
                <a:lnTo>
                  <a:pt x="2769" y="20123"/>
                </a:lnTo>
                <a:lnTo>
                  <a:pt x="2281" y="19720"/>
                </a:lnTo>
                <a:lnTo>
                  <a:pt x="1862" y="19407"/>
                </a:lnTo>
                <a:lnTo>
                  <a:pt x="1489" y="19079"/>
                </a:lnTo>
                <a:lnTo>
                  <a:pt x="1070" y="18676"/>
                </a:lnTo>
                <a:lnTo>
                  <a:pt x="744" y="18258"/>
                </a:lnTo>
                <a:lnTo>
                  <a:pt x="325" y="17661"/>
                </a:lnTo>
                <a:lnTo>
                  <a:pt x="162" y="17035"/>
                </a:lnTo>
                <a:lnTo>
                  <a:pt x="93" y="16468"/>
                </a:lnTo>
                <a:lnTo>
                  <a:pt x="93" y="9606"/>
                </a:lnTo>
                <a:close/>
                <a:moveTo>
                  <a:pt x="6098" y="9591"/>
                </a:moveTo>
                <a:lnTo>
                  <a:pt x="6098" y="5220"/>
                </a:lnTo>
                <a:lnTo>
                  <a:pt x="6191" y="4907"/>
                </a:lnTo>
                <a:lnTo>
                  <a:pt x="6307" y="4639"/>
                </a:lnTo>
                <a:lnTo>
                  <a:pt x="6517" y="4370"/>
                </a:lnTo>
                <a:lnTo>
                  <a:pt x="6680" y="4087"/>
                </a:lnTo>
                <a:lnTo>
                  <a:pt x="6889" y="3878"/>
                </a:lnTo>
                <a:lnTo>
                  <a:pt x="7308" y="3520"/>
                </a:lnTo>
                <a:lnTo>
                  <a:pt x="7843" y="3281"/>
                </a:lnTo>
                <a:lnTo>
                  <a:pt x="8402" y="3013"/>
                </a:lnTo>
                <a:lnTo>
                  <a:pt x="9031" y="2834"/>
                </a:lnTo>
                <a:lnTo>
                  <a:pt x="9659" y="2700"/>
                </a:lnTo>
                <a:lnTo>
                  <a:pt x="10497" y="2625"/>
                </a:lnTo>
                <a:lnTo>
                  <a:pt x="11125" y="2655"/>
                </a:lnTo>
                <a:lnTo>
                  <a:pt x="11987" y="2789"/>
                </a:lnTo>
                <a:lnTo>
                  <a:pt x="12522" y="2893"/>
                </a:lnTo>
                <a:lnTo>
                  <a:pt x="13011" y="3028"/>
                </a:lnTo>
                <a:lnTo>
                  <a:pt x="13290" y="3192"/>
                </a:lnTo>
                <a:lnTo>
                  <a:pt x="13709" y="3371"/>
                </a:lnTo>
                <a:lnTo>
                  <a:pt x="13872" y="3505"/>
                </a:lnTo>
                <a:lnTo>
                  <a:pt x="14058" y="3639"/>
                </a:lnTo>
                <a:lnTo>
                  <a:pt x="14291" y="3788"/>
                </a:lnTo>
                <a:lnTo>
                  <a:pt x="14431" y="3953"/>
                </a:lnTo>
                <a:lnTo>
                  <a:pt x="14617" y="4102"/>
                </a:lnTo>
                <a:lnTo>
                  <a:pt x="14826" y="4311"/>
                </a:lnTo>
                <a:lnTo>
                  <a:pt x="14919" y="4534"/>
                </a:lnTo>
                <a:lnTo>
                  <a:pt x="15036" y="4773"/>
                </a:lnTo>
                <a:lnTo>
                  <a:pt x="15175" y="5027"/>
                </a:lnTo>
                <a:lnTo>
                  <a:pt x="15245" y="5220"/>
                </a:lnTo>
                <a:lnTo>
                  <a:pt x="15245" y="9591"/>
                </a:lnTo>
                <a:lnTo>
                  <a:pt x="6098" y="9591"/>
                </a:lnTo>
                <a:close/>
              </a:path>
              <a:path w="21600" h="21600" extrusionOk="0">
                <a:moveTo>
                  <a:pt x="93" y="9606"/>
                </a:moveTo>
                <a:lnTo>
                  <a:pt x="21600" y="9606"/>
                </a:lnTo>
                <a:lnTo>
                  <a:pt x="93" y="9606"/>
                </a:lnTo>
                <a:close/>
              </a:path>
              <a:path w="21600" h="21600" extrusionOk="0">
                <a:moveTo>
                  <a:pt x="11684" y="17109"/>
                </a:moveTo>
                <a:lnTo>
                  <a:pt x="12266" y="19317"/>
                </a:lnTo>
                <a:lnTo>
                  <a:pt x="9659" y="19317"/>
                </a:lnTo>
                <a:lnTo>
                  <a:pt x="10287" y="17124"/>
                </a:lnTo>
                <a:lnTo>
                  <a:pt x="10008" y="16975"/>
                </a:lnTo>
                <a:lnTo>
                  <a:pt x="9799" y="16722"/>
                </a:lnTo>
                <a:lnTo>
                  <a:pt x="9752" y="16408"/>
                </a:lnTo>
                <a:lnTo>
                  <a:pt x="9822" y="16170"/>
                </a:lnTo>
                <a:lnTo>
                  <a:pt x="10008" y="16006"/>
                </a:lnTo>
                <a:lnTo>
                  <a:pt x="10148" y="15871"/>
                </a:lnTo>
                <a:lnTo>
                  <a:pt x="10381" y="15782"/>
                </a:lnTo>
                <a:lnTo>
                  <a:pt x="10660" y="15692"/>
                </a:lnTo>
                <a:lnTo>
                  <a:pt x="11009" y="15677"/>
                </a:lnTo>
                <a:lnTo>
                  <a:pt x="11288" y="15722"/>
                </a:lnTo>
                <a:lnTo>
                  <a:pt x="11614" y="15782"/>
                </a:lnTo>
                <a:lnTo>
                  <a:pt x="11893" y="15946"/>
                </a:lnTo>
                <a:lnTo>
                  <a:pt x="12033" y="16080"/>
                </a:lnTo>
                <a:lnTo>
                  <a:pt x="12173" y="16229"/>
                </a:lnTo>
                <a:lnTo>
                  <a:pt x="12196" y="16408"/>
                </a:lnTo>
                <a:lnTo>
                  <a:pt x="12103" y="16722"/>
                </a:lnTo>
                <a:lnTo>
                  <a:pt x="11987" y="16856"/>
                </a:lnTo>
                <a:lnTo>
                  <a:pt x="11847" y="16975"/>
                </a:lnTo>
                <a:lnTo>
                  <a:pt x="11684" y="17109"/>
                </a:lnTo>
              </a:path>
            </a:pathLst>
          </a:custGeom>
          <a:solidFill>
            <a:srgbClr val="C0C0C0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93" name="テキスト ボックス 4"/>
          <p:cNvSpPr txBox="1">
            <a:spLocks noChangeArrowheads="1"/>
          </p:cNvSpPr>
          <p:nvPr/>
        </p:nvSpPr>
        <p:spPr bwMode="auto">
          <a:xfrm>
            <a:off x="34925" y="34925"/>
            <a:ext cx="950913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/>
              <a:t>別添</a:t>
            </a:r>
            <a:r>
              <a:rPr lang="en-US" altLang="ja-JP" sz="1800"/>
              <a:t>2-1</a:t>
            </a:r>
            <a:endParaRPr lang="ja-JP" altLang="en-US" sz="1800"/>
          </a:p>
        </p:txBody>
      </p:sp>
      <p:sp>
        <p:nvSpPr>
          <p:cNvPr id="6" name="角丸四角形 5"/>
          <p:cNvSpPr/>
          <p:nvPr/>
        </p:nvSpPr>
        <p:spPr>
          <a:xfrm>
            <a:off x="34925" y="633766"/>
            <a:ext cx="9046995" cy="2237147"/>
          </a:xfrm>
          <a:prstGeom prst="roundRect">
            <a:avLst>
              <a:gd name="adj" fmla="val 7731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＜想定する利用形態＞</a:t>
            </a:r>
            <a:endParaRPr lang="en-US" altLang="ja-JP" sz="11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180975" indent="-180975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l"/>
              <a:defRPr/>
            </a:pP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本申出によって利用可能となった</a:t>
            </a: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NDB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データ等は、申出書に記載されている取扱者のみが利用する。</a:t>
            </a:r>
            <a:endParaRPr lang="en-US" altLang="ja-JP" sz="11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180975" indent="-180975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l"/>
              <a:defRPr/>
            </a:pP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NDB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データ等は、</a:t>
            </a: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HIC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解析環境にのみ保存し、●●大学●●</a:t>
            </a:r>
            <a:r>
              <a:rPr lang="zh-CN" altLang="en-US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研究室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からのみアクセスする。</a:t>
            </a:r>
            <a:endParaRPr lang="en-US" altLang="ja-JP" sz="11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180975" indent="-180975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l"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取扱区域（利用場所・保管場所）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への入退室は、本研究における、●●大学の管理責任者が認めた者のみが可能とし、</a:t>
            </a: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取扱区域（利用場所・保管場所）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は管理責任者が認めた者以外が不在の際は施錠を行うこととする。</a:t>
            </a:r>
            <a:endParaRPr lang="en-US" altLang="ja-JP" sz="11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180975" indent="-180975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l"/>
              <a:defRPr/>
            </a:pP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取扱者が</a:t>
            </a: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NDB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データ等を操作している間は、取扱者以外は</a:t>
            </a: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HIC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利用端末の画面を閲覧しないよう配慮する。窃視を防止するため、パスワード付のスクリーンセーバーを設定すること。 スクリーンセーバー設定値は</a:t>
            </a: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15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分とする。</a:t>
            </a:r>
            <a:endParaRPr lang="en-US" altLang="ja-JP" sz="11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180975" indent="-180975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l"/>
              <a:defRPr/>
            </a:pP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副生成物および成果物以外はローカル環境にダウンロードせず、ダウンロードの際には厚生労働省の許可を得る。</a:t>
            </a:r>
            <a:endParaRPr lang="en-US" altLang="ja-JP" sz="11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180975" indent="-180975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l"/>
              <a:defRPr/>
            </a:pPr>
            <a:r>
              <a:rPr lang="en-US" altLang="ja-JP" sz="1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HIC</a:t>
            </a:r>
            <a:r>
              <a:rPr lang="ja-JP" altLang="en-US" sz="1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解析環境へのアクセス端末には、専用アプリ（○○）により端末を追跡し、遠隔でデータを消去可能な機能を搭載する。</a:t>
            </a:r>
            <a:endParaRPr lang="en-US" altLang="ja-JP" sz="11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180975" indent="-180975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l"/>
              <a:defRPr/>
            </a:pP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端末はファイヤーウォールを備えた学内インターネット回線を経由して</a:t>
            </a: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HIC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に接続するものとする。また、公衆無線</a:t>
            </a: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LAN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には接続しない。</a:t>
            </a:r>
            <a:endParaRPr lang="en-US" altLang="ja-JP" sz="11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180975" indent="-180975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l"/>
              <a:defRPr/>
            </a:pP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利用終了後は、遅滞なく</a:t>
            </a: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HIC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の利用終了書を厚生労働省に提出する。</a:t>
            </a:r>
            <a:endParaRPr lang="en-US" altLang="ja-JP" sz="11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l"/>
              <a:defRPr/>
            </a:pPr>
            <a:endParaRPr lang="ja-JP" altLang="en-US" sz="1400" dirty="0"/>
          </a:p>
        </p:txBody>
      </p:sp>
      <p:sp>
        <p:nvSpPr>
          <p:cNvPr id="30" name="角丸四角形吹き出し 29"/>
          <p:cNvSpPr/>
          <p:nvPr/>
        </p:nvSpPr>
        <p:spPr bwMode="auto">
          <a:xfrm>
            <a:off x="2660631" y="3634969"/>
            <a:ext cx="3124438" cy="1362219"/>
          </a:xfrm>
          <a:prstGeom prst="wedgeRoundRectCallout">
            <a:avLst>
              <a:gd name="adj1" fmla="val 88341"/>
              <a:gd name="adj2" fmla="val -10221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pic>
        <p:nvPicPr>
          <p:cNvPr id="3102" name="Picture 3" descr="C:\Users\nit\AppData\Local\Microsoft\Windows\Temporary Internet Files\Content.IE5\W647YWC8\MC900379769[1]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1980" y="4037751"/>
            <a:ext cx="668338" cy="69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4" name="Picture 17" descr="C:\喜多村ローカル\01-くりっぷあーと\MC900432568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4032" y="4314858"/>
            <a:ext cx="576262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08" name="テキスト ボックス 44"/>
          <p:cNvSpPr txBox="1">
            <a:spLocks noChangeArrowheads="1"/>
          </p:cNvSpPr>
          <p:nvPr/>
        </p:nvSpPr>
        <p:spPr bwMode="auto">
          <a:xfrm>
            <a:off x="6945887" y="3356992"/>
            <a:ext cx="1263508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dirty="0"/>
              <a:t>利用しないときは鍵付きロッカーで端末を保管</a:t>
            </a:r>
            <a:endParaRPr lang="en-US" altLang="ja-JP" sz="1100" dirty="0"/>
          </a:p>
        </p:txBody>
      </p:sp>
      <p:sp>
        <p:nvSpPr>
          <p:cNvPr id="3140" name="テキスト ボックス 100"/>
          <p:cNvSpPr txBox="1">
            <a:spLocks noChangeArrowheads="1"/>
          </p:cNvSpPr>
          <p:nvPr/>
        </p:nvSpPr>
        <p:spPr bwMode="auto">
          <a:xfrm>
            <a:off x="3889670" y="3828813"/>
            <a:ext cx="2209208" cy="96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900" dirty="0">
                <a:latin typeface="Arial" panose="020B0604020202020204" pitchFamily="34" charset="0"/>
              </a:rPr>
              <a:t>【HIC</a:t>
            </a:r>
            <a:r>
              <a:rPr lang="ja-JP" altLang="en-US" sz="900" dirty="0">
                <a:latin typeface="Arial" panose="020B0604020202020204" pitchFamily="34" charset="0"/>
              </a:rPr>
              <a:t>へのアクセス端末</a:t>
            </a:r>
            <a:r>
              <a:rPr lang="en-US" altLang="ja-JP" sz="900" dirty="0">
                <a:latin typeface="Arial" panose="020B0604020202020204" pitchFamily="34" charset="0"/>
              </a:rPr>
              <a:t>】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latin typeface="Arial" panose="020B0604020202020204" pitchFamily="34" charset="0"/>
              </a:rPr>
              <a:t>・</a:t>
            </a:r>
            <a:r>
              <a:rPr lang="en-US" altLang="ja-JP" sz="800" dirty="0">
                <a:latin typeface="Arial" panose="020B0604020202020204" pitchFamily="34" charset="0"/>
              </a:rPr>
              <a:t>ID</a:t>
            </a:r>
            <a:r>
              <a:rPr lang="ja-JP" altLang="en-US" sz="800" dirty="0">
                <a:latin typeface="Arial" panose="020B0604020202020204" pitchFamily="34" charset="0"/>
              </a:rPr>
              <a:t> ・パスワード設定（</a:t>
            </a:r>
            <a:r>
              <a:rPr lang="ja-JP" altLang="en-US" sz="800" dirty="0"/>
              <a:t>二要素認証を用いる</a:t>
            </a:r>
            <a:r>
              <a:rPr lang="ja-JP" altLang="en-US" sz="800" dirty="0">
                <a:latin typeface="Arial" panose="020B0604020202020204" pitchFamily="34" charset="0"/>
              </a:rPr>
              <a:t>）</a:t>
            </a:r>
            <a:endParaRPr lang="en-US" altLang="ja-JP" sz="800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latin typeface="Arial" panose="020B0604020202020204" pitchFamily="34" charset="0"/>
              </a:rPr>
              <a:t>・スクリーンセーバー設定</a:t>
            </a:r>
            <a:endParaRPr lang="en-US" altLang="ja-JP" sz="800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latin typeface="Arial" panose="020B0604020202020204" pitchFamily="34" charset="0"/>
              </a:rPr>
              <a:t>・ウイルス対策ソフト導入</a:t>
            </a:r>
            <a:endParaRPr lang="en-US" altLang="ja-JP" sz="800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latin typeface="Arial" panose="020B0604020202020204" pitchFamily="34" charset="0"/>
              </a:rPr>
              <a:t>・追跡機能、遠隔データ消去機能搭載</a:t>
            </a:r>
            <a:endParaRPr lang="en-US" altLang="ja-JP" sz="800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ja-JP" altLang="en-US" sz="800" dirty="0">
                <a:latin typeface="Arial" panose="020B0604020202020204" pitchFamily="34" charset="0"/>
              </a:rPr>
              <a:t>・有線</a:t>
            </a:r>
            <a:r>
              <a:rPr lang="en-US" altLang="ja-JP" sz="800" dirty="0">
                <a:latin typeface="Arial" panose="020B0604020202020204" pitchFamily="34" charset="0"/>
              </a:rPr>
              <a:t>/</a:t>
            </a:r>
            <a:r>
              <a:rPr lang="ja-JP" altLang="en-US" sz="800" dirty="0">
                <a:latin typeface="Arial" panose="020B0604020202020204" pitchFamily="34" charset="0"/>
              </a:rPr>
              <a:t>無線での</a:t>
            </a:r>
            <a:r>
              <a:rPr lang="ja-JP" altLang="en-US" sz="800" dirty="0"/>
              <a:t>インターネット接続</a:t>
            </a:r>
            <a:endParaRPr lang="en-US" altLang="ja-JP" sz="800" dirty="0"/>
          </a:p>
          <a:p>
            <a:pPr eaLnBrk="1" hangingPunct="1">
              <a:spcBef>
                <a:spcPct val="0"/>
              </a:spcBef>
              <a:buNone/>
            </a:pPr>
            <a:r>
              <a:rPr lang="ja-JP" altLang="en-US" sz="800" dirty="0"/>
              <a:t>　（</a:t>
            </a:r>
            <a:r>
              <a:rPr lang="ja-JP" altLang="en-US" sz="800" dirty="0">
                <a:latin typeface="Arial" panose="020B0604020202020204" pitchFamily="34" charset="0"/>
              </a:rPr>
              <a:t>学内</a:t>
            </a:r>
            <a:r>
              <a:rPr lang="ja-JP" altLang="en-US" sz="800" dirty="0"/>
              <a:t>ネットワーク経由）</a:t>
            </a:r>
            <a:endParaRPr lang="en-US" altLang="ja-JP" sz="800" dirty="0"/>
          </a:p>
        </p:txBody>
      </p:sp>
      <p:sp>
        <p:nvSpPr>
          <p:cNvPr id="59" name="テキスト ボックス 44">
            <a:extLst>
              <a:ext uri="{FF2B5EF4-FFF2-40B4-BE49-F238E27FC236}">
                <a16:creationId xmlns:a16="http://schemas.microsoft.com/office/drawing/2014/main" id="{37BB9445-8B28-4DBE-A932-C5E050FCC8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1993" y="3355277"/>
            <a:ext cx="88998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b="1" dirty="0"/>
              <a:t>利用終了時</a:t>
            </a:r>
            <a:endParaRPr lang="en-US" altLang="ja-JP" sz="1100" b="1" dirty="0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41ABD00C-2015-E26E-DE36-9399881A116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6027" y="3981920"/>
            <a:ext cx="1075893" cy="772033"/>
          </a:xfrm>
          <a:prstGeom prst="rect">
            <a:avLst/>
          </a:prstGeom>
        </p:spPr>
      </p:pic>
      <p:sp>
        <p:nvSpPr>
          <p:cNvPr id="15" name="雲 14">
            <a:extLst>
              <a:ext uri="{FF2B5EF4-FFF2-40B4-BE49-F238E27FC236}">
                <a16:creationId xmlns:a16="http://schemas.microsoft.com/office/drawing/2014/main" id="{7A927B58-A4FB-55BA-6D8B-187792443FDB}"/>
              </a:ext>
            </a:extLst>
          </p:cNvPr>
          <p:cNvSpPr/>
          <p:nvPr/>
        </p:nvSpPr>
        <p:spPr>
          <a:xfrm>
            <a:off x="1907704" y="5671136"/>
            <a:ext cx="3753502" cy="1070232"/>
          </a:xfrm>
          <a:prstGeom prst="cloud">
            <a:avLst/>
          </a:prstGeom>
          <a:solidFill>
            <a:srgbClr val="FFFF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ysClr val="windowText" lastClr="000000"/>
                </a:solidFill>
              </a:rPr>
              <a:t>HIC</a:t>
            </a:r>
            <a:endParaRPr kumimoji="1" lang="ja-JP" altLang="en-US" dirty="0">
              <a:solidFill>
                <a:sysClr val="windowText" lastClr="000000"/>
              </a:solidFill>
            </a:endParaRPr>
          </a:p>
        </p:txBody>
      </p:sp>
      <p:sp>
        <p:nvSpPr>
          <p:cNvPr id="18" name="矢印: 上カーブ 17">
            <a:extLst>
              <a:ext uri="{FF2B5EF4-FFF2-40B4-BE49-F238E27FC236}">
                <a16:creationId xmlns:a16="http://schemas.microsoft.com/office/drawing/2014/main" id="{53B03556-7F68-D54E-C4B0-D0CEF5CC954D}"/>
              </a:ext>
            </a:extLst>
          </p:cNvPr>
          <p:cNvSpPr/>
          <p:nvPr/>
        </p:nvSpPr>
        <p:spPr>
          <a:xfrm flipH="1">
            <a:off x="3009884" y="5103839"/>
            <a:ext cx="1137711" cy="917449"/>
          </a:xfrm>
          <a:prstGeom prst="curved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1" name="右矢印 9">
            <a:extLst>
              <a:ext uri="{FF2B5EF4-FFF2-40B4-BE49-F238E27FC236}">
                <a16:creationId xmlns:a16="http://schemas.microsoft.com/office/drawing/2014/main" id="{C7E2A222-07C0-BFA9-703E-8AF887F63A90}"/>
              </a:ext>
            </a:extLst>
          </p:cNvPr>
          <p:cNvSpPr/>
          <p:nvPr/>
        </p:nvSpPr>
        <p:spPr bwMode="auto">
          <a:xfrm>
            <a:off x="5173471" y="6025343"/>
            <a:ext cx="1450561" cy="485775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" name="テキスト ボックス 81">
            <a:extLst>
              <a:ext uri="{FF2B5EF4-FFF2-40B4-BE49-F238E27FC236}">
                <a16:creationId xmlns:a16="http://schemas.microsoft.com/office/drawing/2014/main" id="{B92BC1CA-4CD5-C1DD-C5BD-13476A7423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6263" y="-26988"/>
            <a:ext cx="51022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100" dirty="0">
                <a:solidFill>
                  <a:srgbClr val="FF0000"/>
                </a:solidFill>
                <a:latin typeface="Arial" panose="020B0604020202020204" pitchFamily="34" charset="0"/>
              </a:rPr>
              <a:t>※</a:t>
            </a:r>
            <a:r>
              <a:rPr lang="ja-JP" altLang="en-US" sz="1100" dirty="0">
                <a:solidFill>
                  <a:srgbClr val="FF0000"/>
                </a:solidFill>
                <a:latin typeface="Arial" panose="020B0604020202020204" pitchFamily="34" charset="0"/>
              </a:rPr>
              <a:t>ここでの記載内容は参考例であり、実際の審査での了承を保証するものではない</a:t>
            </a:r>
          </a:p>
        </p:txBody>
      </p:sp>
      <p:sp>
        <p:nvSpPr>
          <p:cNvPr id="3" name="テキスト ボックス 3">
            <a:extLst>
              <a:ext uri="{FF2B5EF4-FFF2-40B4-BE49-F238E27FC236}">
                <a16:creationId xmlns:a16="http://schemas.microsoft.com/office/drawing/2014/main" id="{E5BBD030-DF6D-6681-2D59-2928A1BE93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5938" y="158750"/>
            <a:ext cx="30289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400" dirty="0"/>
              <a:t>運用フロー図</a:t>
            </a:r>
            <a:r>
              <a:rPr lang="en-US" altLang="ja-JP" sz="2400" dirty="0">
                <a:solidFill>
                  <a:srgbClr val="FF0000"/>
                </a:solidFill>
              </a:rPr>
              <a:t>(</a:t>
            </a:r>
            <a:r>
              <a:rPr lang="ja-JP" altLang="en-US" sz="2400" dirty="0">
                <a:solidFill>
                  <a:srgbClr val="FF0000"/>
                </a:solidFill>
              </a:rPr>
              <a:t>参考例</a:t>
            </a:r>
            <a:r>
              <a:rPr lang="en-US" altLang="ja-JP" sz="2400" dirty="0">
                <a:solidFill>
                  <a:srgbClr val="FF0000"/>
                </a:solidFill>
              </a:rPr>
              <a:t>)</a:t>
            </a:r>
            <a:endParaRPr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4" name="テキスト ボックス 38">
            <a:extLst>
              <a:ext uri="{FF2B5EF4-FFF2-40B4-BE49-F238E27FC236}">
                <a16:creationId xmlns:a16="http://schemas.microsoft.com/office/drawing/2014/main" id="{053AA9CA-07C6-5B10-4314-C9557CF764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55307" y="56585"/>
            <a:ext cx="1882247" cy="40011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000" dirty="0">
                <a:solidFill>
                  <a:schemeClr val="bg1"/>
                </a:solidFill>
              </a:rPr>
              <a:t>ノートパソコンを利用し、追跡</a:t>
            </a:r>
            <a:endParaRPr lang="en-US" altLang="ja-JP" sz="1000" dirty="0">
              <a:solidFill>
                <a:schemeClr val="bg1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000" dirty="0">
                <a:solidFill>
                  <a:schemeClr val="bg1"/>
                </a:solidFill>
              </a:rPr>
              <a:t>機能等を設けた場合の参考例</a:t>
            </a:r>
          </a:p>
        </p:txBody>
      </p:sp>
      <p:sp>
        <p:nvSpPr>
          <p:cNvPr id="12" name="円柱 11">
            <a:extLst>
              <a:ext uri="{FF2B5EF4-FFF2-40B4-BE49-F238E27FC236}">
                <a16:creationId xmlns:a16="http://schemas.microsoft.com/office/drawing/2014/main" id="{C73D783F-A074-922B-C3B8-ACDE42C66A41}"/>
              </a:ext>
            </a:extLst>
          </p:cNvPr>
          <p:cNvSpPr/>
          <p:nvPr/>
        </p:nvSpPr>
        <p:spPr>
          <a:xfrm>
            <a:off x="2450948" y="5936763"/>
            <a:ext cx="765846" cy="502968"/>
          </a:xfrm>
          <a:prstGeom prst="can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データセット</a:t>
            </a:r>
          </a:p>
        </p:txBody>
      </p:sp>
      <p:sp>
        <p:nvSpPr>
          <p:cNvPr id="5" name="テキスト ボックス 44">
            <a:extLst>
              <a:ext uri="{FF2B5EF4-FFF2-40B4-BE49-F238E27FC236}">
                <a16:creationId xmlns:a16="http://schemas.microsoft.com/office/drawing/2014/main" id="{BF89ABAC-0883-788D-726E-F5405B761B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18413" y="4092350"/>
            <a:ext cx="123149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dirty="0"/>
              <a:t>利用しないときは盗難防止用チェーンで利用場所に固定</a:t>
            </a:r>
            <a:endParaRPr lang="en-US" altLang="ja-JP" sz="1100" dirty="0"/>
          </a:p>
        </p:txBody>
      </p:sp>
      <p:sp>
        <p:nvSpPr>
          <p:cNvPr id="8" name="テキスト ボックス 44">
            <a:extLst>
              <a:ext uri="{FF2B5EF4-FFF2-40B4-BE49-F238E27FC236}">
                <a16:creationId xmlns:a16="http://schemas.microsoft.com/office/drawing/2014/main" id="{AD2DB18B-7A5A-527E-DC72-6487128EAD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12562" y="3921252"/>
            <a:ext cx="582211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b="1" dirty="0"/>
              <a:t>または</a:t>
            </a:r>
            <a:endParaRPr lang="en-US" altLang="ja-JP" sz="1100" b="1" dirty="0"/>
          </a:p>
        </p:txBody>
      </p:sp>
      <p:sp>
        <p:nvSpPr>
          <p:cNvPr id="9" name="テキスト ボックス 49">
            <a:extLst>
              <a:ext uri="{FF2B5EF4-FFF2-40B4-BE49-F238E27FC236}">
                <a16:creationId xmlns:a16="http://schemas.microsoft.com/office/drawing/2014/main" id="{1B26EA7E-AED5-D92F-7FDE-DD4471B7CA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5752" y="5952881"/>
            <a:ext cx="2386169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dirty="0"/>
              <a:t>副生成物と、厚生労働省の許可を得た成果物のみ取り出し</a:t>
            </a:r>
            <a:endParaRPr lang="en-US" altLang="ja-JP" sz="11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dirty="0"/>
              <a:t>（個票を含むデータは持ち出さない）</a:t>
            </a:r>
            <a:endParaRPr lang="en-US" altLang="ja-JP" sz="1100" dirty="0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FABA256D-741E-76DE-ABD8-34DE9E7D5B70}"/>
              </a:ext>
            </a:extLst>
          </p:cNvPr>
          <p:cNvSpPr/>
          <p:nvPr/>
        </p:nvSpPr>
        <p:spPr>
          <a:xfrm>
            <a:off x="182036" y="3256676"/>
            <a:ext cx="431800" cy="34795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eaVert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dirty="0"/>
              <a:t>厚生労働省</a:t>
            </a:r>
          </a:p>
        </p:txBody>
      </p:sp>
      <p:sp>
        <p:nvSpPr>
          <p:cNvPr id="13" name="テキスト ボックス 54">
            <a:extLst>
              <a:ext uri="{FF2B5EF4-FFF2-40B4-BE49-F238E27FC236}">
                <a16:creationId xmlns:a16="http://schemas.microsoft.com/office/drawing/2014/main" id="{CEF559FA-C493-79C4-B748-1DD47FE927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511" y="5805958"/>
            <a:ext cx="108108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100" dirty="0"/>
              <a:t>NDB</a:t>
            </a:r>
            <a:r>
              <a:rPr lang="ja-JP" altLang="en-US" sz="1100" dirty="0"/>
              <a:t>データ</a:t>
            </a:r>
            <a:endParaRPr lang="en-US" altLang="ja-JP" sz="1100" dirty="0"/>
          </a:p>
        </p:txBody>
      </p:sp>
      <p:sp>
        <p:nvSpPr>
          <p:cNvPr id="16" name="右矢印 9">
            <a:extLst>
              <a:ext uri="{FF2B5EF4-FFF2-40B4-BE49-F238E27FC236}">
                <a16:creationId xmlns:a16="http://schemas.microsoft.com/office/drawing/2014/main" id="{53CB56B2-6B57-CA79-CA89-D6B5B6BFBDC3}"/>
              </a:ext>
            </a:extLst>
          </p:cNvPr>
          <p:cNvSpPr/>
          <p:nvPr/>
        </p:nvSpPr>
        <p:spPr bwMode="auto">
          <a:xfrm>
            <a:off x="740048" y="5930333"/>
            <a:ext cx="1215452" cy="485775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4" name="テキスト ボックス 54">
            <a:extLst>
              <a:ext uri="{FF2B5EF4-FFF2-40B4-BE49-F238E27FC236}">
                <a16:creationId xmlns:a16="http://schemas.microsoft.com/office/drawing/2014/main" id="{662C64DA-708B-231B-F1F3-F87401ED12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64438" y="3784504"/>
            <a:ext cx="782265" cy="153888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txBody>
          <a:bodyPr wrap="square" t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1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ＭＳ Ｐゴシック"/>
                <a:ea typeface="ＭＳ Ｐゴシック"/>
                <a:cs typeface="+mn-cs"/>
              </a:rPr>
              <a:t>操作端末</a:t>
            </a:r>
            <a:endParaRPr kumimoji="1" lang="en-US" altLang="ja-JP" sz="1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ＭＳ Ｐゴシック"/>
              <a:ea typeface="ＭＳ Ｐゴシック"/>
              <a:cs typeface="+mn-cs"/>
            </a:endParaRPr>
          </a:p>
        </p:txBody>
      </p:sp>
      <p:sp>
        <p:nvSpPr>
          <p:cNvPr id="7" name="テキスト ボックス 54">
            <a:extLst>
              <a:ext uri="{FF2B5EF4-FFF2-40B4-BE49-F238E27FC236}">
                <a16:creationId xmlns:a16="http://schemas.microsoft.com/office/drawing/2014/main" id="{762B9411-9D29-6950-0D45-43EEE2D26C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5371" y="3919624"/>
            <a:ext cx="115534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100" dirty="0"/>
              <a:t>管理責任者がが許可した者のみ入室可</a:t>
            </a:r>
            <a:endParaRPr lang="en-US" altLang="ja-JP" sz="1100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100" dirty="0"/>
              <a:t>不在時は施錠</a:t>
            </a:r>
            <a:endParaRPr lang="en-US" altLang="ja-JP" sz="1100" dirty="0"/>
          </a:p>
        </p:txBody>
      </p:sp>
    </p:spTree>
    <p:extLst>
      <p:ext uri="{BB962C8B-B14F-4D97-AF65-F5344CB8AC3E}">
        <p14:creationId xmlns:p14="http://schemas.microsoft.com/office/powerpoint/2010/main" val="10755421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56A8F9FF399A1C48AF876CBF53F3937D" ma:contentTypeVersion="14" ma:contentTypeDescription="新しいドキュメントを作成します。" ma:contentTypeScope="" ma:versionID="208c09eb12f581c12d71b1969df32166">
  <xsd:schema xmlns:xsd="http://www.w3.org/2001/XMLSchema" xmlns:xs="http://www.w3.org/2001/XMLSchema" xmlns:p="http://schemas.microsoft.com/office/2006/metadata/properties" xmlns:ns2="59c0b045-0aa0-4e5d-a45d-69e40911750c" xmlns:ns3="263dbbe5-076b-4606-a03b-9598f5f2f35a" targetNamespace="http://schemas.microsoft.com/office/2006/metadata/properties" ma:root="true" ma:fieldsID="24cc7c589199e43915cd3ac1c3c24440" ns2:_="" ns3:_="">
    <xsd:import namespace="59c0b045-0aa0-4e5d-a45d-69e40911750c"/>
    <xsd:import namespace="263dbbe5-076b-4606-a03b-9598f5f2f35a"/>
    <xsd:element name="properties">
      <xsd:complexType>
        <xsd:sequence>
          <xsd:element name="documentManagement">
            <xsd:complexType>
              <xsd:all>
                <xsd:element ref="ns2:Owner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c0b045-0aa0-4e5d-a45d-69e40911750c" elementFormDefault="qualified">
    <xsd:import namespace="http://schemas.microsoft.com/office/2006/documentManagement/types"/>
    <xsd:import namespace="http://schemas.microsoft.com/office/infopath/2007/PartnerControls"/>
    <xsd:element name="Owner" ma:index="8" nillable="true" ma:displayName="所有者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3dbbe5-076b-4606-a03b-9598f5f2f35a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986f3993-1932-4de8-8124-132066eeb955}" ma:internalName="TaxCatchAll" ma:showField="CatchAllData" ma:web="263dbbe5-076b-4606-a03b-9598f5f2f35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63dbbe5-076b-4606-a03b-9598f5f2f35a" xsi:nil="true"/>
    <Owner xmlns="59c0b045-0aa0-4e5d-a45d-69e40911750c">
      <UserInfo>
        <DisplayName/>
        <AccountId xsi:nil="true"/>
        <AccountType/>
      </UserInfo>
    </Owner>
    <lcf76f155ced4ddcb4097134ff3c332f xmlns="59c0b045-0aa0-4e5d-a45d-69e40911750c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C40729E-BE49-40B3-A673-C9206D6092CB}"/>
</file>

<file path=customXml/itemProps2.xml><?xml version="1.0" encoding="utf-8"?>
<ds:datastoreItem xmlns:ds="http://schemas.openxmlformats.org/officeDocument/2006/customXml" ds:itemID="{3EB3B0BC-7A3B-4C91-BBE3-4999F2E70EA3}"/>
</file>

<file path=customXml/itemProps3.xml><?xml version="1.0" encoding="utf-8"?>
<ds:datastoreItem xmlns:ds="http://schemas.openxmlformats.org/officeDocument/2006/customXml" ds:itemID="{8DFD6B55-FF93-48F9-B3B5-BB0E291146CD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879</Words>
  <Application>Microsoft Office PowerPoint</Application>
  <PresentationFormat>画面に合わせる (4:3)</PresentationFormat>
  <Paragraphs>73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Meiryo UI</vt:lpstr>
      <vt:lpstr>ＭＳ Ｐゴシック</vt:lpstr>
      <vt:lpstr>Arial</vt:lpstr>
      <vt:lpstr>Calibri</vt:lpstr>
      <vt:lpstr>Wingdings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2021-03-31T13:53:53Z</dcterms:created>
  <dcterms:modified xsi:type="dcterms:W3CDTF">2024-12-25T14:23:51Z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0x01010056A8F9FF399A1C48AF876CBF53F3937D</vt:lpwstr>
  </property>
</Properties>
</file>