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75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5A04"/>
    <a:srgbClr val="F18101"/>
    <a:srgbClr val="FFDBB3"/>
    <a:srgbClr val="FFCD97"/>
    <a:srgbClr val="FFE33A"/>
    <a:srgbClr val="FBE43D"/>
    <a:srgbClr val="EE510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58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63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66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3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9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63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68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69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4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8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51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890066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8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2.xml" />
  <Relationship Id="rId4" Type="http://schemas.openxmlformats.org/officeDocument/2006/relationships/image" Target="../media/image3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317444E-6757-4ED9-A1C5-071244CE4DFC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pattFill prst="wdUpDiag">
            <a:fgClr>
              <a:srgbClr val="FFE33A"/>
            </a:fgClr>
            <a:bgClr>
              <a:schemeClr val="bg1"/>
            </a:bgClr>
          </a:patt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C4AF3A9-DD3A-4CD5-9ADB-CF3A42B1F9C3}"/>
              </a:ext>
            </a:extLst>
          </p:cNvPr>
          <p:cNvSpPr/>
          <p:nvPr/>
        </p:nvSpPr>
        <p:spPr>
          <a:xfrm>
            <a:off x="119897" y="116143"/>
            <a:ext cx="6618206" cy="9673715"/>
          </a:xfrm>
          <a:prstGeom prst="roundRect">
            <a:avLst>
              <a:gd name="adj" fmla="val 24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7F802F77-DCB8-4784-A9B2-ECA52245F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324" y="4305403"/>
            <a:ext cx="2280013" cy="3461435"/>
          </a:xfrm>
          <a:prstGeom prst="rect">
            <a:avLst/>
          </a:prstGeom>
        </p:spPr>
      </p:pic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55DEA33-0184-4CC3-ACBC-91DBDD1F8FEC}"/>
              </a:ext>
            </a:extLst>
          </p:cNvPr>
          <p:cNvSpPr/>
          <p:nvPr/>
        </p:nvSpPr>
        <p:spPr>
          <a:xfrm rot="833712">
            <a:off x="220562" y="4680985"/>
            <a:ext cx="26901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E15A04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マイナンバーカード</a:t>
            </a:r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を持って</a:t>
            </a:r>
            <a:endParaRPr kumimoji="1"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algn="r"/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医療機関・薬局へ</a:t>
            </a:r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GO</a:t>
            </a:r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！</a:t>
            </a: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945F3D7A-50F1-4A2E-913B-8CA518EE4ACC}"/>
              </a:ext>
            </a:extLst>
          </p:cNvPr>
          <p:cNvSpPr/>
          <p:nvPr/>
        </p:nvSpPr>
        <p:spPr>
          <a:xfrm>
            <a:off x="1327832" y="9033974"/>
            <a:ext cx="2502566" cy="325082"/>
          </a:xfrm>
          <a:prstGeom prst="roundRect">
            <a:avLst>
              <a:gd name="adj" fmla="val 23501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マイナンバーカード  保険証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6F78567C-2CAA-471C-B050-D246DE08E76E}"/>
              </a:ext>
            </a:extLst>
          </p:cNvPr>
          <p:cNvSpPr/>
          <p:nvPr/>
        </p:nvSpPr>
        <p:spPr>
          <a:xfrm>
            <a:off x="3901462" y="9033974"/>
            <a:ext cx="602409" cy="325082"/>
          </a:xfrm>
          <a:prstGeom prst="roundRect">
            <a:avLst>
              <a:gd name="adj" fmla="val 2350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検索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DD6842B-B340-44F0-9D90-FC404C88707B}"/>
              </a:ext>
            </a:extLst>
          </p:cNvPr>
          <p:cNvSpPr/>
          <p:nvPr/>
        </p:nvSpPr>
        <p:spPr>
          <a:xfrm>
            <a:off x="1327832" y="8692716"/>
            <a:ext cx="37057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/>
              <a:t>詳しくは特設ページでご確認ください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EF64DD9-FB70-4661-A875-90A8784B0B61}"/>
              </a:ext>
            </a:extLst>
          </p:cNvPr>
          <p:cNvSpPr/>
          <p:nvPr/>
        </p:nvSpPr>
        <p:spPr>
          <a:xfrm>
            <a:off x="6419851" y="8301081"/>
            <a:ext cx="193640" cy="124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9" name="図 48" descr="QR コード&#10;&#10;自動的に生成された説明">
            <a:extLst>
              <a:ext uri="{FF2B5EF4-FFF2-40B4-BE49-F238E27FC236}">
                <a16:creationId xmlns:a16="http://schemas.microsoft.com/office/drawing/2014/main" id="{163130D0-6E43-4A06-B0C4-16CAC93BC07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0" y="8629534"/>
            <a:ext cx="1085711" cy="1085711"/>
          </a:xfrm>
          <a:prstGeom prst="rect">
            <a:avLst/>
          </a:prstGeom>
        </p:spPr>
      </p:pic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37AEE53C-8AC5-4D59-BB67-BD6E17B9AF81}"/>
              </a:ext>
            </a:extLst>
          </p:cNvPr>
          <p:cNvSpPr/>
          <p:nvPr/>
        </p:nvSpPr>
        <p:spPr>
          <a:xfrm>
            <a:off x="1327832" y="9359056"/>
            <a:ext cx="34764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https://myna.go.jp/html/hokenshoriyou_top.html</a:t>
            </a:r>
          </a:p>
        </p:txBody>
      </p:sp>
      <p:pic>
        <p:nvPicPr>
          <p:cNvPr id="55" name="図 54">
            <a:extLst>
              <a:ext uri="{FF2B5EF4-FFF2-40B4-BE49-F238E27FC236}">
                <a16:creationId xmlns:a16="http://schemas.microsoft.com/office/drawing/2014/main" id="{BE4D76D6-CE66-41A2-A881-143A69DF74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6465" y="9021628"/>
            <a:ext cx="1780206" cy="544506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D656F87-48BA-4224-BCC8-A5D7C04D7F53}"/>
              </a:ext>
            </a:extLst>
          </p:cNvPr>
          <p:cNvSpPr txBox="1"/>
          <p:nvPr/>
        </p:nvSpPr>
        <p:spPr>
          <a:xfrm>
            <a:off x="1254367" y="943126"/>
            <a:ext cx="43492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b="1" u="sng" dirty="0">
                <a:latin typeface="+mn-ea"/>
              </a:rPr>
              <a:t>40</a:t>
            </a:r>
            <a:r>
              <a:rPr kumimoji="1" lang="ja-JP" altLang="en-US" sz="3200" b="1" u="sng" dirty="0">
                <a:latin typeface="+mn-ea"/>
              </a:rPr>
              <a:t>歳</a:t>
            </a:r>
            <a:r>
              <a:rPr kumimoji="1" lang="ja-JP" altLang="en-US" sz="3200" b="1" u="sng" dirty="0"/>
              <a:t>以上のみなさん！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6B5D2B1-96B6-4537-9B21-80F93CE79A76}"/>
              </a:ext>
            </a:extLst>
          </p:cNvPr>
          <p:cNvSpPr txBox="1"/>
          <p:nvPr/>
        </p:nvSpPr>
        <p:spPr>
          <a:xfrm>
            <a:off x="804232" y="1649173"/>
            <a:ext cx="5274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18101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マイナンバーカードを持ってきていただければ</a:t>
            </a:r>
            <a:endParaRPr kumimoji="1" lang="ja-JP" altLang="en-US" sz="2000" dirty="0">
              <a:solidFill>
                <a:srgbClr val="F18101"/>
              </a:solidFill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8B9BE419-DEAE-4AAD-ABFE-CDCD49C96576}"/>
              </a:ext>
            </a:extLst>
          </p:cNvPr>
          <p:cNvCxnSpPr>
            <a:cxnSpLocks/>
          </p:cNvCxnSpPr>
          <p:nvPr/>
        </p:nvCxnSpPr>
        <p:spPr>
          <a:xfrm>
            <a:off x="547959" y="1686391"/>
            <a:ext cx="117473" cy="402711"/>
          </a:xfrm>
          <a:prstGeom prst="line">
            <a:avLst/>
          </a:prstGeom>
          <a:ln w="38100" cap="rnd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D0AE4D1-1993-48A1-9F49-5B60D8009F93}"/>
              </a:ext>
            </a:extLst>
          </p:cNvPr>
          <p:cNvCxnSpPr>
            <a:cxnSpLocks/>
          </p:cNvCxnSpPr>
          <p:nvPr/>
        </p:nvCxnSpPr>
        <p:spPr>
          <a:xfrm flipH="1">
            <a:off x="6236107" y="1684476"/>
            <a:ext cx="117473" cy="394776"/>
          </a:xfrm>
          <a:prstGeom prst="line">
            <a:avLst/>
          </a:prstGeom>
          <a:ln w="38100" cap="rnd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9C4CD31-6DE9-4DB4-AEAA-023813B65DBE}"/>
              </a:ext>
            </a:extLst>
          </p:cNvPr>
          <p:cNvSpPr txBox="1"/>
          <p:nvPr/>
        </p:nvSpPr>
        <p:spPr>
          <a:xfrm>
            <a:off x="31546" y="2193050"/>
            <a:ext cx="67949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E15A04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当薬局では過去の健診情報に基づいた</a:t>
            </a:r>
            <a:endParaRPr kumimoji="1" lang="en-US" altLang="ja-JP" sz="3200" dirty="0">
              <a:solidFill>
                <a:srgbClr val="E15A04"/>
              </a:solidFill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algn="ctr"/>
            <a:r>
              <a:rPr kumimoji="1" lang="ja-JP" altLang="en-US" sz="3200" dirty="0">
                <a:solidFill>
                  <a:srgbClr val="E15A04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服薬指導を行えるようになりました！</a:t>
            </a:r>
            <a:endParaRPr kumimoji="1"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6A8D60B-D95F-420C-9606-A9A6C11C6771}"/>
              </a:ext>
            </a:extLst>
          </p:cNvPr>
          <p:cNvSpPr txBox="1"/>
          <p:nvPr/>
        </p:nvSpPr>
        <p:spPr>
          <a:xfrm>
            <a:off x="1284826" y="3299919"/>
            <a:ext cx="4288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E15A04"/>
                </a:solidFill>
              </a:rPr>
              <a:t>※</a:t>
            </a:r>
            <a:r>
              <a:rPr kumimoji="1" lang="ja-JP" altLang="en-US" sz="1600" dirty="0">
                <a:solidFill>
                  <a:srgbClr val="E15A04"/>
                </a:solidFill>
              </a:rPr>
              <a:t>患者本人にて同意いただく必要があります</a:t>
            </a:r>
          </a:p>
        </p:txBody>
      </p:sp>
    </p:spTree>
    <p:extLst>
      <p:ext uri="{BB962C8B-B14F-4D97-AF65-F5344CB8AC3E}">
        <p14:creationId xmlns:p14="http://schemas.microsoft.com/office/powerpoint/2010/main" val="3164571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