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A04"/>
    <a:srgbClr val="F18101"/>
    <a:srgbClr val="FFDBB3"/>
    <a:srgbClr val="FFCD97"/>
    <a:srgbClr val="FFE33A"/>
    <a:srgbClr val="FBE43D"/>
    <a:srgbClr val="EE510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3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6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63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8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4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8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51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9006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3C2D7-63DE-4F2C-916D-350791F51BA9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317444E-6757-4ED9-A1C5-071244CE4DFC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pattFill prst="wdUpDiag">
            <a:fgClr>
              <a:srgbClr val="FFE33A"/>
            </a:fgClr>
            <a:bgClr>
              <a:schemeClr val="bg1"/>
            </a:bgClr>
          </a:patt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C4AF3A9-DD3A-4CD5-9ADB-CF3A42B1F9C3}"/>
              </a:ext>
            </a:extLst>
          </p:cNvPr>
          <p:cNvSpPr/>
          <p:nvPr/>
        </p:nvSpPr>
        <p:spPr>
          <a:xfrm>
            <a:off x="119897" y="116143"/>
            <a:ext cx="6618206" cy="9673715"/>
          </a:xfrm>
          <a:prstGeom prst="roundRect">
            <a:avLst>
              <a:gd name="adj" fmla="val 24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DF2FEBB-0D21-44F5-93BE-AE5465B8F632}"/>
              </a:ext>
            </a:extLst>
          </p:cNvPr>
          <p:cNvSpPr txBox="1"/>
          <p:nvPr/>
        </p:nvSpPr>
        <p:spPr>
          <a:xfrm>
            <a:off x="1254367" y="687633"/>
            <a:ext cx="43492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u="sng" dirty="0">
                <a:latin typeface="+mn-ea"/>
              </a:rPr>
              <a:t>40</a:t>
            </a:r>
            <a:r>
              <a:rPr kumimoji="1" lang="ja-JP" altLang="en-US" sz="3200" b="1" u="sng" dirty="0">
                <a:latin typeface="+mn-ea"/>
              </a:rPr>
              <a:t>歳</a:t>
            </a:r>
            <a:r>
              <a:rPr kumimoji="1" lang="ja-JP" altLang="en-US" sz="3200" b="1" u="sng" dirty="0"/>
              <a:t>以上のみなさん！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2AD3DB0F-5093-40CB-A171-27B881AE2DAC}"/>
              </a:ext>
            </a:extLst>
          </p:cNvPr>
          <p:cNvSpPr/>
          <p:nvPr/>
        </p:nvSpPr>
        <p:spPr>
          <a:xfrm>
            <a:off x="1327832" y="9033974"/>
            <a:ext cx="2502566" cy="325082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マイナンバーカード  保険証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6451DCC7-28D3-424E-A3D0-A262DA6E46A4}"/>
              </a:ext>
            </a:extLst>
          </p:cNvPr>
          <p:cNvSpPr/>
          <p:nvPr/>
        </p:nvSpPr>
        <p:spPr>
          <a:xfrm>
            <a:off x="3901462" y="9033974"/>
            <a:ext cx="602409" cy="325082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検索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0F5B3F2-DFF2-415B-B038-E672F3EBE51A}"/>
              </a:ext>
            </a:extLst>
          </p:cNvPr>
          <p:cNvSpPr/>
          <p:nvPr/>
        </p:nvSpPr>
        <p:spPr>
          <a:xfrm>
            <a:off x="1327832" y="8692716"/>
            <a:ext cx="37057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/>
              <a:t>詳しくは特設ページでご確認ください</a:t>
            </a: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1AC4A95E-FC7A-40DA-AFD0-7F50A44A908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0" y="8629534"/>
            <a:ext cx="1085711" cy="1085711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E352BC-43BE-4969-9F14-5AF3FDBAD4C7}"/>
              </a:ext>
            </a:extLst>
          </p:cNvPr>
          <p:cNvSpPr/>
          <p:nvPr/>
        </p:nvSpPr>
        <p:spPr>
          <a:xfrm>
            <a:off x="1327832" y="9359056"/>
            <a:ext cx="3476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https://myna.go.jp/html/hokenshoriyou_top.html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DC21E53-9FF9-44D1-A254-1EDFC83B6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465" y="9021628"/>
            <a:ext cx="1780206" cy="54450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7A7C8CE-5BBF-41AE-A7B6-2E55F7739E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7721" y="4384418"/>
            <a:ext cx="3322557" cy="3739577"/>
          </a:xfrm>
          <a:prstGeom prst="rect">
            <a:avLst/>
          </a:prstGeom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55DEA33-0184-4CC3-ACBC-91DBDD1F8FEC}"/>
              </a:ext>
            </a:extLst>
          </p:cNvPr>
          <p:cNvSpPr/>
          <p:nvPr/>
        </p:nvSpPr>
        <p:spPr>
          <a:xfrm rot="20598229">
            <a:off x="4011805" y="3871935"/>
            <a:ext cx="26901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マイナンバーカード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を持って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algn="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医療機関・薬局へ</a:t>
            </a: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GO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7E1E79D-39DA-4F31-AE8F-8676CCAB83DE}"/>
              </a:ext>
            </a:extLst>
          </p:cNvPr>
          <p:cNvSpPr txBox="1"/>
          <p:nvPr/>
        </p:nvSpPr>
        <p:spPr>
          <a:xfrm>
            <a:off x="804232" y="1393680"/>
            <a:ext cx="527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1810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マイナンバーカードを持ってきていただければ</a:t>
            </a:r>
            <a:endParaRPr kumimoji="1" lang="ja-JP" altLang="en-US" sz="2000" dirty="0">
              <a:solidFill>
                <a:srgbClr val="F18101"/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8D38064-D38D-43A9-8AE6-447FF3747601}"/>
              </a:ext>
            </a:extLst>
          </p:cNvPr>
          <p:cNvCxnSpPr>
            <a:cxnSpLocks/>
          </p:cNvCxnSpPr>
          <p:nvPr/>
        </p:nvCxnSpPr>
        <p:spPr>
          <a:xfrm>
            <a:off x="547959" y="1430898"/>
            <a:ext cx="117473" cy="402711"/>
          </a:xfrm>
          <a:prstGeom prst="line">
            <a:avLst/>
          </a:prstGeom>
          <a:ln w="38100" cap="rnd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977B8B3-6469-44F4-B94E-6BD46B632429}"/>
              </a:ext>
            </a:extLst>
          </p:cNvPr>
          <p:cNvCxnSpPr>
            <a:cxnSpLocks/>
          </p:cNvCxnSpPr>
          <p:nvPr/>
        </p:nvCxnSpPr>
        <p:spPr>
          <a:xfrm flipH="1">
            <a:off x="6236107" y="1428983"/>
            <a:ext cx="117473" cy="394776"/>
          </a:xfrm>
          <a:prstGeom prst="line">
            <a:avLst/>
          </a:prstGeom>
          <a:ln w="38100" cap="rnd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017DDC9-3A9D-4AD1-A019-C909AC06AE5B}"/>
              </a:ext>
            </a:extLst>
          </p:cNvPr>
          <p:cNvSpPr txBox="1"/>
          <p:nvPr/>
        </p:nvSpPr>
        <p:spPr>
          <a:xfrm>
            <a:off x="31546" y="1937557"/>
            <a:ext cx="6794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当院では過去の健診情報に基づいた</a:t>
            </a:r>
            <a:br>
              <a:rPr kumimoji="1" lang="en-US" altLang="ja-JP" sz="32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</a:br>
            <a:r>
              <a:rPr kumimoji="1" lang="ja-JP" altLang="en-US" sz="32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診療を行えるようになりました！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3E1952-9498-4959-8FDD-BF5BE57B9702}"/>
              </a:ext>
            </a:extLst>
          </p:cNvPr>
          <p:cNvSpPr txBox="1"/>
          <p:nvPr/>
        </p:nvSpPr>
        <p:spPr>
          <a:xfrm>
            <a:off x="1284826" y="3044426"/>
            <a:ext cx="4288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E15A04"/>
                </a:solidFill>
              </a:rPr>
              <a:t>※</a:t>
            </a:r>
            <a:r>
              <a:rPr kumimoji="1" lang="ja-JP" altLang="en-US" sz="1600" dirty="0">
                <a:solidFill>
                  <a:srgbClr val="E15A04"/>
                </a:solidFill>
              </a:rPr>
              <a:t>患者本人にて同意いただく必要があります</a:t>
            </a:r>
          </a:p>
        </p:txBody>
      </p:sp>
    </p:spTree>
    <p:extLst>
      <p:ext uri="{BB962C8B-B14F-4D97-AF65-F5344CB8AC3E}">
        <p14:creationId xmlns:p14="http://schemas.microsoft.com/office/powerpoint/2010/main" val="413161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