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75" r:id="rId5"/>
    <p:sldId id="276"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7BFF982-E262-4AF9-B1E1-8EE104EFBDEC}">
          <p14:sldIdLst>
            <p14:sldId id="275"/>
            <p14:sldId id="276"/>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A04"/>
    <a:srgbClr val="FFDBB3"/>
    <a:srgbClr val="F18101"/>
    <a:srgbClr val="FFCD97"/>
    <a:srgbClr val="FFE33A"/>
    <a:srgbClr val="FBE43D"/>
    <a:srgbClr val="EE510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D9FD12-FD2D-44F6-93F2-3DA00072F975}" v="1" dt="2023-03-06T02:34:21.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3186" y="102"/>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48163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30766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3903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699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52463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8176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07769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6984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148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97751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2023/3/31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95789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2B3C2D7-63DE-4F2C-916D-350791F51BA9}" type="datetimeFigureOut">
              <a:rPr kumimoji="1" lang="ja-JP" altLang="en-US" smtClean="0"/>
              <a:t>2023/3/31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417618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42738CDF-EE15-41D0-B3C6-B4C648D000A0}"/>
              </a:ext>
            </a:extLst>
          </p:cNvPr>
          <p:cNvSpPr/>
          <p:nvPr/>
        </p:nvSpPr>
        <p:spPr>
          <a:xfrm>
            <a:off x="0" y="0"/>
            <a:ext cx="6858000" cy="9906000"/>
          </a:xfrm>
          <a:prstGeom prst="rect">
            <a:avLst/>
          </a:prstGeom>
          <a:pattFill prst="wdUpDiag">
            <a:fgClr>
              <a:srgbClr val="FFE33A"/>
            </a:fgClr>
            <a:bgClr>
              <a:schemeClr val="bg1"/>
            </a:bgClr>
          </a:patt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四角形: 角を丸くする 19">
            <a:extLst>
              <a:ext uri="{FF2B5EF4-FFF2-40B4-BE49-F238E27FC236}">
                <a16:creationId xmlns:a16="http://schemas.microsoft.com/office/drawing/2014/main" id="{321C55C6-C488-47C1-B83F-12C4ADD6CEE5}"/>
              </a:ext>
            </a:extLst>
          </p:cNvPr>
          <p:cNvSpPr/>
          <p:nvPr/>
        </p:nvSpPr>
        <p:spPr>
          <a:xfrm>
            <a:off x="119897" y="116143"/>
            <a:ext cx="6618206" cy="9673715"/>
          </a:xfrm>
          <a:prstGeom prst="roundRect">
            <a:avLst>
              <a:gd name="adj" fmla="val 241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sp>
        <p:nvSpPr>
          <p:cNvPr id="38" name="テキスト ボックス 37">
            <a:extLst>
              <a:ext uri="{FF2B5EF4-FFF2-40B4-BE49-F238E27FC236}">
                <a16:creationId xmlns:a16="http://schemas.microsoft.com/office/drawing/2014/main" id="{672F4989-EF6A-0EC7-DDD8-75BE8A13E05B}"/>
              </a:ext>
            </a:extLst>
          </p:cNvPr>
          <p:cNvSpPr txBox="1"/>
          <p:nvPr/>
        </p:nvSpPr>
        <p:spPr>
          <a:xfrm>
            <a:off x="5162743" y="575593"/>
            <a:ext cx="1390124" cy="461665"/>
          </a:xfrm>
          <a:prstGeom prst="rect">
            <a:avLst/>
          </a:prstGeom>
          <a:noFill/>
        </p:spPr>
        <p:txBody>
          <a:bodyPr wrap="none" rtlCol="0">
            <a:spAutoFit/>
          </a:bodyPr>
          <a:lstStyle/>
          <a:p>
            <a:r>
              <a:rPr kumimoji="1" lang="ja-JP" altLang="en-US" sz="2400" b="1" dirty="0">
                <a:solidFill>
                  <a:schemeClr val="tx1">
                    <a:lumMod val="75000"/>
                    <a:lumOff val="25000"/>
                  </a:schemeClr>
                </a:solidFill>
                <a:latin typeface="游ゴシック Medium" panose="020B0500000000000000" pitchFamily="50" charset="-128"/>
                <a:ea typeface="游ゴシック Medium" panose="020B0500000000000000" pitchFamily="50" charset="-128"/>
              </a:rPr>
              <a:t>について</a:t>
            </a:r>
          </a:p>
        </p:txBody>
      </p:sp>
      <p:sp>
        <p:nvSpPr>
          <p:cNvPr id="40" name="正方形/長方形 39">
            <a:extLst>
              <a:ext uri="{FF2B5EF4-FFF2-40B4-BE49-F238E27FC236}">
                <a16:creationId xmlns:a16="http://schemas.microsoft.com/office/drawing/2014/main" id="{2487779A-1C89-5EB9-5370-6A5EA5AF13F2}"/>
              </a:ext>
            </a:extLst>
          </p:cNvPr>
          <p:cNvSpPr/>
          <p:nvPr/>
        </p:nvSpPr>
        <p:spPr>
          <a:xfrm>
            <a:off x="503055" y="800591"/>
            <a:ext cx="4756643" cy="144377"/>
          </a:xfrm>
          <a:prstGeom prst="rect">
            <a:avLst/>
          </a:prstGeom>
          <a:solidFill>
            <a:srgbClr val="FFE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590686F0-444D-5D4B-B68A-8BCA9B9D003B}"/>
              </a:ext>
            </a:extLst>
          </p:cNvPr>
          <p:cNvSpPr txBox="1"/>
          <p:nvPr/>
        </p:nvSpPr>
        <p:spPr>
          <a:xfrm>
            <a:off x="723867" y="478977"/>
            <a:ext cx="4463081" cy="523220"/>
          </a:xfrm>
          <a:prstGeom prst="rect">
            <a:avLst/>
          </a:prstGeom>
          <a:noFill/>
        </p:spPr>
        <p:txBody>
          <a:bodyPr wrap="none" rtlCol="0">
            <a:spAutoFit/>
          </a:bodyPr>
          <a:lstStyle/>
          <a:p>
            <a:r>
              <a:rPr kumimoji="1" lang="ja-JP" altLang="en-US"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診療</a:t>
            </a:r>
            <a:r>
              <a:rPr kumimoji="1" lang="en-US" altLang="ja-JP"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a:t>
            </a:r>
            <a:r>
              <a:rPr kumimoji="1" lang="ja-JP" altLang="en-US"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薬剤・特定健診等情報</a:t>
            </a:r>
          </a:p>
        </p:txBody>
      </p:sp>
      <p:sp>
        <p:nvSpPr>
          <p:cNvPr id="43" name="テキスト ボックス 42">
            <a:extLst>
              <a:ext uri="{FF2B5EF4-FFF2-40B4-BE49-F238E27FC236}">
                <a16:creationId xmlns:a16="http://schemas.microsoft.com/office/drawing/2014/main" id="{F9478606-03D1-C0A3-F7C3-37F887D90E0C}"/>
              </a:ext>
            </a:extLst>
          </p:cNvPr>
          <p:cNvSpPr txBox="1"/>
          <p:nvPr/>
        </p:nvSpPr>
        <p:spPr>
          <a:xfrm>
            <a:off x="368359" y="1076317"/>
            <a:ext cx="6097148" cy="1231106"/>
          </a:xfrm>
          <a:prstGeom prst="rect">
            <a:avLst/>
          </a:prstGeom>
          <a:noFill/>
        </p:spPr>
        <p:txBody>
          <a:bodyPr wrap="square" rtlCol="0">
            <a:spAutoFit/>
          </a:bodyPr>
          <a:lstStyle/>
          <a:p>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マイナンバーカードを健康保険証として利用する場合、「マイナ受付」で患者ご本人が同意をすれば、医師があなたの</a:t>
            </a:r>
            <a:r>
              <a:rPr kumimoji="1" lang="ja-JP" altLang="en-US" b="1" dirty="0">
                <a:solidFill>
                  <a:schemeClr val="tx1">
                    <a:lumMod val="75000"/>
                    <a:lumOff val="25000"/>
                  </a:schemeClr>
                </a:solidFill>
                <a:latin typeface="Yu Gothic UI Semibold" panose="020B0700000000000000" pitchFamily="50" charset="-128"/>
                <a:ea typeface="Yu Gothic UI Semibold" panose="020B0700000000000000" pitchFamily="50" charset="-128"/>
              </a:rPr>
              <a:t>診療</a:t>
            </a:r>
            <a:r>
              <a:rPr kumimoji="1" lang="en-US" altLang="ja-JP" b="1" dirty="0">
                <a:solidFill>
                  <a:schemeClr val="tx1">
                    <a:lumMod val="75000"/>
                    <a:lumOff val="25000"/>
                  </a:schemeClr>
                </a:solidFill>
                <a:latin typeface="Yu Gothic UI Semibold" panose="020B0700000000000000" pitchFamily="50" charset="-128"/>
                <a:ea typeface="Yu Gothic UI Semibold" panose="020B0700000000000000" pitchFamily="50" charset="-128"/>
              </a:rPr>
              <a:t>/</a:t>
            </a:r>
            <a:r>
              <a:rPr kumimoji="1" lang="ja-JP" altLang="en-US" b="1" dirty="0">
                <a:solidFill>
                  <a:schemeClr val="tx1">
                    <a:lumMod val="75000"/>
                    <a:lumOff val="25000"/>
                  </a:schemeClr>
                </a:solidFill>
                <a:latin typeface="Yu Gothic UI Semibold" panose="020B0700000000000000" pitchFamily="50" charset="-128"/>
                <a:ea typeface="Yu Gothic UI Semibold" panose="020B0700000000000000" pitchFamily="50" charset="-128"/>
              </a:rPr>
              <a:t>薬剤・特定健診等情報</a:t>
            </a:r>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を閲覧すること</a:t>
            </a:r>
            <a:r>
              <a:rPr kumimoji="1" lang="en-US" altLang="ja-JP" sz="1200" baseline="30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が可能になりました。</a:t>
            </a:r>
            <a:endParaRPr kumimoji="1"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同意に基づいて、医療機関からオンライン資格確認実施機関に診療</a:t>
            </a:r>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薬剤・特定健診等情報</a:t>
            </a:r>
          </a:p>
          <a:p>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を照会し、医療機関へ提供されます。</a:t>
            </a:r>
          </a:p>
        </p:txBody>
      </p:sp>
      <p:sp>
        <p:nvSpPr>
          <p:cNvPr id="44" name="四角形: 角を丸くする 43">
            <a:extLst>
              <a:ext uri="{FF2B5EF4-FFF2-40B4-BE49-F238E27FC236}">
                <a16:creationId xmlns:a16="http://schemas.microsoft.com/office/drawing/2014/main" id="{69D6D274-5AB9-BCAF-7A15-A08290D43E28}"/>
              </a:ext>
            </a:extLst>
          </p:cNvPr>
          <p:cNvSpPr/>
          <p:nvPr/>
        </p:nvSpPr>
        <p:spPr>
          <a:xfrm>
            <a:off x="275917" y="1041422"/>
            <a:ext cx="6306166" cy="1231106"/>
          </a:xfrm>
          <a:prstGeom prst="roundRect">
            <a:avLst>
              <a:gd name="adj" fmla="val 10527"/>
            </a:avLst>
          </a:prstGeom>
          <a:noFill/>
          <a:ln w="41275" cap="rnd">
            <a:solidFill>
              <a:srgbClr val="F18101"/>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5E3F3165-35DA-9A45-6CCD-911D56542E5D}"/>
              </a:ext>
            </a:extLst>
          </p:cNvPr>
          <p:cNvSpPr/>
          <p:nvPr/>
        </p:nvSpPr>
        <p:spPr>
          <a:xfrm>
            <a:off x="119897" y="2368606"/>
            <a:ext cx="6618206" cy="1093800"/>
          </a:xfrm>
          <a:prstGeom prst="rect">
            <a:avLst/>
          </a:prstGeom>
          <a:solidFill>
            <a:srgbClr val="FFDB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58981EE4-2CEF-E00C-F727-8B8545570847}"/>
              </a:ext>
            </a:extLst>
          </p:cNvPr>
          <p:cNvSpPr/>
          <p:nvPr/>
        </p:nvSpPr>
        <p:spPr>
          <a:xfrm>
            <a:off x="391424" y="2692965"/>
            <a:ext cx="6269208" cy="738664"/>
          </a:xfrm>
          <a:prstGeom prst="rect">
            <a:avLst/>
          </a:prstGeom>
        </p:spPr>
        <p:txBody>
          <a:bodyPr wrap="square">
            <a:spAutoFit/>
          </a:bodyPr>
          <a:lstStyle/>
          <a:p>
            <a:r>
              <a:rPr lang="ja-JP" altLang="en-US" sz="1200" dirty="0">
                <a:latin typeface="游ゴシック Medium" panose="020B0500000000000000" pitchFamily="50" charset="-128"/>
                <a:ea typeface="游ゴシック Medium" panose="020B0500000000000000" pitchFamily="50" charset="-128"/>
              </a:rPr>
              <a:t>初めての医療機関でも、今までに使った</a:t>
            </a:r>
            <a:r>
              <a:rPr lang="ja-JP" altLang="en-US" sz="1400" dirty="0">
                <a:latin typeface="游ゴシック Medium" panose="020B0500000000000000" pitchFamily="50" charset="-128"/>
                <a:ea typeface="游ゴシック Medium" panose="020B0500000000000000" pitchFamily="50" charset="-128"/>
              </a:rPr>
              <a:t>正確な薬の情報</a:t>
            </a:r>
            <a:r>
              <a:rPr lang="ja-JP" altLang="en-US" sz="1200" dirty="0">
                <a:latin typeface="游ゴシック Medium" panose="020B0500000000000000" pitchFamily="50" charset="-128"/>
                <a:ea typeface="游ゴシック Medium" panose="020B0500000000000000" pitchFamily="50" charset="-128"/>
              </a:rPr>
              <a:t>やご自身の</a:t>
            </a:r>
            <a:r>
              <a:rPr lang="ja-JP" altLang="en-US" sz="1400" dirty="0">
                <a:latin typeface="游ゴシック Medium" panose="020B0500000000000000" pitchFamily="50" charset="-128"/>
                <a:ea typeface="游ゴシック Medium" panose="020B0500000000000000" pitchFamily="50" charset="-128"/>
              </a:rPr>
              <a:t>過去の受診歴・診療情報を踏まえた健康状況</a:t>
            </a:r>
            <a:r>
              <a:rPr lang="ja-JP" altLang="en-US" sz="1200" dirty="0">
                <a:latin typeface="游ゴシック Medium" panose="020B0500000000000000" pitchFamily="50" charset="-128"/>
                <a:ea typeface="游ゴシック Medium" panose="020B0500000000000000" pitchFamily="50" charset="-128"/>
              </a:rPr>
              <a:t>が医師と共有できることで、</a:t>
            </a:r>
            <a:r>
              <a:rPr lang="ja-JP" altLang="en-US" sz="1400" dirty="0">
                <a:latin typeface="游ゴシック Medium" panose="020B0500000000000000" pitchFamily="50" charset="-128"/>
                <a:ea typeface="游ゴシック Medium" panose="020B0500000000000000" pitchFamily="50" charset="-128"/>
              </a:rPr>
              <a:t>健康・医療に関する多くの情報に基づいた、より良い診療</a:t>
            </a:r>
            <a:r>
              <a:rPr lang="ja-JP" altLang="en-US" sz="1200" dirty="0">
                <a:latin typeface="游ゴシック Medium" panose="020B0500000000000000" pitchFamily="50" charset="-128"/>
                <a:ea typeface="游ゴシック Medium" panose="020B0500000000000000" pitchFamily="50" charset="-128"/>
              </a:rPr>
              <a:t>を受けることが可能となります。</a:t>
            </a:r>
          </a:p>
        </p:txBody>
      </p:sp>
      <p:grpSp>
        <p:nvGrpSpPr>
          <p:cNvPr id="48" name="グループ化 47">
            <a:extLst>
              <a:ext uri="{FF2B5EF4-FFF2-40B4-BE49-F238E27FC236}">
                <a16:creationId xmlns:a16="http://schemas.microsoft.com/office/drawing/2014/main" id="{66B190FC-644F-4063-20B6-BF0913AD1277}"/>
              </a:ext>
            </a:extLst>
          </p:cNvPr>
          <p:cNvGrpSpPr/>
          <p:nvPr/>
        </p:nvGrpSpPr>
        <p:grpSpPr>
          <a:xfrm>
            <a:off x="354466" y="2411168"/>
            <a:ext cx="2094113" cy="314428"/>
            <a:chOff x="354466" y="2819916"/>
            <a:chExt cx="2094113" cy="314428"/>
          </a:xfrm>
        </p:grpSpPr>
        <p:sp>
          <p:nvSpPr>
            <p:cNvPr id="49" name="四角形: 角を丸くする 48">
              <a:extLst>
                <a:ext uri="{FF2B5EF4-FFF2-40B4-BE49-F238E27FC236}">
                  <a16:creationId xmlns:a16="http://schemas.microsoft.com/office/drawing/2014/main" id="{B4B195E7-E8A5-26E1-AA6C-0C4DE3DB7036}"/>
                </a:ext>
              </a:extLst>
            </p:cNvPr>
            <p:cNvSpPr/>
            <p:nvPr/>
          </p:nvSpPr>
          <p:spPr>
            <a:xfrm>
              <a:off x="354466" y="2819916"/>
              <a:ext cx="2094113" cy="310374"/>
            </a:xfrm>
            <a:prstGeom prst="roundRect">
              <a:avLst>
                <a:gd name="adj" fmla="val 5000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610FFD41-5173-E2F1-C7A2-82B25B1736C6}"/>
                </a:ext>
              </a:extLst>
            </p:cNvPr>
            <p:cNvSpPr txBox="1"/>
            <p:nvPr/>
          </p:nvSpPr>
          <p:spPr>
            <a:xfrm>
              <a:off x="354466" y="2826567"/>
              <a:ext cx="2094113" cy="307777"/>
            </a:xfrm>
            <a:prstGeom prst="rect">
              <a:avLst/>
            </a:prstGeom>
            <a:noFill/>
          </p:spPr>
          <p:txBody>
            <a:bodyPr wrap="square" rtlCol="0">
              <a:spAutoFit/>
            </a:bodyPr>
            <a:lstStyle/>
            <a:p>
              <a:pPr algn="ctr"/>
              <a:r>
                <a:rPr kumimoji="1" lang="ja-JP" altLang="en-US" sz="1400" dirty="0">
                  <a:solidFill>
                    <a:srgbClr val="E15A04"/>
                  </a:solidFill>
                  <a:latin typeface="Yu Gothic UI Semibold" panose="020B0700000000000000" pitchFamily="50" charset="-128"/>
                  <a:ea typeface="Yu Gothic UI Semibold" panose="020B0700000000000000" pitchFamily="50" charset="-128"/>
                </a:rPr>
                <a:t>どんないいことがあるの？</a:t>
              </a:r>
            </a:p>
          </p:txBody>
        </p:sp>
      </p:grpSp>
      <p:sp>
        <p:nvSpPr>
          <p:cNvPr id="52" name="テキスト ボックス 51">
            <a:extLst>
              <a:ext uri="{FF2B5EF4-FFF2-40B4-BE49-F238E27FC236}">
                <a16:creationId xmlns:a16="http://schemas.microsoft.com/office/drawing/2014/main" id="{5E3B1A7C-BAF1-7DCB-85EC-32BE62A96E8E}"/>
              </a:ext>
            </a:extLst>
          </p:cNvPr>
          <p:cNvSpPr txBox="1"/>
          <p:nvPr/>
        </p:nvSpPr>
        <p:spPr>
          <a:xfrm>
            <a:off x="1190356" y="173218"/>
            <a:ext cx="4544834" cy="400110"/>
          </a:xfrm>
          <a:prstGeom prst="rect">
            <a:avLst/>
          </a:prstGeom>
          <a:noFill/>
        </p:spPr>
        <p:txBody>
          <a:bodyPr wrap="none" rtlCol="0">
            <a:spAutoFit/>
          </a:bodyPr>
          <a:lstStyle/>
          <a:p>
            <a:pPr algn="ctr"/>
            <a:r>
              <a:rPr kumimoji="1"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マイナンバーカードの健康保険証利用</a:t>
            </a:r>
          </a:p>
        </p:txBody>
      </p:sp>
      <p:grpSp>
        <p:nvGrpSpPr>
          <p:cNvPr id="13" name="グループ化 12">
            <a:extLst>
              <a:ext uri="{FF2B5EF4-FFF2-40B4-BE49-F238E27FC236}">
                <a16:creationId xmlns:a16="http://schemas.microsoft.com/office/drawing/2014/main" id="{E9D34DEF-CCEC-2F60-F406-C82C46582304}"/>
              </a:ext>
            </a:extLst>
          </p:cNvPr>
          <p:cNvGrpSpPr/>
          <p:nvPr/>
        </p:nvGrpSpPr>
        <p:grpSpPr>
          <a:xfrm>
            <a:off x="275917" y="6818074"/>
            <a:ext cx="6306166" cy="2944057"/>
            <a:chOff x="275917" y="3530264"/>
            <a:chExt cx="6306166" cy="2944057"/>
          </a:xfrm>
        </p:grpSpPr>
        <p:pic>
          <p:nvPicPr>
            <p:cNvPr id="53" name="図 52" descr="図形&#10;&#10;自動的に生成された説明">
              <a:extLst>
                <a:ext uri="{FF2B5EF4-FFF2-40B4-BE49-F238E27FC236}">
                  <a16:creationId xmlns:a16="http://schemas.microsoft.com/office/drawing/2014/main" id="{F5D4D68D-1F68-D2EC-1DEF-4109DC6B8D5C}"/>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5521666" y="5330078"/>
              <a:ext cx="896176" cy="1123389"/>
            </a:xfrm>
            <a:prstGeom prst="rect">
              <a:avLst/>
            </a:prstGeom>
          </p:spPr>
        </p:pic>
        <p:sp>
          <p:nvSpPr>
            <p:cNvPr id="54" name="テキスト ボックス 53">
              <a:extLst>
                <a:ext uri="{FF2B5EF4-FFF2-40B4-BE49-F238E27FC236}">
                  <a16:creationId xmlns:a16="http://schemas.microsoft.com/office/drawing/2014/main" id="{20FB915D-8B26-7716-7D2A-B2D066EBE261}"/>
                </a:ext>
              </a:extLst>
            </p:cNvPr>
            <p:cNvSpPr txBox="1"/>
            <p:nvPr/>
          </p:nvSpPr>
          <p:spPr>
            <a:xfrm>
              <a:off x="3985190" y="4990287"/>
              <a:ext cx="1697901" cy="584775"/>
            </a:xfrm>
            <a:prstGeom prst="rect">
              <a:avLst/>
            </a:prstGeom>
            <a:noFill/>
          </p:spPr>
          <p:txBody>
            <a:bodyPr wrap="none" rtlCol="0">
              <a:spAutoFit/>
            </a:bodyPr>
            <a:lstStyle/>
            <a:p>
              <a:r>
                <a:rPr kumimoji="1" lang="ja-JP" altLang="en-US" b="1" dirty="0"/>
                <a:t>メタボ健診</a:t>
              </a:r>
              <a:r>
                <a:rPr kumimoji="1" lang="ja-JP" altLang="en-US" sz="1400" dirty="0"/>
                <a:t>とも</a:t>
              </a:r>
              <a:endParaRPr kumimoji="1" lang="en-US" altLang="ja-JP" sz="1400" dirty="0"/>
            </a:p>
            <a:p>
              <a:r>
                <a:rPr kumimoji="1" lang="ja-JP" altLang="en-US" sz="1400" dirty="0"/>
                <a:t>呼ばれているよ。</a:t>
              </a:r>
            </a:p>
          </p:txBody>
        </p:sp>
        <p:sp>
          <p:nvSpPr>
            <p:cNvPr id="55" name="吹き出し: 円形 54">
              <a:extLst>
                <a:ext uri="{FF2B5EF4-FFF2-40B4-BE49-F238E27FC236}">
                  <a16:creationId xmlns:a16="http://schemas.microsoft.com/office/drawing/2014/main" id="{89D80A7C-07A1-FCF1-1561-DFCE658BDC4A}"/>
                </a:ext>
              </a:extLst>
            </p:cNvPr>
            <p:cNvSpPr/>
            <p:nvPr/>
          </p:nvSpPr>
          <p:spPr>
            <a:xfrm>
              <a:off x="3906237" y="4838562"/>
              <a:ext cx="1755009" cy="867952"/>
            </a:xfrm>
            <a:prstGeom prst="wedgeEllipseCallout">
              <a:avLst>
                <a:gd name="adj1" fmla="val 23904"/>
                <a:gd name="adj2" fmla="val 58162"/>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正方形/長方形 55">
              <a:extLst>
                <a:ext uri="{FF2B5EF4-FFF2-40B4-BE49-F238E27FC236}">
                  <a16:creationId xmlns:a16="http://schemas.microsoft.com/office/drawing/2014/main" id="{59995C2E-197C-F49E-73DA-9CE31672B2EB}"/>
                </a:ext>
              </a:extLst>
            </p:cNvPr>
            <p:cNvSpPr/>
            <p:nvPr/>
          </p:nvSpPr>
          <p:spPr>
            <a:xfrm>
              <a:off x="423943" y="3972641"/>
              <a:ext cx="6122044" cy="769441"/>
            </a:xfrm>
            <a:prstGeom prst="rect">
              <a:avLst/>
            </a:prstGeom>
          </p:spPr>
          <p:txBody>
            <a:bodyPr wrap="square">
              <a:spAutoFit/>
            </a:bodyPr>
            <a:lstStyle/>
            <a:p>
              <a:r>
                <a:rPr lang="ja-JP" altLang="en-US" sz="1600" dirty="0">
                  <a:latin typeface="游ゴシック Medium" panose="020B0500000000000000" pitchFamily="50" charset="-128"/>
                  <a:ea typeface="游ゴシック Medium" panose="020B0500000000000000" pitchFamily="50" charset="-128"/>
                </a:rPr>
                <a:t>４０歳から７４歳までの方を対象に、メタボリックシンドロームに着目して行われる健診結果の情報です。</a:t>
              </a:r>
              <a:endParaRPr lang="en-US" altLang="ja-JP" sz="1600" dirty="0">
                <a:latin typeface="游ゴシック Medium" panose="020B0500000000000000" pitchFamily="50" charset="-128"/>
                <a:ea typeface="游ゴシック Medium" panose="020B0500000000000000" pitchFamily="50" charset="-128"/>
              </a:endParaRPr>
            </a:p>
            <a:p>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75</a:t>
              </a:r>
              <a:r>
                <a:rPr lang="ja-JP" altLang="en-US" sz="1100" dirty="0">
                  <a:latin typeface="游ゴシック Medium" panose="020B0500000000000000" pitchFamily="50" charset="-128"/>
                  <a:ea typeface="游ゴシック Medium" panose="020B0500000000000000" pitchFamily="50" charset="-128"/>
                </a:rPr>
                <a:t>歳以上の方の健診情報は、後期高齢者健診情報です。</a:t>
              </a:r>
              <a:endParaRPr lang="ja-JP" altLang="en-US" sz="1400" dirty="0">
                <a:latin typeface="游ゴシック Medium" panose="020B0500000000000000" pitchFamily="50" charset="-128"/>
                <a:ea typeface="游ゴシック Medium" panose="020B0500000000000000" pitchFamily="50" charset="-128"/>
              </a:endParaRPr>
            </a:p>
          </p:txBody>
        </p:sp>
        <p:sp>
          <p:nvSpPr>
            <p:cNvPr id="57" name="テキスト ボックス 56">
              <a:extLst>
                <a:ext uri="{FF2B5EF4-FFF2-40B4-BE49-F238E27FC236}">
                  <a16:creationId xmlns:a16="http://schemas.microsoft.com/office/drawing/2014/main" id="{4473530A-3A33-8B02-5514-4964CF95F95E}"/>
                </a:ext>
              </a:extLst>
            </p:cNvPr>
            <p:cNvSpPr txBox="1"/>
            <p:nvPr/>
          </p:nvSpPr>
          <p:spPr>
            <a:xfrm>
              <a:off x="423943" y="3540393"/>
              <a:ext cx="2962671" cy="523220"/>
            </a:xfrm>
            <a:prstGeom prst="rect">
              <a:avLst/>
            </a:prstGeom>
            <a:noFill/>
          </p:spPr>
          <p:txBody>
            <a:bodyPr wrap="none" rtlCol="0">
              <a:spAutoFit/>
            </a:bodyPr>
            <a:lstStyle/>
            <a:p>
              <a:r>
                <a:rPr kumimoji="1" lang="zh-TW" altLang="en-US" sz="2800" dirty="0">
                  <a:solidFill>
                    <a:srgbClr val="E15A04"/>
                  </a:solidFill>
                  <a:latin typeface="Yu Gothic UI Semibold" panose="020B0700000000000000" pitchFamily="50" charset="-128"/>
                  <a:ea typeface="Yu Gothic UI Semibold" panose="020B0700000000000000" pitchFamily="50" charset="-128"/>
                </a:rPr>
                <a:t>特定健診情報</a:t>
              </a:r>
              <a:r>
                <a:rPr kumimoji="1" lang="ja-JP" altLang="en-US" sz="2000" dirty="0">
                  <a:solidFill>
                    <a:srgbClr val="E15A04"/>
                  </a:solidFill>
                  <a:latin typeface="Yu Gothic UI Semibold" panose="020B0700000000000000" pitchFamily="50" charset="-128"/>
                  <a:ea typeface="Yu Gothic UI Semibold" panose="020B0700000000000000" pitchFamily="50" charset="-128"/>
                </a:rPr>
                <a:t>って？</a:t>
              </a:r>
            </a:p>
          </p:txBody>
        </p:sp>
        <p:sp>
          <p:nvSpPr>
            <p:cNvPr id="58" name="四角形: 角を丸くする 57">
              <a:extLst>
                <a:ext uri="{FF2B5EF4-FFF2-40B4-BE49-F238E27FC236}">
                  <a16:creationId xmlns:a16="http://schemas.microsoft.com/office/drawing/2014/main" id="{7CE75715-F64A-8854-5887-C71B73479457}"/>
                </a:ext>
              </a:extLst>
            </p:cNvPr>
            <p:cNvSpPr/>
            <p:nvPr/>
          </p:nvSpPr>
          <p:spPr>
            <a:xfrm>
              <a:off x="275917" y="3530264"/>
              <a:ext cx="6306166" cy="2913332"/>
            </a:xfrm>
            <a:prstGeom prst="roundRect">
              <a:avLst>
                <a:gd name="adj" fmla="val 5252"/>
              </a:avLst>
            </a:prstGeom>
            <a:noFill/>
            <a:ln w="9525" cap="rnd">
              <a:solidFill>
                <a:srgbClr val="FFC000"/>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2E46179C-61A4-FC69-75CC-1629BB0E6E4C}"/>
                </a:ext>
              </a:extLst>
            </p:cNvPr>
            <p:cNvSpPr/>
            <p:nvPr/>
          </p:nvSpPr>
          <p:spPr>
            <a:xfrm>
              <a:off x="485738" y="5120104"/>
              <a:ext cx="5406215" cy="1354217"/>
            </a:xfrm>
            <a:prstGeom prst="rect">
              <a:avLst/>
            </a:prstGeom>
          </p:spPr>
          <p:txBody>
            <a:bodyPr wrap="square">
              <a:spAutoFit/>
            </a:bodyPr>
            <a:lstStyle/>
            <a:p>
              <a:pPr marL="108000" indent="-180000">
                <a:buClr>
                  <a:srgbClr val="FFC000"/>
                </a:buClr>
                <a:buFont typeface="Wingdings" panose="05000000000000000000" pitchFamily="2" charset="2"/>
                <a:buChar char="l"/>
              </a:pPr>
              <a:r>
                <a:rPr lang="ja-JP" altLang="en-US" sz="1400" b="1" dirty="0">
                  <a:latin typeface="+mn-ea"/>
                </a:rPr>
                <a:t>受診者情報 </a:t>
              </a:r>
            </a:p>
            <a:p>
              <a:pPr marL="108000" indent="-180000">
                <a:buClr>
                  <a:srgbClr val="FFC000"/>
                </a:buClr>
                <a:buFont typeface="Wingdings" panose="05000000000000000000" pitchFamily="2" charset="2"/>
                <a:buChar char="l"/>
              </a:pPr>
              <a:r>
                <a:rPr lang="ja-JP" altLang="en-US" sz="1400" b="1" dirty="0">
                  <a:latin typeface="+mn-ea"/>
                </a:rPr>
                <a:t>特定健診結果情報</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質問票情報</a:t>
              </a:r>
              <a:r>
                <a:rPr lang="en-US" altLang="ja-JP" sz="1400" b="1" dirty="0">
                  <a:latin typeface="+mn-ea"/>
                </a:rPr>
                <a:t>(</a:t>
              </a:r>
              <a:r>
                <a:rPr lang="ja-JP" altLang="en-US" sz="1400" b="1" dirty="0">
                  <a:latin typeface="+mn-ea"/>
                </a:rPr>
                <a:t>服薬・喫煙歴等</a:t>
              </a:r>
              <a:r>
                <a:rPr lang="en-US" altLang="ja-JP" sz="1400" b="1" dirty="0">
                  <a:latin typeface="+mn-ea"/>
                </a:rPr>
                <a:t>)</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メタボリックシンドローム基準の該当判定</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特定保健指導の対象基準の該当判定</a:t>
              </a:r>
              <a:r>
                <a:rPr lang="en-US" altLang="ja-JP" sz="1400" b="1" baseline="30000" dirty="0">
                  <a:latin typeface="+mn-ea"/>
                </a:rPr>
                <a:t>※</a:t>
              </a:r>
            </a:p>
            <a:p>
              <a:pPr>
                <a:buClr>
                  <a:srgbClr val="FFC000"/>
                </a:buClr>
              </a:pPr>
              <a:r>
                <a:rPr lang="en-US" altLang="ja-JP" sz="1100" dirty="0">
                  <a:latin typeface="+mn-ea"/>
                </a:rPr>
                <a:t>※</a:t>
              </a:r>
              <a:r>
                <a:rPr lang="ja-JP" altLang="en-US" sz="1100" dirty="0">
                  <a:latin typeface="+mn-ea"/>
                </a:rPr>
                <a:t>　</a:t>
              </a:r>
              <a:r>
                <a:rPr lang="en-US" altLang="ja-JP" sz="1100" dirty="0">
                  <a:latin typeface="+mn-ea"/>
                </a:rPr>
                <a:t>2020</a:t>
              </a:r>
              <a:r>
                <a:rPr lang="ja-JP" altLang="en-US" sz="1100" dirty="0">
                  <a:latin typeface="+mn-ea"/>
                </a:rPr>
                <a:t>年度以降に実施したものから</a:t>
              </a:r>
              <a:r>
                <a:rPr lang="en-US" altLang="ja-JP" sz="1100" dirty="0">
                  <a:latin typeface="+mn-ea"/>
                </a:rPr>
                <a:t>5</a:t>
              </a:r>
              <a:r>
                <a:rPr lang="ja-JP" altLang="en-US" sz="1100" dirty="0">
                  <a:latin typeface="+mn-ea"/>
                </a:rPr>
                <a:t>年分の情報が参照可能</a:t>
              </a:r>
            </a:p>
          </p:txBody>
        </p:sp>
        <p:grpSp>
          <p:nvGrpSpPr>
            <p:cNvPr id="2" name="グループ化 1">
              <a:extLst>
                <a:ext uri="{FF2B5EF4-FFF2-40B4-BE49-F238E27FC236}">
                  <a16:creationId xmlns:a16="http://schemas.microsoft.com/office/drawing/2014/main" id="{28568F77-C555-B253-8D30-557C45720C3E}"/>
                </a:ext>
              </a:extLst>
            </p:cNvPr>
            <p:cNvGrpSpPr/>
            <p:nvPr/>
          </p:nvGrpSpPr>
          <p:grpSpPr>
            <a:xfrm>
              <a:off x="485738" y="4765142"/>
              <a:ext cx="3188017" cy="315634"/>
              <a:chOff x="521834" y="5125047"/>
              <a:chExt cx="3188017" cy="315634"/>
            </a:xfrm>
          </p:grpSpPr>
          <p:sp>
            <p:nvSpPr>
              <p:cNvPr id="60" name="四角形: 角を丸くする 59">
                <a:extLst>
                  <a:ext uri="{FF2B5EF4-FFF2-40B4-BE49-F238E27FC236}">
                    <a16:creationId xmlns:a16="http://schemas.microsoft.com/office/drawing/2014/main" id="{81A33486-8868-C5E8-E65E-3FF066C0050A}"/>
                  </a:ext>
                </a:extLst>
              </p:cNvPr>
              <p:cNvSpPr/>
              <p:nvPr/>
            </p:nvSpPr>
            <p:spPr>
              <a:xfrm>
                <a:off x="521834" y="5125047"/>
                <a:ext cx="3188017" cy="307777"/>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C9D180D7-F654-9E48-77A9-8C22D19A99EB}"/>
                  </a:ext>
                </a:extLst>
              </p:cNvPr>
              <p:cNvSpPr/>
              <p:nvPr/>
            </p:nvSpPr>
            <p:spPr>
              <a:xfrm>
                <a:off x="640731" y="5132904"/>
                <a:ext cx="2938492" cy="307777"/>
              </a:xfrm>
              <a:prstGeom prst="rect">
                <a:avLst/>
              </a:prstGeom>
            </p:spPr>
            <p:txBody>
              <a:bodyPr wrap="square">
                <a:spAutoFit/>
              </a:bodyPr>
              <a:lstStyle/>
              <a:p>
                <a:pPr algn="ctr"/>
                <a:r>
                  <a:rPr lang="ja-JP" altLang="en-US" sz="1400" b="1" dirty="0">
                    <a:solidFill>
                      <a:schemeClr val="tx1">
                        <a:lumMod val="75000"/>
                        <a:lumOff val="25000"/>
                      </a:schemeClr>
                    </a:solidFill>
                    <a:latin typeface="+mn-ea"/>
                  </a:rPr>
                  <a:t>医師が閲覧可能な情報項目</a:t>
                </a:r>
                <a:endParaRPr lang="ja-JP" altLang="en-US" sz="1400" dirty="0">
                  <a:solidFill>
                    <a:schemeClr val="tx1">
                      <a:lumMod val="75000"/>
                      <a:lumOff val="25000"/>
                    </a:schemeClr>
                  </a:solidFill>
                </a:endParaRPr>
              </a:p>
            </p:txBody>
          </p:sp>
        </p:grpSp>
      </p:grpSp>
      <p:grpSp>
        <p:nvGrpSpPr>
          <p:cNvPr id="14" name="グループ化 13">
            <a:extLst>
              <a:ext uri="{FF2B5EF4-FFF2-40B4-BE49-F238E27FC236}">
                <a16:creationId xmlns:a16="http://schemas.microsoft.com/office/drawing/2014/main" id="{C47B68E9-4BEB-C31B-8BB6-6481D152DFB2}"/>
              </a:ext>
            </a:extLst>
          </p:cNvPr>
          <p:cNvGrpSpPr/>
          <p:nvPr/>
        </p:nvGrpSpPr>
        <p:grpSpPr>
          <a:xfrm>
            <a:off x="275917" y="3530264"/>
            <a:ext cx="6348619" cy="3245109"/>
            <a:chOff x="275917" y="6529976"/>
            <a:chExt cx="6348619" cy="3245109"/>
          </a:xfrm>
        </p:grpSpPr>
        <p:sp>
          <p:nvSpPr>
            <p:cNvPr id="28" name="正方形/長方形 27">
              <a:extLst>
                <a:ext uri="{FF2B5EF4-FFF2-40B4-BE49-F238E27FC236}">
                  <a16:creationId xmlns:a16="http://schemas.microsoft.com/office/drawing/2014/main" id="{A1562D86-1FCB-412E-96F5-ABA09F251A2C}"/>
                </a:ext>
              </a:extLst>
            </p:cNvPr>
            <p:cNvSpPr/>
            <p:nvPr/>
          </p:nvSpPr>
          <p:spPr>
            <a:xfrm>
              <a:off x="423943" y="6979935"/>
              <a:ext cx="6122044" cy="754053"/>
            </a:xfrm>
            <a:prstGeom prst="rect">
              <a:avLst/>
            </a:prstGeom>
          </p:spPr>
          <p:txBody>
            <a:bodyPr wrap="square">
              <a:spAutoFit/>
            </a:bodyPr>
            <a:lstStyle/>
            <a:p>
              <a:r>
                <a:rPr lang="ja-JP" altLang="en-US" sz="1600" dirty="0">
                  <a:latin typeface="游ゴシック Medium" panose="020B0500000000000000" pitchFamily="50" charset="-128"/>
                  <a:ea typeface="游ゴシック Medium" panose="020B0500000000000000" pitchFamily="50" charset="-128"/>
                </a:rPr>
                <a:t>医療機関を受診した際の過去の診療情報および医療機関で投与されたお薬や薬局等で受け取った過去のお薬の情報です。</a:t>
              </a:r>
              <a:endParaRPr lang="en-US" altLang="ja-JP" sz="1600" dirty="0">
                <a:latin typeface="游ゴシック Medium" panose="020B0500000000000000" pitchFamily="50" charset="-128"/>
                <a:ea typeface="游ゴシック Medium" panose="020B0500000000000000" pitchFamily="50" charset="-128"/>
              </a:endParaRPr>
            </a:p>
            <a:p>
              <a:pPr lvl="0">
                <a:buClr>
                  <a:srgbClr val="FFC000"/>
                </a:buClr>
              </a:pPr>
              <a:r>
                <a:rPr lang="en-US" altLang="ja-JP" sz="1100" dirty="0">
                  <a:solidFill>
                    <a:prstClr val="black"/>
                  </a:solidFill>
                  <a:latin typeface="游ゴシック" panose="020B0400000000000000" pitchFamily="50" charset="-128"/>
                </a:rPr>
                <a:t>※</a:t>
              </a:r>
              <a:r>
                <a:rPr lang="ja-JP" altLang="en-US" sz="1100" dirty="0">
                  <a:solidFill>
                    <a:prstClr val="black"/>
                  </a:solidFill>
                  <a:latin typeface="游ゴシック" panose="020B0400000000000000" pitchFamily="50" charset="-128"/>
                </a:rPr>
                <a:t>薬剤情報には注射・点滴等も含みます。</a:t>
              </a:r>
              <a:endParaRPr lang="ja-JP" altLang="en-US" sz="1400" dirty="0">
                <a:latin typeface="游ゴシック Medium" panose="020B0500000000000000" pitchFamily="50" charset="-128"/>
                <a:ea typeface="游ゴシック Medium" panose="020B0500000000000000" pitchFamily="50" charset="-128"/>
              </a:endParaRPr>
            </a:p>
          </p:txBody>
        </p:sp>
        <p:sp>
          <p:nvSpPr>
            <p:cNvPr id="51" name="テキスト ボックス 50">
              <a:extLst>
                <a:ext uri="{FF2B5EF4-FFF2-40B4-BE49-F238E27FC236}">
                  <a16:creationId xmlns:a16="http://schemas.microsoft.com/office/drawing/2014/main" id="{D2DA750E-6C71-4BCD-A51A-4AB8DC75CFFA}"/>
                </a:ext>
              </a:extLst>
            </p:cNvPr>
            <p:cNvSpPr txBox="1"/>
            <p:nvPr/>
          </p:nvSpPr>
          <p:spPr>
            <a:xfrm>
              <a:off x="423943" y="6535655"/>
              <a:ext cx="3111749" cy="523220"/>
            </a:xfrm>
            <a:prstGeom prst="rect">
              <a:avLst/>
            </a:prstGeom>
            <a:noFill/>
          </p:spPr>
          <p:txBody>
            <a:bodyPr wrap="none" rtlCol="0">
              <a:spAutoFit/>
            </a:bodyPr>
            <a:lstStyle/>
            <a:p>
              <a:r>
                <a:rPr kumimoji="1" lang="ja-JP" altLang="en-US" sz="2800" dirty="0">
                  <a:solidFill>
                    <a:srgbClr val="E15A04"/>
                  </a:solidFill>
                  <a:latin typeface="Yu Gothic UI Semibold" panose="020B0700000000000000" pitchFamily="50" charset="-128"/>
                  <a:ea typeface="Yu Gothic UI Semibold" panose="020B0700000000000000" pitchFamily="50" charset="-128"/>
                </a:rPr>
                <a:t>診療</a:t>
              </a:r>
              <a:r>
                <a:rPr kumimoji="1" lang="en-US" altLang="ja-JP" sz="2800" dirty="0">
                  <a:solidFill>
                    <a:srgbClr val="E15A04"/>
                  </a:solidFill>
                  <a:latin typeface="Yu Gothic UI Semibold" panose="020B0700000000000000" pitchFamily="50" charset="-128"/>
                  <a:ea typeface="Yu Gothic UI Semibold" panose="020B0700000000000000" pitchFamily="50" charset="-128"/>
                </a:rPr>
                <a:t>/</a:t>
              </a:r>
              <a:r>
                <a:rPr kumimoji="1" lang="ja-JP" altLang="en-US" sz="2800" dirty="0">
                  <a:solidFill>
                    <a:srgbClr val="E15A04"/>
                  </a:solidFill>
                  <a:latin typeface="Yu Gothic UI Semibold" panose="020B0700000000000000" pitchFamily="50" charset="-128"/>
                  <a:ea typeface="Yu Gothic UI Semibold" panose="020B0700000000000000" pitchFamily="50" charset="-128"/>
                </a:rPr>
                <a:t>薬剤情報</a:t>
              </a:r>
              <a:r>
                <a:rPr kumimoji="1" lang="ja-JP" altLang="en-US" sz="2000" dirty="0">
                  <a:solidFill>
                    <a:srgbClr val="E15A04"/>
                  </a:solidFill>
                  <a:latin typeface="Yu Gothic UI Semibold" panose="020B0700000000000000" pitchFamily="50" charset="-128"/>
                  <a:ea typeface="Yu Gothic UI Semibold" panose="020B0700000000000000" pitchFamily="50" charset="-128"/>
                </a:rPr>
                <a:t>って？</a:t>
              </a:r>
            </a:p>
          </p:txBody>
        </p:sp>
        <p:sp>
          <p:nvSpPr>
            <p:cNvPr id="71" name="四角形: 角を丸くする 70">
              <a:extLst>
                <a:ext uri="{FF2B5EF4-FFF2-40B4-BE49-F238E27FC236}">
                  <a16:creationId xmlns:a16="http://schemas.microsoft.com/office/drawing/2014/main" id="{0FBFD184-F782-4501-86AA-67999E7B99A2}"/>
                </a:ext>
              </a:extLst>
            </p:cNvPr>
            <p:cNvSpPr/>
            <p:nvPr/>
          </p:nvSpPr>
          <p:spPr>
            <a:xfrm>
              <a:off x="275917" y="6529976"/>
              <a:ext cx="6306166" cy="3202806"/>
            </a:xfrm>
            <a:prstGeom prst="roundRect">
              <a:avLst>
                <a:gd name="adj" fmla="val 5252"/>
              </a:avLst>
            </a:prstGeom>
            <a:noFill/>
            <a:ln w="9525" cap="rnd">
              <a:solidFill>
                <a:srgbClr val="FFC000"/>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2" name="グループ化 61">
              <a:extLst>
                <a:ext uri="{FF2B5EF4-FFF2-40B4-BE49-F238E27FC236}">
                  <a16:creationId xmlns:a16="http://schemas.microsoft.com/office/drawing/2014/main" id="{A045A9D9-FC0B-B957-E7EB-FF1B9A5DA624}"/>
                </a:ext>
              </a:extLst>
            </p:cNvPr>
            <p:cNvGrpSpPr/>
            <p:nvPr/>
          </p:nvGrpSpPr>
          <p:grpSpPr>
            <a:xfrm>
              <a:off x="466959" y="7728402"/>
              <a:ext cx="3188017" cy="315634"/>
              <a:chOff x="521834" y="5125047"/>
              <a:chExt cx="3188017" cy="315634"/>
            </a:xfrm>
          </p:grpSpPr>
          <p:sp>
            <p:nvSpPr>
              <p:cNvPr id="63" name="四角形: 角を丸くする 62">
                <a:extLst>
                  <a:ext uri="{FF2B5EF4-FFF2-40B4-BE49-F238E27FC236}">
                    <a16:creationId xmlns:a16="http://schemas.microsoft.com/office/drawing/2014/main" id="{C8441B97-86E1-FD07-38FC-C8A5618DEF57}"/>
                  </a:ext>
                </a:extLst>
              </p:cNvPr>
              <p:cNvSpPr/>
              <p:nvPr/>
            </p:nvSpPr>
            <p:spPr>
              <a:xfrm>
                <a:off x="521834" y="5125047"/>
                <a:ext cx="3188017" cy="307777"/>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361A40F6-C353-8F9C-F553-C7BF5349189D}"/>
                  </a:ext>
                </a:extLst>
              </p:cNvPr>
              <p:cNvSpPr/>
              <p:nvPr/>
            </p:nvSpPr>
            <p:spPr>
              <a:xfrm>
                <a:off x="640731" y="5132904"/>
                <a:ext cx="2938492" cy="307777"/>
              </a:xfrm>
              <a:prstGeom prst="rect">
                <a:avLst/>
              </a:prstGeom>
            </p:spPr>
            <p:txBody>
              <a:bodyPr wrap="square">
                <a:spAutoFit/>
              </a:bodyPr>
              <a:lstStyle/>
              <a:p>
                <a:pPr algn="ctr"/>
                <a:r>
                  <a:rPr lang="ja-JP" altLang="en-US" sz="1400" b="1" dirty="0">
                    <a:solidFill>
                      <a:schemeClr val="tx1">
                        <a:lumMod val="75000"/>
                        <a:lumOff val="25000"/>
                      </a:schemeClr>
                    </a:solidFill>
                    <a:latin typeface="+mn-ea"/>
                  </a:rPr>
                  <a:t>医師が閲覧可能な情報項目</a:t>
                </a:r>
                <a:endParaRPr lang="ja-JP" altLang="en-US" sz="1400" dirty="0">
                  <a:solidFill>
                    <a:schemeClr val="tx1">
                      <a:lumMod val="75000"/>
                      <a:lumOff val="25000"/>
                    </a:schemeClr>
                  </a:solidFill>
                </a:endParaRPr>
              </a:p>
            </p:txBody>
          </p:sp>
        </p:grpSp>
        <p:sp>
          <p:nvSpPr>
            <p:cNvPr id="32" name="正方形/長方形 31">
              <a:extLst>
                <a:ext uri="{FF2B5EF4-FFF2-40B4-BE49-F238E27FC236}">
                  <a16:creationId xmlns:a16="http://schemas.microsoft.com/office/drawing/2014/main" id="{B07167C0-5E25-1808-E947-90F5D22FF59D}"/>
                </a:ext>
              </a:extLst>
            </p:cNvPr>
            <p:cNvSpPr/>
            <p:nvPr/>
          </p:nvSpPr>
          <p:spPr>
            <a:xfrm>
              <a:off x="485738" y="8020759"/>
              <a:ext cx="6138798" cy="1754326"/>
            </a:xfrm>
            <a:prstGeom prst="rect">
              <a:avLst/>
            </a:prstGeom>
          </p:spPr>
          <p:txBody>
            <a:bodyPr wrap="square">
              <a:spAutoFit/>
            </a:bodyPr>
            <a:lstStyle/>
            <a:p>
              <a:pPr marL="108000" indent="-180000">
                <a:buClr>
                  <a:srgbClr val="FFC000"/>
                </a:buClr>
                <a:buFont typeface="Wingdings" panose="05000000000000000000" pitchFamily="2" charset="2"/>
                <a:buChar char="l"/>
              </a:pPr>
              <a:r>
                <a:rPr lang="ja-JP" altLang="en-US" sz="1400" b="1" dirty="0">
                  <a:latin typeface="+mn-ea"/>
                </a:rPr>
                <a:t>受診者情報</a:t>
              </a:r>
              <a:endParaRPr lang="en-US" altLang="ja-JP" sz="1400" b="1" dirty="0">
                <a:latin typeface="+mn-ea"/>
              </a:endParaRPr>
            </a:p>
            <a:p>
              <a:pPr marL="108000" indent="-180000">
                <a:buClr>
                  <a:srgbClr val="FFC000"/>
                </a:buClr>
                <a:buFont typeface="Wingdings" panose="05000000000000000000" pitchFamily="2" charset="2"/>
                <a:buChar char="l"/>
              </a:pPr>
              <a:r>
                <a:rPr lang="ja-JP" altLang="en-US" sz="1400" b="1" dirty="0">
                  <a:latin typeface="+mn-ea"/>
                </a:rPr>
                <a:t>過去の診療情報</a:t>
              </a:r>
              <a:r>
                <a:rPr lang="en-US" altLang="ja-JP" sz="1400" baseline="30000" dirty="0">
                  <a:latin typeface="游ゴシック Medium" panose="020B0500000000000000" pitchFamily="50" charset="-128"/>
                  <a:ea typeface="游ゴシック Medium" panose="020B0500000000000000" pitchFamily="50" charset="-128"/>
                </a:rPr>
                <a:t>※</a:t>
              </a:r>
              <a:r>
                <a:rPr lang="ja-JP" altLang="en-US" sz="1400" baseline="30000" dirty="0">
                  <a:latin typeface="游ゴシック Medium" panose="020B0500000000000000" pitchFamily="50" charset="-128"/>
                  <a:ea typeface="游ゴシック Medium" panose="020B0500000000000000" pitchFamily="50" charset="-128"/>
                </a:rPr>
                <a:t>　</a:t>
              </a:r>
              <a:r>
                <a:rPr lang="en-US" altLang="ja-JP" sz="1100" dirty="0">
                  <a:latin typeface="+mn-ea"/>
                </a:rPr>
                <a:t>(</a:t>
              </a:r>
              <a:r>
                <a:rPr lang="ja-JP" altLang="en-US" sz="1100" dirty="0">
                  <a:latin typeface="+mn-ea"/>
                </a:rPr>
                <a:t>医療機関名、受診歴、診療年月日、診療行為名など</a:t>
              </a:r>
              <a:r>
                <a:rPr lang="en-US" altLang="ja-JP" sz="1100" dirty="0">
                  <a:latin typeface="+mn-ea"/>
                </a:rPr>
                <a:t>)</a:t>
              </a:r>
              <a:r>
                <a:rPr lang="ja-JP" altLang="en-US" sz="1100" dirty="0">
                  <a:latin typeface="+mn-ea"/>
                </a:rPr>
                <a:t>　</a:t>
              </a:r>
              <a:br>
                <a:rPr lang="en-US" altLang="ja-JP" sz="1100" dirty="0">
                  <a:latin typeface="+mn-ea"/>
                </a:rPr>
              </a:br>
              <a:r>
                <a:rPr lang="en-US" altLang="ja-JP" sz="1100" dirty="0">
                  <a:latin typeface="+mn-ea"/>
                </a:rPr>
                <a:t>※</a:t>
              </a:r>
              <a:r>
                <a:rPr lang="ja-JP" altLang="en-US" sz="1100" dirty="0">
                  <a:latin typeface="+mn-ea"/>
                </a:rPr>
                <a:t>　</a:t>
              </a:r>
              <a:r>
                <a:rPr lang="en-US" altLang="ja-JP" sz="1100" dirty="0">
                  <a:latin typeface="+mn-ea"/>
                </a:rPr>
                <a:t>2022</a:t>
              </a:r>
              <a:r>
                <a:rPr lang="ja-JP" altLang="en-US" sz="1100" dirty="0">
                  <a:latin typeface="+mn-ea"/>
                </a:rPr>
                <a:t>年６月以降に提出されたレセプトから抽出した診療行為の情報が参照可能（</a:t>
              </a:r>
              <a:r>
                <a:rPr lang="en-US" altLang="ja-JP" sz="1100" dirty="0">
                  <a:latin typeface="+mn-ea"/>
                </a:rPr>
                <a:t>2021</a:t>
              </a:r>
              <a:r>
                <a:rPr lang="ja-JP" altLang="en-US" sz="1100" dirty="0">
                  <a:latin typeface="+mn-ea"/>
                </a:rPr>
                <a:t>年９月以降に行われた診療行為に限る）</a:t>
              </a:r>
              <a:br>
                <a:rPr lang="en-US" altLang="ja-JP" sz="1100" dirty="0">
                  <a:latin typeface="+mn-ea"/>
                </a:rPr>
              </a:br>
              <a:r>
                <a:rPr lang="en-US" altLang="ja-JP" sz="1100" dirty="0">
                  <a:latin typeface="+mn-ea"/>
                </a:rPr>
                <a:t>※</a:t>
              </a:r>
              <a:r>
                <a:rPr lang="ja-JP" altLang="en-US" sz="1100" dirty="0">
                  <a:latin typeface="+mn-ea"/>
                </a:rPr>
                <a:t>　診療行為名は、</a:t>
              </a:r>
              <a:r>
                <a:rPr lang="ja-JP" altLang="en-US" sz="1100" dirty="0"/>
                <a:t>放射線治療、画像診断、病理診断、医学管理等、在宅医療のうち在宅療養 指導管理料、処置のうち人工腎臓、持続緩徐式血液濾過、腹膜灌流、手術（移植・輸血含む）、入院料のうち短期滞在手術等基本料が対象</a:t>
              </a:r>
              <a:endParaRPr lang="en-US" altLang="zh-TW" sz="1100" dirty="0">
                <a:latin typeface="游ゴシック Medium" panose="020B0500000000000000" pitchFamily="50" charset="-128"/>
                <a:ea typeface="游ゴシック Medium" panose="020B0500000000000000" pitchFamily="50" charset="-128"/>
              </a:endParaRPr>
            </a:p>
            <a:p>
              <a:pPr marL="108000" indent="-180000">
                <a:buClr>
                  <a:srgbClr val="FFC000"/>
                </a:buClr>
                <a:buFont typeface="Wingdings" panose="05000000000000000000" pitchFamily="2" charset="2"/>
                <a:buChar char="l"/>
              </a:pPr>
              <a:r>
                <a:rPr lang="ja-JP" altLang="en-US" sz="1400" b="1" dirty="0">
                  <a:latin typeface="+mn-ea"/>
                </a:rPr>
                <a:t>過去のお薬情報</a:t>
              </a:r>
              <a:r>
                <a:rPr lang="en-US" altLang="ja-JP" sz="1400" baseline="30000" dirty="0">
                  <a:latin typeface="游ゴシック Medium" panose="020B0500000000000000" pitchFamily="50" charset="-128"/>
                  <a:ea typeface="游ゴシック Medium" panose="020B0500000000000000" pitchFamily="50" charset="-128"/>
                </a:rPr>
                <a:t>※</a:t>
              </a:r>
              <a:r>
                <a:rPr lang="ja-JP" altLang="en-US" sz="1400" baseline="30000" dirty="0">
                  <a:latin typeface="游ゴシック Medium" panose="020B0500000000000000" pitchFamily="50" charset="-128"/>
                  <a:ea typeface="游ゴシック Medium" panose="020B0500000000000000" pitchFamily="50" charset="-128"/>
                </a:rPr>
                <a:t>　</a:t>
              </a:r>
              <a:r>
                <a:rPr lang="en-US" altLang="zh-TW"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医療機関・薬局名、</a:t>
              </a:r>
              <a:r>
                <a:rPr lang="zh-TW" altLang="en-US" sz="1100" dirty="0">
                  <a:latin typeface="游ゴシック Medium" panose="020B0500000000000000" pitchFamily="50" charset="-128"/>
                  <a:ea typeface="游ゴシック Medium" panose="020B0500000000000000" pitchFamily="50" charset="-128"/>
                </a:rPr>
                <a:t>調剤年月日、医薬品名、成分名、用法、用量</a:t>
              </a:r>
              <a:r>
                <a:rPr lang="ja-JP" altLang="en-US" sz="1100" dirty="0">
                  <a:latin typeface="游ゴシック Medium" panose="020B0500000000000000" pitchFamily="50" charset="-128"/>
                  <a:ea typeface="游ゴシック Medium" panose="020B0500000000000000" pitchFamily="50" charset="-128"/>
                </a:rPr>
                <a:t>など</a:t>
              </a:r>
              <a:r>
                <a:rPr lang="en-US" altLang="zh-TW"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2021</a:t>
              </a:r>
              <a:r>
                <a:rPr lang="ja-JP" altLang="en-US" sz="1100" dirty="0">
                  <a:latin typeface="游ゴシック Medium" panose="020B0500000000000000" pitchFamily="50" charset="-128"/>
                  <a:ea typeface="游ゴシック Medium" panose="020B0500000000000000" pitchFamily="50" charset="-128"/>
                </a:rPr>
                <a:t>年９月以降に診療したものから</a:t>
              </a:r>
              <a:r>
                <a:rPr lang="en-US" altLang="ja-JP" sz="1100" dirty="0">
                  <a:latin typeface="游ゴシック Medium" panose="020B0500000000000000" pitchFamily="50" charset="-128"/>
                  <a:ea typeface="游ゴシック Medium" panose="020B0500000000000000" pitchFamily="50" charset="-128"/>
                </a:rPr>
                <a:t>3</a:t>
              </a:r>
              <a:r>
                <a:rPr lang="ja-JP" altLang="en-US" sz="1100" dirty="0">
                  <a:latin typeface="游ゴシック Medium" panose="020B0500000000000000" pitchFamily="50" charset="-128"/>
                  <a:ea typeface="游ゴシック Medium" panose="020B0500000000000000" pitchFamily="50" charset="-128"/>
                </a:rPr>
                <a:t>年分の情報が参照可能</a:t>
              </a:r>
            </a:p>
          </p:txBody>
        </p:sp>
      </p:grpSp>
    </p:spTree>
    <p:extLst>
      <p:ext uri="{BB962C8B-B14F-4D97-AF65-F5344CB8AC3E}">
        <p14:creationId xmlns:p14="http://schemas.microsoft.com/office/powerpoint/2010/main" val="105913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42738CDF-EE15-41D0-B3C6-B4C648D000A0}"/>
              </a:ext>
            </a:extLst>
          </p:cNvPr>
          <p:cNvSpPr/>
          <p:nvPr/>
        </p:nvSpPr>
        <p:spPr>
          <a:xfrm>
            <a:off x="0" y="0"/>
            <a:ext cx="6858000" cy="9906000"/>
          </a:xfrm>
          <a:prstGeom prst="rect">
            <a:avLst/>
          </a:prstGeom>
          <a:pattFill prst="wdUpDiag">
            <a:fgClr>
              <a:srgbClr val="FFE33A"/>
            </a:fgClr>
            <a:bgClr>
              <a:schemeClr val="bg1"/>
            </a:bgClr>
          </a:patt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四角形: 角を丸くする 19">
            <a:extLst>
              <a:ext uri="{FF2B5EF4-FFF2-40B4-BE49-F238E27FC236}">
                <a16:creationId xmlns:a16="http://schemas.microsoft.com/office/drawing/2014/main" id="{321C55C6-C488-47C1-B83F-12C4ADD6CEE5}"/>
              </a:ext>
            </a:extLst>
          </p:cNvPr>
          <p:cNvSpPr/>
          <p:nvPr/>
        </p:nvSpPr>
        <p:spPr>
          <a:xfrm>
            <a:off x="119897" y="116143"/>
            <a:ext cx="6618206" cy="9673715"/>
          </a:xfrm>
          <a:prstGeom prst="roundRect">
            <a:avLst>
              <a:gd name="adj" fmla="val 241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sp>
        <p:nvSpPr>
          <p:cNvPr id="38" name="テキスト ボックス 37">
            <a:extLst>
              <a:ext uri="{FF2B5EF4-FFF2-40B4-BE49-F238E27FC236}">
                <a16:creationId xmlns:a16="http://schemas.microsoft.com/office/drawing/2014/main" id="{672F4989-EF6A-0EC7-DDD8-75BE8A13E05B}"/>
              </a:ext>
            </a:extLst>
          </p:cNvPr>
          <p:cNvSpPr txBox="1"/>
          <p:nvPr/>
        </p:nvSpPr>
        <p:spPr>
          <a:xfrm>
            <a:off x="5162743" y="575593"/>
            <a:ext cx="1390124" cy="461665"/>
          </a:xfrm>
          <a:prstGeom prst="rect">
            <a:avLst/>
          </a:prstGeom>
          <a:noFill/>
        </p:spPr>
        <p:txBody>
          <a:bodyPr wrap="none" rtlCol="0">
            <a:spAutoFit/>
          </a:bodyPr>
          <a:lstStyle/>
          <a:p>
            <a:r>
              <a:rPr kumimoji="1" lang="ja-JP" altLang="en-US" sz="2400" b="1" dirty="0">
                <a:solidFill>
                  <a:schemeClr val="tx1">
                    <a:lumMod val="75000"/>
                    <a:lumOff val="25000"/>
                  </a:schemeClr>
                </a:solidFill>
                <a:latin typeface="游ゴシック Medium" panose="020B0500000000000000" pitchFamily="50" charset="-128"/>
                <a:ea typeface="游ゴシック Medium" panose="020B0500000000000000" pitchFamily="50" charset="-128"/>
              </a:rPr>
              <a:t>について</a:t>
            </a:r>
          </a:p>
        </p:txBody>
      </p:sp>
      <p:sp>
        <p:nvSpPr>
          <p:cNvPr id="40" name="正方形/長方形 39">
            <a:extLst>
              <a:ext uri="{FF2B5EF4-FFF2-40B4-BE49-F238E27FC236}">
                <a16:creationId xmlns:a16="http://schemas.microsoft.com/office/drawing/2014/main" id="{2487779A-1C89-5EB9-5370-6A5EA5AF13F2}"/>
              </a:ext>
            </a:extLst>
          </p:cNvPr>
          <p:cNvSpPr/>
          <p:nvPr/>
        </p:nvSpPr>
        <p:spPr>
          <a:xfrm>
            <a:off x="503055" y="800591"/>
            <a:ext cx="4756643" cy="144377"/>
          </a:xfrm>
          <a:prstGeom prst="rect">
            <a:avLst/>
          </a:prstGeom>
          <a:solidFill>
            <a:srgbClr val="FFE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F9478606-03D1-C0A3-F7C3-37F887D90E0C}"/>
              </a:ext>
            </a:extLst>
          </p:cNvPr>
          <p:cNvSpPr txBox="1"/>
          <p:nvPr/>
        </p:nvSpPr>
        <p:spPr>
          <a:xfrm>
            <a:off x="368359" y="1076317"/>
            <a:ext cx="6097148" cy="1231106"/>
          </a:xfrm>
          <a:prstGeom prst="rect">
            <a:avLst/>
          </a:prstGeom>
          <a:noFill/>
        </p:spPr>
        <p:txBody>
          <a:bodyPr wrap="square" rtlCol="0">
            <a:spAutoFit/>
          </a:bodyPr>
          <a:lstStyle/>
          <a:p>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マイナンバーカードを健康保険証として利用する場合、「マイナ受付」で患者ご本人が同意をすれば、薬剤師があなたの</a:t>
            </a:r>
            <a:r>
              <a:rPr kumimoji="1" lang="ja-JP" altLang="en-US" b="1" dirty="0">
                <a:solidFill>
                  <a:schemeClr val="tx1">
                    <a:lumMod val="75000"/>
                    <a:lumOff val="25000"/>
                  </a:schemeClr>
                </a:solidFill>
                <a:latin typeface="Yu Gothic UI Semibold" panose="020B0700000000000000" pitchFamily="50" charset="-128"/>
                <a:ea typeface="Yu Gothic UI Semibold" panose="020B0700000000000000" pitchFamily="50" charset="-128"/>
              </a:rPr>
              <a:t>診療</a:t>
            </a:r>
            <a:r>
              <a:rPr kumimoji="1" lang="en-US" altLang="ja-JP" b="1" dirty="0">
                <a:solidFill>
                  <a:schemeClr val="tx1">
                    <a:lumMod val="75000"/>
                    <a:lumOff val="25000"/>
                  </a:schemeClr>
                </a:solidFill>
                <a:latin typeface="Yu Gothic UI Semibold" panose="020B0700000000000000" pitchFamily="50" charset="-128"/>
                <a:ea typeface="Yu Gothic UI Semibold" panose="020B0700000000000000" pitchFamily="50" charset="-128"/>
              </a:rPr>
              <a:t>/</a:t>
            </a:r>
            <a:r>
              <a:rPr kumimoji="1" lang="ja-JP" altLang="en-US" b="1" dirty="0">
                <a:solidFill>
                  <a:schemeClr val="tx1">
                    <a:lumMod val="75000"/>
                    <a:lumOff val="25000"/>
                  </a:schemeClr>
                </a:solidFill>
                <a:latin typeface="Yu Gothic UI Semibold" panose="020B0700000000000000" pitchFamily="50" charset="-128"/>
                <a:ea typeface="Yu Gothic UI Semibold" panose="020B0700000000000000" pitchFamily="50" charset="-128"/>
              </a:rPr>
              <a:t>薬剤・特定健診等情報</a:t>
            </a:r>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を閲覧すること</a:t>
            </a:r>
            <a:r>
              <a:rPr kumimoji="1" lang="en-US" altLang="ja-JP" sz="1200" baseline="30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6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が可能になりました。</a:t>
            </a:r>
            <a:endParaRPr kumimoji="1" lang="en-US" altLang="ja-JP" sz="1600" dirty="0">
              <a:solidFill>
                <a:schemeClr val="tx1">
                  <a:lumMod val="75000"/>
                  <a:lumOff val="25000"/>
                </a:schemeClr>
              </a:solidFill>
              <a:latin typeface="游ゴシック Medium" panose="020B0500000000000000" pitchFamily="50" charset="-128"/>
              <a:ea typeface="游ゴシック Medium" panose="020B0500000000000000" pitchFamily="50" charset="-128"/>
            </a:endParaRPr>
          </a:p>
          <a:p>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 </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同意に基づいて、薬局からオンライン資格確認実施機関に診療</a:t>
            </a:r>
            <a:r>
              <a:rPr kumimoji="1" lang="en-US" altLang="ja-JP"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lumMod val="75000"/>
                    <a:lumOff val="25000"/>
                  </a:schemeClr>
                </a:solidFill>
                <a:latin typeface="游ゴシック Medium" panose="020B0500000000000000" pitchFamily="50" charset="-128"/>
                <a:ea typeface="游ゴシック Medium" panose="020B0500000000000000" pitchFamily="50" charset="-128"/>
              </a:rPr>
              <a:t>薬剤・特定健診等情報を照会し、薬局へ提供されます。</a:t>
            </a:r>
          </a:p>
        </p:txBody>
      </p:sp>
      <p:sp>
        <p:nvSpPr>
          <p:cNvPr id="44" name="四角形: 角を丸くする 43">
            <a:extLst>
              <a:ext uri="{FF2B5EF4-FFF2-40B4-BE49-F238E27FC236}">
                <a16:creationId xmlns:a16="http://schemas.microsoft.com/office/drawing/2014/main" id="{69D6D274-5AB9-BCAF-7A15-A08290D43E28}"/>
              </a:ext>
            </a:extLst>
          </p:cNvPr>
          <p:cNvSpPr/>
          <p:nvPr/>
        </p:nvSpPr>
        <p:spPr>
          <a:xfrm>
            <a:off x="275917" y="1041421"/>
            <a:ext cx="6306166" cy="1231106"/>
          </a:xfrm>
          <a:prstGeom prst="roundRect">
            <a:avLst>
              <a:gd name="adj" fmla="val 10527"/>
            </a:avLst>
          </a:prstGeom>
          <a:noFill/>
          <a:ln w="41275" cap="rnd">
            <a:solidFill>
              <a:srgbClr val="F18101"/>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5E3F3165-35DA-9A45-6CCD-911D56542E5D}"/>
              </a:ext>
            </a:extLst>
          </p:cNvPr>
          <p:cNvSpPr/>
          <p:nvPr/>
        </p:nvSpPr>
        <p:spPr>
          <a:xfrm>
            <a:off x="119897" y="2368606"/>
            <a:ext cx="6618206" cy="1093800"/>
          </a:xfrm>
          <a:prstGeom prst="rect">
            <a:avLst/>
          </a:prstGeom>
          <a:solidFill>
            <a:srgbClr val="FFDB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58981EE4-2CEF-E00C-F727-8B8545570847}"/>
              </a:ext>
            </a:extLst>
          </p:cNvPr>
          <p:cNvSpPr/>
          <p:nvPr/>
        </p:nvSpPr>
        <p:spPr>
          <a:xfrm>
            <a:off x="391424" y="2692965"/>
            <a:ext cx="6269208" cy="923330"/>
          </a:xfrm>
          <a:prstGeom prst="rect">
            <a:avLst/>
          </a:prstGeom>
        </p:spPr>
        <p:txBody>
          <a:bodyPr wrap="square">
            <a:spAutoFit/>
          </a:bodyPr>
          <a:lstStyle/>
          <a:p>
            <a:r>
              <a:rPr lang="ja-JP" altLang="en-US" sz="1200" dirty="0">
                <a:latin typeface="游ゴシック Medium" panose="020B0500000000000000" pitchFamily="50" charset="-128"/>
                <a:ea typeface="游ゴシック Medium" panose="020B0500000000000000" pitchFamily="50" charset="-128"/>
              </a:rPr>
              <a:t>初めての薬局でも、今までに使った</a:t>
            </a:r>
            <a:r>
              <a:rPr lang="ja-JP" altLang="en-US" sz="1400" dirty="0">
                <a:latin typeface="游ゴシック Medium" panose="020B0500000000000000" pitchFamily="50" charset="-128"/>
                <a:ea typeface="游ゴシック Medium" panose="020B0500000000000000" pitchFamily="50" charset="-128"/>
              </a:rPr>
              <a:t>正確な薬の情報</a:t>
            </a:r>
            <a:r>
              <a:rPr lang="ja-JP" altLang="en-US" sz="1200" dirty="0">
                <a:latin typeface="游ゴシック Medium" panose="020B0500000000000000" pitchFamily="50" charset="-128"/>
                <a:ea typeface="游ゴシック Medium" panose="020B0500000000000000" pitchFamily="50" charset="-128"/>
              </a:rPr>
              <a:t>やご自身の</a:t>
            </a:r>
            <a:r>
              <a:rPr lang="ja-JP" altLang="en-US" sz="1400" dirty="0">
                <a:latin typeface="游ゴシック Medium" panose="020B0500000000000000" pitchFamily="50" charset="-128"/>
                <a:ea typeface="游ゴシック Medium" panose="020B0500000000000000" pitchFamily="50" charset="-128"/>
              </a:rPr>
              <a:t>過去の受診歴・診療情報を踏まえた健康状況</a:t>
            </a:r>
            <a:r>
              <a:rPr lang="ja-JP" altLang="en-US" sz="1200" dirty="0">
                <a:latin typeface="游ゴシック Medium" panose="020B0500000000000000" pitchFamily="50" charset="-128"/>
                <a:ea typeface="游ゴシック Medium" panose="020B0500000000000000" pitchFamily="50" charset="-128"/>
              </a:rPr>
              <a:t>が薬剤師と共有できることで、</a:t>
            </a:r>
            <a:r>
              <a:rPr lang="ja-JP" altLang="en-US" sz="1400" dirty="0">
                <a:latin typeface="游ゴシック Medium" panose="020B0500000000000000" pitchFamily="50" charset="-128"/>
                <a:ea typeface="游ゴシック Medium" panose="020B0500000000000000" pitchFamily="50" charset="-128"/>
              </a:rPr>
              <a:t>健康・医療に関する多くの情報に基づいた、より良い服薬指導</a:t>
            </a:r>
            <a:r>
              <a:rPr lang="ja-JP" altLang="en-US" sz="1200" dirty="0">
                <a:latin typeface="游ゴシック Medium" panose="020B0500000000000000" pitchFamily="50" charset="-128"/>
                <a:ea typeface="游ゴシック Medium" panose="020B0500000000000000" pitchFamily="50" charset="-128"/>
              </a:rPr>
              <a:t>を受けることが可能となります。</a:t>
            </a:r>
          </a:p>
          <a:p>
            <a:endParaRPr lang="ja-JP" altLang="en-US" sz="1200" dirty="0">
              <a:latin typeface="游ゴシック Medium" panose="020B0500000000000000" pitchFamily="50" charset="-128"/>
              <a:ea typeface="游ゴシック Medium" panose="020B0500000000000000" pitchFamily="50" charset="-128"/>
            </a:endParaRPr>
          </a:p>
        </p:txBody>
      </p:sp>
      <p:grpSp>
        <p:nvGrpSpPr>
          <p:cNvPr id="48" name="グループ化 47">
            <a:extLst>
              <a:ext uri="{FF2B5EF4-FFF2-40B4-BE49-F238E27FC236}">
                <a16:creationId xmlns:a16="http://schemas.microsoft.com/office/drawing/2014/main" id="{66B190FC-644F-4063-20B6-BF0913AD1277}"/>
              </a:ext>
            </a:extLst>
          </p:cNvPr>
          <p:cNvGrpSpPr/>
          <p:nvPr/>
        </p:nvGrpSpPr>
        <p:grpSpPr>
          <a:xfrm>
            <a:off x="354466" y="2411168"/>
            <a:ext cx="2094113" cy="314428"/>
            <a:chOff x="354466" y="2819916"/>
            <a:chExt cx="2094113" cy="314428"/>
          </a:xfrm>
        </p:grpSpPr>
        <p:sp>
          <p:nvSpPr>
            <p:cNvPr id="49" name="四角形: 角を丸くする 48">
              <a:extLst>
                <a:ext uri="{FF2B5EF4-FFF2-40B4-BE49-F238E27FC236}">
                  <a16:creationId xmlns:a16="http://schemas.microsoft.com/office/drawing/2014/main" id="{B4B195E7-E8A5-26E1-AA6C-0C4DE3DB7036}"/>
                </a:ext>
              </a:extLst>
            </p:cNvPr>
            <p:cNvSpPr/>
            <p:nvPr/>
          </p:nvSpPr>
          <p:spPr>
            <a:xfrm>
              <a:off x="354466" y="2819916"/>
              <a:ext cx="2094113" cy="310374"/>
            </a:xfrm>
            <a:prstGeom prst="roundRect">
              <a:avLst>
                <a:gd name="adj" fmla="val 50000"/>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610FFD41-5173-E2F1-C7A2-82B25B1736C6}"/>
                </a:ext>
              </a:extLst>
            </p:cNvPr>
            <p:cNvSpPr txBox="1"/>
            <p:nvPr/>
          </p:nvSpPr>
          <p:spPr>
            <a:xfrm>
              <a:off x="354466" y="2826567"/>
              <a:ext cx="2094113" cy="307777"/>
            </a:xfrm>
            <a:prstGeom prst="rect">
              <a:avLst/>
            </a:prstGeom>
            <a:noFill/>
          </p:spPr>
          <p:txBody>
            <a:bodyPr wrap="square" rtlCol="0">
              <a:spAutoFit/>
            </a:bodyPr>
            <a:lstStyle/>
            <a:p>
              <a:pPr algn="ctr"/>
              <a:r>
                <a:rPr kumimoji="1" lang="ja-JP" altLang="en-US" sz="1400" dirty="0">
                  <a:solidFill>
                    <a:srgbClr val="E15A04"/>
                  </a:solidFill>
                  <a:latin typeface="Yu Gothic UI Semibold" panose="020B0700000000000000" pitchFamily="50" charset="-128"/>
                  <a:ea typeface="Yu Gothic UI Semibold" panose="020B0700000000000000" pitchFamily="50" charset="-128"/>
                </a:rPr>
                <a:t>どんないいことがあるの？</a:t>
              </a:r>
            </a:p>
          </p:txBody>
        </p:sp>
      </p:grpSp>
      <p:sp>
        <p:nvSpPr>
          <p:cNvPr id="52" name="テキスト ボックス 51">
            <a:extLst>
              <a:ext uri="{FF2B5EF4-FFF2-40B4-BE49-F238E27FC236}">
                <a16:creationId xmlns:a16="http://schemas.microsoft.com/office/drawing/2014/main" id="{5E3B1A7C-BAF1-7DCB-85EC-32BE62A96E8E}"/>
              </a:ext>
            </a:extLst>
          </p:cNvPr>
          <p:cNvSpPr txBox="1"/>
          <p:nvPr/>
        </p:nvSpPr>
        <p:spPr>
          <a:xfrm>
            <a:off x="1190356" y="173218"/>
            <a:ext cx="4544834" cy="400110"/>
          </a:xfrm>
          <a:prstGeom prst="rect">
            <a:avLst/>
          </a:prstGeom>
          <a:noFill/>
        </p:spPr>
        <p:txBody>
          <a:bodyPr wrap="none" rtlCol="0">
            <a:spAutoFit/>
          </a:bodyPr>
          <a:lstStyle/>
          <a:p>
            <a:pPr algn="ctr"/>
            <a:r>
              <a:rPr kumimoji="1" lang="ja-JP" altLang="en-US" sz="2000" dirty="0">
                <a:solidFill>
                  <a:schemeClr val="tx1">
                    <a:lumMod val="75000"/>
                    <a:lumOff val="25000"/>
                  </a:schemeClr>
                </a:solidFill>
                <a:latin typeface="游ゴシック Medium" panose="020B0500000000000000" pitchFamily="50" charset="-128"/>
                <a:ea typeface="游ゴシック Medium" panose="020B0500000000000000" pitchFamily="50" charset="-128"/>
              </a:rPr>
              <a:t>マイナンバーカードの健康保険証利用</a:t>
            </a:r>
          </a:p>
        </p:txBody>
      </p:sp>
      <p:grpSp>
        <p:nvGrpSpPr>
          <p:cNvPr id="2" name="グループ化 1">
            <a:extLst>
              <a:ext uri="{FF2B5EF4-FFF2-40B4-BE49-F238E27FC236}">
                <a16:creationId xmlns:a16="http://schemas.microsoft.com/office/drawing/2014/main" id="{5EF51B73-3425-01A3-8964-91C8DA394D2B}"/>
              </a:ext>
            </a:extLst>
          </p:cNvPr>
          <p:cNvGrpSpPr/>
          <p:nvPr/>
        </p:nvGrpSpPr>
        <p:grpSpPr>
          <a:xfrm>
            <a:off x="275917" y="6818074"/>
            <a:ext cx="6306166" cy="2944057"/>
            <a:chOff x="275917" y="3530264"/>
            <a:chExt cx="6306166" cy="2944057"/>
          </a:xfrm>
        </p:grpSpPr>
        <p:pic>
          <p:nvPicPr>
            <p:cNvPr id="3" name="図 2" descr="図形&#10;&#10;自動的に生成された説明">
              <a:extLst>
                <a:ext uri="{FF2B5EF4-FFF2-40B4-BE49-F238E27FC236}">
                  <a16:creationId xmlns:a16="http://schemas.microsoft.com/office/drawing/2014/main" id="{03C1CD02-9426-46EF-A16D-02ABB89758DB}"/>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5521666" y="5330078"/>
              <a:ext cx="896176" cy="1123389"/>
            </a:xfrm>
            <a:prstGeom prst="rect">
              <a:avLst/>
            </a:prstGeom>
          </p:spPr>
        </p:pic>
        <p:sp>
          <p:nvSpPr>
            <p:cNvPr id="4" name="テキスト ボックス 3">
              <a:extLst>
                <a:ext uri="{FF2B5EF4-FFF2-40B4-BE49-F238E27FC236}">
                  <a16:creationId xmlns:a16="http://schemas.microsoft.com/office/drawing/2014/main" id="{95C91FF8-462C-AA0A-9793-3E65436A1216}"/>
                </a:ext>
              </a:extLst>
            </p:cNvPr>
            <p:cNvSpPr txBox="1"/>
            <p:nvPr/>
          </p:nvSpPr>
          <p:spPr>
            <a:xfrm>
              <a:off x="3985190" y="4990287"/>
              <a:ext cx="1697901" cy="584775"/>
            </a:xfrm>
            <a:prstGeom prst="rect">
              <a:avLst/>
            </a:prstGeom>
            <a:noFill/>
          </p:spPr>
          <p:txBody>
            <a:bodyPr wrap="none" rtlCol="0">
              <a:spAutoFit/>
            </a:bodyPr>
            <a:lstStyle/>
            <a:p>
              <a:r>
                <a:rPr kumimoji="1" lang="ja-JP" altLang="en-US" b="1" dirty="0"/>
                <a:t>メタボ健診</a:t>
              </a:r>
              <a:r>
                <a:rPr kumimoji="1" lang="ja-JP" altLang="en-US" sz="1400" dirty="0"/>
                <a:t>とも</a:t>
              </a:r>
              <a:endParaRPr kumimoji="1" lang="en-US" altLang="ja-JP" sz="1400" dirty="0"/>
            </a:p>
            <a:p>
              <a:r>
                <a:rPr kumimoji="1" lang="ja-JP" altLang="en-US" sz="1400" dirty="0"/>
                <a:t>呼ばれているよ。</a:t>
              </a:r>
            </a:p>
          </p:txBody>
        </p:sp>
        <p:sp>
          <p:nvSpPr>
            <p:cNvPr id="5" name="吹き出し: 円形 4">
              <a:extLst>
                <a:ext uri="{FF2B5EF4-FFF2-40B4-BE49-F238E27FC236}">
                  <a16:creationId xmlns:a16="http://schemas.microsoft.com/office/drawing/2014/main" id="{AA87FEA7-5A77-C146-3E81-4C5F774953AE}"/>
                </a:ext>
              </a:extLst>
            </p:cNvPr>
            <p:cNvSpPr/>
            <p:nvPr/>
          </p:nvSpPr>
          <p:spPr>
            <a:xfrm>
              <a:off x="3906237" y="4838562"/>
              <a:ext cx="1755009" cy="867952"/>
            </a:xfrm>
            <a:prstGeom prst="wedgeEllipseCallout">
              <a:avLst>
                <a:gd name="adj1" fmla="val 23904"/>
                <a:gd name="adj2" fmla="val 58162"/>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a:extLst>
                <a:ext uri="{FF2B5EF4-FFF2-40B4-BE49-F238E27FC236}">
                  <a16:creationId xmlns:a16="http://schemas.microsoft.com/office/drawing/2014/main" id="{49BF586A-9E21-9930-66A7-38AA0CC9C3BE}"/>
                </a:ext>
              </a:extLst>
            </p:cNvPr>
            <p:cNvSpPr/>
            <p:nvPr/>
          </p:nvSpPr>
          <p:spPr>
            <a:xfrm>
              <a:off x="423943" y="3972641"/>
              <a:ext cx="6122044" cy="769441"/>
            </a:xfrm>
            <a:prstGeom prst="rect">
              <a:avLst/>
            </a:prstGeom>
          </p:spPr>
          <p:txBody>
            <a:bodyPr wrap="square">
              <a:spAutoFit/>
            </a:bodyPr>
            <a:lstStyle/>
            <a:p>
              <a:r>
                <a:rPr lang="ja-JP" altLang="en-US" sz="1600" dirty="0">
                  <a:latin typeface="游ゴシック Medium" panose="020B0500000000000000" pitchFamily="50" charset="-128"/>
                  <a:ea typeface="游ゴシック Medium" panose="020B0500000000000000" pitchFamily="50" charset="-128"/>
                </a:rPr>
                <a:t>４０歳から７４歳までの方を対象に、メタボリックシンドロームに着目して行われる健診結果の情報です。</a:t>
              </a:r>
              <a:endParaRPr lang="en-US" altLang="ja-JP" sz="1600" dirty="0">
                <a:latin typeface="游ゴシック Medium" panose="020B0500000000000000" pitchFamily="50" charset="-128"/>
                <a:ea typeface="游ゴシック Medium" panose="020B0500000000000000" pitchFamily="50" charset="-128"/>
              </a:endParaRPr>
            </a:p>
            <a:p>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75</a:t>
              </a:r>
              <a:r>
                <a:rPr lang="ja-JP" altLang="en-US" sz="1100" dirty="0">
                  <a:latin typeface="游ゴシック Medium" panose="020B0500000000000000" pitchFamily="50" charset="-128"/>
                  <a:ea typeface="游ゴシック Medium" panose="020B0500000000000000" pitchFamily="50" charset="-128"/>
                </a:rPr>
                <a:t>歳以上の方の健診情報は、後期高齢者健診情報です。</a:t>
              </a:r>
              <a:endParaRPr lang="ja-JP" altLang="en-US" sz="1400" dirty="0">
                <a:latin typeface="游ゴシック Medium" panose="020B0500000000000000" pitchFamily="50" charset="-128"/>
                <a:ea typeface="游ゴシック Medium" panose="020B0500000000000000" pitchFamily="50" charset="-128"/>
              </a:endParaRPr>
            </a:p>
          </p:txBody>
        </p:sp>
        <p:sp>
          <p:nvSpPr>
            <p:cNvPr id="26" name="テキスト ボックス 25">
              <a:extLst>
                <a:ext uri="{FF2B5EF4-FFF2-40B4-BE49-F238E27FC236}">
                  <a16:creationId xmlns:a16="http://schemas.microsoft.com/office/drawing/2014/main" id="{93667A1A-BD0A-9732-3C2E-B04B1D7234F2}"/>
                </a:ext>
              </a:extLst>
            </p:cNvPr>
            <p:cNvSpPr txBox="1"/>
            <p:nvPr/>
          </p:nvSpPr>
          <p:spPr>
            <a:xfrm>
              <a:off x="423943" y="3540393"/>
              <a:ext cx="2962671" cy="523220"/>
            </a:xfrm>
            <a:prstGeom prst="rect">
              <a:avLst/>
            </a:prstGeom>
            <a:noFill/>
          </p:spPr>
          <p:txBody>
            <a:bodyPr wrap="none" rtlCol="0">
              <a:spAutoFit/>
            </a:bodyPr>
            <a:lstStyle/>
            <a:p>
              <a:r>
                <a:rPr kumimoji="1" lang="zh-TW" altLang="en-US" sz="2800" dirty="0">
                  <a:solidFill>
                    <a:srgbClr val="E15A04"/>
                  </a:solidFill>
                  <a:latin typeface="Yu Gothic UI Semibold" panose="020B0700000000000000" pitchFamily="50" charset="-128"/>
                  <a:ea typeface="Yu Gothic UI Semibold" panose="020B0700000000000000" pitchFamily="50" charset="-128"/>
                </a:rPr>
                <a:t>特定健診情報</a:t>
              </a:r>
              <a:r>
                <a:rPr kumimoji="1" lang="ja-JP" altLang="en-US" sz="2000" dirty="0">
                  <a:solidFill>
                    <a:srgbClr val="E15A04"/>
                  </a:solidFill>
                  <a:latin typeface="Yu Gothic UI Semibold" panose="020B0700000000000000" pitchFamily="50" charset="-128"/>
                  <a:ea typeface="Yu Gothic UI Semibold" panose="020B0700000000000000" pitchFamily="50" charset="-128"/>
                </a:rPr>
                <a:t>って？</a:t>
              </a:r>
            </a:p>
          </p:txBody>
        </p:sp>
        <p:sp>
          <p:nvSpPr>
            <p:cNvPr id="27" name="四角形: 角を丸くする 26">
              <a:extLst>
                <a:ext uri="{FF2B5EF4-FFF2-40B4-BE49-F238E27FC236}">
                  <a16:creationId xmlns:a16="http://schemas.microsoft.com/office/drawing/2014/main" id="{1E92D05A-B653-8F2D-B092-D63133738364}"/>
                </a:ext>
              </a:extLst>
            </p:cNvPr>
            <p:cNvSpPr/>
            <p:nvPr/>
          </p:nvSpPr>
          <p:spPr>
            <a:xfrm>
              <a:off x="275917" y="3530264"/>
              <a:ext cx="6306166" cy="2913332"/>
            </a:xfrm>
            <a:prstGeom prst="roundRect">
              <a:avLst>
                <a:gd name="adj" fmla="val 5252"/>
              </a:avLst>
            </a:prstGeom>
            <a:noFill/>
            <a:ln w="9525" cap="rnd">
              <a:solidFill>
                <a:srgbClr val="FFC000"/>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10826634-E91C-3979-0DBF-21DD76906959}"/>
                </a:ext>
              </a:extLst>
            </p:cNvPr>
            <p:cNvSpPr/>
            <p:nvPr/>
          </p:nvSpPr>
          <p:spPr>
            <a:xfrm>
              <a:off x="485738" y="5120104"/>
              <a:ext cx="5406215" cy="1354217"/>
            </a:xfrm>
            <a:prstGeom prst="rect">
              <a:avLst/>
            </a:prstGeom>
          </p:spPr>
          <p:txBody>
            <a:bodyPr wrap="square">
              <a:spAutoFit/>
            </a:bodyPr>
            <a:lstStyle/>
            <a:p>
              <a:pPr marL="108000" indent="-180000">
                <a:buClr>
                  <a:srgbClr val="FFC000"/>
                </a:buClr>
                <a:buFont typeface="Wingdings" panose="05000000000000000000" pitchFamily="2" charset="2"/>
                <a:buChar char="l"/>
              </a:pPr>
              <a:r>
                <a:rPr lang="ja-JP" altLang="en-US" sz="1400" b="1" dirty="0">
                  <a:latin typeface="+mn-ea"/>
                </a:rPr>
                <a:t>受診者情報 </a:t>
              </a:r>
            </a:p>
            <a:p>
              <a:pPr marL="108000" indent="-180000">
                <a:buClr>
                  <a:srgbClr val="FFC000"/>
                </a:buClr>
                <a:buFont typeface="Wingdings" panose="05000000000000000000" pitchFamily="2" charset="2"/>
                <a:buChar char="l"/>
              </a:pPr>
              <a:r>
                <a:rPr lang="ja-JP" altLang="en-US" sz="1400" b="1" dirty="0">
                  <a:latin typeface="+mn-ea"/>
                </a:rPr>
                <a:t>特定健診結果情報</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質問票情報</a:t>
              </a:r>
              <a:r>
                <a:rPr lang="en-US" altLang="ja-JP" sz="1400" b="1" dirty="0">
                  <a:latin typeface="+mn-ea"/>
                </a:rPr>
                <a:t>(</a:t>
              </a:r>
              <a:r>
                <a:rPr lang="ja-JP" altLang="en-US" sz="1400" b="1" dirty="0">
                  <a:latin typeface="+mn-ea"/>
                </a:rPr>
                <a:t>服薬・喫煙歴等</a:t>
              </a:r>
              <a:r>
                <a:rPr lang="en-US" altLang="ja-JP" sz="1400" b="1" dirty="0">
                  <a:latin typeface="+mn-ea"/>
                </a:rPr>
                <a:t>)</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メタボリックシンドローム基準の該当判定</a:t>
              </a:r>
              <a:r>
                <a:rPr lang="en-US" altLang="ja-JP" sz="1400" b="1" baseline="30000" dirty="0">
                  <a:latin typeface="+mn-ea"/>
                </a:rPr>
                <a:t>※</a:t>
              </a:r>
            </a:p>
            <a:p>
              <a:pPr marL="108000" indent="-180000">
                <a:buClr>
                  <a:srgbClr val="FFC000"/>
                </a:buClr>
                <a:buFont typeface="Wingdings" panose="05000000000000000000" pitchFamily="2" charset="2"/>
                <a:buChar char="l"/>
              </a:pPr>
              <a:r>
                <a:rPr lang="ja-JP" altLang="en-US" sz="1400" b="1" dirty="0">
                  <a:latin typeface="+mn-ea"/>
                </a:rPr>
                <a:t>特定保健指導の対象基準の該当判定</a:t>
              </a:r>
              <a:r>
                <a:rPr lang="en-US" altLang="ja-JP" sz="1400" b="1" baseline="30000" dirty="0">
                  <a:latin typeface="+mn-ea"/>
                </a:rPr>
                <a:t>※</a:t>
              </a:r>
            </a:p>
            <a:p>
              <a:pPr>
                <a:buClr>
                  <a:srgbClr val="FFC000"/>
                </a:buClr>
              </a:pPr>
              <a:r>
                <a:rPr lang="en-US" altLang="ja-JP" sz="1100" dirty="0">
                  <a:latin typeface="+mn-ea"/>
                </a:rPr>
                <a:t>※</a:t>
              </a:r>
              <a:r>
                <a:rPr lang="ja-JP" altLang="en-US" sz="1100" dirty="0">
                  <a:latin typeface="+mn-ea"/>
                </a:rPr>
                <a:t>　</a:t>
              </a:r>
              <a:r>
                <a:rPr lang="en-US" altLang="ja-JP" sz="1100" dirty="0">
                  <a:latin typeface="+mn-ea"/>
                </a:rPr>
                <a:t>2020</a:t>
              </a:r>
              <a:r>
                <a:rPr lang="ja-JP" altLang="en-US" sz="1100" dirty="0">
                  <a:latin typeface="+mn-ea"/>
                </a:rPr>
                <a:t>年度以降に実施したものから</a:t>
              </a:r>
              <a:r>
                <a:rPr lang="en-US" altLang="ja-JP" sz="1100" dirty="0">
                  <a:latin typeface="+mn-ea"/>
                </a:rPr>
                <a:t>5</a:t>
              </a:r>
              <a:r>
                <a:rPr lang="ja-JP" altLang="en-US" sz="1100" dirty="0">
                  <a:latin typeface="+mn-ea"/>
                </a:rPr>
                <a:t>年分の情報が参照可能</a:t>
              </a:r>
            </a:p>
          </p:txBody>
        </p:sp>
        <p:grpSp>
          <p:nvGrpSpPr>
            <p:cNvPr id="29" name="グループ化 28">
              <a:extLst>
                <a:ext uri="{FF2B5EF4-FFF2-40B4-BE49-F238E27FC236}">
                  <a16:creationId xmlns:a16="http://schemas.microsoft.com/office/drawing/2014/main" id="{72DBA8DE-3E21-E4E6-8A3F-7498E97A304A}"/>
                </a:ext>
              </a:extLst>
            </p:cNvPr>
            <p:cNvGrpSpPr/>
            <p:nvPr/>
          </p:nvGrpSpPr>
          <p:grpSpPr>
            <a:xfrm>
              <a:off x="485738" y="4765142"/>
              <a:ext cx="3188017" cy="315634"/>
              <a:chOff x="521834" y="5125047"/>
              <a:chExt cx="3188017" cy="315634"/>
            </a:xfrm>
          </p:grpSpPr>
          <p:sp>
            <p:nvSpPr>
              <p:cNvPr id="30" name="四角形: 角を丸くする 29">
                <a:extLst>
                  <a:ext uri="{FF2B5EF4-FFF2-40B4-BE49-F238E27FC236}">
                    <a16:creationId xmlns:a16="http://schemas.microsoft.com/office/drawing/2014/main" id="{DC4DB10C-2BCC-5ABB-3B8F-06EEAB64C800}"/>
                  </a:ext>
                </a:extLst>
              </p:cNvPr>
              <p:cNvSpPr/>
              <p:nvPr/>
            </p:nvSpPr>
            <p:spPr>
              <a:xfrm>
                <a:off x="521834" y="5125047"/>
                <a:ext cx="3188017" cy="307777"/>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0FFF4359-26AC-F5DB-76A3-AEF5AA2447DD}"/>
                  </a:ext>
                </a:extLst>
              </p:cNvPr>
              <p:cNvSpPr/>
              <p:nvPr/>
            </p:nvSpPr>
            <p:spPr>
              <a:xfrm>
                <a:off x="640731" y="5132904"/>
                <a:ext cx="2938492" cy="307777"/>
              </a:xfrm>
              <a:prstGeom prst="rect">
                <a:avLst/>
              </a:prstGeom>
            </p:spPr>
            <p:txBody>
              <a:bodyPr wrap="square">
                <a:spAutoFit/>
              </a:bodyPr>
              <a:lstStyle/>
              <a:p>
                <a:pPr algn="ctr"/>
                <a:r>
                  <a:rPr lang="ja-JP" altLang="en-US" sz="1400" b="1" dirty="0">
                    <a:solidFill>
                      <a:schemeClr val="tx1">
                        <a:lumMod val="75000"/>
                        <a:lumOff val="25000"/>
                      </a:schemeClr>
                    </a:solidFill>
                    <a:latin typeface="+mn-ea"/>
                  </a:rPr>
                  <a:t>薬剤師が閲覧可能な情報項目</a:t>
                </a:r>
                <a:endParaRPr lang="ja-JP" altLang="en-US" sz="1400" dirty="0">
                  <a:solidFill>
                    <a:schemeClr val="tx1">
                      <a:lumMod val="75000"/>
                      <a:lumOff val="25000"/>
                    </a:schemeClr>
                  </a:solidFill>
                </a:endParaRPr>
              </a:p>
            </p:txBody>
          </p:sp>
        </p:grpSp>
      </p:grpSp>
      <p:grpSp>
        <p:nvGrpSpPr>
          <p:cNvPr id="32" name="グループ化 31">
            <a:extLst>
              <a:ext uri="{FF2B5EF4-FFF2-40B4-BE49-F238E27FC236}">
                <a16:creationId xmlns:a16="http://schemas.microsoft.com/office/drawing/2014/main" id="{6E348E13-A950-FE02-F91A-317E1E4646EC}"/>
              </a:ext>
            </a:extLst>
          </p:cNvPr>
          <p:cNvGrpSpPr/>
          <p:nvPr/>
        </p:nvGrpSpPr>
        <p:grpSpPr>
          <a:xfrm>
            <a:off x="275917" y="3530264"/>
            <a:ext cx="6348619" cy="3245109"/>
            <a:chOff x="275917" y="6529976"/>
            <a:chExt cx="6348619" cy="3245109"/>
          </a:xfrm>
        </p:grpSpPr>
        <p:sp>
          <p:nvSpPr>
            <p:cNvPr id="33" name="正方形/長方形 32">
              <a:extLst>
                <a:ext uri="{FF2B5EF4-FFF2-40B4-BE49-F238E27FC236}">
                  <a16:creationId xmlns:a16="http://schemas.microsoft.com/office/drawing/2014/main" id="{FA22A4F7-39CE-C15F-DB72-4B4922BC5AEB}"/>
                </a:ext>
              </a:extLst>
            </p:cNvPr>
            <p:cNvSpPr/>
            <p:nvPr/>
          </p:nvSpPr>
          <p:spPr>
            <a:xfrm>
              <a:off x="423943" y="6979935"/>
              <a:ext cx="6122044" cy="754053"/>
            </a:xfrm>
            <a:prstGeom prst="rect">
              <a:avLst/>
            </a:prstGeom>
          </p:spPr>
          <p:txBody>
            <a:bodyPr wrap="square">
              <a:spAutoFit/>
            </a:bodyPr>
            <a:lstStyle/>
            <a:p>
              <a:r>
                <a:rPr lang="ja-JP" altLang="en-US" sz="1600" dirty="0">
                  <a:latin typeface="游ゴシック Medium" panose="020B0500000000000000" pitchFamily="50" charset="-128"/>
                  <a:ea typeface="游ゴシック Medium" panose="020B0500000000000000" pitchFamily="50" charset="-128"/>
                </a:rPr>
                <a:t>医療機関を受診した際の過去の診療情報および医療機関で投与されたお薬や薬局等で受け取った過去のお薬の情報です。</a:t>
              </a:r>
              <a:endParaRPr lang="en-US" altLang="ja-JP" sz="1600" dirty="0">
                <a:latin typeface="游ゴシック Medium" panose="020B0500000000000000" pitchFamily="50" charset="-128"/>
                <a:ea typeface="游ゴシック Medium" panose="020B0500000000000000" pitchFamily="50" charset="-128"/>
              </a:endParaRPr>
            </a:p>
            <a:p>
              <a:pPr lvl="0">
                <a:buClr>
                  <a:srgbClr val="FFC000"/>
                </a:buClr>
              </a:pPr>
              <a:r>
                <a:rPr lang="en-US" altLang="ja-JP" sz="1100" dirty="0">
                  <a:solidFill>
                    <a:prstClr val="black"/>
                  </a:solidFill>
                  <a:latin typeface="游ゴシック" panose="020B0400000000000000" pitchFamily="50" charset="-128"/>
                </a:rPr>
                <a:t>※</a:t>
              </a:r>
              <a:r>
                <a:rPr lang="ja-JP" altLang="en-US" sz="1100" dirty="0">
                  <a:solidFill>
                    <a:prstClr val="black"/>
                  </a:solidFill>
                  <a:latin typeface="游ゴシック" panose="020B0400000000000000" pitchFamily="50" charset="-128"/>
                </a:rPr>
                <a:t>薬剤情報には注射・点滴等も含みます。</a:t>
              </a:r>
              <a:endParaRPr lang="ja-JP" altLang="en-US" sz="1400" dirty="0">
                <a:latin typeface="游ゴシック Medium" panose="020B0500000000000000" pitchFamily="50" charset="-128"/>
                <a:ea typeface="游ゴシック Medium" panose="020B0500000000000000" pitchFamily="50" charset="-128"/>
              </a:endParaRPr>
            </a:p>
          </p:txBody>
        </p:sp>
        <p:sp>
          <p:nvSpPr>
            <p:cNvPr id="34" name="テキスト ボックス 33">
              <a:extLst>
                <a:ext uri="{FF2B5EF4-FFF2-40B4-BE49-F238E27FC236}">
                  <a16:creationId xmlns:a16="http://schemas.microsoft.com/office/drawing/2014/main" id="{A0852EDE-2E14-8897-F0D7-604FB2B7BA32}"/>
                </a:ext>
              </a:extLst>
            </p:cNvPr>
            <p:cNvSpPr txBox="1"/>
            <p:nvPr/>
          </p:nvSpPr>
          <p:spPr>
            <a:xfrm>
              <a:off x="423943" y="6535655"/>
              <a:ext cx="3111749" cy="523220"/>
            </a:xfrm>
            <a:prstGeom prst="rect">
              <a:avLst/>
            </a:prstGeom>
            <a:noFill/>
          </p:spPr>
          <p:txBody>
            <a:bodyPr wrap="none" rtlCol="0">
              <a:spAutoFit/>
            </a:bodyPr>
            <a:lstStyle/>
            <a:p>
              <a:r>
                <a:rPr kumimoji="1" lang="ja-JP" altLang="en-US" sz="2800" dirty="0">
                  <a:solidFill>
                    <a:srgbClr val="E15A04"/>
                  </a:solidFill>
                  <a:latin typeface="Yu Gothic UI Semibold" panose="020B0700000000000000" pitchFamily="50" charset="-128"/>
                  <a:ea typeface="Yu Gothic UI Semibold" panose="020B0700000000000000" pitchFamily="50" charset="-128"/>
                </a:rPr>
                <a:t>診療</a:t>
              </a:r>
              <a:r>
                <a:rPr kumimoji="1" lang="en-US" altLang="ja-JP" sz="2800" dirty="0">
                  <a:solidFill>
                    <a:srgbClr val="E15A04"/>
                  </a:solidFill>
                  <a:latin typeface="Yu Gothic UI Semibold" panose="020B0700000000000000" pitchFamily="50" charset="-128"/>
                  <a:ea typeface="Yu Gothic UI Semibold" panose="020B0700000000000000" pitchFamily="50" charset="-128"/>
                </a:rPr>
                <a:t>/</a:t>
              </a:r>
              <a:r>
                <a:rPr kumimoji="1" lang="ja-JP" altLang="en-US" sz="2800" dirty="0">
                  <a:solidFill>
                    <a:srgbClr val="E15A04"/>
                  </a:solidFill>
                  <a:latin typeface="Yu Gothic UI Semibold" panose="020B0700000000000000" pitchFamily="50" charset="-128"/>
                  <a:ea typeface="Yu Gothic UI Semibold" panose="020B0700000000000000" pitchFamily="50" charset="-128"/>
                </a:rPr>
                <a:t>薬剤情報</a:t>
              </a:r>
              <a:r>
                <a:rPr kumimoji="1" lang="ja-JP" altLang="en-US" sz="2000" dirty="0">
                  <a:solidFill>
                    <a:srgbClr val="E15A04"/>
                  </a:solidFill>
                  <a:latin typeface="Yu Gothic UI Semibold" panose="020B0700000000000000" pitchFamily="50" charset="-128"/>
                  <a:ea typeface="Yu Gothic UI Semibold" panose="020B0700000000000000" pitchFamily="50" charset="-128"/>
                </a:rPr>
                <a:t>って？</a:t>
              </a:r>
            </a:p>
          </p:txBody>
        </p:sp>
        <p:sp>
          <p:nvSpPr>
            <p:cNvPr id="35" name="四角形: 角を丸くする 34">
              <a:extLst>
                <a:ext uri="{FF2B5EF4-FFF2-40B4-BE49-F238E27FC236}">
                  <a16:creationId xmlns:a16="http://schemas.microsoft.com/office/drawing/2014/main" id="{93CCEBF9-6033-A4C2-DF77-B5DFF28F40C6}"/>
                </a:ext>
              </a:extLst>
            </p:cNvPr>
            <p:cNvSpPr/>
            <p:nvPr/>
          </p:nvSpPr>
          <p:spPr>
            <a:xfrm>
              <a:off x="275917" y="6529976"/>
              <a:ext cx="6306166" cy="3202806"/>
            </a:xfrm>
            <a:prstGeom prst="roundRect">
              <a:avLst>
                <a:gd name="adj" fmla="val 5252"/>
              </a:avLst>
            </a:prstGeom>
            <a:noFill/>
            <a:ln w="9525" cap="rnd">
              <a:solidFill>
                <a:srgbClr val="FFC000"/>
              </a:solidFill>
              <a:prstDash val="solid"/>
              <a:round/>
              <a:extLst>
                <a:ext uri="{C807C97D-BFC1-408E-A445-0C87EB9F89A2}">
                  <ask:lineSketchStyleProp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 name="グループ化 35">
              <a:extLst>
                <a:ext uri="{FF2B5EF4-FFF2-40B4-BE49-F238E27FC236}">
                  <a16:creationId xmlns:a16="http://schemas.microsoft.com/office/drawing/2014/main" id="{304DDAA0-0713-D517-8B42-22050E1840A4}"/>
                </a:ext>
              </a:extLst>
            </p:cNvPr>
            <p:cNvGrpSpPr/>
            <p:nvPr/>
          </p:nvGrpSpPr>
          <p:grpSpPr>
            <a:xfrm>
              <a:off x="466959" y="7728402"/>
              <a:ext cx="3188017" cy="315634"/>
              <a:chOff x="521834" y="5125047"/>
              <a:chExt cx="3188017" cy="315634"/>
            </a:xfrm>
          </p:grpSpPr>
          <p:sp>
            <p:nvSpPr>
              <p:cNvPr id="39" name="四角形: 角を丸くする 38">
                <a:extLst>
                  <a:ext uri="{FF2B5EF4-FFF2-40B4-BE49-F238E27FC236}">
                    <a16:creationId xmlns:a16="http://schemas.microsoft.com/office/drawing/2014/main" id="{D97EC903-BE9A-6325-DFAF-34D35C1D94E2}"/>
                  </a:ext>
                </a:extLst>
              </p:cNvPr>
              <p:cNvSpPr/>
              <p:nvPr/>
            </p:nvSpPr>
            <p:spPr>
              <a:xfrm>
                <a:off x="521834" y="5125047"/>
                <a:ext cx="3188017" cy="307777"/>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013BE6A3-B17D-00CB-E320-987832185CDC}"/>
                  </a:ext>
                </a:extLst>
              </p:cNvPr>
              <p:cNvSpPr/>
              <p:nvPr/>
            </p:nvSpPr>
            <p:spPr>
              <a:xfrm>
                <a:off x="640731" y="5132904"/>
                <a:ext cx="2938492" cy="307777"/>
              </a:xfrm>
              <a:prstGeom prst="rect">
                <a:avLst/>
              </a:prstGeom>
            </p:spPr>
            <p:txBody>
              <a:bodyPr wrap="square">
                <a:spAutoFit/>
              </a:bodyPr>
              <a:lstStyle/>
              <a:p>
                <a:pPr algn="ctr"/>
                <a:r>
                  <a:rPr lang="ja-JP" altLang="en-US" sz="1400" b="1" dirty="0">
                    <a:solidFill>
                      <a:schemeClr val="tx1">
                        <a:lumMod val="75000"/>
                        <a:lumOff val="25000"/>
                      </a:schemeClr>
                    </a:solidFill>
                    <a:latin typeface="+mn-ea"/>
                  </a:rPr>
                  <a:t>薬剤師が閲覧可能な情報項目</a:t>
                </a:r>
                <a:endParaRPr lang="ja-JP" altLang="en-US" sz="1400" dirty="0">
                  <a:solidFill>
                    <a:schemeClr val="tx1">
                      <a:lumMod val="75000"/>
                      <a:lumOff val="25000"/>
                    </a:schemeClr>
                  </a:solidFill>
                </a:endParaRPr>
              </a:p>
            </p:txBody>
          </p:sp>
        </p:grpSp>
        <p:sp>
          <p:nvSpPr>
            <p:cNvPr id="37" name="正方形/長方形 36">
              <a:extLst>
                <a:ext uri="{FF2B5EF4-FFF2-40B4-BE49-F238E27FC236}">
                  <a16:creationId xmlns:a16="http://schemas.microsoft.com/office/drawing/2014/main" id="{E1A483DF-8238-003E-E384-0E7E7D68EA75}"/>
                </a:ext>
              </a:extLst>
            </p:cNvPr>
            <p:cNvSpPr/>
            <p:nvPr/>
          </p:nvSpPr>
          <p:spPr>
            <a:xfrm>
              <a:off x="485738" y="8020759"/>
              <a:ext cx="6138798" cy="1754326"/>
            </a:xfrm>
            <a:prstGeom prst="rect">
              <a:avLst/>
            </a:prstGeom>
          </p:spPr>
          <p:txBody>
            <a:bodyPr wrap="square">
              <a:spAutoFit/>
            </a:bodyPr>
            <a:lstStyle/>
            <a:p>
              <a:pPr marL="108000" indent="-180000">
                <a:buClr>
                  <a:srgbClr val="FFC000"/>
                </a:buClr>
                <a:buFont typeface="Wingdings" panose="05000000000000000000" pitchFamily="2" charset="2"/>
                <a:buChar char="l"/>
              </a:pPr>
              <a:r>
                <a:rPr lang="ja-JP" altLang="en-US" sz="1400" b="1" dirty="0">
                  <a:latin typeface="+mn-ea"/>
                </a:rPr>
                <a:t>受診者情報</a:t>
              </a:r>
              <a:endParaRPr lang="en-US" altLang="ja-JP" sz="1400" b="1" dirty="0">
                <a:latin typeface="+mn-ea"/>
              </a:endParaRPr>
            </a:p>
            <a:p>
              <a:pPr marL="108000" indent="-180000">
                <a:buClr>
                  <a:srgbClr val="FFC000"/>
                </a:buClr>
                <a:buFont typeface="Wingdings" panose="05000000000000000000" pitchFamily="2" charset="2"/>
                <a:buChar char="l"/>
              </a:pPr>
              <a:r>
                <a:rPr lang="ja-JP" altLang="en-US" sz="1400" b="1" dirty="0">
                  <a:latin typeface="+mn-ea"/>
                </a:rPr>
                <a:t>過去の診療情報</a:t>
              </a:r>
              <a:r>
                <a:rPr lang="en-US" altLang="ja-JP" sz="1400" baseline="30000" dirty="0">
                  <a:latin typeface="游ゴシック Medium" panose="020B0500000000000000" pitchFamily="50" charset="-128"/>
                  <a:ea typeface="游ゴシック Medium" panose="020B0500000000000000" pitchFamily="50" charset="-128"/>
                </a:rPr>
                <a:t>※</a:t>
              </a:r>
              <a:r>
                <a:rPr lang="ja-JP" altLang="en-US" sz="1400" baseline="30000" dirty="0">
                  <a:latin typeface="游ゴシック Medium" panose="020B0500000000000000" pitchFamily="50" charset="-128"/>
                  <a:ea typeface="游ゴシック Medium" panose="020B0500000000000000" pitchFamily="50" charset="-128"/>
                </a:rPr>
                <a:t>　</a:t>
              </a:r>
              <a:r>
                <a:rPr lang="en-US" altLang="ja-JP" sz="1100" dirty="0">
                  <a:latin typeface="+mn-ea"/>
                </a:rPr>
                <a:t>(</a:t>
              </a:r>
              <a:r>
                <a:rPr lang="ja-JP" altLang="en-US" sz="1100" dirty="0">
                  <a:latin typeface="+mn-ea"/>
                </a:rPr>
                <a:t>医療機関名、受診歴、診療年月日、診療行為名など</a:t>
              </a:r>
              <a:r>
                <a:rPr lang="en-US" altLang="ja-JP" sz="1100" dirty="0">
                  <a:latin typeface="+mn-ea"/>
                </a:rPr>
                <a:t>)</a:t>
              </a:r>
              <a:r>
                <a:rPr lang="ja-JP" altLang="en-US" sz="1100" dirty="0">
                  <a:latin typeface="+mn-ea"/>
                </a:rPr>
                <a:t>　</a:t>
              </a:r>
              <a:br>
                <a:rPr lang="en-US" altLang="ja-JP" sz="1100" dirty="0">
                  <a:latin typeface="+mn-ea"/>
                </a:rPr>
              </a:br>
              <a:r>
                <a:rPr lang="en-US" altLang="ja-JP" sz="1100" dirty="0">
                  <a:latin typeface="+mn-ea"/>
                </a:rPr>
                <a:t>※</a:t>
              </a:r>
              <a:r>
                <a:rPr lang="ja-JP" altLang="en-US" sz="1100" dirty="0">
                  <a:latin typeface="+mn-ea"/>
                </a:rPr>
                <a:t>　</a:t>
              </a:r>
              <a:r>
                <a:rPr lang="en-US" altLang="ja-JP" sz="1100" dirty="0">
                  <a:latin typeface="+mn-ea"/>
                </a:rPr>
                <a:t>2022</a:t>
              </a:r>
              <a:r>
                <a:rPr lang="ja-JP" altLang="en-US" sz="1100" dirty="0">
                  <a:latin typeface="+mn-ea"/>
                </a:rPr>
                <a:t>年６月以降に提出されたレセプトから抽出した診療行為の情報が参照可能（</a:t>
              </a:r>
              <a:r>
                <a:rPr lang="en-US" altLang="ja-JP" sz="1100" dirty="0">
                  <a:latin typeface="+mn-ea"/>
                </a:rPr>
                <a:t>2021</a:t>
              </a:r>
              <a:r>
                <a:rPr lang="ja-JP" altLang="en-US" sz="1100" dirty="0">
                  <a:latin typeface="+mn-ea"/>
                </a:rPr>
                <a:t>年９月以降に行われた診療行為に限る）</a:t>
              </a:r>
              <a:br>
                <a:rPr lang="en-US" altLang="ja-JP" sz="1100" dirty="0">
                  <a:latin typeface="+mn-ea"/>
                </a:rPr>
              </a:br>
              <a:r>
                <a:rPr lang="en-US" altLang="ja-JP" sz="1100" dirty="0">
                  <a:latin typeface="+mn-ea"/>
                </a:rPr>
                <a:t>※</a:t>
              </a:r>
              <a:r>
                <a:rPr lang="ja-JP" altLang="en-US" sz="1100" dirty="0">
                  <a:latin typeface="+mn-ea"/>
                </a:rPr>
                <a:t>　診療行為名は、</a:t>
              </a:r>
              <a:r>
                <a:rPr lang="ja-JP" altLang="en-US" sz="1100" dirty="0"/>
                <a:t>放射線治療、画像診断、病理診断、医学管理等、在宅医療のうち在宅療養 指導管理料、処置のうち人工腎臓、持続緩徐式血液濾過、腹膜灌流、手術（移植・輸血含む）、入院料のうち短期滞在手術等基本料が対象</a:t>
              </a:r>
              <a:endParaRPr lang="en-US" altLang="zh-TW" sz="1100" dirty="0">
                <a:latin typeface="游ゴシック Medium" panose="020B0500000000000000" pitchFamily="50" charset="-128"/>
                <a:ea typeface="游ゴシック Medium" panose="020B0500000000000000" pitchFamily="50" charset="-128"/>
              </a:endParaRPr>
            </a:p>
            <a:p>
              <a:pPr marL="108000" indent="-180000">
                <a:buClr>
                  <a:srgbClr val="FFC000"/>
                </a:buClr>
                <a:buFont typeface="Wingdings" panose="05000000000000000000" pitchFamily="2" charset="2"/>
                <a:buChar char="l"/>
              </a:pPr>
              <a:r>
                <a:rPr lang="ja-JP" altLang="en-US" sz="1400" b="1" dirty="0">
                  <a:latin typeface="+mn-ea"/>
                </a:rPr>
                <a:t>過去のお薬情報</a:t>
              </a:r>
              <a:r>
                <a:rPr lang="en-US" altLang="ja-JP" sz="1400" baseline="30000" dirty="0">
                  <a:latin typeface="游ゴシック Medium" panose="020B0500000000000000" pitchFamily="50" charset="-128"/>
                  <a:ea typeface="游ゴシック Medium" panose="020B0500000000000000" pitchFamily="50" charset="-128"/>
                </a:rPr>
                <a:t>※</a:t>
              </a:r>
              <a:r>
                <a:rPr lang="ja-JP" altLang="en-US" sz="1400" baseline="30000" dirty="0">
                  <a:latin typeface="游ゴシック Medium" panose="020B0500000000000000" pitchFamily="50" charset="-128"/>
                  <a:ea typeface="游ゴシック Medium" panose="020B0500000000000000" pitchFamily="50" charset="-128"/>
                </a:rPr>
                <a:t>　</a:t>
              </a:r>
              <a:r>
                <a:rPr lang="en-US" altLang="zh-TW"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医療機関・薬局名、</a:t>
              </a:r>
              <a:r>
                <a:rPr lang="zh-TW" altLang="en-US" sz="1100" dirty="0">
                  <a:latin typeface="游ゴシック Medium" panose="020B0500000000000000" pitchFamily="50" charset="-128"/>
                  <a:ea typeface="游ゴシック Medium" panose="020B0500000000000000" pitchFamily="50" charset="-128"/>
                </a:rPr>
                <a:t>調剤年月日、医薬品名、成分名、用法、用量</a:t>
              </a:r>
              <a:r>
                <a:rPr lang="ja-JP" altLang="en-US" sz="1100" dirty="0">
                  <a:latin typeface="游ゴシック Medium" panose="020B0500000000000000" pitchFamily="50" charset="-128"/>
                  <a:ea typeface="游ゴシック Medium" panose="020B0500000000000000" pitchFamily="50" charset="-128"/>
                </a:rPr>
                <a:t>など</a:t>
              </a:r>
              <a:r>
                <a:rPr lang="en-US" altLang="zh-TW"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2021</a:t>
              </a:r>
              <a:r>
                <a:rPr lang="ja-JP" altLang="en-US" sz="1100" dirty="0">
                  <a:latin typeface="游ゴシック Medium" panose="020B0500000000000000" pitchFamily="50" charset="-128"/>
                  <a:ea typeface="游ゴシック Medium" panose="020B0500000000000000" pitchFamily="50" charset="-128"/>
                </a:rPr>
                <a:t>年９月以降に診療したものから</a:t>
              </a:r>
              <a:r>
                <a:rPr lang="en-US" altLang="ja-JP" sz="1100" dirty="0">
                  <a:latin typeface="游ゴシック Medium" panose="020B0500000000000000" pitchFamily="50" charset="-128"/>
                  <a:ea typeface="游ゴシック Medium" panose="020B0500000000000000" pitchFamily="50" charset="-128"/>
                </a:rPr>
                <a:t>3</a:t>
              </a:r>
              <a:r>
                <a:rPr lang="ja-JP" altLang="en-US" sz="1100" dirty="0">
                  <a:latin typeface="游ゴシック Medium" panose="020B0500000000000000" pitchFamily="50" charset="-128"/>
                  <a:ea typeface="游ゴシック Medium" panose="020B0500000000000000" pitchFamily="50" charset="-128"/>
                </a:rPr>
                <a:t>年分の情報が参照可能</a:t>
              </a:r>
            </a:p>
          </p:txBody>
        </p:sp>
      </p:grpSp>
      <p:sp>
        <p:nvSpPr>
          <p:cNvPr id="46" name="テキスト ボックス 45">
            <a:extLst>
              <a:ext uri="{FF2B5EF4-FFF2-40B4-BE49-F238E27FC236}">
                <a16:creationId xmlns:a16="http://schemas.microsoft.com/office/drawing/2014/main" id="{1B30E3C4-3DF7-E049-6ADA-B596EF3EDC16}"/>
              </a:ext>
            </a:extLst>
          </p:cNvPr>
          <p:cNvSpPr txBox="1"/>
          <p:nvPr/>
        </p:nvSpPr>
        <p:spPr>
          <a:xfrm>
            <a:off x="723867" y="478977"/>
            <a:ext cx="4463081" cy="523220"/>
          </a:xfrm>
          <a:prstGeom prst="rect">
            <a:avLst/>
          </a:prstGeom>
          <a:noFill/>
        </p:spPr>
        <p:txBody>
          <a:bodyPr wrap="none" rtlCol="0">
            <a:spAutoFit/>
          </a:bodyPr>
          <a:lstStyle/>
          <a:p>
            <a:r>
              <a:rPr kumimoji="1" lang="ja-JP" altLang="en-US"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診療</a:t>
            </a:r>
            <a:r>
              <a:rPr kumimoji="1" lang="en-US" altLang="ja-JP"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a:t>
            </a:r>
            <a:r>
              <a:rPr kumimoji="1" lang="ja-JP" altLang="en-US" sz="2800" b="1" dirty="0">
                <a:solidFill>
                  <a:schemeClr val="tx1">
                    <a:lumMod val="75000"/>
                    <a:lumOff val="25000"/>
                  </a:schemeClr>
                </a:solidFill>
                <a:latin typeface="Yu Gothic UI Semibold" panose="020B0700000000000000" pitchFamily="50" charset="-128"/>
                <a:ea typeface="Yu Gothic UI Semibold" panose="020B0700000000000000" pitchFamily="50" charset="-128"/>
              </a:rPr>
              <a:t>薬剤・特定健診等情報</a:t>
            </a:r>
          </a:p>
        </p:txBody>
      </p:sp>
    </p:spTree>
    <p:extLst>
      <p:ext uri="{BB962C8B-B14F-4D97-AF65-F5344CB8AC3E}">
        <p14:creationId xmlns:p14="http://schemas.microsoft.com/office/powerpoint/2010/main" val="2178004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d9bf540-863b-4fbc-a635-a301eb9c0052" xsi:nil="true"/>
    <lcf76f155ced4ddcb4097134ff3c332f xmlns="a48bb0fc-9b89-4762-bb5d-f29ce64b87c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B2D0FA15C3CB44FB33084A84E47CCFF" ma:contentTypeVersion="8" ma:contentTypeDescription="Create a new document." ma:contentTypeScope="" ma:versionID="d39544f45f806cad7d01704d78ac1f85">
  <xsd:schema xmlns:xsd="http://www.w3.org/2001/XMLSchema" xmlns:xs="http://www.w3.org/2001/XMLSchema" xmlns:p="http://schemas.microsoft.com/office/2006/metadata/properties" xmlns:ns2="a48bb0fc-9b89-4762-bb5d-f29ce64b87cd" xmlns:ns3="ed9bf540-863b-4fbc-a635-a301eb9c0052" targetNamespace="http://schemas.microsoft.com/office/2006/metadata/properties" ma:root="true" ma:fieldsID="1f879a7303fd03df81c4883717357d0e" ns2:_="" ns3:_="">
    <xsd:import namespace="a48bb0fc-9b89-4762-bb5d-f29ce64b87cd"/>
    <xsd:import namespace="ed9bf540-863b-4fbc-a635-a301eb9c0052"/>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8bb0fc-9b89-4762-bb5d-f29ce64b87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d9bf540-863b-4fbc-a635-a301eb9c005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ac22082-c000-437b-97fd-c4c71edb27cd}" ma:internalName="TaxCatchAll" ma:showField="CatchAllData" ma:web="ed9bf540-863b-4fbc-a635-a301eb9c00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3BBDE1-828D-4EED-92B6-25F76EF45150}">
  <ds:schemaRefs>
    <ds:schemaRef ds:uri="http://schemas.microsoft.com/office/2006/metadata/properties"/>
    <ds:schemaRef ds:uri="ed9bf540-863b-4fbc-a635-a301eb9c0052"/>
    <ds:schemaRef ds:uri="http://purl.org/dc/dcmitype/"/>
    <ds:schemaRef ds:uri="http://schemas.microsoft.com/office/2006/documentManagement/types"/>
    <ds:schemaRef ds:uri="http://purl.org/dc/elements/1.1/"/>
    <ds:schemaRef ds:uri="http://www.w3.org/XML/1998/namespace"/>
    <ds:schemaRef ds:uri="a48bb0fc-9b89-4762-bb5d-f29ce64b87cd"/>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8C8B6CD6-5A19-4F06-AC22-730DB1F8C2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8bb0fc-9b89-4762-bb5d-f29ce64b87cd"/>
    <ds:schemaRef ds:uri="ed9bf540-863b-4fbc-a635-a301eb9c00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7418D1-A0D5-4929-86E0-BC10160FC2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950</Words>
  <Application>Microsoft Office PowerPoint</Application>
  <PresentationFormat>A4 210 x 297 mm</PresentationFormat>
  <Paragraphs>53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Yu Gothic UI Semibold</vt:lpstr>
      <vt:lpstr>游ゴシック</vt:lpstr>
      <vt:lpstr>游ゴシック Medium</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2023-03-31T06:40:07Z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0x0101004B2D0FA15C3CB44FB33084A84E47CCFF</vt:lpwstr>
  </property>
  <property fmtid="{D5CDD505-2E9C-101B-9397-08002B2CF9AE}" pid="3" name="MediaServiceImageTags">
    <vt:lpwstr/>
  </property>
</Properties>
</file>