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75" r:id="rId5"/>
    <p:sldId id="276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8028C89-6A90-4786-B217-8CFAE064124E}">
          <p14:sldIdLst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A04"/>
    <a:srgbClr val="FFDBB3"/>
    <a:srgbClr val="F18101"/>
    <a:srgbClr val="FFCD97"/>
    <a:srgbClr val="FFE33A"/>
    <a:srgbClr val="FBE43D"/>
    <a:srgbClr val="EE510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A2E4A5-F070-43BD-9FCA-C2AC32FA7C32}" v="5" dt="2023-03-07T05:28:29.8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3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66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63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8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4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8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51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89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3C2D7-63DE-4F2C-916D-350791F51BA9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18C59-DB7A-41DD-B20F-8DC83EBB6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8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4B24A841-72DA-47E2-A588-0CECF1E1EBAC}"/>
              </a:ext>
            </a:extLst>
          </p:cNvPr>
          <p:cNvGrpSpPr/>
          <p:nvPr/>
        </p:nvGrpSpPr>
        <p:grpSpPr>
          <a:xfrm>
            <a:off x="0" y="0"/>
            <a:ext cx="6858000" cy="9906000"/>
            <a:chOff x="0" y="0"/>
            <a:chExt cx="6858000" cy="9906000"/>
          </a:xfrm>
        </p:grpSpPr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72000145-2156-4CF2-9B7C-A1D443D75DBB}"/>
                </a:ext>
              </a:extLst>
            </p:cNvPr>
            <p:cNvSpPr/>
            <p:nvPr/>
          </p:nvSpPr>
          <p:spPr>
            <a:xfrm>
              <a:off x="0" y="0"/>
              <a:ext cx="6858000" cy="9906000"/>
            </a:xfrm>
            <a:prstGeom prst="rect">
              <a:avLst/>
            </a:prstGeom>
            <a:pattFill prst="wdUpDiag">
              <a:fgClr>
                <a:srgbClr val="FFE33A"/>
              </a:fgClr>
              <a:bgClr>
                <a:schemeClr val="bg1"/>
              </a:bgClr>
            </a:patt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四角形: 角を丸くする 130">
              <a:extLst>
                <a:ext uri="{FF2B5EF4-FFF2-40B4-BE49-F238E27FC236}">
                  <a16:creationId xmlns:a16="http://schemas.microsoft.com/office/drawing/2014/main" id="{82E36D89-D12E-4443-8231-4500D2EE2C65}"/>
                </a:ext>
              </a:extLst>
            </p:cNvPr>
            <p:cNvSpPr/>
            <p:nvPr/>
          </p:nvSpPr>
          <p:spPr>
            <a:xfrm>
              <a:off x="119897" y="116143"/>
              <a:ext cx="6618206" cy="9673715"/>
            </a:xfrm>
            <a:prstGeom prst="roundRect">
              <a:avLst>
                <a:gd name="adj" fmla="val 241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/>
            </a:p>
          </p:txBody>
        </p: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70324B6-1ECE-4DCE-B4BB-34B62ADC719A}"/>
              </a:ext>
            </a:extLst>
          </p:cNvPr>
          <p:cNvSpPr/>
          <p:nvPr/>
        </p:nvSpPr>
        <p:spPr>
          <a:xfrm>
            <a:off x="1591798" y="1063296"/>
            <a:ext cx="3674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受けられるようになりました！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14D3DAC4-1466-46CB-8E8A-9E097DB3D369}"/>
              </a:ext>
            </a:extLst>
          </p:cNvPr>
          <p:cNvGrpSpPr/>
          <p:nvPr/>
        </p:nvGrpSpPr>
        <p:grpSpPr>
          <a:xfrm>
            <a:off x="1335863" y="268278"/>
            <a:ext cx="4186274" cy="400110"/>
            <a:chOff x="8097427" y="7495247"/>
            <a:chExt cx="4186274" cy="400110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E4AF2B9-337A-420A-B0EE-0DFABFA0E177}"/>
                </a:ext>
              </a:extLst>
            </p:cNvPr>
            <p:cNvSpPr txBox="1"/>
            <p:nvPr/>
          </p:nvSpPr>
          <p:spPr>
            <a:xfrm>
              <a:off x="8154590" y="7495247"/>
              <a:ext cx="4071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18101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マイナンバーカードの健康保険証利用</a:t>
              </a:r>
              <a:r>
                <a:rPr kumimoji="1" lang="ja-JP" altLang="en-US" dirty="0">
                  <a:solidFill>
                    <a:srgbClr val="F18101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で</a:t>
              </a: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531CE2B7-7A20-401C-B658-46F31044C1B3}"/>
                </a:ext>
              </a:extLst>
            </p:cNvPr>
            <p:cNvCxnSpPr>
              <a:cxnSpLocks/>
            </p:cNvCxnSpPr>
            <p:nvPr/>
          </p:nvCxnSpPr>
          <p:spPr>
            <a:xfrm>
              <a:off x="8097427" y="7565252"/>
              <a:ext cx="97085" cy="250052"/>
            </a:xfrm>
            <a:prstGeom prst="line">
              <a:avLst/>
            </a:prstGeom>
            <a:ln w="38100" cap="rnd">
              <a:solidFill>
                <a:srgbClr val="FFC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B7930842-CC5B-46A1-8665-88589E5671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86616" y="7559370"/>
              <a:ext cx="97085" cy="250052"/>
            </a:xfrm>
            <a:prstGeom prst="line">
              <a:avLst/>
            </a:prstGeom>
            <a:ln w="38100" cap="rnd">
              <a:solidFill>
                <a:srgbClr val="FFC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791F81BC-C0E2-4B16-9537-4C0FAE2B1A13}"/>
              </a:ext>
            </a:extLst>
          </p:cNvPr>
          <p:cNvSpPr/>
          <p:nvPr/>
        </p:nvSpPr>
        <p:spPr>
          <a:xfrm>
            <a:off x="320531" y="2545771"/>
            <a:ext cx="6216939" cy="391509"/>
          </a:xfrm>
          <a:prstGeom prst="roundRect">
            <a:avLst>
              <a:gd name="adj" fmla="val 50000"/>
            </a:avLst>
          </a:prstGeom>
          <a:solidFill>
            <a:srgbClr val="F18101"/>
          </a:solidFill>
          <a:ln w="41275" cap="rnd">
            <a:solidFill>
              <a:srgbClr val="F18101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306166"/>
                      <a:gd name="connsiteY0" fmla="*/ 144060 h 1368485"/>
                      <a:gd name="connsiteX1" fmla="*/ 144060 w 6306166"/>
                      <a:gd name="connsiteY1" fmla="*/ 0 h 1368485"/>
                      <a:gd name="connsiteX2" fmla="*/ 6162106 w 6306166"/>
                      <a:gd name="connsiteY2" fmla="*/ 0 h 1368485"/>
                      <a:gd name="connsiteX3" fmla="*/ 6306166 w 6306166"/>
                      <a:gd name="connsiteY3" fmla="*/ 144060 h 1368485"/>
                      <a:gd name="connsiteX4" fmla="*/ 6306166 w 6306166"/>
                      <a:gd name="connsiteY4" fmla="*/ 1224425 h 1368485"/>
                      <a:gd name="connsiteX5" fmla="*/ 6162106 w 6306166"/>
                      <a:gd name="connsiteY5" fmla="*/ 1368485 h 1368485"/>
                      <a:gd name="connsiteX6" fmla="*/ 144060 w 6306166"/>
                      <a:gd name="connsiteY6" fmla="*/ 1368485 h 1368485"/>
                      <a:gd name="connsiteX7" fmla="*/ 0 w 6306166"/>
                      <a:gd name="connsiteY7" fmla="*/ 1224425 h 1368485"/>
                      <a:gd name="connsiteX8" fmla="*/ 0 w 6306166"/>
                      <a:gd name="connsiteY8" fmla="*/ 144060 h 1368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6306166" h="1368485" extrusionOk="0">
                        <a:moveTo>
                          <a:pt x="0" y="144060"/>
                        </a:moveTo>
                        <a:cubicBezTo>
                          <a:pt x="-1595" y="63514"/>
                          <a:pt x="61215" y="1232"/>
                          <a:pt x="144060" y="0"/>
                        </a:cubicBezTo>
                        <a:cubicBezTo>
                          <a:pt x="2827496" y="132882"/>
                          <a:pt x="4822043" y="-84951"/>
                          <a:pt x="6162106" y="0"/>
                        </a:cubicBezTo>
                        <a:cubicBezTo>
                          <a:pt x="6236425" y="5120"/>
                          <a:pt x="6305578" y="67749"/>
                          <a:pt x="6306166" y="144060"/>
                        </a:cubicBezTo>
                        <a:cubicBezTo>
                          <a:pt x="6214734" y="342764"/>
                          <a:pt x="6359735" y="875294"/>
                          <a:pt x="6306166" y="1224425"/>
                        </a:cubicBezTo>
                        <a:cubicBezTo>
                          <a:pt x="6309636" y="1304399"/>
                          <a:pt x="6246088" y="1359388"/>
                          <a:pt x="6162106" y="1368485"/>
                        </a:cubicBezTo>
                        <a:cubicBezTo>
                          <a:pt x="3977892" y="1456124"/>
                          <a:pt x="2796640" y="1295806"/>
                          <a:pt x="144060" y="1368485"/>
                        </a:cubicBezTo>
                        <a:cubicBezTo>
                          <a:pt x="63789" y="1361727"/>
                          <a:pt x="-4078" y="1309654"/>
                          <a:pt x="0" y="1224425"/>
                        </a:cubicBezTo>
                        <a:cubicBezTo>
                          <a:pt x="-46762" y="1038211"/>
                          <a:pt x="-43945" y="468543"/>
                          <a:pt x="0" y="14406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患者ご本人の同意のもと医師が閲覧できる情報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E4FADCD-108D-D92F-7A0A-4AAE6128436C}"/>
              </a:ext>
            </a:extLst>
          </p:cNvPr>
          <p:cNvGrpSpPr/>
          <p:nvPr/>
        </p:nvGrpSpPr>
        <p:grpSpPr>
          <a:xfrm>
            <a:off x="320531" y="3028950"/>
            <a:ext cx="6216940" cy="1834650"/>
            <a:chOff x="320531" y="4500899"/>
            <a:chExt cx="6216940" cy="1834650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DEB532D-4C87-41B2-B488-9EF4B98B331D}"/>
                </a:ext>
              </a:extLst>
            </p:cNvPr>
            <p:cNvSpPr txBox="1"/>
            <p:nvPr/>
          </p:nvSpPr>
          <p:spPr>
            <a:xfrm>
              <a:off x="487392" y="4587656"/>
              <a:ext cx="24705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診療</a:t>
              </a:r>
              <a:r>
                <a:rPr kumimoji="1" lang="en-US" altLang="ja-JP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/</a:t>
              </a:r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薬剤情報</a:t>
              </a:r>
              <a:endParaRPr kumimoji="1" lang="en-US" altLang="ja-JP" sz="2800" b="1" dirty="0">
                <a:solidFill>
                  <a:srgbClr val="E15A0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D928FF91-AAF5-4811-BAAC-B7A324D79BE2}"/>
                </a:ext>
              </a:extLst>
            </p:cNvPr>
            <p:cNvSpPr/>
            <p:nvPr/>
          </p:nvSpPr>
          <p:spPr>
            <a:xfrm>
              <a:off x="487393" y="5080972"/>
              <a:ext cx="6050078" cy="12516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医療機関を受診した際の診療情報</a:t>
              </a:r>
              <a:r>
                <a:rPr lang="en-US" altLang="ja-JP" sz="10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※2</a:t>
              </a: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および薬局等で受け取ったお薬の情報</a:t>
              </a:r>
              <a:r>
                <a:rPr lang="en-US" altLang="ja-JP" sz="10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※3</a:t>
              </a: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です。</a:t>
              </a: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※2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 医療機関名、受診歴、診療年月日、診療行為名（放射線治療、画像診断、病理診断、医学管理等、在宅医療のうち在宅療養指導管理料、処置のうち人工腎臓、持続緩徐式血液濾過、腹膜灌流、手術（移植・輸血含む）、入院料のうち短期滞在手術等基本料）などが対象です。</a:t>
              </a: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※3 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注射・点滴等も含む薬剤情報です</a:t>
              </a:r>
            </a:p>
          </p:txBody>
        </p:sp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5771B5E9-1F70-42A1-AB30-BAA44200E41B}"/>
                </a:ext>
              </a:extLst>
            </p:cNvPr>
            <p:cNvSpPr/>
            <p:nvPr/>
          </p:nvSpPr>
          <p:spPr>
            <a:xfrm>
              <a:off x="320531" y="4500899"/>
              <a:ext cx="6216939" cy="1834650"/>
            </a:xfrm>
            <a:prstGeom prst="roundRect">
              <a:avLst>
                <a:gd name="adj" fmla="val 10527"/>
              </a:avLst>
            </a:prstGeom>
            <a:noFill/>
            <a:ln w="41275" cap="rnd">
              <a:solidFill>
                <a:srgbClr val="FFC000"/>
              </a:solidFill>
              <a:prstDash val="solid"/>
              <a:round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6306166"/>
                        <a:gd name="connsiteY0" fmla="*/ 144060 h 1368485"/>
                        <a:gd name="connsiteX1" fmla="*/ 144060 w 6306166"/>
                        <a:gd name="connsiteY1" fmla="*/ 0 h 1368485"/>
                        <a:gd name="connsiteX2" fmla="*/ 6162106 w 6306166"/>
                        <a:gd name="connsiteY2" fmla="*/ 0 h 1368485"/>
                        <a:gd name="connsiteX3" fmla="*/ 6306166 w 6306166"/>
                        <a:gd name="connsiteY3" fmla="*/ 144060 h 1368485"/>
                        <a:gd name="connsiteX4" fmla="*/ 6306166 w 6306166"/>
                        <a:gd name="connsiteY4" fmla="*/ 1224425 h 1368485"/>
                        <a:gd name="connsiteX5" fmla="*/ 6162106 w 6306166"/>
                        <a:gd name="connsiteY5" fmla="*/ 1368485 h 1368485"/>
                        <a:gd name="connsiteX6" fmla="*/ 144060 w 6306166"/>
                        <a:gd name="connsiteY6" fmla="*/ 1368485 h 1368485"/>
                        <a:gd name="connsiteX7" fmla="*/ 0 w 6306166"/>
                        <a:gd name="connsiteY7" fmla="*/ 1224425 h 1368485"/>
                        <a:gd name="connsiteX8" fmla="*/ 0 w 6306166"/>
                        <a:gd name="connsiteY8" fmla="*/ 144060 h 1368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306166" h="1368485" extrusionOk="0">
                          <a:moveTo>
                            <a:pt x="0" y="144060"/>
                          </a:moveTo>
                          <a:cubicBezTo>
                            <a:pt x="-1595" y="63514"/>
                            <a:pt x="61215" y="1232"/>
                            <a:pt x="144060" y="0"/>
                          </a:cubicBezTo>
                          <a:cubicBezTo>
                            <a:pt x="2827496" y="132882"/>
                            <a:pt x="4822043" y="-84951"/>
                            <a:pt x="6162106" y="0"/>
                          </a:cubicBezTo>
                          <a:cubicBezTo>
                            <a:pt x="6236425" y="5120"/>
                            <a:pt x="6305578" y="67749"/>
                            <a:pt x="6306166" y="144060"/>
                          </a:cubicBezTo>
                          <a:cubicBezTo>
                            <a:pt x="6214734" y="342764"/>
                            <a:pt x="6359735" y="875294"/>
                            <a:pt x="6306166" y="1224425"/>
                          </a:cubicBezTo>
                          <a:cubicBezTo>
                            <a:pt x="6309636" y="1304399"/>
                            <a:pt x="6246088" y="1359388"/>
                            <a:pt x="6162106" y="1368485"/>
                          </a:cubicBezTo>
                          <a:cubicBezTo>
                            <a:pt x="3977892" y="1456124"/>
                            <a:pt x="2796640" y="1295806"/>
                            <a:pt x="144060" y="1368485"/>
                          </a:cubicBezTo>
                          <a:cubicBezTo>
                            <a:pt x="63789" y="1361727"/>
                            <a:pt x="-4078" y="1309654"/>
                            <a:pt x="0" y="1224425"/>
                          </a:cubicBezTo>
                          <a:cubicBezTo>
                            <a:pt x="-46762" y="1038211"/>
                            <a:pt x="-43945" y="468543"/>
                            <a:pt x="0" y="14406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DA93DF8-3B5B-7F3A-538D-DF547F7B7B12}"/>
              </a:ext>
            </a:extLst>
          </p:cNvPr>
          <p:cNvGrpSpPr/>
          <p:nvPr/>
        </p:nvGrpSpPr>
        <p:grpSpPr>
          <a:xfrm>
            <a:off x="320531" y="4958099"/>
            <a:ext cx="6387962" cy="1366370"/>
            <a:chOff x="320531" y="3028950"/>
            <a:chExt cx="6387962" cy="1366370"/>
          </a:xfrm>
        </p:grpSpPr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A04FB9BC-2B73-48C8-8989-FDB3F421857B}"/>
                </a:ext>
              </a:extLst>
            </p:cNvPr>
            <p:cNvSpPr txBox="1"/>
            <p:nvPr/>
          </p:nvSpPr>
          <p:spPr>
            <a:xfrm>
              <a:off x="487392" y="3167318"/>
              <a:ext cx="23006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特定健診情報</a:t>
              </a:r>
              <a:endParaRPr kumimoji="1" lang="en-US" altLang="ja-JP" sz="2800" b="1" dirty="0">
                <a:solidFill>
                  <a:srgbClr val="E15A0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C574B1E7-C657-46E3-A777-322F8288FC12}"/>
                </a:ext>
              </a:extLst>
            </p:cNvPr>
            <p:cNvSpPr/>
            <p:nvPr/>
          </p:nvSpPr>
          <p:spPr>
            <a:xfrm>
              <a:off x="487393" y="3632058"/>
              <a:ext cx="6050078" cy="7181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４０歳から７４歳までの方を対象に、メタボリックシンドロームに着目して行われる健診結果の情報です。</a:t>
              </a:r>
              <a:endPara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※75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歳以上の方の健診情報は、後期高齢者健診情報です。</a:t>
              </a:r>
              <a:endPara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21" name="四角形: 角を丸くする 120">
              <a:extLst>
                <a:ext uri="{FF2B5EF4-FFF2-40B4-BE49-F238E27FC236}">
                  <a16:creationId xmlns:a16="http://schemas.microsoft.com/office/drawing/2014/main" id="{DA3C33DF-CDE1-425A-BD6F-6E07449446F1}"/>
                </a:ext>
              </a:extLst>
            </p:cNvPr>
            <p:cNvSpPr/>
            <p:nvPr/>
          </p:nvSpPr>
          <p:spPr>
            <a:xfrm>
              <a:off x="320531" y="3115542"/>
              <a:ext cx="6216939" cy="1279778"/>
            </a:xfrm>
            <a:prstGeom prst="roundRect">
              <a:avLst>
                <a:gd name="adj" fmla="val 10527"/>
              </a:avLst>
            </a:prstGeom>
            <a:noFill/>
            <a:ln w="41275" cap="rnd">
              <a:solidFill>
                <a:srgbClr val="FFC000"/>
              </a:solidFill>
              <a:prstDash val="solid"/>
              <a:round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6306166"/>
                        <a:gd name="connsiteY0" fmla="*/ 144060 h 1368485"/>
                        <a:gd name="connsiteX1" fmla="*/ 144060 w 6306166"/>
                        <a:gd name="connsiteY1" fmla="*/ 0 h 1368485"/>
                        <a:gd name="connsiteX2" fmla="*/ 6162106 w 6306166"/>
                        <a:gd name="connsiteY2" fmla="*/ 0 h 1368485"/>
                        <a:gd name="connsiteX3" fmla="*/ 6306166 w 6306166"/>
                        <a:gd name="connsiteY3" fmla="*/ 144060 h 1368485"/>
                        <a:gd name="connsiteX4" fmla="*/ 6306166 w 6306166"/>
                        <a:gd name="connsiteY4" fmla="*/ 1224425 h 1368485"/>
                        <a:gd name="connsiteX5" fmla="*/ 6162106 w 6306166"/>
                        <a:gd name="connsiteY5" fmla="*/ 1368485 h 1368485"/>
                        <a:gd name="connsiteX6" fmla="*/ 144060 w 6306166"/>
                        <a:gd name="connsiteY6" fmla="*/ 1368485 h 1368485"/>
                        <a:gd name="connsiteX7" fmla="*/ 0 w 6306166"/>
                        <a:gd name="connsiteY7" fmla="*/ 1224425 h 1368485"/>
                        <a:gd name="connsiteX8" fmla="*/ 0 w 6306166"/>
                        <a:gd name="connsiteY8" fmla="*/ 144060 h 1368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306166" h="1368485" extrusionOk="0">
                          <a:moveTo>
                            <a:pt x="0" y="144060"/>
                          </a:moveTo>
                          <a:cubicBezTo>
                            <a:pt x="-1595" y="63514"/>
                            <a:pt x="61215" y="1232"/>
                            <a:pt x="144060" y="0"/>
                          </a:cubicBezTo>
                          <a:cubicBezTo>
                            <a:pt x="2827496" y="132882"/>
                            <a:pt x="4822043" y="-84951"/>
                            <a:pt x="6162106" y="0"/>
                          </a:cubicBezTo>
                          <a:cubicBezTo>
                            <a:pt x="6236425" y="5120"/>
                            <a:pt x="6305578" y="67749"/>
                            <a:pt x="6306166" y="144060"/>
                          </a:cubicBezTo>
                          <a:cubicBezTo>
                            <a:pt x="6214734" y="342764"/>
                            <a:pt x="6359735" y="875294"/>
                            <a:pt x="6306166" y="1224425"/>
                          </a:cubicBezTo>
                          <a:cubicBezTo>
                            <a:pt x="6309636" y="1304399"/>
                            <a:pt x="6246088" y="1359388"/>
                            <a:pt x="6162106" y="1368485"/>
                          </a:cubicBezTo>
                          <a:cubicBezTo>
                            <a:pt x="3977892" y="1456124"/>
                            <a:pt x="2796640" y="1295806"/>
                            <a:pt x="144060" y="1368485"/>
                          </a:cubicBezTo>
                          <a:cubicBezTo>
                            <a:pt x="63789" y="1361727"/>
                            <a:pt x="-4078" y="1309654"/>
                            <a:pt x="0" y="1224425"/>
                          </a:cubicBezTo>
                          <a:cubicBezTo>
                            <a:pt x="-46762" y="1038211"/>
                            <a:pt x="-43945" y="468543"/>
                            <a:pt x="0" y="14406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吹き出し: 円形 77">
              <a:extLst>
                <a:ext uri="{FF2B5EF4-FFF2-40B4-BE49-F238E27FC236}">
                  <a16:creationId xmlns:a16="http://schemas.microsoft.com/office/drawing/2014/main" id="{A0876B09-288D-4396-A761-82FEE9F37069}"/>
                </a:ext>
              </a:extLst>
            </p:cNvPr>
            <p:cNvSpPr/>
            <p:nvPr/>
          </p:nvSpPr>
          <p:spPr>
            <a:xfrm>
              <a:off x="5205322" y="3028950"/>
              <a:ext cx="1477231" cy="578781"/>
            </a:xfrm>
            <a:prstGeom prst="wedgeEllipseCallout">
              <a:avLst>
                <a:gd name="adj1" fmla="val -48577"/>
                <a:gd name="adj2" fmla="val 49508"/>
              </a:avLst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8FDFB50B-E888-4562-8040-90DA43F6624E}"/>
                </a:ext>
              </a:extLst>
            </p:cNvPr>
            <p:cNvSpPr txBox="1"/>
            <p:nvPr/>
          </p:nvSpPr>
          <p:spPr>
            <a:xfrm>
              <a:off x="5292721" y="3091596"/>
              <a:ext cx="141577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/>
                <a:t>メタボ健診</a:t>
              </a:r>
              <a:r>
                <a:rPr kumimoji="1" lang="ja-JP" altLang="en-US" sz="1100" dirty="0"/>
                <a:t>とも</a:t>
              </a:r>
              <a:endParaRPr kumimoji="1" lang="en-US" altLang="ja-JP" sz="1100" dirty="0"/>
            </a:p>
            <a:p>
              <a:r>
                <a:rPr kumimoji="1" lang="ja-JP" altLang="en-US" sz="1100" dirty="0"/>
                <a:t>呼ばれているよ。</a:t>
              </a:r>
            </a:p>
          </p:txBody>
        </p:sp>
      </p:grpSp>
      <p:pic>
        <p:nvPicPr>
          <p:cNvPr id="41" name="図 40" descr="図形&#10;&#10;自動的に生成された説明">
            <a:extLst>
              <a:ext uri="{FF2B5EF4-FFF2-40B4-BE49-F238E27FC236}">
                <a16:creationId xmlns:a16="http://schemas.microsoft.com/office/drawing/2014/main" id="{0D896198-B34D-4080-990E-FBB3407D3C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0450" y="1069528"/>
            <a:ext cx="731485" cy="91694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965D80B-9168-4FCE-BBD8-91ECF54305F6}"/>
              </a:ext>
            </a:extLst>
          </p:cNvPr>
          <p:cNvSpPr/>
          <p:nvPr/>
        </p:nvSpPr>
        <p:spPr>
          <a:xfrm>
            <a:off x="126668" y="1565965"/>
            <a:ext cx="6604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顔認証付きカードリーダーで</a:t>
            </a:r>
            <a:r>
              <a:rPr lang="ja-JP" altLang="en-US" sz="1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をすると、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初めての医療機関でも、今までに使った</a:t>
            </a:r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正確な薬の情報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や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ご自身の</a:t>
            </a:r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過去の受診歴・診療情報を踏まえた健康状況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が医師と共有でき</a:t>
            </a:r>
            <a:r>
              <a:rPr lang="en-US" altLang="ja-JP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健康・医療に関する多くの情報に基づいた、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より良い診療を受けることが可能となります。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B739C4-1515-4E83-8740-D5F296C6BBCE}"/>
              </a:ext>
            </a:extLst>
          </p:cNvPr>
          <p:cNvSpPr txBox="1"/>
          <p:nvPr/>
        </p:nvSpPr>
        <p:spPr>
          <a:xfrm>
            <a:off x="752398" y="629974"/>
            <a:ext cx="561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過去の情報に基づく診療・薬の処方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が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702F521-6D6C-43E3-96D8-975E8E4A41D2}"/>
              </a:ext>
            </a:extLst>
          </p:cNvPr>
          <p:cNvSpPr/>
          <p:nvPr/>
        </p:nvSpPr>
        <p:spPr>
          <a:xfrm>
            <a:off x="315050" y="9006048"/>
            <a:ext cx="6367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※1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同意に基づいて、医療機関からオンライン資格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確認実施機関に特定健診情報等を照会し、医療機関　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へ提供されます。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※4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同意画面はイメージです。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E4D2109-85DA-403F-F447-F490E8201671}"/>
              </a:ext>
            </a:extLst>
          </p:cNvPr>
          <p:cNvSpPr/>
          <p:nvPr/>
        </p:nvSpPr>
        <p:spPr>
          <a:xfrm>
            <a:off x="315051" y="6438511"/>
            <a:ext cx="6216939" cy="3315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同意画面のイメージ </a:t>
            </a:r>
            <a:r>
              <a:rPr kumimoji="1" lang="en-US" altLang="ja-JP" sz="1000" dirty="0">
                <a:solidFill>
                  <a:schemeClr val="bg1"/>
                </a:solidFill>
              </a:rPr>
              <a:t>※4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776B2E2-2DF8-D0CA-782C-7E96CBC7D08B}"/>
              </a:ext>
            </a:extLst>
          </p:cNvPr>
          <p:cNvSpPr/>
          <p:nvPr/>
        </p:nvSpPr>
        <p:spPr>
          <a:xfrm>
            <a:off x="4577181" y="6821854"/>
            <a:ext cx="202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▼特定健診情報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DF354C9-F703-D5FA-857B-A149ABA49AC0}"/>
              </a:ext>
            </a:extLst>
          </p:cNvPr>
          <p:cNvSpPr/>
          <p:nvPr/>
        </p:nvSpPr>
        <p:spPr>
          <a:xfrm>
            <a:off x="2421768" y="6821854"/>
            <a:ext cx="20140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▼診療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手術以外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薬剤情報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84F3E27A-301B-DF9E-32E4-C61ADB327EFD}"/>
              </a:ext>
            </a:extLst>
          </p:cNvPr>
          <p:cNvSpPr/>
          <p:nvPr/>
        </p:nvSpPr>
        <p:spPr>
          <a:xfrm>
            <a:off x="3663208" y="9192345"/>
            <a:ext cx="2212580" cy="287413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マイナンバーカード  保険証</a:t>
            </a: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6D3C7ABD-AFCB-2C7E-2F49-16E18D811AB8}"/>
              </a:ext>
            </a:extLst>
          </p:cNvPr>
          <p:cNvSpPr/>
          <p:nvPr/>
        </p:nvSpPr>
        <p:spPr>
          <a:xfrm>
            <a:off x="5939941" y="9192345"/>
            <a:ext cx="532605" cy="287413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検索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55CE838-5D4D-E9CF-A924-1FFAA14761C6}"/>
              </a:ext>
            </a:extLst>
          </p:cNvPr>
          <p:cNvGrpSpPr/>
          <p:nvPr/>
        </p:nvGrpSpPr>
        <p:grpSpPr>
          <a:xfrm>
            <a:off x="4569887" y="7154067"/>
            <a:ext cx="2027843" cy="1791782"/>
            <a:chOff x="4569887" y="7154067"/>
            <a:chExt cx="2027843" cy="1791782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0E477F02-70C3-2626-171A-81588A7D3C30}"/>
                </a:ext>
              </a:extLst>
            </p:cNvPr>
            <p:cNvSpPr/>
            <p:nvPr/>
          </p:nvSpPr>
          <p:spPr>
            <a:xfrm>
              <a:off x="4577178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1CA1F572-9DDE-175D-8BC7-90E891948D0C}"/>
                </a:ext>
              </a:extLst>
            </p:cNvPr>
            <p:cNvSpPr/>
            <p:nvPr/>
          </p:nvSpPr>
          <p:spPr>
            <a:xfrm>
              <a:off x="4569887" y="7336576"/>
              <a:ext cx="2027843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</a:t>
              </a: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40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歳以上対象）</a:t>
              </a:r>
            </a:p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過去の健診情報を当機関に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8A68EA73-C7A3-AAAC-0BBA-31C593BFB4CE}"/>
                </a:ext>
              </a:extLst>
            </p:cNvPr>
            <p:cNvGrpSpPr/>
            <p:nvPr/>
          </p:nvGrpSpPr>
          <p:grpSpPr>
            <a:xfrm>
              <a:off x="4622146" y="8412431"/>
              <a:ext cx="1938110" cy="349651"/>
              <a:chOff x="541028" y="5677325"/>
              <a:chExt cx="2310889" cy="348198"/>
            </a:xfrm>
          </p:grpSpPr>
          <p:sp>
            <p:nvSpPr>
              <p:cNvPr id="51" name="四角形: 角を丸くする 50">
                <a:extLst>
                  <a:ext uri="{FF2B5EF4-FFF2-40B4-BE49-F238E27FC236}">
                    <a16:creationId xmlns:a16="http://schemas.microsoft.com/office/drawing/2014/main" id="{29E0E26A-6CD1-1F5B-8EAB-47DD206FAE8D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52" name="四角形: 角を丸くする 51">
                <a:extLst>
                  <a:ext uri="{FF2B5EF4-FFF2-40B4-BE49-F238E27FC236}">
                    <a16:creationId xmlns:a16="http://schemas.microsoft.com/office/drawing/2014/main" id="{F3EFA72F-74E5-93CA-FC14-36BC039D6A32}"/>
                  </a:ext>
                </a:extLst>
              </p:cNvPr>
              <p:cNvSpPr/>
              <p:nvPr/>
            </p:nvSpPr>
            <p:spPr>
              <a:xfrm>
                <a:off x="1731145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  <a:latin typeface="+mn-ea"/>
                  </a:rPr>
                  <a:t>同意しない</a:t>
                </a:r>
              </a:p>
            </p:txBody>
          </p:sp>
        </p:grp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CA3287A1-0904-954D-5DCC-6D77360DFF37}"/>
                </a:ext>
              </a:extLst>
            </p:cNvPr>
            <p:cNvSpPr/>
            <p:nvPr/>
          </p:nvSpPr>
          <p:spPr>
            <a:xfrm>
              <a:off x="4584471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641FE83-569B-9724-9BF8-CDA4B6475EF5}"/>
              </a:ext>
            </a:extLst>
          </p:cNvPr>
          <p:cNvSpPr/>
          <p:nvPr/>
        </p:nvSpPr>
        <p:spPr>
          <a:xfrm>
            <a:off x="267851" y="6821854"/>
            <a:ext cx="202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▼診療情報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手術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1678CEA-4CE9-E3EF-102C-8059C3178A20}"/>
              </a:ext>
            </a:extLst>
          </p:cNvPr>
          <p:cNvGrpSpPr/>
          <p:nvPr/>
        </p:nvGrpSpPr>
        <p:grpSpPr>
          <a:xfrm>
            <a:off x="253266" y="7154067"/>
            <a:ext cx="2027843" cy="1791782"/>
            <a:chOff x="253266" y="7154067"/>
            <a:chExt cx="2027843" cy="1791782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0677736C-2D1C-0C36-7BAB-43ECAAEAADD4}"/>
                </a:ext>
              </a:extLst>
            </p:cNvPr>
            <p:cNvSpPr/>
            <p:nvPr/>
          </p:nvSpPr>
          <p:spPr>
            <a:xfrm>
              <a:off x="260557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D224A4D8-5DC1-8229-3007-29EC73093034}"/>
                </a:ext>
              </a:extLst>
            </p:cNvPr>
            <p:cNvSpPr/>
            <p:nvPr/>
          </p:nvSpPr>
          <p:spPr>
            <a:xfrm>
              <a:off x="253266" y="7336576"/>
              <a:ext cx="202784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過去の手術情報を当機関に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C9474404-115C-12E8-6272-C5EF05D3AF12}"/>
                </a:ext>
              </a:extLst>
            </p:cNvPr>
            <p:cNvGrpSpPr/>
            <p:nvPr/>
          </p:nvGrpSpPr>
          <p:grpSpPr>
            <a:xfrm>
              <a:off x="296000" y="8412431"/>
              <a:ext cx="1938111" cy="349651"/>
              <a:chOff x="541028" y="5677325"/>
              <a:chExt cx="2310891" cy="348198"/>
            </a:xfrm>
          </p:grpSpPr>
          <p:sp>
            <p:nvSpPr>
              <p:cNvPr id="81" name="四角形: 角を丸くする 80">
                <a:extLst>
                  <a:ext uri="{FF2B5EF4-FFF2-40B4-BE49-F238E27FC236}">
                    <a16:creationId xmlns:a16="http://schemas.microsoft.com/office/drawing/2014/main" id="{A4C870EA-5536-3802-CA1E-6F0E996D0CFA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82" name="四角形: 角を丸くする 81">
                <a:extLst>
                  <a:ext uri="{FF2B5EF4-FFF2-40B4-BE49-F238E27FC236}">
                    <a16:creationId xmlns:a16="http://schemas.microsoft.com/office/drawing/2014/main" id="{074F6C33-65E7-8A28-9E40-954178F86AF7}"/>
                  </a:ext>
                </a:extLst>
              </p:cNvPr>
              <p:cNvSpPr/>
              <p:nvPr/>
            </p:nvSpPr>
            <p:spPr>
              <a:xfrm>
                <a:off x="1731147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同意しない</a:t>
                </a:r>
              </a:p>
            </p:txBody>
          </p:sp>
        </p:grp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19875515-4312-193B-5A1D-6C342BB07F50}"/>
                </a:ext>
              </a:extLst>
            </p:cNvPr>
            <p:cNvSpPr/>
            <p:nvPr/>
          </p:nvSpPr>
          <p:spPr>
            <a:xfrm>
              <a:off x="267850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4C43719-0940-486E-7914-D65E945D5D51}"/>
              </a:ext>
            </a:extLst>
          </p:cNvPr>
          <p:cNvGrpSpPr/>
          <p:nvPr/>
        </p:nvGrpSpPr>
        <p:grpSpPr>
          <a:xfrm>
            <a:off x="2407931" y="7154067"/>
            <a:ext cx="2027843" cy="1791782"/>
            <a:chOff x="2407931" y="7154067"/>
            <a:chExt cx="2027843" cy="1791782"/>
          </a:xfrm>
        </p:grpSpPr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4BD1293C-F073-EF00-A0E0-A7CC918CC9DF}"/>
                </a:ext>
              </a:extLst>
            </p:cNvPr>
            <p:cNvSpPr/>
            <p:nvPr/>
          </p:nvSpPr>
          <p:spPr>
            <a:xfrm>
              <a:off x="2415222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01AEBAAD-C57F-6A40-5CED-C8C397FA1563}"/>
                </a:ext>
              </a:extLst>
            </p:cNvPr>
            <p:cNvSpPr/>
            <p:nvPr/>
          </p:nvSpPr>
          <p:spPr>
            <a:xfrm>
              <a:off x="2407931" y="7336576"/>
              <a:ext cx="202784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過去の手術以外の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診療・お薬情報を当機関に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89" name="グループ化 88">
              <a:extLst>
                <a:ext uri="{FF2B5EF4-FFF2-40B4-BE49-F238E27FC236}">
                  <a16:creationId xmlns:a16="http://schemas.microsoft.com/office/drawing/2014/main" id="{880A803E-8788-87CA-2713-9B19F2099632}"/>
                </a:ext>
              </a:extLst>
            </p:cNvPr>
            <p:cNvGrpSpPr/>
            <p:nvPr/>
          </p:nvGrpSpPr>
          <p:grpSpPr>
            <a:xfrm>
              <a:off x="2460190" y="8412431"/>
              <a:ext cx="1938111" cy="349651"/>
              <a:chOff x="541028" y="5677325"/>
              <a:chExt cx="2310891" cy="348198"/>
            </a:xfrm>
          </p:grpSpPr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01B388AE-D4D0-9765-E422-C0E4F2C81463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92" name="四角形: 角を丸くする 91">
                <a:extLst>
                  <a:ext uri="{FF2B5EF4-FFF2-40B4-BE49-F238E27FC236}">
                    <a16:creationId xmlns:a16="http://schemas.microsoft.com/office/drawing/2014/main" id="{B8A5EF24-675B-66ED-C920-9EC83CD6CA58}"/>
                  </a:ext>
                </a:extLst>
              </p:cNvPr>
              <p:cNvSpPr/>
              <p:nvPr/>
            </p:nvSpPr>
            <p:spPr>
              <a:xfrm>
                <a:off x="1731147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同意しない</a:t>
                </a:r>
              </a:p>
            </p:txBody>
          </p:sp>
        </p:grp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5EDA1D82-2F83-81B4-A736-2A105F6185AE}"/>
                </a:ext>
              </a:extLst>
            </p:cNvPr>
            <p:cNvSpPr/>
            <p:nvPr/>
          </p:nvSpPr>
          <p:spPr>
            <a:xfrm>
              <a:off x="2422515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55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4B24A841-72DA-47E2-A588-0CECF1E1EBAC}"/>
              </a:ext>
            </a:extLst>
          </p:cNvPr>
          <p:cNvGrpSpPr/>
          <p:nvPr/>
        </p:nvGrpSpPr>
        <p:grpSpPr>
          <a:xfrm>
            <a:off x="0" y="0"/>
            <a:ext cx="6858000" cy="9906000"/>
            <a:chOff x="0" y="0"/>
            <a:chExt cx="6858000" cy="9906000"/>
          </a:xfrm>
        </p:grpSpPr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72000145-2156-4CF2-9B7C-A1D443D75DBB}"/>
                </a:ext>
              </a:extLst>
            </p:cNvPr>
            <p:cNvSpPr/>
            <p:nvPr/>
          </p:nvSpPr>
          <p:spPr>
            <a:xfrm>
              <a:off x="0" y="0"/>
              <a:ext cx="6858000" cy="9906000"/>
            </a:xfrm>
            <a:prstGeom prst="rect">
              <a:avLst/>
            </a:prstGeom>
            <a:pattFill prst="wdUpDiag">
              <a:fgClr>
                <a:srgbClr val="FFE33A"/>
              </a:fgClr>
              <a:bgClr>
                <a:schemeClr val="bg1"/>
              </a:bgClr>
            </a:patt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四角形: 角を丸くする 130">
              <a:extLst>
                <a:ext uri="{FF2B5EF4-FFF2-40B4-BE49-F238E27FC236}">
                  <a16:creationId xmlns:a16="http://schemas.microsoft.com/office/drawing/2014/main" id="{82E36D89-D12E-4443-8231-4500D2EE2C65}"/>
                </a:ext>
              </a:extLst>
            </p:cNvPr>
            <p:cNvSpPr/>
            <p:nvPr/>
          </p:nvSpPr>
          <p:spPr>
            <a:xfrm>
              <a:off x="119897" y="116143"/>
              <a:ext cx="6618206" cy="9673715"/>
            </a:xfrm>
            <a:prstGeom prst="roundRect">
              <a:avLst>
                <a:gd name="adj" fmla="val 241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981EF473-FDF1-3452-7A1D-5E89CDDC7870}"/>
              </a:ext>
            </a:extLst>
          </p:cNvPr>
          <p:cNvGrpSpPr/>
          <p:nvPr/>
        </p:nvGrpSpPr>
        <p:grpSpPr>
          <a:xfrm>
            <a:off x="0" y="0"/>
            <a:ext cx="6858000" cy="9906000"/>
            <a:chOff x="0" y="0"/>
            <a:chExt cx="6858000" cy="9906000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88EC1955-14B4-98B3-7FF1-BAA7BAC07477}"/>
                </a:ext>
              </a:extLst>
            </p:cNvPr>
            <p:cNvSpPr/>
            <p:nvPr/>
          </p:nvSpPr>
          <p:spPr>
            <a:xfrm>
              <a:off x="0" y="0"/>
              <a:ext cx="6858000" cy="9906000"/>
            </a:xfrm>
            <a:prstGeom prst="rect">
              <a:avLst/>
            </a:prstGeom>
            <a:pattFill prst="wdUpDiag">
              <a:fgClr>
                <a:srgbClr val="FFE33A"/>
              </a:fgClr>
              <a:bgClr>
                <a:schemeClr val="bg1"/>
              </a:bgClr>
            </a:patt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四角形: 角を丸くする 46">
              <a:extLst>
                <a:ext uri="{FF2B5EF4-FFF2-40B4-BE49-F238E27FC236}">
                  <a16:creationId xmlns:a16="http://schemas.microsoft.com/office/drawing/2014/main" id="{9FC7123F-D5FA-7394-6CDE-62D2A97BF01C}"/>
                </a:ext>
              </a:extLst>
            </p:cNvPr>
            <p:cNvSpPr/>
            <p:nvPr/>
          </p:nvSpPr>
          <p:spPr>
            <a:xfrm>
              <a:off x="119897" y="116143"/>
              <a:ext cx="6618206" cy="9673715"/>
            </a:xfrm>
            <a:prstGeom prst="roundRect">
              <a:avLst>
                <a:gd name="adj" fmla="val 241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 dirty="0"/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7E43473-CA17-972B-563F-F5FB19265D41}"/>
              </a:ext>
            </a:extLst>
          </p:cNvPr>
          <p:cNvSpPr/>
          <p:nvPr/>
        </p:nvSpPr>
        <p:spPr>
          <a:xfrm>
            <a:off x="1591798" y="1063296"/>
            <a:ext cx="3674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受けられるようになりました！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BD5D83FD-B69D-5211-1A7B-DC76AB3B91FB}"/>
              </a:ext>
            </a:extLst>
          </p:cNvPr>
          <p:cNvGrpSpPr/>
          <p:nvPr/>
        </p:nvGrpSpPr>
        <p:grpSpPr>
          <a:xfrm>
            <a:off x="1335863" y="268278"/>
            <a:ext cx="4186274" cy="400110"/>
            <a:chOff x="8097427" y="7495247"/>
            <a:chExt cx="4186274" cy="400110"/>
          </a:xfrm>
        </p:grpSpPr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27E91639-3B29-A740-BCAB-5EDB85997403}"/>
                </a:ext>
              </a:extLst>
            </p:cNvPr>
            <p:cNvSpPr txBox="1"/>
            <p:nvPr/>
          </p:nvSpPr>
          <p:spPr>
            <a:xfrm>
              <a:off x="8154590" y="7495247"/>
              <a:ext cx="40719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dirty="0">
                  <a:solidFill>
                    <a:srgbClr val="F18101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マイナンバーカードの健康保険証利用</a:t>
              </a:r>
              <a:r>
                <a:rPr kumimoji="1" lang="ja-JP" altLang="en-US" dirty="0">
                  <a:solidFill>
                    <a:srgbClr val="F18101"/>
                  </a:solidFill>
                  <a:latin typeface="Yu Gothic UI Semibold" panose="020B0700000000000000" pitchFamily="50" charset="-128"/>
                  <a:ea typeface="Yu Gothic UI Semibold" panose="020B0700000000000000" pitchFamily="50" charset="-128"/>
                </a:rPr>
                <a:t>で</a:t>
              </a: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FB5ABD28-13DA-B3C4-CD39-562AD6BF838D}"/>
                </a:ext>
              </a:extLst>
            </p:cNvPr>
            <p:cNvCxnSpPr>
              <a:cxnSpLocks/>
            </p:cNvCxnSpPr>
            <p:nvPr/>
          </p:nvCxnSpPr>
          <p:spPr>
            <a:xfrm>
              <a:off x="8097427" y="7565252"/>
              <a:ext cx="97085" cy="250052"/>
            </a:xfrm>
            <a:prstGeom prst="line">
              <a:avLst/>
            </a:prstGeom>
            <a:ln w="38100" cap="rnd">
              <a:solidFill>
                <a:srgbClr val="FFC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A9D16D5-BF84-2133-72E4-9A9019857D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186616" y="7559370"/>
              <a:ext cx="97085" cy="250052"/>
            </a:xfrm>
            <a:prstGeom prst="line">
              <a:avLst/>
            </a:prstGeom>
            <a:ln w="38100" cap="rnd">
              <a:solidFill>
                <a:srgbClr val="FFC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9" name="図 68" descr="図形&#10;&#10;自動的に生成された説明">
            <a:extLst>
              <a:ext uri="{FF2B5EF4-FFF2-40B4-BE49-F238E27FC236}">
                <a16:creationId xmlns:a16="http://schemas.microsoft.com/office/drawing/2014/main" id="{5EF29128-C5D6-77B9-1645-F88D2A303C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70450" y="1069528"/>
            <a:ext cx="731485" cy="916942"/>
          </a:xfrm>
          <a:prstGeom prst="rect">
            <a:avLst/>
          </a:prstGeom>
        </p:spPr>
      </p:pic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D58BE55A-D744-63BC-B494-EB67B2CCA5A3}"/>
              </a:ext>
            </a:extLst>
          </p:cNvPr>
          <p:cNvSpPr/>
          <p:nvPr/>
        </p:nvSpPr>
        <p:spPr>
          <a:xfrm>
            <a:off x="126668" y="1565965"/>
            <a:ext cx="6604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顔認証付きカードリーダーで</a:t>
            </a:r>
            <a:r>
              <a:rPr lang="ja-JP" altLang="en-US" sz="1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をすると、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初めての薬局でも、今までに使った</a:t>
            </a:r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正確な薬の情報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や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ご自身の</a:t>
            </a:r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過去の受診歴・診療情報を踏まえた健康状況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が薬剤師と共有でき</a:t>
            </a:r>
            <a:r>
              <a:rPr lang="en-US" altLang="ja-JP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、</a:t>
            </a:r>
            <a:b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1200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健康・医療に関する多くの情報に基づいた、</a:t>
            </a:r>
            <a:r>
              <a:rPr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より良い服薬指導を受けることが可能となります。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E686729A-B78F-E8FD-97B1-2168349E345A}"/>
              </a:ext>
            </a:extLst>
          </p:cNvPr>
          <p:cNvSpPr txBox="1"/>
          <p:nvPr/>
        </p:nvSpPr>
        <p:spPr>
          <a:xfrm>
            <a:off x="752398" y="629974"/>
            <a:ext cx="561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rgbClr val="E15A04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過去の情報に基づく服薬指導</a:t>
            </a:r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が</a:t>
            </a:r>
            <a:endParaRPr kumimoji="1" lang="en-US" altLang="ja-JP" sz="2000" dirty="0">
              <a:solidFill>
                <a:schemeClr val="tx1">
                  <a:lumMod val="75000"/>
                  <a:lumOff val="25000"/>
                </a:schemeClr>
              </a:solidFill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0EA3918-C90C-3C1B-78B2-942401718C50}"/>
              </a:ext>
            </a:extLst>
          </p:cNvPr>
          <p:cNvSpPr/>
          <p:nvPr/>
        </p:nvSpPr>
        <p:spPr>
          <a:xfrm>
            <a:off x="315050" y="9006048"/>
            <a:ext cx="6367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※1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同意に基づいて、薬局からオンライン資格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確認実施機関に特定健診情報等を照会し、薬局　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へ提供されます。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※4 </a:t>
            </a:r>
            <a:r>
              <a:rPr kumimoji="1"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同意画面はイメージです。</a:t>
            </a:r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F6762B0C-B8BB-7041-38DA-02797C5B5725}"/>
              </a:ext>
            </a:extLst>
          </p:cNvPr>
          <p:cNvSpPr/>
          <p:nvPr/>
        </p:nvSpPr>
        <p:spPr>
          <a:xfrm>
            <a:off x="315051" y="6438511"/>
            <a:ext cx="6216939" cy="3315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</a:rPr>
              <a:t>同意画面のイメージ </a:t>
            </a:r>
            <a:r>
              <a:rPr kumimoji="1" lang="en-US" altLang="ja-JP" sz="1000" dirty="0">
                <a:solidFill>
                  <a:schemeClr val="bg1"/>
                </a:solidFill>
              </a:rPr>
              <a:t>※4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1DEA9459-5EAF-9A0C-445B-98EE7EAB593B}"/>
              </a:ext>
            </a:extLst>
          </p:cNvPr>
          <p:cNvSpPr/>
          <p:nvPr/>
        </p:nvSpPr>
        <p:spPr>
          <a:xfrm>
            <a:off x="3663208" y="9192345"/>
            <a:ext cx="2212580" cy="287413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マイナンバーカード  保険証</a:t>
            </a:r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C74D6E45-3895-CEBB-9FDF-120B8C771EA3}"/>
              </a:ext>
            </a:extLst>
          </p:cNvPr>
          <p:cNvSpPr/>
          <p:nvPr/>
        </p:nvSpPr>
        <p:spPr>
          <a:xfrm>
            <a:off x="5939941" y="9192345"/>
            <a:ext cx="532605" cy="287413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検索</a:t>
            </a:r>
          </a:p>
        </p:txBody>
      </p:sp>
      <p:sp>
        <p:nvSpPr>
          <p:cNvPr id="110" name="四角形: 角を丸くする 109">
            <a:extLst>
              <a:ext uri="{FF2B5EF4-FFF2-40B4-BE49-F238E27FC236}">
                <a16:creationId xmlns:a16="http://schemas.microsoft.com/office/drawing/2014/main" id="{3DC62783-1267-96FC-6F00-9CE0DB4EE9AB}"/>
              </a:ext>
            </a:extLst>
          </p:cNvPr>
          <p:cNvSpPr/>
          <p:nvPr/>
        </p:nvSpPr>
        <p:spPr>
          <a:xfrm>
            <a:off x="320531" y="2545771"/>
            <a:ext cx="6216939" cy="391509"/>
          </a:xfrm>
          <a:prstGeom prst="roundRect">
            <a:avLst>
              <a:gd name="adj" fmla="val 50000"/>
            </a:avLst>
          </a:prstGeom>
          <a:solidFill>
            <a:srgbClr val="F18101"/>
          </a:solidFill>
          <a:ln w="41275" cap="rnd">
            <a:solidFill>
              <a:srgbClr val="F18101"/>
            </a:solidFill>
            <a:prstDash val="solid"/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306166"/>
                      <a:gd name="connsiteY0" fmla="*/ 144060 h 1368485"/>
                      <a:gd name="connsiteX1" fmla="*/ 144060 w 6306166"/>
                      <a:gd name="connsiteY1" fmla="*/ 0 h 1368485"/>
                      <a:gd name="connsiteX2" fmla="*/ 6162106 w 6306166"/>
                      <a:gd name="connsiteY2" fmla="*/ 0 h 1368485"/>
                      <a:gd name="connsiteX3" fmla="*/ 6306166 w 6306166"/>
                      <a:gd name="connsiteY3" fmla="*/ 144060 h 1368485"/>
                      <a:gd name="connsiteX4" fmla="*/ 6306166 w 6306166"/>
                      <a:gd name="connsiteY4" fmla="*/ 1224425 h 1368485"/>
                      <a:gd name="connsiteX5" fmla="*/ 6162106 w 6306166"/>
                      <a:gd name="connsiteY5" fmla="*/ 1368485 h 1368485"/>
                      <a:gd name="connsiteX6" fmla="*/ 144060 w 6306166"/>
                      <a:gd name="connsiteY6" fmla="*/ 1368485 h 1368485"/>
                      <a:gd name="connsiteX7" fmla="*/ 0 w 6306166"/>
                      <a:gd name="connsiteY7" fmla="*/ 1224425 h 1368485"/>
                      <a:gd name="connsiteX8" fmla="*/ 0 w 6306166"/>
                      <a:gd name="connsiteY8" fmla="*/ 144060 h 1368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6306166" h="1368485" extrusionOk="0">
                        <a:moveTo>
                          <a:pt x="0" y="144060"/>
                        </a:moveTo>
                        <a:cubicBezTo>
                          <a:pt x="-1595" y="63514"/>
                          <a:pt x="61215" y="1232"/>
                          <a:pt x="144060" y="0"/>
                        </a:cubicBezTo>
                        <a:cubicBezTo>
                          <a:pt x="2827496" y="132882"/>
                          <a:pt x="4822043" y="-84951"/>
                          <a:pt x="6162106" y="0"/>
                        </a:cubicBezTo>
                        <a:cubicBezTo>
                          <a:pt x="6236425" y="5120"/>
                          <a:pt x="6305578" y="67749"/>
                          <a:pt x="6306166" y="144060"/>
                        </a:cubicBezTo>
                        <a:cubicBezTo>
                          <a:pt x="6214734" y="342764"/>
                          <a:pt x="6359735" y="875294"/>
                          <a:pt x="6306166" y="1224425"/>
                        </a:cubicBezTo>
                        <a:cubicBezTo>
                          <a:pt x="6309636" y="1304399"/>
                          <a:pt x="6246088" y="1359388"/>
                          <a:pt x="6162106" y="1368485"/>
                        </a:cubicBezTo>
                        <a:cubicBezTo>
                          <a:pt x="3977892" y="1456124"/>
                          <a:pt x="2796640" y="1295806"/>
                          <a:pt x="144060" y="1368485"/>
                        </a:cubicBezTo>
                        <a:cubicBezTo>
                          <a:pt x="63789" y="1361727"/>
                          <a:pt x="-4078" y="1309654"/>
                          <a:pt x="0" y="1224425"/>
                        </a:cubicBezTo>
                        <a:cubicBezTo>
                          <a:pt x="-46762" y="1038211"/>
                          <a:pt x="-43945" y="468543"/>
                          <a:pt x="0" y="14406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患者ご本人の同意のもと薬剤師が閲覧できる情報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400F6F-BA41-B7BE-273D-E00579D85644}"/>
              </a:ext>
            </a:extLst>
          </p:cNvPr>
          <p:cNvSpPr/>
          <p:nvPr/>
        </p:nvSpPr>
        <p:spPr>
          <a:xfrm>
            <a:off x="4577181" y="6821854"/>
            <a:ext cx="202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▼特定健診情報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C70BB3C-F429-5784-2DFC-505D760B7060}"/>
              </a:ext>
            </a:extLst>
          </p:cNvPr>
          <p:cNvSpPr/>
          <p:nvPr/>
        </p:nvSpPr>
        <p:spPr>
          <a:xfrm>
            <a:off x="2421768" y="6821854"/>
            <a:ext cx="20140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▼診療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手術以外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薬剤情報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877F6D5-B709-8D4A-736A-AD6075B5F07F}"/>
              </a:ext>
            </a:extLst>
          </p:cNvPr>
          <p:cNvGrpSpPr/>
          <p:nvPr/>
        </p:nvGrpSpPr>
        <p:grpSpPr>
          <a:xfrm>
            <a:off x="4569887" y="7154067"/>
            <a:ext cx="2027843" cy="1791782"/>
            <a:chOff x="4569887" y="7154067"/>
            <a:chExt cx="2027843" cy="1791782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0E01D70-9361-C827-8E6E-0B95E6D0868F}"/>
                </a:ext>
              </a:extLst>
            </p:cNvPr>
            <p:cNvSpPr/>
            <p:nvPr/>
          </p:nvSpPr>
          <p:spPr>
            <a:xfrm>
              <a:off x="4577178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C706F44-9DD7-458D-AC18-0878C0454953}"/>
                </a:ext>
              </a:extLst>
            </p:cNvPr>
            <p:cNvSpPr/>
            <p:nvPr/>
          </p:nvSpPr>
          <p:spPr>
            <a:xfrm>
              <a:off x="4569887" y="7336576"/>
              <a:ext cx="2027843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2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（</a:t>
              </a: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40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歳以上対象）</a:t>
              </a:r>
            </a:p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過去の健診情報を当機関に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67C9973C-6AC3-83A1-E2AB-A0A0CB6BEE6E}"/>
                </a:ext>
              </a:extLst>
            </p:cNvPr>
            <p:cNvGrpSpPr/>
            <p:nvPr/>
          </p:nvGrpSpPr>
          <p:grpSpPr>
            <a:xfrm>
              <a:off x="4622146" y="8412431"/>
              <a:ext cx="1938110" cy="349651"/>
              <a:chOff x="541028" y="5677325"/>
              <a:chExt cx="2310889" cy="348198"/>
            </a:xfrm>
          </p:grpSpPr>
          <p:sp>
            <p:nvSpPr>
              <p:cNvPr id="18" name="四角形: 角を丸くする 17">
                <a:extLst>
                  <a:ext uri="{FF2B5EF4-FFF2-40B4-BE49-F238E27FC236}">
                    <a16:creationId xmlns:a16="http://schemas.microsoft.com/office/drawing/2014/main" id="{41DFB60B-7B0B-E24B-5DB2-6125992E7B4E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19" name="四角形: 角を丸くする 18">
                <a:extLst>
                  <a:ext uri="{FF2B5EF4-FFF2-40B4-BE49-F238E27FC236}">
                    <a16:creationId xmlns:a16="http://schemas.microsoft.com/office/drawing/2014/main" id="{4E8A89D3-0FAA-D312-8880-F2474901AE14}"/>
                  </a:ext>
                </a:extLst>
              </p:cNvPr>
              <p:cNvSpPr/>
              <p:nvPr/>
            </p:nvSpPr>
            <p:spPr>
              <a:xfrm>
                <a:off x="1731145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  <a:latin typeface="+mn-ea"/>
                  </a:rPr>
                  <a:t>同意しない</a:t>
                </a:r>
              </a:p>
            </p:txBody>
          </p:sp>
        </p:grp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2156902-0874-6C51-5626-050C74880B32}"/>
                </a:ext>
              </a:extLst>
            </p:cNvPr>
            <p:cNvSpPr/>
            <p:nvPr/>
          </p:nvSpPr>
          <p:spPr>
            <a:xfrm>
              <a:off x="4584471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2FE1E75-F8C7-B8FC-9354-F59CFC956644}"/>
              </a:ext>
            </a:extLst>
          </p:cNvPr>
          <p:cNvSpPr/>
          <p:nvPr/>
        </p:nvSpPr>
        <p:spPr>
          <a:xfrm>
            <a:off x="267851" y="6821854"/>
            <a:ext cx="20205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▼診療情報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手術</a:t>
            </a:r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CCBA989-7927-3680-B730-0E68977199C1}"/>
              </a:ext>
            </a:extLst>
          </p:cNvPr>
          <p:cNvGrpSpPr/>
          <p:nvPr/>
        </p:nvGrpSpPr>
        <p:grpSpPr>
          <a:xfrm>
            <a:off x="253266" y="7154067"/>
            <a:ext cx="2027843" cy="1791782"/>
            <a:chOff x="253266" y="7154067"/>
            <a:chExt cx="2027843" cy="1791782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316C489C-E8FC-1755-1501-477AF049FF10}"/>
                </a:ext>
              </a:extLst>
            </p:cNvPr>
            <p:cNvSpPr/>
            <p:nvPr/>
          </p:nvSpPr>
          <p:spPr>
            <a:xfrm>
              <a:off x="260557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6DE5C734-B255-45CD-24FA-83845C962803}"/>
                </a:ext>
              </a:extLst>
            </p:cNvPr>
            <p:cNvSpPr/>
            <p:nvPr/>
          </p:nvSpPr>
          <p:spPr>
            <a:xfrm>
              <a:off x="253266" y="7336576"/>
              <a:ext cx="202784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過去の手術情報を当機関に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B900236D-0909-7EB3-A361-5621EFE1CBAF}"/>
                </a:ext>
              </a:extLst>
            </p:cNvPr>
            <p:cNvGrpSpPr/>
            <p:nvPr/>
          </p:nvGrpSpPr>
          <p:grpSpPr>
            <a:xfrm>
              <a:off x="296000" y="8412431"/>
              <a:ext cx="1938111" cy="349651"/>
              <a:chOff x="541028" y="5677325"/>
              <a:chExt cx="2310891" cy="348198"/>
            </a:xfrm>
          </p:grpSpPr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536D2C8C-924B-3219-8DB1-B77409B8427B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89DBD39B-24EA-5668-B832-F1AD386E60FF}"/>
                  </a:ext>
                </a:extLst>
              </p:cNvPr>
              <p:cNvSpPr/>
              <p:nvPr/>
            </p:nvSpPr>
            <p:spPr>
              <a:xfrm>
                <a:off x="1731147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同意しない</a:t>
                </a:r>
              </a:p>
            </p:txBody>
          </p:sp>
        </p:grp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E91584BD-E754-294F-C340-B4890427052F}"/>
                </a:ext>
              </a:extLst>
            </p:cNvPr>
            <p:cNvSpPr/>
            <p:nvPr/>
          </p:nvSpPr>
          <p:spPr>
            <a:xfrm>
              <a:off x="267850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75D8C1B-1169-21F4-D935-22140E023A39}"/>
              </a:ext>
            </a:extLst>
          </p:cNvPr>
          <p:cNvGrpSpPr/>
          <p:nvPr/>
        </p:nvGrpSpPr>
        <p:grpSpPr>
          <a:xfrm>
            <a:off x="2407931" y="7154067"/>
            <a:ext cx="2027843" cy="1791782"/>
            <a:chOff x="2407931" y="7154067"/>
            <a:chExt cx="2027843" cy="1791782"/>
          </a:xfrm>
        </p:grpSpPr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3FDF73F8-FF57-47EC-33BD-DA947C7FEC37}"/>
                </a:ext>
              </a:extLst>
            </p:cNvPr>
            <p:cNvSpPr/>
            <p:nvPr/>
          </p:nvSpPr>
          <p:spPr>
            <a:xfrm>
              <a:off x="2415222" y="7154067"/>
              <a:ext cx="2020552" cy="1791782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918EB086-A68F-26B6-62D2-87A136B3BFA2}"/>
                </a:ext>
              </a:extLst>
            </p:cNvPr>
            <p:cNvSpPr/>
            <p:nvPr/>
          </p:nvSpPr>
          <p:spPr>
            <a:xfrm>
              <a:off x="2407931" y="7336576"/>
              <a:ext cx="202784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過去の手術以外の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診療・お薬情報を当機関に</a:t>
              </a:r>
              <a:b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</a:b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提供することに同意しますか。</a:t>
              </a:r>
            </a:p>
          </p:txBody>
        </p: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9F129BF2-01D9-F380-0387-2F8CDC37D656}"/>
                </a:ext>
              </a:extLst>
            </p:cNvPr>
            <p:cNvGrpSpPr/>
            <p:nvPr/>
          </p:nvGrpSpPr>
          <p:grpSpPr>
            <a:xfrm>
              <a:off x="2460190" y="8412431"/>
              <a:ext cx="1938111" cy="349651"/>
              <a:chOff x="541028" y="5677325"/>
              <a:chExt cx="2310891" cy="348198"/>
            </a:xfrm>
          </p:grpSpPr>
          <p:sp>
            <p:nvSpPr>
              <p:cNvPr id="59" name="四角形: 角を丸くする 58">
                <a:extLst>
                  <a:ext uri="{FF2B5EF4-FFF2-40B4-BE49-F238E27FC236}">
                    <a16:creationId xmlns:a16="http://schemas.microsoft.com/office/drawing/2014/main" id="{26369DDC-7ACA-9AE9-3266-5E8FC2CA03C3}"/>
                  </a:ext>
                </a:extLst>
              </p:cNvPr>
              <p:cNvSpPr/>
              <p:nvPr/>
            </p:nvSpPr>
            <p:spPr>
              <a:xfrm>
                <a:off x="541028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同意する</a:t>
                </a:r>
              </a:p>
            </p:txBody>
          </p:sp>
          <p:sp>
            <p:nvSpPr>
              <p:cNvPr id="60" name="四角形: 角を丸くする 59">
                <a:extLst>
                  <a:ext uri="{FF2B5EF4-FFF2-40B4-BE49-F238E27FC236}">
                    <a16:creationId xmlns:a16="http://schemas.microsoft.com/office/drawing/2014/main" id="{143CC3BA-C5BE-AD00-D8CC-A6779A4A3D4E}"/>
                  </a:ext>
                </a:extLst>
              </p:cNvPr>
              <p:cNvSpPr/>
              <p:nvPr/>
            </p:nvSpPr>
            <p:spPr>
              <a:xfrm>
                <a:off x="1731147" y="5677325"/>
                <a:ext cx="1120772" cy="348198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dirty="0">
                    <a:solidFill>
                      <a:schemeClr val="tx1"/>
                    </a:solidFill>
                  </a:rPr>
                  <a:t>同意しない</a:t>
                </a:r>
              </a:p>
            </p:txBody>
          </p:sp>
        </p:grp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8F5786B3-ED0C-413E-70A1-8015499E16CD}"/>
                </a:ext>
              </a:extLst>
            </p:cNvPr>
            <p:cNvSpPr/>
            <p:nvPr/>
          </p:nvSpPr>
          <p:spPr>
            <a:xfrm>
              <a:off x="2422515" y="7957417"/>
              <a:ext cx="199260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この情報はあなたの診察や</a:t>
              </a:r>
              <a:endParaRPr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 algn="ctr"/>
              <a:r>
                <a:rPr lang="ja-JP" altLang="en-US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健康管理のために使用します。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3EA3D4A-33E6-2262-1FE4-0A17F80D1151}"/>
              </a:ext>
            </a:extLst>
          </p:cNvPr>
          <p:cNvGrpSpPr/>
          <p:nvPr/>
        </p:nvGrpSpPr>
        <p:grpSpPr>
          <a:xfrm>
            <a:off x="320531" y="3028950"/>
            <a:ext cx="6216940" cy="1834650"/>
            <a:chOff x="320531" y="4500899"/>
            <a:chExt cx="6216940" cy="1834650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40C22E3F-CA93-83B6-2A11-9E4AB9952C3D}"/>
                </a:ext>
              </a:extLst>
            </p:cNvPr>
            <p:cNvSpPr txBox="1"/>
            <p:nvPr/>
          </p:nvSpPr>
          <p:spPr>
            <a:xfrm>
              <a:off x="487392" y="4587656"/>
              <a:ext cx="24705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診療</a:t>
              </a:r>
              <a:r>
                <a:rPr kumimoji="1" lang="en-US" altLang="ja-JP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/</a:t>
              </a:r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薬剤情報</a:t>
              </a:r>
              <a:endParaRPr kumimoji="1" lang="en-US" altLang="ja-JP" sz="2800" b="1" dirty="0">
                <a:solidFill>
                  <a:srgbClr val="E15A0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337F044-889D-38B1-7C59-7C49504371C6}"/>
                </a:ext>
              </a:extLst>
            </p:cNvPr>
            <p:cNvSpPr/>
            <p:nvPr/>
          </p:nvSpPr>
          <p:spPr>
            <a:xfrm>
              <a:off x="487393" y="5080972"/>
              <a:ext cx="6050078" cy="12516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医療機関を受診した際の診療情報</a:t>
              </a:r>
              <a:r>
                <a:rPr lang="en-US" altLang="ja-JP" sz="10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※2</a:t>
              </a: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および薬局等で受け取ったお薬の情報</a:t>
              </a:r>
              <a:r>
                <a:rPr lang="en-US" altLang="ja-JP" sz="10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※3</a:t>
              </a: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です。</a:t>
              </a: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※2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 医療機関名、受診歴、診療年月日、診療行為名（放射線治療、画像診断、病理診断、医学管理等、在宅医療のうち在宅療養指導管理料、処置のうち人工腎臓、持続緩徐式血液濾過、腹膜灌流、手術（移植・輸血含む）、入院料のうち短期滞在手術等基本料）などが対象です。</a:t>
              </a: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※3 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注射・点滴等も含む薬剤情報です</a:t>
              </a: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5C1C660F-7B96-50E3-BC22-CCD0A1BB66A8}"/>
                </a:ext>
              </a:extLst>
            </p:cNvPr>
            <p:cNvSpPr/>
            <p:nvPr/>
          </p:nvSpPr>
          <p:spPr>
            <a:xfrm>
              <a:off x="320531" y="4500899"/>
              <a:ext cx="6216939" cy="1834650"/>
            </a:xfrm>
            <a:prstGeom prst="roundRect">
              <a:avLst>
                <a:gd name="adj" fmla="val 10527"/>
              </a:avLst>
            </a:prstGeom>
            <a:noFill/>
            <a:ln w="41275" cap="rnd">
              <a:solidFill>
                <a:srgbClr val="FFC000"/>
              </a:solidFill>
              <a:prstDash val="solid"/>
              <a:round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6306166"/>
                        <a:gd name="connsiteY0" fmla="*/ 144060 h 1368485"/>
                        <a:gd name="connsiteX1" fmla="*/ 144060 w 6306166"/>
                        <a:gd name="connsiteY1" fmla="*/ 0 h 1368485"/>
                        <a:gd name="connsiteX2" fmla="*/ 6162106 w 6306166"/>
                        <a:gd name="connsiteY2" fmla="*/ 0 h 1368485"/>
                        <a:gd name="connsiteX3" fmla="*/ 6306166 w 6306166"/>
                        <a:gd name="connsiteY3" fmla="*/ 144060 h 1368485"/>
                        <a:gd name="connsiteX4" fmla="*/ 6306166 w 6306166"/>
                        <a:gd name="connsiteY4" fmla="*/ 1224425 h 1368485"/>
                        <a:gd name="connsiteX5" fmla="*/ 6162106 w 6306166"/>
                        <a:gd name="connsiteY5" fmla="*/ 1368485 h 1368485"/>
                        <a:gd name="connsiteX6" fmla="*/ 144060 w 6306166"/>
                        <a:gd name="connsiteY6" fmla="*/ 1368485 h 1368485"/>
                        <a:gd name="connsiteX7" fmla="*/ 0 w 6306166"/>
                        <a:gd name="connsiteY7" fmla="*/ 1224425 h 1368485"/>
                        <a:gd name="connsiteX8" fmla="*/ 0 w 6306166"/>
                        <a:gd name="connsiteY8" fmla="*/ 144060 h 1368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306166" h="1368485" extrusionOk="0">
                          <a:moveTo>
                            <a:pt x="0" y="144060"/>
                          </a:moveTo>
                          <a:cubicBezTo>
                            <a:pt x="-1595" y="63514"/>
                            <a:pt x="61215" y="1232"/>
                            <a:pt x="144060" y="0"/>
                          </a:cubicBezTo>
                          <a:cubicBezTo>
                            <a:pt x="2827496" y="132882"/>
                            <a:pt x="4822043" y="-84951"/>
                            <a:pt x="6162106" y="0"/>
                          </a:cubicBezTo>
                          <a:cubicBezTo>
                            <a:pt x="6236425" y="5120"/>
                            <a:pt x="6305578" y="67749"/>
                            <a:pt x="6306166" y="144060"/>
                          </a:cubicBezTo>
                          <a:cubicBezTo>
                            <a:pt x="6214734" y="342764"/>
                            <a:pt x="6359735" y="875294"/>
                            <a:pt x="6306166" y="1224425"/>
                          </a:cubicBezTo>
                          <a:cubicBezTo>
                            <a:pt x="6309636" y="1304399"/>
                            <a:pt x="6246088" y="1359388"/>
                            <a:pt x="6162106" y="1368485"/>
                          </a:cubicBezTo>
                          <a:cubicBezTo>
                            <a:pt x="3977892" y="1456124"/>
                            <a:pt x="2796640" y="1295806"/>
                            <a:pt x="144060" y="1368485"/>
                          </a:cubicBezTo>
                          <a:cubicBezTo>
                            <a:pt x="63789" y="1361727"/>
                            <a:pt x="-4078" y="1309654"/>
                            <a:pt x="0" y="1224425"/>
                          </a:cubicBezTo>
                          <a:cubicBezTo>
                            <a:pt x="-46762" y="1038211"/>
                            <a:pt x="-43945" y="468543"/>
                            <a:pt x="0" y="14406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41A75BF-F954-2AB5-6F19-FA16FC5037E7}"/>
              </a:ext>
            </a:extLst>
          </p:cNvPr>
          <p:cNvGrpSpPr/>
          <p:nvPr/>
        </p:nvGrpSpPr>
        <p:grpSpPr>
          <a:xfrm>
            <a:off x="320531" y="4958099"/>
            <a:ext cx="6387962" cy="1366370"/>
            <a:chOff x="320531" y="3028950"/>
            <a:chExt cx="6387962" cy="136637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D8AD2D1-B8BF-984F-1F4E-5CDDAA597299}"/>
                </a:ext>
              </a:extLst>
            </p:cNvPr>
            <p:cNvSpPr txBox="1"/>
            <p:nvPr/>
          </p:nvSpPr>
          <p:spPr>
            <a:xfrm>
              <a:off x="487392" y="3167318"/>
              <a:ext cx="23006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rgbClr val="E15A04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特定健診情報</a:t>
              </a:r>
              <a:endParaRPr kumimoji="1" lang="en-US" altLang="ja-JP" sz="2800" b="1" dirty="0">
                <a:solidFill>
                  <a:srgbClr val="E15A04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DDB2EFD-60B1-ADA1-EF56-5B9C0F1C01AC}"/>
                </a:ext>
              </a:extLst>
            </p:cNvPr>
            <p:cNvSpPr/>
            <p:nvPr/>
          </p:nvSpPr>
          <p:spPr>
            <a:xfrm>
              <a:off x="487393" y="3632058"/>
              <a:ext cx="6050078" cy="7181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200"/>
                </a:spcBef>
              </a:pPr>
              <a:r>
                <a:rPr lang="ja-JP" altLang="en-US" sz="14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４０歳から７４歳までの方を対象に、メタボリックシンドロームに着目して行われる健診結果の情報です。</a:t>
              </a:r>
              <a:endPara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>
                <a:spcBef>
                  <a:spcPts val="200"/>
                </a:spcBef>
              </a:pPr>
              <a:r>
                <a:rPr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※75</a:t>
              </a:r>
              <a:r>
                <a:rPr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歳以上の方の健診情報は、後期高齢者健診情報です。</a:t>
              </a:r>
              <a:endPara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E6162038-1D22-A8A3-EAD5-91F338A6F15B}"/>
                </a:ext>
              </a:extLst>
            </p:cNvPr>
            <p:cNvSpPr/>
            <p:nvPr/>
          </p:nvSpPr>
          <p:spPr>
            <a:xfrm>
              <a:off x="320531" y="3115542"/>
              <a:ext cx="6216939" cy="1279778"/>
            </a:xfrm>
            <a:prstGeom prst="roundRect">
              <a:avLst>
                <a:gd name="adj" fmla="val 10527"/>
              </a:avLst>
            </a:prstGeom>
            <a:noFill/>
            <a:ln w="41275" cap="rnd">
              <a:solidFill>
                <a:srgbClr val="FFC000"/>
              </a:solidFill>
              <a:prstDash val="solid"/>
              <a:round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6306166"/>
                        <a:gd name="connsiteY0" fmla="*/ 144060 h 1368485"/>
                        <a:gd name="connsiteX1" fmla="*/ 144060 w 6306166"/>
                        <a:gd name="connsiteY1" fmla="*/ 0 h 1368485"/>
                        <a:gd name="connsiteX2" fmla="*/ 6162106 w 6306166"/>
                        <a:gd name="connsiteY2" fmla="*/ 0 h 1368485"/>
                        <a:gd name="connsiteX3" fmla="*/ 6306166 w 6306166"/>
                        <a:gd name="connsiteY3" fmla="*/ 144060 h 1368485"/>
                        <a:gd name="connsiteX4" fmla="*/ 6306166 w 6306166"/>
                        <a:gd name="connsiteY4" fmla="*/ 1224425 h 1368485"/>
                        <a:gd name="connsiteX5" fmla="*/ 6162106 w 6306166"/>
                        <a:gd name="connsiteY5" fmla="*/ 1368485 h 1368485"/>
                        <a:gd name="connsiteX6" fmla="*/ 144060 w 6306166"/>
                        <a:gd name="connsiteY6" fmla="*/ 1368485 h 1368485"/>
                        <a:gd name="connsiteX7" fmla="*/ 0 w 6306166"/>
                        <a:gd name="connsiteY7" fmla="*/ 1224425 h 1368485"/>
                        <a:gd name="connsiteX8" fmla="*/ 0 w 6306166"/>
                        <a:gd name="connsiteY8" fmla="*/ 144060 h 13684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6306166" h="1368485" extrusionOk="0">
                          <a:moveTo>
                            <a:pt x="0" y="144060"/>
                          </a:moveTo>
                          <a:cubicBezTo>
                            <a:pt x="-1595" y="63514"/>
                            <a:pt x="61215" y="1232"/>
                            <a:pt x="144060" y="0"/>
                          </a:cubicBezTo>
                          <a:cubicBezTo>
                            <a:pt x="2827496" y="132882"/>
                            <a:pt x="4822043" y="-84951"/>
                            <a:pt x="6162106" y="0"/>
                          </a:cubicBezTo>
                          <a:cubicBezTo>
                            <a:pt x="6236425" y="5120"/>
                            <a:pt x="6305578" y="67749"/>
                            <a:pt x="6306166" y="144060"/>
                          </a:cubicBezTo>
                          <a:cubicBezTo>
                            <a:pt x="6214734" y="342764"/>
                            <a:pt x="6359735" y="875294"/>
                            <a:pt x="6306166" y="1224425"/>
                          </a:cubicBezTo>
                          <a:cubicBezTo>
                            <a:pt x="6309636" y="1304399"/>
                            <a:pt x="6246088" y="1359388"/>
                            <a:pt x="6162106" y="1368485"/>
                          </a:cubicBezTo>
                          <a:cubicBezTo>
                            <a:pt x="3977892" y="1456124"/>
                            <a:pt x="2796640" y="1295806"/>
                            <a:pt x="144060" y="1368485"/>
                          </a:cubicBezTo>
                          <a:cubicBezTo>
                            <a:pt x="63789" y="1361727"/>
                            <a:pt x="-4078" y="1309654"/>
                            <a:pt x="0" y="1224425"/>
                          </a:cubicBezTo>
                          <a:cubicBezTo>
                            <a:pt x="-46762" y="1038211"/>
                            <a:pt x="-43945" y="468543"/>
                            <a:pt x="0" y="14406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吹き出し: 円形 15">
              <a:extLst>
                <a:ext uri="{FF2B5EF4-FFF2-40B4-BE49-F238E27FC236}">
                  <a16:creationId xmlns:a16="http://schemas.microsoft.com/office/drawing/2014/main" id="{2064C5D3-2037-8123-FF83-6892AD2AB29A}"/>
                </a:ext>
              </a:extLst>
            </p:cNvPr>
            <p:cNvSpPr/>
            <p:nvPr/>
          </p:nvSpPr>
          <p:spPr>
            <a:xfrm>
              <a:off x="5205322" y="3028950"/>
              <a:ext cx="1477231" cy="578781"/>
            </a:xfrm>
            <a:prstGeom prst="wedgeEllipseCallout">
              <a:avLst>
                <a:gd name="adj1" fmla="val -48577"/>
                <a:gd name="adj2" fmla="val 49508"/>
              </a:avLst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A8C9BDB-06A7-EE93-0159-89D6B83A7BBC}"/>
                </a:ext>
              </a:extLst>
            </p:cNvPr>
            <p:cNvSpPr txBox="1"/>
            <p:nvPr/>
          </p:nvSpPr>
          <p:spPr>
            <a:xfrm>
              <a:off x="5292721" y="3091596"/>
              <a:ext cx="141577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/>
                <a:t>メタボ健診</a:t>
              </a:r>
              <a:r>
                <a:rPr kumimoji="1" lang="ja-JP" altLang="en-US" sz="1100" dirty="0"/>
                <a:t>とも</a:t>
              </a:r>
              <a:endParaRPr kumimoji="1" lang="en-US" altLang="ja-JP" sz="1100" dirty="0"/>
            </a:p>
            <a:p>
              <a:r>
                <a:rPr kumimoji="1" lang="ja-JP" altLang="en-US" sz="1100" dirty="0"/>
                <a:t>呼ばれているよ。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28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9bf540-863b-4fbc-a635-a301eb9c0052" xsi:nil="true"/>
    <lcf76f155ced4ddcb4097134ff3c332f xmlns="a48bb0fc-9b89-4762-bb5d-f29ce64b87c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2D0FA15C3CB44FB33084A84E47CCFF" ma:contentTypeVersion="8" ma:contentTypeDescription="Create a new document." ma:contentTypeScope="" ma:versionID="d39544f45f806cad7d01704d78ac1f85">
  <xsd:schema xmlns:xsd="http://www.w3.org/2001/XMLSchema" xmlns:xs="http://www.w3.org/2001/XMLSchema" xmlns:p="http://schemas.microsoft.com/office/2006/metadata/properties" xmlns:ns2="a48bb0fc-9b89-4762-bb5d-f29ce64b87cd" xmlns:ns3="ed9bf540-863b-4fbc-a635-a301eb9c0052" targetNamespace="http://schemas.microsoft.com/office/2006/metadata/properties" ma:root="true" ma:fieldsID="1f879a7303fd03df81c4883717357d0e" ns2:_="" ns3:_="">
    <xsd:import namespace="a48bb0fc-9b89-4762-bb5d-f29ce64b87cd"/>
    <xsd:import namespace="ed9bf540-863b-4fbc-a635-a301eb9c00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bb0fc-9b89-4762-bb5d-f29ce64b87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bf540-863b-4fbc-a635-a301eb9c005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ac22082-c000-437b-97fd-c4c71edb27cd}" ma:internalName="TaxCatchAll" ma:showField="CatchAllData" ma:web="ed9bf540-863b-4fbc-a635-a301eb9c00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5716D6-8731-40B5-9ECD-0C40F69529EF}">
  <ds:schemaRefs>
    <ds:schemaRef ds:uri="http://schemas.microsoft.com/office/2006/metadata/properties"/>
    <ds:schemaRef ds:uri="http://purl.org/dc/terms/"/>
    <ds:schemaRef ds:uri="ed9bf540-863b-4fbc-a635-a301eb9c0052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a48bb0fc-9b89-4762-bb5d-f29ce64b87c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197886C-5B26-4945-B685-019F89FBBA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8bb0fc-9b89-4762-bb5d-f29ce64b87cd"/>
    <ds:schemaRef ds:uri="ed9bf540-863b-4fbc-a635-a301eb9c00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E8EE21-45BA-4EA3-A639-6FEFA6520F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Office PowerPoint</Application>
  <PresentationFormat>A4 210 x 297 mm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 UI Semibold</vt:lpstr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2023-03-31T02:52:21Z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0x0101004B2D0FA15C3CB44FB33084A84E47CCFF</vt:lpwstr>
  </property>
  <property fmtid="{D5CDD505-2E9C-101B-9397-08002B2CF9AE}" pid="3" name="MediaServiceImageTags">
    <vt:lpwstr/>
  </property>
</Properties>
</file>