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6"/>
  </p:notesMasterIdLst>
  <p:handoutMasterIdLst>
    <p:handoutMasterId r:id="rId7"/>
  </p:handoutMasterIdLst>
  <p:sldIdLst>
    <p:sldId id="500" r:id="rId5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レイアウトサンプル" id="{AF6CC579-B67C-2844-BE25-84E40ED98AB0}">
          <p14:sldIdLst>
            <p14:sldId id="5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2" pos="133" userDrawn="1">
          <p15:clr>
            <a:srgbClr val="A4A3A4"/>
          </p15:clr>
        </p15:guide>
        <p15:guide id="3" pos="2226" userDrawn="1">
          <p15:clr>
            <a:srgbClr val="A4A3A4"/>
          </p15:clr>
        </p15:guide>
        <p15:guide id="4" pos="4201" userDrawn="1">
          <p15:clr>
            <a:srgbClr val="A4A3A4"/>
          </p15:clr>
        </p15:guide>
        <p15:guide id="5" pos="2094" userDrawn="1">
          <p15:clr>
            <a:srgbClr val="A4A3A4"/>
          </p15:clr>
        </p15:guide>
        <p15:guide id="6" pos="3157" userDrawn="1">
          <p15:clr>
            <a:srgbClr val="A4A3A4"/>
          </p15:clr>
        </p15:guide>
        <p15:guide id="7" pos="3278" userDrawn="1">
          <p15:clr>
            <a:srgbClr val="A4A3A4"/>
          </p15:clr>
        </p15:guide>
        <p15:guide id="8" pos="1047" userDrawn="1">
          <p15:clr>
            <a:srgbClr val="A4A3A4"/>
          </p15:clr>
        </p15:guide>
        <p15:guide id="9" pos="1174" userDrawn="1">
          <p15:clr>
            <a:srgbClr val="A4A3A4"/>
          </p15:clr>
        </p15:guide>
        <p15:guide id="10" orient="horz" pos="5961" userDrawn="1">
          <p15:clr>
            <a:srgbClr val="A4A3A4"/>
          </p15:clr>
        </p15:guide>
        <p15:guide id="11" pos="1396" userDrawn="1">
          <p15:clr>
            <a:srgbClr val="A4A3A4"/>
          </p15:clr>
        </p15:guide>
        <p15:guide id="12" pos="1529" userDrawn="1">
          <p15:clr>
            <a:srgbClr val="A4A3A4"/>
          </p15:clr>
        </p15:guide>
        <p15:guide id="13" pos="2805" userDrawn="1">
          <p15:clr>
            <a:srgbClr val="A4A3A4"/>
          </p15:clr>
        </p15:guide>
        <p15:guide id="14" pos="29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AB7"/>
    <a:srgbClr val="DB4D6D"/>
    <a:srgbClr val="005CAF"/>
    <a:srgbClr val="DF637E"/>
    <a:srgbClr val="7EC4C1"/>
    <a:srgbClr val="E4E2ED"/>
    <a:srgbClr val="E57F95"/>
    <a:srgbClr val="FDF3B9"/>
    <a:srgbClr val="C9E7E7"/>
    <a:srgbClr val="EBE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2" autoAdjust="0"/>
    <p:restoredTop sz="86395" autoAdjust="0"/>
  </p:normalViewPr>
  <p:slideViewPr>
    <p:cSldViewPr>
      <p:cViewPr>
        <p:scale>
          <a:sx n="150" d="100"/>
          <a:sy n="150" d="100"/>
        </p:scale>
        <p:origin x="1915" y="197"/>
      </p:cViewPr>
      <p:guideLst>
        <p:guide orient="horz" pos="1774"/>
        <p:guide pos="133"/>
        <p:guide pos="2226"/>
        <p:guide pos="4201"/>
        <p:guide pos="2094"/>
        <p:guide pos="3157"/>
        <p:guide pos="3278"/>
        <p:guide pos="1047"/>
        <p:guide pos="1174"/>
        <p:guide orient="horz" pos="5961"/>
        <p:guide pos="1396"/>
        <p:guide pos="1529"/>
        <p:guide pos="2805"/>
        <p:guide pos="29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2634" y="3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8462B45-3B19-644E-AD02-C8057219CE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3D6E86-57B2-8C4B-A4A6-B815EB7BC0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4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BC100692-EAF4-2D4D-8CB7-4A95778DD0E4}" type="datetimeFigureOut">
              <a:rPr kumimoji="1" lang="ja-JP" altLang="en-US" smtClean="0"/>
              <a:t>2021/8/20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8B21570-7BD7-0C4B-8425-70205C7AD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85AC23-07E1-0E46-9EE9-96123763DA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4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BD3031F9-2228-CB40-9934-33F673688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53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4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B37A305E-D807-3946-A1A4-56C9B77AFB38}" type="datetimeFigureOut">
              <a:rPr kumimoji="1" lang="ja-JP" altLang="en-US" smtClean="0"/>
              <a:t>2021/8/20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4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844F3F95-1DE9-F948-9ABE-A8F6E5B81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02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913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663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778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-30773" y="9601200"/>
            <a:ext cx="6858000" cy="34570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tIns="226097" rIns="226097" bIns="90439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256" b="1" spc="1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2883877" y="9601200"/>
            <a:ext cx="3974123" cy="345704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tIns="226097" rIns="226097" bIns="90439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256" b="1" spc="1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5010450" y="4100774"/>
            <a:ext cx="1586079" cy="459728"/>
          </a:xfrm>
          <a:prstGeom prst="rect">
            <a:avLst/>
          </a:prstGeom>
          <a:noFill/>
          <a:ln>
            <a:noFill/>
          </a:ln>
        </p:spPr>
        <p:txBody>
          <a:bodyPr wrap="none" lIns="73209" tIns="0" rIns="73209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969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969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969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969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969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969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grpSp>
        <p:nvGrpSpPr>
          <p:cNvPr id="101" name="グループ化 100"/>
          <p:cNvGrpSpPr/>
          <p:nvPr userDrawn="1"/>
        </p:nvGrpSpPr>
        <p:grpSpPr>
          <a:xfrm>
            <a:off x="2860581" y="9696450"/>
            <a:ext cx="3851369" cy="17346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02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631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1" y="2"/>
            <a:ext cx="6858831" cy="1195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tIns="226097" rIns="226097" bIns="90439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256" b="1" spc="1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4167554" y="2"/>
            <a:ext cx="2697722" cy="1195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tIns="226097" rIns="226097" bIns="90439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256" b="1" spc="1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92" y="2714871"/>
            <a:ext cx="6359419" cy="6427544"/>
          </a:xfrm>
        </p:spPr>
        <p:txBody>
          <a:bodyPr>
            <a:normAutofit/>
          </a:bodyPr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19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31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470862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900" kern="900" spc="48" smtClean="0">
                <a:solidFill>
                  <a:schemeClr val="tx1"/>
                </a:solidFill>
              </a:defRPr>
            </a:lvl1pPr>
            <a:lvl2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246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316506">
              <a:spcAft>
                <a:spcPts val="692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63504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19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31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60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92" y="2714871"/>
            <a:ext cx="6359419" cy="6427544"/>
          </a:xfrm>
        </p:spPr>
        <p:txBody>
          <a:bodyPr>
            <a:normAutofit/>
          </a:bodyPr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4450" y="9441119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31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3F99F1-7032-4F4F-BBFD-0D837F547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2"/>
            <a:ext cx="1404298" cy="300200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2"/>
            <a:ext cx="6858831" cy="1195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tIns="226097" rIns="226097" bIns="90439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256" b="1" spc="1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167554" y="2"/>
            <a:ext cx="2697722" cy="1195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tIns="226097" rIns="226097" bIns="90439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256" b="1" spc="1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858000" cy="1195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8028" y="616829"/>
            <a:ext cx="1543050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470862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900" kern="900" spc="48" smtClean="0">
                <a:solidFill>
                  <a:schemeClr val="tx1"/>
                </a:solidFill>
              </a:defRPr>
            </a:lvl1pPr>
            <a:lvl2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246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316506">
              <a:spcAft>
                <a:spcPts val="692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53618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19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31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BCB77C-208D-B54D-A9E6-6C5D999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2"/>
            <a:ext cx="1404298" cy="300200"/>
          </a:xfrm>
          <a:prstGeom prst="rect">
            <a:avLst/>
          </a:prstGeom>
        </p:spPr>
      </p:pic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2"/>
            <a:ext cx="6858831" cy="1195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tIns="226097" rIns="226097" bIns="90439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256" b="1" spc="1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167554" y="2"/>
            <a:ext cx="2697722" cy="1195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tIns="226097" rIns="226097" bIns="90439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256" b="1" spc="1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858000" cy="1195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8028" y="616829"/>
            <a:ext cx="1543050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470862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900" kern="900" spc="48" smtClean="0">
                <a:solidFill>
                  <a:schemeClr val="tx1"/>
                </a:solidFill>
              </a:defRPr>
            </a:lvl1pPr>
            <a:lvl2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246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246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316506">
              <a:spcAft>
                <a:spcPts val="692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00090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02BD50-DCF9-714C-91DD-D79ACEF7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2"/>
            <a:ext cx="1404298" cy="3002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19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31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3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3359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494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330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200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1799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9228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390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500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6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694" r:id="rId13"/>
    <p:sldLayoutId id="2147483699" r:id="rId14"/>
    <p:sldLayoutId id="2147483710" r:id="rId15"/>
    <p:sldLayoutId id="2147483711" r:id="rId16"/>
    <p:sldLayoutId id="2147483712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D1F1D2-7C5A-6D4D-8A19-B68E75AFC7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6858000" cy="685800"/>
          </a:xfrm>
        </p:spPr>
        <p:txBody>
          <a:bodyPr>
            <a:normAutofit/>
          </a:bodyPr>
          <a:lstStyle/>
          <a:p>
            <a:pPr algn="ctr"/>
            <a:r>
              <a:rPr lang="ja-JP" altLang="en-US" sz="1600" b="1" dirty="0" smtClean="0">
                <a:latin typeface="Meiryo" panose="020B0604030504040204" pitchFamily="34" charset="-128"/>
                <a:ea typeface="Meiryo" panose="020B0604030504040204" pitchFamily="34" charset="-128"/>
              </a:rPr>
              <a:t>協会けんぽ及び健康保険組合加入事業所の</a:t>
            </a:r>
            <a:r>
              <a:rPr lang="en-US" altLang="ja-JP" sz="1600" b="1" dirty="0" smtClean="0">
                <a:latin typeface="Meiryo" panose="020B0604030504040204" pitchFamily="34" charset="-128"/>
                <a:ea typeface="Meiryo" panose="020B0604030504040204" pitchFamily="34" charset="-128"/>
              </a:rPr>
              <a:t/>
            </a:r>
            <a:br>
              <a:rPr lang="en-US" altLang="ja-JP" sz="1600" b="1" dirty="0" smtClean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en-US" sz="2700" b="1" dirty="0" smtClean="0">
                <a:latin typeface="Meiryo" panose="020B0604030504040204" pitchFamily="34" charset="-128"/>
                <a:ea typeface="Meiryo" panose="020B0604030504040204" pitchFamily="34" charset="-128"/>
              </a:rPr>
              <a:t>事業主・従業員のみなさまへ</a:t>
            </a:r>
            <a:endParaRPr kumimoji="1" lang="ja-JP" altLang="en-US" sz="2700" b="1" dirty="0"/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8569347B-8A4C-9646-89AB-DDDCB8E6B339}"/>
              </a:ext>
            </a:extLst>
          </p:cNvPr>
          <p:cNvSpPr/>
          <p:nvPr/>
        </p:nvSpPr>
        <p:spPr>
          <a:xfrm>
            <a:off x="59533" y="684000"/>
            <a:ext cx="6738933" cy="1145498"/>
          </a:xfrm>
          <a:prstGeom prst="roundRect">
            <a:avLst>
              <a:gd name="adj" fmla="val 0"/>
            </a:avLst>
          </a:prstGeom>
          <a:solidFill>
            <a:srgbClr val="005CAF"/>
          </a:solidFill>
          <a:ln w="76200" cmpd="dbl">
            <a:solidFill>
              <a:schemeClr val="bg1"/>
            </a:solidFill>
          </a:ln>
        </p:spPr>
        <p:txBody>
          <a:bodyPr lIns="90000" tIns="180000" anchor="ctr"/>
          <a:lstStyle/>
          <a:p>
            <a:pPr algn="ctr" defTabSz="409170">
              <a:lnSpc>
                <a:spcPts val="3500"/>
              </a:lnSpc>
              <a:spcBef>
                <a:spcPts val="1200"/>
              </a:spcBef>
            </a:pPr>
            <a:r>
              <a:rPr lang="ja-JP" altLang="en-US" sz="3600" b="1" spc="-400" dirty="0">
                <a:solidFill>
                  <a:schemeClr val="bg1"/>
                </a:solidFill>
                <a:latin typeface="+mn-ea"/>
              </a:rPr>
              <a:t>健康保険の加入</a:t>
            </a:r>
            <a:r>
              <a:rPr lang="ja-JP" altLang="en-US" sz="3600" b="1" spc="-400" dirty="0" smtClean="0">
                <a:solidFill>
                  <a:schemeClr val="bg1"/>
                </a:solidFill>
                <a:latin typeface="+mn-ea"/>
              </a:rPr>
              <a:t>手続きには</a:t>
            </a:r>
            <a:endParaRPr lang="en-US" altLang="ja-JP" sz="3600" b="1" spc="-400" dirty="0" smtClean="0">
              <a:solidFill>
                <a:schemeClr val="bg1"/>
              </a:solidFill>
              <a:latin typeface="+mn-ea"/>
            </a:endParaRPr>
          </a:p>
          <a:p>
            <a:pPr algn="ctr" defTabSz="409170">
              <a:spcAft>
                <a:spcPts val="551"/>
              </a:spcAft>
            </a:pPr>
            <a:r>
              <a:rPr lang="ja-JP" altLang="en-US" sz="3600" b="1" spc="-400" dirty="0" smtClean="0">
                <a:solidFill>
                  <a:schemeClr val="bg1"/>
                </a:solidFill>
                <a:latin typeface="+mn-ea"/>
                <a:cs typeface="Noto Sans CJK JP DemiLight" charset="-128"/>
              </a:rPr>
              <a:t>マイナンバーの記載が必要です</a:t>
            </a:r>
            <a:endParaRPr lang="ja-JP" altLang="en-US" sz="3600" b="1" spc="-400" dirty="0">
              <a:solidFill>
                <a:schemeClr val="bg1"/>
              </a:solidFill>
              <a:latin typeface="+mn-ea"/>
              <a:cs typeface="Noto Sans CJK JP DemiLight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183734" y="5930985"/>
            <a:ext cx="6406817" cy="2222415"/>
            <a:chOff x="-832091" y="3090684"/>
            <a:chExt cx="6780862" cy="818395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A889522F-FA51-F14C-BAA2-ADEAB79DDF80}"/>
                </a:ext>
              </a:extLst>
            </p:cNvPr>
            <p:cNvSpPr/>
            <p:nvPr/>
          </p:nvSpPr>
          <p:spPr>
            <a:xfrm>
              <a:off x="-762714" y="3180374"/>
              <a:ext cx="6711485" cy="728705"/>
            </a:xfrm>
            <a:prstGeom prst="rect">
              <a:avLst/>
            </a:prstGeom>
            <a:noFill/>
            <a:ln w="25400" cap="rnd">
              <a:solidFill>
                <a:srgbClr val="005CAF"/>
              </a:solidFill>
              <a:prstDash val="solid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9385" tIns="124615" rIns="99692" bIns="124615" rtlCol="0" anchor="t"/>
            <a:lstStyle/>
            <a:p>
              <a:pPr>
                <a:lnSpc>
                  <a:spcPts val="1900"/>
                </a:lnSpc>
                <a:spcAft>
                  <a:spcPts val="485"/>
                </a:spcAft>
                <a:buClr>
                  <a:schemeClr val="accent3"/>
                </a:buClr>
              </a:pPr>
              <a:endParaRPr kumimoji="1" lang="en-US" altLang="ja-JP" sz="969" dirty="0" smtClean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>
                <a:lnSpc>
                  <a:spcPts val="1900"/>
                </a:lnSpc>
                <a:spcAft>
                  <a:spcPts val="485"/>
                </a:spcAft>
                <a:buClr>
                  <a:schemeClr val="accent3"/>
                </a:buClr>
              </a:pPr>
              <a:endParaRPr kumimoji="1" lang="en-US" altLang="ja-JP" sz="969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0" name="角丸四角形 29">
              <a:extLst>
                <a:ext uri="{FF2B5EF4-FFF2-40B4-BE49-F238E27FC236}">
                  <a16:creationId xmlns:a16="http://schemas.microsoft.com/office/drawing/2014/main" id="{053B0485-00BC-3E4F-B797-35CB015D43DD}"/>
                </a:ext>
              </a:extLst>
            </p:cNvPr>
            <p:cNvSpPr/>
            <p:nvPr/>
          </p:nvSpPr>
          <p:spPr>
            <a:xfrm>
              <a:off x="-832091" y="3090684"/>
              <a:ext cx="5336252" cy="112066"/>
            </a:xfrm>
            <a:prstGeom prst="roundRect">
              <a:avLst>
                <a:gd name="adj" fmla="val 0"/>
              </a:avLst>
            </a:prstGeom>
            <a:solidFill>
              <a:srgbClr val="005CAF"/>
            </a:solidFill>
            <a:ln w="76200" cmpd="dbl">
              <a:solidFill>
                <a:schemeClr val="bg1"/>
              </a:solidFill>
            </a:ln>
          </p:spPr>
          <p:txBody>
            <a:bodyPr anchor="ctr"/>
            <a:lstStyle/>
            <a:p>
              <a:pPr algn="ctr" defTabSz="409170">
                <a:lnSpc>
                  <a:spcPct val="130000"/>
                </a:lnSpc>
                <a:spcAft>
                  <a:spcPts val="551"/>
                </a:spcAft>
              </a:pPr>
              <a:r>
                <a:rPr lang="ja-JP" altLang="en-US" sz="1200" b="1" spc="165" dirty="0" smtClean="0">
                  <a:solidFill>
                    <a:schemeClr val="bg1"/>
                  </a:solidFill>
                  <a:latin typeface="+mn-ea"/>
                  <a:cs typeface="Noto Sans CJK JP DemiLight" charset="-128"/>
                </a:rPr>
                <a:t>ご加入の保険者にマイナンバーを登録することによるメリット</a:t>
              </a:r>
              <a:endParaRPr lang="ja-JP" altLang="en-US" sz="1200" b="1" spc="165" dirty="0">
                <a:solidFill>
                  <a:schemeClr val="bg1"/>
                </a:solidFill>
                <a:latin typeface="+mn-ea"/>
                <a:cs typeface="Noto Sans CJK JP DemiLight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78076" y="3924300"/>
            <a:ext cx="6460861" cy="1181100"/>
            <a:chOff x="473445" y="4488460"/>
            <a:chExt cx="5848924" cy="1181100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473445" y="4488460"/>
              <a:ext cx="5848924" cy="1174219"/>
              <a:chOff x="645427" y="-586218"/>
              <a:chExt cx="6118938" cy="1234397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A889522F-FA51-F14C-BAA2-ADEAB79DDF80}"/>
                  </a:ext>
                </a:extLst>
              </p:cNvPr>
              <p:cNvSpPr/>
              <p:nvPr/>
            </p:nvSpPr>
            <p:spPr>
              <a:xfrm>
                <a:off x="712867" y="-308002"/>
                <a:ext cx="6051498" cy="956181"/>
              </a:xfrm>
              <a:prstGeom prst="rect">
                <a:avLst/>
              </a:prstGeom>
              <a:noFill/>
              <a:ln w="25400" cap="rnd" cmpd="sng">
                <a:solidFill>
                  <a:srgbClr val="DB4D6D"/>
                </a:solidFill>
                <a:prstDash val="solid"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99385" tIns="124615" rIns="99692" bIns="124615" rtlCol="0" anchor="t"/>
              <a:lstStyle/>
              <a:p>
                <a:pPr>
                  <a:lnSpc>
                    <a:spcPts val="1200"/>
                  </a:lnSpc>
                  <a:spcBef>
                    <a:spcPts val="1200"/>
                  </a:spcBef>
                  <a:spcAft>
                    <a:spcPts val="485"/>
                  </a:spcAft>
                  <a:buClr>
                    <a:schemeClr val="accent3"/>
                  </a:buClr>
                </a:pPr>
                <a:r>
                  <a:rPr kumimoji="1" lang="ja-JP" altLang="en-US" sz="1000" b="1" spc="100" dirty="0" smtClean="0">
                    <a:solidFill>
                      <a:srgbClr val="DB4D6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従業員ご自身や被</a:t>
                </a:r>
                <a:r>
                  <a:rPr kumimoji="1" lang="ja-JP" altLang="en-US" sz="1000" b="1" spc="100" dirty="0">
                    <a:solidFill>
                      <a:srgbClr val="DB4D6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扶養者のマイナンバー</a:t>
                </a:r>
                <a:r>
                  <a:rPr kumimoji="1" lang="ja-JP" altLang="en-US" sz="1000" b="1" spc="100" dirty="0" smtClean="0">
                    <a:solidFill>
                      <a:srgbClr val="DB4D6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を事業所に届け出ないことによるもの</a:t>
                </a:r>
                <a:endParaRPr kumimoji="1" lang="en-US" altLang="ja-JP" sz="1000" b="1" spc="100" dirty="0" smtClean="0">
                  <a:solidFill>
                    <a:srgbClr val="DB4D6D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>
                  <a:lnSpc>
                    <a:spcPts val="1200"/>
                  </a:lnSpc>
                  <a:spcAft>
                    <a:spcPts val="485"/>
                  </a:spcAft>
                  <a:buClr>
                    <a:schemeClr val="accent3"/>
                  </a:buClr>
                </a:pPr>
                <a:r>
                  <a:rPr kumimoji="1" lang="ja-JP" altLang="en-US" sz="1000" b="1" spc="100" dirty="0" smtClean="0">
                    <a:solidFill>
                      <a:srgbClr val="DB4D6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事業所の社会保険担当者が、従業員の加入手続きの際、健康保険証の速やかな交付を優先し、</a:t>
                </a:r>
                <a:r>
                  <a:rPr kumimoji="1" lang="ja-JP" altLang="en-US" sz="1000" b="1" spc="100" dirty="0">
                    <a:solidFill>
                      <a:srgbClr val="DB4D6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kumimoji="1" lang="ja-JP" altLang="en-US" sz="1000" b="1" spc="100" dirty="0" smtClean="0">
                    <a:solidFill>
                      <a:srgbClr val="DB4D6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　　　　　すでに提出のあったマイナンバーを資格取得届等に記載せず、提出を失念したことによるもの</a:t>
                </a:r>
                <a:endParaRPr kumimoji="1" lang="en-US" altLang="ja-JP" sz="1000" b="1" spc="100" dirty="0">
                  <a:solidFill>
                    <a:srgbClr val="DB4D6D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>
                  <a:lnSpc>
                    <a:spcPts val="1200"/>
                  </a:lnSpc>
                  <a:spcAft>
                    <a:spcPts val="485"/>
                  </a:spcAft>
                  <a:buClr>
                    <a:schemeClr val="accent3"/>
                  </a:buClr>
                </a:pPr>
                <a:r>
                  <a:rPr lang="ja-JP" altLang="en-US" sz="1000" b="1" spc="100" dirty="0" smtClean="0">
                    <a:solidFill>
                      <a:srgbClr val="DB4D6D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保険者における事務処理上の遅延が生じたことによるもの</a:t>
                </a:r>
                <a:endParaRPr lang="ja-JP" altLang="en-US" sz="1000" b="1" spc="100" dirty="0">
                  <a:solidFill>
                    <a:srgbClr val="DB4D6D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3" name="角丸四角形 12">
                <a:extLst>
                  <a:ext uri="{FF2B5EF4-FFF2-40B4-BE49-F238E27FC236}">
                    <a16:creationId xmlns:a16="http://schemas.microsoft.com/office/drawing/2014/main" id="{053B0485-00BC-3E4F-B797-35CB015D43DD}"/>
                  </a:ext>
                </a:extLst>
              </p:cNvPr>
              <p:cNvSpPr/>
              <p:nvPr/>
            </p:nvSpPr>
            <p:spPr>
              <a:xfrm>
                <a:off x="645427" y="-586218"/>
                <a:ext cx="4780424" cy="340812"/>
              </a:xfrm>
              <a:prstGeom prst="roundRect">
                <a:avLst>
                  <a:gd name="adj" fmla="val 0"/>
                </a:avLst>
              </a:prstGeom>
              <a:solidFill>
                <a:srgbClr val="DB4D6D"/>
              </a:solidFill>
              <a:ln w="76200" cmpd="dbl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defTabSz="409170">
                  <a:lnSpc>
                    <a:spcPct val="130000"/>
                  </a:lnSpc>
                  <a:spcAft>
                    <a:spcPts val="551"/>
                  </a:spcAft>
                </a:pPr>
                <a:r>
                  <a:rPr lang="ja-JP" altLang="en-US" sz="1200" b="1" spc="165" dirty="0" smtClean="0">
                    <a:solidFill>
                      <a:schemeClr val="bg1"/>
                    </a:solidFill>
                    <a:latin typeface="+mn-ea"/>
                    <a:cs typeface="Noto Sans CJK JP DemiLight" charset="-128"/>
                  </a:rPr>
                  <a:t>オンライン資格確認システムに未登録となる事例</a:t>
                </a:r>
                <a:endParaRPr lang="ja-JP" altLang="en-US" sz="1200" b="1" spc="165" dirty="0">
                  <a:solidFill>
                    <a:schemeClr val="bg1"/>
                  </a:solidFill>
                  <a:latin typeface="+mn-ea"/>
                  <a:cs typeface="Noto Sans CJK JP DemiLight" charset="-128"/>
                </a:endParaRPr>
              </a:p>
            </p:txBody>
          </p:sp>
        </p:grpSp>
        <p:sp>
          <p:nvSpPr>
            <p:cNvPr id="2" name="テキスト ボックス 1"/>
            <p:cNvSpPr txBox="1"/>
            <p:nvPr/>
          </p:nvSpPr>
          <p:spPr>
            <a:xfrm>
              <a:off x="483104" y="4810405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>
                  <a:solidFill>
                    <a:srgbClr val="DB4D6D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・</a:t>
              </a:r>
              <a:endParaRPr kumimoji="1" lang="ja-JP" altLang="en-US" sz="12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82979" y="5016145"/>
              <a:ext cx="40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>
                  <a:solidFill>
                    <a:srgbClr val="DB4D6D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・</a:t>
              </a:r>
              <a:endParaRPr kumimoji="1" lang="ja-JP" altLang="en-US" sz="12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83097" y="5392561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>
                  <a:solidFill>
                    <a:srgbClr val="DB4D6D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・</a:t>
              </a:r>
              <a:endParaRPr kumimoji="1" lang="ja-JP" altLang="en-US" sz="1200" dirty="0"/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BF3C642-8A86-5746-8D2F-F1857509C015}"/>
              </a:ext>
            </a:extLst>
          </p:cNvPr>
          <p:cNvSpPr/>
          <p:nvPr/>
        </p:nvSpPr>
        <p:spPr>
          <a:xfrm>
            <a:off x="228600" y="1905000"/>
            <a:ext cx="6410326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600"/>
              </a:lnSpc>
              <a:spcBef>
                <a:spcPts val="900"/>
              </a:spcBef>
              <a:spcAft>
                <a:spcPts val="485"/>
              </a:spcAft>
            </a:pPr>
            <a:r>
              <a:rPr lang="ja-JP" altLang="en-US" sz="2000" b="1" spc="-12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2000" b="1" u="sng" spc="-6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健康</a:t>
            </a:r>
            <a:r>
              <a:rPr lang="ja-JP" altLang="en-US" sz="2000" b="1" u="sng" spc="-6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保険</a:t>
            </a:r>
            <a:r>
              <a:rPr lang="ja-JP" altLang="en-US" sz="2000" b="1" u="sng" spc="-6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の加入手続きにおいて、</a:t>
            </a:r>
            <a:r>
              <a:rPr lang="ja-JP" altLang="en-US" sz="2000" b="1" u="sng" spc="-60" dirty="0" smtClean="0">
                <a:latin typeface="Meiryo" panose="020B0604030504040204" pitchFamily="34" charset="-128"/>
                <a:ea typeface="Meiryo" panose="020B0604030504040204" pitchFamily="34" charset="-128"/>
              </a:rPr>
              <a:t>従業員や被扶養者のマイナンバーを記載せず届出した場合は、</a:t>
            </a:r>
            <a:r>
              <a:rPr lang="ja-JP" altLang="en-US" sz="2000" spc="-60" dirty="0" smtClean="0">
                <a:latin typeface="Meiryo" panose="020B0604030504040204" pitchFamily="34" charset="-128"/>
                <a:ea typeface="Meiryo" panose="020B0604030504040204" pitchFamily="34" charset="-128"/>
              </a:rPr>
              <a:t>医療機関</a:t>
            </a:r>
            <a:r>
              <a:rPr lang="ja-JP" altLang="en-US" sz="2000" spc="-6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の窓口に設置している</a:t>
            </a:r>
            <a:r>
              <a:rPr lang="en-US" altLang="ja-JP" sz="2000" spc="-6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｢</a:t>
            </a:r>
            <a:r>
              <a:rPr lang="ja-JP" altLang="en-US" sz="2000" spc="-6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オンライン資格確認等システム</a:t>
            </a:r>
            <a:r>
              <a:rPr lang="en-US" altLang="ja-JP" sz="2000" spc="-6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｣</a:t>
            </a:r>
            <a:r>
              <a:rPr lang="ja-JP" altLang="en-US" sz="2000" spc="-6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にデータが登録されていないため、マイナンバーカードだけではなく、健康保険証で受診した場合であっても</a:t>
            </a:r>
            <a:r>
              <a:rPr lang="ja-JP" altLang="en-US" sz="2000" b="1" u="sng" spc="-6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健康保険の資格</a:t>
            </a:r>
            <a:r>
              <a:rPr lang="ja-JP" altLang="en-US" sz="2000" b="1" u="sng" spc="-6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や一部負担金限度額の確認に支障</a:t>
            </a:r>
            <a:r>
              <a:rPr lang="ja-JP" altLang="en-US" sz="2000" b="1" u="sng" spc="-6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が生じる可能性</a:t>
            </a:r>
            <a:r>
              <a:rPr lang="ja-JP" altLang="en-US" sz="2000" spc="-6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があります。</a:t>
            </a:r>
            <a:endParaRPr lang="en-US" altLang="ja-JP" sz="2000" spc="-6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BF3C642-8A86-5746-8D2F-F1857509C015}"/>
              </a:ext>
            </a:extLst>
          </p:cNvPr>
          <p:cNvSpPr/>
          <p:nvPr/>
        </p:nvSpPr>
        <p:spPr>
          <a:xfrm>
            <a:off x="228599" y="5200551"/>
            <a:ext cx="6410323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600"/>
              </a:lnSpc>
              <a:spcBef>
                <a:spcPts val="900"/>
              </a:spcBef>
              <a:spcAft>
                <a:spcPts val="485"/>
              </a:spcAft>
            </a:pPr>
            <a:r>
              <a:rPr lang="ja-JP" altLang="en-US" sz="2000" spc="-6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なお、</a:t>
            </a:r>
            <a:r>
              <a:rPr lang="ja-JP" altLang="en-US" sz="2000" spc="-60" dirty="0" smtClean="0">
                <a:latin typeface="Meiryo" panose="020B0604030504040204" pitchFamily="34" charset="-128"/>
                <a:ea typeface="Meiryo" panose="020B0604030504040204" pitchFamily="34" charset="-128"/>
              </a:rPr>
              <a:t>従業員や被扶養者のマイナンバー</a:t>
            </a:r>
            <a:r>
              <a:rPr lang="ja-JP" altLang="en-US" sz="2000" spc="-6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をご加入の保険者に届出することにより、様々なメリットを享受できます。</a:t>
            </a:r>
            <a:endParaRPr lang="en-US" altLang="ja-JP" sz="2000" spc="-6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BF3C642-8A86-5746-8D2F-F1857509C015}"/>
              </a:ext>
            </a:extLst>
          </p:cNvPr>
          <p:cNvSpPr/>
          <p:nvPr/>
        </p:nvSpPr>
        <p:spPr>
          <a:xfrm>
            <a:off x="533400" y="6780684"/>
            <a:ext cx="6410326" cy="3590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800"/>
              </a:lnSpc>
              <a:spcBef>
                <a:spcPts val="900"/>
              </a:spcBef>
              <a:spcAft>
                <a:spcPts val="485"/>
              </a:spcAft>
            </a:pPr>
            <a:r>
              <a:rPr lang="en-US" altLang="ja-JP" sz="900" spc="-1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900" spc="-1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事前に、「オンライン資格確認等システム」を導入しているか</a:t>
            </a:r>
            <a:r>
              <a:rPr lang="ja-JP" altLang="en-US" sz="900" spc="-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医療</a:t>
            </a:r>
            <a:r>
              <a:rPr lang="ja-JP" altLang="en-US" sz="900" spc="-1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機関・薬局に確認の上、受診してください</a:t>
            </a:r>
            <a:r>
              <a:rPr lang="ja-JP" altLang="en-US" sz="900" spc="-1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。</a:t>
            </a:r>
            <a:endParaRPr lang="en-US" altLang="ja-JP" sz="900" spc="-1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-3810"/>
            <a:ext cx="778666" cy="665699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889522F-FA51-F14C-BAA2-ADEAB79DDF80}"/>
              </a:ext>
            </a:extLst>
          </p:cNvPr>
          <p:cNvSpPr/>
          <p:nvPr/>
        </p:nvSpPr>
        <p:spPr>
          <a:xfrm>
            <a:off x="249283" y="8517695"/>
            <a:ext cx="6341267" cy="1012795"/>
          </a:xfrm>
          <a:prstGeom prst="rect">
            <a:avLst/>
          </a:prstGeom>
          <a:noFill/>
          <a:ln w="25400" cap="rnd">
            <a:solidFill>
              <a:srgbClr val="66BAB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9385" tIns="124615" rIns="99692" bIns="124615" rtlCol="0" anchor="t"/>
          <a:lstStyle/>
          <a:p>
            <a:pPr>
              <a:lnSpc>
                <a:spcPts val="1900"/>
              </a:lnSpc>
              <a:spcAft>
                <a:spcPts val="485"/>
              </a:spcAft>
              <a:buClr>
                <a:schemeClr val="accent3"/>
              </a:buClr>
            </a:pPr>
            <a:endParaRPr kumimoji="1" lang="en-US" altLang="ja-JP" sz="969" dirty="0" smtClean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ts val="1900"/>
              </a:lnSpc>
              <a:spcAft>
                <a:spcPts val="485"/>
              </a:spcAft>
              <a:buClr>
                <a:schemeClr val="accent3"/>
              </a:buClr>
            </a:pPr>
            <a:endParaRPr kumimoji="1" lang="en-US" altLang="ja-JP" sz="969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053B0485-00BC-3E4F-B797-35CB015D43DD}"/>
              </a:ext>
            </a:extLst>
          </p:cNvPr>
          <p:cNvSpPr/>
          <p:nvPr/>
        </p:nvSpPr>
        <p:spPr>
          <a:xfrm>
            <a:off x="178076" y="8287226"/>
            <a:ext cx="5041894" cy="304324"/>
          </a:xfrm>
          <a:prstGeom prst="roundRect">
            <a:avLst>
              <a:gd name="adj" fmla="val 0"/>
            </a:avLst>
          </a:prstGeom>
          <a:solidFill>
            <a:srgbClr val="66BAB7"/>
          </a:solidFill>
          <a:ln w="76200" cmpd="dbl">
            <a:solidFill>
              <a:schemeClr val="bg1"/>
            </a:solidFill>
          </a:ln>
        </p:spPr>
        <p:txBody>
          <a:bodyPr anchor="ctr"/>
          <a:lstStyle/>
          <a:p>
            <a:pPr defTabSz="409170">
              <a:lnSpc>
                <a:spcPct val="130000"/>
              </a:lnSpc>
              <a:spcAft>
                <a:spcPts val="551"/>
              </a:spcAft>
            </a:pPr>
            <a:r>
              <a:rPr lang="ja-JP" altLang="en-US" sz="1200" b="1" spc="165" dirty="0" smtClean="0">
                <a:solidFill>
                  <a:schemeClr val="bg1"/>
                </a:solidFill>
                <a:latin typeface="+mn-ea"/>
                <a:cs typeface="Noto Sans CJK JP DemiLight" charset="-128"/>
              </a:rPr>
              <a:t>オンライン資格確認に関する照会について</a:t>
            </a:r>
            <a:endParaRPr lang="ja-JP" altLang="en-US" sz="1200" b="1" spc="165" dirty="0">
              <a:solidFill>
                <a:schemeClr val="bg1"/>
              </a:solidFill>
              <a:latin typeface="+mn-ea"/>
              <a:cs typeface="Noto Sans CJK JP DemiLight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BF3C642-8A86-5746-8D2F-F1857509C015}"/>
              </a:ext>
            </a:extLst>
          </p:cNvPr>
          <p:cNvSpPr/>
          <p:nvPr/>
        </p:nvSpPr>
        <p:spPr>
          <a:xfrm>
            <a:off x="300395" y="6290403"/>
            <a:ext cx="6123978" cy="1821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700"/>
              </a:lnSpc>
              <a:spcAft>
                <a:spcPts val="1800"/>
              </a:spcAft>
            </a:pPr>
            <a:r>
              <a:rPr lang="ja-JP" altLang="en-US" sz="13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</a:t>
            </a:r>
            <a:r>
              <a:rPr lang="en-US" altLang="ja-JP" sz="13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｢</a:t>
            </a:r>
            <a:r>
              <a:rPr lang="ja-JP" altLang="en-US" sz="13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オンライン</a:t>
            </a:r>
            <a:r>
              <a:rPr lang="ja-JP" altLang="en-US" sz="13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資格確認等</a:t>
            </a:r>
            <a:r>
              <a:rPr lang="ja-JP" altLang="en-US" sz="13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システム」を導入している医療機関・薬局</a:t>
            </a:r>
            <a:r>
              <a:rPr lang="ja-JP" altLang="en-US" sz="13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に</a:t>
            </a:r>
            <a:r>
              <a:rPr lang="ja-JP" altLang="en-US" sz="13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おいては、</a:t>
            </a:r>
            <a:r>
              <a:rPr lang="ja-JP" altLang="en-US" sz="130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＠</a:t>
            </a:r>
            <a:r>
              <a:rPr lang="ja-JP" altLang="en-US" sz="1300" b="1" u="sng" dirty="0" smtClean="0">
                <a:latin typeface="Meiryo" panose="020B0604030504040204" pitchFamily="34" charset="-128"/>
                <a:ea typeface="Meiryo" panose="020B0604030504040204" pitchFamily="34" charset="-128"/>
              </a:rPr>
              <a:t>マイナンバーカードを</a:t>
            </a:r>
            <a:r>
              <a:rPr lang="ja-JP" altLang="en-US" sz="1300" b="1" u="sng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健康</a:t>
            </a:r>
            <a:r>
              <a:rPr lang="ja-JP" altLang="en-US" sz="1300" b="1" u="sng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保険証</a:t>
            </a:r>
            <a:r>
              <a:rPr lang="ja-JP" altLang="en-US" sz="1300" b="1" u="sng" dirty="0" smtClean="0"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ja-JP" altLang="en-US" sz="1300" b="1" u="sng" dirty="0">
                <a:latin typeface="Meiryo" panose="020B0604030504040204" pitchFamily="34" charset="-128"/>
                <a:ea typeface="Meiryo" panose="020B0604030504040204" pitchFamily="34" charset="-128"/>
              </a:rPr>
              <a:t>して</a:t>
            </a:r>
            <a:r>
              <a:rPr lang="ja-JP" altLang="en-US" sz="1300" b="1" u="sng" dirty="0" smtClean="0">
                <a:latin typeface="Meiryo" panose="020B0604030504040204" pitchFamily="34" charset="-128"/>
                <a:ea typeface="Meiryo" panose="020B0604030504040204" pitchFamily="34" charset="-128"/>
              </a:rPr>
              <a:t>利用</a:t>
            </a:r>
            <a:r>
              <a:rPr lang="en-US" altLang="ja-JP" sz="1000" b="1" u="sng" dirty="0" smtClean="0"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13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できる</a:t>
            </a:r>
            <a:r>
              <a:rPr lang="ja-JP" altLang="en-US" sz="13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ように</a:t>
            </a:r>
            <a:r>
              <a:rPr lang="ja-JP" altLang="en-US" sz="13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なるため、健康保険</a:t>
            </a:r>
            <a:r>
              <a:rPr lang="ja-JP" altLang="en-US" sz="130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＠</a:t>
            </a:r>
            <a:r>
              <a:rPr lang="ja-JP" altLang="en-US" sz="1300" dirty="0" smtClean="0">
                <a:latin typeface="Meiryo" panose="020B0604030504040204" pitchFamily="34" charset="-128"/>
                <a:ea typeface="Meiryo" panose="020B0604030504040204" pitchFamily="34" charset="-128"/>
              </a:rPr>
              <a:t>証</a:t>
            </a:r>
            <a:r>
              <a:rPr lang="ja-JP" altLang="en-US" sz="13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の発行を待たずに受診することができます。</a:t>
            </a:r>
            <a:endParaRPr lang="en-US" altLang="ja-JP" sz="13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just">
              <a:lnSpc>
                <a:spcPts val="1700"/>
              </a:lnSpc>
              <a:spcAft>
                <a:spcPts val="485"/>
              </a:spcAft>
            </a:pPr>
            <a:r>
              <a:rPr lang="ja-JP" altLang="en-US" sz="13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・また、ご自身の投薬データや特定健診データが医療機関や薬局で連携されるため、</a:t>
            </a:r>
            <a:r>
              <a:rPr lang="en-US" altLang="ja-JP" sz="130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@</a:t>
            </a:r>
            <a:r>
              <a:rPr lang="ja-JP" altLang="en-US" sz="1300" b="1" u="sng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データに基づいたより良い診療を受けることが可能</a:t>
            </a:r>
            <a:r>
              <a:rPr lang="ja-JP" altLang="en-US" sz="13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となります</a:t>
            </a:r>
            <a:r>
              <a:rPr lang="ja-JP" altLang="en-US" sz="1300" dirty="0" smtClean="0">
                <a:latin typeface="Meiryo" panose="020B0604030504040204" pitchFamily="34" charset="-128"/>
                <a:ea typeface="Meiryo" panose="020B0604030504040204" pitchFamily="34" charset="-128"/>
              </a:rPr>
              <a:t>。</a:t>
            </a:r>
            <a:r>
              <a:rPr lang="en-US" altLang="ja-JP" sz="1300" spc="-150" dirty="0">
                <a:latin typeface="Meiryo" panose="020B0604030504040204" pitchFamily="34" charset="-128"/>
                <a:ea typeface="Meiryo" panose="020B0604030504040204" pitchFamily="34" charset="-128"/>
              </a:rPr>
              <a:t>(</a:t>
            </a:r>
            <a:r>
              <a:rPr lang="ja-JP" altLang="en-US" sz="1300" spc="-1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本人同意が必要</a:t>
            </a:r>
            <a:r>
              <a:rPr lang="en-US" altLang="ja-JP" sz="1300" spc="-15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endParaRPr lang="en-US" altLang="ja-JP" sz="1300" spc="-150" dirty="0" smtClean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just">
              <a:lnSpc>
                <a:spcPts val="1700"/>
              </a:lnSpc>
              <a:spcAft>
                <a:spcPts val="485"/>
              </a:spcAft>
            </a:pPr>
            <a:r>
              <a:rPr lang="ja-JP" altLang="en-US" sz="13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</a:t>
            </a:r>
            <a:r>
              <a:rPr lang="ja-JP" altLang="en-US" sz="13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さらに、医療費</a:t>
            </a:r>
            <a:r>
              <a:rPr lang="ja-JP" altLang="en-US" sz="13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の支払いが一時的</a:t>
            </a:r>
            <a:r>
              <a:rPr lang="ja-JP" altLang="en-US" sz="13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に高額に</a:t>
            </a:r>
            <a:r>
              <a:rPr lang="ja-JP" altLang="en-US" sz="13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なる</a:t>
            </a:r>
            <a:r>
              <a:rPr lang="ja-JP" altLang="en-US" sz="13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場合は、</a:t>
            </a:r>
            <a:r>
              <a:rPr lang="ja-JP" altLang="en-US" sz="1300" b="1" u="sng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必要な手続きを行うこと</a:t>
            </a:r>
            <a:r>
              <a:rPr lang="ja-JP" altLang="en-US" sz="1300" u="sng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＠</a:t>
            </a:r>
            <a:r>
              <a:rPr lang="ja-JP" altLang="en-US" sz="1300" b="1" u="sng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なく、医療</a:t>
            </a:r>
            <a:r>
              <a:rPr lang="ja-JP" altLang="en-US" sz="1300" b="1" u="sng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機関</a:t>
            </a:r>
            <a:r>
              <a:rPr lang="ja-JP" altLang="en-US" sz="1300" b="1" u="sng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</a:t>
            </a:r>
            <a:r>
              <a:rPr lang="ja-JP" altLang="en-US" sz="1300" b="1" u="sng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窓口</a:t>
            </a:r>
            <a:r>
              <a:rPr lang="ja-JP" altLang="en-US" sz="1300" b="1" u="sng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で一部負担金限度額以上の支払いが不要</a:t>
            </a:r>
            <a:r>
              <a:rPr lang="ja-JP" altLang="en-US" sz="13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になります。</a:t>
            </a:r>
            <a:endParaRPr lang="en-US" altLang="ja-JP" sz="13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BF3C642-8A86-5746-8D2F-F1857509C015}"/>
              </a:ext>
            </a:extLst>
          </p:cNvPr>
          <p:cNvSpPr/>
          <p:nvPr/>
        </p:nvSpPr>
        <p:spPr>
          <a:xfrm>
            <a:off x="5495539" y="8546375"/>
            <a:ext cx="1066800" cy="12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ja-JP" sz="5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 sz="5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厚生労働省特設ホームページ</a:t>
            </a:r>
            <a:r>
              <a:rPr lang="en-US" altLang="ja-JP" sz="50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lang="en-US" altLang="ja-JP" sz="500" b="1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421" y="8674615"/>
            <a:ext cx="835036" cy="838676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BF3C642-8A86-5746-8D2F-F1857509C015}"/>
              </a:ext>
            </a:extLst>
          </p:cNvPr>
          <p:cNvSpPr/>
          <p:nvPr/>
        </p:nvSpPr>
        <p:spPr>
          <a:xfrm>
            <a:off x="358140" y="8689057"/>
            <a:ext cx="6477000" cy="7720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ja-JP" altLang="en-US" sz="9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詳細については、次のホームページ等をご参照ください。</a:t>
            </a:r>
            <a:endParaRPr lang="en-US" altLang="ja-JP" sz="900" b="1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just">
              <a:lnSpc>
                <a:spcPts val="1000"/>
              </a:lnSpc>
            </a:pPr>
            <a:endParaRPr lang="en-US" altLang="ja-JP" sz="900" b="1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just">
              <a:lnSpc>
                <a:spcPts val="1000"/>
              </a:lnSpc>
            </a:pPr>
            <a:r>
              <a:rPr lang="en-US" altLang="ja-JP" sz="9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 sz="9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厚生労働省特設ホームページ</a:t>
            </a:r>
            <a:r>
              <a:rPr lang="en-US" altLang="ja-JP" sz="90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】https://www.mhlw.go.jp/stf/newpage_08544.html</a:t>
            </a:r>
            <a:endParaRPr lang="en-US" altLang="ja-JP" sz="900" b="1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just">
              <a:lnSpc>
                <a:spcPts val="1000"/>
              </a:lnSpc>
            </a:pPr>
            <a:endParaRPr lang="en-US" altLang="ja-JP" sz="900" b="1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just">
              <a:lnSpc>
                <a:spcPts val="1000"/>
              </a:lnSpc>
            </a:pPr>
            <a:r>
              <a:rPr lang="en-US" altLang="ja-JP" sz="9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 sz="9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マイナンバー総合フリーダイヤル</a:t>
            </a:r>
            <a:r>
              <a:rPr lang="en-US" altLang="ja-JP" sz="9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r>
              <a:rPr lang="ja-JP" altLang="en-US" sz="9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０１２０－９５－０１７８</a:t>
            </a:r>
            <a:endParaRPr lang="en-US" altLang="ja-JP" sz="900" b="1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just">
              <a:lnSpc>
                <a:spcPts val="1000"/>
              </a:lnSpc>
            </a:pPr>
            <a:r>
              <a:rPr lang="ja-JP" altLang="en-US" sz="9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en-US" altLang="ja-JP" sz="9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9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平日</a:t>
            </a:r>
            <a:r>
              <a:rPr lang="en-US" altLang="ja-JP" sz="9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9:30</a:t>
            </a:r>
            <a:r>
              <a:rPr lang="ja-JP" altLang="en-US" sz="9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～</a:t>
            </a:r>
            <a:r>
              <a:rPr lang="en-US" altLang="ja-JP" sz="9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17:30 </a:t>
            </a:r>
            <a:r>
              <a:rPr lang="ja-JP" altLang="en-US" sz="9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音声ガイダンスに従って、「４→２」の順にお進みください。</a:t>
            </a:r>
            <a:endParaRPr lang="en-US" altLang="ja-JP" sz="900" b="1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54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73F0D3CB47D0F40B688D5301E36CDE4" ma:contentTypeVersion="10" ma:contentTypeDescription="新しいドキュメントを作成します。" ma:contentTypeScope="" ma:versionID="73052524deda3e9b18f62a56b40a3f8d">
  <xsd:schema xmlns:xsd="http://www.w3.org/2001/XMLSchema" xmlns:xs="http://www.w3.org/2001/XMLSchema" xmlns:p="http://schemas.microsoft.com/office/2006/metadata/properties" xmlns:ns2="9e542ebf-0f02-4a5b-a3c6-60cb080530a7" targetNamespace="http://schemas.microsoft.com/office/2006/metadata/properties" ma:root="true" ma:fieldsID="2eb0a2b56d81a1b8855d252ab4930b51" ns2:_="">
    <xsd:import namespace="9e542ebf-0f02-4a5b-a3c6-60cb080530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42ebf-0f02-4a5b-a3c6-60cb080530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A9FB2F-0580-4DD5-A697-9CFC7FCAC992}">
  <ds:schemaRefs>
    <ds:schemaRef ds:uri="9e542ebf-0f02-4a5b-a3c6-60cb080530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6D4CDE8-92CA-4D90-A2A1-0EC09C4082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CEF1F3-83CB-4ED3-A3F4-8761232B3425}">
  <ds:schemaRefs>
    <ds:schemaRef ds:uri="http://purl.org/dc/dcmitype/"/>
    <ds:schemaRef ds:uri="http://schemas.microsoft.com/office/2006/documentManagement/types"/>
    <ds:schemaRef ds:uri="http://purl.org/dc/terms/"/>
    <ds:schemaRef ds:uri="9e542ebf-0f02-4a5b-a3c6-60cb080530a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15253</TotalTime>
  <Words>472</Words>
  <Application>Microsoft Office PowerPoint</Application>
  <PresentationFormat>A4 210 x 297 mm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Noto Sans CJK JP DemiLight</vt:lpstr>
      <vt:lpstr>メイリオ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協会けんぽ及び健康保険組合加入事業所の 事業主・従業員のみなさまへ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 剛史(matsumoto-takeshi)</dc:creator>
  <cp:lastModifiedBy>菊地 博史(kikuchi-hiroshi)</cp:lastModifiedBy>
  <cp:revision>633</cp:revision>
  <cp:lastPrinted>2021-08-20T08:43:49Z</cp:lastPrinted>
  <dcterms:created xsi:type="dcterms:W3CDTF">2021-01-07T10:15:48Z</dcterms:created>
  <dcterms:modified xsi:type="dcterms:W3CDTF">2021-08-20T08:44:17Z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0x010100573F0D3CB47D0F40B688D5301E36CDE4</vt:lpwstr>
  </property>
</Properties>
</file>