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6" r:id="rId4"/>
    <p:sldId id="258" r:id="rId5"/>
    <p:sldId id="265" r:id="rId6"/>
    <p:sldId id="264" r:id="rId7"/>
    <p:sldId id="260"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notesMasters/notesMaster1.xml" Type="http://schemas.openxmlformats.org/officeDocument/2006/relationships/notes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勝呂 元(suguro-hajime.22l)" userId="c02d4e0f-852e-4888-974d-cd4c59d0a22c" providerId="ADAL" clId="{6774DF1C-9EA8-4092-8202-96534E882CFB}"/>
    <pc:docChg chg="undo custSel delSld modSld">
      <pc:chgData name="勝呂 元(suguro-hajime.22l)" userId="c02d4e0f-852e-4888-974d-cd4c59d0a22c" providerId="ADAL" clId="{6774DF1C-9EA8-4092-8202-96534E882CFB}" dt="2025-07-30T01:59:44.989" v="303" actId="47"/>
      <pc:docMkLst>
        <pc:docMk/>
      </pc:docMkLst>
      <pc:sldChg chg="modSp mod">
        <pc:chgData name="勝呂 元(suguro-hajime.22l)" userId="c02d4e0f-852e-4888-974d-cd4c59d0a22c" providerId="ADAL" clId="{6774DF1C-9EA8-4092-8202-96534E882CFB}" dt="2025-07-30T01:59:13.667" v="297" actId="20577"/>
        <pc:sldMkLst>
          <pc:docMk/>
          <pc:sldMk cId="1243021163" sldId="257"/>
        </pc:sldMkLst>
        <pc:spChg chg="mod">
          <ac:chgData name="勝呂 元(suguro-hajime.22l)" userId="c02d4e0f-852e-4888-974d-cd4c59d0a22c" providerId="ADAL" clId="{6774DF1C-9EA8-4092-8202-96534E882CFB}" dt="2025-07-30T01:59:13.667" v="297" actId="20577"/>
          <ac:spMkLst>
            <pc:docMk/>
            <pc:sldMk cId="1243021163" sldId="257"/>
            <ac:spMk id="3" creationId="{00000000-0000-0000-0000-000000000000}"/>
          </ac:spMkLst>
        </pc:spChg>
      </pc:sldChg>
      <pc:sldChg chg="del">
        <pc:chgData name="勝呂 元(suguro-hajime.22l)" userId="c02d4e0f-852e-4888-974d-cd4c59d0a22c" providerId="ADAL" clId="{6774DF1C-9EA8-4092-8202-96534E882CFB}" dt="2025-07-30T01:59:38.753" v="298" actId="47"/>
        <pc:sldMkLst>
          <pc:docMk/>
          <pc:sldMk cId="3876409532" sldId="267"/>
        </pc:sldMkLst>
      </pc:sldChg>
      <pc:sldChg chg="del">
        <pc:chgData name="勝呂 元(suguro-hajime.22l)" userId="c02d4e0f-852e-4888-974d-cd4c59d0a22c" providerId="ADAL" clId="{6774DF1C-9EA8-4092-8202-96534E882CFB}" dt="2025-07-30T01:59:42.212" v="299" actId="47"/>
        <pc:sldMkLst>
          <pc:docMk/>
          <pc:sldMk cId="225423819" sldId="268"/>
        </pc:sldMkLst>
      </pc:sldChg>
      <pc:sldChg chg="del">
        <pc:chgData name="勝呂 元(suguro-hajime.22l)" userId="c02d4e0f-852e-4888-974d-cd4c59d0a22c" providerId="ADAL" clId="{6774DF1C-9EA8-4092-8202-96534E882CFB}" dt="2025-07-30T01:59:43.428" v="301" actId="47"/>
        <pc:sldMkLst>
          <pc:docMk/>
          <pc:sldMk cId="873357140" sldId="269"/>
        </pc:sldMkLst>
      </pc:sldChg>
      <pc:sldChg chg="del">
        <pc:chgData name="勝呂 元(suguro-hajime.22l)" userId="c02d4e0f-852e-4888-974d-cd4c59d0a22c" providerId="ADAL" clId="{6774DF1C-9EA8-4092-8202-96534E882CFB}" dt="2025-07-30T01:59:44.237" v="302" actId="47"/>
        <pc:sldMkLst>
          <pc:docMk/>
          <pc:sldMk cId="724786079" sldId="270"/>
        </pc:sldMkLst>
      </pc:sldChg>
      <pc:sldChg chg="del">
        <pc:chgData name="勝呂 元(suguro-hajime.22l)" userId="c02d4e0f-852e-4888-974d-cd4c59d0a22c" providerId="ADAL" clId="{6774DF1C-9EA8-4092-8202-96534E882CFB}" dt="2025-07-30T01:59:44.989" v="303" actId="47"/>
        <pc:sldMkLst>
          <pc:docMk/>
          <pc:sldMk cId="4293052772" sldId="271"/>
        </pc:sldMkLst>
      </pc:sldChg>
      <pc:sldChg chg="del">
        <pc:chgData name="勝呂 元(suguro-hajime.22l)" userId="c02d4e0f-852e-4888-974d-cd4c59d0a22c" providerId="ADAL" clId="{6774DF1C-9EA8-4092-8202-96534E882CFB}" dt="2025-07-30T01:59:42.834" v="300" actId="47"/>
        <pc:sldMkLst>
          <pc:docMk/>
          <pc:sldMk cId="659669361" sldId="272"/>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B34D830-4314-496F-897A-EFAE330F4C26}" type="datetimeFigureOut">
              <a:rPr kumimoji="1" lang="ja-JP" altLang="en-US" smtClean="0"/>
              <a:t>2025/7/30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D1B9114-ED6C-4FF1-B384-823FF78330F6}" type="slidenum">
              <a:rPr kumimoji="1" lang="ja-JP" altLang="en-US" smtClean="0"/>
              <a:t>‹#›</a:t>
            </a:fld>
            <a:endParaRPr kumimoji="1" lang="ja-JP" altLang="en-US"/>
          </a:p>
        </p:txBody>
      </p:sp>
    </p:spTree>
    <p:extLst>
      <p:ext uri="{BB962C8B-B14F-4D97-AF65-F5344CB8AC3E}">
        <p14:creationId xmlns:p14="http://schemas.microsoft.com/office/powerpoint/2010/main" val="6381006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D1B9114-ED6C-4FF1-B384-823FF78330F6}" type="slidenum">
              <a:rPr kumimoji="1" lang="ja-JP" altLang="en-US" smtClean="0"/>
              <a:t>1</a:t>
            </a:fld>
            <a:endParaRPr kumimoji="1" lang="ja-JP" altLang="en-US"/>
          </a:p>
        </p:txBody>
      </p:sp>
    </p:spTree>
    <p:extLst>
      <p:ext uri="{BB962C8B-B14F-4D97-AF65-F5344CB8AC3E}">
        <p14:creationId xmlns:p14="http://schemas.microsoft.com/office/powerpoint/2010/main" val="259396066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3023814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590682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797149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748716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83639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975495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29621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1732693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3734329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61885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677B203-0793-4CE4-90B9-0E50DFC1A91A}" type="datetimeFigureOut">
              <a:rPr kumimoji="1" lang="ja-JP" altLang="en-US" smtClean="0"/>
              <a:t>2025/7/30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219805842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7B203-0793-4CE4-90B9-0E50DFC1A91A}" type="datetimeFigureOut">
              <a:rPr kumimoji="1" lang="ja-JP" altLang="en-US" smtClean="0"/>
              <a:t>2025/7/30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19A69A-5DFC-4EF8-9F07-9EF55BDA207F}" type="slidenum">
              <a:rPr kumimoji="1" lang="ja-JP" altLang="en-US" smtClean="0"/>
              <a:t>‹#›</a:t>
            </a:fld>
            <a:endParaRPr kumimoji="1" lang="ja-JP" altLang="en-US"/>
          </a:p>
        </p:txBody>
      </p:sp>
    </p:spTree>
    <p:extLst>
      <p:ext uri="{BB962C8B-B14F-4D97-AF65-F5344CB8AC3E}">
        <p14:creationId xmlns:p14="http://schemas.microsoft.com/office/powerpoint/2010/main" val="2543733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43011" y="1940781"/>
            <a:ext cx="9705975" cy="1269145"/>
          </a:xfrm>
        </p:spPr>
        <p:txBody>
          <a:bodyPr anchor="t">
            <a:normAutofit fontScale="90000"/>
          </a:bodyPr>
          <a:lstStyle/>
          <a:p>
            <a:r>
              <a:rPr lang="ja-JP" altLang="en-US" sz="4000" dirty="0">
                <a:latin typeface="ＭＳ ゴシック" panose="020B0609070205080204" pitchFamily="49" charset="-128"/>
                <a:ea typeface="ＭＳ ゴシック" panose="020B0609070205080204" pitchFamily="49" charset="-128"/>
              </a:rPr>
              <a:t>在宅介護実態調査　</a:t>
            </a:r>
            <a:br>
              <a:rPr lang="ja-JP" altLang="en-US" sz="4000" dirty="0">
                <a:latin typeface="ＭＳ ゴシック" panose="020B0609070205080204" pitchFamily="49" charset="-128"/>
                <a:ea typeface="ＭＳ ゴシック" panose="020B0609070205080204" pitchFamily="49" charset="-128"/>
              </a:rPr>
            </a:br>
            <a:r>
              <a:rPr lang="ja-JP" altLang="en-US" sz="4000" dirty="0">
                <a:latin typeface="ＭＳ ゴシック" panose="020B0609070205080204" pitchFamily="49" charset="-128"/>
                <a:ea typeface="ＭＳ ゴシック" panose="020B0609070205080204" pitchFamily="49" charset="-128"/>
              </a:rPr>
              <a:t>データ入力用ファイル手順書（</a:t>
            </a:r>
            <a:r>
              <a:rPr lang="en-US" altLang="ja-JP" sz="4000" dirty="0">
                <a:latin typeface="ＭＳ ゴシック" panose="020B0609070205080204" pitchFamily="49" charset="-128"/>
                <a:ea typeface="ＭＳ ゴシック" panose="020B0609070205080204" pitchFamily="49" charset="-128"/>
              </a:rPr>
              <a:t>R3.8</a:t>
            </a:r>
            <a:r>
              <a:rPr lang="ja-JP" altLang="en-US" sz="4000" dirty="0">
                <a:latin typeface="ＭＳ ゴシック" panose="020B0609070205080204" pitchFamily="49" charset="-128"/>
                <a:ea typeface="ＭＳ ゴシック" panose="020B0609070205080204" pitchFamily="49" charset="-128"/>
              </a:rPr>
              <a:t>月改）</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4" name="サブタイトル 2"/>
          <p:cNvSpPr txBox="1">
            <a:spLocks/>
          </p:cNvSpPr>
          <p:nvPr/>
        </p:nvSpPr>
        <p:spPr>
          <a:xfrm>
            <a:off x="1523998" y="4504237"/>
            <a:ext cx="9144000" cy="10287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2000" dirty="0">
                <a:latin typeface="ＭＳ ゴシック" panose="020B0609070205080204" pitchFamily="49" charset="-128"/>
                <a:ea typeface="ＭＳ ゴシック" panose="020B0609070205080204" pitchFamily="49" charset="-128"/>
              </a:rPr>
              <a:t> このファイルは</a:t>
            </a:r>
            <a:r>
              <a:rPr lang="en-US" altLang="ja-JP" sz="2000" dirty="0">
                <a:latin typeface="ＭＳ ゴシック" panose="020B0609070205080204" pitchFamily="49" charset="-128"/>
                <a:ea typeface="ＭＳ ゴシック" panose="020B0609070205080204" pitchFamily="49" charset="-128"/>
              </a:rPr>
              <a:t>CSV</a:t>
            </a:r>
            <a:r>
              <a:rPr lang="ja-JP" altLang="en-US" sz="2000" dirty="0">
                <a:latin typeface="ＭＳ ゴシック" panose="020B0609070205080204" pitchFamily="49" charset="-128"/>
                <a:ea typeface="ＭＳ ゴシック" panose="020B0609070205080204" pitchFamily="49" charset="-128"/>
              </a:rPr>
              <a:t>ファイルの作成を支援するツールです。データのエラーチェックは行っていません。作成した</a:t>
            </a:r>
            <a:r>
              <a:rPr lang="en-US" altLang="ja-JP" sz="2000" dirty="0">
                <a:latin typeface="ＭＳ ゴシック" panose="020B0609070205080204" pitchFamily="49" charset="-128"/>
                <a:ea typeface="ＭＳ ゴシック" panose="020B0609070205080204" pitchFamily="49" charset="-128"/>
              </a:rPr>
              <a:t>CSV</a:t>
            </a:r>
            <a:r>
              <a:rPr lang="ja-JP" altLang="en-US" sz="2000" dirty="0">
                <a:latin typeface="ＭＳ ゴシック" panose="020B0609070205080204" pitchFamily="49" charset="-128"/>
                <a:ea typeface="ＭＳ ゴシック" panose="020B0609070205080204" pitchFamily="49" charset="-128"/>
              </a:rPr>
              <a:t>ファイルを認定ソフトへ取り込む際にエラーが検出された場合は都度手動により修正をしてください。</a:t>
            </a:r>
          </a:p>
        </p:txBody>
      </p:sp>
      <p:sp>
        <p:nvSpPr>
          <p:cNvPr id="5" name="タイトル 1"/>
          <p:cNvSpPr txBox="1">
            <a:spLocks/>
          </p:cNvSpPr>
          <p:nvPr/>
        </p:nvSpPr>
        <p:spPr>
          <a:xfrm>
            <a:off x="4261686" y="5628727"/>
            <a:ext cx="3668623" cy="409302"/>
          </a:xfrm>
          <a:prstGeom prst="rect">
            <a:avLst/>
          </a:prstGeom>
        </p:spPr>
        <p:txBody>
          <a:bodyPr vert="horz" lIns="91440" tIns="45720" rIns="91440" bIns="45720" rtlCol="0" anchor="t">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2000" dirty="0">
                <a:latin typeface="ＭＳ ゴシック" panose="020B0609070205080204" pitchFamily="49" charset="-128"/>
                <a:ea typeface="ＭＳ ゴシック" panose="020B0609070205080204" pitchFamily="49" charset="-128"/>
              </a:rPr>
              <a:t>Rev.1.1</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40986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566860"/>
          </a:xfrm>
          <a:solidFill>
            <a:srgbClr val="002060"/>
          </a:solidFill>
        </p:spPr>
        <p:txBody>
          <a:bodyPr>
            <a:normAutofit/>
          </a:bodyPr>
          <a:lstStyle/>
          <a:p>
            <a:pPr algn="ctr"/>
            <a:r>
              <a:rPr lang="ja-JP" altLang="en-US" sz="3200" b="1" dirty="0">
                <a:solidFill>
                  <a:schemeClr val="bg1"/>
                </a:solidFill>
                <a:latin typeface="ＭＳ ゴシック" panose="020B0609070205080204" pitchFamily="49" charset="-128"/>
                <a:ea typeface="ＭＳ ゴシック" panose="020B0609070205080204" pitchFamily="49" charset="-128"/>
              </a:rPr>
              <a:t>目次</a:t>
            </a:r>
            <a:endParaRPr kumimoji="1"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838200" y="1166202"/>
            <a:ext cx="10515600" cy="4351338"/>
          </a:xfrm>
        </p:spPr>
        <p:txBody>
          <a:bodyPr>
            <a:normAutofit fontScale="55000" lnSpcReduction="20000"/>
          </a:bodyPr>
          <a:lstStyle/>
          <a:p>
            <a:pPr marL="0" indent="0">
              <a:buNone/>
            </a:pPr>
            <a:r>
              <a:rPr lang="ja-JP" altLang="en-US" dirty="0">
                <a:latin typeface="ＭＳ ゴシック" panose="020B0609070205080204" pitchFamily="49" charset="-128"/>
                <a:ea typeface="ＭＳ ゴシック" panose="020B0609070205080204" pitchFamily="49" charset="-128"/>
              </a:rPr>
              <a:t>１</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新たにデータを作成する・・・・・・・・・・・・・・・・・・・・・・・・・・・・・・・・・・・・・・・ １</a:t>
            </a:r>
          </a:p>
          <a:p>
            <a:pPr marL="0" indent="0">
              <a:buNone/>
            </a:pPr>
            <a:r>
              <a:rPr lang="ja-JP" altLang="en-US" dirty="0">
                <a:latin typeface="ＭＳ ゴシック" panose="020B0609070205080204" pitchFamily="49" charset="-128"/>
                <a:ea typeface="ＭＳ ゴシック" panose="020B0609070205080204" pitchFamily="49" charset="-128"/>
              </a:rPr>
              <a:t>　① ファイルを開く・・・・・・・・・・・・・・・・・・・・・・・・・・・・・・・・・・・・・・・・・・ １</a:t>
            </a:r>
          </a:p>
          <a:p>
            <a:pPr marL="0" indent="0">
              <a:buNone/>
            </a:pPr>
            <a:r>
              <a:rPr lang="ja-JP" altLang="en-US" dirty="0">
                <a:latin typeface="ＭＳ ゴシック" panose="020B0609070205080204" pitchFamily="49" charset="-128"/>
                <a:ea typeface="ＭＳ ゴシック" panose="020B0609070205080204" pitchFamily="49" charset="-128"/>
              </a:rPr>
              <a:t>　② データの入力・・・・・・・・・・・・・・・・・・・・・・・・・・・・・・・・・・・・・・・・・・・ ２</a:t>
            </a:r>
          </a:p>
          <a:p>
            <a:pPr marL="0" indent="0">
              <a:buNone/>
            </a:pPr>
            <a:r>
              <a:rPr lang="ja-JP" altLang="en-US" dirty="0">
                <a:latin typeface="ＭＳ ゴシック" panose="020B0609070205080204" pitchFamily="49" charset="-128"/>
                <a:ea typeface="ＭＳ ゴシック" panose="020B0609070205080204" pitchFamily="49" charset="-128"/>
              </a:rPr>
              <a:t>　③ データの入力ルール・・・・・・・・・・・・・・・・・・・・・・・・・・・・・・・・・・・・・・・・ ３</a:t>
            </a:r>
          </a:p>
          <a:p>
            <a:pPr marL="0" indent="0">
              <a:buNone/>
            </a:pPr>
            <a:r>
              <a:rPr lang="ja-JP" altLang="en-US" dirty="0">
                <a:latin typeface="ＭＳ ゴシック" panose="020B0609070205080204" pitchFamily="49" charset="-128"/>
                <a:ea typeface="ＭＳ ゴシック" panose="020B0609070205080204" pitchFamily="49" charset="-128"/>
              </a:rPr>
              <a:t>　④ データの書き出し・・・・・・・・・・・・・・・・・・・・・・・・・・・・・・・・・・・・・・・・・ ４</a:t>
            </a:r>
          </a:p>
          <a:p>
            <a:pPr marL="0" indent="0">
              <a:buNone/>
            </a:pPr>
            <a:r>
              <a:rPr lang="ja-JP" altLang="en-US" dirty="0">
                <a:latin typeface="ＭＳ ゴシック" panose="020B0609070205080204" pitchFamily="49" charset="-128"/>
                <a:ea typeface="ＭＳ ゴシック" panose="020B0609070205080204" pitchFamily="49" charset="-128"/>
              </a:rPr>
              <a:t>　⑤ </a:t>
            </a:r>
            <a:r>
              <a:rPr lang="en-US" altLang="ja-JP" dirty="0">
                <a:latin typeface="ＭＳ ゴシック" panose="020B0609070205080204" pitchFamily="49" charset="-128"/>
                <a:ea typeface="ＭＳ ゴシック" panose="020B0609070205080204" pitchFamily="49" charset="-128"/>
              </a:rPr>
              <a:t>CSV</a:t>
            </a:r>
            <a:r>
              <a:rPr lang="ja-JP" altLang="en-US" dirty="0">
                <a:latin typeface="ＭＳ ゴシック" panose="020B0609070205080204" pitchFamily="49" charset="-128"/>
                <a:ea typeface="ＭＳ ゴシック" panose="020B0609070205080204" pitchFamily="49" charset="-128"/>
              </a:rPr>
              <a:t>ファイル出力の終了 ・・・・・・・・・・・・・・・・・・・・・・・・・・・・・・・・・・・・・・ ５</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endParaRPr kumimoji="1" lang="ja-JP" altLang="en-US" dirty="0">
              <a:latin typeface="ＭＳ ゴシック" panose="020B0609070205080204" pitchFamily="49" charset="-128"/>
              <a:ea typeface="ＭＳ ゴシック" panose="020B0609070205080204" pitchFamily="49" charset="-128"/>
            </a:endParaRPr>
          </a:p>
        </p:txBody>
      </p:sp>
      <p:sp>
        <p:nvSpPr>
          <p:cNvPr id="6"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a:latin typeface="ＭＳ ゴシック" panose="020B0609070205080204" pitchFamily="49" charset="-128"/>
                <a:ea typeface="ＭＳ ゴシック" panose="020B0609070205080204" pitchFamily="49" charset="-128"/>
              </a:rPr>
              <a:t>1</a:t>
            </a:r>
            <a:endParaRPr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43021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941160"/>
          </a:xfrm>
          <a:solidFill>
            <a:srgbClr val="002060"/>
          </a:solidFill>
        </p:spPr>
        <p:txBody>
          <a:bodyPr>
            <a:normAutofit fontScale="90000"/>
          </a:bodyPr>
          <a:lstStyle/>
          <a:p>
            <a:r>
              <a:rPr lang="ja-JP" altLang="en-US" sz="3200" b="1" dirty="0">
                <a:solidFill>
                  <a:schemeClr val="bg1"/>
                </a:solidFill>
                <a:latin typeface="ＭＳ ゴシック" panose="020B0609070205080204" pitchFamily="49" charset="-128"/>
                <a:ea typeface="ＭＳ ゴシック" panose="020B0609070205080204" pitchFamily="49" charset="-128"/>
              </a:rPr>
              <a:t>１</a:t>
            </a:r>
            <a:r>
              <a:rPr lang="en-US" altLang="ja-JP" sz="3200" b="1" dirty="0">
                <a:solidFill>
                  <a:schemeClr val="bg1"/>
                </a:solidFill>
                <a:latin typeface="ＭＳ ゴシック" panose="020B0609070205080204" pitchFamily="49" charset="-128"/>
                <a:ea typeface="ＭＳ ゴシック" panose="020B0609070205080204" pitchFamily="49" charset="-128"/>
              </a:rPr>
              <a:t>.</a:t>
            </a:r>
            <a:r>
              <a:rPr lang="ja-JP" altLang="en-US" sz="3200" b="1" dirty="0">
                <a:solidFill>
                  <a:schemeClr val="bg1"/>
                </a:solidFill>
                <a:latin typeface="ＭＳ ゴシック" panose="020B0609070205080204" pitchFamily="49" charset="-128"/>
                <a:ea typeface="ＭＳ ゴシック" panose="020B0609070205080204" pitchFamily="49" charset="-128"/>
              </a:rPr>
              <a:t>新たにデータを作成する</a:t>
            </a:r>
            <a:br>
              <a:rPr lang="en-US" altLang="ja-JP" sz="3200" b="1" dirty="0">
                <a:solidFill>
                  <a:schemeClr val="bg1"/>
                </a:solidFill>
                <a:latin typeface="ＭＳ ゴシック" panose="020B0609070205080204" pitchFamily="49" charset="-128"/>
                <a:ea typeface="ＭＳ ゴシック" panose="020B0609070205080204" pitchFamily="49" charset="-128"/>
              </a:rPr>
            </a:br>
            <a:r>
              <a:rPr lang="ja-JP" altLang="en-US" sz="3200" b="1" dirty="0">
                <a:solidFill>
                  <a:schemeClr val="bg1"/>
                </a:solidFill>
                <a:latin typeface="ＭＳ ゴシック" panose="020B0609070205080204" pitchFamily="49" charset="-128"/>
                <a:ea typeface="ＭＳ ゴシック" panose="020B0609070205080204" pitchFamily="49" charset="-128"/>
              </a:rPr>
              <a:t>　① ファイルを開く </a:t>
            </a:r>
            <a:endParaRPr kumimoji="1"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696685" y="1645173"/>
            <a:ext cx="10903131" cy="4351338"/>
          </a:xfrm>
        </p:spPr>
        <p:txBody>
          <a:bodyPr>
            <a:normAutofit/>
          </a:bodyPr>
          <a:lstStyle/>
          <a:p>
            <a:r>
              <a:rPr lang="ja-JP" altLang="en-US" sz="2000" dirty="0">
                <a:latin typeface="ＭＳ ゴシック" panose="020B0609070205080204" pitchFamily="49" charset="-128"/>
                <a:ea typeface="ＭＳ ゴシック" panose="020B0609070205080204" pitchFamily="49" charset="-128"/>
              </a:rPr>
              <a:t>「在宅介護実態調査　データ入力用ファイル（Ｒ３．８改）</a:t>
            </a:r>
            <a:r>
              <a:rPr lang="en-US" altLang="ja-JP" sz="2000" dirty="0">
                <a:latin typeface="ＭＳ ゴシック" panose="020B0609070205080204" pitchFamily="49" charset="-128"/>
                <a:ea typeface="ＭＳ ゴシック" panose="020B0609070205080204" pitchFamily="49" charset="-128"/>
              </a:rPr>
              <a:t>.</a:t>
            </a:r>
            <a:r>
              <a:rPr lang="en-US" altLang="ja-JP" sz="2000" dirty="0" err="1">
                <a:latin typeface="ＭＳ ゴシック" panose="020B0609070205080204" pitchFamily="49" charset="-128"/>
                <a:ea typeface="ＭＳ ゴシック" panose="020B0609070205080204" pitchFamily="49" charset="-128"/>
              </a:rPr>
              <a:t>xlsm</a:t>
            </a:r>
            <a:r>
              <a:rPr lang="ja-JP" altLang="en-US" sz="2000" dirty="0">
                <a:latin typeface="ＭＳ ゴシック" panose="020B0609070205080204" pitchFamily="49" charset="-128"/>
                <a:ea typeface="ＭＳ ゴシック" panose="020B0609070205080204" pitchFamily="49" charset="-128"/>
              </a:rPr>
              <a:t>」をエクセルで開きます。 </a:t>
            </a:r>
            <a:endParaRPr lang="en-US" altLang="ja-JP" sz="2000" dirty="0">
              <a:latin typeface="ＭＳ ゴシック" panose="020B0609070205080204" pitchFamily="49" charset="-128"/>
              <a:ea typeface="ＭＳ ゴシック" panose="020B0609070205080204" pitchFamily="49" charset="-128"/>
            </a:endParaRPr>
          </a:p>
          <a:p>
            <a:endParaRPr lang="en-US" altLang="ja-JP" sz="2000" dirty="0">
              <a:latin typeface="ＭＳ ゴシック" panose="020B0609070205080204" pitchFamily="49" charset="-128"/>
              <a:ea typeface="ＭＳ ゴシック" panose="020B0609070205080204" pitchFamily="49" charset="-128"/>
            </a:endParaRPr>
          </a:p>
          <a:p>
            <a:endParaRPr lang="en-US" altLang="ja-JP" sz="2000" dirty="0">
              <a:latin typeface="ＭＳ ゴシック" panose="020B0609070205080204" pitchFamily="49" charset="-128"/>
              <a:ea typeface="ＭＳ ゴシック" panose="020B0609070205080204" pitchFamily="49" charset="-128"/>
            </a:endParaRPr>
          </a:p>
          <a:p>
            <a:endParaRPr lang="en-US" altLang="ja-JP" sz="2000" dirty="0">
              <a:latin typeface="ＭＳ ゴシック" panose="020B0609070205080204" pitchFamily="49" charset="-128"/>
              <a:ea typeface="ＭＳ ゴシック" panose="020B0609070205080204" pitchFamily="49" charset="-128"/>
            </a:endParaRPr>
          </a:p>
          <a:p>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このファイルはマクロを使用しています。ウィンドウズの設定でマクロが無効となっている場合は使用できません。各自治体の</a:t>
            </a:r>
            <a:r>
              <a:rPr lang="en-US" altLang="ja-JP" sz="2000" dirty="0">
                <a:latin typeface="ＭＳ ゴシック" panose="020B0609070205080204" pitchFamily="49" charset="-128"/>
                <a:ea typeface="ＭＳ ゴシック" panose="020B0609070205080204" pitchFamily="49" charset="-128"/>
              </a:rPr>
              <a:t>IT</a:t>
            </a:r>
            <a:r>
              <a:rPr lang="ja-JP" altLang="en-US" sz="2000" dirty="0">
                <a:latin typeface="ＭＳ ゴシック" panose="020B0609070205080204" pitchFamily="49" charset="-128"/>
                <a:ea typeface="ＭＳ ゴシック" panose="020B0609070205080204" pitchFamily="49" charset="-128"/>
              </a:rPr>
              <a:t>担当者等にご相談ください。また、ファイルサイズが大きいため開くのに時間がかかる場合があります。開いた後に以下のような注意が表示される場合がありますが、「コンテンツの有効化」をクリックしてください。 </a:t>
            </a:r>
          </a:p>
          <a:p>
            <a:endParaRPr kumimoji="1" lang="ja-JP" altLang="en-US" dirty="0">
              <a:latin typeface="ＭＳ ゴシック" panose="020B0609070205080204" pitchFamily="49" charset="-128"/>
              <a:ea typeface="ＭＳ ゴシック" panose="020B0609070205080204" pitchFamily="49" charset="-128"/>
            </a:endParaRPr>
          </a:p>
        </p:txBody>
      </p:sp>
      <p:pic>
        <p:nvPicPr>
          <p:cNvPr id="5" name="図 4"/>
          <p:cNvPicPr>
            <a:picLocks noChangeAspect="1"/>
          </p:cNvPicPr>
          <p:nvPr/>
        </p:nvPicPr>
        <p:blipFill>
          <a:blip r:embed="rId2"/>
          <a:stretch>
            <a:fillRect/>
          </a:stretch>
        </p:blipFill>
        <p:spPr>
          <a:xfrm>
            <a:off x="1172966" y="5087770"/>
            <a:ext cx="4676190" cy="342857"/>
          </a:xfrm>
          <a:prstGeom prst="rect">
            <a:avLst/>
          </a:prstGeom>
        </p:spPr>
      </p:pic>
      <p:sp>
        <p:nvSpPr>
          <p:cNvPr id="6"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a:latin typeface="ＭＳ ゴシック" panose="020B0609070205080204" pitchFamily="49" charset="-128"/>
                <a:ea typeface="ＭＳ ゴシック" panose="020B0609070205080204" pitchFamily="49" charset="-128"/>
              </a:rPr>
              <a:t>1</a:t>
            </a:r>
            <a:endParaRPr lang="ja-JP" altLang="en-US" sz="1200" dirty="0">
              <a:latin typeface="ＭＳ ゴシック" panose="020B0609070205080204" pitchFamily="49" charset="-128"/>
              <a:ea typeface="ＭＳ ゴシック" panose="020B0609070205080204" pitchFamily="49" charset="-128"/>
            </a:endParaRPr>
          </a:p>
        </p:txBody>
      </p:sp>
      <p:pic>
        <p:nvPicPr>
          <p:cNvPr id="7" name="図 6"/>
          <p:cNvPicPr>
            <a:picLocks noChangeAspect="1"/>
          </p:cNvPicPr>
          <p:nvPr/>
        </p:nvPicPr>
        <p:blipFill>
          <a:blip r:embed="rId3"/>
          <a:stretch>
            <a:fillRect/>
          </a:stretch>
        </p:blipFill>
        <p:spPr>
          <a:xfrm>
            <a:off x="1843132" y="2233138"/>
            <a:ext cx="714286" cy="1133333"/>
          </a:xfrm>
          <a:prstGeom prst="rect">
            <a:avLst/>
          </a:prstGeom>
        </p:spPr>
      </p:pic>
    </p:spTree>
    <p:extLst>
      <p:ext uri="{BB962C8B-B14F-4D97-AF65-F5344CB8AC3E}">
        <p14:creationId xmlns:p14="http://schemas.microsoft.com/office/powerpoint/2010/main" val="3261109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320466" y="1296532"/>
            <a:ext cx="11541790" cy="4224701"/>
          </a:xfrm>
          <a:prstGeom prst="rect">
            <a:avLst/>
          </a:prstGeom>
        </p:spPr>
      </p:pic>
      <p:sp>
        <p:nvSpPr>
          <p:cNvPr id="3" name="コンテンツ プレースホルダー 2"/>
          <p:cNvSpPr>
            <a:spLocks noGrp="1"/>
          </p:cNvSpPr>
          <p:nvPr>
            <p:ph idx="1"/>
          </p:nvPr>
        </p:nvSpPr>
        <p:spPr>
          <a:xfrm>
            <a:off x="687976" y="4111488"/>
            <a:ext cx="11183553" cy="825117"/>
          </a:xfrm>
          <a:ln w="28575">
            <a:solidFill>
              <a:srgbClr val="FF0000"/>
            </a:solidFill>
            <a:prstDash val="dash"/>
          </a:ln>
        </p:spPr>
        <p:txBody>
          <a:bodyPr/>
          <a:lstStyle/>
          <a:p>
            <a:pPr marL="0" indent="0">
              <a:buNone/>
            </a:pPr>
            <a:r>
              <a:rPr kumimoji="1" lang="ja-JP" altLang="en-US" dirty="0"/>
              <a:t>　</a:t>
            </a:r>
          </a:p>
        </p:txBody>
      </p:sp>
      <p:sp>
        <p:nvSpPr>
          <p:cNvPr id="6"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b="1" dirty="0">
                <a:solidFill>
                  <a:schemeClr val="bg1"/>
                </a:solidFill>
                <a:latin typeface="ＭＳ ゴシック" panose="020B0609070205080204" pitchFamily="49" charset="-128"/>
                <a:ea typeface="ＭＳ ゴシック" panose="020B0609070205080204" pitchFamily="49" charset="-128"/>
              </a:rPr>
              <a:t>　② データの入力</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a:latin typeface="ＭＳ ゴシック" panose="020B0609070205080204" pitchFamily="49" charset="-128"/>
                <a:ea typeface="ＭＳ ゴシック" panose="020B0609070205080204" pitchFamily="49" charset="-128"/>
              </a:rPr>
              <a:t>2</a:t>
            </a:r>
            <a:endParaRPr lang="ja-JP" altLang="en-US" sz="1200" dirty="0">
              <a:latin typeface="ＭＳ ゴシック" panose="020B0609070205080204" pitchFamily="49" charset="-128"/>
              <a:ea typeface="ＭＳ ゴシック" panose="020B0609070205080204" pitchFamily="49" charset="-128"/>
            </a:endParaRPr>
          </a:p>
        </p:txBody>
      </p:sp>
      <p:sp>
        <p:nvSpPr>
          <p:cNvPr id="9" name="コンテンツ プレースホルダー 2"/>
          <p:cNvSpPr txBox="1">
            <a:spLocks/>
          </p:cNvSpPr>
          <p:nvPr/>
        </p:nvSpPr>
        <p:spPr>
          <a:xfrm>
            <a:off x="1456768" y="5165528"/>
            <a:ext cx="1277720" cy="391342"/>
          </a:xfrm>
          <a:prstGeom prst="rect">
            <a:avLst/>
          </a:prstGeom>
          <a:ln w="19050">
            <a:solidFill>
              <a:srgbClr val="FF0000"/>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a:t>　</a:t>
            </a:r>
            <a:endParaRPr lang="ja-JP" altLang="en-US" dirty="0"/>
          </a:p>
        </p:txBody>
      </p:sp>
      <p:sp>
        <p:nvSpPr>
          <p:cNvPr id="11" name="四角形吹き出し 10"/>
          <p:cNvSpPr/>
          <p:nvPr/>
        </p:nvSpPr>
        <p:spPr>
          <a:xfrm>
            <a:off x="4259678" y="5556870"/>
            <a:ext cx="4160311" cy="715360"/>
          </a:xfrm>
          <a:prstGeom prst="wedgeRectCallout">
            <a:avLst>
              <a:gd name="adj1" fmla="val -87128"/>
              <a:gd name="adj2" fmla="val -54482"/>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ja-JP" altLang="en-US" sz="2000" dirty="0">
                <a:solidFill>
                  <a:schemeClr val="tx1"/>
                </a:solidFill>
                <a:latin typeface="ＭＳ ゴシック" panose="020B0609070205080204" pitchFamily="49" charset="-128"/>
                <a:ea typeface="ＭＳ ゴシック" panose="020B0609070205080204" pitchFamily="49" charset="-128"/>
              </a:rPr>
              <a:t>アンケート結果入力シート</a:t>
            </a:r>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ja-JP" altLang="en-US" sz="2000" dirty="0">
                <a:solidFill>
                  <a:schemeClr val="tx1"/>
                </a:solidFill>
                <a:latin typeface="ＭＳ ゴシック" panose="020B0609070205080204" pitchFamily="49" charset="-128"/>
                <a:ea typeface="ＭＳ ゴシック" panose="020B0609070205080204" pitchFamily="49" charset="-128"/>
              </a:rPr>
              <a:t>へ調査結果を入力します。</a:t>
            </a:r>
          </a:p>
        </p:txBody>
      </p:sp>
    </p:spTree>
    <p:extLst>
      <p:ext uri="{BB962C8B-B14F-4D97-AF65-F5344CB8AC3E}">
        <p14:creationId xmlns:p14="http://schemas.microsoft.com/office/powerpoint/2010/main" val="2522154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FFC87020-6B9F-7137-9D3F-A1C95BA550D9}"/>
              </a:ext>
            </a:extLst>
          </p:cNvPr>
          <p:cNvPicPr>
            <a:picLocks noChangeAspect="1"/>
          </p:cNvPicPr>
          <p:nvPr/>
        </p:nvPicPr>
        <p:blipFill>
          <a:blip r:embed="rId2"/>
          <a:stretch>
            <a:fillRect/>
          </a:stretch>
        </p:blipFill>
        <p:spPr>
          <a:xfrm>
            <a:off x="591854" y="1310290"/>
            <a:ext cx="8424411" cy="3876263"/>
          </a:xfrm>
          <a:prstGeom prst="rect">
            <a:avLst/>
          </a:prstGeom>
        </p:spPr>
      </p:pic>
      <p:sp>
        <p:nvSpPr>
          <p:cNvPr id="6"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b="1" dirty="0">
                <a:solidFill>
                  <a:schemeClr val="bg1"/>
                </a:solidFill>
                <a:latin typeface="ＭＳ ゴシック" panose="020B0609070205080204" pitchFamily="49" charset="-128"/>
                <a:ea typeface="ＭＳ ゴシック" panose="020B0609070205080204" pitchFamily="49" charset="-128"/>
              </a:rPr>
              <a:t>　③ データの入力ルール</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a:latin typeface="ＭＳ ゴシック" panose="020B0609070205080204" pitchFamily="49" charset="-128"/>
                <a:ea typeface="ＭＳ ゴシック" panose="020B0609070205080204" pitchFamily="49" charset="-128"/>
              </a:rPr>
              <a:t>3</a:t>
            </a:r>
            <a:endParaRPr lang="ja-JP" altLang="en-US" sz="1200" dirty="0">
              <a:latin typeface="ＭＳ ゴシック" panose="020B0609070205080204" pitchFamily="49" charset="-128"/>
              <a:ea typeface="ＭＳ ゴシック" panose="020B0609070205080204" pitchFamily="49" charset="-128"/>
            </a:endParaRPr>
          </a:p>
        </p:txBody>
      </p:sp>
      <p:sp>
        <p:nvSpPr>
          <p:cNvPr id="10" name="コンテンツ プレースホルダー 2"/>
          <p:cNvSpPr>
            <a:spLocks noGrp="1"/>
          </p:cNvSpPr>
          <p:nvPr>
            <p:ph idx="1"/>
          </p:nvPr>
        </p:nvSpPr>
        <p:spPr>
          <a:xfrm>
            <a:off x="949236" y="4893218"/>
            <a:ext cx="561705" cy="372127"/>
          </a:xfrm>
          <a:ln w="57150">
            <a:solidFill>
              <a:srgbClr val="FF0000"/>
            </a:solidFill>
          </a:ln>
        </p:spPr>
        <p:txBody>
          <a:bodyPr>
            <a:normAutofit fontScale="92500" lnSpcReduction="20000"/>
          </a:bodyPr>
          <a:lstStyle/>
          <a:p>
            <a:pPr marL="0" indent="0">
              <a:buNone/>
            </a:pPr>
            <a:r>
              <a:rPr kumimoji="1" lang="ja-JP" altLang="en-US" dirty="0"/>
              <a:t>　</a:t>
            </a:r>
          </a:p>
        </p:txBody>
      </p:sp>
      <p:sp>
        <p:nvSpPr>
          <p:cNvPr id="11" name="四角形吹き出し 10"/>
          <p:cNvSpPr/>
          <p:nvPr/>
        </p:nvSpPr>
        <p:spPr>
          <a:xfrm>
            <a:off x="1924325" y="5530370"/>
            <a:ext cx="8743950" cy="906945"/>
          </a:xfrm>
          <a:prstGeom prst="wedgeRectCallout">
            <a:avLst>
              <a:gd name="adj1" fmla="val -53394"/>
              <a:gd name="adj2" fmla="val -79224"/>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ja-JP" altLang="en-US" sz="2000" dirty="0">
                <a:solidFill>
                  <a:schemeClr val="tx1"/>
                </a:solidFill>
                <a:latin typeface="ＭＳ ゴシック" panose="020B0609070205080204" pitchFamily="49" charset="-128"/>
                <a:ea typeface="ＭＳ ゴシック" panose="020B0609070205080204" pitchFamily="49" charset="-128"/>
              </a:rPr>
              <a:t>在宅介護実態調査　データ入力用ファイル（Ｒ３．８改）</a:t>
            </a:r>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en-US" altLang="ja-JP" sz="2000" dirty="0" err="1">
                <a:solidFill>
                  <a:schemeClr val="tx1"/>
                </a:solidFill>
                <a:latin typeface="ＭＳ ゴシック" panose="020B0609070205080204" pitchFamily="49" charset="-128"/>
                <a:ea typeface="ＭＳ ゴシック" panose="020B0609070205080204" pitchFamily="49" charset="-128"/>
              </a:rPr>
              <a:t>xlsm</a:t>
            </a:r>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ja-JP" altLang="en-US" sz="2000" dirty="0">
                <a:solidFill>
                  <a:schemeClr val="tx1"/>
                </a:solidFill>
                <a:latin typeface="ＭＳ ゴシック" panose="020B0609070205080204" pitchFamily="49" charset="-128"/>
                <a:ea typeface="ＭＳ ゴシック" panose="020B0609070205080204" pitchFamily="49" charset="-128"/>
              </a:rPr>
              <a:t>ファイルの</a:t>
            </a:r>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ja-JP" altLang="en-US" sz="2000" dirty="0">
                <a:solidFill>
                  <a:schemeClr val="tx1"/>
                </a:solidFill>
                <a:latin typeface="ＭＳ ゴシック" panose="020B0609070205080204" pitchFamily="49" charset="-128"/>
                <a:ea typeface="ＭＳ ゴシック" panose="020B0609070205080204" pitchFamily="49" charset="-128"/>
              </a:rPr>
              <a:t>入力例</a:t>
            </a:r>
            <a:r>
              <a:rPr lang="en-US" altLang="ja-JP" sz="2000" dirty="0">
                <a:solidFill>
                  <a:schemeClr val="tx1"/>
                </a:solidFill>
                <a:latin typeface="ＭＳ ゴシック" panose="020B0609070205080204" pitchFamily="49" charset="-128"/>
                <a:ea typeface="ＭＳ ゴシック" panose="020B0609070205080204" pitchFamily="49" charset="-128"/>
              </a:rPr>
              <a:t>』</a:t>
            </a:r>
            <a:r>
              <a:rPr lang="ja-JP" altLang="en-US" sz="2000" dirty="0">
                <a:solidFill>
                  <a:schemeClr val="tx1"/>
                </a:solidFill>
                <a:latin typeface="ＭＳ ゴシック" panose="020B0609070205080204" pitchFamily="49" charset="-128"/>
                <a:ea typeface="ＭＳ ゴシック" panose="020B0609070205080204" pitchFamily="49" charset="-128"/>
              </a:rPr>
              <a:t>シートに入力ルールが記載されています。</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54473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342244" y="1265660"/>
            <a:ext cx="11554759" cy="4229449"/>
          </a:xfrm>
          <a:prstGeom prst="rect">
            <a:avLst/>
          </a:prstGeom>
        </p:spPr>
      </p:pic>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a:latin typeface="ＭＳ ゴシック" panose="020B0609070205080204" pitchFamily="49" charset="-128"/>
                <a:ea typeface="ＭＳ ゴシック" panose="020B0609070205080204" pitchFamily="49" charset="-128"/>
              </a:rPr>
              <a:t>4</a:t>
            </a:r>
            <a:endParaRPr lang="ja-JP" altLang="en-US" sz="1200" dirty="0">
              <a:latin typeface="ＭＳ ゴシック" panose="020B0609070205080204" pitchFamily="49" charset="-128"/>
              <a:ea typeface="ＭＳ ゴシック" panose="020B0609070205080204" pitchFamily="49" charset="-128"/>
            </a:endParaRPr>
          </a:p>
        </p:txBody>
      </p:sp>
      <p:sp>
        <p:nvSpPr>
          <p:cNvPr id="9"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b="1" dirty="0">
                <a:solidFill>
                  <a:schemeClr val="bg1"/>
                </a:solidFill>
                <a:latin typeface="ＭＳ ゴシック" panose="020B0609070205080204" pitchFamily="49" charset="-128"/>
                <a:ea typeface="ＭＳ ゴシック" panose="020B0609070205080204" pitchFamily="49" charset="-128"/>
              </a:rPr>
              <a:t>　④ データの書き出し</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10" name="コンテンツ プレースホルダー 2"/>
          <p:cNvSpPr>
            <a:spLocks noGrp="1"/>
          </p:cNvSpPr>
          <p:nvPr>
            <p:ph idx="1"/>
          </p:nvPr>
        </p:nvSpPr>
        <p:spPr>
          <a:xfrm>
            <a:off x="342244" y="1687244"/>
            <a:ext cx="1292792" cy="546177"/>
          </a:xfrm>
          <a:ln w="57150">
            <a:solidFill>
              <a:srgbClr val="FF0000"/>
            </a:solidFill>
          </a:ln>
        </p:spPr>
        <p:txBody>
          <a:bodyPr/>
          <a:lstStyle/>
          <a:p>
            <a:pPr marL="0" indent="0">
              <a:buNone/>
            </a:pPr>
            <a:r>
              <a:rPr kumimoji="1" lang="ja-JP" altLang="en-US" dirty="0"/>
              <a:t>　</a:t>
            </a:r>
          </a:p>
        </p:txBody>
      </p:sp>
      <p:sp>
        <p:nvSpPr>
          <p:cNvPr id="11" name="四角形吹き出し 10"/>
          <p:cNvSpPr/>
          <p:nvPr/>
        </p:nvSpPr>
        <p:spPr>
          <a:xfrm>
            <a:off x="988640" y="5571159"/>
            <a:ext cx="8743950" cy="749808"/>
          </a:xfrm>
          <a:prstGeom prst="wedgeRectCallout">
            <a:avLst>
              <a:gd name="adj1" fmla="val -42759"/>
              <a:gd name="adj2" fmla="val -494730"/>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ＭＳ ゴシック" panose="020B0609070205080204" pitchFamily="49" charset="-128"/>
                <a:ea typeface="ＭＳ ゴシック" panose="020B0609070205080204" pitchFamily="49" charset="-128"/>
              </a:rPr>
              <a:t>全件入力後、</a:t>
            </a:r>
            <a:r>
              <a:rPr lang="en-US" altLang="ja-JP" sz="2000" dirty="0">
                <a:solidFill>
                  <a:schemeClr val="tx1"/>
                </a:solidFill>
                <a:latin typeface="ＭＳ ゴシック" panose="020B0609070205080204" pitchFamily="49" charset="-128"/>
                <a:ea typeface="ＭＳ ゴシック" panose="020B0609070205080204" pitchFamily="49" charset="-128"/>
              </a:rPr>
              <a:t>CSV</a:t>
            </a:r>
            <a:r>
              <a:rPr lang="ja-JP" altLang="en-US" sz="2000" dirty="0">
                <a:solidFill>
                  <a:schemeClr val="tx1"/>
                </a:solidFill>
                <a:latin typeface="ＭＳ ゴシック" panose="020B0609070205080204" pitchFamily="49" charset="-128"/>
                <a:ea typeface="ＭＳ ゴシック" panose="020B0609070205080204" pitchFamily="49" charset="-128"/>
              </a:rPr>
              <a:t>出力ボタンをクリックして</a:t>
            </a:r>
            <a:r>
              <a:rPr lang="en-US" altLang="ja-JP" sz="2000" dirty="0">
                <a:solidFill>
                  <a:schemeClr val="tx1"/>
                </a:solidFill>
                <a:latin typeface="ＭＳ ゴシック" panose="020B0609070205080204" pitchFamily="49" charset="-128"/>
                <a:ea typeface="ＭＳ ゴシック" panose="020B0609070205080204" pitchFamily="49" charset="-128"/>
              </a:rPr>
              <a:t>CSV</a:t>
            </a:r>
            <a:r>
              <a:rPr lang="ja-JP" altLang="en-US" sz="2000" dirty="0">
                <a:solidFill>
                  <a:schemeClr val="tx1"/>
                </a:solidFill>
                <a:latin typeface="ＭＳ ゴシック" panose="020B0609070205080204" pitchFamily="49" charset="-128"/>
                <a:ea typeface="ＭＳ ゴシック" panose="020B0609070205080204" pitchFamily="49" charset="-128"/>
              </a:rPr>
              <a:t>ファイルを書き出します。 </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02715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95822" y="5676041"/>
            <a:ext cx="10800356" cy="562362"/>
          </a:xfrm>
        </p:spPr>
        <p:txBody>
          <a:bodyPr>
            <a:normAutofit/>
          </a:bodyPr>
          <a:lstStyle/>
          <a:p>
            <a:pPr marL="0" indent="0">
              <a:buNone/>
            </a:pPr>
            <a:r>
              <a:rPr lang="ja-JP" altLang="en-US" sz="2000" dirty="0">
                <a:latin typeface="ＭＳ ゴシック" panose="020B0609070205080204" pitchFamily="49" charset="-128"/>
                <a:ea typeface="ＭＳ ゴシック" panose="020B0609070205080204" pitchFamily="49" charset="-128"/>
              </a:rPr>
              <a:t>書き出された</a:t>
            </a:r>
            <a:r>
              <a:rPr lang="en-US" altLang="ja-JP" sz="2000" dirty="0"/>
              <a:t>CSV</a:t>
            </a:r>
            <a:r>
              <a:rPr lang="ja-JP" altLang="en-US" sz="2000" dirty="0"/>
              <a:t>ファイルを認定ソフト操作方法を参考に認定ソフトへの取り込みを行ってください。 </a:t>
            </a:r>
            <a:endParaRPr kumimoji="1" lang="ja-JP" altLang="en-US" sz="2000" dirty="0"/>
          </a:p>
        </p:txBody>
      </p:sp>
      <p:sp>
        <p:nvSpPr>
          <p:cNvPr id="6" name="タイトル 1"/>
          <p:cNvSpPr txBox="1">
            <a:spLocks/>
          </p:cNvSpPr>
          <p:nvPr/>
        </p:nvSpPr>
        <p:spPr>
          <a:xfrm>
            <a:off x="838200" y="365126"/>
            <a:ext cx="10515600" cy="566860"/>
          </a:xfrm>
          <a:prstGeom prst="rect">
            <a:avLst/>
          </a:prstGeom>
          <a:solidFill>
            <a:srgbClr val="00206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b="1" dirty="0">
                <a:solidFill>
                  <a:schemeClr val="bg1"/>
                </a:solidFill>
                <a:latin typeface="ＭＳ ゴシック" panose="020B0609070205080204" pitchFamily="49" charset="-128"/>
                <a:ea typeface="ＭＳ ゴシック" panose="020B0609070205080204" pitchFamily="49" charset="-128"/>
              </a:rPr>
              <a:t>　⑤ </a:t>
            </a:r>
            <a:r>
              <a:rPr lang="en-US" altLang="ja-JP" sz="3200" b="1" dirty="0">
                <a:solidFill>
                  <a:schemeClr val="bg1"/>
                </a:solidFill>
                <a:latin typeface="ＭＳ ゴシック" panose="020B0609070205080204" pitchFamily="49" charset="-128"/>
                <a:ea typeface="ＭＳ ゴシック" panose="020B0609070205080204" pitchFamily="49" charset="-128"/>
              </a:rPr>
              <a:t>CSV</a:t>
            </a:r>
            <a:r>
              <a:rPr lang="ja-JP" altLang="en-US" sz="3200" b="1" dirty="0">
                <a:solidFill>
                  <a:schemeClr val="bg1"/>
                </a:solidFill>
                <a:latin typeface="ＭＳ ゴシック" panose="020B0609070205080204" pitchFamily="49" charset="-128"/>
                <a:ea typeface="ＭＳ ゴシック" panose="020B0609070205080204" pitchFamily="49" charset="-128"/>
              </a:rPr>
              <a:t>ファイル出力の終了</a:t>
            </a:r>
            <a:endParaRPr lang="ja-JP" altLang="en-US" sz="3200" dirty="0">
              <a:solidFill>
                <a:schemeClr val="bg1"/>
              </a:solidFill>
              <a:latin typeface="ＭＳ ゴシック" panose="020B0609070205080204" pitchFamily="49" charset="-128"/>
              <a:ea typeface="ＭＳ ゴシック" panose="020B0609070205080204" pitchFamily="49" charset="-128"/>
            </a:endParaRPr>
          </a:p>
        </p:txBody>
      </p:sp>
      <p:sp>
        <p:nvSpPr>
          <p:cNvPr id="7" name="サブタイトル 2"/>
          <p:cNvSpPr txBox="1">
            <a:spLocks/>
          </p:cNvSpPr>
          <p:nvPr/>
        </p:nvSpPr>
        <p:spPr>
          <a:xfrm>
            <a:off x="10975730" y="6257315"/>
            <a:ext cx="1083964" cy="360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200" dirty="0">
                <a:latin typeface="ＭＳ ゴシック" panose="020B0609070205080204" pitchFamily="49" charset="-128"/>
                <a:ea typeface="ＭＳ ゴシック" panose="020B0609070205080204" pitchFamily="49" charset="-128"/>
              </a:rPr>
              <a:t>5</a:t>
            </a:r>
            <a:endParaRPr lang="ja-JP" altLang="en-US" sz="1200" dirty="0">
              <a:latin typeface="ＭＳ ゴシック" panose="020B0609070205080204" pitchFamily="49" charset="-128"/>
              <a:ea typeface="ＭＳ ゴシック" panose="020B0609070205080204" pitchFamily="49" charset="-128"/>
            </a:endParaRPr>
          </a:p>
        </p:txBody>
      </p:sp>
      <p:pic>
        <p:nvPicPr>
          <p:cNvPr id="2" name="図 1"/>
          <p:cNvPicPr>
            <a:picLocks noChangeAspect="1"/>
          </p:cNvPicPr>
          <p:nvPr/>
        </p:nvPicPr>
        <p:blipFill>
          <a:blip r:embed="rId2"/>
          <a:stretch>
            <a:fillRect/>
          </a:stretch>
        </p:blipFill>
        <p:spPr>
          <a:xfrm>
            <a:off x="1320805" y="2040609"/>
            <a:ext cx="2186726" cy="1817716"/>
          </a:xfrm>
          <a:prstGeom prst="rect">
            <a:avLst/>
          </a:prstGeom>
        </p:spPr>
      </p:pic>
      <p:sp>
        <p:nvSpPr>
          <p:cNvPr id="8" name="四角形吹き出し 7"/>
          <p:cNvSpPr/>
          <p:nvPr/>
        </p:nvSpPr>
        <p:spPr>
          <a:xfrm>
            <a:off x="4214954" y="1508128"/>
            <a:ext cx="7141031" cy="3891186"/>
          </a:xfrm>
          <a:prstGeom prst="wedgeRectCallout">
            <a:avLst>
              <a:gd name="adj1" fmla="val -59442"/>
              <a:gd name="adj2" fmla="val -12575"/>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dirty="0">
                <a:solidFill>
                  <a:schemeClr val="tx1"/>
                </a:solidFill>
                <a:latin typeface="ＭＳ ゴシック" panose="020B0609070205080204" pitchFamily="49" charset="-128"/>
                <a:ea typeface="ＭＳ ゴシック" panose="020B0609070205080204" pitchFamily="49" charset="-128"/>
              </a:rPr>
              <a:t>メッセージボックスが表示されたら</a:t>
            </a:r>
            <a:r>
              <a:rPr lang="en-US" altLang="ja-JP" sz="2000" dirty="0">
                <a:solidFill>
                  <a:schemeClr val="tx1"/>
                </a:solidFill>
                <a:latin typeface="ＭＳ ゴシック" panose="020B0609070205080204" pitchFamily="49" charset="-128"/>
                <a:ea typeface="ＭＳ ゴシック" panose="020B0609070205080204" pitchFamily="49" charset="-128"/>
              </a:rPr>
              <a:t>CSV</a:t>
            </a:r>
            <a:r>
              <a:rPr lang="ja-JP" altLang="en-US" sz="2000" dirty="0">
                <a:solidFill>
                  <a:schemeClr val="tx1"/>
                </a:solidFill>
                <a:latin typeface="ＭＳ ゴシック" panose="020B0609070205080204" pitchFamily="49" charset="-128"/>
                <a:ea typeface="ＭＳ ゴシック" panose="020B0609070205080204" pitchFamily="49" charset="-128"/>
              </a:rPr>
              <a:t>出力は完了です。</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9" name="コンテンツ プレースホルダー 2"/>
          <p:cNvSpPr txBox="1">
            <a:spLocks/>
          </p:cNvSpPr>
          <p:nvPr/>
        </p:nvSpPr>
        <p:spPr>
          <a:xfrm>
            <a:off x="4439425" y="2420744"/>
            <a:ext cx="6692088" cy="255141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latin typeface="ＭＳ ゴシック" panose="020B0609070205080204" pitchFamily="49" charset="-128"/>
                <a:ea typeface="ＭＳ ゴシック" panose="020B0609070205080204" pitchFamily="49" charset="-128"/>
              </a:rPr>
              <a:t>●</a:t>
            </a:r>
            <a:r>
              <a:rPr lang="en-US" altLang="ja-JP" sz="2000" dirty="0">
                <a:latin typeface="ＭＳ ゴシック" panose="020B0609070205080204" pitchFamily="49" charset="-128"/>
                <a:ea typeface="ＭＳ ゴシック" panose="020B0609070205080204" pitchFamily="49" charset="-128"/>
              </a:rPr>
              <a:t>CSV</a:t>
            </a:r>
            <a:r>
              <a:rPr lang="ja-JP" altLang="en-US" sz="2000" dirty="0">
                <a:latin typeface="ＭＳ ゴシック" panose="020B0609070205080204" pitchFamily="49" charset="-128"/>
                <a:ea typeface="ＭＳ ゴシック" panose="020B0609070205080204" pitchFamily="49" charset="-128"/>
              </a:rPr>
              <a:t>ファイル出力先</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在宅介護実態調査　データ入力用ファイル（Ｒ３</a:t>
            </a:r>
            <a:br>
              <a:rPr lang="en-US" altLang="ja-JP" sz="2000" dirty="0">
                <a:latin typeface="ＭＳ ゴシック" panose="020B0609070205080204" pitchFamily="49" charset="-128"/>
                <a:ea typeface="ＭＳ ゴシック" panose="020B0609070205080204" pitchFamily="49" charset="-128"/>
              </a:rPr>
            </a:br>
            <a:r>
              <a:rPr lang="ja-JP" altLang="en-US" sz="2000" dirty="0">
                <a:latin typeface="ＭＳ ゴシック" panose="020B0609070205080204" pitchFamily="49" charset="-128"/>
                <a:ea typeface="ＭＳ ゴシック" panose="020B0609070205080204" pitchFamily="49" charset="-128"/>
              </a:rPr>
              <a:t>　．８改）</a:t>
            </a:r>
            <a:r>
              <a:rPr lang="en-US" altLang="ja-JP" sz="2000" dirty="0">
                <a:latin typeface="ＭＳ ゴシック" panose="020B0609070205080204" pitchFamily="49" charset="-128"/>
                <a:ea typeface="ＭＳ ゴシック" panose="020B0609070205080204" pitchFamily="49" charset="-128"/>
              </a:rPr>
              <a:t>.</a:t>
            </a:r>
            <a:r>
              <a:rPr lang="en-US" altLang="ja-JP" sz="2000" dirty="0" err="1">
                <a:latin typeface="ＭＳ ゴシック" panose="020B0609070205080204" pitchFamily="49" charset="-128"/>
                <a:ea typeface="ＭＳ ゴシック" panose="020B0609070205080204" pitchFamily="49" charset="-128"/>
              </a:rPr>
              <a:t>xlsm</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と同じフォルダに出力します。</a:t>
            </a:r>
            <a:endParaRPr lang="en-US" altLang="ja-JP" sz="2000" dirty="0">
              <a:latin typeface="ＭＳ ゴシック" panose="020B0609070205080204" pitchFamily="49" charset="-128"/>
              <a:ea typeface="ＭＳ ゴシック" panose="020B0609070205080204" pitchFamily="49" charset="-128"/>
            </a:endParaRPr>
          </a:p>
          <a:p>
            <a:pPr marL="0" indent="0">
              <a:buFont typeface="Arial" panose="020B0604020202020204" pitchFamily="34" charset="0"/>
              <a:buNone/>
            </a:pPr>
            <a:r>
              <a:rPr lang="ja-JP" altLang="en-US" sz="2000" dirty="0">
                <a:latin typeface="ＭＳ ゴシック" panose="020B0609070205080204" pitchFamily="49" charset="-128"/>
                <a:ea typeface="ＭＳ ゴシック" panose="020B0609070205080204" pitchFamily="49" charset="-128"/>
              </a:rPr>
              <a:t>●</a:t>
            </a:r>
            <a:r>
              <a:rPr lang="en-US" altLang="ja-JP" sz="2000" dirty="0">
                <a:latin typeface="ＭＳ ゴシック" panose="020B0609070205080204" pitchFamily="49" charset="-128"/>
                <a:ea typeface="ＭＳ ゴシック" panose="020B0609070205080204" pitchFamily="49" charset="-128"/>
              </a:rPr>
              <a:t>CSV</a:t>
            </a:r>
            <a:r>
              <a:rPr lang="ja-JP" altLang="en-US" sz="2000" dirty="0">
                <a:latin typeface="ＭＳ ゴシック" panose="020B0609070205080204" pitchFamily="49" charset="-128"/>
                <a:ea typeface="ＭＳ ゴシック" panose="020B0609070205080204" pitchFamily="49" charset="-128"/>
              </a:rPr>
              <a:t>ファイル名</a:t>
            </a:r>
            <a:endParaRPr lang="en-US" altLang="ja-JP" sz="2000" dirty="0">
              <a:latin typeface="ＭＳ ゴシック" panose="020B0609070205080204" pitchFamily="49" charset="-128"/>
              <a:ea typeface="ＭＳ ゴシック" panose="020B0609070205080204" pitchFamily="49" charset="-128"/>
            </a:endParaRPr>
          </a:p>
          <a:p>
            <a:pPr marL="0" indent="0">
              <a:buFont typeface="Arial" panose="020B0604020202020204" pitchFamily="34" charset="0"/>
              <a:buNone/>
            </a:pPr>
            <a:r>
              <a:rPr lang="ja-JP" altLang="en-US" sz="2000" dirty="0">
                <a:latin typeface="ＭＳ ゴシック" panose="020B0609070205080204" pitchFamily="49" charset="-128"/>
                <a:ea typeface="ＭＳ ゴシック" panose="020B0609070205080204" pitchFamily="49" charset="-128"/>
              </a:rPr>
              <a:t>　</a:t>
            </a:r>
            <a:r>
              <a:rPr lang="en-US" altLang="ja-JP" sz="2000" dirty="0">
                <a:latin typeface="ＭＳ ゴシック" panose="020B0609070205080204" pitchFamily="49" charset="-128"/>
                <a:ea typeface="ＭＳ ゴシック" panose="020B0609070205080204" pitchFamily="49" charset="-128"/>
              </a:rPr>
              <a:t>『CSV</a:t>
            </a:r>
            <a:r>
              <a:rPr lang="ja-JP" altLang="en-US" sz="2000" dirty="0">
                <a:latin typeface="ＭＳ ゴシック" panose="020B0609070205080204" pitchFamily="49" charset="-128"/>
                <a:ea typeface="ＭＳ ゴシック" panose="020B0609070205080204" pitchFamily="49" charset="-128"/>
              </a:rPr>
              <a:t>出力</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ボタンを押下した日時をファイル名にし</a:t>
            </a:r>
            <a:br>
              <a:rPr lang="en-US" altLang="ja-JP" sz="2000" dirty="0">
                <a:latin typeface="ＭＳ ゴシック" panose="020B0609070205080204" pitchFamily="49" charset="-128"/>
                <a:ea typeface="ＭＳ ゴシック" panose="020B0609070205080204" pitchFamily="49" charset="-128"/>
              </a:rPr>
            </a:br>
            <a:r>
              <a:rPr lang="ja-JP" altLang="en-US" sz="2000" dirty="0">
                <a:latin typeface="ＭＳ ゴシック" panose="020B0609070205080204" pitchFamily="49" charset="-128"/>
                <a:ea typeface="ＭＳ ゴシック" panose="020B0609070205080204" pitchFamily="49" charset="-128"/>
              </a:rPr>
              <a:t>　</a:t>
            </a:r>
            <a:r>
              <a:rPr lang="ja-JP" altLang="en-US" sz="2000" dirty="0" err="1">
                <a:latin typeface="ＭＳ ゴシック" panose="020B0609070205080204" pitchFamily="49" charset="-128"/>
                <a:ea typeface="ＭＳ ゴシック" panose="020B0609070205080204" pitchFamily="49" charset="-128"/>
              </a:rPr>
              <a:t>た</a:t>
            </a:r>
            <a:r>
              <a:rPr lang="en-US" altLang="ja-JP" sz="2000" dirty="0">
                <a:latin typeface="ＭＳ ゴシック" panose="020B0609070205080204" pitchFamily="49" charset="-128"/>
                <a:ea typeface="ＭＳ ゴシック" panose="020B0609070205080204" pitchFamily="49" charset="-128"/>
              </a:rPr>
              <a:t>『YYYYMMDDhhmmss.CSV』</a:t>
            </a:r>
            <a:r>
              <a:rPr lang="ja-JP" altLang="en-US" sz="2000" dirty="0">
                <a:latin typeface="ＭＳ ゴシック" panose="020B0609070205080204" pitchFamily="49" charset="-128"/>
                <a:ea typeface="ＭＳ ゴシック" panose="020B0609070205080204" pitchFamily="49" charset="-128"/>
              </a:rPr>
              <a:t>として出力します。</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例）</a:t>
            </a:r>
            <a:r>
              <a:rPr lang="en-US" altLang="ja-JP" sz="2000" dirty="0">
                <a:latin typeface="ＭＳ ゴシック" panose="020B0609070205080204" pitchFamily="49" charset="-128"/>
                <a:ea typeface="ＭＳ ゴシック" panose="020B0609070205080204" pitchFamily="49" charset="-128"/>
              </a:rPr>
              <a:t>C:\Users\[</a:t>
            </a:r>
            <a:r>
              <a:rPr lang="ja-JP" altLang="en-US" sz="2000" dirty="0">
                <a:latin typeface="ＭＳ ゴシック" panose="020B0609070205080204" pitchFamily="49" charset="-128"/>
                <a:ea typeface="ＭＳ ゴシック" panose="020B0609070205080204" pitchFamily="49" charset="-128"/>
              </a:rPr>
              <a:t>ユーザ名</a:t>
            </a:r>
            <a:r>
              <a:rPr lang="en-US" altLang="ja-JP" sz="2000" dirty="0">
                <a:latin typeface="ＭＳ ゴシック" panose="020B0609070205080204" pitchFamily="49" charset="-128"/>
                <a:ea typeface="ＭＳ ゴシック" panose="020B0609070205080204" pitchFamily="49" charset="-128"/>
              </a:rPr>
              <a:t>]\Desktop\20210730144212.csv</a:t>
            </a:r>
          </a:p>
        </p:txBody>
      </p:sp>
    </p:spTree>
    <p:extLst>
      <p:ext uri="{BB962C8B-B14F-4D97-AF65-F5344CB8AC3E}">
        <p14:creationId xmlns:p14="http://schemas.microsoft.com/office/powerpoint/2010/main" val="39117767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655</Words>
  <PresentationFormat>ワイド画面</PresentationFormat>
  <Paragraphs>47</Paragraphs>
  <Slides>7</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ゴシック</vt:lpstr>
      <vt:lpstr>Arial</vt:lpstr>
      <vt:lpstr>Calibri</vt:lpstr>
      <vt:lpstr>Calibri Light</vt:lpstr>
      <vt:lpstr>Office テーマ</vt:lpstr>
      <vt:lpstr>在宅介護実態調査　 データ入力用ファイル手順書（R3.8月改）</vt:lpstr>
      <vt:lpstr>目次</vt:lpstr>
      <vt:lpstr>１.新たにデータを作成する 　① ファイルを開く </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