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6" autoAdjust="0"/>
    <p:restoredTop sz="94660"/>
  </p:normalViewPr>
  <p:slideViewPr>
    <p:cSldViewPr snapToGrid="0">
      <p:cViewPr varScale="1">
        <p:scale>
          <a:sx n="111" d="100"/>
          <a:sy n="111" d="100"/>
        </p:scale>
        <p:origin x="510"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B34D830-4314-496F-897A-EFAE330F4C26}" type="datetimeFigureOut">
              <a:rPr kumimoji="1" lang="ja-JP" altLang="en-US" smtClean="0"/>
              <a:t>2020/2/7</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D1B9114-ED6C-4FF1-B384-823FF78330F6}" type="slidenum">
              <a:rPr kumimoji="1" lang="ja-JP" altLang="en-US" smtClean="0"/>
              <a:t>‹#›</a:t>
            </a:fld>
            <a:endParaRPr kumimoji="1" lang="ja-JP" altLang="en-US"/>
          </a:p>
        </p:txBody>
      </p:sp>
    </p:spTree>
    <p:extLst>
      <p:ext uri="{BB962C8B-B14F-4D97-AF65-F5344CB8AC3E}">
        <p14:creationId xmlns:p14="http://schemas.microsoft.com/office/powerpoint/2010/main" val="63810068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ED1B9114-ED6C-4FF1-B384-823FF78330F6}" type="slidenum">
              <a:rPr kumimoji="1" lang="ja-JP" altLang="en-US" smtClean="0"/>
              <a:t>1</a:t>
            </a:fld>
            <a:endParaRPr kumimoji="1" lang="ja-JP" altLang="en-US"/>
          </a:p>
        </p:txBody>
      </p:sp>
    </p:spTree>
    <p:extLst>
      <p:ext uri="{BB962C8B-B14F-4D97-AF65-F5344CB8AC3E}">
        <p14:creationId xmlns:p14="http://schemas.microsoft.com/office/powerpoint/2010/main" val="25939606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3677B203-0793-4CE4-90B9-0E50DFC1A91A}" type="datetimeFigureOut">
              <a:rPr kumimoji="1" lang="ja-JP" altLang="en-US" smtClean="0"/>
              <a:t>2020/2/7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119A69A-5DFC-4EF8-9F07-9EF55BDA207F}" type="slidenum">
              <a:rPr kumimoji="1" lang="ja-JP" altLang="en-US" smtClean="0"/>
              <a:t>‹#›</a:t>
            </a:fld>
            <a:endParaRPr kumimoji="1" lang="ja-JP" altLang="en-US"/>
          </a:p>
        </p:txBody>
      </p:sp>
    </p:spTree>
    <p:extLst>
      <p:ext uri="{BB962C8B-B14F-4D97-AF65-F5344CB8AC3E}">
        <p14:creationId xmlns:p14="http://schemas.microsoft.com/office/powerpoint/2010/main" val="30238146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3677B203-0793-4CE4-90B9-0E50DFC1A91A}" type="datetimeFigureOut">
              <a:rPr kumimoji="1" lang="ja-JP" altLang="en-US" smtClean="0"/>
              <a:t>2020/2/7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119A69A-5DFC-4EF8-9F07-9EF55BDA207F}" type="slidenum">
              <a:rPr kumimoji="1" lang="ja-JP" altLang="en-US" smtClean="0"/>
              <a:t>‹#›</a:t>
            </a:fld>
            <a:endParaRPr kumimoji="1" lang="ja-JP" altLang="en-US"/>
          </a:p>
        </p:txBody>
      </p:sp>
    </p:spTree>
    <p:extLst>
      <p:ext uri="{BB962C8B-B14F-4D97-AF65-F5344CB8AC3E}">
        <p14:creationId xmlns:p14="http://schemas.microsoft.com/office/powerpoint/2010/main" val="15906824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3677B203-0793-4CE4-90B9-0E50DFC1A91A}" type="datetimeFigureOut">
              <a:rPr kumimoji="1" lang="ja-JP" altLang="en-US" smtClean="0"/>
              <a:t>2020/2/7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119A69A-5DFC-4EF8-9F07-9EF55BDA207F}" type="slidenum">
              <a:rPr kumimoji="1" lang="ja-JP" altLang="en-US" smtClean="0"/>
              <a:t>‹#›</a:t>
            </a:fld>
            <a:endParaRPr kumimoji="1" lang="ja-JP" altLang="en-US"/>
          </a:p>
        </p:txBody>
      </p:sp>
    </p:spTree>
    <p:extLst>
      <p:ext uri="{BB962C8B-B14F-4D97-AF65-F5344CB8AC3E}">
        <p14:creationId xmlns:p14="http://schemas.microsoft.com/office/powerpoint/2010/main" val="17971490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3677B203-0793-4CE4-90B9-0E50DFC1A91A}" type="datetimeFigureOut">
              <a:rPr kumimoji="1" lang="ja-JP" altLang="en-US" smtClean="0"/>
              <a:t>2020/2/7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119A69A-5DFC-4EF8-9F07-9EF55BDA207F}" type="slidenum">
              <a:rPr kumimoji="1" lang="ja-JP" altLang="en-US" smtClean="0"/>
              <a:t>‹#›</a:t>
            </a:fld>
            <a:endParaRPr kumimoji="1" lang="ja-JP" altLang="en-US"/>
          </a:p>
        </p:txBody>
      </p:sp>
    </p:spTree>
    <p:extLst>
      <p:ext uri="{BB962C8B-B14F-4D97-AF65-F5344CB8AC3E}">
        <p14:creationId xmlns:p14="http://schemas.microsoft.com/office/powerpoint/2010/main" val="7487163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3677B203-0793-4CE4-90B9-0E50DFC1A91A}" type="datetimeFigureOut">
              <a:rPr kumimoji="1" lang="ja-JP" altLang="en-US" smtClean="0"/>
              <a:t>2020/2/7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119A69A-5DFC-4EF8-9F07-9EF55BDA207F}" type="slidenum">
              <a:rPr kumimoji="1" lang="ja-JP" altLang="en-US" smtClean="0"/>
              <a:t>‹#›</a:t>
            </a:fld>
            <a:endParaRPr kumimoji="1" lang="ja-JP" altLang="en-US"/>
          </a:p>
        </p:txBody>
      </p:sp>
    </p:spTree>
    <p:extLst>
      <p:ext uri="{BB962C8B-B14F-4D97-AF65-F5344CB8AC3E}">
        <p14:creationId xmlns:p14="http://schemas.microsoft.com/office/powerpoint/2010/main" val="18363994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3677B203-0793-4CE4-90B9-0E50DFC1A91A}" type="datetimeFigureOut">
              <a:rPr kumimoji="1" lang="ja-JP" altLang="en-US" smtClean="0"/>
              <a:t>2020/2/7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119A69A-5DFC-4EF8-9F07-9EF55BDA207F}" type="slidenum">
              <a:rPr kumimoji="1" lang="ja-JP" altLang="en-US" smtClean="0"/>
              <a:t>‹#›</a:t>
            </a:fld>
            <a:endParaRPr kumimoji="1" lang="ja-JP" altLang="en-US"/>
          </a:p>
        </p:txBody>
      </p:sp>
    </p:spTree>
    <p:extLst>
      <p:ext uri="{BB962C8B-B14F-4D97-AF65-F5344CB8AC3E}">
        <p14:creationId xmlns:p14="http://schemas.microsoft.com/office/powerpoint/2010/main" val="19754957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3677B203-0793-4CE4-90B9-0E50DFC1A91A}" type="datetimeFigureOut">
              <a:rPr kumimoji="1" lang="ja-JP" altLang="en-US" smtClean="0"/>
              <a:t>2020/2/7</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A119A69A-5DFC-4EF8-9F07-9EF55BDA207F}" type="slidenum">
              <a:rPr kumimoji="1" lang="ja-JP" altLang="en-US" smtClean="0"/>
              <a:t>‹#›</a:t>
            </a:fld>
            <a:endParaRPr kumimoji="1" lang="ja-JP" altLang="en-US"/>
          </a:p>
        </p:txBody>
      </p:sp>
    </p:spTree>
    <p:extLst>
      <p:ext uri="{BB962C8B-B14F-4D97-AF65-F5344CB8AC3E}">
        <p14:creationId xmlns:p14="http://schemas.microsoft.com/office/powerpoint/2010/main" val="1296216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3677B203-0793-4CE4-90B9-0E50DFC1A91A}" type="datetimeFigureOut">
              <a:rPr kumimoji="1" lang="ja-JP" altLang="en-US" smtClean="0"/>
              <a:t>2020/2/7</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A119A69A-5DFC-4EF8-9F07-9EF55BDA207F}" type="slidenum">
              <a:rPr kumimoji="1" lang="ja-JP" altLang="en-US" smtClean="0"/>
              <a:t>‹#›</a:t>
            </a:fld>
            <a:endParaRPr kumimoji="1" lang="ja-JP" altLang="en-US"/>
          </a:p>
        </p:txBody>
      </p:sp>
    </p:spTree>
    <p:extLst>
      <p:ext uri="{BB962C8B-B14F-4D97-AF65-F5344CB8AC3E}">
        <p14:creationId xmlns:p14="http://schemas.microsoft.com/office/powerpoint/2010/main" val="17326935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3677B203-0793-4CE4-90B9-0E50DFC1A91A}" type="datetimeFigureOut">
              <a:rPr kumimoji="1" lang="ja-JP" altLang="en-US" smtClean="0"/>
              <a:t>2020/2/7</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A119A69A-5DFC-4EF8-9F07-9EF55BDA207F}" type="slidenum">
              <a:rPr kumimoji="1" lang="ja-JP" altLang="en-US" smtClean="0"/>
              <a:t>‹#›</a:t>
            </a:fld>
            <a:endParaRPr kumimoji="1" lang="ja-JP" altLang="en-US"/>
          </a:p>
        </p:txBody>
      </p:sp>
    </p:spTree>
    <p:extLst>
      <p:ext uri="{BB962C8B-B14F-4D97-AF65-F5344CB8AC3E}">
        <p14:creationId xmlns:p14="http://schemas.microsoft.com/office/powerpoint/2010/main" val="37343296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3677B203-0793-4CE4-90B9-0E50DFC1A91A}" type="datetimeFigureOut">
              <a:rPr kumimoji="1" lang="ja-JP" altLang="en-US" smtClean="0"/>
              <a:t>2020/2/7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119A69A-5DFC-4EF8-9F07-9EF55BDA207F}" type="slidenum">
              <a:rPr kumimoji="1" lang="ja-JP" altLang="en-US" smtClean="0"/>
              <a:t>‹#›</a:t>
            </a:fld>
            <a:endParaRPr kumimoji="1" lang="ja-JP" altLang="en-US"/>
          </a:p>
        </p:txBody>
      </p:sp>
    </p:spTree>
    <p:extLst>
      <p:ext uri="{BB962C8B-B14F-4D97-AF65-F5344CB8AC3E}">
        <p14:creationId xmlns:p14="http://schemas.microsoft.com/office/powerpoint/2010/main" val="6188510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3677B203-0793-4CE4-90B9-0E50DFC1A91A}" type="datetimeFigureOut">
              <a:rPr kumimoji="1" lang="ja-JP" altLang="en-US" smtClean="0"/>
              <a:t>2020/2/7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119A69A-5DFC-4EF8-9F07-9EF55BDA207F}" type="slidenum">
              <a:rPr kumimoji="1" lang="ja-JP" altLang="en-US" smtClean="0"/>
              <a:t>‹#›</a:t>
            </a:fld>
            <a:endParaRPr kumimoji="1" lang="ja-JP" altLang="en-US"/>
          </a:p>
        </p:txBody>
      </p:sp>
    </p:spTree>
    <p:extLst>
      <p:ext uri="{BB962C8B-B14F-4D97-AF65-F5344CB8AC3E}">
        <p14:creationId xmlns:p14="http://schemas.microsoft.com/office/powerpoint/2010/main" val="21980584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677B203-0793-4CE4-90B9-0E50DFC1A91A}" type="datetimeFigureOut">
              <a:rPr kumimoji="1" lang="ja-JP" altLang="en-US" smtClean="0"/>
              <a:t>2020/2/7</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119A69A-5DFC-4EF8-9F07-9EF55BDA207F}" type="slidenum">
              <a:rPr kumimoji="1" lang="ja-JP" altLang="en-US" smtClean="0"/>
              <a:t>‹#›</a:t>
            </a:fld>
            <a:endParaRPr kumimoji="1" lang="ja-JP" altLang="en-US"/>
          </a:p>
        </p:txBody>
      </p:sp>
    </p:spTree>
    <p:extLst>
      <p:ext uri="{BB962C8B-B14F-4D97-AF65-F5344CB8AC3E}">
        <p14:creationId xmlns:p14="http://schemas.microsoft.com/office/powerpoint/2010/main" val="25437336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931256"/>
            <a:ext cx="9144000" cy="1269145"/>
          </a:xfrm>
        </p:spPr>
        <p:txBody>
          <a:bodyPr anchor="t">
            <a:normAutofit/>
          </a:bodyPr>
          <a:lstStyle/>
          <a:p>
            <a:r>
              <a:rPr lang="ja-JP" altLang="en-US" sz="4000" dirty="0" smtClean="0">
                <a:latin typeface="ＭＳ ゴシック" panose="020B0609070205080204" pitchFamily="49" charset="-128"/>
                <a:ea typeface="ＭＳ ゴシック" panose="020B0609070205080204" pitchFamily="49" charset="-128"/>
              </a:rPr>
              <a:t>介護</a:t>
            </a:r>
            <a:r>
              <a:rPr lang="ja-JP" altLang="en-US" sz="4000" dirty="0">
                <a:latin typeface="ＭＳ ゴシック" panose="020B0609070205080204" pitchFamily="49" charset="-128"/>
                <a:ea typeface="ＭＳ ゴシック" panose="020B0609070205080204" pitchFamily="49" charset="-128"/>
              </a:rPr>
              <a:t>予防・日常生活圏域ニーズ調査 データ入力支援エクセルの使用方法 </a:t>
            </a:r>
            <a:endParaRPr kumimoji="1" lang="ja-JP" altLang="en-US" sz="4000" dirty="0">
              <a:latin typeface="ＭＳ ゴシック" panose="020B0609070205080204" pitchFamily="49" charset="-128"/>
              <a:ea typeface="ＭＳ ゴシック" panose="020B0609070205080204" pitchFamily="49" charset="-128"/>
            </a:endParaRPr>
          </a:p>
        </p:txBody>
      </p:sp>
      <p:sp>
        <p:nvSpPr>
          <p:cNvPr id="3" name="サブタイトル 2"/>
          <p:cNvSpPr>
            <a:spLocks noGrp="1"/>
          </p:cNvSpPr>
          <p:nvPr>
            <p:ph type="subTitle" idx="1"/>
          </p:nvPr>
        </p:nvSpPr>
        <p:spPr/>
        <p:txBody>
          <a:bodyPr>
            <a:noAutofit/>
          </a:bodyPr>
          <a:lstStyle/>
          <a:p>
            <a:r>
              <a:rPr lang="ja-JP" altLang="en-US" sz="3200" dirty="0" smtClean="0">
                <a:solidFill>
                  <a:schemeClr val="bg1">
                    <a:lumMod val="50000"/>
                  </a:schemeClr>
                </a:solidFill>
                <a:latin typeface="ＭＳ ゴシック" panose="020B0609070205080204" pitchFamily="49" charset="-128"/>
                <a:ea typeface="ＭＳ ゴシック" panose="020B0609070205080204" pitchFamily="49" charset="-128"/>
              </a:rPr>
              <a:t> </a:t>
            </a:r>
            <a:r>
              <a:rPr lang="ja-JP" altLang="en-US" sz="3200" dirty="0">
                <a:solidFill>
                  <a:schemeClr val="bg1">
                    <a:lumMod val="50000"/>
                  </a:schemeClr>
                </a:solidFill>
                <a:latin typeface="ＭＳ ゴシック" panose="020B0609070205080204" pitchFamily="49" charset="-128"/>
                <a:ea typeface="ＭＳ ゴシック" panose="020B0609070205080204" pitchFamily="49" charset="-128"/>
              </a:rPr>
              <a:t>厚生労働省 老健局 </a:t>
            </a:r>
          </a:p>
          <a:p>
            <a:r>
              <a:rPr lang="zh-TW" altLang="en-US" sz="3200" dirty="0">
                <a:solidFill>
                  <a:schemeClr val="bg1">
                    <a:lumMod val="50000"/>
                  </a:schemeClr>
                </a:solidFill>
                <a:latin typeface="ＭＳ ゴシック" panose="020B0609070205080204" pitchFamily="49" charset="-128"/>
                <a:ea typeface="ＭＳ ゴシック" panose="020B0609070205080204" pitchFamily="49" charset="-128"/>
              </a:rPr>
              <a:t>介護保険計画課 </a:t>
            </a:r>
          </a:p>
          <a:p>
            <a:r>
              <a:rPr lang="ja-JP" altLang="en-US" sz="3200" dirty="0">
                <a:solidFill>
                  <a:schemeClr val="bg1">
                    <a:lumMod val="50000"/>
                  </a:schemeClr>
                </a:solidFill>
                <a:latin typeface="ＭＳ ゴシック" panose="020B0609070205080204" pitchFamily="49" charset="-128"/>
                <a:ea typeface="ＭＳ ゴシック" panose="020B0609070205080204" pitchFamily="49" charset="-128"/>
              </a:rPr>
              <a:t>老人保健課 </a:t>
            </a:r>
            <a:endParaRPr kumimoji="1" lang="ja-JP" altLang="en-US" sz="3200" dirty="0">
              <a:solidFill>
                <a:schemeClr val="bg1">
                  <a:lumMod val="50000"/>
                </a:schemeClr>
              </a:solidFill>
              <a:latin typeface="ＭＳ ゴシック" panose="020B0609070205080204" pitchFamily="49" charset="-128"/>
              <a:ea typeface="ＭＳ ゴシック" panose="020B0609070205080204" pitchFamily="49" charset="-128"/>
            </a:endParaRPr>
          </a:p>
        </p:txBody>
      </p:sp>
      <p:sp>
        <p:nvSpPr>
          <p:cNvPr id="4" name="サブタイトル 2"/>
          <p:cNvSpPr txBox="1">
            <a:spLocks/>
          </p:cNvSpPr>
          <p:nvPr/>
        </p:nvSpPr>
        <p:spPr>
          <a:xfrm>
            <a:off x="1524000" y="5615477"/>
            <a:ext cx="9144000" cy="723778"/>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r>
              <a:rPr lang="ja-JP" altLang="en-US" sz="2000" dirty="0" smtClean="0">
                <a:latin typeface="ＭＳ ゴシック" panose="020B0609070205080204" pitchFamily="49" charset="-128"/>
                <a:ea typeface="ＭＳ ゴシック" panose="020B0609070205080204" pitchFamily="49" charset="-128"/>
              </a:rPr>
              <a:t> </a:t>
            </a:r>
            <a:r>
              <a:rPr lang="ja-JP" altLang="en-US" sz="2000" b="1" dirty="0">
                <a:latin typeface="ＭＳ ゴシック" panose="020B0609070205080204" pitchFamily="49" charset="-128"/>
                <a:ea typeface="ＭＳ ゴシック" panose="020B0609070205080204" pitchFamily="49" charset="-128"/>
              </a:rPr>
              <a:t>このファイルはデータ入力を支援するツールであり、地域診断支援情報送信ソフトにおける</a:t>
            </a:r>
            <a:r>
              <a:rPr lang="ja-JP" altLang="en-US" sz="2000" dirty="0" smtClean="0">
                <a:latin typeface="ＭＳ ゴシック" panose="020B0609070205080204" pitchFamily="49" charset="-128"/>
                <a:ea typeface="ＭＳ ゴシック" panose="020B0609070205080204" pitchFamily="49" charset="-128"/>
              </a:rPr>
              <a:t>エラーチェック</a:t>
            </a:r>
            <a:r>
              <a:rPr lang="ja-JP" altLang="en-US" sz="2000" b="1" dirty="0">
                <a:latin typeface="ＭＳ ゴシック" panose="020B0609070205080204" pitchFamily="49" charset="-128"/>
                <a:ea typeface="ＭＳ ゴシック" panose="020B0609070205080204" pitchFamily="49" charset="-128"/>
              </a:rPr>
              <a:t>を完全にパスできるものではありません。 </a:t>
            </a:r>
            <a:endParaRPr lang="ja-JP" altLang="en-US" sz="2000"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23409862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838200" y="365126"/>
            <a:ext cx="10515600" cy="566860"/>
          </a:xfrm>
          <a:solidFill>
            <a:srgbClr val="002060"/>
          </a:solidFill>
        </p:spPr>
        <p:txBody>
          <a:bodyPr>
            <a:normAutofit/>
          </a:bodyPr>
          <a:lstStyle/>
          <a:p>
            <a:pPr algn="ctr"/>
            <a:r>
              <a:rPr lang="ja-JP" altLang="en-US" sz="3200" b="1" dirty="0" smtClean="0">
                <a:solidFill>
                  <a:schemeClr val="bg1"/>
                </a:solidFill>
                <a:latin typeface="ＭＳ ゴシック" panose="020B0609070205080204" pitchFamily="49" charset="-128"/>
                <a:ea typeface="ＭＳ ゴシック" panose="020B0609070205080204" pitchFamily="49" charset="-128"/>
              </a:rPr>
              <a:t>ファイル</a:t>
            </a:r>
            <a:r>
              <a:rPr lang="ja-JP" altLang="en-US" sz="3200" b="1" dirty="0">
                <a:solidFill>
                  <a:schemeClr val="bg1"/>
                </a:solidFill>
                <a:latin typeface="ＭＳ ゴシック" panose="020B0609070205080204" pitchFamily="49" charset="-128"/>
                <a:ea typeface="ＭＳ ゴシック" panose="020B0609070205080204" pitchFamily="49" charset="-128"/>
              </a:rPr>
              <a:t>を開く </a:t>
            </a:r>
            <a:endParaRPr kumimoji="1" lang="ja-JP" altLang="en-US" sz="3200" dirty="0">
              <a:solidFill>
                <a:schemeClr val="bg1"/>
              </a:solidFill>
              <a:latin typeface="ＭＳ ゴシック" panose="020B0609070205080204" pitchFamily="49" charset="-128"/>
              <a:ea typeface="ＭＳ ゴシック" panose="020B0609070205080204" pitchFamily="49" charset="-128"/>
            </a:endParaRPr>
          </a:p>
        </p:txBody>
      </p:sp>
      <p:sp>
        <p:nvSpPr>
          <p:cNvPr id="3" name="コンテンツ プレースホルダー 2"/>
          <p:cNvSpPr>
            <a:spLocks noGrp="1"/>
          </p:cNvSpPr>
          <p:nvPr>
            <p:ph idx="1"/>
          </p:nvPr>
        </p:nvSpPr>
        <p:spPr>
          <a:xfrm>
            <a:off x="838200" y="1166202"/>
            <a:ext cx="10515600" cy="4351338"/>
          </a:xfrm>
        </p:spPr>
        <p:txBody>
          <a:bodyPr>
            <a:normAutofit/>
          </a:bodyPr>
          <a:lstStyle/>
          <a:p>
            <a:r>
              <a:rPr lang="en-US" altLang="ja-JP" sz="2000" dirty="0" smtClean="0">
                <a:latin typeface="ＭＳ ゴシック" panose="020B0609070205080204" pitchFamily="49" charset="-128"/>
                <a:ea typeface="ＭＳ ゴシック" panose="020B0609070205080204" pitchFamily="49" charset="-128"/>
              </a:rPr>
              <a:t>ZIP</a:t>
            </a:r>
            <a:r>
              <a:rPr lang="ja-JP" altLang="en-US" sz="2000" dirty="0">
                <a:latin typeface="ＭＳ ゴシック" panose="020B0609070205080204" pitchFamily="49" charset="-128"/>
                <a:ea typeface="ＭＳ ゴシック" panose="020B0609070205080204" pitchFamily="49" charset="-128"/>
              </a:rPr>
              <a:t>ファイルを解凍し「調査データ入力</a:t>
            </a:r>
            <a:r>
              <a:rPr lang="ja-JP" altLang="en-US" sz="2000" dirty="0" smtClean="0">
                <a:latin typeface="ＭＳ ゴシック" panose="020B0609070205080204" pitchFamily="49" charset="-128"/>
                <a:ea typeface="ＭＳ ゴシック" panose="020B0609070205080204" pitchFamily="49" charset="-128"/>
              </a:rPr>
              <a:t>支援</a:t>
            </a:r>
            <a:r>
              <a:rPr lang="en-US" altLang="ja-JP" sz="2000" dirty="0" smtClean="0">
                <a:latin typeface="ＭＳ ゴシック" panose="020B0609070205080204" pitchFamily="49" charset="-128"/>
                <a:ea typeface="ＭＳ ゴシック" panose="020B0609070205080204" pitchFamily="49" charset="-128"/>
              </a:rPr>
              <a:t>_8</a:t>
            </a:r>
            <a:r>
              <a:rPr lang="ja-JP" altLang="en-US" sz="2000" dirty="0" smtClean="0">
                <a:latin typeface="ＭＳ ゴシック" panose="020B0609070205080204" pitchFamily="49" charset="-128"/>
                <a:ea typeface="ＭＳ ゴシック" panose="020B0609070205080204" pitchFamily="49" charset="-128"/>
              </a:rPr>
              <a:t>期対応</a:t>
            </a:r>
            <a:r>
              <a:rPr lang="en-US" altLang="ja-JP" sz="2000" dirty="0" smtClean="0">
                <a:latin typeface="ＭＳ ゴシック" panose="020B0609070205080204" pitchFamily="49" charset="-128"/>
                <a:ea typeface="ＭＳ ゴシック" panose="020B0609070205080204" pitchFamily="49" charset="-128"/>
              </a:rPr>
              <a:t>.</a:t>
            </a:r>
            <a:r>
              <a:rPr lang="en-US" altLang="ja-JP" sz="2000" dirty="0" err="1" smtClean="0">
                <a:latin typeface="ＭＳ ゴシック" panose="020B0609070205080204" pitchFamily="49" charset="-128"/>
                <a:ea typeface="ＭＳ ゴシック" panose="020B0609070205080204" pitchFamily="49" charset="-128"/>
              </a:rPr>
              <a:t>xlsm</a:t>
            </a:r>
            <a:r>
              <a:rPr lang="ja-JP" altLang="en-US" sz="2000" dirty="0">
                <a:latin typeface="ＭＳ ゴシック" panose="020B0609070205080204" pitchFamily="49" charset="-128"/>
                <a:ea typeface="ＭＳ ゴシック" panose="020B0609070205080204" pitchFamily="49" charset="-128"/>
              </a:rPr>
              <a:t>」をエクセルで開きます。 </a:t>
            </a:r>
            <a:endParaRPr lang="en-US" altLang="ja-JP" sz="2000" dirty="0" smtClean="0">
              <a:latin typeface="ＭＳ ゴシック" panose="020B0609070205080204" pitchFamily="49" charset="-128"/>
              <a:ea typeface="ＭＳ ゴシック" panose="020B0609070205080204" pitchFamily="49" charset="-128"/>
            </a:endParaRPr>
          </a:p>
          <a:p>
            <a:endParaRPr lang="en-US" altLang="ja-JP" sz="2000" dirty="0" smtClean="0">
              <a:latin typeface="ＭＳ ゴシック" panose="020B0609070205080204" pitchFamily="49" charset="-128"/>
              <a:ea typeface="ＭＳ ゴシック" panose="020B0609070205080204" pitchFamily="49" charset="-128"/>
            </a:endParaRPr>
          </a:p>
          <a:p>
            <a:endParaRPr lang="en-US" altLang="ja-JP" sz="2000" dirty="0">
              <a:latin typeface="ＭＳ ゴシック" panose="020B0609070205080204" pitchFamily="49" charset="-128"/>
              <a:ea typeface="ＭＳ ゴシック" panose="020B0609070205080204" pitchFamily="49" charset="-128"/>
            </a:endParaRPr>
          </a:p>
          <a:p>
            <a:endParaRPr lang="en-US" altLang="ja-JP" sz="2000" dirty="0" smtClean="0">
              <a:latin typeface="ＭＳ ゴシック" panose="020B0609070205080204" pitchFamily="49" charset="-128"/>
              <a:ea typeface="ＭＳ ゴシック" panose="020B0609070205080204" pitchFamily="49" charset="-128"/>
            </a:endParaRPr>
          </a:p>
          <a:p>
            <a:endParaRPr lang="en-US" altLang="ja-JP" sz="2000" dirty="0" smtClean="0">
              <a:latin typeface="ＭＳ ゴシック" panose="020B0609070205080204" pitchFamily="49" charset="-128"/>
              <a:ea typeface="ＭＳ ゴシック" panose="020B0609070205080204" pitchFamily="49" charset="-128"/>
            </a:endParaRPr>
          </a:p>
          <a:p>
            <a:r>
              <a:rPr lang="ja-JP" altLang="en-US" sz="2000" dirty="0" smtClean="0">
                <a:latin typeface="ＭＳ ゴシック" panose="020B0609070205080204" pitchFamily="49" charset="-128"/>
                <a:ea typeface="ＭＳ ゴシック" panose="020B0609070205080204" pitchFamily="49" charset="-128"/>
              </a:rPr>
              <a:t>この</a:t>
            </a:r>
            <a:r>
              <a:rPr lang="ja-JP" altLang="en-US" sz="2000" dirty="0">
                <a:latin typeface="ＭＳ ゴシック" panose="020B0609070205080204" pitchFamily="49" charset="-128"/>
                <a:ea typeface="ＭＳ ゴシック" panose="020B0609070205080204" pitchFamily="49" charset="-128"/>
              </a:rPr>
              <a:t>ファイルはマクロを使用しています。ウィンドウズの設定でマクロが無効となっている場合は使用できません。各自治体の</a:t>
            </a:r>
            <a:r>
              <a:rPr lang="en-US" altLang="ja-JP" sz="2000" dirty="0">
                <a:latin typeface="ＭＳ ゴシック" panose="020B0609070205080204" pitchFamily="49" charset="-128"/>
                <a:ea typeface="ＭＳ ゴシック" panose="020B0609070205080204" pitchFamily="49" charset="-128"/>
              </a:rPr>
              <a:t>IT</a:t>
            </a:r>
            <a:r>
              <a:rPr lang="ja-JP" altLang="en-US" sz="2000" dirty="0">
                <a:latin typeface="ＭＳ ゴシック" panose="020B0609070205080204" pitchFamily="49" charset="-128"/>
                <a:ea typeface="ＭＳ ゴシック" panose="020B0609070205080204" pitchFamily="49" charset="-128"/>
              </a:rPr>
              <a:t>担当者等にご相談ください。また、ファイルサイズが大きいため開くのに時間がかかる場合があります。開いた後に以下のような注意が表示される場合がありますが、「コンテンツの有効化」をクリックしてください。 </a:t>
            </a:r>
          </a:p>
          <a:p>
            <a:endParaRPr kumimoji="1" lang="ja-JP" altLang="en-US" dirty="0">
              <a:latin typeface="ＭＳ ゴシック" panose="020B0609070205080204" pitchFamily="49" charset="-128"/>
              <a:ea typeface="ＭＳ ゴシック" panose="020B0609070205080204" pitchFamily="49" charset="-128"/>
            </a:endParaRPr>
          </a:p>
        </p:txBody>
      </p:sp>
      <p:pic>
        <p:nvPicPr>
          <p:cNvPr id="4" name="図 3"/>
          <p:cNvPicPr>
            <a:picLocks noChangeAspect="1"/>
          </p:cNvPicPr>
          <p:nvPr/>
        </p:nvPicPr>
        <p:blipFill>
          <a:blip r:embed="rId2"/>
          <a:stretch>
            <a:fillRect/>
          </a:stretch>
        </p:blipFill>
        <p:spPr>
          <a:xfrm>
            <a:off x="1741297" y="1656659"/>
            <a:ext cx="866667" cy="1219048"/>
          </a:xfrm>
          <a:prstGeom prst="rect">
            <a:avLst/>
          </a:prstGeom>
        </p:spPr>
      </p:pic>
      <p:pic>
        <p:nvPicPr>
          <p:cNvPr id="5" name="図 4"/>
          <p:cNvPicPr>
            <a:picLocks noChangeAspect="1"/>
          </p:cNvPicPr>
          <p:nvPr/>
        </p:nvPicPr>
        <p:blipFill>
          <a:blip r:embed="rId3"/>
          <a:stretch>
            <a:fillRect/>
          </a:stretch>
        </p:blipFill>
        <p:spPr>
          <a:xfrm>
            <a:off x="1172966" y="4608799"/>
            <a:ext cx="4676190" cy="342857"/>
          </a:xfrm>
          <a:prstGeom prst="rect">
            <a:avLst/>
          </a:prstGeom>
        </p:spPr>
      </p:pic>
      <p:sp>
        <p:nvSpPr>
          <p:cNvPr id="6" name="サブタイトル 2"/>
          <p:cNvSpPr txBox="1">
            <a:spLocks/>
          </p:cNvSpPr>
          <p:nvPr/>
        </p:nvSpPr>
        <p:spPr>
          <a:xfrm>
            <a:off x="10975730" y="6257315"/>
            <a:ext cx="1083964" cy="36000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r>
              <a:rPr lang="en-US" altLang="ja-JP" sz="1200" dirty="0" smtClean="0">
                <a:latin typeface="ＭＳ ゴシック" panose="020B0609070205080204" pitchFamily="49" charset="-128"/>
                <a:ea typeface="ＭＳ ゴシック" panose="020B0609070205080204" pitchFamily="49" charset="-128"/>
              </a:rPr>
              <a:t>1</a:t>
            </a:r>
            <a:endParaRPr lang="ja-JP" altLang="en-US" sz="1200"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12430211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図 4"/>
          <p:cNvPicPr>
            <a:picLocks noChangeAspect="1"/>
          </p:cNvPicPr>
          <p:nvPr/>
        </p:nvPicPr>
        <p:blipFill>
          <a:blip r:embed="rId2"/>
          <a:stretch>
            <a:fillRect/>
          </a:stretch>
        </p:blipFill>
        <p:spPr>
          <a:xfrm>
            <a:off x="324571" y="1081381"/>
            <a:ext cx="11542857" cy="4695238"/>
          </a:xfrm>
          <a:prstGeom prst="rect">
            <a:avLst/>
          </a:prstGeom>
        </p:spPr>
      </p:pic>
      <p:sp>
        <p:nvSpPr>
          <p:cNvPr id="3" name="コンテンツ プレースホルダー 2"/>
          <p:cNvSpPr>
            <a:spLocks noGrp="1"/>
          </p:cNvSpPr>
          <p:nvPr>
            <p:ph idx="1"/>
          </p:nvPr>
        </p:nvSpPr>
        <p:spPr>
          <a:xfrm>
            <a:off x="1354014" y="4404945"/>
            <a:ext cx="10594731" cy="1371674"/>
          </a:xfrm>
          <a:ln w="57150">
            <a:solidFill>
              <a:srgbClr val="FF0000"/>
            </a:solidFill>
          </a:ln>
        </p:spPr>
        <p:txBody>
          <a:bodyPr/>
          <a:lstStyle/>
          <a:p>
            <a:pPr marL="0" indent="0">
              <a:buNone/>
            </a:pPr>
            <a:r>
              <a:rPr kumimoji="1" lang="ja-JP" altLang="en-US" dirty="0" smtClean="0"/>
              <a:t>　</a:t>
            </a:r>
            <a:endParaRPr kumimoji="1" lang="ja-JP" altLang="en-US" dirty="0"/>
          </a:p>
        </p:txBody>
      </p:sp>
      <p:sp>
        <p:nvSpPr>
          <p:cNvPr id="6" name="タイトル 1"/>
          <p:cNvSpPr txBox="1">
            <a:spLocks/>
          </p:cNvSpPr>
          <p:nvPr/>
        </p:nvSpPr>
        <p:spPr>
          <a:xfrm>
            <a:off x="838200" y="365126"/>
            <a:ext cx="10515600" cy="566860"/>
          </a:xfrm>
          <a:prstGeom prst="rect">
            <a:avLst/>
          </a:prstGeom>
          <a:solidFill>
            <a:srgbClr val="002060"/>
          </a:solidFill>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r>
              <a:rPr lang="ja-JP" altLang="en-US" sz="3200" b="1" dirty="0" smtClean="0">
                <a:solidFill>
                  <a:schemeClr val="bg1"/>
                </a:solidFill>
                <a:latin typeface="ＭＳ ゴシック" panose="020B0609070205080204" pitchFamily="49" charset="-128"/>
                <a:ea typeface="ＭＳ ゴシック" panose="020B0609070205080204" pitchFamily="49" charset="-128"/>
              </a:rPr>
              <a:t>データの入力</a:t>
            </a:r>
            <a:endParaRPr lang="ja-JP" altLang="en-US" sz="3200" dirty="0">
              <a:solidFill>
                <a:schemeClr val="bg1"/>
              </a:solidFill>
              <a:latin typeface="ＭＳ ゴシック" panose="020B0609070205080204" pitchFamily="49" charset="-128"/>
              <a:ea typeface="ＭＳ ゴシック" panose="020B0609070205080204" pitchFamily="49" charset="-128"/>
            </a:endParaRPr>
          </a:p>
        </p:txBody>
      </p:sp>
      <p:sp>
        <p:nvSpPr>
          <p:cNvPr id="8" name="コンテンツ プレースホルダー 2"/>
          <p:cNvSpPr txBox="1">
            <a:spLocks/>
          </p:cNvSpPr>
          <p:nvPr/>
        </p:nvSpPr>
        <p:spPr>
          <a:xfrm>
            <a:off x="4478215" y="4733191"/>
            <a:ext cx="3979986" cy="559778"/>
          </a:xfrm>
          <a:prstGeom prst="rect">
            <a:avLst/>
          </a:prstGeom>
          <a:solidFill>
            <a:schemeClr val="bg1"/>
          </a:solidFill>
          <a:ln w="19050">
            <a:solidFill>
              <a:srgbClr val="FF0000"/>
            </a:solidFill>
          </a:ln>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ctr">
              <a:buFont typeface="Arial" panose="020B0604020202020204" pitchFamily="34" charset="0"/>
              <a:buNone/>
            </a:pPr>
            <a:r>
              <a:rPr lang="ja-JP" altLang="en-US" sz="2000" dirty="0" smtClean="0">
                <a:latin typeface="ＭＳ ゴシック" panose="020B0609070205080204" pitchFamily="49" charset="-128"/>
                <a:ea typeface="ＭＳ ゴシック" panose="020B0609070205080204" pitchFamily="49" charset="-128"/>
              </a:rPr>
              <a:t>調査結果を入力します。</a:t>
            </a:r>
            <a:endParaRPr lang="ja-JP" altLang="en-US" sz="2000" dirty="0">
              <a:latin typeface="ＭＳ ゴシック" panose="020B0609070205080204" pitchFamily="49" charset="-128"/>
              <a:ea typeface="ＭＳ ゴシック" panose="020B0609070205080204" pitchFamily="49" charset="-128"/>
            </a:endParaRPr>
          </a:p>
        </p:txBody>
      </p:sp>
      <p:sp>
        <p:nvSpPr>
          <p:cNvPr id="7" name="サブタイトル 2"/>
          <p:cNvSpPr txBox="1">
            <a:spLocks/>
          </p:cNvSpPr>
          <p:nvPr/>
        </p:nvSpPr>
        <p:spPr>
          <a:xfrm>
            <a:off x="10975730" y="6257315"/>
            <a:ext cx="1083964" cy="36000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r>
              <a:rPr lang="en-US" altLang="ja-JP" sz="1200" dirty="0" smtClean="0">
                <a:latin typeface="ＭＳ ゴシック" panose="020B0609070205080204" pitchFamily="49" charset="-128"/>
                <a:ea typeface="ＭＳ ゴシック" panose="020B0609070205080204" pitchFamily="49" charset="-128"/>
              </a:rPr>
              <a:t>2</a:t>
            </a:r>
            <a:endParaRPr lang="ja-JP" altLang="en-US" sz="1200"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25221540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p:cNvPicPr>
            <a:picLocks noChangeAspect="1"/>
          </p:cNvPicPr>
          <p:nvPr/>
        </p:nvPicPr>
        <p:blipFill>
          <a:blip r:embed="rId2"/>
          <a:stretch>
            <a:fillRect/>
          </a:stretch>
        </p:blipFill>
        <p:spPr>
          <a:xfrm>
            <a:off x="324571" y="1081381"/>
            <a:ext cx="11542857" cy="4695238"/>
          </a:xfrm>
          <a:prstGeom prst="rect">
            <a:avLst/>
          </a:prstGeom>
        </p:spPr>
      </p:pic>
      <p:sp>
        <p:nvSpPr>
          <p:cNvPr id="5" name="タイトル 1"/>
          <p:cNvSpPr txBox="1">
            <a:spLocks/>
          </p:cNvSpPr>
          <p:nvPr/>
        </p:nvSpPr>
        <p:spPr>
          <a:xfrm>
            <a:off x="838200" y="365126"/>
            <a:ext cx="10515600" cy="566860"/>
          </a:xfrm>
          <a:prstGeom prst="rect">
            <a:avLst/>
          </a:prstGeom>
          <a:solidFill>
            <a:srgbClr val="002060"/>
          </a:solidFill>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r>
              <a:rPr lang="ja-JP" altLang="en-US" sz="3200" b="1" dirty="0" smtClean="0">
                <a:solidFill>
                  <a:schemeClr val="bg1"/>
                </a:solidFill>
                <a:latin typeface="ＭＳ ゴシック" panose="020B0609070205080204" pitchFamily="49" charset="-128"/>
                <a:ea typeface="ＭＳ ゴシック" panose="020B0609070205080204" pitchFamily="49" charset="-128"/>
              </a:rPr>
              <a:t>データの書き出し</a:t>
            </a:r>
            <a:endParaRPr lang="ja-JP" altLang="en-US" sz="3200" dirty="0">
              <a:solidFill>
                <a:schemeClr val="bg1"/>
              </a:solidFill>
              <a:latin typeface="ＭＳ ゴシック" panose="020B0609070205080204" pitchFamily="49" charset="-128"/>
              <a:ea typeface="ＭＳ ゴシック" panose="020B0609070205080204" pitchFamily="49" charset="-128"/>
            </a:endParaRPr>
          </a:p>
        </p:txBody>
      </p:sp>
      <p:sp>
        <p:nvSpPr>
          <p:cNvPr id="7" name="コンテンツ プレースホルダー 2"/>
          <p:cNvSpPr>
            <a:spLocks noGrp="1"/>
          </p:cNvSpPr>
          <p:nvPr>
            <p:ph idx="1"/>
          </p:nvPr>
        </p:nvSpPr>
        <p:spPr>
          <a:xfrm>
            <a:off x="5441383" y="944294"/>
            <a:ext cx="4717602" cy="546177"/>
          </a:xfrm>
          <a:ln w="57150">
            <a:solidFill>
              <a:srgbClr val="FF0000"/>
            </a:solidFill>
          </a:ln>
        </p:spPr>
        <p:txBody>
          <a:bodyPr/>
          <a:lstStyle/>
          <a:p>
            <a:pPr marL="0" indent="0">
              <a:buNone/>
            </a:pPr>
            <a:r>
              <a:rPr kumimoji="1" lang="ja-JP" altLang="en-US" dirty="0" smtClean="0"/>
              <a:t>　</a:t>
            </a:r>
            <a:endParaRPr kumimoji="1" lang="ja-JP" altLang="en-US" dirty="0"/>
          </a:p>
        </p:txBody>
      </p:sp>
      <p:sp>
        <p:nvSpPr>
          <p:cNvPr id="9" name="四角形吹き出し 8"/>
          <p:cNvSpPr/>
          <p:nvPr/>
        </p:nvSpPr>
        <p:spPr>
          <a:xfrm>
            <a:off x="4299438" y="2883737"/>
            <a:ext cx="7249434" cy="749808"/>
          </a:xfrm>
          <a:prstGeom prst="wedgeRectCallout">
            <a:avLst>
              <a:gd name="adj1" fmla="val -17095"/>
              <a:gd name="adj2" fmla="val -246037"/>
            </a:avLst>
          </a:prstGeom>
          <a:solidFill>
            <a:schemeClr val="bg1"/>
          </a:solid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000" dirty="0" smtClean="0">
                <a:solidFill>
                  <a:schemeClr val="tx1"/>
                </a:solidFill>
                <a:latin typeface="ＭＳ ゴシック" panose="020B0609070205080204" pitchFamily="49" charset="-128"/>
                <a:ea typeface="ＭＳ ゴシック" panose="020B0609070205080204" pitchFamily="49" charset="-128"/>
              </a:rPr>
              <a:t>全件</a:t>
            </a:r>
            <a:r>
              <a:rPr lang="ja-JP" altLang="en-US" sz="2000" dirty="0">
                <a:solidFill>
                  <a:schemeClr val="tx1"/>
                </a:solidFill>
                <a:latin typeface="ＭＳ ゴシック" panose="020B0609070205080204" pitchFamily="49" charset="-128"/>
                <a:ea typeface="ＭＳ ゴシック" panose="020B0609070205080204" pitchFamily="49" charset="-128"/>
              </a:rPr>
              <a:t>入力後、書き出し用ボタンをクリックして書き出します。 </a:t>
            </a:r>
            <a:endParaRPr kumimoji="1" lang="ja-JP" altLang="en-US" sz="2000" dirty="0">
              <a:solidFill>
                <a:schemeClr val="tx1"/>
              </a:solidFill>
              <a:latin typeface="ＭＳ ゴシック" panose="020B0609070205080204" pitchFamily="49" charset="-128"/>
              <a:ea typeface="ＭＳ ゴシック" panose="020B0609070205080204" pitchFamily="49" charset="-128"/>
            </a:endParaRPr>
          </a:p>
        </p:txBody>
      </p:sp>
      <p:sp>
        <p:nvSpPr>
          <p:cNvPr id="6" name="サブタイトル 2"/>
          <p:cNvSpPr txBox="1">
            <a:spLocks/>
          </p:cNvSpPr>
          <p:nvPr/>
        </p:nvSpPr>
        <p:spPr>
          <a:xfrm>
            <a:off x="10975730" y="6257315"/>
            <a:ext cx="1083964" cy="36000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r>
              <a:rPr lang="en-US" altLang="ja-JP" sz="1200" dirty="0" smtClean="0">
                <a:latin typeface="ＭＳ ゴシック" panose="020B0609070205080204" pitchFamily="49" charset="-128"/>
                <a:ea typeface="ＭＳ ゴシック" panose="020B0609070205080204" pitchFamily="49" charset="-128"/>
              </a:rPr>
              <a:t>3</a:t>
            </a:r>
            <a:endParaRPr lang="ja-JP" altLang="en-US" sz="1200"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20573543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929640" y="5309849"/>
            <a:ext cx="10515600" cy="1077425"/>
          </a:xfrm>
        </p:spPr>
        <p:txBody>
          <a:bodyPr>
            <a:normAutofit/>
          </a:bodyPr>
          <a:lstStyle/>
          <a:p>
            <a:pPr marL="0" indent="0">
              <a:buNone/>
            </a:pPr>
            <a:r>
              <a:rPr lang="ja-JP" altLang="en-US" sz="2000" dirty="0" smtClean="0">
                <a:latin typeface="ＭＳ ゴシック" panose="020B0609070205080204" pitchFamily="49" charset="-128"/>
                <a:ea typeface="ＭＳ ゴシック" panose="020B0609070205080204" pitchFamily="49" charset="-128"/>
              </a:rPr>
              <a:t>書き出された</a:t>
            </a:r>
            <a:r>
              <a:rPr lang="en-US" altLang="ja-JP" sz="2000" dirty="0"/>
              <a:t>csv</a:t>
            </a:r>
            <a:r>
              <a:rPr lang="ja-JP" altLang="en-US" sz="2000" dirty="0"/>
              <a:t>ファイルを地域診断支援情報送信ソフト使用方法を参考に送信してください。 </a:t>
            </a:r>
            <a:endParaRPr kumimoji="1" lang="ja-JP" altLang="en-US" sz="2000" dirty="0"/>
          </a:p>
        </p:txBody>
      </p:sp>
      <p:pic>
        <p:nvPicPr>
          <p:cNvPr id="5" name="図 4"/>
          <p:cNvPicPr>
            <a:picLocks noChangeAspect="1"/>
          </p:cNvPicPr>
          <p:nvPr/>
        </p:nvPicPr>
        <p:blipFill>
          <a:blip r:embed="rId2"/>
          <a:stretch>
            <a:fillRect/>
          </a:stretch>
        </p:blipFill>
        <p:spPr>
          <a:xfrm>
            <a:off x="3531788" y="2480417"/>
            <a:ext cx="4780952" cy="1714286"/>
          </a:xfrm>
          <a:prstGeom prst="rect">
            <a:avLst/>
          </a:prstGeom>
        </p:spPr>
      </p:pic>
      <p:sp>
        <p:nvSpPr>
          <p:cNvPr id="6" name="タイトル 1"/>
          <p:cNvSpPr txBox="1">
            <a:spLocks/>
          </p:cNvSpPr>
          <p:nvPr/>
        </p:nvSpPr>
        <p:spPr>
          <a:xfrm>
            <a:off x="838200" y="365126"/>
            <a:ext cx="10515600" cy="566860"/>
          </a:xfrm>
          <a:prstGeom prst="rect">
            <a:avLst/>
          </a:prstGeom>
          <a:solidFill>
            <a:srgbClr val="002060"/>
          </a:solidFill>
        </p:spPr>
        <p:txBody>
          <a:bodyPr vert="horz" lIns="91440" tIns="45720" rIns="91440" bIns="45720" rtlCol="0" anchor="ctr">
            <a:normAutofit fontScale="77500" lnSpcReduction="20000"/>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r>
              <a:rPr lang="ja-JP" altLang="en-US" sz="3200" b="1" dirty="0" smtClean="0">
                <a:solidFill>
                  <a:schemeClr val="bg1"/>
                </a:solidFill>
                <a:latin typeface="ＭＳ ゴシック" panose="020B0609070205080204" pitchFamily="49" charset="-128"/>
                <a:ea typeface="ＭＳ ゴシック" panose="020B0609070205080204" pitchFamily="49" charset="-128"/>
              </a:rPr>
              <a:t>書き出しボタン押下後、以下のメッセージボックスが表示されます </a:t>
            </a:r>
            <a:endParaRPr lang="ja-JP" altLang="en-US" sz="3200" dirty="0">
              <a:solidFill>
                <a:schemeClr val="bg1"/>
              </a:solidFill>
              <a:latin typeface="ＭＳ ゴシック" panose="020B0609070205080204" pitchFamily="49" charset="-128"/>
              <a:ea typeface="ＭＳ ゴシック" panose="020B0609070205080204" pitchFamily="49" charset="-128"/>
            </a:endParaRPr>
          </a:p>
        </p:txBody>
      </p:sp>
      <p:sp>
        <p:nvSpPr>
          <p:cNvPr id="7" name="サブタイトル 2"/>
          <p:cNvSpPr txBox="1">
            <a:spLocks/>
          </p:cNvSpPr>
          <p:nvPr/>
        </p:nvSpPr>
        <p:spPr>
          <a:xfrm>
            <a:off x="10975730" y="6257315"/>
            <a:ext cx="1083964" cy="36000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r>
              <a:rPr lang="en-US" altLang="ja-JP" sz="1200" dirty="0" smtClean="0">
                <a:latin typeface="ＭＳ ゴシック" panose="020B0609070205080204" pitchFamily="49" charset="-128"/>
                <a:ea typeface="ＭＳ ゴシック" panose="020B0609070205080204" pitchFamily="49" charset="-128"/>
              </a:rPr>
              <a:t>4</a:t>
            </a:r>
            <a:endParaRPr lang="ja-JP" altLang="en-US" sz="1200"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39117767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838200" y="1042016"/>
            <a:ext cx="10515600" cy="952744"/>
          </a:xfrm>
        </p:spPr>
        <p:txBody>
          <a:bodyPr>
            <a:normAutofit/>
          </a:bodyPr>
          <a:lstStyle/>
          <a:p>
            <a:pPr marL="0" indent="0">
              <a:buNone/>
            </a:pPr>
            <a:r>
              <a:rPr lang="ja-JP" altLang="en-US" sz="2000" dirty="0" smtClean="0">
                <a:latin typeface="ＭＳ ゴシック" panose="020B0609070205080204" pitchFamily="49" charset="-128"/>
                <a:ea typeface="ＭＳ ゴシック" panose="020B0609070205080204" pitchFamily="49" charset="-128"/>
              </a:rPr>
              <a:t>セキュリティ</a:t>
            </a:r>
            <a:r>
              <a:rPr lang="ja-JP" altLang="en-US" sz="2000" dirty="0">
                <a:latin typeface="ＭＳ ゴシック" panose="020B0609070205080204" pitchFamily="49" charset="-128"/>
                <a:ea typeface="ＭＳ ゴシック" panose="020B0609070205080204" pitchFamily="49" charset="-128"/>
              </a:rPr>
              <a:t>等の関係によりマクロ機能を活用して、入力用ファイルを作成できない場合に参照ください。 </a:t>
            </a:r>
            <a:endParaRPr kumimoji="1" lang="ja-JP" altLang="en-US" sz="2000" dirty="0">
              <a:latin typeface="ＭＳ ゴシック" panose="020B0609070205080204" pitchFamily="49" charset="-128"/>
              <a:ea typeface="ＭＳ ゴシック" panose="020B0609070205080204" pitchFamily="49" charset="-128"/>
            </a:endParaRPr>
          </a:p>
        </p:txBody>
      </p:sp>
      <p:sp>
        <p:nvSpPr>
          <p:cNvPr id="4" name="コンテンツ プレースホルダー 2"/>
          <p:cNvSpPr txBox="1">
            <a:spLocks/>
          </p:cNvSpPr>
          <p:nvPr/>
        </p:nvSpPr>
        <p:spPr>
          <a:xfrm>
            <a:off x="568569" y="5494948"/>
            <a:ext cx="10515600" cy="54536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r>
              <a:rPr lang="ja-JP" altLang="en-US" sz="2000" dirty="0" smtClean="0">
                <a:latin typeface="ＭＳ ゴシック" panose="020B0609070205080204" pitchFamily="49" charset="-128"/>
                <a:ea typeface="ＭＳ ゴシック" panose="020B0609070205080204" pitchFamily="49" charset="-128"/>
              </a:rPr>
              <a:t>「</a:t>
            </a:r>
            <a:r>
              <a:rPr lang="ja-JP" altLang="en-US" sz="2000" dirty="0">
                <a:latin typeface="ＭＳ ゴシック" panose="020B0609070205080204" pitchFamily="49" charset="-128"/>
                <a:ea typeface="ＭＳ ゴシック" panose="020B0609070205080204" pitchFamily="49" charset="-128"/>
              </a:rPr>
              <a:t>出力シート」の背景が青色になっているセルをコピーします </a:t>
            </a:r>
            <a:r>
              <a:rPr lang="ja-JP" altLang="en-US" sz="2000" dirty="0" smtClean="0">
                <a:latin typeface="ＭＳ ゴシック" panose="020B0609070205080204" pitchFamily="49" charset="-128"/>
                <a:ea typeface="ＭＳ ゴシック" panose="020B0609070205080204" pitchFamily="49" charset="-128"/>
              </a:rPr>
              <a:t>。 </a:t>
            </a:r>
            <a:endParaRPr lang="ja-JP" altLang="en-US" sz="2000" dirty="0">
              <a:latin typeface="ＭＳ ゴシック" panose="020B0609070205080204" pitchFamily="49" charset="-128"/>
              <a:ea typeface="ＭＳ ゴシック" panose="020B0609070205080204" pitchFamily="49" charset="-128"/>
            </a:endParaRPr>
          </a:p>
        </p:txBody>
      </p:sp>
      <p:sp>
        <p:nvSpPr>
          <p:cNvPr id="6" name="タイトル 1"/>
          <p:cNvSpPr txBox="1">
            <a:spLocks/>
          </p:cNvSpPr>
          <p:nvPr/>
        </p:nvSpPr>
        <p:spPr>
          <a:xfrm>
            <a:off x="838200" y="365126"/>
            <a:ext cx="10515600" cy="566860"/>
          </a:xfrm>
          <a:prstGeom prst="rect">
            <a:avLst/>
          </a:prstGeom>
          <a:solidFill>
            <a:srgbClr val="002060"/>
          </a:solidFill>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r>
              <a:rPr lang="ja-JP" altLang="en-US" sz="3200" b="1" dirty="0" smtClean="0">
                <a:solidFill>
                  <a:schemeClr val="bg1"/>
                </a:solidFill>
                <a:latin typeface="ＭＳ ゴシック" panose="020B0609070205080204" pitchFamily="49" charset="-128"/>
                <a:ea typeface="ＭＳ ゴシック" panose="020B0609070205080204" pitchFamily="49" charset="-128"/>
              </a:rPr>
              <a:t>（参考）メモ帳を用いて入力用ファイルを作成する方法</a:t>
            </a:r>
            <a:endParaRPr lang="ja-JP" altLang="en-US" sz="3200" dirty="0">
              <a:solidFill>
                <a:schemeClr val="bg1"/>
              </a:solidFill>
              <a:latin typeface="ＭＳ ゴシック" panose="020B0609070205080204" pitchFamily="49" charset="-128"/>
              <a:ea typeface="ＭＳ ゴシック" panose="020B0609070205080204" pitchFamily="49" charset="-128"/>
            </a:endParaRPr>
          </a:p>
        </p:txBody>
      </p:sp>
      <p:sp>
        <p:nvSpPr>
          <p:cNvPr id="7" name="サブタイトル 2"/>
          <p:cNvSpPr txBox="1">
            <a:spLocks/>
          </p:cNvSpPr>
          <p:nvPr/>
        </p:nvSpPr>
        <p:spPr>
          <a:xfrm>
            <a:off x="10975730" y="6257315"/>
            <a:ext cx="1083964" cy="36000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r>
              <a:rPr lang="en-US" altLang="ja-JP" sz="1200" dirty="0" smtClean="0">
                <a:latin typeface="ＭＳ ゴシック" panose="020B0609070205080204" pitchFamily="49" charset="-128"/>
                <a:ea typeface="ＭＳ ゴシック" panose="020B0609070205080204" pitchFamily="49" charset="-128"/>
              </a:rPr>
              <a:t>5</a:t>
            </a:r>
            <a:endParaRPr lang="ja-JP" altLang="en-US" sz="1200" dirty="0">
              <a:latin typeface="ＭＳ ゴシック" panose="020B0609070205080204" pitchFamily="49" charset="-128"/>
              <a:ea typeface="ＭＳ ゴシック" panose="020B0609070205080204" pitchFamily="49" charset="-128"/>
            </a:endParaRPr>
          </a:p>
        </p:txBody>
      </p:sp>
      <p:pic>
        <p:nvPicPr>
          <p:cNvPr id="8" name="図 7"/>
          <p:cNvPicPr>
            <a:picLocks noChangeAspect="1"/>
          </p:cNvPicPr>
          <p:nvPr/>
        </p:nvPicPr>
        <p:blipFill>
          <a:blip r:embed="rId2"/>
          <a:stretch>
            <a:fillRect/>
          </a:stretch>
        </p:blipFill>
        <p:spPr>
          <a:xfrm>
            <a:off x="1871417" y="1842604"/>
            <a:ext cx="4772025" cy="3095625"/>
          </a:xfrm>
          <a:prstGeom prst="rect">
            <a:avLst/>
          </a:prstGeom>
        </p:spPr>
      </p:pic>
    </p:spTree>
    <p:extLst>
      <p:ext uri="{BB962C8B-B14F-4D97-AF65-F5344CB8AC3E}">
        <p14:creationId xmlns:p14="http://schemas.microsoft.com/office/powerpoint/2010/main" val="37409865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838200" y="4434131"/>
            <a:ext cx="10515600" cy="486752"/>
          </a:xfrm>
        </p:spPr>
        <p:txBody>
          <a:bodyPr>
            <a:normAutofit/>
          </a:bodyPr>
          <a:lstStyle/>
          <a:p>
            <a:pPr marL="0" indent="0">
              <a:buNone/>
            </a:pPr>
            <a:r>
              <a:rPr lang="ja-JP" altLang="en-US" sz="2000" dirty="0" smtClean="0">
                <a:latin typeface="ＭＳ ゴシック" panose="020B0609070205080204" pitchFamily="49" charset="-128"/>
                <a:ea typeface="ＭＳ ゴシック" panose="020B0609070205080204" pitchFamily="49" charset="-128"/>
              </a:rPr>
              <a:t>メモ帳</a:t>
            </a:r>
            <a:r>
              <a:rPr lang="ja-JP" altLang="en-US" sz="2000" dirty="0">
                <a:latin typeface="ＭＳ ゴシック" panose="020B0609070205080204" pitchFamily="49" charset="-128"/>
                <a:ea typeface="ＭＳ ゴシック" panose="020B0609070205080204" pitchFamily="49" charset="-128"/>
              </a:rPr>
              <a:t>に貼り付けます。「名前を付けて保存</a:t>
            </a:r>
            <a:r>
              <a:rPr lang="en-US" altLang="ja-JP" sz="2000" dirty="0">
                <a:latin typeface="ＭＳ ゴシック" panose="020B0609070205080204" pitchFamily="49" charset="-128"/>
                <a:ea typeface="ＭＳ ゴシック" panose="020B0609070205080204" pitchFamily="49" charset="-128"/>
              </a:rPr>
              <a:t>(A)…</a:t>
            </a:r>
            <a:r>
              <a:rPr lang="ja-JP" altLang="en-US" sz="2000" dirty="0">
                <a:latin typeface="ＭＳ ゴシック" panose="020B0609070205080204" pitchFamily="49" charset="-128"/>
                <a:ea typeface="ＭＳ ゴシック" panose="020B0609070205080204" pitchFamily="49" charset="-128"/>
              </a:rPr>
              <a:t>」をクリックします。 </a:t>
            </a:r>
            <a:endParaRPr kumimoji="1" lang="ja-JP" altLang="en-US" sz="2000" dirty="0">
              <a:latin typeface="ＭＳ ゴシック" panose="020B0609070205080204" pitchFamily="49" charset="-128"/>
              <a:ea typeface="ＭＳ ゴシック" panose="020B0609070205080204" pitchFamily="49" charset="-128"/>
            </a:endParaRPr>
          </a:p>
        </p:txBody>
      </p:sp>
      <p:pic>
        <p:nvPicPr>
          <p:cNvPr id="4" name="図 3"/>
          <p:cNvPicPr>
            <a:picLocks noChangeAspect="1"/>
          </p:cNvPicPr>
          <p:nvPr/>
        </p:nvPicPr>
        <p:blipFill>
          <a:blip r:embed="rId2"/>
          <a:stretch>
            <a:fillRect/>
          </a:stretch>
        </p:blipFill>
        <p:spPr>
          <a:xfrm>
            <a:off x="3680955" y="1222676"/>
            <a:ext cx="4390476" cy="2847619"/>
          </a:xfrm>
          <a:prstGeom prst="rect">
            <a:avLst/>
          </a:prstGeom>
        </p:spPr>
      </p:pic>
      <p:sp>
        <p:nvSpPr>
          <p:cNvPr id="5" name="タイトル 1"/>
          <p:cNvSpPr txBox="1">
            <a:spLocks/>
          </p:cNvSpPr>
          <p:nvPr/>
        </p:nvSpPr>
        <p:spPr>
          <a:xfrm>
            <a:off x="838200" y="365126"/>
            <a:ext cx="10515600" cy="566860"/>
          </a:xfrm>
          <a:prstGeom prst="rect">
            <a:avLst/>
          </a:prstGeom>
          <a:solidFill>
            <a:srgbClr val="002060"/>
          </a:solidFill>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r>
              <a:rPr lang="ja-JP" altLang="en-US" sz="3200" b="1" dirty="0" smtClean="0">
                <a:solidFill>
                  <a:schemeClr val="bg1"/>
                </a:solidFill>
                <a:latin typeface="ＭＳ ゴシック" panose="020B0609070205080204" pitchFamily="49" charset="-128"/>
                <a:ea typeface="ＭＳ ゴシック" panose="020B0609070205080204" pitchFamily="49" charset="-128"/>
              </a:rPr>
              <a:t>（参考）メモ帳を用いて入力用ファイルを作成する方法</a:t>
            </a:r>
            <a:endParaRPr lang="ja-JP" altLang="en-US" sz="3200" dirty="0">
              <a:solidFill>
                <a:schemeClr val="bg1"/>
              </a:solidFill>
              <a:latin typeface="ＭＳ ゴシック" panose="020B0609070205080204" pitchFamily="49" charset="-128"/>
              <a:ea typeface="ＭＳ ゴシック" panose="020B0609070205080204" pitchFamily="49" charset="-128"/>
            </a:endParaRPr>
          </a:p>
        </p:txBody>
      </p:sp>
      <p:sp>
        <p:nvSpPr>
          <p:cNvPr id="6" name="サブタイトル 2"/>
          <p:cNvSpPr txBox="1">
            <a:spLocks/>
          </p:cNvSpPr>
          <p:nvPr/>
        </p:nvSpPr>
        <p:spPr>
          <a:xfrm>
            <a:off x="10975730" y="6257315"/>
            <a:ext cx="1083964" cy="36000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r>
              <a:rPr lang="en-US" altLang="ja-JP" sz="1200" dirty="0" smtClean="0">
                <a:latin typeface="ＭＳ ゴシック" panose="020B0609070205080204" pitchFamily="49" charset="-128"/>
                <a:ea typeface="ＭＳ ゴシック" panose="020B0609070205080204" pitchFamily="49" charset="-128"/>
              </a:rPr>
              <a:t>6</a:t>
            </a:r>
            <a:endParaRPr lang="ja-JP" altLang="en-US" sz="1200"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474102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p:cNvPicPr>
            <a:picLocks noChangeAspect="1"/>
          </p:cNvPicPr>
          <p:nvPr/>
        </p:nvPicPr>
        <p:blipFill>
          <a:blip r:embed="rId2"/>
          <a:stretch>
            <a:fillRect/>
          </a:stretch>
        </p:blipFill>
        <p:spPr>
          <a:xfrm>
            <a:off x="931025" y="1182098"/>
            <a:ext cx="8162925" cy="4581525"/>
          </a:xfrm>
          <a:prstGeom prst="rect">
            <a:avLst/>
          </a:prstGeom>
        </p:spPr>
      </p:pic>
      <p:sp>
        <p:nvSpPr>
          <p:cNvPr id="5" name="タイトル 1"/>
          <p:cNvSpPr txBox="1">
            <a:spLocks/>
          </p:cNvSpPr>
          <p:nvPr/>
        </p:nvSpPr>
        <p:spPr>
          <a:xfrm>
            <a:off x="838200" y="365126"/>
            <a:ext cx="10515600" cy="566860"/>
          </a:xfrm>
          <a:prstGeom prst="rect">
            <a:avLst/>
          </a:prstGeom>
          <a:solidFill>
            <a:srgbClr val="002060"/>
          </a:solidFill>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r>
              <a:rPr lang="ja-JP" altLang="en-US" sz="3200" b="1" dirty="0" smtClean="0">
                <a:solidFill>
                  <a:schemeClr val="bg1"/>
                </a:solidFill>
                <a:latin typeface="ＭＳ ゴシック" panose="020B0609070205080204" pitchFamily="49" charset="-128"/>
                <a:ea typeface="ＭＳ ゴシック" panose="020B0609070205080204" pitchFamily="49" charset="-128"/>
              </a:rPr>
              <a:t>（参考）メモ帳を用いて入力用ファイルを作成する方法</a:t>
            </a:r>
            <a:endParaRPr lang="ja-JP" altLang="en-US" sz="3200" dirty="0">
              <a:solidFill>
                <a:schemeClr val="bg1"/>
              </a:solidFill>
              <a:latin typeface="ＭＳ ゴシック" panose="020B0609070205080204" pitchFamily="49" charset="-128"/>
              <a:ea typeface="ＭＳ ゴシック" panose="020B0609070205080204" pitchFamily="49" charset="-128"/>
            </a:endParaRPr>
          </a:p>
        </p:txBody>
      </p:sp>
      <p:sp>
        <p:nvSpPr>
          <p:cNvPr id="7" name="四角形吹き出し 6"/>
          <p:cNvSpPr/>
          <p:nvPr/>
        </p:nvSpPr>
        <p:spPr>
          <a:xfrm>
            <a:off x="5457093" y="2539464"/>
            <a:ext cx="4519247" cy="749808"/>
          </a:xfrm>
          <a:prstGeom prst="wedgeRectCallout">
            <a:avLst>
              <a:gd name="adj1" fmla="val -105811"/>
              <a:gd name="adj2" fmla="val 285155"/>
            </a:avLst>
          </a:prstGeom>
          <a:solidFill>
            <a:schemeClr val="bg1"/>
          </a:solid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000" dirty="0">
                <a:solidFill>
                  <a:schemeClr val="tx1"/>
                </a:solidFill>
                <a:latin typeface="ＭＳ ゴシック" panose="020B0609070205080204" pitchFamily="49" charset="-128"/>
                <a:ea typeface="ＭＳ ゴシック" panose="020B0609070205080204" pitchFamily="49" charset="-128"/>
              </a:rPr>
              <a:t>②</a:t>
            </a:r>
            <a:r>
              <a:rPr lang="ja-JP" altLang="en-US" sz="2000" dirty="0" smtClean="0">
                <a:solidFill>
                  <a:schemeClr val="tx1"/>
                </a:solidFill>
                <a:latin typeface="ＭＳ ゴシック" panose="020B0609070205080204" pitchFamily="49" charset="-128"/>
                <a:ea typeface="ＭＳ ゴシック" panose="020B0609070205080204" pitchFamily="49" charset="-128"/>
              </a:rPr>
              <a:t>ファイルの種類から</a:t>
            </a:r>
          </a:p>
          <a:p>
            <a:r>
              <a:rPr lang="ja-JP" altLang="en-US" sz="2000" dirty="0" smtClean="0">
                <a:solidFill>
                  <a:schemeClr val="tx1"/>
                </a:solidFill>
                <a:latin typeface="ＭＳ ゴシック" panose="020B0609070205080204" pitchFamily="49" charset="-128"/>
                <a:ea typeface="ＭＳ ゴシック" panose="020B0609070205080204" pitchFamily="49" charset="-128"/>
              </a:rPr>
              <a:t>「すべてのファイル」を選択します。 </a:t>
            </a:r>
            <a:endParaRPr kumimoji="1" lang="ja-JP" altLang="en-US" sz="2000" dirty="0">
              <a:solidFill>
                <a:schemeClr val="tx1"/>
              </a:solidFill>
              <a:latin typeface="ＭＳ ゴシック" panose="020B0609070205080204" pitchFamily="49" charset="-128"/>
              <a:ea typeface="ＭＳ ゴシック" panose="020B0609070205080204" pitchFamily="49" charset="-128"/>
            </a:endParaRPr>
          </a:p>
        </p:txBody>
      </p:sp>
      <p:sp>
        <p:nvSpPr>
          <p:cNvPr id="8" name="コンテンツ プレースホルダー 2"/>
          <p:cNvSpPr>
            <a:spLocks noGrp="1"/>
          </p:cNvSpPr>
          <p:nvPr>
            <p:ph idx="1"/>
          </p:nvPr>
        </p:nvSpPr>
        <p:spPr>
          <a:xfrm>
            <a:off x="838200" y="5841074"/>
            <a:ext cx="10515600" cy="486752"/>
          </a:xfrm>
        </p:spPr>
        <p:txBody>
          <a:bodyPr>
            <a:normAutofit/>
          </a:bodyPr>
          <a:lstStyle/>
          <a:p>
            <a:pPr marL="0" indent="0">
              <a:buNone/>
            </a:pPr>
            <a:r>
              <a:rPr lang="ja-JP" altLang="en-US" sz="2000" dirty="0" smtClean="0">
                <a:latin typeface="ＭＳ ゴシック" panose="020B0609070205080204" pitchFamily="49" charset="-128"/>
                <a:ea typeface="ＭＳ ゴシック" panose="020B0609070205080204" pitchFamily="49" charset="-128"/>
              </a:rPr>
              <a:t>保存ボタンを押下して保存します。 </a:t>
            </a:r>
            <a:endParaRPr kumimoji="1" lang="ja-JP" altLang="en-US" sz="2000" dirty="0">
              <a:latin typeface="ＭＳ ゴシック" panose="020B0609070205080204" pitchFamily="49" charset="-128"/>
              <a:ea typeface="ＭＳ ゴシック" panose="020B0609070205080204" pitchFamily="49" charset="-128"/>
            </a:endParaRPr>
          </a:p>
        </p:txBody>
      </p:sp>
      <p:sp>
        <p:nvSpPr>
          <p:cNvPr id="9" name="四角形吹き出し 8"/>
          <p:cNvSpPr/>
          <p:nvPr/>
        </p:nvSpPr>
        <p:spPr>
          <a:xfrm>
            <a:off x="2333762" y="2553358"/>
            <a:ext cx="2749062" cy="1250038"/>
          </a:xfrm>
          <a:prstGeom prst="wedgeRectCallout">
            <a:avLst>
              <a:gd name="adj1" fmla="val -33417"/>
              <a:gd name="adj2" fmla="val 128250"/>
            </a:avLst>
          </a:prstGeom>
          <a:solidFill>
            <a:schemeClr val="bg1"/>
          </a:solid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000" dirty="0">
                <a:solidFill>
                  <a:schemeClr val="tx1"/>
                </a:solidFill>
              </a:rPr>
              <a:t>①</a:t>
            </a:r>
            <a:r>
              <a:rPr lang="ja-JP" altLang="en-US" sz="2000" dirty="0" smtClean="0">
                <a:solidFill>
                  <a:schemeClr val="tx1"/>
                </a:solidFill>
              </a:rPr>
              <a:t>ファイル名</a:t>
            </a:r>
            <a:r>
              <a:rPr lang="ja-JP" altLang="en-US" sz="2000" dirty="0">
                <a:solidFill>
                  <a:schemeClr val="tx1"/>
                </a:solidFill>
              </a:rPr>
              <a:t>に </a:t>
            </a:r>
          </a:p>
          <a:p>
            <a:r>
              <a:rPr lang="ja-JP" altLang="en-US" sz="2000" dirty="0">
                <a:solidFill>
                  <a:schemeClr val="tx1"/>
                </a:solidFill>
              </a:rPr>
              <a:t>「入力用ファイル</a:t>
            </a:r>
            <a:r>
              <a:rPr lang="en-US" altLang="ja-JP" sz="2000" dirty="0">
                <a:solidFill>
                  <a:schemeClr val="tx1"/>
                </a:solidFill>
              </a:rPr>
              <a:t>.csv</a:t>
            </a:r>
            <a:r>
              <a:rPr lang="ja-JP" altLang="en-US" sz="2000" dirty="0">
                <a:solidFill>
                  <a:schemeClr val="tx1"/>
                </a:solidFill>
              </a:rPr>
              <a:t>」 </a:t>
            </a:r>
          </a:p>
          <a:p>
            <a:r>
              <a:rPr lang="ja-JP" altLang="en-US" sz="2000" dirty="0">
                <a:solidFill>
                  <a:schemeClr val="tx1"/>
                </a:solidFill>
              </a:rPr>
              <a:t>を入力します </a:t>
            </a:r>
            <a:r>
              <a:rPr lang="ja-JP" altLang="en-US" sz="2000" dirty="0" smtClean="0">
                <a:solidFill>
                  <a:schemeClr val="tx1"/>
                </a:solidFill>
                <a:latin typeface="ＭＳ ゴシック" panose="020B0609070205080204" pitchFamily="49" charset="-128"/>
                <a:ea typeface="ＭＳ ゴシック" panose="020B0609070205080204" pitchFamily="49" charset="-128"/>
              </a:rPr>
              <a:t>。 </a:t>
            </a:r>
            <a:endParaRPr kumimoji="1" lang="ja-JP" altLang="en-US" sz="2000" dirty="0">
              <a:solidFill>
                <a:schemeClr val="tx1"/>
              </a:solidFill>
              <a:latin typeface="ＭＳ ゴシック" panose="020B0609070205080204" pitchFamily="49" charset="-128"/>
              <a:ea typeface="ＭＳ ゴシック" panose="020B0609070205080204" pitchFamily="49" charset="-128"/>
            </a:endParaRPr>
          </a:p>
        </p:txBody>
      </p:sp>
      <p:pic>
        <p:nvPicPr>
          <p:cNvPr id="14" name="図 13"/>
          <p:cNvPicPr>
            <a:picLocks noChangeAspect="1"/>
          </p:cNvPicPr>
          <p:nvPr/>
        </p:nvPicPr>
        <p:blipFill>
          <a:blip r:embed="rId3"/>
          <a:stretch>
            <a:fillRect/>
          </a:stretch>
        </p:blipFill>
        <p:spPr>
          <a:xfrm>
            <a:off x="5012488" y="5401718"/>
            <a:ext cx="2190476" cy="361905"/>
          </a:xfrm>
          <a:prstGeom prst="rect">
            <a:avLst/>
          </a:prstGeom>
        </p:spPr>
      </p:pic>
      <p:sp>
        <p:nvSpPr>
          <p:cNvPr id="10" name="四角形吹き出し 9"/>
          <p:cNvSpPr/>
          <p:nvPr/>
        </p:nvSpPr>
        <p:spPr>
          <a:xfrm>
            <a:off x="7092462" y="3497134"/>
            <a:ext cx="2749062" cy="1250038"/>
          </a:xfrm>
          <a:prstGeom prst="wedgeRectCallout">
            <a:avLst>
              <a:gd name="adj1" fmla="val -74675"/>
              <a:gd name="adj2" fmla="val 115590"/>
            </a:avLst>
          </a:prstGeom>
          <a:solidFill>
            <a:schemeClr val="bg1"/>
          </a:solid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000" dirty="0" smtClean="0">
                <a:solidFill>
                  <a:schemeClr val="tx1"/>
                </a:solidFill>
              </a:rPr>
              <a:t>③文字コードは</a:t>
            </a:r>
            <a:endParaRPr lang="ja-JP" altLang="en-US" sz="2000" dirty="0">
              <a:solidFill>
                <a:schemeClr val="tx1"/>
              </a:solidFill>
            </a:endParaRPr>
          </a:p>
          <a:p>
            <a:r>
              <a:rPr lang="ja-JP" altLang="en-US" sz="2000" dirty="0" smtClean="0">
                <a:solidFill>
                  <a:schemeClr val="tx1"/>
                </a:solidFill>
              </a:rPr>
              <a:t>「</a:t>
            </a:r>
            <a:r>
              <a:rPr lang="en-US" altLang="ja-JP" sz="2000" dirty="0" smtClean="0">
                <a:solidFill>
                  <a:schemeClr val="tx1"/>
                </a:solidFill>
              </a:rPr>
              <a:t>ANSI</a:t>
            </a:r>
            <a:r>
              <a:rPr lang="ja-JP" altLang="en-US" sz="2000" dirty="0" smtClean="0">
                <a:solidFill>
                  <a:schemeClr val="tx1"/>
                </a:solidFill>
              </a:rPr>
              <a:t>」 </a:t>
            </a:r>
            <a:endParaRPr lang="ja-JP" altLang="en-US" sz="2000" dirty="0">
              <a:solidFill>
                <a:schemeClr val="tx1"/>
              </a:solidFill>
            </a:endParaRPr>
          </a:p>
          <a:p>
            <a:r>
              <a:rPr lang="ja-JP" altLang="en-US" sz="2000" dirty="0" smtClean="0">
                <a:solidFill>
                  <a:schemeClr val="tx1"/>
                </a:solidFill>
              </a:rPr>
              <a:t>を選択します </a:t>
            </a:r>
            <a:r>
              <a:rPr lang="ja-JP" altLang="en-US" sz="2000" dirty="0" smtClean="0">
                <a:solidFill>
                  <a:schemeClr val="tx1"/>
                </a:solidFill>
                <a:latin typeface="ＭＳ ゴシック" panose="020B0609070205080204" pitchFamily="49" charset="-128"/>
                <a:ea typeface="ＭＳ ゴシック" panose="020B0609070205080204" pitchFamily="49" charset="-128"/>
              </a:rPr>
              <a:t>。 </a:t>
            </a:r>
            <a:endParaRPr kumimoji="1" lang="ja-JP" altLang="en-US" sz="2000" dirty="0">
              <a:solidFill>
                <a:schemeClr val="tx1"/>
              </a:solidFill>
              <a:latin typeface="ＭＳ ゴシック" panose="020B0609070205080204" pitchFamily="49" charset="-128"/>
              <a:ea typeface="ＭＳ ゴシック" panose="020B0609070205080204" pitchFamily="49" charset="-128"/>
            </a:endParaRPr>
          </a:p>
        </p:txBody>
      </p:sp>
      <p:sp>
        <p:nvSpPr>
          <p:cNvPr id="12" name="サブタイトル 2"/>
          <p:cNvSpPr txBox="1">
            <a:spLocks/>
          </p:cNvSpPr>
          <p:nvPr/>
        </p:nvSpPr>
        <p:spPr>
          <a:xfrm>
            <a:off x="10975730" y="6257315"/>
            <a:ext cx="1083964" cy="36000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r>
              <a:rPr lang="en-US" altLang="ja-JP" sz="1200" dirty="0" smtClean="0">
                <a:latin typeface="ＭＳ ゴシック" panose="020B0609070205080204" pitchFamily="49" charset="-128"/>
                <a:ea typeface="ＭＳ ゴシック" panose="020B0609070205080204" pitchFamily="49" charset="-128"/>
              </a:rPr>
              <a:t>7</a:t>
            </a:r>
            <a:endParaRPr lang="ja-JP" altLang="en-US" sz="1200"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304750282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351</Words>
  <Application>Microsoft Office PowerPoint</Application>
  <PresentationFormat>ワイド画面</PresentationFormat>
  <Paragraphs>43</Paragraphs>
  <Slides>8</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8</vt:i4>
      </vt:variant>
    </vt:vector>
  </HeadingPairs>
  <TitlesOfParts>
    <vt:vector size="14" baseType="lpstr">
      <vt:lpstr>ＭＳ Ｐゴシック</vt:lpstr>
      <vt:lpstr>ＭＳ ゴシック</vt:lpstr>
      <vt:lpstr>Arial</vt:lpstr>
      <vt:lpstr>Calibri</vt:lpstr>
      <vt:lpstr>Calibri Light</vt:lpstr>
      <vt:lpstr>Office テーマ</vt:lpstr>
      <vt:lpstr>介護予防・日常生活圏域ニーズ調査 データ入力支援エクセルの使用方法 </vt:lpstr>
      <vt:lpstr>ファイルを開く </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介護予防・日常生活圏域ニーズ調査 データ入力支援エクセルの使用方法 </dc:title>
  <dc:creator>荒井 崇宏(arai-takahiro.wj3)</dc:creator>
  <cp:lastModifiedBy>荒井 崇宏(arai-takahiro.wj3)</cp:lastModifiedBy>
  <cp:revision>1</cp:revision>
  <dcterms:modified xsi:type="dcterms:W3CDTF">2020-02-07T02:28:54Z</dcterms:modified>
</cp:coreProperties>
</file>