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38" autoAdjust="0"/>
    <p:restoredTop sz="94660"/>
  </p:normalViewPr>
  <p:slideViewPr>
    <p:cSldViewPr>
      <p:cViewPr varScale="1">
        <p:scale>
          <a:sx n="73" d="100"/>
          <a:sy n="73" d="100"/>
        </p:scale>
        <p:origin x="-14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305190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2283449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2384772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338723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32154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84059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49479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6677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71319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603371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94227541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3133047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8" y="260648"/>
            <a:ext cx="9144000" cy="144016"/>
          </a:xfrm>
          <a:prstGeom prst="rect">
            <a:avLst/>
          </a:prstGeom>
          <a:gradFill rotWithShape="1">
            <a:gsLst>
              <a:gs pos="0">
                <a:schemeClr val="bg1"/>
              </a:gs>
              <a:gs pos="100000">
                <a:schemeClr val="accent1"/>
              </a:gs>
            </a:gsLst>
            <a:lin ang="5400000" scaled="1"/>
          </a:gradFill>
          <a:ln w="9525">
            <a:noFill/>
            <a:miter lim="800000"/>
            <a:headEnd/>
            <a:tailEnd/>
          </a:ln>
        </p:spPr>
        <p:txBody>
          <a:bodyPr wrap="none" lIns="65288" tIns="32643" rIns="65288" bIns="32643" anchor="ctr"/>
          <a:lstStyle/>
          <a:p>
            <a:endParaRPr lang="ja-JP" altLang="en-US"/>
          </a:p>
        </p:txBody>
      </p:sp>
      <p:sp>
        <p:nvSpPr>
          <p:cNvPr id="5" name="テキスト ボックス 1"/>
          <p:cNvSpPr txBox="1"/>
          <p:nvPr/>
        </p:nvSpPr>
        <p:spPr>
          <a:xfrm>
            <a:off x="18" y="0"/>
            <a:ext cx="9144000" cy="332656"/>
          </a:xfrm>
          <a:prstGeom prst="rect">
            <a:avLst/>
          </a:prstGeom>
          <a:noFill/>
          <a:ln>
            <a:noFill/>
          </a:ln>
        </p:spPr>
        <p:txBody>
          <a:bodyPr wrap="square" lIns="91414" tIns="45708" rIns="91414" bIns="45708"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600" b="1" dirty="0" smtClean="0">
                <a:latin typeface="Calibri" pitchFamily="34" charset="0"/>
              </a:rPr>
              <a:t>総合事業（介護予防・生活支援サービス事業）等のロードマップ</a:t>
            </a:r>
            <a:r>
              <a:rPr lang="en-US" altLang="ja-JP" sz="1600" b="1" dirty="0" smtClean="0">
                <a:latin typeface="Calibri" pitchFamily="34" charset="0"/>
              </a:rPr>
              <a:t>【</a:t>
            </a:r>
            <a:r>
              <a:rPr lang="ja-JP" altLang="en-US" sz="1600" b="1" dirty="0" smtClean="0">
                <a:latin typeface="Calibri" pitchFamily="34" charset="0"/>
              </a:rPr>
              <a:t>第６～８期</a:t>
            </a:r>
            <a:r>
              <a:rPr lang="en-US" altLang="ja-JP" sz="1600" b="1" dirty="0" smtClean="0">
                <a:latin typeface="Calibri" pitchFamily="34" charset="0"/>
              </a:rPr>
              <a:t>】</a:t>
            </a:r>
            <a:r>
              <a:rPr lang="ja-JP" altLang="en-US" sz="1600" b="1" dirty="0" smtClean="0">
                <a:latin typeface="Calibri" pitchFamily="34" charset="0"/>
              </a:rPr>
              <a:t>（イメージ）</a:t>
            </a:r>
            <a:endParaRPr lang="ja-JP" altLang="ja-JP" sz="1600" b="1" dirty="0">
              <a:latin typeface="Calibri" pitchFamily="34" charset="0"/>
            </a:endParaRPr>
          </a:p>
        </p:txBody>
      </p:sp>
      <p:graphicFrame>
        <p:nvGraphicFramePr>
          <p:cNvPr id="42" name="表 41"/>
          <p:cNvGraphicFramePr>
            <a:graphicFrameLocks noGrp="1"/>
          </p:cNvGraphicFramePr>
          <p:nvPr>
            <p:extLst>
              <p:ext uri="{D42A27DB-BD31-4B8C-83A1-F6EECF244321}">
                <p14:modId xmlns:p14="http://schemas.microsoft.com/office/powerpoint/2010/main" val="2747708776"/>
              </p:ext>
            </p:extLst>
          </p:nvPr>
        </p:nvGraphicFramePr>
        <p:xfrm>
          <a:off x="179531" y="620688"/>
          <a:ext cx="8784974" cy="6141000"/>
        </p:xfrm>
        <a:graphic>
          <a:graphicData uri="http://schemas.openxmlformats.org/drawingml/2006/table">
            <a:tbl>
              <a:tblPr firstRow="1" bandRow="1">
                <a:tableStyleId>{5940675A-B579-460E-94D1-54222C63F5DA}</a:tableStyleId>
              </a:tblPr>
              <a:tblGrid>
                <a:gridCol w="798634"/>
                <a:gridCol w="798634"/>
                <a:gridCol w="798634"/>
                <a:gridCol w="798634"/>
                <a:gridCol w="798634"/>
                <a:gridCol w="798634"/>
                <a:gridCol w="798634"/>
                <a:gridCol w="798634"/>
                <a:gridCol w="798634"/>
                <a:gridCol w="798634"/>
                <a:gridCol w="798634"/>
              </a:tblGrid>
              <a:tr h="375920">
                <a:tc rowSpan="2">
                  <a:txBody>
                    <a:bodyPr/>
                    <a:lstStyle/>
                    <a:p>
                      <a:endParaRPr kumimoji="1" lang="ja-JP" altLang="en-US" sz="1900" dirty="0"/>
                    </a:p>
                  </a:txBody>
                  <a:tcPr/>
                </a:tc>
                <a:tc>
                  <a:txBody>
                    <a:bodyPr/>
                    <a:lstStyle/>
                    <a:p>
                      <a:endParaRPr kumimoji="1" lang="ja-JP" altLang="en-US" sz="1900" dirty="0"/>
                    </a:p>
                  </a:txBody>
                  <a:tcPr/>
                </a:tc>
                <a:tc gridSpan="3">
                  <a:txBody>
                    <a:bodyPr/>
                    <a:lstStyle/>
                    <a:p>
                      <a:pPr algn="ctr"/>
                      <a:r>
                        <a:rPr kumimoji="1" lang="ja-JP" altLang="en-US" sz="1600" dirty="0" smtClean="0"/>
                        <a:t>第６期</a:t>
                      </a:r>
                      <a:endParaRPr kumimoji="1" lang="en-US" altLang="ja-JP" sz="1600" dirty="0" smtClean="0"/>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pPr algn="ctr"/>
                      <a:r>
                        <a:rPr kumimoji="1" lang="ja-JP" altLang="en-US" sz="1600" dirty="0" smtClean="0"/>
                        <a:t>第７期</a:t>
                      </a:r>
                      <a:endParaRPr kumimoji="1" lang="ja-JP" altLang="en-US" sz="1600" dirty="0"/>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pPr algn="ctr"/>
                      <a:r>
                        <a:rPr kumimoji="1" lang="ja-JP" altLang="en-US" sz="1600" dirty="0" smtClean="0"/>
                        <a:t>第８期</a:t>
                      </a:r>
                      <a:endParaRPr kumimoji="1" lang="ja-JP" altLang="en-US" sz="1600" dirty="0"/>
                    </a:p>
                  </a:txBody>
                  <a:tcPr/>
                </a:tc>
                <a:tc hMerge="1">
                  <a:txBody>
                    <a:bodyPr/>
                    <a:lstStyle/>
                    <a:p>
                      <a:endParaRPr kumimoji="1" lang="ja-JP" altLang="en-US" dirty="0"/>
                    </a:p>
                  </a:txBody>
                  <a:tcPr/>
                </a:tc>
                <a:tc hMerge="1">
                  <a:txBody>
                    <a:bodyPr/>
                    <a:lstStyle/>
                    <a:p>
                      <a:endParaRPr kumimoji="1" lang="ja-JP" altLang="en-US" dirty="0"/>
                    </a:p>
                  </a:txBody>
                  <a:tcPr/>
                </a:tc>
              </a:tr>
              <a:tr h="375920">
                <a:tc vMerge="1">
                  <a:txBody>
                    <a:bodyPr/>
                    <a:lstStyle/>
                    <a:p>
                      <a:endParaRPr kumimoji="1" lang="ja-JP" altLang="en-US" dirty="0"/>
                    </a:p>
                  </a:txBody>
                  <a:tcPr/>
                </a:tc>
                <a:tc>
                  <a:txBody>
                    <a:bodyPr/>
                    <a:lstStyle/>
                    <a:p>
                      <a:r>
                        <a:rPr kumimoji="1" lang="en-US" altLang="ja-JP" sz="1900" dirty="0" smtClean="0"/>
                        <a:t>26</a:t>
                      </a:r>
                      <a:r>
                        <a:rPr kumimoji="1" lang="ja-JP" altLang="en-US" sz="1200" dirty="0" smtClean="0"/>
                        <a:t>年度</a:t>
                      </a:r>
                      <a:endParaRPr kumimoji="1" lang="ja-JP" altLang="en-US" sz="1900" dirty="0"/>
                    </a:p>
                  </a:txBody>
                  <a:tcPr/>
                </a:tc>
                <a:tc>
                  <a:txBody>
                    <a:bodyPr/>
                    <a:lstStyle/>
                    <a:p>
                      <a:r>
                        <a:rPr kumimoji="1" lang="en-US" altLang="ja-JP" sz="1900" dirty="0" smtClean="0"/>
                        <a:t>27</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28</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29</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30</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31</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32</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33</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34</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35</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r>
              <a:tr h="1418560">
                <a:tc>
                  <a:txBody>
                    <a:bodyPr/>
                    <a:lstStyle/>
                    <a:p>
                      <a:pPr algn="ctr"/>
                      <a:r>
                        <a:rPr kumimoji="1" lang="ja-JP" altLang="en-US" sz="1600" dirty="0" smtClean="0"/>
                        <a:t>段階</a:t>
                      </a:r>
                      <a:endParaRPr kumimoji="1" lang="ja-JP" altLang="en-US" sz="1600" dirty="0"/>
                    </a:p>
                  </a:txBody>
                  <a:tcPr vert="eaVert" anchor="ct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r>
              <a:tr h="3960440">
                <a:tc>
                  <a:txBody>
                    <a:bodyPr/>
                    <a:lstStyle/>
                    <a:p>
                      <a:pPr algn="ctr"/>
                      <a:r>
                        <a:rPr kumimoji="1" lang="ja-JP" altLang="en-US" sz="1600" dirty="0" smtClean="0"/>
                        <a:t>取組事項</a:t>
                      </a:r>
                      <a:endParaRPr kumimoji="1" lang="ja-JP" altLang="en-US" sz="1600" dirty="0"/>
                    </a:p>
                  </a:txBody>
                  <a:tcPr vert="eaVert" anchor="ct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r>
            </a:tbl>
          </a:graphicData>
        </a:graphic>
      </p:graphicFrame>
      <p:sp>
        <p:nvSpPr>
          <p:cNvPr id="47" name="テキスト ボックス 46"/>
          <p:cNvSpPr txBox="1"/>
          <p:nvPr/>
        </p:nvSpPr>
        <p:spPr>
          <a:xfrm>
            <a:off x="1115616" y="1568985"/>
            <a:ext cx="432048" cy="707886"/>
          </a:xfrm>
          <a:prstGeom prst="rect">
            <a:avLst/>
          </a:prstGeom>
          <a:solidFill>
            <a:schemeClr val="bg1"/>
          </a:solidFill>
        </p:spPr>
        <p:txBody>
          <a:bodyPr wrap="square" rtlCol="0">
            <a:spAutoFit/>
          </a:bodyPr>
          <a:lstStyle/>
          <a:p>
            <a:pPr>
              <a:lnSpc>
                <a:spcPts val="1200"/>
              </a:lnSpc>
            </a:pPr>
            <a:r>
              <a:rPr kumimoji="1" lang="ja-JP" altLang="en-US" sz="1200" b="1" dirty="0" smtClean="0"/>
              <a:t>● </a:t>
            </a:r>
            <a:endParaRPr lang="en-US" altLang="ja-JP" sz="1200" b="1" dirty="0"/>
          </a:p>
          <a:p>
            <a:pPr>
              <a:lnSpc>
                <a:spcPts val="1200"/>
              </a:lnSpc>
            </a:pPr>
            <a:r>
              <a:rPr lang="ja-JP" altLang="en-US" sz="1200" b="1" dirty="0"/>
              <a:t>法改正</a:t>
            </a:r>
            <a:endParaRPr lang="en-US" altLang="ja-JP" sz="1200" b="1" dirty="0" smtClean="0"/>
          </a:p>
        </p:txBody>
      </p:sp>
      <p:sp>
        <p:nvSpPr>
          <p:cNvPr id="48" name="テキスト ボックス 47"/>
          <p:cNvSpPr txBox="1"/>
          <p:nvPr/>
        </p:nvSpPr>
        <p:spPr>
          <a:xfrm>
            <a:off x="1619672" y="1568985"/>
            <a:ext cx="432048" cy="707886"/>
          </a:xfrm>
          <a:prstGeom prst="rect">
            <a:avLst/>
          </a:prstGeom>
          <a:solidFill>
            <a:schemeClr val="bg1"/>
          </a:solidFill>
        </p:spPr>
        <p:txBody>
          <a:bodyPr wrap="square" rtlCol="0">
            <a:spAutoFit/>
          </a:bodyPr>
          <a:lstStyle/>
          <a:p>
            <a:pPr>
              <a:lnSpc>
                <a:spcPts val="1200"/>
              </a:lnSpc>
            </a:pPr>
            <a:r>
              <a:rPr kumimoji="1" lang="ja-JP" altLang="en-US" sz="1200" b="1" dirty="0" smtClean="0"/>
              <a:t>● </a:t>
            </a:r>
            <a:endParaRPr lang="en-US" altLang="ja-JP" sz="1200" b="1" dirty="0"/>
          </a:p>
          <a:p>
            <a:pPr>
              <a:lnSpc>
                <a:spcPts val="1200"/>
              </a:lnSpc>
            </a:pPr>
            <a:r>
              <a:rPr lang="ja-JP" altLang="en-US" sz="1200" b="1" dirty="0" smtClean="0"/>
              <a:t>法施行</a:t>
            </a:r>
            <a:endParaRPr lang="en-US" altLang="ja-JP" sz="1200" b="1" dirty="0" smtClean="0"/>
          </a:p>
        </p:txBody>
      </p:sp>
      <p:sp>
        <p:nvSpPr>
          <p:cNvPr id="49" name="テキスト ボックス 48"/>
          <p:cNvSpPr txBox="1"/>
          <p:nvPr/>
        </p:nvSpPr>
        <p:spPr>
          <a:xfrm>
            <a:off x="3067537" y="1568992"/>
            <a:ext cx="492443" cy="1169551"/>
          </a:xfrm>
          <a:prstGeom prst="rect">
            <a:avLst/>
          </a:prstGeom>
          <a:solidFill>
            <a:schemeClr val="bg1"/>
          </a:solidFill>
        </p:spPr>
        <p:txBody>
          <a:bodyPr vert="eaVert" wrap="square" rtlCol="0">
            <a:spAutoFit/>
          </a:bodyPr>
          <a:lstStyle/>
          <a:p>
            <a:pPr>
              <a:lnSpc>
                <a:spcPts val="1200"/>
              </a:lnSpc>
            </a:pPr>
            <a:r>
              <a:rPr kumimoji="1" lang="ja-JP" altLang="en-US" sz="1200" b="1" dirty="0" smtClean="0"/>
              <a:t>●</a:t>
            </a:r>
            <a:r>
              <a:rPr lang="ja-JP" altLang="en-US" sz="1200" b="1" dirty="0"/>
              <a:t>総合</a:t>
            </a:r>
            <a:r>
              <a:rPr lang="ja-JP" altLang="en-US" sz="1200" b="1" dirty="0" smtClean="0"/>
              <a:t>事業</a:t>
            </a:r>
            <a:endParaRPr lang="en-US" altLang="ja-JP" sz="1200" b="1" dirty="0" smtClean="0"/>
          </a:p>
          <a:p>
            <a:pPr>
              <a:lnSpc>
                <a:spcPts val="1200"/>
              </a:lnSpc>
            </a:pPr>
            <a:r>
              <a:rPr lang="ja-JP" altLang="en-US" sz="1200" b="1" dirty="0"/>
              <a:t>　 </a:t>
            </a:r>
            <a:r>
              <a:rPr lang="ja-JP" altLang="en-US" sz="1200" b="1" dirty="0" smtClean="0"/>
              <a:t>経過措置終了</a:t>
            </a:r>
            <a:endParaRPr lang="en-US" altLang="ja-JP" sz="1200" b="1" dirty="0" smtClean="0"/>
          </a:p>
        </p:txBody>
      </p:sp>
      <p:sp>
        <p:nvSpPr>
          <p:cNvPr id="50" name="右矢印 49"/>
          <p:cNvSpPr/>
          <p:nvPr/>
        </p:nvSpPr>
        <p:spPr>
          <a:xfrm>
            <a:off x="2051720" y="1772816"/>
            <a:ext cx="1080120" cy="720080"/>
          </a:xfrm>
          <a:prstGeom prst="right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2123731" y="1969102"/>
            <a:ext cx="1008112" cy="307777"/>
          </a:xfrm>
          <a:prstGeom prst="rect">
            <a:avLst/>
          </a:prstGeom>
          <a:noFill/>
        </p:spPr>
        <p:txBody>
          <a:bodyPr wrap="square" rtlCol="0">
            <a:spAutoFit/>
          </a:bodyPr>
          <a:lstStyle/>
          <a:p>
            <a:r>
              <a:rPr lang="ja-JP" altLang="en-US" sz="1400" dirty="0" smtClean="0"/>
              <a:t>移行期</a:t>
            </a:r>
            <a:endParaRPr kumimoji="1" lang="ja-JP" altLang="en-US" sz="1400" dirty="0"/>
          </a:p>
        </p:txBody>
      </p:sp>
      <p:sp>
        <p:nvSpPr>
          <p:cNvPr id="52" name="右矢印 51"/>
          <p:cNvSpPr/>
          <p:nvPr/>
        </p:nvSpPr>
        <p:spPr>
          <a:xfrm>
            <a:off x="4427986" y="1762943"/>
            <a:ext cx="2088232" cy="720080"/>
          </a:xfrm>
          <a:prstGeom prst="right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4932043" y="1959228"/>
            <a:ext cx="1008112" cy="307777"/>
          </a:xfrm>
          <a:prstGeom prst="rect">
            <a:avLst/>
          </a:prstGeom>
          <a:noFill/>
        </p:spPr>
        <p:txBody>
          <a:bodyPr wrap="square" rtlCol="0">
            <a:spAutoFit/>
          </a:bodyPr>
          <a:lstStyle/>
          <a:p>
            <a:r>
              <a:rPr lang="ja-JP" altLang="en-US" sz="1400" dirty="0" smtClean="0"/>
              <a:t>成長期①</a:t>
            </a:r>
            <a:endParaRPr kumimoji="1" lang="ja-JP" altLang="en-US" sz="1400" dirty="0"/>
          </a:p>
        </p:txBody>
      </p:sp>
      <p:sp>
        <p:nvSpPr>
          <p:cNvPr id="54" name="テキスト ボックス 53"/>
          <p:cNvSpPr txBox="1"/>
          <p:nvPr/>
        </p:nvSpPr>
        <p:spPr>
          <a:xfrm>
            <a:off x="3863612" y="1568992"/>
            <a:ext cx="492443" cy="1169551"/>
          </a:xfrm>
          <a:prstGeom prst="rect">
            <a:avLst/>
          </a:prstGeom>
          <a:solidFill>
            <a:schemeClr val="bg1"/>
          </a:solidFill>
        </p:spPr>
        <p:txBody>
          <a:bodyPr vert="eaVert" wrap="square" rtlCol="0">
            <a:spAutoFit/>
          </a:bodyPr>
          <a:lstStyle/>
          <a:p>
            <a:pPr>
              <a:lnSpc>
                <a:spcPts val="1200"/>
              </a:lnSpc>
            </a:pPr>
            <a:r>
              <a:rPr kumimoji="1" lang="ja-JP" altLang="en-US" sz="1200" b="1" dirty="0" smtClean="0"/>
              <a:t>●</a:t>
            </a:r>
            <a:r>
              <a:rPr lang="ja-JP" altLang="en-US" sz="1200" b="1" dirty="0" smtClean="0"/>
              <a:t>体制整備事業</a:t>
            </a:r>
            <a:endParaRPr lang="en-US" altLang="ja-JP" sz="1200" b="1" dirty="0" smtClean="0"/>
          </a:p>
          <a:p>
            <a:pPr>
              <a:lnSpc>
                <a:spcPts val="1200"/>
              </a:lnSpc>
            </a:pPr>
            <a:r>
              <a:rPr lang="ja-JP" altLang="en-US" sz="1200" b="1" dirty="0"/>
              <a:t>　 </a:t>
            </a:r>
            <a:r>
              <a:rPr lang="ja-JP" altLang="en-US" sz="1200" b="1" dirty="0" smtClean="0"/>
              <a:t>経過措置終了</a:t>
            </a:r>
            <a:endParaRPr lang="en-US" altLang="ja-JP" sz="1200" b="1" dirty="0" smtClean="0"/>
          </a:p>
        </p:txBody>
      </p:sp>
      <p:sp>
        <p:nvSpPr>
          <p:cNvPr id="55" name="右矢印 54"/>
          <p:cNvSpPr/>
          <p:nvPr/>
        </p:nvSpPr>
        <p:spPr>
          <a:xfrm>
            <a:off x="6732240" y="1772816"/>
            <a:ext cx="2088232" cy="720080"/>
          </a:xfrm>
          <a:prstGeom prst="right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7308307" y="1969102"/>
            <a:ext cx="1008112" cy="307777"/>
          </a:xfrm>
          <a:prstGeom prst="rect">
            <a:avLst/>
          </a:prstGeom>
          <a:noFill/>
        </p:spPr>
        <p:txBody>
          <a:bodyPr wrap="square" rtlCol="0">
            <a:spAutoFit/>
          </a:bodyPr>
          <a:lstStyle/>
          <a:p>
            <a:r>
              <a:rPr lang="ja-JP" altLang="en-US" sz="1400" dirty="0" smtClean="0"/>
              <a:t>成長期②</a:t>
            </a:r>
            <a:endParaRPr kumimoji="1" lang="ja-JP" altLang="en-US" sz="1400" dirty="0"/>
          </a:p>
        </p:txBody>
      </p:sp>
      <p:sp>
        <p:nvSpPr>
          <p:cNvPr id="58" name="右矢印 57"/>
          <p:cNvSpPr/>
          <p:nvPr/>
        </p:nvSpPr>
        <p:spPr>
          <a:xfrm>
            <a:off x="4301970" y="5517238"/>
            <a:ext cx="4518502" cy="1080121"/>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60" name="テキスト ボックス 59"/>
          <p:cNvSpPr txBox="1"/>
          <p:nvPr/>
        </p:nvSpPr>
        <p:spPr>
          <a:xfrm>
            <a:off x="5148067" y="5877278"/>
            <a:ext cx="3384376" cy="307777"/>
          </a:xfrm>
          <a:prstGeom prst="rect">
            <a:avLst/>
          </a:prstGeom>
          <a:noFill/>
        </p:spPr>
        <p:txBody>
          <a:bodyPr wrap="square" rtlCol="0">
            <a:spAutoFit/>
          </a:bodyPr>
          <a:lstStyle/>
          <a:p>
            <a:r>
              <a:rPr kumimoji="1" lang="ja-JP" altLang="en-US" sz="1400" dirty="0" smtClean="0"/>
              <a:t>総合事業等の成長・発展の支援</a:t>
            </a:r>
            <a:endParaRPr kumimoji="1" lang="ja-JP" altLang="en-US" sz="1400" dirty="0"/>
          </a:p>
        </p:txBody>
      </p:sp>
      <p:sp>
        <p:nvSpPr>
          <p:cNvPr id="64" name="右矢印 63"/>
          <p:cNvSpPr/>
          <p:nvPr/>
        </p:nvSpPr>
        <p:spPr>
          <a:xfrm>
            <a:off x="4283968" y="4221094"/>
            <a:ext cx="4518502" cy="1080121"/>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65" name="テキスト ボックス 64"/>
          <p:cNvSpPr txBox="1"/>
          <p:nvPr/>
        </p:nvSpPr>
        <p:spPr>
          <a:xfrm>
            <a:off x="5004048" y="4581136"/>
            <a:ext cx="3384376" cy="307777"/>
          </a:xfrm>
          <a:prstGeom prst="rect">
            <a:avLst/>
          </a:prstGeom>
          <a:noFill/>
        </p:spPr>
        <p:txBody>
          <a:bodyPr wrap="square" rtlCol="0">
            <a:spAutoFit/>
          </a:bodyPr>
          <a:lstStyle/>
          <a:p>
            <a:r>
              <a:rPr kumimoji="1" lang="ja-JP" altLang="en-US" sz="1400" dirty="0" smtClean="0"/>
              <a:t>取組に関する定期的な検証の実施</a:t>
            </a:r>
            <a:endParaRPr kumimoji="1" lang="ja-JP" altLang="en-US" sz="1400" dirty="0"/>
          </a:p>
        </p:txBody>
      </p:sp>
      <p:sp>
        <p:nvSpPr>
          <p:cNvPr id="66" name="二等辺三角形 65"/>
          <p:cNvSpPr/>
          <p:nvPr/>
        </p:nvSpPr>
        <p:spPr>
          <a:xfrm flipV="1">
            <a:off x="5220072" y="5219337"/>
            <a:ext cx="2520280" cy="441919"/>
          </a:xfrm>
          <a:prstGeom prst="triangle">
            <a:avLst/>
          </a:prstGeom>
          <a:solidFill>
            <a:schemeClr val="bg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5364088" y="5312249"/>
            <a:ext cx="2484276" cy="276999"/>
          </a:xfrm>
          <a:prstGeom prst="rect">
            <a:avLst/>
          </a:prstGeom>
          <a:noFill/>
        </p:spPr>
        <p:txBody>
          <a:bodyPr wrap="square" rtlCol="0">
            <a:spAutoFit/>
          </a:bodyPr>
          <a:lstStyle/>
          <a:p>
            <a:r>
              <a:rPr kumimoji="1" lang="ja-JP" altLang="en-US" sz="1200" dirty="0" smtClean="0"/>
              <a:t>検証結果を踏まえた支援の展開</a:t>
            </a:r>
            <a:endParaRPr kumimoji="1" lang="ja-JP" altLang="en-US" sz="1200" dirty="0"/>
          </a:p>
        </p:txBody>
      </p:sp>
      <p:sp>
        <p:nvSpPr>
          <p:cNvPr id="70" name="右中かっこ 69"/>
          <p:cNvSpPr/>
          <p:nvPr/>
        </p:nvSpPr>
        <p:spPr>
          <a:xfrm rot="5400000">
            <a:off x="6183179" y="737703"/>
            <a:ext cx="864096" cy="4374488"/>
          </a:xfrm>
          <a:prstGeom prst="rightBrace">
            <a:avLst>
              <a:gd name="adj1" fmla="val 8333"/>
              <a:gd name="adj2" fmla="val 4402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71" name="テキスト ボックス 70"/>
          <p:cNvSpPr txBox="1"/>
          <p:nvPr/>
        </p:nvSpPr>
        <p:spPr>
          <a:xfrm>
            <a:off x="5148064" y="3356993"/>
            <a:ext cx="3456384" cy="523220"/>
          </a:xfrm>
          <a:prstGeom prst="rect">
            <a:avLst/>
          </a:prstGeom>
          <a:solidFill>
            <a:schemeClr val="bg1"/>
          </a:solidFill>
        </p:spPr>
        <p:txBody>
          <a:bodyPr wrap="square" rtlCol="0">
            <a:spAutoFit/>
          </a:bodyPr>
          <a:lstStyle/>
          <a:p>
            <a:r>
              <a:rPr kumimoji="1" lang="ja-JP" altLang="en-US" sz="1400" b="1" dirty="0" smtClean="0"/>
              <a:t>地域づくりに対する住民意識の醸成により、取組が発展的に成長</a:t>
            </a:r>
            <a:endParaRPr kumimoji="1" lang="ja-JP" altLang="en-US" sz="1400" b="1" dirty="0"/>
          </a:p>
        </p:txBody>
      </p:sp>
      <p:sp>
        <p:nvSpPr>
          <p:cNvPr id="68" name="正方形/長方形 67"/>
          <p:cNvSpPr/>
          <p:nvPr/>
        </p:nvSpPr>
        <p:spPr>
          <a:xfrm>
            <a:off x="1835699" y="2852939"/>
            <a:ext cx="2274128" cy="3860658"/>
          </a:xfrm>
          <a:prstGeom prst="rect">
            <a:avLst/>
          </a:prstGeom>
          <a:solidFill>
            <a:schemeClr val="accent2">
              <a:alpha val="34000"/>
            </a:schemeClr>
          </a:solid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右矢印 56"/>
          <p:cNvSpPr/>
          <p:nvPr/>
        </p:nvSpPr>
        <p:spPr>
          <a:xfrm>
            <a:off x="1547664" y="3140972"/>
            <a:ext cx="2353826" cy="957301"/>
          </a:xfrm>
          <a:prstGeom prst="rightArrow">
            <a:avLst>
              <a:gd name="adj1" fmla="val 52405"/>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59" name="テキスト ボックス 58"/>
          <p:cNvSpPr txBox="1"/>
          <p:nvPr/>
        </p:nvSpPr>
        <p:spPr>
          <a:xfrm>
            <a:off x="1619674" y="3481266"/>
            <a:ext cx="2160241" cy="307777"/>
          </a:xfrm>
          <a:prstGeom prst="rect">
            <a:avLst/>
          </a:prstGeom>
          <a:noFill/>
        </p:spPr>
        <p:txBody>
          <a:bodyPr wrap="square" rtlCol="0">
            <a:spAutoFit/>
          </a:bodyPr>
          <a:lstStyle/>
          <a:p>
            <a:r>
              <a:rPr lang="ja-JP" altLang="en-US" sz="1400" dirty="0" smtClean="0"/>
              <a:t>円滑な移行のための支援</a:t>
            </a:r>
            <a:endParaRPr kumimoji="1" lang="ja-JP" altLang="en-US" sz="1400" dirty="0"/>
          </a:p>
        </p:txBody>
      </p:sp>
      <p:sp>
        <p:nvSpPr>
          <p:cNvPr id="61" name="右矢印 60"/>
          <p:cNvSpPr/>
          <p:nvPr/>
        </p:nvSpPr>
        <p:spPr>
          <a:xfrm>
            <a:off x="2987824" y="4221096"/>
            <a:ext cx="1122000" cy="1080121"/>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63" name="テキスト ボックス 62"/>
          <p:cNvSpPr txBox="1"/>
          <p:nvPr/>
        </p:nvSpPr>
        <p:spPr>
          <a:xfrm>
            <a:off x="2987824" y="4509120"/>
            <a:ext cx="1234442" cy="523220"/>
          </a:xfrm>
          <a:prstGeom prst="rect">
            <a:avLst/>
          </a:prstGeom>
          <a:noFill/>
        </p:spPr>
        <p:txBody>
          <a:bodyPr wrap="square" rtlCol="0">
            <a:spAutoFit/>
          </a:bodyPr>
          <a:lstStyle/>
          <a:p>
            <a:r>
              <a:rPr kumimoji="1" lang="ja-JP" altLang="en-US" sz="1400" dirty="0" smtClean="0"/>
              <a:t>検証手法の</a:t>
            </a:r>
            <a:endParaRPr kumimoji="1" lang="en-US" altLang="ja-JP" sz="1400" dirty="0" smtClean="0"/>
          </a:p>
          <a:p>
            <a:r>
              <a:rPr lang="ja-JP" altLang="en-US" sz="1400" dirty="0" smtClean="0"/>
              <a:t>開発等</a:t>
            </a:r>
            <a:endParaRPr kumimoji="1" lang="ja-JP" altLang="en-US" sz="1400" dirty="0"/>
          </a:p>
        </p:txBody>
      </p:sp>
      <p:sp>
        <p:nvSpPr>
          <p:cNvPr id="69" name="テキスト ボックス 68"/>
          <p:cNvSpPr txBox="1"/>
          <p:nvPr/>
        </p:nvSpPr>
        <p:spPr>
          <a:xfrm>
            <a:off x="2123731" y="6217570"/>
            <a:ext cx="1656184" cy="307777"/>
          </a:xfrm>
          <a:prstGeom prst="rect">
            <a:avLst/>
          </a:prstGeom>
          <a:solidFill>
            <a:schemeClr val="accent2">
              <a:alpha val="0"/>
            </a:schemeClr>
          </a:solidFill>
        </p:spPr>
        <p:txBody>
          <a:bodyPr wrap="square" rtlCol="0">
            <a:spAutoFit/>
          </a:bodyPr>
          <a:lstStyle/>
          <a:p>
            <a:r>
              <a:rPr kumimoji="1" lang="ja-JP" altLang="en-US" sz="1400" dirty="0" smtClean="0"/>
              <a:t>第６期詳細編参照</a:t>
            </a:r>
            <a:endParaRPr kumimoji="1" lang="ja-JP" altLang="en-US" sz="1400" dirty="0"/>
          </a:p>
        </p:txBody>
      </p:sp>
      <p:sp>
        <p:nvSpPr>
          <p:cNvPr id="31" name="スライド番号プレースホルダー 1"/>
          <p:cNvSpPr txBox="1">
            <a:spLocks noGrp="1"/>
          </p:cNvSpPr>
          <p:nvPr/>
        </p:nvSpPr>
        <p:spPr bwMode="auto">
          <a:xfrm>
            <a:off x="8460434" y="6531038"/>
            <a:ext cx="755576" cy="365125"/>
          </a:xfrm>
          <a:prstGeom prst="rect">
            <a:avLst/>
          </a:prstGeom>
          <a:noFill/>
          <a:ln>
            <a:miter lim="800000"/>
            <a:headEnd/>
            <a:tailEnd/>
          </a:ln>
        </p:spPr>
        <p:txBody>
          <a:bodyPr lIns="91413" tIns="45707" rIns="91413" bIns="45707" anchor="ctr"/>
          <a:lstStyle/>
          <a:p>
            <a:pPr algn="r">
              <a:defRPr/>
            </a:pPr>
            <a:fld id="{71316A0E-05EA-4553-ABD2-DA07ABB94753}" type="slidenum">
              <a:rPr lang="ja-JP" altLang="en-US">
                <a:solidFill>
                  <a:srgbClr val="000000"/>
                </a:solidFill>
              </a:rPr>
              <a:pPr algn="r">
                <a:defRPr/>
              </a:pPr>
              <a:t>1</a:t>
            </a:fld>
            <a:endParaRPr lang="en-US" altLang="ja-JP" dirty="0">
              <a:solidFill>
                <a:srgbClr val="000000"/>
              </a:solidFill>
            </a:endParaRPr>
          </a:p>
        </p:txBody>
      </p:sp>
      <p:sp>
        <p:nvSpPr>
          <p:cNvPr id="30" name="テキスト ボックス 29"/>
          <p:cNvSpPr txBox="1"/>
          <p:nvPr/>
        </p:nvSpPr>
        <p:spPr>
          <a:xfrm>
            <a:off x="6905037" y="260649"/>
            <a:ext cx="208823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latin typeface="+mj-ea"/>
                <a:ea typeface="+mj-ea"/>
              </a:rPr>
              <a:t>9</a:t>
            </a:r>
            <a:r>
              <a:rPr kumimoji="1" lang="ja-JP" altLang="en-US" sz="1200" dirty="0" smtClean="0">
                <a:latin typeface="+mj-ea"/>
                <a:ea typeface="+mj-ea"/>
              </a:rPr>
              <a:t>月</a:t>
            </a:r>
            <a:r>
              <a:rPr kumimoji="1" lang="en-US" altLang="ja-JP" sz="1200" dirty="0" smtClean="0">
                <a:latin typeface="+mj-ea"/>
                <a:ea typeface="+mj-ea"/>
              </a:rPr>
              <a:t>30</a:t>
            </a:r>
            <a:r>
              <a:rPr kumimoji="1" lang="ja-JP" altLang="en-US" sz="1200" dirty="0" smtClean="0">
                <a:latin typeface="+mj-ea"/>
                <a:ea typeface="+mj-ea"/>
              </a:rPr>
              <a:t>日介護保険部会資料</a:t>
            </a:r>
            <a:endParaRPr kumimoji="1" lang="ja-JP" altLang="en-US" sz="1200" dirty="0">
              <a:latin typeface="+mj-ea"/>
              <a:ea typeface="+mj-ea"/>
            </a:endParaRPr>
          </a:p>
        </p:txBody>
      </p:sp>
    </p:spTree>
    <p:extLst>
      <p:ext uri="{BB962C8B-B14F-4D97-AF65-F5344CB8AC3E}">
        <p14:creationId xmlns:p14="http://schemas.microsoft.com/office/powerpoint/2010/main" val="1176936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8" y="260648"/>
            <a:ext cx="9144000" cy="144016"/>
          </a:xfrm>
          <a:prstGeom prst="rect">
            <a:avLst/>
          </a:prstGeom>
          <a:gradFill rotWithShape="1">
            <a:gsLst>
              <a:gs pos="0">
                <a:schemeClr val="bg1"/>
              </a:gs>
              <a:gs pos="100000">
                <a:schemeClr val="accent1"/>
              </a:gs>
            </a:gsLst>
            <a:lin ang="5400000" scaled="1"/>
          </a:gradFill>
          <a:ln w="9525">
            <a:noFill/>
            <a:miter lim="800000"/>
            <a:headEnd/>
            <a:tailEnd/>
          </a:ln>
        </p:spPr>
        <p:txBody>
          <a:bodyPr wrap="none" lIns="65288" tIns="32643" rIns="65288" bIns="32643" anchor="ctr"/>
          <a:lstStyle/>
          <a:p>
            <a:endParaRPr lang="ja-JP" altLang="en-US"/>
          </a:p>
        </p:txBody>
      </p:sp>
      <p:sp>
        <p:nvSpPr>
          <p:cNvPr id="5" name="テキスト ボックス 1"/>
          <p:cNvSpPr txBox="1"/>
          <p:nvPr/>
        </p:nvSpPr>
        <p:spPr>
          <a:xfrm>
            <a:off x="18" y="0"/>
            <a:ext cx="9144000" cy="332656"/>
          </a:xfrm>
          <a:prstGeom prst="rect">
            <a:avLst/>
          </a:prstGeom>
          <a:noFill/>
          <a:ln>
            <a:noFill/>
          </a:ln>
        </p:spPr>
        <p:txBody>
          <a:bodyPr wrap="square" lIns="91414" tIns="45708" rIns="91414" bIns="45708"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600" b="1" dirty="0" smtClean="0">
                <a:latin typeface="Calibri" pitchFamily="34" charset="0"/>
              </a:rPr>
              <a:t>総合事業（介護予防・生活支援サービス事業）等のロードマップ</a:t>
            </a:r>
            <a:r>
              <a:rPr lang="en-US" altLang="ja-JP" sz="1600" b="1" dirty="0" smtClean="0">
                <a:latin typeface="Calibri" pitchFamily="34" charset="0"/>
              </a:rPr>
              <a:t>【</a:t>
            </a:r>
            <a:r>
              <a:rPr lang="ja-JP" altLang="en-US" sz="1600" b="1" dirty="0" smtClean="0">
                <a:latin typeface="Calibri" pitchFamily="34" charset="0"/>
              </a:rPr>
              <a:t>第６期詳細</a:t>
            </a:r>
            <a:r>
              <a:rPr lang="en-US" altLang="ja-JP" sz="1600" b="1" dirty="0" smtClean="0">
                <a:latin typeface="Calibri" pitchFamily="34" charset="0"/>
              </a:rPr>
              <a:t>】</a:t>
            </a:r>
            <a:r>
              <a:rPr lang="ja-JP" altLang="en-US" sz="1600" b="1" dirty="0" smtClean="0">
                <a:latin typeface="Calibri" pitchFamily="34" charset="0"/>
              </a:rPr>
              <a:t>（イメージ）</a:t>
            </a:r>
            <a:endParaRPr lang="ja-JP" altLang="ja-JP" sz="1600" b="1" dirty="0">
              <a:latin typeface="Calibri" pitchFamily="34" charset="0"/>
            </a:endParaRPr>
          </a:p>
        </p:txBody>
      </p:sp>
      <p:graphicFrame>
        <p:nvGraphicFramePr>
          <p:cNvPr id="7" name="表 6"/>
          <p:cNvGraphicFramePr>
            <a:graphicFrameLocks noGrp="1"/>
          </p:cNvGraphicFramePr>
          <p:nvPr>
            <p:extLst>
              <p:ext uri="{D42A27DB-BD31-4B8C-83A1-F6EECF244321}">
                <p14:modId xmlns:p14="http://schemas.microsoft.com/office/powerpoint/2010/main" val="2988162407"/>
              </p:ext>
            </p:extLst>
          </p:nvPr>
        </p:nvGraphicFramePr>
        <p:xfrm>
          <a:off x="35496" y="548680"/>
          <a:ext cx="9036496" cy="6368464"/>
        </p:xfrm>
        <a:graphic>
          <a:graphicData uri="http://schemas.openxmlformats.org/drawingml/2006/table">
            <a:tbl>
              <a:tblPr firstRow="1" bandRow="1">
                <a:tableStyleId>{5940675A-B579-460E-94D1-54222C63F5DA}</a:tableStyleId>
              </a:tblPr>
              <a:tblGrid>
                <a:gridCol w="323528"/>
                <a:gridCol w="627500"/>
                <a:gridCol w="637786"/>
                <a:gridCol w="637786"/>
                <a:gridCol w="637786"/>
                <a:gridCol w="637786"/>
                <a:gridCol w="637786"/>
                <a:gridCol w="637786"/>
                <a:gridCol w="637786"/>
                <a:gridCol w="637786"/>
                <a:gridCol w="637786"/>
                <a:gridCol w="637786"/>
                <a:gridCol w="637786"/>
                <a:gridCol w="1069822"/>
              </a:tblGrid>
              <a:tr h="259080">
                <a:tc rowSpan="2">
                  <a:txBody>
                    <a:bodyPr/>
                    <a:lstStyle/>
                    <a:p>
                      <a:endParaRPr kumimoji="1" lang="ja-JP" altLang="en-US" sz="1200" dirty="0"/>
                    </a:p>
                  </a:txBody>
                  <a:tcPr/>
                </a:tc>
                <a:tc gridSpan="4">
                  <a:txBody>
                    <a:bodyPr/>
                    <a:lstStyle/>
                    <a:p>
                      <a:pPr algn="ctr"/>
                      <a:r>
                        <a:rPr kumimoji="1" lang="ja-JP" altLang="en-US" sz="1100" dirty="0" smtClean="0"/>
                        <a:t>平成</a:t>
                      </a:r>
                      <a:r>
                        <a:rPr kumimoji="1" lang="en-US" altLang="ja-JP" sz="1100" dirty="0" smtClean="0"/>
                        <a:t>27</a:t>
                      </a:r>
                      <a:r>
                        <a:rPr kumimoji="1" lang="ja-JP" altLang="en-US" sz="1100" dirty="0" smtClean="0"/>
                        <a:t>年度</a:t>
                      </a:r>
                      <a:endParaRPr kumimoji="1" lang="ja-JP" altLang="en-US" sz="110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100" dirty="0" smtClean="0"/>
                        <a:t>平成</a:t>
                      </a:r>
                      <a:r>
                        <a:rPr kumimoji="1" lang="en-US" altLang="ja-JP" sz="1100" dirty="0" smtClean="0"/>
                        <a:t>28</a:t>
                      </a:r>
                      <a:r>
                        <a:rPr kumimoji="1" lang="ja-JP" altLang="en-US" sz="1100" dirty="0" smtClean="0"/>
                        <a:t>年度</a:t>
                      </a:r>
                      <a:endParaRPr kumimoji="1" lang="ja-JP" altLang="en-US" sz="110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100" dirty="0" smtClean="0"/>
                        <a:t>平成</a:t>
                      </a:r>
                      <a:r>
                        <a:rPr kumimoji="1" lang="en-US" altLang="ja-JP" sz="1100" dirty="0" smtClean="0"/>
                        <a:t>29</a:t>
                      </a:r>
                      <a:r>
                        <a:rPr kumimoji="1" lang="ja-JP" altLang="en-US" sz="1100" dirty="0" smtClean="0"/>
                        <a:t>年度</a:t>
                      </a:r>
                      <a:endParaRPr kumimoji="1" lang="ja-JP" altLang="en-US" sz="110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a:txBody>
                    <a:bodyPr/>
                    <a:lstStyle/>
                    <a:p>
                      <a:pPr algn="ctr"/>
                      <a:r>
                        <a:rPr kumimoji="1" lang="ja-JP" altLang="en-US" sz="1100" dirty="0" smtClean="0"/>
                        <a:t>平成</a:t>
                      </a:r>
                      <a:r>
                        <a:rPr kumimoji="1" lang="en-US" altLang="ja-JP" sz="1100" dirty="0" smtClean="0"/>
                        <a:t>30</a:t>
                      </a:r>
                      <a:r>
                        <a:rPr kumimoji="1" lang="ja-JP" altLang="en-US" sz="1100" dirty="0" smtClean="0"/>
                        <a:t>年度～</a:t>
                      </a:r>
                      <a:endParaRPr kumimoji="1" lang="ja-JP" altLang="en-US" sz="1100" dirty="0"/>
                    </a:p>
                  </a:txBody>
                  <a:tcPr/>
                </a:tc>
              </a:tr>
              <a:tr h="277232">
                <a:tc vMerge="1">
                  <a:txBody>
                    <a:bodyPr/>
                    <a:lstStyle/>
                    <a:p>
                      <a:endParaRPr kumimoji="1" lang="ja-JP" altLang="en-US" sz="1200" dirty="0"/>
                    </a:p>
                  </a:txBody>
                  <a:tcPr/>
                </a:tc>
                <a:tc>
                  <a:txBody>
                    <a:bodyPr/>
                    <a:lstStyle/>
                    <a:p>
                      <a:pPr algn="ctr"/>
                      <a:r>
                        <a:rPr kumimoji="1" lang="en-US" altLang="ja-JP" sz="1100" dirty="0" smtClean="0"/>
                        <a:t>4~6</a:t>
                      </a:r>
                      <a:r>
                        <a:rPr kumimoji="1" lang="ja-JP" altLang="en-US" sz="800" dirty="0" smtClean="0"/>
                        <a:t>月</a:t>
                      </a:r>
                      <a:endParaRPr kumimoji="1" lang="ja-JP" altLang="en-US" sz="800" dirty="0"/>
                    </a:p>
                  </a:txBody>
                  <a:tcPr>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7~9</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10~12</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1~3</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tcPr>
                </a:tc>
                <a:tc>
                  <a:txBody>
                    <a:bodyPr/>
                    <a:lstStyle/>
                    <a:p>
                      <a:pPr algn="ctr"/>
                      <a:r>
                        <a:rPr kumimoji="1" lang="en-US" altLang="ja-JP" sz="1100" dirty="0" smtClean="0"/>
                        <a:t>4~6</a:t>
                      </a:r>
                      <a:r>
                        <a:rPr kumimoji="1" lang="ja-JP" altLang="en-US" sz="800" dirty="0" smtClean="0"/>
                        <a:t>月</a:t>
                      </a:r>
                      <a:endParaRPr kumimoji="1" lang="ja-JP" altLang="en-US" sz="800" dirty="0"/>
                    </a:p>
                  </a:txBody>
                  <a:tcPr>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7~9</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10~12</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1~3</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tcPr>
                </a:tc>
                <a:tc>
                  <a:txBody>
                    <a:bodyPr/>
                    <a:lstStyle/>
                    <a:p>
                      <a:pPr algn="ctr"/>
                      <a:r>
                        <a:rPr kumimoji="1" lang="en-US" altLang="ja-JP" sz="1100" dirty="0" smtClean="0"/>
                        <a:t>4~6</a:t>
                      </a:r>
                      <a:r>
                        <a:rPr kumimoji="1" lang="ja-JP" altLang="en-US" sz="800" dirty="0" smtClean="0"/>
                        <a:t>月</a:t>
                      </a:r>
                      <a:endParaRPr kumimoji="1" lang="ja-JP" altLang="en-US" sz="800" dirty="0"/>
                    </a:p>
                  </a:txBody>
                  <a:tcPr>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7~9</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10~12</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1~3</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tcPr>
                </a:tc>
                <a:tc>
                  <a:txBody>
                    <a:bodyPr/>
                    <a:lstStyle/>
                    <a:p>
                      <a:pPr algn="l"/>
                      <a:r>
                        <a:rPr kumimoji="1" lang="en-US" altLang="ja-JP" sz="1100" dirty="0" smtClean="0"/>
                        <a:t>4</a:t>
                      </a:r>
                      <a:r>
                        <a:rPr kumimoji="1" lang="ja-JP" altLang="en-US" sz="1100" dirty="0" smtClean="0"/>
                        <a:t>月～</a:t>
                      </a:r>
                      <a:endParaRPr kumimoji="1" lang="ja-JP" altLang="en-US" sz="1100" dirty="0"/>
                    </a:p>
                  </a:txBody>
                  <a:tcPr/>
                </a:tc>
              </a:tr>
              <a:tr h="831840">
                <a:tc>
                  <a:txBody>
                    <a:bodyPr/>
                    <a:lstStyle/>
                    <a:p>
                      <a:pPr algn="ctr"/>
                      <a:r>
                        <a:rPr kumimoji="1" lang="ja-JP" altLang="en-US" sz="1100" dirty="0" smtClean="0"/>
                        <a:t>移行状況</a:t>
                      </a:r>
                      <a:endParaRPr kumimoji="1" lang="ja-JP" altLang="en-US" sz="1100" dirty="0"/>
                    </a:p>
                  </a:txBody>
                  <a:tcPr vert="eaVert" anchor="ct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tc>
              </a:tr>
              <a:tr h="864096">
                <a:tc>
                  <a:txBody>
                    <a:bodyPr/>
                    <a:lstStyle/>
                    <a:p>
                      <a:pPr algn="ctr"/>
                      <a:r>
                        <a:rPr kumimoji="1" lang="ja-JP" altLang="en-US" sz="1100" dirty="0" smtClean="0"/>
                        <a:t>取組段階</a:t>
                      </a:r>
                      <a:endParaRPr kumimoji="1" lang="ja-JP" altLang="en-US" sz="1100" dirty="0"/>
                    </a:p>
                  </a:txBody>
                  <a:tcPr vert="eaVert" anchor="ctr"/>
                </a:tc>
                <a:tc gridSpan="4">
                  <a:txBody>
                    <a:bodyPr/>
                    <a:lstStyle/>
                    <a:p>
                      <a:endParaRPr kumimoji="1" lang="ja-JP" altLang="en-US" sz="1900" dirty="0"/>
                    </a:p>
                  </a:txBody>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tcPr>
                </a:tc>
                <a:tc gridSpan="4">
                  <a:txBody>
                    <a:bodyPr/>
                    <a:lstStyle/>
                    <a:p>
                      <a:endParaRPr kumimoji="1" lang="ja-JP" altLang="en-US" sz="1900" dirty="0"/>
                    </a:p>
                  </a:txBody>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tcPr>
                </a:tc>
                <a:tc gridSpan="4">
                  <a:txBody>
                    <a:bodyPr/>
                    <a:lstStyle/>
                    <a:p>
                      <a:endParaRPr kumimoji="1" lang="ja-JP" altLang="en-US" sz="1900" dirty="0"/>
                    </a:p>
                  </a:txBody>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tc>
              </a:tr>
              <a:tr h="4032448">
                <a:tc>
                  <a:txBody>
                    <a:bodyPr/>
                    <a:lstStyle/>
                    <a:p>
                      <a:pPr algn="ctr"/>
                      <a:r>
                        <a:rPr kumimoji="1" lang="ja-JP" altLang="en-US" sz="1100" dirty="0" smtClean="0"/>
                        <a:t>取組事項</a:t>
                      </a:r>
                      <a:endParaRPr kumimoji="1" lang="ja-JP" altLang="en-US" sz="1100" dirty="0"/>
                    </a:p>
                  </a:txBody>
                  <a:tcPr vert="eaVert" anchor="ct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tc>
              </a:tr>
            </a:tbl>
          </a:graphicData>
        </a:graphic>
      </p:graphicFrame>
      <p:sp>
        <p:nvSpPr>
          <p:cNvPr id="6" name="テキスト ボックス 5"/>
          <p:cNvSpPr txBox="1"/>
          <p:nvPr/>
        </p:nvSpPr>
        <p:spPr>
          <a:xfrm>
            <a:off x="3059834" y="6551766"/>
            <a:ext cx="1800200" cy="261610"/>
          </a:xfrm>
          <a:prstGeom prst="rect">
            <a:avLst/>
          </a:prstGeom>
          <a:solidFill>
            <a:schemeClr val="bg1"/>
          </a:solidFill>
        </p:spPr>
        <p:txBody>
          <a:bodyPr wrap="square" rtlCol="0">
            <a:spAutoFit/>
          </a:bodyPr>
          <a:lstStyle/>
          <a:p>
            <a:r>
              <a:rPr kumimoji="1" lang="ja-JP" altLang="en-US" sz="1100" dirty="0" smtClean="0"/>
              <a:t>（対象：平成</a:t>
            </a:r>
            <a:r>
              <a:rPr kumimoji="1" lang="en-US" altLang="ja-JP" sz="1100" dirty="0" smtClean="0"/>
              <a:t>27</a:t>
            </a:r>
            <a:r>
              <a:rPr kumimoji="1" lang="ja-JP" altLang="en-US" sz="1100" dirty="0" smtClean="0"/>
              <a:t>年度実施分）</a:t>
            </a:r>
            <a:endParaRPr kumimoji="1" lang="ja-JP" altLang="en-US" sz="1100" dirty="0"/>
          </a:p>
        </p:txBody>
      </p:sp>
      <p:sp>
        <p:nvSpPr>
          <p:cNvPr id="10" name="テキスト ボックス 9"/>
          <p:cNvSpPr txBox="1"/>
          <p:nvPr/>
        </p:nvSpPr>
        <p:spPr>
          <a:xfrm>
            <a:off x="1763688" y="1124744"/>
            <a:ext cx="1116650" cy="400110"/>
          </a:xfrm>
          <a:prstGeom prst="rect">
            <a:avLst/>
          </a:prstGeom>
          <a:solidFill>
            <a:schemeClr val="bg1"/>
          </a:solidFill>
        </p:spPr>
        <p:txBody>
          <a:bodyPr wrap="square" rtlCol="0">
            <a:spAutoFit/>
          </a:bodyPr>
          <a:lstStyle/>
          <a:p>
            <a:pPr algn="r">
              <a:lnSpc>
                <a:spcPts val="1200"/>
              </a:lnSpc>
            </a:pPr>
            <a:r>
              <a:rPr kumimoji="1" lang="ja-JP" altLang="en-US" sz="1100" b="1" dirty="0" smtClean="0"/>
              <a:t>● </a:t>
            </a:r>
            <a:r>
              <a:rPr lang="ja-JP" altLang="en-US" sz="1100" b="1" dirty="0"/>
              <a:t>　</a:t>
            </a:r>
            <a:endParaRPr lang="en-US" altLang="ja-JP" sz="1100" b="1" dirty="0" smtClean="0"/>
          </a:p>
          <a:p>
            <a:pPr algn="r">
              <a:lnSpc>
                <a:spcPts val="1200"/>
              </a:lnSpc>
            </a:pPr>
            <a:r>
              <a:rPr lang="ja-JP" altLang="en-US" sz="1100" b="1" u="sng" dirty="0" smtClean="0"/>
              <a:t>２８８自治体</a:t>
            </a:r>
            <a:endParaRPr kumimoji="1" lang="ja-JP" altLang="en-US" sz="1100" b="1" u="sng" dirty="0"/>
          </a:p>
        </p:txBody>
      </p:sp>
      <p:sp>
        <p:nvSpPr>
          <p:cNvPr id="11" name="テキスト ボックス 10"/>
          <p:cNvSpPr txBox="1"/>
          <p:nvPr/>
        </p:nvSpPr>
        <p:spPr>
          <a:xfrm>
            <a:off x="395536" y="1124744"/>
            <a:ext cx="936104" cy="400110"/>
          </a:xfrm>
          <a:prstGeom prst="rect">
            <a:avLst/>
          </a:prstGeom>
          <a:solidFill>
            <a:schemeClr val="bg1"/>
          </a:solidFill>
        </p:spPr>
        <p:txBody>
          <a:bodyPr wrap="square" rtlCol="0">
            <a:spAutoFit/>
          </a:bodyPr>
          <a:lstStyle/>
          <a:p>
            <a:pPr>
              <a:lnSpc>
                <a:spcPts val="1200"/>
              </a:lnSpc>
            </a:pPr>
            <a:r>
              <a:rPr kumimoji="1" lang="ja-JP" altLang="en-US" sz="1100" b="1" dirty="0" smtClean="0"/>
              <a:t>● </a:t>
            </a:r>
            <a:r>
              <a:rPr lang="ja-JP" altLang="en-US" sz="1100" b="1" dirty="0"/>
              <a:t>　</a:t>
            </a:r>
            <a:endParaRPr lang="en-US" altLang="ja-JP" sz="1100" b="1" dirty="0" smtClean="0"/>
          </a:p>
          <a:p>
            <a:pPr>
              <a:lnSpc>
                <a:spcPts val="1200"/>
              </a:lnSpc>
            </a:pPr>
            <a:r>
              <a:rPr lang="ja-JP" altLang="en-US" sz="1100" b="1" u="sng" dirty="0" smtClean="0"/>
              <a:t>７８自治体</a:t>
            </a:r>
            <a:endParaRPr kumimoji="1" lang="ja-JP" altLang="en-US" sz="1100" b="1" u="sng" dirty="0"/>
          </a:p>
        </p:txBody>
      </p:sp>
      <p:sp>
        <p:nvSpPr>
          <p:cNvPr id="12" name="テキスト ボックス 11"/>
          <p:cNvSpPr txBox="1"/>
          <p:nvPr/>
        </p:nvSpPr>
        <p:spPr>
          <a:xfrm>
            <a:off x="2915819" y="1124744"/>
            <a:ext cx="936104" cy="400110"/>
          </a:xfrm>
          <a:prstGeom prst="rect">
            <a:avLst/>
          </a:prstGeom>
          <a:solidFill>
            <a:schemeClr val="bg1"/>
          </a:solidFill>
        </p:spPr>
        <p:txBody>
          <a:bodyPr wrap="square" rtlCol="0">
            <a:spAutoFit/>
          </a:bodyPr>
          <a:lstStyle/>
          <a:p>
            <a:pPr>
              <a:lnSpc>
                <a:spcPts val="1200"/>
              </a:lnSpc>
            </a:pPr>
            <a:r>
              <a:rPr kumimoji="1" lang="ja-JP" altLang="en-US" sz="1100" b="1" dirty="0" smtClean="0"/>
              <a:t>● </a:t>
            </a:r>
            <a:r>
              <a:rPr lang="ja-JP" altLang="en-US" sz="1100" b="1" dirty="0"/>
              <a:t>　</a:t>
            </a:r>
            <a:endParaRPr kumimoji="1" lang="en-US" altLang="ja-JP" sz="1100" b="1" dirty="0" smtClean="0"/>
          </a:p>
          <a:p>
            <a:pPr>
              <a:lnSpc>
                <a:spcPts val="1200"/>
              </a:lnSpc>
            </a:pPr>
            <a:r>
              <a:rPr lang="ja-JP" altLang="en-US" sz="1100" b="1" u="sng" dirty="0" smtClean="0"/>
              <a:t>５１６自治体</a:t>
            </a:r>
            <a:endParaRPr kumimoji="1" lang="ja-JP" altLang="en-US" sz="1100" b="1" u="sng" dirty="0"/>
          </a:p>
        </p:txBody>
      </p:sp>
      <p:sp>
        <p:nvSpPr>
          <p:cNvPr id="13" name="テキスト ボックス 12"/>
          <p:cNvSpPr txBox="1"/>
          <p:nvPr/>
        </p:nvSpPr>
        <p:spPr>
          <a:xfrm>
            <a:off x="5471574" y="1124744"/>
            <a:ext cx="1116650" cy="400110"/>
          </a:xfrm>
          <a:prstGeom prst="rect">
            <a:avLst/>
          </a:prstGeom>
          <a:solidFill>
            <a:schemeClr val="bg1"/>
          </a:solidFill>
        </p:spPr>
        <p:txBody>
          <a:bodyPr wrap="square" rtlCol="0">
            <a:spAutoFit/>
          </a:bodyPr>
          <a:lstStyle/>
          <a:p>
            <a:pPr>
              <a:lnSpc>
                <a:spcPts val="1200"/>
              </a:lnSpc>
            </a:pPr>
            <a:r>
              <a:rPr kumimoji="1" lang="ja-JP" altLang="en-US" sz="1100" b="1" dirty="0" smtClean="0"/>
              <a:t>● </a:t>
            </a:r>
            <a:r>
              <a:rPr lang="ja-JP" altLang="en-US" sz="1100" b="1" dirty="0"/>
              <a:t>　</a:t>
            </a:r>
            <a:endParaRPr kumimoji="1" lang="en-US" altLang="ja-JP" sz="1100" b="1" dirty="0" smtClean="0"/>
          </a:p>
          <a:p>
            <a:pPr>
              <a:lnSpc>
                <a:spcPts val="1200"/>
              </a:lnSpc>
            </a:pPr>
            <a:r>
              <a:rPr lang="ja-JP" altLang="en-US" sz="1100" b="1" u="sng" dirty="0" smtClean="0"/>
              <a:t>１</a:t>
            </a:r>
            <a:r>
              <a:rPr lang="en-US" altLang="ja-JP" sz="1100" b="1" u="sng" dirty="0" smtClean="0"/>
              <a:t>,</a:t>
            </a:r>
            <a:r>
              <a:rPr lang="ja-JP" altLang="en-US" sz="1100" b="1" u="sng" dirty="0" smtClean="0"/>
              <a:t>５７９自治体</a:t>
            </a:r>
            <a:endParaRPr kumimoji="1" lang="ja-JP" altLang="en-US" sz="1100" b="1" u="sng" dirty="0"/>
          </a:p>
        </p:txBody>
      </p:sp>
      <p:sp>
        <p:nvSpPr>
          <p:cNvPr id="15" name="テキスト ボックス 14"/>
          <p:cNvSpPr txBox="1"/>
          <p:nvPr/>
        </p:nvSpPr>
        <p:spPr>
          <a:xfrm>
            <a:off x="5580115" y="1567833"/>
            <a:ext cx="2304256" cy="276999"/>
          </a:xfrm>
          <a:prstGeom prst="rect">
            <a:avLst/>
          </a:prstGeom>
          <a:solidFill>
            <a:schemeClr val="bg2"/>
          </a:solidFill>
          <a:ln>
            <a:solidFill>
              <a:schemeClr val="tx1"/>
            </a:solidFill>
          </a:ln>
        </p:spPr>
        <p:txBody>
          <a:bodyPr wrap="square" rtlCol="0">
            <a:spAutoFit/>
          </a:bodyPr>
          <a:lstStyle/>
          <a:p>
            <a:r>
              <a:rPr lang="ja-JP" altLang="en-US" sz="1200" b="1" dirty="0"/>
              <a:t>全て</a:t>
            </a:r>
            <a:r>
              <a:rPr lang="ja-JP" altLang="en-US" sz="1200" b="1" dirty="0" smtClean="0"/>
              <a:t>の自治体が総合事業を実施</a:t>
            </a:r>
            <a:endParaRPr kumimoji="1" lang="ja-JP" altLang="en-US" sz="1200" b="1" dirty="0"/>
          </a:p>
        </p:txBody>
      </p:sp>
      <p:sp>
        <p:nvSpPr>
          <p:cNvPr id="16" name="テキスト ボックス 15"/>
          <p:cNvSpPr txBox="1"/>
          <p:nvPr/>
        </p:nvSpPr>
        <p:spPr>
          <a:xfrm>
            <a:off x="683570" y="1556797"/>
            <a:ext cx="4392488" cy="276999"/>
          </a:xfrm>
          <a:prstGeom prst="rect">
            <a:avLst/>
          </a:prstGeom>
          <a:solidFill>
            <a:schemeClr val="bg2"/>
          </a:solidFill>
          <a:ln>
            <a:solidFill>
              <a:schemeClr val="tx1"/>
            </a:solidFill>
          </a:ln>
        </p:spPr>
        <p:txBody>
          <a:bodyPr wrap="square" rtlCol="0">
            <a:spAutoFit/>
          </a:bodyPr>
          <a:lstStyle/>
          <a:p>
            <a:pPr algn="ctr"/>
            <a:r>
              <a:rPr kumimoji="1" lang="ja-JP" altLang="en-US" sz="1200" b="1" dirty="0" smtClean="0"/>
              <a:t>市町村が定める条例に基づき、段階的に実施</a:t>
            </a:r>
            <a:endParaRPr kumimoji="1" lang="ja-JP" altLang="en-US" sz="1200" b="1" dirty="0"/>
          </a:p>
        </p:txBody>
      </p:sp>
      <p:sp>
        <p:nvSpPr>
          <p:cNvPr id="21" name="テキスト ボックス 20"/>
          <p:cNvSpPr txBox="1"/>
          <p:nvPr/>
        </p:nvSpPr>
        <p:spPr>
          <a:xfrm>
            <a:off x="2987827" y="3445550"/>
            <a:ext cx="1440160" cy="415498"/>
          </a:xfrm>
          <a:prstGeom prst="rect">
            <a:avLst/>
          </a:prstGeom>
          <a:solidFill>
            <a:schemeClr val="bg1"/>
          </a:solidFill>
        </p:spPr>
        <p:txBody>
          <a:bodyPr wrap="square" rtlCol="0">
            <a:spAutoFit/>
          </a:bodyPr>
          <a:lstStyle/>
          <a:p>
            <a:r>
              <a:rPr lang="ja-JP" altLang="en-US" sz="1050" dirty="0" smtClean="0"/>
              <a:t>総合事業への移行事務等に関するセミナー</a:t>
            </a:r>
            <a:endParaRPr kumimoji="1" lang="ja-JP" altLang="en-US" sz="1050" dirty="0"/>
          </a:p>
        </p:txBody>
      </p:sp>
      <p:cxnSp>
        <p:nvCxnSpPr>
          <p:cNvPr id="3" name="直線矢印コネクタ 2"/>
          <p:cNvCxnSpPr/>
          <p:nvPr/>
        </p:nvCxnSpPr>
        <p:spPr>
          <a:xfrm>
            <a:off x="727996" y="1245548"/>
            <a:ext cx="18002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a:off x="3203848" y="1245548"/>
            <a:ext cx="2232248"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テキスト ボックス 27"/>
          <p:cNvSpPr txBox="1"/>
          <p:nvPr/>
        </p:nvSpPr>
        <p:spPr>
          <a:xfrm>
            <a:off x="611563" y="3445550"/>
            <a:ext cx="1440160" cy="415498"/>
          </a:xfrm>
          <a:prstGeom prst="rect">
            <a:avLst/>
          </a:prstGeom>
          <a:solidFill>
            <a:schemeClr val="bg1"/>
          </a:solidFill>
        </p:spPr>
        <p:txBody>
          <a:bodyPr wrap="square" rtlCol="0">
            <a:spAutoFit/>
          </a:bodyPr>
          <a:lstStyle/>
          <a:p>
            <a:r>
              <a:rPr kumimoji="1" lang="ja-JP" altLang="en-US" sz="1050" dirty="0" smtClean="0"/>
              <a:t>総合事業への早期</a:t>
            </a:r>
            <a:endParaRPr kumimoji="1" lang="en-US" altLang="ja-JP" sz="1050" dirty="0" smtClean="0"/>
          </a:p>
          <a:p>
            <a:r>
              <a:rPr kumimoji="1" lang="ja-JP" altLang="en-US" sz="1050" dirty="0" smtClean="0"/>
              <a:t>移行に向けたセミナー</a:t>
            </a:r>
            <a:endParaRPr kumimoji="1" lang="ja-JP" altLang="en-US" sz="1050" dirty="0"/>
          </a:p>
        </p:txBody>
      </p:sp>
      <p:sp>
        <p:nvSpPr>
          <p:cNvPr id="32" name="テキスト ボックス 31"/>
          <p:cNvSpPr txBox="1"/>
          <p:nvPr/>
        </p:nvSpPr>
        <p:spPr>
          <a:xfrm>
            <a:off x="6156179" y="6551766"/>
            <a:ext cx="1800200" cy="261610"/>
          </a:xfrm>
          <a:prstGeom prst="rect">
            <a:avLst/>
          </a:prstGeom>
          <a:solidFill>
            <a:schemeClr val="bg1"/>
          </a:solidFill>
        </p:spPr>
        <p:txBody>
          <a:bodyPr wrap="square" rtlCol="0">
            <a:spAutoFit/>
          </a:bodyPr>
          <a:lstStyle/>
          <a:p>
            <a:r>
              <a:rPr kumimoji="1" lang="ja-JP" altLang="en-US" sz="1100" dirty="0" smtClean="0"/>
              <a:t>（対象：平成</a:t>
            </a:r>
            <a:r>
              <a:rPr kumimoji="1" lang="en-US" altLang="ja-JP" sz="1100" dirty="0" smtClean="0"/>
              <a:t>28</a:t>
            </a:r>
            <a:r>
              <a:rPr kumimoji="1" lang="ja-JP" altLang="en-US" sz="1100" dirty="0" smtClean="0"/>
              <a:t>年度実施分）</a:t>
            </a:r>
            <a:endParaRPr kumimoji="1" lang="ja-JP" altLang="en-US" sz="1100" dirty="0"/>
          </a:p>
        </p:txBody>
      </p:sp>
      <p:sp>
        <p:nvSpPr>
          <p:cNvPr id="8" name="正方形/長方形 7"/>
          <p:cNvSpPr/>
          <p:nvPr/>
        </p:nvSpPr>
        <p:spPr>
          <a:xfrm>
            <a:off x="467544" y="2831743"/>
            <a:ext cx="7272808" cy="1677379"/>
          </a:xfrm>
          <a:prstGeom prst="rect">
            <a:avLst/>
          </a:prstGeom>
          <a:solidFill>
            <a:schemeClr val="accent1">
              <a:alpha val="36000"/>
            </a:schemeClr>
          </a:solid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167849" y="3940516"/>
            <a:ext cx="1872207" cy="461665"/>
          </a:xfrm>
          <a:prstGeom prst="rect">
            <a:avLst/>
          </a:prstGeom>
          <a:solidFill>
            <a:schemeClr val="accent1"/>
          </a:solidFill>
          <a:ln>
            <a:solidFill>
              <a:schemeClr val="accent1"/>
            </a:solidFill>
          </a:ln>
        </p:spPr>
        <p:txBody>
          <a:bodyPr wrap="square" rtlCol="0">
            <a:spAutoFit/>
          </a:bodyPr>
          <a:lstStyle/>
          <a:p>
            <a:pPr algn="ctr"/>
            <a:r>
              <a:rPr kumimoji="1" lang="ja-JP" altLang="en-US" sz="1200" b="1" dirty="0" smtClean="0">
                <a:solidFill>
                  <a:schemeClr val="bg1"/>
                </a:solidFill>
              </a:rPr>
              <a:t>総合事業の円滑な移行に向けた支援</a:t>
            </a:r>
            <a:endParaRPr kumimoji="1" lang="ja-JP" altLang="en-US" sz="1200" b="1" dirty="0">
              <a:solidFill>
                <a:schemeClr val="bg1"/>
              </a:solidFill>
            </a:endParaRPr>
          </a:p>
        </p:txBody>
      </p:sp>
      <p:sp>
        <p:nvSpPr>
          <p:cNvPr id="33" name="正方形/長方形 32"/>
          <p:cNvSpPr/>
          <p:nvPr/>
        </p:nvSpPr>
        <p:spPr>
          <a:xfrm>
            <a:off x="3059834" y="4602332"/>
            <a:ext cx="5904656" cy="2211051"/>
          </a:xfrm>
          <a:prstGeom prst="rect">
            <a:avLst/>
          </a:prstGeom>
          <a:solidFill>
            <a:schemeClr val="accent6">
              <a:alpha val="29000"/>
            </a:schemeClr>
          </a:solidFill>
          <a:ln>
            <a:solidFill>
              <a:schemeClr val="accent6">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5721525" y="5567094"/>
            <a:ext cx="1514774" cy="276999"/>
          </a:xfrm>
          <a:prstGeom prst="rect">
            <a:avLst/>
          </a:prstGeom>
          <a:solidFill>
            <a:schemeClr val="accent6">
              <a:lumMod val="75000"/>
            </a:schemeClr>
          </a:solidFill>
          <a:ln>
            <a:solidFill>
              <a:schemeClr val="accent2"/>
            </a:solidFill>
          </a:ln>
        </p:spPr>
        <p:txBody>
          <a:bodyPr wrap="square" rtlCol="0">
            <a:spAutoFit/>
          </a:bodyPr>
          <a:lstStyle/>
          <a:p>
            <a:pPr algn="ctr"/>
            <a:r>
              <a:rPr lang="ja-JP" altLang="en-US" sz="1200" b="1" dirty="0" smtClean="0">
                <a:solidFill>
                  <a:schemeClr val="bg1"/>
                </a:solidFill>
              </a:rPr>
              <a:t>事業評価の実施</a:t>
            </a:r>
            <a:endParaRPr kumimoji="1" lang="ja-JP" altLang="en-US" sz="1200" b="1" dirty="0">
              <a:solidFill>
                <a:schemeClr val="bg1"/>
              </a:solidFill>
            </a:endParaRPr>
          </a:p>
        </p:txBody>
      </p:sp>
      <p:sp>
        <p:nvSpPr>
          <p:cNvPr id="14" name="角丸四角形 13"/>
          <p:cNvSpPr/>
          <p:nvPr/>
        </p:nvSpPr>
        <p:spPr>
          <a:xfrm>
            <a:off x="5292082" y="2852939"/>
            <a:ext cx="296416" cy="38884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rPr>
              <a:t>総合事業への移行の経 過 措 置 期 間 の 終 了</a:t>
            </a:r>
            <a:endParaRPr kumimoji="1" lang="ja-JP" altLang="en-US" sz="1200" dirty="0">
              <a:solidFill>
                <a:schemeClr val="tx1"/>
              </a:solidFill>
            </a:endParaRPr>
          </a:p>
        </p:txBody>
      </p:sp>
      <p:sp>
        <p:nvSpPr>
          <p:cNvPr id="35" name="右矢印 34"/>
          <p:cNvSpPr/>
          <p:nvPr/>
        </p:nvSpPr>
        <p:spPr>
          <a:xfrm>
            <a:off x="5688128" y="4797152"/>
            <a:ext cx="2268251"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36" name="テキスト ボックス 35"/>
          <p:cNvSpPr txBox="1"/>
          <p:nvPr/>
        </p:nvSpPr>
        <p:spPr>
          <a:xfrm>
            <a:off x="5588496" y="5062391"/>
            <a:ext cx="2367880" cy="261610"/>
          </a:xfrm>
          <a:prstGeom prst="rect">
            <a:avLst/>
          </a:prstGeom>
          <a:noFill/>
        </p:spPr>
        <p:txBody>
          <a:bodyPr wrap="square" rtlCol="0">
            <a:spAutoFit/>
          </a:bodyPr>
          <a:lstStyle/>
          <a:p>
            <a:pPr algn="ctr"/>
            <a:r>
              <a:rPr kumimoji="1" lang="ja-JP" altLang="en-US" sz="1100" dirty="0" smtClean="0"/>
              <a:t>事業効果に関する研究事業</a:t>
            </a:r>
            <a:endParaRPr kumimoji="1" lang="ja-JP" altLang="en-US" sz="1100" dirty="0"/>
          </a:p>
        </p:txBody>
      </p:sp>
      <p:sp>
        <p:nvSpPr>
          <p:cNvPr id="37" name="右矢印 36"/>
          <p:cNvSpPr/>
          <p:nvPr/>
        </p:nvSpPr>
        <p:spPr>
          <a:xfrm>
            <a:off x="8100395" y="4797152"/>
            <a:ext cx="797964" cy="792088"/>
          </a:xfrm>
          <a:prstGeom prst="rightArrow">
            <a:avLst>
              <a:gd name="adj1" fmla="val 50000"/>
              <a:gd name="adj2" fmla="val 37906"/>
            </a:avLst>
          </a:prstGeom>
          <a:solidFill>
            <a:schemeClr val="accent6">
              <a:lumMod val="40000"/>
              <a:lumOff val="6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39" name="角丸四角形 38"/>
          <p:cNvSpPr/>
          <p:nvPr/>
        </p:nvSpPr>
        <p:spPr>
          <a:xfrm>
            <a:off x="467546" y="1988843"/>
            <a:ext cx="7272807" cy="25722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総合</a:t>
            </a:r>
            <a:r>
              <a:rPr lang="ja-JP" altLang="en-US" sz="1200" dirty="0" smtClean="0">
                <a:solidFill>
                  <a:schemeClr val="tx1"/>
                </a:solidFill>
              </a:rPr>
              <a:t>事業の円滑な移行に関する支援</a:t>
            </a:r>
            <a:endParaRPr kumimoji="1" lang="ja-JP" altLang="en-US" sz="1200" dirty="0">
              <a:solidFill>
                <a:schemeClr val="tx1"/>
              </a:solidFill>
            </a:endParaRPr>
          </a:p>
        </p:txBody>
      </p:sp>
      <p:sp>
        <p:nvSpPr>
          <p:cNvPr id="40" name="角丸四角形 39"/>
          <p:cNvSpPr/>
          <p:nvPr/>
        </p:nvSpPr>
        <p:spPr>
          <a:xfrm>
            <a:off x="2987827" y="2318074"/>
            <a:ext cx="2304256" cy="390846"/>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先行移行自治体の状況等の把握</a:t>
            </a:r>
            <a:endParaRPr kumimoji="1" lang="ja-JP" altLang="en-US" sz="1100" dirty="0">
              <a:solidFill>
                <a:schemeClr val="tx1"/>
              </a:solidFill>
            </a:endParaRPr>
          </a:p>
        </p:txBody>
      </p:sp>
      <p:sp>
        <p:nvSpPr>
          <p:cNvPr id="41" name="角丸四角形 40"/>
          <p:cNvSpPr/>
          <p:nvPr/>
        </p:nvSpPr>
        <p:spPr>
          <a:xfrm>
            <a:off x="5580111" y="2318077"/>
            <a:ext cx="3384378" cy="390847"/>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　事業の効果測定による評価</a:t>
            </a:r>
            <a:endParaRPr lang="en-US" altLang="ja-JP" sz="1100" dirty="0" smtClean="0">
              <a:solidFill>
                <a:schemeClr val="tx1"/>
              </a:solidFill>
            </a:endParaRPr>
          </a:p>
          <a:p>
            <a:pPr algn="ctr"/>
            <a:r>
              <a:rPr lang="ja-JP" altLang="en-US" sz="1100" dirty="0" smtClean="0">
                <a:solidFill>
                  <a:schemeClr val="tx1"/>
                </a:solidFill>
              </a:rPr>
              <a:t>○　事業所数等の数量的評価</a:t>
            </a:r>
            <a:endParaRPr kumimoji="1" lang="ja-JP" altLang="en-US" sz="1100" dirty="0">
              <a:solidFill>
                <a:schemeClr val="tx1"/>
              </a:solidFill>
            </a:endParaRPr>
          </a:p>
        </p:txBody>
      </p:sp>
      <p:sp>
        <p:nvSpPr>
          <p:cNvPr id="19" name="右矢印 18"/>
          <p:cNvSpPr/>
          <p:nvPr/>
        </p:nvSpPr>
        <p:spPr>
          <a:xfrm>
            <a:off x="3851920" y="2852936"/>
            <a:ext cx="720098" cy="792088"/>
          </a:xfrm>
          <a:prstGeom prst="rightArrow">
            <a:avLst>
              <a:gd name="adj1" fmla="val 50000"/>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0" name="テキスト ボックス 19"/>
          <p:cNvSpPr txBox="1"/>
          <p:nvPr/>
        </p:nvSpPr>
        <p:spPr>
          <a:xfrm>
            <a:off x="3779914" y="3134442"/>
            <a:ext cx="792088" cy="276999"/>
          </a:xfrm>
          <a:prstGeom prst="rect">
            <a:avLst/>
          </a:prstGeom>
          <a:noFill/>
        </p:spPr>
        <p:txBody>
          <a:bodyPr wrap="square" rtlCol="0">
            <a:spAutoFit/>
          </a:bodyPr>
          <a:lstStyle/>
          <a:p>
            <a:pPr algn="ctr"/>
            <a:r>
              <a:rPr kumimoji="1" lang="ja-JP" altLang="en-US" sz="1200" dirty="0" smtClean="0"/>
              <a:t>セミナー</a:t>
            </a:r>
            <a:endParaRPr kumimoji="1" lang="en-US" altLang="ja-JP" sz="1200" dirty="0" smtClean="0"/>
          </a:p>
        </p:txBody>
      </p:sp>
      <p:sp>
        <p:nvSpPr>
          <p:cNvPr id="2" name="テキスト ボックス 1"/>
          <p:cNvSpPr txBox="1"/>
          <p:nvPr/>
        </p:nvSpPr>
        <p:spPr>
          <a:xfrm>
            <a:off x="4572002" y="3254979"/>
            <a:ext cx="720080" cy="276999"/>
          </a:xfrm>
          <a:prstGeom prst="rect">
            <a:avLst/>
          </a:prstGeom>
          <a:noFill/>
        </p:spPr>
        <p:txBody>
          <a:bodyPr wrap="square" rtlCol="0">
            <a:spAutoFit/>
          </a:bodyPr>
          <a:lstStyle/>
          <a:p>
            <a:r>
              <a:rPr kumimoji="1" lang="ja-JP" altLang="en-US" sz="1200" dirty="0" smtClean="0"/>
              <a:t>計</a:t>
            </a:r>
            <a:r>
              <a:rPr kumimoji="1" lang="en-US" altLang="ja-JP" sz="1200" dirty="0" smtClean="0"/>
              <a:t>12</a:t>
            </a:r>
            <a:r>
              <a:rPr kumimoji="1" lang="ja-JP" altLang="en-US" sz="1200" dirty="0" smtClean="0"/>
              <a:t>回</a:t>
            </a:r>
            <a:endParaRPr kumimoji="1" lang="ja-JP" altLang="en-US" sz="1200" dirty="0"/>
          </a:p>
        </p:txBody>
      </p:sp>
      <p:sp>
        <p:nvSpPr>
          <p:cNvPr id="29" name="テキスト ボックス 28"/>
          <p:cNvSpPr txBox="1"/>
          <p:nvPr/>
        </p:nvSpPr>
        <p:spPr>
          <a:xfrm>
            <a:off x="2051723" y="3254979"/>
            <a:ext cx="720080" cy="276999"/>
          </a:xfrm>
          <a:prstGeom prst="rect">
            <a:avLst/>
          </a:prstGeom>
          <a:noFill/>
        </p:spPr>
        <p:txBody>
          <a:bodyPr wrap="square" rtlCol="0">
            <a:spAutoFit/>
          </a:bodyPr>
          <a:lstStyle/>
          <a:p>
            <a:r>
              <a:rPr kumimoji="1" lang="ja-JP" altLang="en-US" sz="1200" dirty="0" smtClean="0"/>
              <a:t>計</a:t>
            </a:r>
            <a:r>
              <a:rPr kumimoji="1" lang="en-US" altLang="ja-JP" sz="1200" dirty="0" smtClean="0"/>
              <a:t>11</a:t>
            </a:r>
            <a:r>
              <a:rPr kumimoji="1" lang="ja-JP" altLang="en-US" sz="1200" dirty="0" smtClean="0"/>
              <a:t>回</a:t>
            </a:r>
            <a:endParaRPr kumimoji="1" lang="ja-JP" altLang="en-US" sz="1200" dirty="0"/>
          </a:p>
        </p:txBody>
      </p:sp>
      <p:sp>
        <p:nvSpPr>
          <p:cNvPr id="22" name="右矢印 21"/>
          <p:cNvSpPr/>
          <p:nvPr/>
        </p:nvSpPr>
        <p:spPr>
          <a:xfrm>
            <a:off x="683570" y="2852936"/>
            <a:ext cx="1368152" cy="792088"/>
          </a:xfrm>
          <a:prstGeom prst="rightArrow">
            <a:avLst>
              <a:gd name="adj1" fmla="val 50000"/>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3" name="テキスト ボックス 22"/>
          <p:cNvSpPr txBox="1"/>
          <p:nvPr/>
        </p:nvSpPr>
        <p:spPr>
          <a:xfrm>
            <a:off x="611563" y="3127997"/>
            <a:ext cx="1332139" cy="276999"/>
          </a:xfrm>
          <a:prstGeom prst="rect">
            <a:avLst/>
          </a:prstGeom>
          <a:noFill/>
        </p:spPr>
        <p:txBody>
          <a:bodyPr wrap="square" rtlCol="0">
            <a:spAutoFit/>
          </a:bodyPr>
          <a:lstStyle/>
          <a:p>
            <a:pPr algn="ctr"/>
            <a:r>
              <a:rPr kumimoji="1" lang="ja-JP" altLang="en-US" sz="1200" dirty="0" smtClean="0"/>
              <a:t>セミナ</a:t>
            </a:r>
            <a:r>
              <a:rPr lang="ja-JP" altLang="en-US" sz="1200" dirty="0" smtClean="0"/>
              <a:t>ー開催</a:t>
            </a:r>
            <a:endParaRPr kumimoji="1" lang="ja-JP" altLang="en-US" sz="1200" dirty="0"/>
          </a:p>
        </p:txBody>
      </p:sp>
      <p:sp>
        <p:nvSpPr>
          <p:cNvPr id="30" name="右矢印 29"/>
          <p:cNvSpPr/>
          <p:nvPr/>
        </p:nvSpPr>
        <p:spPr>
          <a:xfrm>
            <a:off x="6372206" y="5877272"/>
            <a:ext cx="1116123"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31" name="テキスト ボックス 30"/>
          <p:cNvSpPr txBox="1"/>
          <p:nvPr/>
        </p:nvSpPr>
        <p:spPr>
          <a:xfrm>
            <a:off x="6228184" y="6057879"/>
            <a:ext cx="1296144" cy="430887"/>
          </a:xfrm>
          <a:prstGeom prst="rect">
            <a:avLst/>
          </a:prstGeom>
          <a:noFill/>
        </p:spPr>
        <p:txBody>
          <a:bodyPr wrap="square" rtlCol="0">
            <a:spAutoFit/>
          </a:bodyPr>
          <a:lstStyle/>
          <a:p>
            <a:pPr algn="ctr"/>
            <a:r>
              <a:rPr lang="ja-JP" altLang="en-US" sz="1100" dirty="0" smtClean="0"/>
              <a:t>創出された事業</a:t>
            </a:r>
            <a:endParaRPr lang="en-US" altLang="ja-JP" sz="1100" dirty="0" smtClean="0"/>
          </a:p>
          <a:p>
            <a:pPr algn="ctr"/>
            <a:r>
              <a:rPr lang="ja-JP" altLang="en-US" sz="1100" dirty="0" smtClean="0"/>
              <a:t>所数の把握</a:t>
            </a:r>
            <a:endParaRPr kumimoji="1" lang="ja-JP" altLang="en-US" sz="1100" dirty="0"/>
          </a:p>
        </p:txBody>
      </p:sp>
      <p:sp>
        <p:nvSpPr>
          <p:cNvPr id="38" name="右矢印 37"/>
          <p:cNvSpPr/>
          <p:nvPr/>
        </p:nvSpPr>
        <p:spPr>
          <a:xfrm>
            <a:off x="8499379" y="5805264"/>
            <a:ext cx="199491" cy="792088"/>
          </a:xfrm>
          <a:prstGeom prst="rightArrow">
            <a:avLst>
              <a:gd name="adj1" fmla="val 50000"/>
              <a:gd name="adj2" fmla="val 37906"/>
            </a:avLst>
          </a:prstGeom>
          <a:solidFill>
            <a:schemeClr val="accent6">
              <a:lumMod val="40000"/>
              <a:lumOff val="6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6" name="右矢印 25"/>
          <p:cNvSpPr/>
          <p:nvPr/>
        </p:nvSpPr>
        <p:spPr>
          <a:xfrm>
            <a:off x="3203854" y="5949280"/>
            <a:ext cx="1116123"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7" name="テキスト ボックス 26"/>
          <p:cNvSpPr txBox="1"/>
          <p:nvPr/>
        </p:nvSpPr>
        <p:spPr>
          <a:xfrm>
            <a:off x="3087080" y="6125802"/>
            <a:ext cx="1296144" cy="430887"/>
          </a:xfrm>
          <a:prstGeom prst="rect">
            <a:avLst/>
          </a:prstGeom>
          <a:noFill/>
        </p:spPr>
        <p:txBody>
          <a:bodyPr wrap="square" rtlCol="0">
            <a:spAutoFit/>
          </a:bodyPr>
          <a:lstStyle/>
          <a:p>
            <a:pPr algn="ctr"/>
            <a:r>
              <a:rPr lang="ja-JP" altLang="en-US" sz="1100" dirty="0" smtClean="0"/>
              <a:t>創出された事業</a:t>
            </a:r>
            <a:endParaRPr lang="en-US" altLang="ja-JP" sz="1100" dirty="0" smtClean="0"/>
          </a:p>
          <a:p>
            <a:pPr algn="ctr"/>
            <a:r>
              <a:rPr lang="ja-JP" altLang="en-US" sz="1100" dirty="0" smtClean="0"/>
              <a:t>所数の把握</a:t>
            </a:r>
            <a:endParaRPr kumimoji="1" lang="ja-JP" altLang="en-US" sz="1100" dirty="0"/>
          </a:p>
        </p:txBody>
      </p:sp>
      <p:sp>
        <p:nvSpPr>
          <p:cNvPr id="44" name="角丸四角形 43"/>
          <p:cNvSpPr/>
          <p:nvPr/>
        </p:nvSpPr>
        <p:spPr>
          <a:xfrm>
            <a:off x="323530" y="2852939"/>
            <a:ext cx="296416" cy="38884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rPr>
              <a:t>総 合 事 業 の 施 行</a:t>
            </a:r>
            <a:endParaRPr kumimoji="1" lang="ja-JP" altLang="en-US" sz="1200" dirty="0">
              <a:solidFill>
                <a:schemeClr val="tx1"/>
              </a:solidFill>
            </a:endParaRPr>
          </a:p>
        </p:txBody>
      </p:sp>
      <p:sp>
        <p:nvSpPr>
          <p:cNvPr id="43" name="角丸四角形吹き出し 42"/>
          <p:cNvSpPr/>
          <p:nvPr/>
        </p:nvSpPr>
        <p:spPr>
          <a:xfrm>
            <a:off x="683568" y="4869160"/>
            <a:ext cx="2304256" cy="1800200"/>
          </a:xfrm>
          <a:prstGeom prst="wedgeRoundRectCallout">
            <a:avLst>
              <a:gd name="adj1" fmla="val -1660"/>
              <a:gd name="adj2" fmla="val -75880"/>
              <a:gd name="adj3" fmla="val 16667"/>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1100" dirty="0">
                <a:solidFill>
                  <a:schemeClr val="tx1"/>
                </a:solidFill>
              </a:rPr>
              <a:t>○　</a:t>
            </a:r>
            <a:r>
              <a:rPr lang="ja-JP" altLang="en-US" sz="1100" dirty="0" smtClean="0">
                <a:solidFill>
                  <a:schemeClr val="tx1"/>
                </a:solidFill>
              </a:rPr>
              <a:t>事業</a:t>
            </a:r>
            <a:r>
              <a:rPr lang="ja-JP" altLang="en-US" sz="1100" dirty="0">
                <a:solidFill>
                  <a:schemeClr val="tx1"/>
                </a:solidFill>
              </a:rPr>
              <a:t>を開始して</a:t>
            </a:r>
            <a:r>
              <a:rPr lang="ja-JP" altLang="en-US" sz="1100" dirty="0" smtClean="0">
                <a:solidFill>
                  <a:schemeClr val="tx1"/>
                </a:solidFill>
              </a:rPr>
              <a:t>いる</a:t>
            </a:r>
            <a:r>
              <a:rPr lang="ja-JP" altLang="en-US" sz="1100" dirty="0">
                <a:solidFill>
                  <a:schemeClr val="tx1"/>
                </a:solidFill>
              </a:rPr>
              <a:t>自治体</a:t>
            </a:r>
            <a:r>
              <a:rPr lang="ja-JP" altLang="en-US" sz="1100" dirty="0" smtClean="0">
                <a:solidFill>
                  <a:schemeClr val="tx1"/>
                </a:solidFill>
              </a:rPr>
              <a:t>でも</a:t>
            </a:r>
            <a:r>
              <a:rPr lang="ja-JP" altLang="en-US" sz="1100" dirty="0">
                <a:solidFill>
                  <a:schemeClr val="tx1"/>
                </a:solidFill>
              </a:rPr>
              <a:t>、生活支援サービス等の今後の展開に向けて取組を行っている段階にある</a:t>
            </a:r>
            <a:r>
              <a:rPr lang="ja-JP" altLang="en-US" sz="1100" dirty="0" smtClean="0">
                <a:solidFill>
                  <a:schemeClr val="tx1"/>
                </a:solidFill>
              </a:rPr>
              <a:t>。</a:t>
            </a:r>
            <a:endParaRPr lang="en-US" altLang="ja-JP" sz="1100" dirty="0" smtClean="0">
              <a:solidFill>
                <a:schemeClr val="tx1"/>
              </a:solidFill>
            </a:endParaRPr>
          </a:p>
          <a:p>
            <a:pPr marL="85725" indent="-85725"/>
            <a:r>
              <a:rPr lang="ja-JP" altLang="en-US" sz="1100" dirty="0" smtClean="0">
                <a:solidFill>
                  <a:schemeClr val="tx1"/>
                </a:solidFill>
              </a:rPr>
              <a:t>○　早期に移行した自治体の実践事例においても、住民主体のサービスの創出の前に、まず地域の関係者間での意識の共有の推進が必要だとして取組を行っている事例がある。</a:t>
            </a:r>
            <a:endParaRPr lang="en-US" altLang="ja-JP" sz="1100" dirty="0" smtClean="0">
              <a:solidFill>
                <a:schemeClr val="tx1"/>
              </a:solidFill>
            </a:endParaRPr>
          </a:p>
        </p:txBody>
      </p:sp>
      <p:sp>
        <p:nvSpPr>
          <p:cNvPr id="45" name="右矢印 44"/>
          <p:cNvSpPr/>
          <p:nvPr/>
        </p:nvSpPr>
        <p:spPr>
          <a:xfrm>
            <a:off x="3779918" y="5301208"/>
            <a:ext cx="648071"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46" name="テキスト ボックス 45"/>
          <p:cNvSpPr txBox="1"/>
          <p:nvPr/>
        </p:nvSpPr>
        <p:spPr>
          <a:xfrm>
            <a:off x="3635899" y="5492405"/>
            <a:ext cx="1008112" cy="400110"/>
          </a:xfrm>
          <a:prstGeom prst="rect">
            <a:avLst/>
          </a:prstGeom>
          <a:noFill/>
        </p:spPr>
        <p:txBody>
          <a:bodyPr wrap="square" rtlCol="0">
            <a:spAutoFit/>
          </a:bodyPr>
          <a:lstStyle/>
          <a:p>
            <a:pPr algn="ctr"/>
            <a:r>
              <a:rPr kumimoji="1" lang="ja-JP" altLang="en-US" sz="1000" dirty="0" smtClean="0"/>
              <a:t>先行移行</a:t>
            </a:r>
            <a:endParaRPr kumimoji="1" lang="en-US" altLang="ja-JP" sz="1000" dirty="0" smtClean="0"/>
          </a:p>
          <a:p>
            <a:pPr algn="ctr"/>
            <a:r>
              <a:rPr kumimoji="1" lang="ja-JP" altLang="en-US" sz="1000" dirty="0" smtClean="0"/>
              <a:t>自治体</a:t>
            </a:r>
            <a:r>
              <a:rPr lang="ja-JP" altLang="en-US" sz="1000" dirty="0" smtClean="0"/>
              <a:t>調査</a:t>
            </a:r>
            <a:endParaRPr kumimoji="1" lang="ja-JP" altLang="en-US" sz="1000" dirty="0"/>
          </a:p>
        </p:txBody>
      </p:sp>
      <p:sp>
        <p:nvSpPr>
          <p:cNvPr id="47" name="角丸四角形 46"/>
          <p:cNvSpPr/>
          <p:nvPr/>
        </p:nvSpPr>
        <p:spPr>
          <a:xfrm>
            <a:off x="7884370" y="2895333"/>
            <a:ext cx="296416" cy="38884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rPr>
              <a:t>生活支援体制整備事業の経 過 措 置 期 間 の 終 了</a:t>
            </a:r>
            <a:endParaRPr kumimoji="1" lang="ja-JP" altLang="en-US" sz="1200" dirty="0">
              <a:solidFill>
                <a:schemeClr val="tx1"/>
              </a:solidFill>
            </a:endParaRPr>
          </a:p>
        </p:txBody>
      </p:sp>
      <p:sp>
        <p:nvSpPr>
          <p:cNvPr id="48" name="右矢印 47"/>
          <p:cNvSpPr/>
          <p:nvPr/>
        </p:nvSpPr>
        <p:spPr>
          <a:xfrm>
            <a:off x="3959932" y="4797159"/>
            <a:ext cx="1332148" cy="756083"/>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49" name="テキスト ボックス 48"/>
          <p:cNvSpPr txBox="1"/>
          <p:nvPr/>
        </p:nvSpPr>
        <p:spPr>
          <a:xfrm>
            <a:off x="3941267" y="4975137"/>
            <a:ext cx="1206800" cy="400110"/>
          </a:xfrm>
          <a:prstGeom prst="rect">
            <a:avLst/>
          </a:prstGeom>
          <a:noFill/>
        </p:spPr>
        <p:txBody>
          <a:bodyPr wrap="square" rtlCol="0">
            <a:spAutoFit/>
          </a:bodyPr>
          <a:lstStyle/>
          <a:p>
            <a:pPr algn="ctr"/>
            <a:r>
              <a:rPr lang="ja-JP" altLang="en-US" sz="1000" dirty="0"/>
              <a:t>効果</a:t>
            </a:r>
            <a:r>
              <a:rPr lang="ja-JP" altLang="en-US" sz="1000" dirty="0" smtClean="0"/>
              <a:t>測定指標に</a:t>
            </a:r>
            <a:endParaRPr lang="en-US" altLang="ja-JP" sz="1000" dirty="0" smtClean="0"/>
          </a:p>
          <a:p>
            <a:pPr algn="ctr"/>
            <a:r>
              <a:rPr lang="ja-JP" altLang="en-US" sz="1000" dirty="0" smtClean="0"/>
              <a:t>関する研究事業</a:t>
            </a:r>
            <a:endParaRPr kumimoji="1" lang="en-US" altLang="ja-JP" sz="1000" dirty="0" smtClean="0"/>
          </a:p>
        </p:txBody>
      </p:sp>
      <p:sp>
        <p:nvSpPr>
          <p:cNvPr id="24" name="右矢印 23"/>
          <p:cNvSpPr/>
          <p:nvPr/>
        </p:nvSpPr>
        <p:spPr>
          <a:xfrm>
            <a:off x="863591" y="3645027"/>
            <a:ext cx="2052228" cy="957301"/>
          </a:xfrm>
          <a:prstGeom prst="rightArrow">
            <a:avLst>
              <a:gd name="adj1" fmla="val 52405"/>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5" name="テキスト ボックス 24"/>
          <p:cNvSpPr txBox="1"/>
          <p:nvPr/>
        </p:nvSpPr>
        <p:spPr>
          <a:xfrm>
            <a:off x="899592" y="3875857"/>
            <a:ext cx="1908212" cy="528350"/>
          </a:xfrm>
          <a:prstGeom prst="rect">
            <a:avLst/>
          </a:prstGeom>
          <a:noFill/>
        </p:spPr>
        <p:txBody>
          <a:bodyPr wrap="square" rtlCol="0">
            <a:spAutoFit/>
          </a:bodyPr>
          <a:lstStyle/>
          <a:p>
            <a:pPr algn="ctr">
              <a:lnSpc>
                <a:spcPts val="1700"/>
              </a:lnSpc>
            </a:pPr>
            <a:r>
              <a:rPr kumimoji="1" lang="ja-JP" altLang="en-US" sz="1200" dirty="0" smtClean="0"/>
              <a:t>総合事業の移行に関する実践事例集の作成</a:t>
            </a:r>
            <a:endParaRPr kumimoji="1" lang="ja-JP" altLang="en-US" sz="1200" dirty="0"/>
          </a:p>
        </p:txBody>
      </p:sp>
      <p:sp>
        <p:nvSpPr>
          <p:cNvPr id="50" name="右矢印 49"/>
          <p:cNvSpPr/>
          <p:nvPr/>
        </p:nvSpPr>
        <p:spPr>
          <a:xfrm>
            <a:off x="5721522" y="2895331"/>
            <a:ext cx="1802806" cy="1506851"/>
          </a:xfrm>
          <a:prstGeom prst="rightArrow">
            <a:avLst>
              <a:gd name="adj1" fmla="val 50000"/>
              <a:gd name="adj2" fmla="val 37906"/>
            </a:avLst>
          </a:prstGeom>
          <a:solidFill>
            <a:schemeClr val="accent5">
              <a:lumMod val="20000"/>
              <a:lumOff val="8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自治体の状況を踏まえ、円滑な実施に関する支援を実施</a:t>
            </a:r>
            <a:endParaRPr kumimoji="1" lang="ja-JP" altLang="en-US" sz="1200" dirty="0">
              <a:solidFill>
                <a:schemeClr val="tx1"/>
              </a:solidFill>
            </a:endParaRPr>
          </a:p>
        </p:txBody>
      </p:sp>
      <p:sp>
        <p:nvSpPr>
          <p:cNvPr id="52" name="スライド番号プレースホルダー 1"/>
          <p:cNvSpPr txBox="1">
            <a:spLocks noGrp="1"/>
          </p:cNvSpPr>
          <p:nvPr/>
        </p:nvSpPr>
        <p:spPr bwMode="auto">
          <a:xfrm>
            <a:off x="8460434" y="6531038"/>
            <a:ext cx="755576" cy="365125"/>
          </a:xfrm>
          <a:prstGeom prst="rect">
            <a:avLst/>
          </a:prstGeom>
          <a:noFill/>
          <a:ln>
            <a:miter lim="800000"/>
            <a:headEnd/>
            <a:tailEnd/>
          </a:ln>
        </p:spPr>
        <p:txBody>
          <a:bodyPr lIns="91413" tIns="45707" rIns="91413" bIns="45707" anchor="ctr"/>
          <a:lstStyle/>
          <a:p>
            <a:pPr algn="r">
              <a:defRPr/>
            </a:pPr>
            <a:fld id="{71316A0E-05EA-4553-ABD2-DA07ABB94753}" type="slidenum">
              <a:rPr lang="ja-JP" altLang="en-US">
                <a:solidFill>
                  <a:srgbClr val="000000"/>
                </a:solidFill>
              </a:rPr>
              <a:pPr algn="r">
                <a:defRPr/>
              </a:pPr>
              <a:t>2</a:t>
            </a:fld>
            <a:endParaRPr lang="en-US" altLang="ja-JP" dirty="0">
              <a:solidFill>
                <a:srgbClr val="000000"/>
              </a:solidFill>
            </a:endParaRPr>
          </a:p>
        </p:txBody>
      </p:sp>
      <p:sp>
        <p:nvSpPr>
          <p:cNvPr id="51" name="テキスト ボックス 50"/>
          <p:cNvSpPr txBox="1"/>
          <p:nvPr/>
        </p:nvSpPr>
        <p:spPr>
          <a:xfrm>
            <a:off x="6933544" y="266165"/>
            <a:ext cx="208823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latin typeface="+mj-ea"/>
                <a:ea typeface="+mj-ea"/>
              </a:rPr>
              <a:t>9</a:t>
            </a:r>
            <a:r>
              <a:rPr kumimoji="1" lang="ja-JP" altLang="en-US" sz="1200" dirty="0" smtClean="0">
                <a:latin typeface="+mj-ea"/>
                <a:ea typeface="+mj-ea"/>
              </a:rPr>
              <a:t>月</a:t>
            </a:r>
            <a:r>
              <a:rPr kumimoji="1" lang="en-US" altLang="ja-JP" sz="1200" dirty="0" smtClean="0">
                <a:latin typeface="+mj-ea"/>
                <a:ea typeface="+mj-ea"/>
              </a:rPr>
              <a:t>30</a:t>
            </a:r>
            <a:r>
              <a:rPr kumimoji="1" lang="ja-JP" altLang="en-US" sz="1200" dirty="0" smtClean="0">
                <a:latin typeface="+mj-ea"/>
                <a:ea typeface="+mj-ea"/>
              </a:rPr>
              <a:t>日介護保険部会資料</a:t>
            </a:r>
            <a:endParaRPr kumimoji="1" lang="ja-JP" altLang="en-US" sz="1200" dirty="0">
              <a:latin typeface="+mj-ea"/>
              <a:ea typeface="+mj-ea"/>
            </a:endParaRPr>
          </a:p>
        </p:txBody>
      </p:sp>
    </p:spTree>
    <p:extLst>
      <p:ext uri="{BB962C8B-B14F-4D97-AF65-F5344CB8AC3E}">
        <p14:creationId xmlns:p14="http://schemas.microsoft.com/office/powerpoint/2010/main" val="1679563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391</Words>
  <PresentationFormat>画面に合わせる (4:3)</PresentationFormat>
  <Paragraphs>101</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