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85" r:id="rId2"/>
  </p:sldMasterIdLst>
  <p:notesMasterIdLst>
    <p:notesMasterId r:id="rId6"/>
  </p:notesMasterIdLst>
  <p:sldIdLst>
    <p:sldId id="7076" r:id="rId3"/>
    <p:sldId id="7073" r:id="rId4"/>
    <p:sldId id="7077" r:id="rId5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45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579"/>
    <a:srgbClr val="BFBFBF"/>
    <a:srgbClr val="329B73"/>
    <a:srgbClr val="DC003C"/>
    <a:srgbClr val="3C82F5"/>
    <a:srgbClr val="FF0000"/>
    <a:srgbClr val="DCA000"/>
    <a:srgbClr val="FFFFFF"/>
    <a:srgbClr val="003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5" autoAdjust="0"/>
    <p:restoredTop sz="96727" autoAdjust="0"/>
  </p:normalViewPr>
  <p:slideViewPr>
    <p:cSldViewPr snapToGrid="0">
      <p:cViewPr varScale="1">
        <p:scale>
          <a:sx n="123" d="100"/>
          <a:sy n="123" d="100"/>
        </p:scale>
        <p:origin x="1026" y="108"/>
      </p:cViewPr>
      <p:guideLst>
        <p:guide orient="horz" pos="2183"/>
        <p:guide pos="45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510B72EB-B866-4D5B-A749-D5B315BA50A2}" type="datetimeFigureOut">
              <a:rPr kumimoji="1" lang="ja-JP" altLang="en-US" smtClean="0"/>
              <a:t>2024/7/24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33" tIns="45716" rIns="91433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7" cy="49869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92F6713B-3BB1-462D-88FC-A728EB7EFB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12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6713B-3BB1-462D-88FC-A728EB7EFB1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791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6713B-3BB1-462D-88FC-A728EB7EFB1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672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F6713B-3BB1-462D-88FC-A728EB7EFB1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65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3E570A37-384E-DC43-806F-95BD4EF48678}"/>
              </a:ext>
            </a:extLst>
          </p:cNvPr>
          <p:cNvSpPr txBox="1">
            <a:spLocks/>
          </p:cNvSpPr>
          <p:nvPr userDrawn="1"/>
        </p:nvSpPr>
        <p:spPr>
          <a:xfrm>
            <a:off x="0" y="9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714221B-43CA-D24B-BCAF-0768E1FC8C9F}"/>
              </a:ext>
            </a:extLst>
          </p:cNvPr>
          <p:cNvSpPr txBox="1">
            <a:spLocks/>
          </p:cNvSpPr>
          <p:nvPr userDrawn="1"/>
        </p:nvSpPr>
        <p:spPr>
          <a:xfrm>
            <a:off x="6019801" y="9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975"/>
            </a:lvl1pPr>
            <a:lvl2pPr>
              <a:defRPr sz="975"/>
            </a:lvl2pPr>
            <a:lvl3pPr>
              <a:defRPr sz="975"/>
            </a:lvl3pPr>
            <a:lvl4pPr>
              <a:defRPr sz="975"/>
            </a:lvl4pPr>
            <a:lvl5pPr>
              <a:defRPr sz="975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2B853A86-3EEA-354D-94D1-2263E9AA6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0202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056" kern="900" spc="56" smtClean="0">
                <a:solidFill>
                  <a:schemeClr val="tx1"/>
                </a:solidFill>
              </a:defRPr>
            </a:lvl1pPr>
            <a:lvl2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462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371461">
              <a:spcAft>
                <a:spcPts val="812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212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3032"/>
            <a:ext cx="2362200" cy="6854973"/>
          </a:xfrm>
          <a:prstGeom prst="rect">
            <a:avLst/>
          </a:prstGeom>
          <a:pattFill prst="dkUpDiag">
            <a:fgClr>
              <a:schemeClr val="accent2"/>
            </a:fgClr>
            <a:bgClr>
              <a:srgbClr val="DF637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2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0" y="3815929"/>
            <a:ext cx="3721963" cy="23621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1000">
                <a:schemeClr val="accent4"/>
              </a:gs>
              <a:gs pos="62000">
                <a:schemeClr val="accent2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5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143200" rIns="265351" bIns="143200" rtlCol="0" anchor="ctr"/>
          <a:lstStyle/>
          <a:p>
            <a:pPr>
              <a:lnSpc>
                <a:spcPct val="130000"/>
              </a:lnSpc>
              <a:spcAft>
                <a:spcPts val="885"/>
              </a:spcAft>
            </a:pPr>
            <a:endParaRPr kumimoji="1" lang="ja-JP" altLang="en-US" sz="975" kern="900" spc="56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14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</p:grpSp>
      <p:sp>
        <p:nvSpPr>
          <p:cNvPr id="97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91" y="2466774"/>
            <a:ext cx="3642536" cy="2381806"/>
          </a:xfrm>
        </p:spPr>
        <p:txBody>
          <a:bodyPr wrap="none" anchor="ctr">
            <a:spAutoFit/>
          </a:bodyPr>
          <a:lstStyle>
            <a:lvl1pPr>
              <a:defRPr lang="ja-JP" altLang="en-US" sz="1625" spc="221" smtClean="0"/>
            </a:lvl1pPr>
            <a:lvl2pPr>
              <a:defRPr lang="ja-JP" altLang="en-US" sz="1462" smtClean="0">
                <a:latin typeface="+mn-lt"/>
                <a:ea typeface="+mn-ea"/>
              </a:defRPr>
            </a:lvl2pPr>
            <a:lvl3pPr>
              <a:defRPr lang="ja-JP" altLang="en-US" sz="1462" smtClean="0">
                <a:latin typeface="+mn-lt"/>
                <a:ea typeface="+mn-ea"/>
              </a:defRPr>
            </a:lvl3pPr>
            <a:lvl4pPr>
              <a:defRPr lang="ja-JP" altLang="en-US" sz="1462" smtClean="0">
                <a:latin typeface="+mn-lt"/>
                <a:ea typeface="+mn-ea"/>
              </a:defRPr>
            </a:lvl4pPr>
            <a:lvl5pPr>
              <a:defRPr lang="ja-JP" altLang="en-US" sz="1462">
                <a:latin typeface="+mn-lt"/>
                <a:ea typeface="+mn-ea"/>
              </a:defRPr>
            </a:lvl5pPr>
          </a:lstStyle>
          <a:p>
            <a:pPr marL="278597" lvl="0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278597" lvl="1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278597" lvl="2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278597" lvl="3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278597" lvl="4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090" y="5715009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3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3032"/>
            <a:ext cx="2362200" cy="6854973"/>
          </a:xfrm>
          <a:prstGeom prst="rect">
            <a:avLst/>
          </a:prstGeom>
          <a:pattFill prst="dkUpDiag">
            <a:fgClr>
              <a:schemeClr val="accent3"/>
            </a:fgClr>
            <a:bgClr>
              <a:srgbClr val="7EC4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0" y="3815929"/>
            <a:ext cx="3721963" cy="23621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6000">
                <a:schemeClr val="accent5"/>
              </a:gs>
              <a:gs pos="67000">
                <a:schemeClr val="accent3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5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143200" rIns="265351" bIns="143200" rtlCol="0" anchor="ctr"/>
          <a:lstStyle/>
          <a:p>
            <a:pPr>
              <a:lnSpc>
                <a:spcPct val="130000"/>
              </a:lnSpc>
              <a:spcAft>
                <a:spcPts val="885"/>
              </a:spcAft>
            </a:pPr>
            <a:endParaRPr kumimoji="1" lang="ja-JP" altLang="en-US" sz="975" kern="900" spc="56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013672E4-8361-284E-8D6A-CC652AA0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91" y="2466774"/>
            <a:ext cx="3642536" cy="2381806"/>
          </a:xfrm>
        </p:spPr>
        <p:txBody>
          <a:bodyPr wrap="none" anchor="ctr">
            <a:spAutoFit/>
          </a:bodyPr>
          <a:lstStyle>
            <a:lvl1pPr>
              <a:defRPr lang="ja-JP" altLang="en-US" sz="1625" spc="221" smtClean="0"/>
            </a:lvl1pPr>
            <a:lvl2pPr>
              <a:defRPr lang="ja-JP" altLang="en-US" sz="1462" smtClean="0">
                <a:latin typeface="+mn-lt"/>
                <a:ea typeface="+mn-ea"/>
              </a:defRPr>
            </a:lvl2pPr>
            <a:lvl3pPr>
              <a:defRPr lang="ja-JP" altLang="en-US" sz="1462" smtClean="0">
                <a:latin typeface="+mn-lt"/>
                <a:ea typeface="+mn-ea"/>
              </a:defRPr>
            </a:lvl3pPr>
            <a:lvl4pPr>
              <a:defRPr lang="ja-JP" altLang="en-US" sz="1462" smtClean="0">
                <a:latin typeface="+mn-lt"/>
                <a:ea typeface="+mn-ea"/>
              </a:defRPr>
            </a:lvl4pPr>
            <a:lvl5pPr>
              <a:defRPr lang="ja-JP" altLang="en-US" sz="1462">
                <a:latin typeface="+mn-lt"/>
                <a:ea typeface="+mn-ea"/>
              </a:defRPr>
            </a:lvl5pPr>
          </a:lstStyle>
          <a:p>
            <a:pPr marL="278597" lvl="0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278597" lvl="1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278597" lvl="2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278597" lvl="3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278597" lvl="4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14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</p:grp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090" y="5715009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00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3308" y="2130426"/>
            <a:ext cx="8419385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6615" y="3886200"/>
            <a:ext cx="693277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006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9B920A8-297C-4671-AB3E-DFB06726C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7EAE78-9F73-4730-A2A7-1586454B6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55AE354-1EF9-4615-AA2D-37B56E08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93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3015" y="4406901"/>
            <a:ext cx="841938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3015" y="2906713"/>
            <a:ext cx="841938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129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539" y="1600201"/>
            <a:ext cx="43804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8443" y="1600201"/>
            <a:ext cx="43820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2977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538" y="1535113"/>
            <a:ext cx="43772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538" y="2174875"/>
            <a:ext cx="43772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1619" y="1535113"/>
            <a:ext cx="437884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1619" y="2174875"/>
            <a:ext cx="437884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250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07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1067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538" y="273050"/>
            <a:ext cx="325911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187" y="273051"/>
            <a:ext cx="55382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538" y="1435101"/>
            <a:ext cx="325911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97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3036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1" y="9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43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0202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056" kern="900" spc="56" smtClean="0">
                <a:solidFill>
                  <a:schemeClr val="tx1"/>
                </a:solidFill>
              </a:defRPr>
            </a:lvl1pPr>
            <a:lvl2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462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371461">
              <a:spcAft>
                <a:spcPts val="812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32726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0858" y="4800600"/>
            <a:ext cx="5944871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0858" y="612775"/>
            <a:ext cx="5944871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0858" y="5367338"/>
            <a:ext cx="5944871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710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254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2128" y="274639"/>
            <a:ext cx="2228334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539" y="274639"/>
            <a:ext cx="6534116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754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 userDrawn="1"/>
        </p:nvSpPr>
        <p:spPr>
          <a:xfrm>
            <a:off x="2346061" y="11"/>
            <a:ext cx="7559945" cy="3367021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1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8324" y="197146"/>
            <a:ext cx="1977376" cy="945937"/>
          </a:xfrm>
          <a:prstGeom prst="rect">
            <a:avLst/>
          </a:prstGeom>
        </p:spPr>
        <p:txBody>
          <a:bodyPr lIns="84024" tIns="42012" rIns="84024" bIns="42012" anchor="t">
            <a:normAutofit/>
          </a:bodyPr>
          <a:lstStyle>
            <a:lvl1pPr marL="0" indent="0">
              <a:buNone/>
              <a:defRPr sz="1300" baseline="0">
                <a:solidFill>
                  <a:schemeClr val="accent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42012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02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603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804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006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207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408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609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○○○○　御中</a:t>
            </a:r>
            <a:endParaRPr lang="en-US" altLang="ja-JP"/>
          </a:p>
          <a:p>
            <a:r>
              <a:rPr lang="ja-JP" altLang="en-US"/>
              <a:t>（クライアント名）</a:t>
            </a:r>
            <a:endParaRPr lang="en-US" altLang="ja-JP"/>
          </a:p>
        </p:txBody>
      </p:sp>
      <p:pic>
        <p:nvPicPr>
          <p:cNvPr id="43" name="Picture 42" descr="NTT_Title_Slide_w_Imag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323243"/>
            <a:ext cx="2355902" cy="2308024"/>
          </a:xfrm>
          <a:prstGeom prst="rect">
            <a:avLst/>
          </a:prstGeom>
        </p:spPr>
      </p:pic>
      <p:sp>
        <p:nvSpPr>
          <p:cNvPr id="45" name="Rectangle 44"/>
          <p:cNvSpPr/>
          <p:nvPr userDrawn="1"/>
        </p:nvSpPr>
        <p:spPr>
          <a:xfrm>
            <a:off x="2348134" y="4469784"/>
            <a:ext cx="7557868" cy="1162617"/>
          </a:xfrm>
          <a:prstGeom prst="rect">
            <a:avLst/>
          </a:prstGeom>
          <a:solidFill>
            <a:srgbClr val="C2CEE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4024" tIns="42012" rIns="84024" bIns="42012" anchor="ctr"/>
          <a:lstStyle/>
          <a:p>
            <a:pPr defTabSz="84024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700" kern="0">
              <a:solidFill>
                <a:sysClr val="windowText" lastClr="00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2346570" y="3324742"/>
            <a:ext cx="7559431" cy="115212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612960" y="4649032"/>
            <a:ext cx="6997317" cy="947307"/>
          </a:xfrm>
          <a:prstGeom prst="rect">
            <a:avLst/>
          </a:prstGeom>
        </p:spPr>
        <p:txBody>
          <a:bodyPr lIns="84024" tIns="42012" rIns="84024" bIns="42012" anchor="t">
            <a:normAutofit/>
          </a:bodyPr>
          <a:lstStyle>
            <a:lvl1pPr marL="0" indent="0">
              <a:spcBef>
                <a:spcPts val="0"/>
              </a:spcBef>
              <a:buNone/>
              <a:defRPr sz="1500" baseline="0">
                <a:solidFill>
                  <a:schemeClr val="accent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42012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02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603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804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006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207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408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609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○○○○年○○月○○日</a:t>
            </a:r>
          </a:p>
          <a:p>
            <a:pPr lvl="0"/>
            <a:r>
              <a:rPr lang="ja-JP" altLang="en-US"/>
              <a:t>株式会社ＮＴＴデータ経営研究所</a:t>
            </a:r>
          </a:p>
          <a:p>
            <a:pPr lvl="0"/>
            <a:r>
              <a:rPr lang="ja-JP" altLang="en-US"/>
              <a:t>○○ ○○ ○○ ○○</a:t>
            </a:r>
            <a:endParaRPr lang="en-US" altLang="ja-JP"/>
          </a:p>
        </p:txBody>
      </p:sp>
      <p:sp>
        <p:nvSpPr>
          <p:cNvPr id="48" name="Title 1"/>
          <p:cNvSpPr>
            <a:spLocks noGrp="1"/>
          </p:cNvSpPr>
          <p:nvPr>
            <p:ph type="title" hasCustomPrompt="1"/>
          </p:nvPr>
        </p:nvSpPr>
        <p:spPr>
          <a:xfrm>
            <a:off x="2612960" y="3543131"/>
            <a:ext cx="6997317" cy="900109"/>
          </a:xfrm>
          <a:prstGeom prst="rect">
            <a:avLst/>
          </a:prstGeom>
          <a:ln>
            <a:noFill/>
          </a:ln>
        </p:spPr>
        <p:txBody>
          <a:bodyPr lIns="84024" tIns="42012" rIns="84024" bIns="42012" anchor="t">
            <a:normAutofit/>
          </a:bodyPr>
          <a:lstStyle>
            <a:lvl1pPr algn="l">
              <a:spcAft>
                <a:spcPts val="0"/>
              </a:spcAft>
              <a:defRPr sz="2000" b="0" i="0" cap="none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78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スライド（イメージ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8324" y="197146"/>
            <a:ext cx="1977376" cy="945937"/>
          </a:xfrm>
          <a:prstGeom prst="rect">
            <a:avLst/>
          </a:prstGeom>
        </p:spPr>
        <p:txBody>
          <a:bodyPr lIns="84024" tIns="42012" rIns="84024" bIns="42012" anchor="t">
            <a:normAutofit/>
          </a:bodyPr>
          <a:lstStyle>
            <a:lvl1pPr marL="0" indent="0">
              <a:buNone/>
              <a:defRPr sz="1300" baseline="0">
                <a:solidFill>
                  <a:schemeClr val="accent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42012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02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603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804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006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207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408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609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○○○○　御中</a:t>
            </a:r>
            <a:endParaRPr lang="en-US" altLang="ja-JP"/>
          </a:p>
          <a:p>
            <a:r>
              <a:rPr lang="ja-JP" altLang="en-US"/>
              <a:t>（クライアント名）</a:t>
            </a:r>
            <a:endParaRPr lang="en-US" altLang="ja-JP"/>
          </a:p>
        </p:txBody>
      </p:sp>
      <p:pic>
        <p:nvPicPr>
          <p:cNvPr id="19" name="Picture 18" descr="NTT_Title_Slide_w_Imag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323243"/>
            <a:ext cx="2355902" cy="2308024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2348134" y="4469784"/>
            <a:ext cx="7557868" cy="1162617"/>
          </a:xfrm>
          <a:prstGeom prst="rect">
            <a:avLst/>
          </a:prstGeom>
          <a:solidFill>
            <a:srgbClr val="C2CEE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4024" tIns="42012" rIns="84024" bIns="42012" anchor="ctr"/>
          <a:lstStyle/>
          <a:p>
            <a:pPr defTabSz="84024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700" kern="0">
              <a:solidFill>
                <a:sysClr val="windowText" lastClr="00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2346570" y="3324742"/>
            <a:ext cx="7559431" cy="115212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6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612960" y="4649032"/>
            <a:ext cx="6997317" cy="947307"/>
          </a:xfrm>
          <a:prstGeom prst="rect">
            <a:avLst/>
          </a:prstGeom>
        </p:spPr>
        <p:txBody>
          <a:bodyPr lIns="84024" tIns="42012" rIns="84024" bIns="42012" anchor="t">
            <a:normAutofit/>
          </a:bodyPr>
          <a:lstStyle>
            <a:lvl1pPr marL="0" indent="0">
              <a:spcBef>
                <a:spcPts val="0"/>
              </a:spcBef>
              <a:buNone/>
              <a:defRPr sz="1500" baseline="0">
                <a:solidFill>
                  <a:schemeClr val="accent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42012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02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603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804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0060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207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408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6096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○○○○年○○月○○日</a:t>
            </a:r>
          </a:p>
          <a:p>
            <a:pPr lvl="0"/>
            <a:r>
              <a:rPr lang="ja-JP" altLang="en-US"/>
              <a:t>株式会社ＮＴＴデータ経営研究所</a:t>
            </a:r>
          </a:p>
          <a:p>
            <a:pPr lvl="0"/>
            <a:r>
              <a:rPr lang="ja-JP" altLang="en-US"/>
              <a:t>○○ ○○ ○○ ○○</a:t>
            </a:r>
            <a:endParaRPr lang="en-US" altLang="ja-JP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12960" y="3543131"/>
            <a:ext cx="6997317" cy="900109"/>
          </a:xfrm>
          <a:prstGeom prst="rect">
            <a:avLst/>
          </a:prstGeom>
          <a:ln>
            <a:noFill/>
          </a:ln>
        </p:spPr>
        <p:txBody>
          <a:bodyPr lIns="84024" tIns="42012" rIns="84024" bIns="42012" anchor="t">
            <a:normAutofit/>
          </a:bodyPr>
          <a:lstStyle>
            <a:lvl1pPr algn="l">
              <a:spcAft>
                <a:spcPts val="0"/>
              </a:spcAft>
              <a:defRPr sz="2000" b="0" i="0" cap="none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defRPr>
            </a:lvl1pPr>
          </a:lstStyle>
          <a:p>
            <a:r>
              <a:rPr lang="ja-JP" altLang="en-US"/>
              <a:t>マスタ タイトルの書式設定</a:t>
            </a:r>
            <a:endParaRPr lang="en-US"/>
          </a:p>
        </p:txBody>
      </p:sp>
      <p:pic>
        <p:nvPicPr>
          <p:cNvPr id="11" name="Picture 3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062" y="360"/>
            <a:ext cx="7559943" cy="33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21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インデック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51"/>
          <p:cNvGrpSpPr/>
          <p:nvPr userDrawn="1"/>
        </p:nvGrpSpPr>
        <p:grpSpPr>
          <a:xfrm>
            <a:off x="0" y="6738104"/>
            <a:ext cx="9906000" cy="119896"/>
            <a:chOff x="0" y="6731877"/>
            <a:chExt cx="10688638" cy="132052"/>
          </a:xfrm>
        </p:grpSpPr>
        <p:sp>
          <p:nvSpPr>
            <p:cNvPr id="29" name="Rectangle 52"/>
            <p:cNvSpPr/>
            <p:nvPr userDrawn="1"/>
          </p:nvSpPr>
          <p:spPr>
            <a:xfrm>
              <a:off x="0" y="6731877"/>
              <a:ext cx="10688638" cy="132052"/>
            </a:xfrm>
            <a:prstGeom prst="rect">
              <a:avLst/>
            </a:prstGeom>
            <a:solidFill>
              <a:srgbClr val="E1E7F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33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grpSp>
          <p:nvGrpSpPr>
            <p:cNvPr id="30" name="Group 103"/>
            <p:cNvGrpSpPr/>
            <p:nvPr userDrawn="1"/>
          </p:nvGrpSpPr>
          <p:grpSpPr>
            <a:xfrm>
              <a:off x="0" y="6731877"/>
              <a:ext cx="735013" cy="132052"/>
              <a:chOff x="0" y="6296155"/>
              <a:chExt cx="735013" cy="132052"/>
            </a:xfrm>
          </p:grpSpPr>
          <p:sp>
            <p:nvSpPr>
              <p:cNvPr id="31" name="Rectangle 54"/>
              <p:cNvSpPr/>
              <p:nvPr userDrawn="1"/>
            </p:nvSpPr>
            <p:spPr>
              <a:xfrm>
                <a:off x="612511" y="6296155"/>
                <a:ext cx="122502" cy="132052"/>
              </a:xfrm>
              <a:prstGeom prst="rect">
                <a:avLst/>
              </a:prstGeom>
              <a:solidFill>
                <a:srgbClr val="E6B6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133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srgbClr val="FFFFFF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2" name="Rectangle 55"/>
              <p:cNvSpPr/>
              <p:nvPr userDrawn="1"/>
            </p:nvSpPr>
            <p:spPr>
              <a:xfrm>
                <a:off x="490009" y="6296155"/>
                <a:ext cx="122502" cy="132052"/>
              </a:xfrm>
              <a:prstGeom prst="rect">
                <a:avLst/>
              </a:prstGeom>
              <a:solidFill>
                <a:srgbClr val="C9695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 sz="1700" kern="0">
                  <a:solidFill>
                    <a:sysClr val="windowText" lastClr="000000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3" name="Rectangle 56"/>
              <p:cNvSpPr/>
              <p:nvPr userDrawn="1"/>
            </p:nvSpPr>
            <p:spPr>
              <a:xfrm>
                <a:off x="367507" y="6296155"/>
                <a:ext cx="122502" cy="132052"/>
              </a:xfrm>
              <a:prstGeom prst="rect">
                <a:avLst/>
              </a:prstGeom>
              <a:solidFill>
                <a:srgbClr val="6785C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133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srgbClr val="FFFFFF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4" name="Rectangle 57"/>
              <p:cNvSpPr/>
              <p:nvPr userDrawn="1"/>
            </p:nvSpPr>
            <p:spPr>
              <a:xfrm>
                <a:off x="245004" y="6296155"/>
                <a:ext cx="122502" cy="132052"/>
              </a:xfrm>
              <a:prstGeom prst="rect">
                <a:avLst/>
              </a:prstGeom>
              <a:solidFill>
                <a:srgbClr val="0080B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133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srgbClr val="FFFFFF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5" name="Rectangle 58"/>
              <p:cNvSpPr/>
              <p:nvPr userDrawn="1"/>
            </p:nvSpPr>
            <p:spPr>
              <a:xfrm>
                <a:off x="122502" y="6296155"/>
                <a:ext cx="122502" cy="132052"/>
              </a:xfrm>
              <a:prstGeom prst="rect">
                <a:avLst/>
              </a:prstGeom>
              <a:solidFill>
                <a:srgbClr val="6F77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 sz="1700" kern="0">
                  <a:solidFill>
                    <a:sysClr val="windowText" lastClr="000000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6" name="Rectangle 59"/>
              <p:cNvSpPr/>
              <p:nvPr userDrawn="1"/>
            </p:nvSpPr>
            <p:spPr>
              <a:xfrm>
                <a:off x="0" y="6296155"/>
                <a:ext cx="122502" cy="132052"/>
              </a:xfrm>
              <a:prstGeom prst="rect">
                <a:avLst/>
              </a:prstGeom>
              <a:solidFill>
                <a:srgbClr val="3F4973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840242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 sz="1700" kern="0">
                  <a:solidFill>
                    <a:sysClr val="windowText" lastClr="000000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</p:grpSp>
      </p:grpSp>
      <p:sp>
        <p:nvSpPr>
          <p:cNvPr id="3" name="Rectangle 20"/>
          <p:cNvSpPr/>
          <p:nvPr userDrawn="1"/>
        </p:nvSpPr>
        <p:spPr>
          <a:xfrm>
            <a:off x="5" y="0"/>
            <a:ext cx="8380302" cy="66418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>
            <a:normAutofit/>
          </a:bodyPr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4" name="Picture 23" descr="NTT_Title_Slide_w_Imag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677957" cy="664180"/>
          </a:xfrm>
          <a:prstGeom prst="rect">
            <a:avLst/>
          </a:prstGeom>
        </p:spPr>
      </p:pic>
      <p:sp>
        <p:nvSpPr>
          <p:cNvPr id="5" name="Rectangle 40"/>
          <p:cNvSpPr/>
          <p:nvPr userDrawn="1"/>
        </p:nvSpPr>
        <p:spPr>
          <a:xfrm>
            <a:off x="8380600" y="0"/>
            <a:ext cx="1525402" cy="664180"/>
          </a:xfrm>
          <a:prstGeom prst="rect">
            <a:avLst/>
          </a:prstGeom>
          <a:solidFill>
            <a:srgbClr val="E1E7F3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TextBox 36"/>
          <p:cNvSpPr txBox="1"/>
          <p:nvPr userDrawn="1"/>
        </p:nvSpPr>
        <p:spPr>
          <a:xfrm>
            <a:off x="9612907" y="6742237"/>
            <a:ext cx="293094" cy="246221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pPr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B81353C4-87EF-784D-9B49-76D7931112DF}" type="slidenum">
              <a:rPr lang="en-US" sz="800" smtClean="0">
                <a:solidFill>
                  <a:srgbClr val="0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rPr>
              <a:pPr defTabSz="457133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800">
              <a:solidFill>
                <a:srgbClr val="00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Arial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674786" y="1273519"/>
            <a:ext cx="8935491" cy="4653361"/>
          </a:xfrm>
          <a:prstGeom prst="rect">
            <a:avLst/>
          </a:prstGeom>
        </p:spPr>
        <p:txBody>
          <a:bodyPr lIns="168048" tIns="42012" rIns="84024" bIns="42012">
            <a:normAutofit/>
          </a:bodyPr>
          <a:lstStyle>
            <a:lvl1pPr marL="420121" marR="0" indent="-420121" algn="l" defTabSz="4201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 sz="180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840242" indent="-420121">
              <a:buFont typeface="+mj-lt"/>
              <a:buAutoNum type="arabicPeriod"/>
              <a:defRPr/>
            </a:lvl2pPr>
            <a:lvl3pPr marL="1260363" indent="-420121">
              <a:buFont typeface="+mj-lt"/>
              <a:buAutoNum type="arabicPeriod"/>
              <a:defRPr/>
            </a:lvl3pPr>
            <a:lvl4pPr marL="1575454" indent="-315091">
              <a:buFont typeface="+mj-lt"/>
              <a:buAutoNum type="arabicPeriod"/>
              <a:defRPr/>
            </a:lvl4pPr>
            <a:lvl5pPr marL="1995575" indent="-315091">
              <a:buFont typeface="+mj-lt"/>
              <a:buAutoNum type="arabicPeriod"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717077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NTT_Section_Divid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2045081"/>
            <a:ext cx="1415235" cy="1386475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234" y="6743499"/>
            <a:ext cx="9905766" cy="114513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409659" y="2045743"/>
            <a:ext cx="8496346" cy="69473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4024" tIns="42012" rIns="84024" bIns="42012" anchor="ctr"/>
          <a:lstStyle/>
          <a:p>
            <a:pPr defTabSz="840242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700" kern="0">
              <a:solidFill>
                <a:sysClr val="windowText" lastClr="00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410370" y="2740479"/>
            <a:ext cx="8495630" cy="691404"/>
          </a:xfrm>
          <a:prstGeom prst="rect">
            <a:avLst/>
          </a:prstGeom>
          <a:solidFill>
            <a:srgbClr val="A4B6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530112" y="2061238"/>
            <a:ext cx="7491659" cy="662074"/>
          </a:xfrm>
          <a:prstGeom prst="rect">
            <a:avLst/>
          </a:prstGeom>
        </p:spPr>
        <p:txBody>
          <a:bodyPr lIns="84024" tIns="42012" rIns="84024" bIns="42012" anchor="ctr" anchorCtr="0">
            <a:normAutofit/>
          </a:bodyPr>
          <a:lstStyle>
            <a:lvl1pPr>
              <a:defRPr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</a:lstStyle>
          <a:p>
            <a:r>
              <a:rPr lang="ja-JP" altLang="en-US" sz="2000"/>
              <a:t>マスター タイトルの書式設定</a:t>
            </a:r>
            <a:endParaRPr lang="en-US" sz="200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9612907" y="6742237"/>
            <a:ext cx="293094" cy="246221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pPr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B81353C4-87EF-784D-9B49-76D7931112DF}" type="slidenum">
              <a:rPr lang="en-US" sz="800" smtClean="0">
                <a:solidFill>
                  <a:srgbClr val="0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rPr>
              <a:pPr defTabSz="457133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800">
              <a:solidFill>
                <a:srgbClr val="000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9009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0"/>
          </p:nvPr>
        </p:nvSpPr>
        <p:spPr>
          <a:xfrm>
            <a:off x="297366" y="944060"/>
            <a:ext cx="4497658" cy="556070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 marL="682526" indent="-225392">
              <a:buFont typeface="Wingdings" pitchFamily="2" charset="2"/>
              <a:buChar char="Ø"/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2pPr>
            <a:lvl3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3pPr>
            <a:lvl4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4pPr>
            <a:lvl5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1"/>
          </p:nvPr>
        </p:nvSpPr>
        <p:spPr>
          <a:xfrm>
            <a:off x="5151862" y="944063"/>
            <a:ext cx="4505326" cy="5561013"/>
          </a:xfrm>
          <a:prstGeom prst="rect">
            <a:avLst/>
          </a:prstGeom>
        </p:spPr>
        <p:txBody>
          <a:bodyPr/>
          <a:lstStyle>
            <a:lvl1pPr>
              <a:def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  <a:lvl2pPr>
              <a:def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2pPr>
            <a:lvl3pPr>
              <a:def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3pPr>
            <a:lvl4pPr>
              <a:defRPr lang="ja-JP" altLang="en-US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4pPr>
            <a:lvl5pPr>
              <a:defRPr lang="ja-JP" altLang="en-US" dirty="0"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5pPr>
          </a:lstStyle>
          <a:p>
            <a:pPr marL="0" lvl="0" indent="0">
              <a:buFontTx/>
              <a:buNone/>
            </a:pPr>
            <a:r>
              <a:rPr kumimoji="1" lang="ja-JP" altLang="en-US"/>
              <a:t>マスター テキストの書式設定</a:t>
            </a:r>
          </a:p>
          <a:p>
            <a:pPr marL="0" lvl="1" indent="0">
              <a:buFontTx/>
              <a:buNone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0" lvl="2" indent="0">
              <a:buFontTx/>
              <a:buNone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0" lvl="3" indent="0">
              <a:buFontTx/>
              <a:buNone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0" lvl="4" indent="0">
              <a:buFontTx/>
              <a:buNone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22127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GPｺﾞｼｯｸE" panose="020B0900000000000000" pitchFamily="50" charset="-128"/>
                <a:ea typeface="HGPｺﾞｼｯｸE" panose="020B09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24173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52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930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ブランド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-249" y="6129641"/>
            <a:ext cx="2371673" cy="184666"/>
          </a:xfrm>
          <a:prstGeom prst="rect">
            <a:avLst/>
          </a:prstGeom>
          <a:noFill/>
        </p:spPr>
        <p:txBody>
          <a:bodyPr wrap="square" lIns="84024" tIns="0" rIns="84024" bIns="0" rtlCol="0">
            <a:spAutoFit/>
          </a:bodyPr>
          <a:lstStyle/>
          <a:p>
            <a:pPr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600">
                <a:solidFill>
                  <a:srgbClr val="0000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/>
              </a:rPr>
              <a:t>Copyright©2011NTTDATAINSTITUTEOFMANAGEMENTCONSULTING,Inc.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" y="0"/>
            <a:ext cx="2355902" cy="6858000"/>
          </a:xfrm>
          <a:prstGeom prst="rect">
            <a:avLst/>
          </a:prstGeom>
          <a:solidFill>
            <a:srgbClr val="E1E7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024" tIns="42012" rIns="84024" bIns="42012" rtlCol="0" anchor="ctr"/>
          <a:lstStyle/>
          <a:p>
            <a:pPr algn="ctr" defTabSz="457133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9" name="Picture 8" descr="NTT_Brand_Slid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277871"/>
            <a:ext cx="2355902" cy="230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746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780440"/>
          </a:xfrm>
          <a:prstGeom prst="rect">
            <a:avLst/>
          </a:prstGeom>
        </p:spPr>
      </p:pic>
      <p:sp>
        <p:nvSpPr>
          <p:cNvPr id="1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" y="2"/>
            <a:ext cx="9293279" cy="749165"/>
          </a:xfrm>
          <a:prstGeom prst="rect">
            <a:avLst/>
          </a:prstGeom>
          <a:noFill/>
        </p:spPr>
        <p:txBody>
          <a:bodyPr wrap="square" lIns="468000" tIns="107980" rIns="431919" bIns="108000" rtlCol="0" anchor="b" anchorCtr="0">
            <a:noAutofit/>
          </a:bodyPr>
          <a:lstStyle>
            <a:lvl1pPr>
              <a:defRPr lang="ja-JP" altLang="en-US" sz="1949" b="1" dirty="0" smtClean="0">
                <a:latin typeface="+mn-lt"/>
                <a:ea typeface="+mj-ea"/>
              </a:defRPr>
            </a:lvl1pPr>
          </a:lstStyle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8" name="スライド番号プレースホルダー 2"/>
          <p:cNvSpPr txBox="1">
            <a:spLocks/>
          </p:cNvSpPr>
          <p:nvPr userDrawn="1"/>
        </p:nvSpPr>
        <p:spPr>
          <a:xfrm>
            <a:off x="9456152" y="6430904"/>
            <a:ext cx="33879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defPPr>
              <a:defRPr lang="ja-JP"/>
            </a:defPPr>
            <a:lvl1pPr marL="0" algn="r" defTabSz="914228" rtl="0" eaLnBrk="1" latinLnBrk="0" hangingPunct="1">
              <a:defRPr kumimoji="0" lang="ja-JP" altLang="en-US" sz="1100" kern="1200" smtClean="0">
                <a:solidFill>
                  <a:srgbClr val="000000"/>
                </a:solidFill>
                <a:latin typeface="+mj-lt"/>
                <a:ea typeface="Meiryo UI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tabLst>
                <a:tab pos="461450" algn="ctr"/>
                <a:tab pos="696042" algn="l"/>
                <a:tab pos="884231" algn="l"/>
              </a:tabLst>
            </a:pPr>
            <a:fld id="{C0A530F1-D8C6-4A93-9917-2C1FE34DC798}" type="slidenum">
              <a:rPr lang="en-US" altLang="ja-JP" sz="893" smtClean="0">
                <a:latin typeface="+mn-lt"/>
                <a:ea typeface="+mn-ea"/>
                <a:cs typeface="Segoe UI" panose="020B0502040204020203" pitchFamily="34" charset="0"/>
              </a:rPr>
              <a:pPr eaLnBrk="0" hangingPunct="0">
                <a:tabLst>
                  <a:tab pos="461450" algn="ctr"/>
                  <a:tab pos="696042" algn="l"/>
                  <a:tab pos="884231" algn="l"/>
                </a:tabLst>
              </a:pPr>
              <a:t>‹#›</a:t>
            </a:fld>
            <a:endParaRPr lang="en-US" altLang="ja-JP" sz="893">
              <a:latin typeface="+mn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0" name="フッター プレースホルダー 3"/>
          <p:cNvSpPr txBox="1">
            <a:spLocks/>
          </p:cNvSpPr>
          <p:nvPr userDrawn="1"/>
        </p:nvSpPr>
        <p:spPr bwMode="auto">
          <a:xfrm>
            <a:off x="7973637" y="6569071"/>
            <a:ext cx="1542831" cy="1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defPPr>
              <a:defRPr lang="ja-JP"/>
            </a:defPPr>
            <a:lvl1pPr marL="0" algn="l" defTabSz="914228" rtl="0" eaLnBrk="1" latinLnBrk="0" hangingPunct="1">
              <a:defRPr kumimoji="0" lang="en-US" altLang="ja-JP" sz="1100" kern="1200" smtClean="0">
                <a:solidFill>
                  <a:srgbClr val="000000"/>
                </a:solidFill>
                <a:latin typeface="Segoe UI"/>
                <a:ea typeface="Segoe UI" pitchFamily="34" charset="0"/>
                <a:cs typeface="Segoe UI" pitchFamily="34" charset="0"/>
              </a:defRPr>
            </a:lvl1pPr>
            <a:lvl2pPr marL="45711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2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42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56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70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84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98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13" algn="l" defTabSz="914228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0" lang="en-US" altLang="ja-JP" sz="650" kern="1200">
                <a:solidFill>
                  <a:srgbClr val="000000"/>
                </a:solidFill>
                <a:effectLst/>
                <a:latin typeface="+mn-lt"/>
                <a:ea typeface="+mn-ea"/>
                <a:cs typeface="Segoe UI" pitchFamily="34" charset="0"/>
              </a:rPr>
              <a:t>© 2021 Toshiba Digital Solutions Corporation </a:t>
            </a:r>
            <a:endParaRPr kumimoji="0" lang="ja-JP" altLang="ja-JP" sz="650" kern="1200">
              <a:solidFill>
                <a:srgbClr val="000000"/>
              </a:solidFill>
              <a:effectLst/>
              <a:latin typeface="+mn-lt"/>
              <a:ea typeface="+mn-ea"/>
              <a:cs typeface="Segoe UI" pitchFamily="34" charset="0"/>
            </a:endParaRPr>
          </a:p>
        </p:txBody>
      </p:sp>
      <p:sp>
        <p:nvSpPr>
          <p:cNvPr id="13" name="テキスト プレースホルダー 5"/>
          <p:cNvSpPr>
            <a:spLocks noGrp="1"/>
          </p:cNvSpPr>
          <p:nvPr>
            <p:ph type="body" sz="quarter" idx="14"/>
          </p:nvPr>
        </p:nvSpPr>
        <p:spPr>
          <a:xfrm>
            <a:off x="383772" y="989479"/>
            <a:ext cx="9138458" cy="588211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111">
                <a:latin typeface="+mn-lt"/>
                <a:ea typeface="+mn-ea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5816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975"/>
            </a:lvl1pPr>
            <a:lvl2pPr>
              <a:defRPr sz="975"/>
            </a:lvl2pPr>
            <a:lvl3pPr>
              <a:defRPr sz="975"/>
            </a:lvl3pPr>
            <a:lvl4pPr>
              <a:defRPr sz="975"/>
            </a:lvl4pPr>
            <a:lvl5pPr>
              <a:defRPr sz="975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4207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9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1" y="9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43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0202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056" kern="900" spc="56" smtClean="0">
                <a:solidFill>
                  <a:schemeClr val="tx1"/>
                </a:solidFill>
              </a:defRPr>
            </a:lvl1pPr>
            <a:lvl2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462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371461">
              <a:spcAft>
                <a:spcPts val="812"/>
              </a:spcAft>
            </a:pPr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91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89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9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1" y="9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43"/>
            <a:ext cx="222885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0202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056" kern="900" spc="56" smtClean="0">
                <a:solidFill>
                  <a:schemeClr val="tx1"/>
                </a:solidFill>
              </a:defRPr>
            </a:lvl1pPr>
            <a:lvl2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462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462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371461">
              <a:spcAft>
                <a:spcPts val="812"/>
              </a:spcAft>
            </a:pPr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91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2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91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519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947288C7-7203-D54E-8629-CD9317DDB283}"/>
              </a:ext>
            </a:extLst>
          </p:cNvPr>
          <p:cNvSpPr txBox="1">
            <a:spLocks/>
          </p:cNvSpPr>
          <p:nvPr userDrawn="1"/>
        </p:nvSpPr>
        <p:spPr>
          <a:xfrm>
            <a:off x="0" y="3886200"/>
            <a:ext cx="9906000" cy="300011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430249E-AE45-AB46-9462-F239EA5FB436}"/>
              </a:ext>
            </a:extLst>
          </p:cNvPr>
          <p:cNvSpPr txBox="1">
            <a:spLocks/>
          </p:cNvSpPr>
          <p:nvPr userDrawn="1"/>
        </p:nvSpPr>
        <p:spPr>
          <a:xfrm>
            <a:off x="4165600" y="3886200"/>
            <a:ext cx="5740400" cy="300011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3858857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858857 w 9907200"/>
              <a:gd name="connsiteY4" fmla="*/ 5588 h 827999"/>
              <a:gd name="connsiteX0" fmla="*/ 5052983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5052983 w 9907200"/>
              <a:gd name="connsiteY4" fmla="*/ 5588 h 827999"/>
              <a:gd name="connsiteX0" fmla="*/ 3331732 w 9907200"/>
              <a:gd name="connsiteY0" fmla="*/ 0 h 828042"/>
              <a:gd name="connsiteX1" fmla="*/ 9907200 w 9907200"/>
              <a:gd name="connsiteY1" fmla="*/ 43 h 828042"/>
              <a:gd name="connsiteX2" fmla="*/ 9907200 w 9907200"/>
              <a:gd name="connsiteY2" fmla="*/ 828042 h 828042"/>
              <a:gd name="connsiteX3" fmla="*/ 0 w 9907200"/>
              <a:gd name="connsiteY3" fmla="*/ 828042 h 828042"/>
              <a:gd name="connsiteX4" fmla="*/ 3331732 w 9907200"/>
              <a:gd name="connsiteY4" fmla="*/ 0 h 828042"/>
              <a:gd name="connsiteX0" fmla="*/ 4732750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4732750 w 11308218"/>
              <a:gd name="connsiteY4" fmla="*/ 0 h 828042"/>
              <a:gd name="connsiteX0" fmla="*/ 5153056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5153056 w 11308218"/>
              <a:gd name="connsiteY4" fmla="*/ 0 h 828042"/>
              <a:gd name="connsiteX0" fmla="*/ 5613390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613390 w 11308218"/>
              <a:gd name="connsiteY4" fmla="*/ 5588 h 827999"/>
              <a:gd name="connsiteX0" fmla="*/ 5702896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702896 w 11308218"/>
              <a:gd name="connsiteY4" fmla="*/ 5588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8218" h="827999">
                <a:moveTo>
                  <a:pt x="5702896" y="5588"/>
                </a:moveTo>
                <a:lnTo>
                  <a:pt x="11308218" y="0"/>
                </a:lnTo>
                <a:lnTo>
                  <a:pt x="11308218" y="827999"/>
                </a:lnTo>
                <a:lnTo>
                  <a:pt x="0" y="827999"/>
                </a:lnTo>
                <a:lnTo>
                  <a:pt x="5702896" y="5588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-17980" y="0"/>
            <a:ext cx="9923980" cy="3874149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143200" rIns="265351" bIns="143200" rtlCol="0" anchor="ctr"/>
          <a:lstStyle/>
          <a:p>
            <a:pPr>
              <a:lnSpc>
                <a:spcPct val="130000"/>
              </a:lnSpc>
              <a:spcAft>
                <a:spcPts val="885"/>
              </a:spcAft>
            </a:pPr>
            <a:endParaRPr kumimoji="1" lang="ja-JP" altLang="en-US" sz="975" kern="900" spc="56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20283" y="5930724"/>
            <a:ext cx="3913874" cy="276229"/>
          </a:xfrm>
        </p:spPr>
        <p:txBody>
          <a:bodyPr wrap="square" lIns="0" tIns="0" rIns="0" bIns="0" anchor="b">
            <a:spAutoFit/>
          </a:bodyPr>
          <a:lstStyle>
            <a:lvl1pPr marL="0" indent="0">
              <a:spcAft>
                <a:spcPts val="325"/>
              </a:spcAft>
              <a:buNone/>
              <a:defRPr lang="ja-JP" altLang="en-US" sz="1381" spc="122" smtClean="0">
                <a:solidFill>
                  <a:schemeClr val="bg1"/>
                </a:solidFill>
              </a:defRPr>
            </a:lvl1pPr>
            <a:lvl2pPr marL="185731" indent="0">
              <a:spcAft>
                <a:spcPts val="325"/>
              </a:spcAft>
              <a:buNone/>
              <a:defRPr lang="ja-JP" altLang="en-US" sz="1462" smtClean="0">
                <a:latin typeface="+mn-lt"/>
                <a:ea typeface="+mn-ea"/>
              </a:defRPr>
            </a:lvl2pPr>
            <a:lvl3pPr marL="557192" indent="0">
              <a:spcAft>
                <a:spcPts val="325"/>
              </a:spcAft>
              <a:buNone/>
              <a:defRPr lang="ja-JP" altLang="en-US" sz="1462" smtClean="0">
                <a:latin typeface="+mn-lt"/>
                <a:ea typeface="+mn-ea"/>
              </a:defRPr>
            </a:lvl3pPr>
            <a:lvl4pPr marL="928654" indent="0">
              <a:spcAft>
                <a:spcPts val="325"/>
              </a:spcAft>
              <a:buNone/>
              <a:defRPr lang="ja-JP" altLang="en-US" sz="1462" smtClean="0">
                <a:latin typeface="+mn-lt"/>
                <a:ea typeface="+mn-ea"/>
              </a:defRPr>
            </a:lvl4pPr>
            <a:lvl5pPr marL="1300115" indent="0">
              <a:spcAft>
                <a:spcPts val="325"/>
              </a:spcAft>
              <a:buNone/>
              <a:defRPr lang="ja-JP" altLang="en-US" sz="1462">
                <a:latin typeface="+mn-lt"/>
                <a:ea typeface="+mn-ea"/>
              </a:defRPr>
            </a:lvl5pPr>
          </a:lstStyle>
          <a:p>
            <a:pPr marL="0" lvl="0" defTabSz="371461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8" y="2839005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85919" tIns="0" rIns="85919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B4AD2287-6E3C-6647-80BD-596F7E84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20019" y="4878185"/>
            <a:ext cx="222885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7" y="6469305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" y="1981209"/>
            <a:ext cx="9897009" cy="1904457"/>
          </a:xfrm>
        </p:spPr>
        <p:txBody>
          <a:bodyPr lIns="288000" tIns="180000" rIns="360000" bIns="72000" anchor="b"/>
          <a:lstStyle>
            <a:lvl1pPr>
              <a:defRPr sz="195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id="{D77FD104-BAAE-1E43-B733-8EE9CC9E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9226" y="3901929"/>
            <a:ext cx="9924452" cy="368562"/>
          </a:xfrm>
        </p:spPr>
        <p:txBody>
          <a:bodyPr wrap="square" lIns="288000">
            <a:spAutoFit/>
          </a:bodyPr>
          <a:lstStyle>
            <a:lvl1pPr marL="0" indent="0">
              <a:buNone/>
              <a:defRPr lang="ja-JP" altLang="en-US" sz="1381" spc="122" smtClean="0">
                <a:solidFill>
                  <a:schemeClr val="bg1"/>
                </a:solidFill>
              </a:defRPr>
            </a:lvl1pPr>
            <a:lvl2pPr marL="185731" indent="0">
              <a:buNone/>
              <a:defRPr lang="ja-JP" altLang="en-US" sz="1381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 marL="557192" indent="0">
              <a:buNone/>
              <a:defRPr lang="ja-JP" altLang="en-US" sz="1381" smtClean="0">
                <a:solidFill>
                  <a:schemeClr val="bg1"/>
                </a:solidFill>
                <a:latin typeface="+mn-lt"/>
                <a:ea typeface="+mn-ea"/>
              </a:defRPr>
            </a:lvl3pPr>
            <a:lvl4pPr marL="928654" indent="0">
              <a:buNone/>
              <a:defRPr lang="ja-JP" altLang="en-US" sz="1381" smtClean="0">
                <a:solidFill>
                  <a:schemeClr val="bg1"/>
                </a:solidFill>
                <a:latin typeface="+mn-lt"/>
                <a:ea typeface="+mn-ea"/>
              </a:defRPr>
            </a:lvl4pPr>
            <a:lvl5pPr marL="1300115" indent="0">
              <a:buNone/>
              <a:defRPr lang="ja-JP" altLang="en-US" sz="1381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defTabSz="371461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5638801" y="6379742"/>
            <a:ext cx="3851369" cy="17346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9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2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5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6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7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8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39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1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2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3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4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5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6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7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8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49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0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1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2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3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4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5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6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7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8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59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0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1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2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3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4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5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6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7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8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69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0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1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2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3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4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5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6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7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8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79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0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1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2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3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4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5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6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7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8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89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0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1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2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3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4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5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6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7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98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</p:grp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177" y="317910"/>
            <a:ext cx="401761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3032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0" y="3815929"/>
            <a:ext cx="3721963" cy="23621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2371427" y="3032"/>
            <a:ext cx="7543800" cy="6854973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34000" tIns="143200" rIns="265351" bIns="143200" rtlCol="0" anchor="ctr"/>
          <a:lstStyle/>
          <a:p>
            <a:pPr>
              <a:lnSpc>
                <a:spcPct val="130000"/>
              </a:lnSpc>
              <a:spcAft>
                <a:spcPts val="885"/>
              </a:spcAft>
            </a:pPr>
            <a:endParaRPr kumimoji="1" lang="ja-JP" altLang="en-US" sz="975" kern="900" spc="56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2200" y="4042666"/>
            <a:ext cx="7534810" cy="352404"/>
          </a:xfrm>
        </p:spPr>
        <p:txBody>
          <a:bodyPr wrap="square" lIns="288000">
            <a:spAutoFit/>
          </a:bodyPr>
          <a:lstStyle>
            <a:lvl1pPr marL="0" indent="0">
              <a:spcAft>
                <a:spcPts val="325"/>
              </a:spcAft>
              <a:buNone/>
              <a:defRPr lang="ja-JP" altLang="en-US" sz="1300" spc="122" smtClean="0">
                <a:solidFill>
                  <a:schemeClr val="tx1"/>
                </a:solidFill>
              </a:defRPr>
            </a:lvl1pPr>
            <a:lvl2pPr marL="185731" indent="0">
              <a:spcAft>
                <a:spcPts val="325"/>
              </a:spcAft>
              <a:buNone/>
              <a:defRPr lang="ja-JP" altLang="en-US" sz="13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 marL="557192" indent="0">
              <a:spcAft>
                <a:spcPts val="325"/>
              </a:spcAft>
              <a:buNone/>
              <a:defRPr lang="ja-JP" altLang="en-US" sz="13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 marL="928654" indent="0">
              <a:spcAft>
                <a:spcPts val="325"/>
              </a:spcAft>
              <a:buNone/>
              <a:defRPr lang="ja-JP" altLang="en-US" sz="13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 marL="1300115" indent="0">
              <a:spcAft>
                <a:spcPts val="325"/>
              </a:spcAft>
              <a:buNone/>
              <a:defRPr lang="ja-JP" altLang="en-US" sz="13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371461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8" y="2839005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85919" tIns="0" rIns="85919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137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50711" y="6379374"/>
            <a:ext cx="3757975" cy="263263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447809"/>
            <a:ext cx="7534810" cy="2304191"/>
          </a:xfrm>
        </p:spPr>
        <p:txBody>
          <a:bodyPr lIns="288000" tIns="180000" rIns="360000" bIns="72000" anchor="b"/>
          <a:lstStyle>
            <a:lvl1pPr>
              <a:defRPr sz="195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1" y="6469305"/>
            <a:ext cx="3810330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2362205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143200" rIns="265351" bIns="143200" rtlCol="0" anchor="ctr"/>
          <a:lstStyle/>
          <a:p>
            <a:pPr>
              <a:lnSpc>
                <a:spcPct val="130000"/>
              </a:lnSpc>
              <a:spcAft>
                <a:spcPts val="885"/>
              </a:spcAft>
            </a:pPr>
            <a:endParaRPr kumimoji="1" lang="ja-JP" altLang="en-US" sz="975" kern="900" spc="56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3032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91" y="2466774"/>
            <a:ext cx="3642536" cy="2381806"/>
          </a:xfrm>
        </p:spPr>
        <p:txBody>
          <a:bodyPr wrap="none" anchor="ctr">
            <a:spAutoFit/>
          </a:bodyPr>
          <a:lstStyle>
            <a:lvl1pPr>
              <a:defRPr lang="ja-JP" altLang="en-US" sz="1625" spc="221" smtClean="0"/>
            </a:lvl1pPr>
            <a:lvl2pPr>
              <a:defRPr lang="ja-JP" altLang="en-US" sz="1462" smtClean="0">
                <a:latin typeface="+mn-lt"/>
                <a:ea typeface="+mn-ea"/>
              </a:defRPr>
            </a:lvl2pPr>
            <a:lvl3pPr>
              <a:defRPr lang="ja-JP" altLang="en-US" sz="1462" smtClean="0">
                <a:latin typeface="+mn-lt"/>
                <a:ea typeface="+mn-ea"/>
              </a:defRPr>
            </a:lvl3pPr>
            <a:lvl4pPr>
              <a:defRPr lang="ja-JP" altLang="en-US" sz="1462" smtClean="0">
                <a:latin typeface="+mn-lt"/>
                <a:ea typeface="+mn-ea"/>
              </a:defRPr>
            </a:lvl4pPr>
            <a:lvl5pPr>
              <a:defRPr lang="ja-JP" altLang="en-US" sz="1462">
                <a:latin typeface="+mn-lt"/>
                <a:ea typeface="+mn-ea"/>
              </a:defRPr>
            </a:lvl5pPr>
          </a:lstStyle>
          <a:p>
            <a:pPr marL="278597" lvl="0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278597" lvl="1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278597" lvl="2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278597" lvl="3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278597" lvl="4" indent="-278597" defTabSz="371461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53" name="グループ化 152"/>
          <p:cNvGrpSpPr/>
          <p:nvPr userDrawn="1"/>
        </p:nvGrpSpPr>
        <p:grpSpPr>
          <a:xfrm rot="16200000">
            <a:off x="-1117606" y="1574814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54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55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56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57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58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59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0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1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2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3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4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5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6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7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8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69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0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1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2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3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4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5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6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7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8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79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0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1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2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3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4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5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6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7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8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0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1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2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3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4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5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6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7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8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199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0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1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2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3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4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5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6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7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8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09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0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1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2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3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4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5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6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7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8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19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0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1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2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3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4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5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6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7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8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29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0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1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2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  <p:sp>
          <p:nvSpPr>
            <p:cNvPr id="233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462"/>
            </a:p>
          </p:txBody>
        </p:sp>
      </p:grpSp>
      <p:sp>
        <p:nvSpPr>
          <p:cNvPr id="89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0" y="3815929"/>
            <a:ext cx="3721963" cy="23621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500" tIns="265351" rIns="265351" bIns="106141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474" b="1" spc="22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090" y="5715009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5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/>
          <a:p>
            <a:pPr marL="0" lvl="0" defTabSz="371461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879525"/>
            <a:ext cx="9185828" cy="4652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6040" y="427043"/>
            <a:ext cx="22288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6232" y="6551325"/>
            <a:ext cx="3757975" cy="263263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3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15314" y="6536167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6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742923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474" b="1" i="0" kern="1200" spc="221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47036" indent="-147036" algn="l" defTabSz="742923" rtl="0" eaLnBrk="1" latinLnBrk="0" hangingPunct="1">
        <a:lnSpc>
          <a:spcPct val="130000"/>
        </a:lnSpc>
        <a:spcBef>
          <a:spcPts val="812"/>
        </a:spcBef>
        <a:spcAft>
          <a:spcPts val="650"/>
        </a:spcAft>
        <a:buClr>
          <a:schemeClr val="tx2"/>
        </a:buClr>
        <a:buFont typeface="Arial" panose="020B0604020202020204" pitchFamily="34" charset="0"/>
        <a:buChar char="•"/>
        <a:defRPr kumimoji="1" sz="1137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290204" indent="-143168" algn="l" defTabSz="742923" rtl="0" eaLnBrk="1" latinLnBrk="0" hangingPunct="1">
        <a:lnSpc>
          <a:spcPct val="130000"/>
        </a:lnSpc>
        <a:spcBef>
          <a:spcPts val="406"/>
        </a:spcBef>
        <a:spcAft>
          <a:spcPts val="650"/>
        </a:spcAft>
        <a:buClr>
          <a:schemeClr val="tx2"/>
        </a:buClr>
        <a:buFont typeface="Arial" panose="020B0604020202020204" pitchFamily="34" charset="0"/>
        <a:buChar char="•"/>
        <a:defRPr kumimoji="1" sz="1137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509471" indent="-147036" algn="l" defTabSz="742923" rtl="0" eaLnBrk="1" latinLnBrk="0" hangingPunct="1">
        <a:lnSpc>
          <a:spcPct val="130000"/>
        </a:lnSpc>
        <a:spcBef>
          <a:spcPts val="406"/>
        </a:spcBef>
        <a:spcAft>
          <a:spcPts val="650"/>
        </a:spcAft>
        <a:buClr>
          <a:schemeClr val="tx2"/>
        </a:buClr>
        <a:buFont typeface="Arial" panose="020B0604020202020204" pitchFamily="34" charset="0"/>
        <a:buChar char="•"/>
        <a:defRPr kumimoji="1" sz="1137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656507" indent="-147036" algn="l" defTabSz="742923" rtl="0" eaLnBrk="1" latinLnBrk="0" hangingPunct="1">
        <a:lnSpc>
          <a:spcPct val="130000"/>
        </a:lnSpc>
        <a:spcBef>
          <a:spcPts val="406"/>
        </a:spcBef>
        <a:spcAft>
          <a:spcPts val="650"/>
        </a:spcAft>
        <a:buClr>
          <a:schemeClr val="tx2"/>
        </a:buClr>
        <a:buFont typeface="Arial" panose="020B0604020202020204" pitchFamily="34" charset="0"/>
        <a:buChar char="•"/>
        <a:defRPr kumimoji="1" sz="1137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799675" indent="-143168" algn="l" defTabSz="742923" rtl="0" eaLnBrk="1" latinLnBrk="0" hangingPunct="1">
        <a:lnSpc>
          <a:spcPct val="130000"/>
        </a:lnSpc>
        <a:spcBef>
          <a:spcPts val="406"/>
        </a:spcBef>
        <a:spcAft>
          <a:spcPts val="650"/>
        </a:spcAft>
        <a:buClr>
          <a:schemeClr val="tx2"/>
        </a:buClr>
        <a:buFont typeface="Arial" panose="020B0604020202020204" pitchFamily="34" charset="0"/>
        <a:buChar char="•"/>
        <a:defRPr kumimoji="1" sz="1137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2043038" indent="-185731" algn="l" defTabSz="74292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414499" indent="-185731" algn="l" defTabSz="74292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785961" indent="-185731" algn="l" defTabSz="74292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3157422" indent="-185731" algn="l" defTabSz="742923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1pPr>
      <a:lvl2pPr marL="371461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742923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3pPr>
      <a:lvl4pPr marL="1114384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4pPr>
      <a:lvl5pPr marL="1485846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5pPr>
      <a:lvl6pPr marL="1857307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228768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600230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971692" algn="l" defTabSz="742923" rtl="0" eaLnBrk="1" latinLnBrk="0" hangingPunct="1">
        <a:defRPr kumimoji="1" sz="14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538" y="274638"/>
            <a:ext cx="8914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538" y="1600201"/>
            <a:ext cx="89149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539" y="6356351"/>
            <a:ext cx="2310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90" y="6356351"/>
            <a:ext cx="31368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【</a:t>
            </a:r>
            <a:r>
              <a:rPr kumimoji="1" lang="ja-JP" altLang="en-US"/>
              <a:t>参考資料１</a:t>
            </a:r>
            <a:r>
              <a:rPr kumimoji="1" lang="en-US" altLang="ja-JP"/>
              <a:t>】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538" y="6356351"/>
            <a:ext cx="2310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5D5BF-2E7C-49F8-974A-470AFCAB75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7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ital.go.jp/policies/health/public-medical-hub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E5F2B2C-8873-B6FB-6F4F-4BB724C0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1450" dirty="0">
                <a:cs typeface="Segoe UI"/>
              </a:rPr>
              <a:t>1</a:t>
            </a:r>
            <a:r>
              <a:rPr lang="ja-JP" altLang="en-US" sz="1450" dirty="0">
                <a:cs typeface="Segoe UI"/>
              </a:rPr>
              <a:t>．令和６年度 介護被保険者証の電子化の先行実証の範囲について</a:t>
            </a:r>
          </a:p>
        </p:txBody>
      </p:sp>
      <p:sp>
        <p:nvSpPr>
          <p:cNvPr id="250" name="スライド番号プレースホルダー 3">
            <a:extLst>
              <a:ext uri="{FF2B5EF4-FFF2-40B4-BE49-F238E27FC236}">
                <a16:creationId xmlns:a16="http://schemas.microsoft.com/office/drawing/2014/main" id="{D864BBF2-4F32-7B7F-345A-53808D5B2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5487" y="6569667"/>
            <a:ext cx="630513" cy="278421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40" name="テキスト プレースホルダー 3">
            <a:extLst>
              <a:ext uri="{FF2B5EF4-FFF2-40B4-BE49-F238E27FC236}">
                <a16:creationId xmlns:a16="http://schemas.microsoft.com/office/drawing/2014/main" id="{CB515910-17C9-C931-D2A6-05C8CBD8A7A0}"/>
              </a:ext>
            </a:extLst>
          </p:cNvPr>
          <p:cNvSpPr>
            <a:spLocks noGrp="1"/>
          </p:cNvSpPr>
          <p:nvPr/>
        </p:nvSpPr>
        <p:spPr>
          <a:xfrm>
            <a:off x="-1200" y="827997"/>
            <a:ext cx="9907200" cy="616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360000" tIns="144000" rIns="360000" bIns="14400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None/>
              <a:defRPr kumimoji="1" lang="ja-JP" altLang="en-US" sz="1300" b="0" i="0" kern="900" spc="69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ja-JP" altLang="en-US" sz="1200" kern="1200" spc="69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令和８年度の介護情報基盤の全国展開に向けた自治体標準仕様書（令和６年度改版予定）のファイル設計書のうち、</a:t>
            </a:r>
            <a:r>
              <a:rPr lang="zh-TW" altLang="en-US" sz="1200" kern="1200" spc="69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令和６年度介護ＤＸ（被保険者証関係）先行実施事業</a:t>
            </a:r>
            <a:r>
              <a:rPr lang="ja-JP" altLang="en-US" sz="1200" kern="1200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において</a:t>
            </a:r>
            <a:r>
              <a:rPr lang="ja-JP" altLang="en-US" sz="1200" kern="1200" spc="69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対象とする範囲を赤枠で示す。</a:t>
            </a:r>
            <a:endParaRPr lang="en-US" altLang="ja-JP" sz="1200" kern="900" spc="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5FD328B8-4C15-03B4-E775-CC96BFDC6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64" y="1466748"/>
            <a:ext cx="9308071" cy="5297306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14C874-C7C5-17BE-16C1-7D7B16C82EBF}"/>
              </a:ext>
            </a:extLst>
          </p:cNvPr>
          <p:cNvSpPr/>
          <p:nvPr/>
        </p:nvSpPr>
        <p:spPr>
          <a:xfrm>
            <a:off x="627680" y="2007031"/>
            <a:ext cx="7462435" cy="17842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FE0A45-0520-FB6B-3D93-469CEDFE97A7}"/>
              </a:ext>
            </a:extLst>
          </p:cNvPr>
          <p:cNvSpPr txBox="1"/>
          <p:nvPr/>
        </p:nvSpPr>
        <p:spPr>
          <a:xfrm>
            <a:off x="4282678" y="1762444"/>
            <a:ext cx="3807437" cy="27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zh-TW" altLang="en-US" sz="1100" b="1" kern="1200" spc="69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令和６年度介護ＤＸ（被保険者証関係）先行実施事業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1E0BD9-74C2-FA51-B09C-EA101B6175FB}"/>
              </a:ext>
            </a:extLst>
          </p:cNvPr>
          <p:cNvSpPr txBox="1"/>
          <p:nvPr/>
        </p:nvSpPr>
        <p:spPr>
          <a:xfrm>
            <a:off x="-1200" y="67051"/>
            <a:ext cx="3972565" cy="348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450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1450" b="1" dirty="0">
                <a:solidFill>
                  <a:schemeClr val="bg1"/>
                </a:solidFill>
                <a:latin typeface="+mn-ea"/>
              </a:rPr>
              <a:t>別紙１</a:t>
            </a:r>
            <a:r>
              <a:rPr kumimoji="1" lang="en-US" altLang="ja-JP" sz="1450" b="1" dirty="0">
                <a:solidFill>
                  <a:schemeClr val="bg1"/>
                </a:solidFill>
                <a:latin typeface="+mn-ea"/>
              </a:rPr>
              <a:t>】</a:t>
            </a:r>
            <a:r>
              <a:rPr kumimoji="1" lang="ja-JP" altLang="en-US" sz="1450" b="1" dirty="0">
                <a:solidFill>
                  <a:schemeClr val="bg1"/>
                </a:solidFill>
                <a:latin typeface="+mn-ea"/>
              </a:rPr>
              <a:t>自治体ベンダー向け仕様等（案）</a:t>
            </a:r>
          </a:p>
        </p:txBody>
      </p:sp>
    </p:spTree>
    <p:extLst>
      <p:ext uri="{BB962C8B-B14F-4D97-AF65-F5344CB8AC3E}">
        <p14:creationId xmlns:p14="http://schemas.microsoft.com/office/powerpoint/2010/main" val="114966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E5F2B2C-8873-B6FB-6F4F-4BB724C0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1450" dirty="0">
                <a:cs typeface="Segoe UI"/>
              </a:rPr>
              <a:t>1</a:t>
            </a:r>
            <a:r>
              <a:rPr lang="ja-JP" altLang="en-US" sz="1450" dirty="0">
                <a:cs typeface="Segoe UI"/>
              </a:rPr>
              <a:t>．令和６年度 介護被保険者証の電子化の先行実証の範囲について</a:t>
            </a:r>
          </a:p>
        </p:txBody>
      </p:sp>
      <p:sp>
        <p:nvSpPr>
          <p:cNvPr id="250" name="スライド番号プレースホルダー 3">
            <a:extLst>
              <a:ext uri="{FF2B5EF4-FFF2-40B4-BE49-F238E27FC236}">
                <a16:creationId xmlns:a16="http://schemas.microsoft.com/office/drawing/2014/main" id="{D864BBF2-4F32-7B7F-345A-53808D5B2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5487" y="6569667"/>
            <a:ext cx="630513" cy="278421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40" name="テキスト プレースホルダー 3">
            <a:extLst>
              <a:ext uri="{FF2B5EF4-FFF2-40B4-BE49-F238E27FC236}">
                <a16:creationId xmlns:a16="http://schemas.microsoft.com/office/drawing/2014/main" id="{CB515910-17C9-C931-D2A6-05C8CBD8A7A0}"/>
              </a:ext>
            </a:extLst>
          </p:cNvPr>
          <p:cNvSpPr>
            <a:spLocks noGrp="1"/>
          </p:cNvSpPr>
          <p:nvPr/>
        </p:nvSpPr>
        <p:spPr>
          <a:xfrm>
            <a:off x="-1200" y="827997"/>
            <a:ext cx="9907200" cy="616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360000" tIns="144000" rIns="360000" bIns="14400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None/>
              <a:defRPr kumimoji="1" lang="ja-JP" altLang="en-US" sz="1300" b="0" i="0" kern="900" spc="69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ja-JP" altLang="en-US" sz="1200" kern="1200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前頁で</a:t>
            </a:r>
            <a:r>
              <a:rPr lang="ja-JP" altLang="en-US" sz="1200" kern="1200" spc="69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赤枠で示した各情報に係る仕様については、以下のファイルを参照</a:t>
            </a:r>
            <a:r>
              <a:rPr lang="ja-JP" altLang="en-US" sz="1200" kern="1200" dirty="0">
                <a:solidFill>
                  <a:schemeClr val="dk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すること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180AC895-93FB-ABC5-9699-42AEFCAE2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747188"/>
              </p:ext>
            </p:extLst>
          </p:nvPr>
        </p:nvGraphicFramePr>
        <p:xfrm>
          <a:off x="385718" y="1795785"/>
          <a:ext cx="9133364" cy="2809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480">
                  <a:extLst>
                    <a:ext uri="{9D8B030D-6E8A-4147-A177-3AD203B41FA5}">
                      <a16:colId xmlns:a16="http://schemas.microsoft.com/office/drawing/2014/main" val="3340535079"/>
                    </a:ext>
                  </a:extLst>
                </a:gridCol>
                <a:gridCol w="6252884">
                  <a:extLst>
                    <a:ext uri="{9D8B030D-6E8A-4147-A177-3AD203B41FA5}">
                      <a16:colId xmlns:a16="http://schemas.microsoft.com/office/drawing/2014/main" val="2494794753"/>
                    </a:ext>
                  </a:extLst>
                </a:gridCol>
              </a:tblGrid>
              <a:tr h="564249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情報種別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参照ファイル名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028677"/>
                  </a:ext>
                </a:extLst>
              </a:tr>
              <a:tr h="552647"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01. </a:t>
                      </a:r>
                      <a:r>
                        <a:rPr kumimoji="1" lang="zh-TW" altLang="en-US" sz="1100" dirty="0"/>
                        <a:t>介護保険被保険者資格情報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【</a:t>
                      </a:r>
                      <a:r>
                        <a:rPr kumimoji="1" lang="zh-TW" altLang="en-US" sz="1100" dirty="0"/>
                        <a:t>別紙１</a:t>
                      </a:r>
                      <a:r>
                        <a:rPr kumimoji="1" lang="en-US" altLang="zh-TW" sz="1100" dirty="0"/>
                        <a:t>_</a:t>
                      </a:r>
                      <a:r>
                        <a:rPr kumimoji="1" lang="zh-TW" altLang="en-US" sz="1100" dirty="0"/>
                        <a:t>別添１</a:t>
                      </a:r>
                      <a:r>
                        <a:rPr kumimoji="1" lang="en-US" altLang="zh-TW" sz="1100" dirty="0"/>
                        <a:t>】</a:t>
                      </a:r>
                      <a:r>
                        <a:rPr kumimoji="1" lang="en-US" altLang="ja-JP" sz="1100" dirty="0"/>
                        <a:t>【R6</a:t>
                      </a:r>
                      <a:r>
                        <a:rPr kumimoji="1" lang="ja-JP" altLang="en-US" sz="1100" dirty="0"/>
                        <a:t>介護</a:t>
                      </a:r>
                      <a:r>
                        <a:rPr kumimoji="1" lang="en-US" altLang="ja-JP" sz="1100" dirty="0"/>
                        <a:t>DX】</a:t>
                      </a:r>
                      <a:r>
                        <a:rPr kumimoji="1" lang="ja-JP" altLang="en-US" sz="1100" dirty="0"/>
                        <a:t>基本設計書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ファイル設計書</a:t>
                      </a:r>
                      <a:r>
                        <a:rPr kumimoji="1" lang="en-US" altLang="ja-JP" sz="1100" dirty="0"/>
                        <a:t>_01.</a:t>
                      </a:r>
                      <a:r>
                        <a:rPr kumimoji="1" lang="ja-JP" altLang="en-US" sz="1100" dirty="0"/>
                        <a:t>介護保険被保険者資格情報登録用ファイル</a:t>
                      </a:r>
                      <a:r>
                        <a:rPr kumimoji="1" lang="en-US" altLang="ja-JP" sz="1100" dirty="0"/>
                        <a:t>_0.4</a:t>
                      </a:r>
                      <a:r>
                        <a:rPr kumimoji="1" lang="ja-JP" altLang="en-US" sz="1100" dirty="0"/>
                        <a:t>版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計（健）</a:t>
                      </a:r>
                      <a:r>
                        <a:rPr kumimoji="1" lang="en-US" altLang="ja-JP" sz="1100" dirty="0"/>
                        <a:t>.xlsx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79769"/>
                  </a:ext>
                </a:extLst>
              </a:tr>
              <a:tr h="564249"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02. </a:t>
                      </a:r>
                      <a:r>
                        <a:rPr kumimoji="1" lang="zh-TW" altLang="en-US" sz="1100" dirty="0"/>
                        <a:t>介護保険被保険者証情報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【</a:t>
                      </a:r>
                      <a:r>
                        <a:rPr kumimoji="1" lang="zh-TW" altLang="en-US" sz="1100" dirty="0"/>
                        <a:t>別紙１</a:t>
                      </a:r>
                      <a:r>
                        <a:rPr kumimoji="1" lang="en-US" altLang="zh-TW" sz="1100" dirty="0"/>
                        <a:t>_</a:t>
                      </a:r>
                      <a:r>
                        <a:rPr kumimoji="1" lang="zh-TW" altLang="en-US" sz="1100" dirty="0"/>
                        <a:t>別添</a:t>
                      </a:r>
                      <a:r>
                        <a:rPr kumimoji="1" lang="ja-JP" altLang="en-US" sz="1100" dirty="0"/>
                        <a:t>２</a:t>
                      </a:r>
                      <a:r>
                        <a:rPr kumimoji="1" lang="en-US" altLang="zh-TW" sz="1100" dirty="0"/>
                        <a:t>】</a:t>
                      </a:r>
                      <a:r>
                        <a:rPr kumimoji="1" lang="en-US" altLang="ja-JP" sz="1100" dirty="0"/>
                        <a:t>【R6</a:t>
                      </a:r>
                      <a:r>
                        <a:rPr kumimoji="1" lang="ja-JP" altLang="en-US" sz="1100" dirty="0"/>
                        <a:t>介護</a:t>
                      </a:r>
                      <a:r>
                        <a:rPr kumimoji="1" lang="en-US" altLang="ja-JP" sz="1100" dirty="0"/>
                        <a:t>DX】</a:t>
                      </a:r>
                      <a:r>
                        <a:rPr kumimoji="1" lang="ja-JP" altLang="en-US" sz="1100" dirty="0"/>
                        <a:t>基本設計書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ファイル設計書</a:t>
                      </a:r>
                      <a:r>
                        <a:rPr kumimoji="1" lang="en-US" altLang="ja-JP" sz="1100" dirty="0"/>
                        <a:t>_02.</a:t>
                      </a:r>
                      <a:r>
                        <a:rPr kumimoji="1" lang="ja-JP" altLang="en-US" sz="1100" dirty="0"/>
                        <a:t>介護保険被保険者証情報登録用ファイル</a:t>
                      </a:r>
                      <a:r>
                        <a:rPr kumimoji="1" lang="en-US" altLang="ja-JP" sz="1100" dirty="0"/>
                        <a:t>_0.4</a:t>
                      </a:r>
                      <a:r>
                        <a:rPr kumimoji="1" lang="ja-JP" altLang="en-US" sz="1100" dirty="0"/>
                        <a:t>版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計（健）</a:t>
                      </a:r>
                      <a:r>
                        <a:rPr kumimoji="1" lang="en-US" altLang="ja-JP" sz="1100" dirty="0"/>
                        <a:t>.xlsx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42316"/>
                  </a:ext>
                </a:extLst>
              </a:tr>
              <a:tr h="564249"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03. </a:t>
                      </a:r>
                      <a:r>
                        <a:rPr kumimoji="1" lang="zh-TW" altLang="en-US" sz="1100" dirty="0"/>
                        <a:t>介護保険被保険者負担割合情報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【</a:t>
                      </a:r>
                      <a:r>
                        <a:rPr kumimoji="1" lang="zh-TW" altLang="en-US" sz="1100" dirty="0"/>
                        <a:t>別紙１</a:t>
                      </a:r>
                      <a:r>
                        <a:rPr kumimoji="1" lang="en-US" altLang="zh-TW" sz="1100" dirty="0"/>
                        <a:t>_</a:t>
                      </a:r>
                      <a:r>
                        <a:rPr kumimoji="1" lang="zh-TW" altLang="en-US" sz="1100" dirty="0"/>
                        <a:t>別添</a:t>
                      </a:r>
                      <a:r>
                        <a:rPr kumimoji="1" lang="ja-JP" altLang="en-US" sz="1100" dirty="0"/>
                        <a:t>３</a:t>
                      </a:r>
                      <a:r>
                        <a:rPr kumimoji="1" lang="en-US" altLang="zh-TW" sz="1100" dirty="0"/>
                        <a:t>】</a:t>
                      </a:r>
                      <a:r>
                        <a:rPr kumimoji="1" lang="en-US" altLang="ja-JP" sz="1100" dirty="0"/>
                        <a:t>【R6</a:t>
                      </a:r>
                      <a:r>
                        <a:rPr kumimoji="1" lang="ja-JP" altLang="en-US" sz="1100" dirty="0"/>
                        <a:t>介護</a:t>
                      </a:r>
                      <a:r>
                        <a:rPr kumimoji="1" lang="en-US" altLang="ja-JP" sz="1100" dirty="0"/>
                        <a:t>DX】</a:t>
                      </a:r>
                      <a:r>
                        <a:rPr kumimoji="1" lang="ja-JP" altLang="en-US" sz="1100" dirty="0"/>
                        <a:t>基本設計書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ファイル設計書</a:t>
                      </a:r>
                      <a:r>
                        <a:rPr kumimoji="1" lang="en-US" altLang="ja-JP" sz="1100" dirty="0"/>
                        <a:t>_03.</a:t>
                      </a:r>
                      <a:r>
                        <a:rPr kumimoji="1" lang="ja-JP" altLang="en-US" sz="1100" dirty="0"/>
                        <a:t>介護保険被保険者負担割合情報登録用ファイル</a:t>
                      </a:r>
                      <a:r>
                        <a:rPr kumimoji="1" lang="en-US" altLang="ja-JP" sz="1100" dirty="0"/>
                        <a:t>_0.4</a:t>
                      </a:r>
                      <a:r>
                        <a:rPr kumimoji="1" lang="ja-JP" altLang="en-US" sz="1100" dirty="0"/>
                        <a:t>版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計（健）</a:t>
                      </a:r>
                      <a:r>
                        <a:rPr kumimoji="1" lang="en-US" altLang="ja-JP" sz="1100" dirty="0"/>
                        <a:t>.xlsx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40860"/>
                  </a:ext>
                </a:extLst>
              </a:tr>
              <a:tr h="564249"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04. </a:t>
                      </a:r>
                      <a:r>
                        <a:rPr kumimoji="1" lang="zh-TW" altLang="en-US" sz="1100" dirty="0"/>
                        <a:t>介護保険被保険者減免減額認定証情報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100" dirty="0"/>
                        <a:t>【</a:t>
                      </a:r>
                      <a:r>
                        <a:rPr kumimoji="1" lang="zh-TW" altLang="en-US" sz="1100" dirty="0"/>
                        <a:t>別紙１</a:t>
                      </a:r>
                      <a:r>
                        <a:rPr kumimoji="1" lang="en-US" altLang="zh-TW" sz="1100" dirty="0"/>
                        <a:t>_</a:t>
                      </a:r>
                      <a:r>
                        <a:rPr kumimoji="1" lang="zh-TW" altLang="en-US" sz="1100" dirty="0"/>
                        <a:t>別添</a:t>
                      </a:r>
                      <a:r>
                        <a:rPr kumimoji="1" lang="ja-JP" altLang="en-US" sz="1100" dirty="0"/>
                        <a:t>４</a:t>
                      </a:r>
                      <a:r>
                        <a:rPr kumimoji="1" lang="en-US" altLang="zh-TW" sz="1100" dirty="0"/>
                        <a:t>】</a:t>
                      </a:r>
                      <a:r>
                        <a:rPr kumimoji="1" lang="en-US" altLang="ja-JP" sz="1100" dirty="0"/>
                        <a:t>【R6</a:t>
                      </a:r>
                      <a:r>
                        <a:rPr kumimoji="1" lang="ja-JP" altLang="en-US" sz="1100" dirty="0"/>
                        <a:t>介護</a:t>
                      </a:r>
                      <a:r>
                        <a:rPr kumimoji="1" lang="en-US" altLang="ja-JP" sz="1100" dirty="0"/>
                        <a:t>DX】</a:t>
                      </a:r>
                      <a:r>
                        <a:rPr kumimoji="1" lang="ja-JP" altLang="en-US" sz="1100" dirty="0"/>
                        <a:t>基本設計書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ファイル設計書</a:t>
                      </a:r>
                      <a:r>
                        <a:rPr kumimoji="1" lang="en-US" altLang="ja-JP" sz="1100" dirty="0"/>
                        <a:t>_04.</a:t>
                      </a:r>
                      <a:r>
                        <a:rPr kumimoji="1" lang="ja-JP" altLang="en-US" sz="1100" dirty="0"/>
                        <a:t>介護保険被保険者減免減額認定証情報登録用ファイル</a:t>
                      </a:r>
                      <a:r>
                        <a:rPr kumimoji="1" lang="en-US" altLang="ja-JP" sz="1100" dirty="0"/>
                        <a:t>_0.4</a:t>
                      </a:r>
                      <a:r>
                        <a:rPr kumimoji="1" lang="ja-JP" altLang="en-US" sz="1100" dirty="0"/>
                        <a:t>版</a:t>
                      </a:r>
                      <a:r>
                        <a:rPr kumimoji="1" lang="en-US" altLang="ja-JP" sz="1100" dirty="0"/>
                        <a:t>_</a:t>
                      </a:r>
                      <a:r>
                        <a:rPr kumimoji="1" lang="ja-JP" altLang="en-US" sz="1100" dirty="0"/>
                        <a:t>計（健）</a:t>
                      </a:r>
                      <a:r>
                        <a:rPr kumimoji="1" lang="en-US" altLang="ja-JP" sz="1100" dirty="0"/>
                        <a:t>.xlsx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502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8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E5F2B2C-8873-B6FB-6F4F-4BB724C0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1450" dirty="0">
                <a:cs typeface="Segoe UI"/>
              </a:rPr>
              <a:t>２．</a:t>
            </a:r>
            <a:r>
              <a:rPr lang="en-US" altLang="ja-JP" sz="1450" dirty="0">
                <a:cs typeface="Segoe UI"/>
              </a:rPr>
              <a:t>PMH</a:t>
            </a:r>
            <a:r>
              <a:rPr lang="ja-JP" altLang="en-US" sz="1450" dirty="0">
                <a:cs typeface="Segoe UI"/>
              </a:rPr>
              <a:t>と自治体システムのファイル連携方式について</a:t>
            </a:r>
          </a:p>
        </p:txBody>
      </p:sp>
      <p:sp>
        <p:nvSpPr>
          <p:cNvPr id="250" name="スライド番号プレースホルダー 3">
            <a:extLst>
              <a:ext uri="{FF2B5EF4-FFF2-40B4-BE49-F238E27FC236}">
                <a16:creationId xmlns:a16="http://schemas.microsoft.com/office/drawing/2014/main" id="{D864BBF2-4F32-7B7F-345A-53808D5B2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75487" y="6569667"/>
            <a:ext cx="630513" cy="278421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40" name="テキスト プレースホルダー 3">
            <a:extLst>
              <a:ext uri="{FF2B5EF4-FFF2-40B4-BE49-F238E27FC236}">
                <a16:creationId xmlns:a16="http://schemas.microsoft.com/office/drawing/2014/main" id="{CB515910-17C9-C931-D2A6-05C8CBD8A7A0}"/>
              </a:ext>
            </a:extLst>
          </p:cNvPr>
          <p:cNvSpPr>
            <a:spLocks noGrp="1"/>
          </p:cNvSpPr>
          <p:nvPr/>
        </p:nvSpPr>
        <p:spPr>
          <a:xfrm>
            <a:off x="-1200" y="827997"/>
            <a:ext cx="9907200" cy="7683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360000" tIns="144000" rIns="360000" bIns="144000" rtlCol="0" anchor="t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None/>
              <a:defRPr kumimoji="1" lang="ja-JP" altLang="en-US" sz="1300" b="0" i="0" kern="900" spc="69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180975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4250" indent="-176213" algn="l" defTabSz="914400" rtl="0" eaLnBrk="1" latinLnBrk="0" hangingPunct="1">
              <a:lnSpc>
                <a:spcPct val="130000"/>
              </a:lnSpc>
              <a:spcBef>
                <a:spcPts val="500"/>
              </a:spcBef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kumimoji="1" lang="ja-JP" altLang="en-US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PMH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と自治体システムのファイル連携方式は現在検討中であるが、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PMH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医療費助成の先行実証に倣い、以下の３形式になると想定している。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より詳細な仕様については、デジタル庁より資料を公開予定。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5EC7A8D-FCE7-0FA4-7D20-D1907A22EAD1}"/>
              </a:ext>
            </a:extLst>
          </p:cNvPr>
          <p:cNvSpPr txBox="1"/>
          <p:nvPr/>
        </p:nvSpPr>
        <p:spPr>
          <a:xfrm>
            <a:off x="648029" y="4274309"/>
            <a:ext cx="3978215" cy="28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100" dirty="0">
                <a:solidFill>
                  <a:sysClr val="windowText" lastClr="000000"/>
                </a:solidFill>
              </a:rPr>
              <a:t>※</a:t>
            </a:r>
            <a:r>
              <a:rPr kumimoji="1" lang="ja-JP" altLang="en-US" sz="1100" dirty="0">
                <a:solidFill>
                  <a:sysClr val="windowText" lastClr="000000"/>
                </a:solidFill>
              </a:rPr>
              <a:t>４．</a:t>
            </a:r>
            <a:r>
              <a:rPr kumimoji="1" lang="en-US" altLang="ja-JP" sz="1100" dirty="0">
                <a:solidFill>
                  <a:sysClr val="windowText" lastClr="000000"/>
                </a:solidFill>
              </a:rPr>
              <a:t>CSV</a:t>
            </a:r>
            <a:r>
              <a:rPr kumimoji="1" lang="ja-JP" altLang="en-US" sz="1100" dirty="0">
                <a:solidFill>
                  <a:sysClr val="windowText" lastClr="000000"/>
                </a:solidFill>
              </a:rPr>
              <a:t>ファイル出力（＋ＲＰＡ連携）は対象外とする。</a:t>
            </a:r>
            <a:endParaRPr kumimoji="1" lang="en-US" altLang="ja-JP" sz="1100" dirty="0"/>
          </a:p>
        </p:txBody>
      </p:sp>
      <p:graphicFrame>
        <p:nvGraphicFramePr>
          <p:cNvPr id="8" name="表 3">
            <a:extLst>
              <a:ext uri="{FF2B5EF4-FFF2-40B4-BE49-F238E27FC236}">
                <a16:creationId xmlns:a16="http://schemas.microsoft.com/office/drawing/2014/main" id="{72544016-6C21-3EDA-5AB0-D1D766F14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637360"/>
              </p:ext>
            </p:extLst>
          </p:nvPr>
        </p:nvGraphicFramePr>
        <p:xfrm>
          <a:off x="648029" y="1956121"/>
          <a:ext cx="4704556" cy="2245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815">
                  <a:extLst>
                    <a:ext uri="{9D8B030D-6E8A-4147-A177-3AD203B41FA5}">
                      <a16:colId xmlns:a16="http://schemas.microsoft.com/office/drawing/2014/main" val="3340535079"/>
                    </a:ext>
                  </a:extLst>
                </a:gridCol>
                <a:gridCol w="4036741">
                  <a:extLst>
                    <a:ext uri="{9D8B030D-6E8A-4147-A177-3AD203B41FA5}">
                      <a16:colId xmlns:a16="http://schemas.microsoft.com/office/drawing/2014/main" val="2494794753"/>
                    </a:ext>
                  </a:extLst>
                </a:gridCol>
              </a:tblGrid>
              <a:tr h="564249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自治体システムの改修方法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028677"/>
                  </a:ext>
                </a:extLst>
              </a:tr>
              <a:tr h="552647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C</a:t>
                      </a:r>
                      <a:r>
                        <a:rPr kumimoji="1" lang="en-US" altLang="zh-TW" sz="1100" dirty="0"/>
                        <a:t>SV/JSON</a:t>
                      </a:r>
                      <a:r>
                        <a:rPr kumimoji="1" lang="ja-JP" altLang="en-US" sz="1100" dirty="0"/>
                        <a:t>の</a:t>
                      </a:r>
                      <a:r>
                        <a:rPr kumimoji="1" lang="zh-TW" altLang="en-US" sz="1100" dirty="0"/>
                        <a:t>自動</a:t>
                      </a:r>
                      <a:r>
                        <a:rPr kumimoji="1" lang="en-US" altLang="zh-TW" sz="1100" dirty="0"/>
                        <a:t>API</a:t>
                      </a:r>
                      <a:r>
                        <a:rPr kumimoji="1" lang="zh-TW" altLang="en-US" sz="1100" dirty="0"/>
                        <a:t>連携（推奨）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79769"/>
                  </a:ext>
                </a:extLst>
              </a:tr>
              <a:tr h="56424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CSV/JSON</a:t>
                      </a:r>
                      <a:r>
                        <a:rPr kumimoji="1" lang="ja-JP" altLang="en-US" sz="1100" dirty="0"/>
                        <a:t>ファイル出力</a:t>
                      </a:r>
                    </a:p>
                    <a:p>
                      <a:r>
                        <a:rPr kumimoji="1" lang="ja-JP" altLang="en-US" sz="1100" dirty="0"/>
                        <a:t>（＋デジ庁提供の</a:t>
                      </a:r>
                      <a:r>
                        <a:rPr kumimoji="1" lang="en-US" altLang="ja-JP" sz="1100" dirty="0"/>
                        <a:t>API</a:t>
                      </a:r>
                      <a:r>
                        <a:rPr kumimoji="1" lang="ja-JP" altLang="en-US" sz="1100" dirty="0"/>
                        <a:t>連携バッチ処理の利用）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42316"/>
                  </a:ext>
                </a:extLst>
              </a:tr>
              <a:tr h="564249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CSV</a:t>
                      </a:r>
                      <a:r>
                        <a:rPr kumimoji="1" lang="ja-JP" altLang="en-US" sz="1100" dirty="0"/>
                        <a:t>ファイル出力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/>
                        <a:t>（＋手動連携）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4086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516FE58-5F09-26FF-FE5C-3708558076CE}"/>
              </a:ext>
            </a:extLst>
          </p:cNvPr>
          <p:cNvSpPr txBox="1"/>
          <p:nvPr/>
        </p:nvSpPr>
        <p:spPr>
          <a:xfrm>
            <a:off x="672756" y="5014019"/>
            <a:ext cx="6856702" cy="556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100" dirty="0"/>
              <a:t>出所）デジタル庁</a:t>
            </a:r>
            <a:r>
              <a:rPr kumimoji="1" lang="en-US" altLang="ja-JP" sz="1100" dirty="0"/>
              <a:t>,</a:t>
            </a:r>
            <a:r>
              <a:rPr kumimoji="1" lang="ja-JP" altLang="en-US" sz="1100" dirty="0"/>
              <a:t> 令和</a:t>
            </a:r>
            <a:r>
              <a:rPr kumimoji="1" lang="en-US" altLang="ja-JP" sz="1100" dirty="0"/>
              <a:t>6</a:t>
            </a:r>
            <a:r>
              <a:rPr kumimoji="1" lang="ja-JP" altLang="en-US" sz="1100" dirty="0"/>
              <a:t>年度</a:t>
            </a:r>
            <a:r>
              <a:rPr kumimoji="1" lang="en-US" altLang="ja-JP" sz="1100" dirty="0"/>
              <a:t>PMH</a:t>
            </a:r>
            <a:r>
              <a:rPr kumimoji="1" lang="ja-JP" altLang="en-US" sz="1100" dirty="0"/>
              <a:t>（医療費助成）先行実施事業自治体向けシステム改修概要説明</a:t>
            </a:r>
            <a:r>
              <a:rPr kumimoji="1" lang="en-US" altLang="ja-JP" sz="1100" dirty="0"/>
              <a:t>,</a:t>
            </a:r>
            <a:r>
              <a:rPr lang="ja-JP" altLang="en-US" sz="1100" dirty="0"/>
              <a:t> </a:t>
            </a:r>
            <a:r>
              <a:rPr kumimoji="1" lang="en-US" altLang="ja-JP" sz="1100" dirty="0"/>
              <a:t>P.11</a:t>
            </a:r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100" dirty="0">
                <a:hlinkClick r:id="rId3"/>
              </a:rPr>
              <a:t>https://www.digital.go.jp/policies/health/public-medical-hub</a:t>
            </a:r>
            <a:endParaRPr kumimoji="1"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11409480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Co-color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Co-font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>
            <a:lumMod val="20000"/>
            <a:lumOff val="80000"/>
          </a:schemeClr>
        </a:solidFill>
        <a:ln>
          <a:noFill/>
        </a:ln>
      </a:spPr>
      <a:bodyPr rtlCol="0" anchor="ctr"/>
      <a:lstStyle>
        <a:defPPr algn="l">
          <a:defRPr sz="1200" dirty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パワーポイント統一様式_A4横標準v17.pptx" id="{F0F9EB48-4B3A-42BD-907A-8B1AD5082EB9}" vid="{55FF7287-9BBA-43EC-971E-C85BFACE1BC5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資料01_【T1006】先行実証関係の自治体選定の説明資料案の作成_20240624</Template>
  <TotalTime>0</TotalTime>
  <Words>463</Words>
  <PresentationFormat>A4 210 x 297 mm</PresentationFormat>
  <Paragraphs>38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HGPｺﾞｼｯｸE</vt:lpstr>
      <vt:lpstr>Meiryo UI</vt:lpstr>
      <vt:lpstr>Meiryo</vt:lpstr>
      <vt:lpstr>Meiryo</vt:lpstr>
      <vt:lpstr>游ゴシック</vt:lpstr>
      <vt:lpstr>Arial</vt:lpstr>
      <vt:lpstr>Calibri</vt:lpstr>
      <vt:lpstr>Segoe UI</vt:lpstr>
      <vt:lpstr>Wingdings</vt:lpstr>
      <vt:lpstr>1_Office テーマ</vt:lpstr>
      <vt:lpstr>デザインの設定</vt:lpstr>
      <vt:lpstr>1．令和６年度 介護被保険者証の電子化の先行実証の範囲について</vt:lpstr>
      <vt:lpstr>1．令和６年度 介護被保険者証の電子化の先行実証の範囲について</vt:lpstr>
      <vt:lpstr>２．PMHと自治体システムのファイル連携方式について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2024-07-08T19:18:44Z</dcterms:created>
  <dcterms:modified xsi:type="dcterms:W3CDTF">2024-07-24T05:50:07Z</dcterms:modified>
</cp:coreProperties>
</file>