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9" r:id="rId2"/>
    <p:sldId id="260" r:id="rId3"/>
    <p:sldId id="272" r:id="rId4"/>
    <p:sldId id="262" r:id="rId5"/>
    <p:sldId id="264" r:id="rId6"/>
    <p:sldId id="265" r:id="rId7"/>
    <p:sldId id="266" r:id="rId8"/>
    <p:sldId id="267" r:id="rId9"/>
    <p:sldId id="268" r:id="rId10"/>
    <p:sldId id="269" r:id="rId11"/>
    <p:sldId id="270" r:id="rId12"/>
    <p:sldId id="271" r:id="rId1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CFB"/>
    <a:srgbClr val="6491F2"/>
    <a:srgbClr val="283A61"/>
    <a:srgbClr val="F58220"/>
    <a:srgbClr val="F1A3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11" d="100"/>
          <a:sy n="111" d="100"/>
        </p:scale>
        <p:origin x="1194" y="114"/>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76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F1854-FE55-424E-A55F-FC7D666CAD8D}" type="datetimeFigureOut">
              <a:rPr kumimoji="1" lang="ja-JP" altLang="en-US" smtClean="0"/>
              <a:t>2022/3/27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89BD4-F103-43BA-8C86-ABE4CF9F096D}" type="slidenum">
              <a:rPr kumimoji="1" lang="ja-JP" altLang="en-US" smtClean="0"/>
              <a:t>‹#›</a:t>
            </a:fld>
            <a:endParaRPr kumimoji="1" lang="ja-JP" altLang="en-US"/>
          </a:p>
        </p:txBody>
      </p:sp>
    </p:spTree>
    <p:extLst>
      <p:ext uri="{BB962C8B-B14F-4D97-AF65-F5344CB8AC3E}">
        <p14:creationId xmlns:p14="http://schemas.microsoft.com/office/powerpoint/2010/main" val="39234794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906000" cy="6858000"/>
          </a:xfrm>
          <a:prstGeom prst="rect">
            <a:avLst/>
          </a:prstGeom>
        </p:spPr>
      </p:pic>
      <p:sp>
        <p:nvSpPr>
          <p:cNvPr id="4" name="楕円 3"/>
          <p:cNvSpPr/>
          <p:nvPr userDrawn="1"/>
        </p:nvSpPr>
        <p:spPr>
          <a:xfrm>
            <a:off x="359172" y="3861048"/>
            <a:ext cx="1785516" cy="1656184"/>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latin typeface="Meiryo UI" panose="020B0604030504040204" pitchFamily="50" charset="-128"/>
                <a:ea typeface="Meiryo UI" panose="020B0604030504040204" pitchFamily="50" charset="-128"/>
              </a:rPr>
              <a:t>学習目標</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ゴール</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プレースホルダー 6"/>
          <p:cNvSpPr>
            <a:spLocks noGrp="1"/>
          </p:cNvSpPr>
          <p:nvPr>
            <p:ph type="body" sz="quarter" idx="11"/>
          </p:nvPr>
        </p:nvSpPr>
        <p:spPr>
          <a:xfrm>
            <a:off x="996950" y="2728913"/>
            <a:ext cx="7648575" cy="706437"/>
          </a:xfrm>
          <a:prstGeom prst="rect">
            <a:avLst/>
          </a:prstGeom>
        </p:spPr>
        <p:txBody>
          <a:bodyPr anchor="ctr"/>
          <a:lstStyle>
            <a:lvl1pPr marL="0" indent="0">
              <a:buNone/>
              <a:defRPr sz="36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1" name="テキスト プレースホルダー 6"/>
          <p:cNvSpPr>
            <a:spLocks noGrp="1"/>
          </p:cNvSpPr>
          <p:nvPr>
            <p:ph type="body" sz="quarter" idx="12"/>
          </p:nvPr>
        </p:nvSpPr>
        <p:spPr>
          <a:xfrm>
            <a:off x="2299855" y="4335921"/>
            <a:ext cx="6982690" cy="706437"/>
          </a:xfrm>
          <a:prstGeom prst="rect">
            <a:avLst/>
          </a:prstGeom>
          <a:solidFill>
            <a:schemeClr val="accent3">
              <a:lumMod val="20000"/>
              <a:lumOff val="80000"/>
            </a:schemeClr>
          </a:solidFill>
        </p:spPr>
        <p:txBody>
          <a:bodyPr anchor="ctr"/>
          <a:lstStyle>
            <a:lvl1pPr marL="0" indent="0" algn="ctr">
              <a:buNone/>
              <a:defRPr sz="20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2" name="正方形/長方形 11"/>
          <p:cNvSpPr/>
          <p:nvPr userDrawn="1"/>
        </p:nvSpPr>
        <p:spPr>
          <a:xfrm>
            <a:off x="996950" y="1610488"/>
            <a:ext cx="4156941" cy="692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3600" b="1" dirty="0" smtClean="0">
                <a:solidFill>
                  <a:schemeClr val="tx1"/>
                </a:solidFill>
                <a:latin typeface="Meiryo UI" panose="020B0604030504040204" pitchFamily="50" charset="-128"/>
                <a:ea typeface="Meiryo UI" panose="020B0604030504040204" pitchFamily="50" charset="-128"/>
              </a:rPr>
              <a:t>テーマ</a:t>
            </a:r>
            <a:endParaRPr kumimoji="1" lang="ja-JP" altLang="en-US" sz="3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6730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cxnSp>
        <p:nvCxnSpPr>
          <p:cNvPr id="7" name="直線コネクタ 6">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ホームベース 9">
            <a:extLst>
              <a:ext uri="{FF2B5EF4-FFF2-40B4-BE49-F238E27FC236}">
                <a16:creationId xmlns:a16="http://schemas.microsoft.com/office/drawing/2014/main" id="{83C152B9-5176-48D0-8B68-BCB92E7DEFD8}"/>
              </a:ext>
            </a:extLst>
          </p:cNvPr>
          <p:cNvSpPr/>
          <p:nvPr/>
        </p:nvSpPr>
        <p:spPr>
          <a:xfrm>
            <a:off x="4953000" y="590752"/>
            <a:ext cx="846316" cy="450880"/>
          </a:xfrm>
          <a:prstGeom prst="homePlate">
            <a:avLst/>
          </a:prstGeom>
          <a:solidFill>
            <a:srgbClr val="B5E888">
              <a:alpha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dirty="0" smtClean="0">
                <a:ln>
                  <a:noFill/>
                </a:ln>
                <a:solidFill>
                  <a:srgbClr val="000000">
                    <a:lumMod val="95000"/>
                    <a:lumOff val="5000"/>
                  </a:srgbClr>
                </a:solidFill>
                <a:effectLst/>
                <a:uLnTx/>
                <a:uFillTx/>
                <a:latin typeface="Meiryo UI" panose="020B0604030504040204" pitchFamily="50" charset="-128"/>
                <a:ea typeface="Meiryo UI" panose="020B0604030504040204" pitchFamily="50" charset="-128"/>
                <a:cs typeface="+mn-cs"/>
              </a:rPr>
              <a:t>参照</a:t>
            </a:r>
          </a:p>
        </p:txBody>
      </p:sp>
      <p:sp>
        <p:nvSpPr>
          <p:cNvPr id="13"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導入</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6285259" y="590024"/>
            <a:ext cx="2959278" cy="450850"/>
          </a:xfrm>
          <a:prstGeom prst="rect">
            <a:avLst/>
          </a:prstGeom>
        </p:spPr>
        <p:txBody>
          <a:bodyPr anchor="ctr"/>
          <a:lstStyle>
            <a:lvl1pPr marL="0" marR="0" indent="0" algn="l" defTabSz="925880" rtl="0" eaLnBrk="1" fontAlgn="auto" latinLnBrk="0" hangingPunct="1">
              <a:lnSpc>
                <a:spcPct val="100000"/>
              </a:lnSpc>
              <a:spcBef>
                <a:spcPts val="0"/>
              </a:spcBef>
              <a:spcAft>
                <a:spcPts val="0"/>
              </a:spcAft>
              <a:buClrTx/>
              <a:buSzTx/>
              <a:buFontTx/>
              <a:buNone/>
              <a:tabLst/>
              <a:defRPr sz="1400"/>
            </a:lvl1pPr>
          </a:lstStyle>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支援・促進する手引き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居宅・改訂版ガイドライン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p:txBody>
      </p:sp>
    </p:spTree>
    <p:extLst>
      <p:ext uri="{BB962C8B-B14F-4D97-AF65-F5344CB8AC3E}">
        <p14:creationId xmlns:p14="http://schemas.microsoft.com/office/powerpoint/2010/main" val="4073706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6" name="直線コネクタ 5">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0"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展開（グループへの問い）</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2547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振り返り</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088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bg>
      <p:bgRef idx="1003">
        <a:schemeClr val="bg1"/>
      </p:bgRef>
    </p:bg>
    <p:spTree>
      <p:nvGrpSpPr>
        <p:cNvPr id="1" name=""/>
        <p:cNvGrpSpPr/>
        <p:nvPr/>
      </p:nvGrpSpPr>
      <p:grpSpPr>
        <a:xfrm>
          <a:off x="0" y="0"/>
          <a:ext cx="0" cy="0"/>
          <a:chOff x="0" y="0"/>
          <a:chExt cx="0" cy="0"/>
        </a:xfrm>
      </p:grpSpPr>
      <p:sp>
        <p:nvSpPr>
          <p:cNvPr id="7" name="テキスト ボックス 6"/>
          <p:cNvSpPr txBox="1"/>
          <p:nvPr userDrawn="1"/>
        </p:nvSpPr>
        <p:spPr>
          <a:xfrm>
            <a:off x="2327088" y="2924944"/>
            <a:ext cx="5578771" cy="707886"/>
          </a:xfrm>
          <a:prstGeom prst="rect">
            <a:avLst/>
          </a:prstGeom>
          <a:noFill/>
        </p:spPr>
        <p:txBody>
          <a:bodyPr wrap="none" rtlCol="0">
            <a:spAutoFit/>
          </a:bodyPr>
          <a:lstStyle/>
          <a:p>
            <a:pPr algn="ctr"/>
            <a:r>
              <a:rPr lang="ja-JP" altLang="en-US" sz="4000" dirty="0" smtClean="0">
                <a:latin typeface="Meiryo UI" panose="020B0604030504040204" pitchFamily="50" charset="-128"/>
                <a:ea typeface="Meiryo UI" panose="020B0604030504040204" pitchFamily="50" charset="-128"/>
                <a:cs typeface="Meiryo UI" panose="020B0604030504040204" pitchFamily="50" charset="-128"/>
              </a:rPr>
              <a:t>伝達者向け解説のスライド</a:t>
            </a:r>
            <a:endParaRPr kumimoji="1" lang="ja-JP" altLang="en-US" sz="4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0601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lumMod val="95000"/>
          </a:schemeClr>
        </a:solidFill>
        <a:effectLst/>
      </p:bgPr>
    </p:bg>
    <p:spTree>
      <p:nvGrpSpPr>
        <p:cNvPr id="1" name=""/>
        <p:cNvGrpSpPr/>
        <p:nvPr/>
      </p:nvGrpSpPr>
      <p:grpSpPr>
        <a:xfrm>
          <a:off x="0" y="0"/>
          <a:ext cx="0" cy="0"/>
          <a:chOff x="0" y="0"/>
          <a:chExt cx="0" cy="0"/>
        </a:xfrm>
      </p:grpSpPr>
      <p:sp>
        <p:nvSpPr>
          <p:cNvPr id="7" name="テキスト ボックス 6"/>
          <p:cNvSpPr txBox="1"/>
          <p:nvPr userDrawn="1"/>
        </p:nvSpPr>
        <p:spPr>
          <a:xfrm>
            <a:off x="5457663" y="1223154"/>
            <a:ext cx="2188420"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伝達者は何をする？</a:t>
            </a:r>
          </a:p>
        </p:txBody>
      </p:sp>
      <p:sp>
        <p:nvSpPr>
          <p:cNvPr id="8" name="テキスト ボックス 7"/>
          <p:cNvSpPr txBox="1"/>
          <p:nvPr userDrawn="1"/>
        </p:nvSpPr>
        <p:spPr>
          <a:xfrm>
            <a:off x="5457663" y="3763926"/>
            <a:ext cx="3328155"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伝達者から</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受講者に何を伝える</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957747"/>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2"/>
          <p:cNvSpPr txBox="1">
            <a:spLocks/>
          </p:cNvSpPr>
          <p:nvPr userDrawn="1"/>
        </p:nvSpPr>
        <p:spPr>
          <a:xfrm>
            <a:off x="536151" y="237747"/>
            <a:ext cx="8739237"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伝達者向けの解説　このスライドで何をする？何を伝える？</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5583238" y="1690688"/>
            <a:ext cx="3692525" cy="1828800"/>
          </a:xfrm>
          <a:prstGeom prst="rect">
            <a:avLst/>
          </a:prstGeom>
          <a:solidFill>
            <a:schemeClr val="accent5">
              <a:lumMod val="20000"/>
              <a:lumOff val="80000"/>
            </a:schemeClr>
          </a:solidFill>
        </p:spPr>
        <p:txBody>
          <a:bodyPr/>
          <a:lstStyle>
            <a:lvl1pPr marL="0" marR="0" indent="0" algn="l" defTabSz="925880" rtl="0" eaLnBrk="1" fontAlgn="auto" latinLnBrk="0" hangingPunct="1">
              <a:lnSpc>
                <a:spcPct val="100000"/>
              </a:lnSpc>
              <a:spcBef>
                <a:spcPts val="0"/>
              </a:spcBef>
              <a:spcAft>
                <a:spcPts val="0"/>
              </a:spcAft>
              <a:buClrTx/>
              <a:buSzTx/>
              <a:buFont typeface="+mj-lt"/>
              <a:buNone/>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このスライドをつかって、推進スキル研修受講者にこのテーマのゴールを明確に伝えます。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endParaRPr kumimoji="1" lang="en-US" altLang="ja-JP" sz="16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プレースホルダー 14"/>
          <p:cNvSpPr>
            <a:spLocks noGrp="1"/>
          </p:cNvSpPr>
          <p:nvPr>
            <p:ph type="body" sz="quarter" idx="11" hasCustomPrompt="1"/>
          </p:nvPr>
        </p:nvSpPr>
        <p:spPr>
          <a:xfrm>
            <a:off x="5583238" y="4346918"/>
            <a:ext cx="3692525" cy="1828800"/>
          </a:xfrm>
          <a:prstGeom prst="rect">
            <a:avLst/>
          </a:prstGeom>
          <a:solidFill>
            <a:schemeClr val="accent3">
              <a:lumMod val="20000"/>
              <a:lumOff val="80000"/>
            </a:schemeClr>
          </a:solidFill>
        </p:spPr>
        <p:txBody>
          <a:bodyPr/>
          <a:lstStyle>
            <a:lvl1pPr marL="342900" marR="0" indent="-342900" algn="l" defTabSz="925880" rtl="0" eaLnBrk="1" fontAlgn="auto" latinLnBrk="0" hangingPunct="1">
              <a:lnSpc>
                <a:spcPct val="100000"/>
              </a:lnSpc>
              <a:spcBef>
                <a:spcPts val="0"/>
              </a:spcBef>
              <a:spcAft>
                <a:spcPts val="0"/>
              </a:spcAft>
              <a:buClrTx/>
              <a:buSzTx/>
              <a:buFont typeface="+mj-lt"/>
              <a:buAutoNum type="arabicPeriod"/>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527297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8980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793883"/>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3" r:id="rId3"/>
    <p:sldLayoutId id="2147483672" r:id="rId4"/>
    <p:sldLayoutId id="2147483663" r:id="rId5"/>
    <p:sldLayoutId id="2147483662" r:id="rId6"/>
    <p:sldLayoutId id="214748367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ja-JP" altLang="en-US" dirty="0"/>
              <a:t>進捗管理シートの</a:t>
            </a:r>
            <a:r>
              <a:rPr lang="ja-JP" altLang="en-US" dirty="0" smtClean="0"/>
              <a:t>作成</a:t>
            </a:r>
            <a:endParaRPr lang="ja-JP" altLang="en-US" dirty="0"/>
          </a:p>
        </p:txBody>
      </p:sp>
      <p:sp>
        <p:nvSpPr>
          <p:cNvPr id="3" name="テキスト プレースホルダー 2"/>
          <p:cNvSpPr>
            <a:spLocks noGrp="1"/>
          </p:cNvSpPr>
          <p:nvPr>
            <p:ph type="body" sz="quarter" idx="12"/>
          </p:nvPr>
        </p:nvSpPr>
        <p:spPr/>
        <p:txBody>
          <a:bodyPr/>
          <a:lstStyle/>
          <a:p>
            <a:r>
              <a:rPr lang="ja-JP" altLang="en-US" dirty="0"/>
              <a:t>進捗管理シートづくりを支援し、わかりやすく説明することができる</a:t>
            </a:r>
            <a:r>
              <a:rPr lang="ja-JP" altLang="en-US" dirty="0" smtClean="0"/>
              <a:t>。</a:t>
            </a:r>
            <a:endParaRPr lang="en-US" altLang="ja-JP" dirty="0"/>
          </a:p>
        </p:txBody>
      </p:sp>
    </p:spTree>
    <p:extLst>
      <p:ext uri="{BB962C8B-B14F-4D97-AF65-F5344CB8AC3E}">
        <p14:creationId xmlns:p14="http://schemas.microsoft.com/office/powerpoint/2010/main" val="2217536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90688"/>
            <a:ext cx="3733040" cy="1828800"/>
          </a:xfrm>
        </p:spPr>
        <p:txBody>
          <a:bodyPr/>
          <a:lstStyle/>
          <a:p>
            <a:pPr marL="342900" lvl="0" indent="-342900">
              <a:buFont typeface="+mj-lt"/>
              <a:buAutoNum type="arabicPeriod"/>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進捗管理シートを作成する意義を伝え</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る。</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進捗</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管理シートを作成するコツを伝える。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a:xfrm>
            <a:off x="5583238" y="4346917"/>
            <a:ext cx="3733040" cy="2106891"/>
          </a:xfrm>
        </p:spPr>
        <p:txBody>
          <a:bodyPr/>
          <a:lstStyle/>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成果</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をどう上げる</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か、という視点も大事ですが、実行できるのか？を確認し、実行性を保証することが</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重要であること。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目標と指標がないと、</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振り返ったとき</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に活動成果がわからなくなる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できる</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限り、定量的に測ることが出来る指標を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用いることが大切であること。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208409" y="1719488"/>
            <a:ext cx="2601510" cy="1800000"/>
          </a:xfrm>
          <a:prstGeom prst="rect">
            <a:avLst/>
          </a:prstGeom>
        </p:spPr>
      </p:pic>
      <p:pic>
        <p:nvPicPr>
          <p:cNvPr id="5" name="図 4"/>
          <p:cNvPicPr>
            <a:picLocks noChangeAspect="1"/>
          </p:cNvPicPr>
          <p:nvPr/>
        </p:nvPicPr>
        <p:blipFill>
          <a:blip r:embed="rId3"/>
          <a:stretch>
            <a:fillRect/>
          </a:stretch>
        </p:blipFill>
        <p:spPr>
          <a:xfrm>
            <a:off x="2809919" y="1690688"/>
            <a:ext cx="2614665" cy="1800000"/>
          </a:xfrm>
          <a:prstGeom prst="rect">
            <a:avLst/>
          </a:prstGeom>
        </p:spPr>
      </p:pic>
      <p:pic>
        <p:nvPicPr>
          <p:cNvPr id="6" name="図 5"/>
          <p:cNvPicPr>
            <a:picLocks noChangeAspect="1"/>
          </p:cNvPicPr>
          <p:nvPr/>
        </p:nvPicPr>
        <p:blipFill>
          <a:blip r:embed="rId4"/>
          <a:stretch>
            <a:fillRect/>
          </a:stretch>
        </p:blipFill>
        <p:spPr>
          <a:xfrm>
            <a:off x="208409" y="3677996"/>
            <a:ext cx="2614665" cy="1800000"/>
          </a:xfrm>
          <a:prstGeom prst="rect">
            <a:avLst/>
          </a:prstGeom>
        </p:spPr>
      </p:pic>
      <p:pic>
        <p:nvPicPr>
          <p:cNvPr id="7" name="図 6"/>
          <p:cNvPicPr>
            <a:picLocks noChangeAspect="1"/>
          </p:cNvPicPr>
          <p:nvPr/>
        </p:nvPicPr>
        <p:blipFill>
          <a:blip r:embed="rId5"/>
          <a:stretch>
            <a:fillRect/>
          </a:stretch>
        </p:blipFill>
        <p:spPr>
          <a:xfrm>
            <a:off x="2827603" y="3677996"/>
            <a:ext cx="2596981" cy="1800000"/>
          </a:xfrm>
          <a:prstGeom prst="rect">
            <a:avLst/>
          </a:prstGeom>
        </p:spPr>
      </p:pic>
    </p:spTree>
    <p:extLst>
      <p:ext uri="{BB962C8B-B14F-4D97-AF65-F5344CB8AC3E}">
        <p14:creationId xmlns:p14="http://schemas.microsoft.com/office/powerpoint/2010/main" val="3644543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このスライドを使って、受講者に「グループワークを展開する」体験をしてもらう</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kumimoji="1" lang="ja-JP" altLang="en-US" sz="1600" dirty="0" smtClean="0">
                <a:solidFill>
                  <a:srgbClr val="404040"/>
                </a:solidFill>
                <a:latin typeface="Meiryo UI" panose="020B0604030504040204" pitchFamily="50" charset="-128"/>
                <a:ea typeface="Meiryo UI" panose="020B0604030504040204" pitchFamily="50" charset="-128"/>
              </a:rPr>
              <a:t>予め、誰がリーダー役をやるのか？人数が多い場合は、どう役割を割り振るのか、設定を決めておく。</a:t>
            </a:r>
            <a:endParaRPr kumimoji="1" lang="ja-JP" altLang="en-US" dirty="0"/>
          </a:p>
        </p:txBody>
      </p:sp>
      <p:sp>
        <p:nvSpPr>
          <p:cNvPr id="3" name="テキスト プレースホルダー 2"/>
          <p:cNvSpPr>
            <a:spLocks noGrp="1"/>
          </p:cNvSpPr>
          <p:nvPr>
            <p:ph type="body" sz="quarter" idx="11"/>
          </p:nvPr>
        </p:nvSpPr>
        <p:spPr/>
        <p:txBody>
          <a:bodyPr/>
          <a:lstStyle/>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「リーダーが、</a:t>
            </a:r>
            <a:r>
              <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実行に移してみよう</a:t>
            </a:r>
            <a:r>
              <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」と思えるようになるにはどうしたらよいか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？現場をイメージして、考えてもらうこと。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面談の疑似体験を通して、</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具体的な声のかけ方を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イメージすること。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819566" y="1989000"/>
            <a:ext cx="4133434" cy="2880000"/>
          </a:xfrm>
          <a:prstGeom prst="rect">
            <a:avLst/>
          </a:prstGeom>
        </p:spPr>
      </p:pic>
    </p:spTree>
    <p:extLst>
      <p:ext uri="{BB962C8B-B14F-4D97-AF65-F5344CB8AC3E}">
        <p14:creationId xmlns:p14="http://schemas.microsoft.com/office/powerpoint/2010/main" val="1135848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90687"/>
            <a:ext cx="3692525" cy="2050039"/>
          </a:xfrm>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伝達者は、全体で振り返る。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（このスライドを見せる前に）受講者から意見や感想を述べてもらう。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このスライドを受講者に見せ、受講者から意見・感想を聞く。</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伝達者なりの解説を加える。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受講者が理解したかどうか、観察する。</a:t>
            </a:r>
            <a:endParaRPr lang="ja-JP" altLang="en-US" sz="1600" dirty="0"/>
          </a:p>
          <a:p>
            <a:pPr lvl="0"/>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a:xfrm>
            <a:off x="5583238" y="4125245"/>
            <a:ext cx="3692525" cy="2233992"/>
          </a:xfrm>
        </p:spPr>
        <p:txBody>
          <a:bodyPr/>
          <a:lstStyle/>
          <a:p>
            <a:pPr marL="0" lvl="0" indent="0">
              <a:buNone/>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受講者には、以下の理解を促しましょう。</a:t>
            </a: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実行計画は、実行性が保証されている必要がある</a:t>
            </a: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理想的な計画であっても、実行性がなかったり、過度な負担がかかるとうまくいかない</a:t>
            </a: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定量的な指標を予め設定する</a:t>
            </a: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活動が軽やかに進まないと、メンバーの士気も下がりがちな</a:t>
            </a: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時間を意識し活動を次のステップに促すことが大切である</a:t>
            </a: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87350" y="1989000"/>
            <a:ext cx="4165650" cy="2880000"/>
          </a:xfrm>
          <a:prstGeom prst="rect">
            <a:avLst/>
          </a:prstGeom>
        </p:spPr>
      </p:pic>
    </p:spTree>
    <p:extLst>
      <p:ext uri="{BB962C8B-B14F-4D97-AF65-F5344CB8AC3E}">
        <p14:creationId xmlns:p14="http://schemas.microsoft.com/office/powerpoint/2010/main" val="3032661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883476" y="590024"/>
            <a:ext cx="3620741" cy="450850"/>
          </a:xfrm>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P23</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28</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P17</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18</a:t>
            </a:r>
            <a:r>
              <a:rPr lang="ja-JP" altLang="en-US" dirty="0" err="1">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34</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35</a:t>
            </a:r>
            <a:endParaRPr lang="en-US" altLang="ja-JP" dirty="0">
              <a:latin typeface="Meiryo UI" panose="020B0604030504040204" pitchFamily="50" charset="-128"/>
              <a:ea typeface="Meiryo UI" panose="020B0604030504040204" pitchFamily="50" charset="-128"/>
            </a:endParaRPr>
          </a:p>
        </p:txBody>
      </p:sp>
      <p:sp>
        <p:nvSpPr>
          <p:cNvPr id="3" name="正方形/長方形 2"/>
          <p:cNvSpPr/>
          <p:nvPr/>
        </p:nvSpPr>
        <p:spPr>
          <a:xfrm>
            <a:off x="441862" y="1366575"/>
            <a:ext cx="4254691" cy="461665"/>
          </a:xfrm>
          <a:prstGeom prst="rect">
            <a:avLst/>
          </a:prstGeom>
        </p:spPr>
        <p:txBody>
          <a:bodyPr wrap="none">
            <a:spAutoFit/>
          </a:bodyPr>
          <a:lstStyle/>
          <a:p>
            <a:pPr algn="ctr"/>
            <a:r>
              <a:rPr lang="ja-JP" altLang="en-US" sz="2400" b="1" u="sng" dirty="0" smtClean="0">
                <a:latin typeface="Meiryo UI" panose="020B0604030504040204" pitchFamily="50" charset="-128"/>
                <a:ea typeface="Meiryo UI" panose="020B0604030504040204" pitchFamily="50" charset="-128"/>
              </a:rPr>
              <a:t>進捗管理シートを作成する意義</a:t>
            </a:r>
            <a:endParaRPr lang="ja-JP" altLang="en-US" sz="2400" b="1" u="sng" dirty="0">
              <a:latin typeface="Meiryo UI" panose="020B0604030504040204" pitchFamily="50" charset="-128"/>
              <a:ea typeface="Meiryo UI" panose="020B0604030504040204" pitchFamily="50" charset="-128"/>
            </a:endParaRPr>
          </a:p>
        </p:txBody>
      </p:sp>
      <p:sp>
        <p:nvSpPr>
          <p:cNvPr id="4" name="正方形/長方形 3"/>
          <p:cNvSpPr/>
          <p:nvPr/>
        </p:nvSpPr>
        <p:spPr>
          <a:xfrm>
            <a:off x="657886" y="2418176"/>
            <a:ext cx="8352928" cy="861774"/>
          </a:xfrm>
          <a:prstGeom prst="rect">
            <a:avLst/>
          </a:prstGeom>
          <a:solidFill>
            <a:schemeClr val="bg1">
              <a:lumMod val="95000"/>
            </a:schemeClr>
          </a:solidFill>
        </p:spPr>
        <p:txBody>
          <a:bodyPr wrap="square">
            <a:spAutoFit/>
          </a:bodyPr>
          <a:lstStyle/>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進捗管理シート等を使うことにより、取組のスケジュールや役割分担が明確になるため、実際に活動を開始</a:t>
            </a:r>
            <a:r>
              <a:rPr lang="ja-JP" altLang="en-US" sz="1600" dirty="0" smtClean="0">
                <a:latin typeface="Meiryo UI" panose="020B0604030504040204" pitchFamily="50" charset="-128"/>
                <a:ea typeface="Meiryo UI" panose="020B0604030504040204" pitchFamily="50" charset="-128"/>
              </a:rPr>
              <a:t>しやすくなります。</a:t>
            </a:r>
            <a:endParaRPr lang="en-US" altLang="ja-JP" sz="1600" dirty="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ja-JP" altLang="en-US" sz="1600" dirty="0" smtClean="0">
                <a:latin typeface="Meiryo UI" panose="020B0604030504040204" pitchFamily="50" charset="-128"/>
                <a:ea typeface="Meiryo UI" panose="020B0604030504040204" pitchFamily="50" charset="-128"/>
              </a:rPr>
              <a:t>また</a:t>
            </a:r>
            <a:r>
              <a:rPr lang="ja-JP" altLang="en-US" sz="1600" dirty="0">
                <a:latin typeface="Meiryo UI" panose="020B0604030504040204" pitchFamily="50" charset="-128"/>
                <a:ea typeface="Meiryo UI" panose="020B0604030504040204" pitchFamily="50" charset="-128"/>
              </a:rPr>
              <a:t>、取組の進捗を管理しやすくなります。</a:t>
            </a:r>
            <a:endParaRPr lang="en-US" altLang="ja-JP" sz="1600" dirty="0" smtClean="0">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2"/>
          <a:stretch>
            <a:fillRect/>
          </a:stretch>
        </p:blipFill>
        <p:spPr>
          <a:xfrm>
            <a:off x="657886" y="1881516"/>
            <a:ext cx="5640283" cy="520642"/>
          </a:xfrm>
          <a:prstGeom prst="rect">
            <a:avLst/>
          </a:prstGeom>
        </p:spPr>
      </p:pic>
      <p:sp>
        <p:nvSpPr>
          <p:cNvPr id="6" name="正方形/長方形 5"/>
          <p:cNvSpPr/>
          <p:nvPr/>
        </p:nvSpPr>
        <p:spPr>
          <a:xfrm>
            <a:off x="2226960" y="6137774"/>
            <a:ext cx="7313031" cy="246221"/>
          </a:xfrm>
          <a:prstGeom prst="rect">
            <a:avLst/>
          </a:prstGeom>
        </p:spPr>
        <p:txBody>
          <a:bodyPr wrap="square">
            <a:spAutoFit/>
          </a:bodyPr>
          <a:lstStyle/>
          <a:p>
            <a:pPr algn="r"/>
            <a:r>
              <a:rPr lang="ja-JP" altLang="en-US" sz="1000" dirty="0">
                <a:latin typeface="Meiryo UI" panose="020B0604030504040204" pitchFamily="50" charset="-128"/>
                <a:ea typeface="Meiryo UI" panose="020B0604030504040204" pitchFamily="50" charset="-128"/>
              </a:rPr>
              <a:t>進捗管理シートは、ガイドライン（居</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a:t>
            </a:r>
            <a:r>
              <a:rPr lang="en-US" altLang="ja-JP" sz="1000" dirty="0">
                <a:latin typeface="Meiryo UI" panose="020B0604030504040204" pitchFamily="50" charset="-128"/>
                <a:ea typeface="Meiryo UI" panose="020B0604030504040204" pitchFamily="50" charset="-128"/>
              </a:rPr>
              <a:t>P.34</a:t>
            </a:r>
            <a:r>
              <a:rPr lang="ja-JP" altLang="en-US" sz="1000" dirty="0" err="1">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（医</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a:t>
            </a:r>
            <a:r>
              <a:rPr lang="en-US" altLang="ja-JP" sz="1000" dirty="0">
                <a:latin typeface="Meiryo UI" panose="020B0604030504040204" pitchFamily="50" charset="-128"/>
                <a:ea typeface="Meiryo UI" panose="020B0604030504040204" pitchFamily="50" charset="-128"/>
              </a:rPr>
              <a:t>P.92-93</a:t>
            </a:r>
            <a:r>
              <a:rPr lang="ja-JP" altLang="en-US" sz="1000" dirty="0" err="1">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（施</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a:t>
            </a:r>
            <a:r>
              <a:rPr lang="en-US" altLang="ja-JP" sz="1000" dirty="0">
                <a:latin typeface="Meiryo UI" panose="020B0604030504040204" pitchFamily="50" charset="-128"/>
                <a:ea typeface="Meiryo UI" panose="020B0604030504040204" pitchFamily="50" charset="-128"/>
              </a:rPr>
              <a:t>P.20</a:t>
            </a:r>
            <a:r>
              <a:rPr lang="ja-JP" altLang="en-US" sz="1000" dirty="0">
                <a:latin typeface="Meiryo UI" panose="020B0604030504040204" pitchFamily="50" charset="-128"/>
                <a:ea typeface="Meiryo UI" panose="020B0604030504040204" pitchFamily="50" charset="-128"/>
              </a:rPr>
              <a:t>を参照して下さい</a:t>
            </a:r>
          </a:p>
        </p:txBody>
      </p:sp>
      <p:sp>
        <p:nvSpPr>
          <p:cNvPr id="7" name="正方形/長方形 6"/>
          <p:cNvSpPr/>
          <p:nvPr/>
        </p:nvSpPr>
        <p:spPr>
          <a:xfrm>
            <a:off x="657886" y="3798157"/>
            <a:ext cx="8352928" cy="830997"/>
          </a:xfrm>
          <a:prstGeom prst="rect">
            <a:avLst/>
          </a:prstGeom>
          <a:solidFill>
            <a:schemeClr val="bg1">
              <a:lumMod val="95000"/>
            </a:schemeClr>
          </a:solidFill>
        </p:spPr>
        <p:txBody>
          <a:bodyPr wrap="square">
            <a:spAutoFit/>
          </a:bodyPr>
          <a:lstStyle/>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あらかじめ測定可能な指標や観察ポイントを設定しておくことによって、取組の成果を評価・共有しやすくなります。</a:t>
            </a:r>
          </a:p>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特に、定量的な指標を用いると、実際の成果と当初想定した結果と差分を議論しやすく</a:t>
            </a:r>
            <a:r>
              <a:rPr lang="ja-JP" altLang="en-US" sz="1600" dirty="0" smtClean="0">
                <a:latin typeface="Meiryo UI" panose="020B0604030504040204" pitchFamily="50" charset="-128"/>
                <a:ea typeface="Meiryo UI" panose="020B0604030504040204" pitchFamily="50" charset="-128"/>
              </a:rPr>
              <a:t>なります。</a:t>
            </a:r>
            <a:endParaRPr lang="en-US" altLang="ja-JP" sz="1600" dirty="0" smtClean="0">
              <a:latin typeface="Meiryo UI" panose="020B0604030504040204" pitchFamily="50" charset="-128"/>
              <a:ea typeface="Meiryo UI" panose="020B0604030504040204" pitchFamily="50" charset="-128"/>
            </a:endParaRPr>
          </a:p>
        </p:txBody>
      </p:sp>
      <p:pic>
        <p:nvPicPr>
          <p:cNvPr id="8" name="図 7"/>
          <p:cNvPicPr>
            <a:picLocks noChangeAspect="1"/>
          </p:cNvPicPr>
          <p:nvPr/>
        </p:nvPicPr>
        <p:blipFill>
          <a:blip r:embed="rId3"/>
          <a:stretch>
            <a:fillRect/>
          </a:stretch>
        </p:blipFill>
        <p:spPr>
          <a:xfrm>
            <a:off x="657886" y="3295968"/>
            <a:ext cx="7218586" cy="486171"/>
          </a:xfrm>
          <a:prstGeom prst="rect">
            <a:avLst/>
          </a:prstGeom>
        </p:spPr>
      </p:pic>
      <p:sp>
        <p:nvSpPr>
          <p:cNvPr id="10" name="正方形/長方形 9"/>
          <p:cNvSpPr/>
          <p:nvPr/>
        </p:nvSpPr>
        <p:spPr>
          <a:xfrm>
            <a:off x="657886" y="5306777"/>
            <a:ext cx="8352928" cy="830997"/>
          </a:xfrm>
          <a:prstGeom prst="rect">
            <a:avLst/>
          </a:prstGeom>
          <a:solidFill>
            <a:schemeClr val="bg1">
              <a:lumMod val="95000"/>
            </a:schemeClr>
          </a:solidFill>
        </p:spPr>
        <p:txBody>
          <a:bodyPr wrap="square">
            <a:spAutoFit/>
          </a:bodyPr>
          <a:lstStyle/>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間接的業務にかかる時間に変化があったか」「職員の働きやすさに変化があったか」「ケアの質に変化があったか」などの観点から指標を設定すると、介護分野ならではの視点から改善活動が評価しやすくなります。</a:t>
            </a:r>
          </a:p>
        </p:txBody>
      </p:sp>
      <p:pic>
        <p:nvPicPr>
          <p:cNvPr id="11" name="図 10"/>
          <p:cNvPicPr>
            <a:picLocks noChangeAspect="1"/>
          </p:cNvPicPr>
          <p:nvPr/>
        </p:nvPicPr>
        <p:blipFill>
          <a:blip r:embed="rId4"/>
          <a:stretch>
            <a:fillRect/>
          </a:stretch>
        </p:blipFill>
        <p:spPr>
          <a:xfrm>
            <a:off x="657886" y="4645172"/>
            <a:ext cx="8352928" cy="645589"/>
          </a:xfrm>
          <a:prstGeom prst="rect">
            <a:avLst/>
          </a:prstGeom>
        </p:spPr>
      </p:pic>
    </p:spTree>
    <p:extLst>
      <p:ext uri="{BB962C8B-B14F-4D97-AF65-F5344CB8AC3E}">
        <p14:creationId xmlns:p14="http://schemas.microsoft.com/office/powerpoint/2010/main" val="3456379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883476" y="590024"/>
            <a:ext cx="3620741" cy="450850"/>
          </a:xfrm>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P23</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28</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P17</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18</a:t>
            </a:r>
            <a:r>
              <a:rPr lang="ja-JP" altLang="en-US" dirty="0" err="1">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34</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35</a:t>
            </a:r>
            <a:endParaRPr lang="en-US" altLang="ja-JP" dirty="0">
              <a:latin typeface="Meiryo UI" panose="020B0604030504040204" pitchFamily="50" charset="-128"/>
              <a:ea typeface="Meiryo UI" panose="020B0604030504040204" pitchFamily="50" charset="-128"/>
            </a:endParaRPr>
          </a:p>
        </p:txBody>
      </p:sp>
      <p:sp>
        <p:nvSpPr>
          <p:cNvPr id="7" name="正方形/長方形 6"/>
          <p:cNvSpPr/>
          <p:nvPr/>
        </p:nvSpPr>
        <p:spPr>
          <a:xfrm>
            <a:off x="638714" y="2351756"/>
            <a:ext cx="8352928" cy="861774"/>
          </a:xfrm>
          <a:prstGeom prst="rect">
            <a:avLst/>
          </a:prstGeom>
          <a:solidFill>
            <a:schemeClr val="bg1">
              <a:lumMod val="95000"/>
            </a:schemeClr>
          </a:solidFill>
        </p:spPr>
        <p:txBody>
          <a:bodyPr wrap="square">
            <a:spAutoFit/>
          </a:bodyPr>
          <a:lstStyle/>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実行計画の段階で求める要求は高まりがちですが、どのような計画も「実現できる」内容でなくてはなりません。</a:t>
            </a:r>
          </a:p>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「現実的な計画か」と吟味を繰り返し、実現可能な計画を設計していきましょう。</a:t>
            </a:r>
            <a:endParaRPr lang="en-US" altLang="ja-JP" sz="1600" dirty="0">
              <a:latin typeface="Meiryo UI" panose="020B0604030504040204" pitchFamily="50" charset="-128"/>
              <a:ea typeface="Meiryo UI" panose="020B0604030504040204" pitchFamily="50" charset="-128"/>
            </a:endParaRPr>
          </a:p>
        </p:txBody>
      </p:sp>
      <p:pic>
        <p:nvPicPr>
          <p:cNvPr id="11" name="図 10"/>
          <p:cNvPicPr>
            <a:picLocks noChangeAspect="1"/>
          </p:cNvPicPr>
          <p:nvPr/>
        </p:nvPicPr>
        <p:blipFill>
          <a:blip r:embed="rId2"/>
          <a:stretch>
            <a:fillRect/>
          </a:stretch>
        </p:blipFill>
        <p:spPr>
          <a:xfrm>
            <a:off x="638714" y="1773988"/>
            <a:ext cx="5471141" cy="565582"/>
          </a:xfrm>
          <a:prstGeom prst="rect">
            <a:avLst/>
          </a:prstGeom>
        </p:spPr>
      </p:pic>
      <p:sp>
        <p:nvSpPr>
          <p:cNvPr id="12" name="正方形/長方形 11"/>
          <p:cNvSpPr/>
          <p:nvPr/>
        </p:nvSpPr>
        <p:spPr>
          <a:xfrm>
            <a:off x="638714" y="5031492"/>
            <a:ext cx="8352928" cy="1077218"/>
          </a:xfrm>
          <a:prstGeom prst="rect">
            <a:avLst/>
          </a:prstGeom>
          <a:solidFill>
            <a:schemeClr val="bg1">
              <a:lumMod val="95000"/>
            </a:schemeClr>
          </a:solidFill>
        </p:spPr>
        <p:txBody>
          <a:bodyPr wrap="square">
            <a:spAutoFit/>
          </a:bodyPr>
          <a:lstStyle/>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計画は期待する結果につながる道筋を描いているか、という視点から実行計画を吟味します。</a:t>
            </a:r>
            <a:endParaRPr lang="en-US" altLang="ja-JP" sz="16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目的と計画にズレが生じていれば、計画を修正しましょう。</a:t>
            </a:r>
            <a:endParaRPr lang="en-US" altLang="ja-JP" sz="16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ズレを残したまま計画を実行した場合、成果が得られず、プロジェクトメンバーのモチベーションを</a:t>
            </a:r>
            <a:r>
              <a:rPr lang="ja-JP" altLang="en-US" sz="1600" dirty="0" smtClean="0">
                <a:latin typeface="Meiryo UI" panose="020B0604030504040204" pitchFamily="50" charset="-128"/>
                <a:ea typeface="Meiryo UI" panose="020B0604030504040204" pitchFamily="50" charset="-128"/>
              </a:rPr>
              <a:t>下げかねません。</a:t>
            </a:r>
            <a:endParaRPr lang="en-US" altLang="ja-JP" sz="1600" dirty="0">
              <a:latin typeface="Meiryo UI" panose="020B0604030504040204" pitchFamily="50" charset="-128"/>
              <a:ea typeface="Meiryo UI" panose="020B0604030504040204" pitchFamily="50" charset="-128"/>
            </a:endParaRPr>
          </a:p>
        </p:txBody>
      </p:sp>
      <p:pic>
        <p:nvPicPr>
          <p:cNvPr id="13" name="図 12"/>
          <p:cNvPicPr>
            <a:picLocks noChangeAspect="1"/>
          </p:cNvPicPr>
          <p:nvPr/>
        </p:nvPicPr>
        <p:blipFill>
          <a:blip r:embed="rId3"/>
          <a:stretch>
            <a:fillRect/>
          </a:stretch>
        </p:blipFill>
        <p:spPr>
          <a:xfrm>
            <a:off x="638714" y="4564444"/>
            <a:ext cx="8352928" cy="454864"/>
          </a:xfrm>
          <a:prstGeom prst="rect">
            <a:avLst/>
          </a:prstGeom>
        </p:spPr>
      </p:pic>
      <p:sp>
        <p:nvSpPr>
          <p:cNvPr id="14" name="正方形/長方形 13"/>
          <p:cNvSpPr/>
          <p:nvPr/>
        </p:nvSpPr>
        <p:spPr>
          <a:xfrm>
            <a:off x="638714" y="3721261"/>
            <a:ext cx="8569240" cy="830997"/>
          </a:xfrm>
          <a:prstGeom prst="rect">
            <a:avLst/>
          </a:prstGeom>
          <a:solidFill>
            <a:schemeClr val="bg1">
              <a:lumMod val="95000"/>
            </a:schemeClr>
          </a:solidFill>
        </p:spPr>
        <p:txBody>
          <a:bodyPr wrap="square">
            <a:spAutoFit/>
          </a:bodyPr>
          <a:lstStyle/>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実行計画では、課題解決までの道筋を具体化しておく必要があります。</a:t>
            </a:r>
            <a:endParaRPr lang="en-US" altLang="ja-JP" sz="16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しかし、必要以上に実行計画を精緻化する必要はありません。実行のしやすさを優先して策定しましょう。</a:t>
            </a:r>
            <a:endParaRPr lang="en-US" altLang="ja-JP" sz="1600" dirty="0">
              <a:latin typeface="Meiryo UI" panose="020B0604030504040204" pitchFamily="50" charset="-128"/>
              <a:ea typeface="Meiryo UI" panose="020B0604030504040204" pitchFamily="50" charset="-128"/>
            </a:endParaRPr>
          </a:p>
        </p:txBody>
      </p:sp>
      <p:pic>
        <p:nvPicPr>
          <p:cNvPr id="15" name="図 14"/>
          <p:cNvPicPr>
            <a:picLocks noChangeAspect="1"/>
          </p:cNvPicPr>
          <p:nvPr/>
        </p:nvPicPr>
        <p:blipFill>
          <a:blip r:embed="rId4"/>
          <a:stretch>
            <a:fillRect/>
          </a:stretch>
        </p:blipFill>
        <p:spPr>
          <a:xfrm>
            <a:off x="638714" y="3225716"/>
            <a:ext cx="8430697" cy="483359"/>
          </a:xfrm>
          <a:prstGeom prst="rect">
            <a:avLst/>
          </a:prstGeom>
        </p:spPr>
      </p:pic>
      <p:sp>
        <p:nvSpPr>
          <p:cNvPr id="16" name="正方形/長方形 15"/>
          <p:cNvSpPr/>
          <p:nvPr/>
        </p:nvSpPr>
        <p:spPr>
          <a:xfrm>
            <a:off x="452116" y="1267122"/>
            <a:ext cx="4075155"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1" i="0" u="sng"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進捗管理シートを作成</a:t>
            </a:r>
            <a:r>
              <a:rPr kumimoji="0" lang="ja-JP" altLang="en-US" sz="2400" b="1" i="0" u="sng"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するコツ</a:t>
            </a:r>
            <a:endParaRPr kumimoji="0" lang="ja-JP" altLang="en-US" sz="24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915492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a:stretch>
            <a:fillRect/>
          </a:stretch>
        </p:blipFill>
        <p:spPr>
          <a:xfrm>
            <a:off x="452116" y="1817072"/>
            <a:ext cx="6934405" cy="492257"/>
          </a:xfrm>
          <a:prstGeom prst="rect">
            <a:avLst/>
          </a:prstGeom>
        </p:spPr>
      </p:pic>
      <p:sp>
        <p:nvSpPr>
          <p:cNvPr id="2" name="テキスト プレースホルダー 1"/>
          <p:cNvSpPr>
            <a:spLocks noGrp="1"/>
          </p:cNvSpPr>
          <p:nvPr>
            <p:ph type="body" sz="quarter" idx="10"/>
          </p:nvPr>
        </p:nvSpPr>
        <p:spPr>
          <a:xfrm>
            <a:off x="5883476" y="590024"/>
            <a:ext cx="3620741" cy="450850"/>
          </a:xfrm>
        </p:spPr>
        <p:txBody>
          <a:bodyPr/>
          <a:lstStyle/>
          <a:p>
            <a:pPr>
              <a:tabLst>
                <a:tab pos="1619250" algn="l"/>
              </a:tabLst>
            </a:pPr>
            <a:r>
              <a:rPr lang="ja-JP" altLang="en-US" dirty="0">
                <a:latin typeface="Meiryo UI" panose="020B0604030504040204" pitchFamily="50" charset="-128"/>
                <a:ea typeface="Meiryo UI" panose="020B0604030504040204" pitchFamily="50" charset="-128"/>
              </a:rPr>
              <a:t>支援・促進する手引き</a:t>
            </a:r>
            <a:r>
              <a:rPr lang="en-US" altLang="ja-JP" dirty="0">
                <a:latin typeface="Meiryo UI" panose="020B0604030504040204" pitchFamily="50" charset="-128"/>
                <a:ea typeface="Meiryo UI" panose="020B0604030504040204" pitchFamily="50" charset="-128"/>
              </a:rPr>
              <a:t>	P23</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28</a:t>
            </a:r>
          </a:p>
          <a:p>
            <a:pPr>
              <a:tabLst>
                <a:tab pos="1619250" algn="l"/>
              </a:tabLst>
            </a:pPr>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P17</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18</a:t>
            </a:r>
            <a:r>
              <a:rPr lang="ja-JP" altLang="en-US" dirty="0" err="1">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34</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35</a:t>
            </a:r>
            <a:endParaRPr lang="en-US" altLang="ja-JP" dirty="0">
              <a:latin typeface="Meiryo UI" panose="020B0604030504040204" pitchFamily="50" charset="-128"/>
              <a:ea typeface="Meiryo UI" panose="020B0604030504040204" pitchFamily="50" charset="-128"/>
            </a:endParaRPr>
          </a:p>
        </p:txBody>
      </p:sp>
      <p:sp>
        <p:nvSpPr>
          <p:cNvPr id="7" name="正方形/長方形 6"/>
          <p:cNvSpPr/>
          <p:nvPr/>
        </p:nvSpPr>
        <p:spPr>
          <a:xfrm>
            <a:off x="452116" y="2397614"/>
            <a:ext cx="8352928" cy="1815882"/>
          </a:xfrm>
          <a:prstGeom prst="rect">
            <a:avLst/>
          </a:prstGeom>
          <a:solidFill>
            <a:schemeClr val="bg1">
              <a:lumMod val="95000"/>
            </a:schemeClr>
          </a:solidFill>
        </p:spPr>
        <p:txBody>
          <a:bodyPr wrap="square">
            <a:spAutoFit/>
          </a:bodyPr>
          <a:lstStyle/>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実行計画が固まれば、次は進捗を管理しやすいルールを定めます。具体的には、進捗管理シートを用いて「誰が」「何を」「いつまでに」を明確にします。</a:t>
            </a:r>
          </a:p>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役割分担とスケジュールを明確に決めておくことで、プロジェクトメンバーはいつまでに何をしないといけないのかが明確になります。</a:t>
            </a:r>
          </a:p>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その結果、より主体的に取り組めるようになります。</a:t>
            </a:r>
          </a:p>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また、作業の遅れはプロジェクト全体の進捗に影響します。作業を終える締切日の認識も確認しておきます。</a:t>
            </a:r>
          </a:p>
        </p:txBody>
      </p:sp>
      <p:sp>
        <p:nvSpPr>
          <p:cNvPr id="8" name="正方形/長方形 7"/>
          <p:cNvSpPr/>
          <p:nvPr/>
        </p:nvSpPr>
        <p:spPr>
          <a:xfrm>
            <a:off x="452116" y="4916394"/>
            <a:ext cx="8569241" cy="1077218"/>
          </a:xfrm>
          <a:prstGeom prst="rect">
            <a:avLst/>
          </a:prstGeom>
          <a:solidFill>
            <a:schemeClr val="bg1">
              <a:lumMod val="95000"/>
            </a:schemeClr>
          </a:solidFill>
        </p:spPr>
        <p:txBody>
          <a:bodyPr wrap="square">
            <a:spAutoFit/>
          </a:bodyPr>
          <a:lstStyle/>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実行計画を作成したら、プロジェクトの進捗状況や成果を評価する指標・観察ポイントを設定します。</a:t>
            </a:r>
          </a:p>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プロジェクトの進捗状況や成果はプロジェクトチーム内だけではなく、自分たちの事業所・施設にも共有します。</a:t>
            </a:r>
          </a:p>
          <a:p>
            <a:pPr marL="342900" lvl="0" indent="-342900">
              <a:buFont typeface="Arial" panose="020B0604020202020204" pitchFamily="34" charset="0"/>
              <a:buChar char="•"/>
            </a:pPr>
            <a:r>
              <a:rPr lang="ja-JP" altLang="en-US" sz="1600" dirty="0">
                <a:solidFill>
                  <a:prstClr val="black"/>
                </a:solidFill>
                <a:latin typeface="Meiryo UI" panose="020B0604030504040204" pitchFamily="50" charset="-128"/>
                <a:ea typeface="Meiryo UI" panose="020B0604030504040204" pitchFamily="50" charset="-128"/>
              </a:rPr>
              <a:t>とくに、計測可能で定量的な指標を設定しておくと、成果を共有しやすくなります。</a:t>
            </a:r>
          </a:p>
        </p:txBody>
      </p:sp>
      <p:pic>
        <p:nvPicPr>
          <p:cNvPr id="10" name="図 9"/>
          <p:cNvPicPr>
            <a:picLocks noChangeAspect="1"/>
          </p:cNvPicPr>
          <p:nvPr/>
        </p:nvPicPr>
        <p:blipFill>
          <a:blip r:embed="rId3"/>
          <a:stretch>
            <a:fillRect/>
          </a:stretch>
        </p:blipFill>
        <p:spPr>
          <a:xfrm>
            <a:off x="452116" y="4301781"/>
            <a:ext cx="6228215" cy="526328"/>
          </a:xfrm>
          <a:prstGeom prst="rect">
            <a:avLst/>
          </a:prstGeom>
        </p:spPr>
      </p:pic>
      <p:sp>
        <p:nvSpPr>
          <p:cNvPr id="11" name="正方形/長方形 10"/>
          <p:cNvSpPr/>
          <p:nvPr/>
        </p:nvSpPr>
        <p:spPr>
          <a:xfrm>
            <a:off x="452116" y="1267122"/>
            <a:ext cx="4075155"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1" i="0" u="sng"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進捗管理シートを作成</a:t>
            </a:r>
            <a:r>
              <a:rPr kumimoji="0" lang="ja-JP" altLang="en-US" sz="2400" b="1" i="0" u="sng"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するコツ</a:t>
            </a:r>
            <a:endParaRPr kumimoji="0" lang="ja-JP" altLang="en-US" sz="24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2837878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883476" y="590024"/>
            <a:ext cx="3620741" cy="450850"/>
          </a:xfrm>
        </p:spPr>
        <p:txBody>
          <a:bodyPr/>
          <a:lstStyle/>
          <a:p>
            <a:pPr>
              <a:tabLst>
                <a:tab pos="1619250" algn="l"/>
              </a:tabLst>
            </a:pPr>
            <a:r>
              <a:rPr lang="ja-JP" altLang="en-US" dirty="0" smtClean="0">
                <a:latin typeface="Meiryo UI" panose="020B0604030504040204" pitchFamily="50" charset="-128"/>
                <a:ea typeface="Meiryo UI" panose="020B0604030504040204" pitchFamily="50" charset="-128"/>
              </a:rPr>
              <a:t>居宅</a:t>
            </a:r>
            <a:r>
              <a:rPr lang="ja-JP" altLang="en-US" dirty="0">
                <a:latin typeface="Meiryo UI" panose="020B0604030504040204" pitchFamily="50" charset="-128"/>
                <a:ea typeface="Meiryo UI" panose="020B0604030504040204" pitchFamily="50" charset="-128"/>
              </a:rPr>
              <a:t>・改訂版</a:t>
            </a:r>
            <a:r>
              <a:rPr lang="ja-JP" altLang="en-US" dirty="0" smtClean="0">
                <a:latin typeface="Meiryo UI" panose="020B0604030504040204" pitchFamily="50" charset="-128"/>
                <a:ea typeface="Meiryo UI" panose="020B0604030504040204" pitchFamily="50" charset="-128"/>
              </a:rPr>
              <a:t>ガイドライン　</a:t>
            </a:r>
            <a:r>
              <a:rPr lang="en-US" altLang="ja-JP" dirty="0" smtClean="0">
                <a:latin typeface="Meiryo UI" panose="020B0604030504040204" pitchFamily="50" charset="-128"/>
                <a:ea typeface="Meiryo UI" panose="020B0604030504040204" pitchFamily="50" charset="-128"/>
              </a:rPr>
              <a:t>34</a:t>
            </a:r>
            <a:r>
              <a:rPr lang="ja-JP" altLang="en-US" dirty="0">
                <a:latin typeface="Meiryo UI" panose="020B0604030504040204" pitchFamily="50" charset="-128"/>
                <a:ea typeface="Meiryo UI" panose="020B0604030504040204" pitchFamily="50" charset="-128"/>
              </a:rPr>
              <a:t>～</a:t>
            </a:r>
            <a:r>
              <a:rPr lang="en-US" altLang="ja-JP" dirty="0" smtClean="0">
                <a:latin typeface="Meiryo UI" panose="020B0604030504040204" pitchFamily="50" charset="-128"/>
                <a:ea typeface="Meiryo UI" panose="020B0604030504040204" pitchFamily="50" charset="-128"/>
              </a:rPr>
              <a:t>35</a:t>
            </a:r>
            <a:endParaRPr lang="en-US" altLang="ja-JP" dirty="0">
              <a:latin typeface="Meiryo UI" panose="020B0604030504040204" pitchFamily="50" charset="-128"/>
              <a:ea typeface="Meiryo UI" panose="020B0604030504040204" pitchFamily="50" charset="-128"/>
            </a:endParaRPr>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258" y="1266171"/>
            <a:ext cx="7331208" cy="5107012"/>
          </a:xfrm>
          <a:prstGeom prst="rect">
            <a:avLst/>
          </a:prstGeom>
        </p:spPr>
      </p:pic>
    </p:spTree>
    <p:extLst>
      <p:ext uri="{BB962C8B-B14F-4D97-AF65-F5344CB8AC3E}">
        <p14:creationId xmlns:p14="http://schemas.microsoft.com/office/powerpoint/2010/main" val="906843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71633" y="1556402"/>
            <a:ext cx="1053193" cy="2492826"/>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問い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3" name="正方形/長方形 2"/>
          <p:cNvSpPr/>
          <p:nvPr/>
        </p:nvSpPr>
        <p:spPr>
          <a:xfrm>
            <a:off x="1723761" y="1556401"/>
            <a:ext cx="7503365" cy="2492827"/>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a:defRPr/>
            </a:pPr>
            <a:r>
              <a:rPr lang="ja-JP" altLang="en-US" sz="2000" dirty="0" smtClean="0">
                <a:solidFill>
                  <a:srgbClr val="404040"/>
                </a:solidFill>
                <a:latin typeface="Meiryo UI" panose="020B0604030504040204" pitchFamily="50" charset="-128"/>
                <a:ea typeface="Meiryo UI" panose="020B0604030504040204" pitchFamily="50" charset="-128"/>
              </a:rPr>
              <a:t>「</a:t>
            </a:r>
            <a:r>
              <a:rPr lang="ja-JP" altLang="en-US" sz="2000" b="1" dirty="0" smtClean="0">
                <a:solidFill>
                  <a:srgbClr val="404040"/>
                </a:solidFill>
                <a:latin typeface="Meiryo UI" panose="020B0604030504040204" pitchFamily="50" charset="-128"/>
                <a:ea typeface="Meiryo UI" panose="020B0604030504040204" pitchFamily="50" charset="-128"/>
              </a:rPr>
              <a:t>改善方針シートが完成して</a:t>
            </a:r>
            <a:r>
              <a:rPr lang="en-US" altLang="ja-JP" sz="2000" b="1" dirty="0" smtClean="0">
                <a:solidFill>
                  <a:srgbClr val="404040"/>
                </a:solidFill>
                <a:latin typeface="Meiryo UI" panose="020B0604030504040204" pitchFamily="50" charset="-128"/>
                <a:ea typeface="Meiryo UI" panose="020B0604030504040204" pitchFamily="50" charset="-128"/>
              </a:rPr>
              <a:t>2</a:t>
            </a:r>
            <a:r>
              <a:rPr lang="ja-JP" altLang="en-US" sz="2000" b="1" dirty="0" smtClean="0">
                <a:solidFill>
                  <a:srgbClr val="404040"/>
                </a:solidFill>
                <a:latin typeface="Meiryo UI" panose="020B0604030504040204" pitchFamily="50" charset="-128"/>
                <a:ea typeface="Meiryo UI" panose="020B0604030504040204" pitchFamily="50" charset="-128"/>
              </a:rPr>
              <a:t>週間が経ちましたが、活動が始まる様子がありません。チームメンバーの一人に状況を尋ねると、</a:t>
            </a:r>
            <a:r>
              <a:rPr lang="en-US" altLang="ja-JP" sz="2000" b="1" dirty="0" smtClean="0">
                <a:solidFill>
                  <a:srgbClr val="404040"/>
                </a:solidFill>
                <a:latin typeface="Meiryo UI" panose="020B0604030504040204" pitchFamily="50" charset="-128"/>
                <a:ea typeface="Meiryo UI" panose="020B0604030504040204" pitchFamily="50" charset="-128"/>
              </a:rPr>
              <a:t>『</a:t>
            </a:r>
            <a:r>
              <a:rPr lang="ja-JP" altLang="en-US" sz="2000" b="1" dirty="0" smtClean="0">
                <a:solidFill>
                  <a:srgbClr val="404040"/>
                </a:solidFill>
                <a:latin typeface="Meiryo UI" panose="020B0604030504040204" pitchFamily="50" charset="-128"/>
                <a:ea typeface="Meiryo UI" panose="020B0604030504040204" pitchFamily="50" charset="-128"/>
              </a:rPr>
              <a:t>実行計画をもっと厳密に作り込まないと失敗する、とリーダーが言って</a:t>
            </a:r>
            <a:r>
              <a:rPr lang="en-US" altLang="ja-JP" sz="2000" b="1" dirty="0" smtClean="0">
                <a:solidFill>
                  <a:srgbClr val="404040"/>
                </a:solidFill>
                <a:latin typeface="Meiryo UI" panose="020B0604030504040204" pitchFamily="50" charset="-128"/>
                <a:ea typeface="Meiryo UI" panose="020B0604030504040204" pitchFamily="50" charset="-128"/>
              </a:rPr>
              <a:t>GO</a:t>
            </a:r>
            <a:r>
              <a:rPr lang="ja-JP" altLang="en-US" sz="2000" b="1" dirty="0" smtClean="0">
                <a:solidFill>
                  <a:srgbClr val="404040"/>
                </a:solidFill>
                <a:latin typeface="Meiryo UI" panose="020B0604030504040204" pitchFamily="50" charset="-128"/>
                <a:ea typeface="Meiryo UI" panose="020B0604030504040204" pitchFamily="50" charset="-128"/>
              </a:rPr>
              <a:t>が出ない</a:t>
            </a:r>
            <a:r>
              <a:rPr lang="en-US" altLang="ja-JP" sz="2000" b="1" dirty="0" smtClean="0">
                <a:solidFill>
                  <a:srgbClr val="404040"/>
                </a:solidFill>
                <a:latin typeface="Meiryo UI" panose="020B0604030504040204" pitchFamily="50" charset="-128"/>
                <a:ea typeface="Meiryo UI" panose="020B0604030504040204" pitchFamily="50" charset="-128"/>
              </a:rPr>
              <a:t>』</a:t>
            </a:r>
            <a:r>
              <a:rPr lang="ja-JP" altLang="en-US" sz="2000" b="1" dirty="0" smtClean="0">
                <a:solidFill>
                  <a:srgbClr val="404040"/>
                </a:solidFill>
                <a:latin typeface="Meiryo UI" panose="020B0604030504040204" pitchFamily="50" charset="-128"/>
                <a:ea typeface="Meiryo UI" panose="020B0604030504040204" pitchFamily="50" charset="-128"/>
              </a:rPr>
              <a:t>と</a:t>
            </a:r>
            <a:r>
              <a:rPr lang="ja-JP" altLang="en-US" sz="2000" b="1" dirty="0">
                <a:solidFill>
                  <a:srgbClr val="404040"/>
                </a:solidFill>
                <a:latin typeface="Meiryo UI" panose="020B0604030504040204" pitchFamily="50" charset="-128"/>
                <a:ea typeface="Meiryo UI" panose="020B0604030504040204" pitchFamily="50" charset="-128"/>
              </a:rPr>
              <a:t>か。さて、あなたはこのリーダーにどのような声掛けをしますか。 </a:t>
            </a:r>
            <a:r>
              <a:rPr lang="ja-JP" altLang="en-US" sz="2000" dirty="0" smtClean="0">
                <a:solidFill>
                  <a:srgbClr val="404040"/>
                </a:solidFill>
                <a:latin typeface="Meiryo UI" panose="020B0604030504040204" pitchFamily="50" charset="-128"/>
                <a:ea typeface="Meiryo UI" panose="020B0604030504040204" pitchFamily="50" charset="-128"/>
              </a:rPr>
              <a:t>」</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・はじめに、受講者は個別に考えてください。</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・つぎに、リーダー役と推進スキルを持つ人に分かれて、面談してみましょう。</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・最後に、</a:t>
            </a:r>
            <a:r>
              <a:rPr lang="ja-JP" altLang="en-US" sz="2000" dirty="0" smtClean="0">
                <a:solidFill>
                  <a:srgbClr val="404040"/>
                </a:solidFill>
                <a:latin typeface="Meiryo UI" panose="020B0604030504040204" pitchFamily="50" charset="-128"/>
                <a:ea typeface="Meiryo UI" panose="020B0604030504040204" pitchFamily="50" charset="-128"/>
              </a:rPr>
              <a:t>リーダー役はどう感じたか、フィードバックします</a:t>
            </a:r>
            <a:r>
              <a:rPr kumimoji="1" lang="ja-JP" altLang="en-US" sz="2000" b="0" i="0" u="none" strike="noStrike" kern="1200" cap="none" spc="0" normalizeH="0" baseline="0" noProof="0" dirty="0" err="1" smtClean="0">
                <a:ln>
                  <a:noFill/>
                </a:ln>
                <a:solidFill>
                  <a:srgbClr val="404040"/>
                </a:solidFill>
                <a:effectLst/>
                <a:uLnTx/>
                <a:uFillTx/>
                <a:latin typeface="Meiryo UI" panose="020B0604030504040204" pitchFamily="50" charset="-128"/>
                <a:ea typeface="Meiryo UI" panose="020B0604030504040204" pitchFamily="50" charset="-128"/>
              </a:rPr>
              <a:t>。</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4" name="正方形/長方形 3"/>
          <p:cNvSpPr/>
          <p:nvPr/>
        </p:nvSpPr>
        <p:spPr>
          <a:xfrm>
            <a:off x="571632" y="4121666"/>
            <a:ext cx="1053193" cy="671554"/>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制限</a:t>
            </a:r>
            <a:endParaRPr kumimoji="1" lang="en-US" altLang="ja-JP"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時間</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5" name="正方形/長方形 4"/>
          <p:cNvSpPr/>
          <p:nvPr/>
        </p:nvSpPr>
        <p:spPr>
          <a:xfrm>
            <a:off x="1723761" y="4121665"/>
            <a:ext cx="7503366" cy="671555"/>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個別検討　　　</a:t>
            </a:r>
            <a:r>
              <a:rPr lang="en-US" altLang="ja-JP" sz="2000" dirty="0" smtClean="0">
                <a:solidFill>
                  <a:srgbClr val="404040"/>
                </a:solidFill>
                <a:latin typeface="Meiryo UI" panose="020B0604030504040204" pitchFamily="50" charset="-128"/>
                <a:ea typeface="Meiryo UI" panose="020B0604030504040204" pitchFamily="50" charset="-128"/>
              </a:rPr>
              <a:t>05</a:t>
            </a:r>
            <a:r>
              <a:rPr lang="ja-JP" altLang="en-US" sz="2000" dirty="0" smtClean="0">
                <a:solidFill>
                  <a:srgbClr val="404040"/>
                </a:solidFill>
                <a:latin typeface="Meiryo UI" panose="020B0604030504040204" pitchFamily="50" charset="-128"/>
                <a:ea typeface="Meiryo UI" panose="020B0604030504040204" pitchFamily="50" charset="-128"/>
              </a:rPr>
              <a:t>分</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グループ検討　</a:t>
            </a:r>
            <a:r>
              <a:rPr lang="en-US" altLang="ja-JP" sz="2000" dirty="0" smtClean="0">
                <a:solidFill>
                  <a:srgbClr val="404040"/>
                </a:solidFill>
                <a:latin typeface="Meiryo UI" panose="020B0604030504040204" pitchFamily="50" charset="-128"/>
                <a:ea typeface="Meiryo UI" panose="020B0604030504040204" pitchFamily="50" charset="-128"/>
              </a:rPr>
              <a:t>25</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分（</a:t>
            </a:r>
            <a:r>
              <a:rPr lang="ja-JP" altLang="en-US" sz="2000" dirty="0" smtClean="0">
                <a:solidFill>
                  <a:srgbClr val="404040"/>
                </a:solidFill>
                <a:latin typeface="Meiryo UI" panose="020B0604030504040204" pitchFamily="50" charset="-128"/>
                <a:ea typeface="Meiryo UI" panose="020B0604030504040204" pitchFamily="50" charset="-128"/>
              </a:rPr>
              <a:t>面談の疑似体験</a:t>
            </a:r>
            <a:r>
              <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フィードバック）</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6" name="正方形/長方形 5"/>
          <p:cNvSpPr/>
          <p:nvPr/>
        </p:nvSpPr>
        <p:spPr>
          <a:xfrm>
            <a:off x="571633" y="4865658"/>
            <a:ext cx="1053193" cy="1260136"/>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ねらい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7" name="正方形/長方形 6"/>
          <p:cNvSpPr/>
          <p:nvPr/>
        </p:nvSpPr>
        <p:spPr>
          <a:xfrm>
            <a:off x="1723762" y="4865657"/>
            <a:ext cx="7503366" cy="1260136"/>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defTabSz="914400">
              <a:buFont typeface="Arial" panose="020B0604020202020204" pitchFamily="34" charset="0"/>
              <a:buChar char="•"/>
              <a:defRPr/>
            </a:pPr>
            <a:r>
              <a:rPr lang="ja-JP" altLang="en-US" sz="2000" dirty="0">
                <a:solidFill>
                  <a:srgbClr val="404040"/>
                </a:solidFill>
                <a:latin typeface="Meiryo UI" panose="020B0604030504040204" pitchFamily="50" charset="-128"/>
                <a:ea typeface="Meiryo UI" panose="020B0604030504040204" pitchFamily="50" charset="-128"/>
              </a:rPr>
              <a:t>「リーダーが、</a:t>
            </a:r>
            <a:r>
              <a:rPr lang="en-US" altLang="ja-JP" sz="2000" dirty="0">
                <a:solidFill>
                  <a:srgbClr val="404040"/>
                </a:solidFill>
                <a:latin typeface="Meiryo UI" panose="020B0604030504040204" pitchFamily="50" charset="-128"/>
                <a:ea typeface="Meiryo UI" panose="020B0604030504040204" pitchFamily="50" charset="-128"/>
              </a:rPr>
              <a:t>『</a:t>
            </a:r>
            <a:r>
              <a:rPr lang="ja-JP" altLang="en-US" sz="2000" dirty="0">
                <a:solidFill>
                  <a:srgbClr val="404040"/>
                </a:solidFill>
                <a:latin typeface="Meiryo UI" panose="020B0604030504040204" pitchFamily="50" charset="-128"/>
                <a:ea typeface="Meiryo UI" panose="020B0604030504040204" pitchFamily="50" charset="-128"/>
              </a:rPr>
              <a:t>実行に</a:t>
            </a:r>
            <a:r>
              <a:rPr lang="ja-JP" altLang="en-US" sz="2000" dirty="0" smtClean="0">
                <a:solidFill>
                  <a:srgbClr val="404040"/>
                </a:solidFill>
                <a:latin typeface="Meiryo UI" panose="020B0604030504040204" pitchFamily="50" charset="-128"/>
                <a:ea typeface="Meiryo UI" panose="020B0604030504040204" pitchFamily="50" charset="-128"/>
              </a:rPr>
              <a:t>移してみよう</a:t>
            </a:r>
            <a:r>
              <a:rPr lang="en-US" altLang="ja-JP" sz="2000" dirty="0">
                <a:solidFill>
                  <a:srgbClr val="404040"/>
                </a:solidFill>
                <a:latin typeface="Meiryo UI" panose="020B0604030504040204" pitchFamily="50" charset="-128"/>
                <a:ea typeface="Meiryo UI" panose="020B0604030504040204" pitchFamily="50" charset="-128"/>
              </a:rPr>
              <a:t>』</a:t>
            </a:r>
            <a:r>
              <a:rPr lang="ja-JP" altLang="en-US" sz="2000" dirty="0">
                <a:solidFill>
                  <a:srgbClr val="404040"/>
                </a:solidFill>
                <a:latin typeface="Meiryo UI" panose="020B0604030504040204" pitchFamily="50" charset="-128"/>
                <a:ea typeface="Meiryo UI" panose="020B0604030504040204" pitchFamily="50" charset="-128"/>
              </a:rPr>
              <a:t>」と思えるように</a:t>
            </a:r>
            <a:r>
              <a:rPr lang="ja-JP" altLang="en-US" sz="2000" dirty="0" smtClean="0">
                <a:solidFill>
                  <a:srgbClr val="404040"/>
                </a:solidFill>
                <a:latin typeface="Meiryo UI" panose="020B0604030504040204" pitchFamily="50" charset="-128"/>
                <a:ea typeface="Meiryo UI" panose="020B0604030504040204" pitchFamily="50" charset="-128"/>
              </a:rPr>
              <a:t>なるに</a:t>
            </a:r>
            <a:r>
              <a:rPr lang="ja-JP" altLang="en-US" sz="2000" dirty="0">
                <a:solidFill>
                  <a:srgbClr val="404040"/>
                </a:solidFill>
                <a:latin typeface="Meiryo UI" panose="020B0604030504040204" pitchFamily="50" charset="-128"/>
                <a:ea typeface="Meiryo UI" panose="020B0604030504040204" pitchFamily="50" charset="-128"/>
              </a:rPr>
              <a:t>はどうしたらよいか？</a:t>
            </a:r>
            <a:r>
              <a:rPr lang="ja-JP" altLang="en-US" sz="2000" dirty="0" smtClean="0">
                <a:solidFill>
                  <a:srgbClr val="404040"/>
                </a:solidFill>
                <a:latin typeface="Meiryo UI" panose="020B0604030504040204" pitchFamily="50" charset="-128"/>
                <a:ea typeface="Meiryo UI" panose="020B0604030504040204" pitchFamily="50" charset="-128"/>
              </a:rPr>
              <a:t>考える</a:t>
            </a:r>
            <a:endParaRPr lang="ja-JP" altLang="en-US" sz="2000" dirty="0">
              <a:solidFill>
                <a:srgbClr val="404040"/>
              </a:solidFill>
              <a:latin typeface="Meiryo UI" panose="020B0604030504040204" pitchFamily="50" charset="-128"/>
              <a:ea typeface="Meiryo UI" panose="020B0604030504040204" pitchFamily="50" charset="-128"/>
            </a:endParaRP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面談</a:t>
            </a:r>
            <a:r>
              <a:rPr lang="ja-JP" altLang="en-US" sz="2000" dirty="0">
                <a:solidFill>
                  <a:srgbClr val="404040"/>
                </a:solidFill>
                <a:latin typeface="Meiryo UI" panose="020B0604030504040204" pitchFamily="50" charset="-128"/>
                <a:ea typeface="Meiryo UI" panose="020B0604030504040204" pitchFamily="50" charset="-128"/>
              </a:rPr>
              <a:t>を疑似体験し、具体的</a:t>
            </a:r>
            <a:r>
              <a:rPr lang="ja-JP" altLang="en-US" sz="2000" dirty="0" smtClean="0">
                <a:solidFill>
                  <a:srgbClr val="404040"/>
                </a:solidFill>
                <a:latin typeface="Meiryo UI" panose="020B0604030504040204" pitchFamily="50" charset="-128"/>
                <a:ea typeface="Meiryo UI" panose="020B0604030504040204" pitchFamily="50" charset="-128"/>
              </a:rPr>
              <a:t>な声</a:t>
            </a:r>
            <a:r>
              <a:rPr lang="ja-JP" altLang="en-US" sz="2000" dirty="0">
                <a:solidFill>
                  <a:srgbClr val="404040"/>
                </a:solidFill>
                <a:latin typeface="Meiryo UI" panose="020B0604030504040204" pitchFamily="50" charset="-128"/>
                <a:ea typeface="Meiryo UI" panose="020B0604030504040204" pitchFamily="50" charset="-128"/>
              </a:rPr>
              <a:t>のかけ方をイメージする</a:t>
            </a:r>
            <a:endPar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36842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5562" y="1347267"/>
            <a:ext cx="1053193" cy="488183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bg1"/>
                </a:solidFill>
                <a:latin typeface="Meiryo UI" panose="020B0604030504040204" pitchFamily="50" charset="-128"/>
                <a:ea typeface="Meiryo UI" panose="020B0604030504040204" pitchFamily="50" charset="-128"/>
              </a:rPr>
              <a:t>振り返りポイント</a:t>
            </a:r>
          </a:p>
        </p:txBody>
      </p:sp>
      <p:sp>
        <p:nvSpPr>
          <p:cNvPr id="3" name="正方形/長方形 2"/>
          <p:cNvSpPr/>
          <p:nvPr/>
        </p:nvSpPr>
        <p:spPr>
          <a:xfrm>
            <a:off x="1708562" y="1347266"/>
            <a:ext cx="7560129" cy="48818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実行計画は、実行性が保証されている必要があります。理想的な計画であっても、実行に移せなかったり、メンバーに過度な負担が掛かれば、うまくいきません。</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目標設定とその成果を測る指標を予め設定します。定量的に評価できると、成果を共有しやすくなります。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業務の改善活動にかかっている時間</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を意識し、次にステップに進ませる支援</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も、推進スキルのある</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人</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に</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期待</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される活躍の場の一つ</a:t>
            </a:r>
            <a:r>
              <a:rPr lang="ja-JP" altLang="en-US" sz="2400" dirty="0" smtClean="0">
                <a:solidFill>
                  <a:schemeClr val="tx1"/>
                </a:solidFill>
                <a:latin typeface="Meiryo UI" panose="020B0604030504040204" pitchFamily="50" charset="-128"/>
                <a:ea typeface="Meiryo UI" panose="020B0604030504040204" pitchFamily="50" charset="-128"/>
              </a:rPr>
              <a:t>です。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改善</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活動</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軽やか</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に進まないと、メンバーの士気も</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下がりやすくなります。必要に応じて、あなたからリーダーに話しかけ、対話する機会を設けてみましょう。</a:t>
            </a:r>
            <a:endParaRPr kumimoji="1" lang="ja-JP" altLang="en-US"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27161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9356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このスライドをつかって、受講者にこのテーマのゴールを明確に伝える。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3" name="テキスト プレースホルダー 2"/>
          <p:cNvSpPr>
            <a:spLocks noGrp="1"/>
          </p:cNvSpPr>
          <p:nvPr>
            <p:ph type="body" sz="quarter" idx="11"/>
          </p:nvPr>
        </p:nvSpPr>
        <p:spPr>
          <a:xfrm>
            <a:off x="5583238" y="4346917"/>
            <a:ext cx="3692525" cy="2040027"/>
          </a:xfrm>
        </p:spPr>
        <p:txBody>
          <a:bodyPr/>
          <a:lstStyle/>
          <a:p>
            <a:pPr lvl="0">
              <a:defRPr/>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r>
              <a:rPr lang="ja-JP" altLang="en-US" sz="14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767886" y="1989000"/>
            <a:ext cx="4185114" cy="2880000"/>
          </a:xfrm>
          <a:prstGeom prst="rect">
            <a:avLst/>
          </a:prstGeom>
        </p:spPr>
      </p:pic>
    </p:spTree>
    <p:extLst>
      <p:ext uri="{BB962C8B-B14F-4D97-AF65-F5344CB8AC3E}">
        <p14:creationId xmlns:p14="http://schemas.microsoft.com/office/powerpoint/2010/main" val="1124387002"/>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350787988448F4AA39083C7AD3AF113" ma:contentTypeVersion="13" ma:contentTypeDescription="新しいドキュメントを作成します。" ma:contentTypeScope="" ma:versionID="84f67fd8a2233bee95bba7ba0be33800">
  <xsd:schema xmlns:xsd="http://www.w3.org/2001/XMLSchema" xmlns:xs="http://www.w3.org/2001/XMLSchema" xmlns:p="http://schemas.microsoft.com/office/2006/metadata/properties" xmlns:ns2="caf6acff-734e-4e6e-ba95-720f30d1ea0f" xmlns:ns3="f069099e-eee3-43c6-8254-edc6c1974cbd" targetNamespace="http://schemas.microsoft.com/office/2006/metadata/properties" ma:root="true" ma:fieldsID="cec361f6df7917edc14c15be2f611cd5" ns2:_="" ns3:_="">
    <xsd:import namespace="caf6acff-734e-4e6e-ba95-720f30d1ea0f"/>
    <xsd:import namespace="f069099e-eee3-43c6-8254-edc6c1974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6acff-734e-4e6e-ba95-720f30d1ea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69099e-eee3-43c6-8254-edc6c1974cbd"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0391E6-B64C-438C-ABD5-D82EB76F1AD3}"/>
</file>

<file path=customXml/itemProps2.xml><?xml version="1.0" encoding="utf-8"?>
<ds:datastoreItem xmlns:ds="http://schemas.openxmlformats.org/officeDocument/2006/customXml" ds:itemID="{BA83080C-5169-404D-9CB5-30B747E2E0A6}"/>
</file>

<file path=customXml/itemProps3.xml><?xml version="1.0" encoding="utf-8"?>
<ds:datastoreItem xmlns:ds="http://schemas.openxmlformats.org/officeDocument/2006/customXml" ds:itemID="{7A75DC82-453E-4C64-A486-3AE047875547}"/>
</file>

<file path=docProps/app.xml><?xml version="1.0" encoding="utf-8"?>
<Properties xmlns="http://schemas.openxmlformats.org/officeDocument/2006/extended-properties" xmlns:vt="http://schemas.openxmlformats.org/officeDocument/2006/docPropsVTypes">
  <Template>Office Theme</Template>
  <TotalTime>1016</TotalTime>
  <Words>1272</Words>
  <Application>Microsoft Office PowerPoint</Application>
  <PresentationFormat>A4 210 x 297 mm</PresentationFormat>
  <Paragraphs>72</Paragraphs>
  <Slides>12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Meiryo UI</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エディター １</dc:creator>
  <cp:lastModifiedBy>山崎 智美</cp:lastModifiedBy>
  <cp:revision>68</cp:revision>
  <dcterms:created xsi:type="dcterms:W3CDTF">2022-01-04T11:33:49Z</dcterms:created>
  <dcterms:modified xsi:type="dcterms:W3CDTF">2022-03-27T07:30:27Z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0x010100C350787988448F4AA39083C7AD3AF113</vt:lpwstr>
  </property>
</Properties>
</file>