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1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DCFB"/>
    <a:srgbClr val="6491F2"/>
    <a:srgbClr val="283A61"/>
    <a:srgbClr val="F58220"/>
    <a:srgbClr val="F1A3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11" d="100"/>
          <a:sy n="111" d="100"/>
        </p:scale>
        <p:origin x="1194" y="114"/>
      </p:cViewPr>
      <p:guideLst>
        <p:guide orient="horz" pos="2160"/>
        <p:guide pos="312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7" d="100"/>
          <a:sy n="97" d="100"/>
        </p:scale>
        <p:origin x="276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8F1854-FE55-424E-A55F-FC7D666CAD8D}" type="datetimeFigureOut">
              <a:rPr kumimoji="1" lang="ja-JP" altLang="en-US" smtClean="0"/>
              <a:t>2022/3/27</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E89BD4-F103-43BA-8C86-ABE4CF9F096D}" type="slidenum">
              <a:rPr kumimoji="1" lang="ja-JP" altLang="en-US" smtClean="0"/>
              <a:t>‹#›</a:t>
            </a:fld>
            <a:endParaRPr kumimoji="1" lang="ja-JP" altLang="en-US"/>
          </a:p>
        </p:txBody>
      </p:sp>
    </p:spTree>
    <p:extLst>
      <p:ext uri="{BB962C8B-B14F-4D97-AF65-F5344CB8AC3E}">
        <p14:creationId xmlns:p14="http://schemas.microsoft.com/office/powerpoint/2010/main" val="392347949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9906000" cy="6858000"/>
          </a:xfrm>
          <a:prstGeom prst="rect">
            <a:avLst/>
          </a:prstGeom>
        </p:spPr>
      </p:pic>
      <p:sp>
        <p:nvSpPr>
          <p:cNvPr id="4" name="楕円 3"/>
          <p:cNvSpPr/>
          <p:nvPr userDrawn="1"/>
        </p:nvSpPr>
        <p:spPr>
          <a:xfrm>
            <a:off x="359172" y="3861048"/>
            <a:ext cx="1785516" cy="1656184"/>
          </a:xfrm>
          <a:prstGeom prst="ellipse">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smtClean="0">
                <a:latin typeface="Meiryo UI" panose="020B0604030504040204" pitchFamily="50" charset="-128"/>
                <a:ea typeface="Meiryo UI" panose="020B0604030504040204" pitchFamily="50" charset="-128"/>
              </a:rPr>
              <a:t>学習目標</a:t>
            </a:r>
            <a:endParaRPr kumimoji="1" lang="en-US" altLang="ja-JP" sz="2000" dirty="0" smtClean="0">
              <a:latin typeface="Meiryo UI" panose="020B0604030504040204" pitchFamily="50" charset="-128"/>
              <a:ea typeface="Meiryo UI" panose="020B0604030504040204" pitchFamily="50" charset="-128"/>
            </a:endParaRPr>
          </a:p>
          <a:p>
            <a:pPr algn="ctr"/>
            <a:r>
              <a:rPr kumimoji="1" lang="ja-JP" altLang="en-US" sz="2000" dirty="0" smtClean="0">
                <a:latin typeface="Meiryo UI" panose="020B0604030504040204" pitchFamily="50" charset="-128"/>
                <a:ea typeface="Meiryo UI" panose="020B0604030504040204" pitchFamily="50" charset="-128"/>
              </a:rPr>
              <a:t>ゴール</a:t>
            </a:r>
            <a:endParaRPr kumimoji="1" lang="ja-JP" altLang="en-US" sz="2000" dirty="0">
              <a:latin typeface="Meiryo UI" panose="020B0604030504040204" pitchFamily="50" charset="-128"/>
              <a:ea typeface="Meiryo UI" panose="020B0604030504040204" pitchFamily="50" charset="-128"/>
            </a:endParaRPr>
          </a:p>
        </p:txBody>
      </p:sp>
      <p:sp>
        <p:nvSpPr>
          <p:cNvPr id="7" name="テキスト プレースホルダー 6"/>
          <p:cNvSpPr>
            <a:spLocks noGrp="1"/>
          </p:cNvSpPr>
          <p:nvPr>
            <p:ph type="body" sz="quarter" idx="11"/>
          </p:nvPr>
        </p:nvSpPr>
        <p:spPr>
          <a:xfrm>
            <a:off x="996950" y="2728913"/>
            <a:ext cx="7648575" cy="706437"/>
          </a:xfrm>
          <a:prstGeom prst="rect">
            <a:avLst/>
          </a:prstGeom>
        </p:spPr>
        <p:txBody>
          <a:bodyPr anchor="ctr"/>
          <a:lstStyle>
            <a:lvl1pPr marL="0" indent="0">
              <a:buNone/>
              <a:defRPr sz="3600">
                <a:latin typeface="Meiryo UI" panose="020B0604030504040204" pitchFamily="50" charset="-128"/>
                <a:ea typeface="Meiryo UI" panose="020B0604030504040204" pitchFamily="50" charset="-128"/>
              </a:defRPr>
            </a:lvl1pPr>
          </a:lstStyle>
          <a:p>
            <a:pPr lvl="0"/>
            <a:endParaRPr kumimoji="1" lang="ja-JP" altLang="en-US" dirty="0"/>
          </a:p>
        </p:txBody>
      </p:sp>
      <p:sp>
        <p:nvSpPr>
          <p:cNvPr id="11" name="テキスト プレースホルダー 6"/>
          <p:cNvSpPr>
            <a:spLocks noGrp="1"/>
          </p:cNvSpPr>
          <p:nvPr>
            <p:ph type="body" sz="quarter" idx="12"/>
          </p:nvPr>
        </p:nvSpPr>
        <p:spPr>
          <a:xfrm>
            <a:off x="2299855" y="4335921"/>
            <a:ext cx="6982690" cy="706437"/>
          </a:xfrm>
          <a:prstGeom prst="rect">
            <a:avLst/>
          </a:prstGeom>
          <a:solidFill>
            <a:schemeClr val="accent3">
              <a:lumMod val="20000"/>
              <a:lumOff val="80000"/>
            </a:schemeClr>
          </a:solidFill>
        </p:spPr>
        <p:txBody>
          <a:bodyPr anchor="ctr"/>
          <a:lstStyle>
            <a:lvl1pPr marL="0" indent="0" algn="ctr">
              <a:buNone/>
              <a:defRPr sz="2000">
                <a:latin typeface="Meiryo UI" panose="020B0604030504040204" pitchFamily="50" charset="-128"/>
                <a:ea typeface="Meiryo UI" panose="020B0604030504040204" pitchFamily="50" charset="-128"/>
              </a:defRPr>
            </a:lvl1pPr>
          </a:lstStyle>
          <a:p>
            <a:pPr lvl="0"/>
            <a:endParaRPr kumimoji="1" lang="ja-JP" altLang="en-US" dirty="0"/>
          </a:p>
        </p:txBody>
      </p:sp>
      <p:sp>
        <p:nvSpPr>
          <p:cNvPr id="12" name="正方形/長方形 11"/>
          <p:cNvSpPr/>
          <p:nvPr userDrawn="1"/>
        </p:nvSpPr>
        <p:spPr>
          <a:xfrm>
            <a:off x="996950" y="1610488"/>
            <a:ext cx="4156941" cy="692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3600" b="1" dirty="0" smtClean="0">
                <a:solidFill>
                  <a:schemeClr val="tx1"/>
                </a:solidFill>
                <a:latin typeface="Meiryo UI" panose="020B0604030504040204" pitchFamily="50" charset="-128"/>
                <a:ea typeface="Meiryo UI" panose="020B0604030504040204" pitchFamily="50" charset="-128"/>
              </a:rPr>
              <a:t>テーマ</a:t>
            </a:r>
            <a:endParaRPr kumimoji="1" lang="ja-JP" altLang="en-US" sz="36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8673034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8000"/>
          </a:xfrm>
          <a:prstGeom prst="rect">
            <a:avLst/>
          </a:prstGeom>
        </p:spPr>
      </p:pic>
      <p:cxnSp>
        <p:nvCxnSpPr>
          <p:cNvPr id="7" name="直線コネクタ 6">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図 7">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1" name="ホームベース 9">
            <a:extLst>
              <a:ext uri="{FF2B5EF4-FFF2-40B4-BE49-F238E27FC236}">
                <a16:creationId xmlns:a16="http://schemas.microsoft.com/office/drawing/2014/main" id="{83C152B9-5176-48D0-8B68-BCB92E7DEFD8}"/>
              </a:ext>
            </a:extLst>
          </p:cNvPr>
          <p:cNvSpPr/>
          <p:nvPr/>
        </p:nvSpPr>
        <p:spPr>
          <a:xfrm>
            <a:off x="5438943" y="590752"/>
            <a:ext cx="846316" cy="450880"/>
          </a:xfrm>
          <a:prstGeom prst="homePlate">
            <a:avLst/>
          </a:prstGeom>
          <a:solidFill>
            <a:srgbClr val="B5E888">
              <a:alpha val="8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1" i="0" u="none" strike="noStrike" kern="0" cap="none" spc="0" normalizeH="0" baseline="0" noProof="0" dirty="0" smtClean="0">
                <a:ln>
                  <a:noFill/>
                </a:ln>
                <a:solidFill>
                  <a:srgbClr val="000000">
                    <a:lumMod val="95000"/>
                    <a:lumOff val="5000"/>
                  </a:srgbClr>
                </a:solidFill>
                <a:effectLst/>
                <a:uLnTx/>
                <a:uFillTx/>
                <a:latin typeface="Meiryo UI" panose="020B0604030504040204" pitchFamily="50" charset="-128"/>
                <a:ea typeface="Meiryo UI" panose="020B0604030504040204" pitchFamily="50" charset="-128"/>
                <a:cs typeface="+mn-cs"/>
              </a:rPr>
              <a:t>参照</a:t>
            </a:r>
          </a:p>
        </p:txBody>
      </p:sp>
      <p:sp>
        <p:nvSpPr>
          <p:cNvPr id="13"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導入</a:t>
            </a:r>
            <a:endParaRPr lang="ja-JP" altLang="en-US" dirty="0">
              <a:latin typeface="メイリオ" panose="020B0604030504040204" pitchFamily="50" charset="-128"/>
              <a:ea typeface="メイリオ" panose="020B0604030504040204" pitchFamily="50" charset="-128"/>
            </a:endParaRPr>
          </a:p>
        </p:txBody>
      </p:sp>
      <p:sp>
        <p:nvSpPr>
          <p:cNvPr id="15" name="テキスト プレースホルダー 14"/>
          <p:cNvSpPr>
            <a:spLocks noGrp="1"/>
          </p:cNvSpPr>
          <p:nvPr>
            <p:ph type="body" sz="quarter" idx="10" hasCustomPrompt="1"/>
          </p:nvPr>
        </p:nvSpPr>
        <p:spPr>
          <a:xfrm>
            <a:off x="6285259" y="590024"/>
            <a:ext cx="2959278" cy="450850"/>
          </a:xfrm>
          <a:prstGeom prst="rect">
            <a:avLst/>
          </a:prstGeom>
        </p:spPr>
        <p:txBody>
          <a:bodyPr anchor="ctr"/>
          <a:lstStyle>
            <a:lvl1pPr marL="0" marR="0" indent="0" algn="l" defTabSz="925880" rtl="0" eaLnBrk="1" fontAlgn="auto" latinLnBrk="0" hangingPunct="1">
              <a:lnSpc>
                <a:spcPct val="100000"/>
              </a:lnSpc>
              <a:spcBef>
                <a:spcPts val="0"/>
              </a:spcBef>
              <a:spcAft>
                <a:spcPts val="0"/>
              </a:spcAft>
              <a:buClrTx/>
              <a:buSzTx/>
              <a:buFontTx/>
              <a:buNone/>
              <a:tabLst/>
              <a:defRPr sz="1400"/>
            </a:lvl1pPr>
          </a:lstStyle>
          <a:p>
            <a:pPr marL="0" marR="0" lvl="0" indent="0" algn="l" defTabSz="92588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支援・促進する手引き　　 </a:t>
            </a:r>
            <a:r>
              <a:rPr kumimoji="1" lang="en-US" altLang="ja-JP"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P</a:t>
            </a:r>
          </a:p>
          <a:p>
            <a:pPr marL="0" marR="0" lvl="0" indent="0" algn="l" defTabSz="92588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居宅・改訂版ガイドライン　</a:t>
            </a:r>
            <a:r>
              <a:rPr kumimoji="1" lang="en-US" altLang="ja-JP" sz="12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n-cs"/>
              </a:rPr>
              <a:t>P</a:t>
            </a:r>
          </a:p>
        </p:txBody>
      </p:sp>
    </p:spTree>
    <p:extLst>
      <p:ext uri="{BB962C8B-B14F-4D97-AF65-F5344CB8AC3E}">
        <p14:creationId xmlns:p14="http://schemas.microsoft.com/office/powerpoint/2010/main" val="40737060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7999"/>
          </a:xfrm>
          <a:prstGeom prst="rect">
            <a:avLst/>
          </a:prstGeom>
        </p:spPr>
      </p:pic>
      <p:cxnSp>
        <p:nvCxnSpPr>
          <p:cNvPr id="6" name="直線コネクタ 5">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図 8">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0"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展開（グループへの問い）</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425478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7999"/>
          </a:xfrm>
          <a:prstGeom prst="rect">
            <a:avLst/>
          </a:prstGeom>
        </p:spPr>
      </p:pic>
      <p:cxnSp>
        <p:nvCxnSpPr>
          <p:cNvPr id="9" name="直線コネクタ 8">
            <a:extLst>
              <a:ext uri="{FF2B5EF4-FFF2-40B4-BE49-F238E27FC236}">
                <a16:creationId xmlns:a16="http://schemas.microsoft.com/office/drawing/2014/main" id="{1BB62C20-EA96-455F-BF33-DA10E660C033}"/>
              </a:ext>
            </a:extLst>
          </p:cNvPr>
          <p:cNvCxnSpPr>
            <a:cxnSpLocks/>
          </p:cNvCxnSpPr>
          <p:nvPr userDrawn="1"/>
        </p:nvCxnSpPr>
        <p:spPr>
          <a:xfrm>
            <a:off x="536151" y="1215504"/>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図 9">
            <a:extLst>
              <a:ext uri="{FF2B5EF4-FFF2-40B4-BE49-F238E27FC236}">
                <a16:creationId xmlns:a16="http://schemas.microsoft.com/office/drawing/2014/main" id="{7E780AF9-D081-437D-9CD8-12D77782E7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50773" y="488905"/>
            <a:ext cx="751065" cy="751065"/>
          </a:xfrm>
          <a:prstGeom prst="rect">
            <a:avLst/>
          </a:prstGeom>
        </p:spPr>
      </p:pic>
      <p:sp>
        <p:nvSpPr>
          <p:cNvPr id="11" name="テキスト プレースホルダー 2"/>
          <p:cNvSpPr txBox="1">
            <a:spLocks/>
          </p:cNvSpPr>
          <p:nvPr userDrawn="1"/>
        </p:nvSpPr>
        <p:spPr>
          <a:xfrm>
            <a:off x="1201838" y="505508"/>
            <a:ext cx="4421958"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振り返り</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008865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セクション見出し">
    <p:bg>
      <p:bgRef idx="1003">
        <a:schemeClr val="bg1"/>
      </p:bgRef>
    </p:bg>
    <p:spTree>
      <p:nvGrpSpPr>
        <p:cNvPr id="1" name=""/>
        <p:cNvGrpSpPr/>
        <p:nvPr/>
      </p:nvGrpSpPr>
      <p:grpSpPr>
        <a:xfrm>
          <a:off x="0" y="0"/>
          <a:ext cx="0" cy="0"/>
          <a:chOff x="0" y="0"/>
          <a:chExt cx="0" cy="0"/>
        </a:xfrm>
      </p:grpSpPr>
      <p:sp>
        <p:nvSpPr>
          <p:cNvPr id="7" name="テキスト ボックス 6"/>
          <p:cNvSpPr txBox="1"/>
          <p:nvPr userDrawn="1"/>
        </p:nvSpPr>
        <p:spPr>
          <a:xfrm>
            <a:off x="2327088" y="2924944"/>
            <a:ext cx="5578771" cy="707886"/>
          </a:xfrm>
          <a:prstGeom prst="rect">
            <a:avLst/>
          </a:prstGeom>
          <a:noFill/>
        </p:spPr>
        <p:txBody>
          <a:bodyPr wrap="none" rtlCol="0">
            <a:spAutoFit/>
          </a:bodyPr>
          <a:lstStyle/>
          <a:p>
            <a:pPr algn="ctr"/>
            <a:r>
              <a:rPr lang="ja-JP" altLang="en-US" sz="4000" dirty="0" smtClean="0">
                <a:latin typeface="Meiryo UI" panose="020B0604030504040204" pitchFamily="50" charset="-128"/>
                <a:ea typeface="Meiryo UI" panose="020B0604030504040204" pitchFamily="50" charset="-128"/>
                <a:cs typeface="Meiryo UI" panose="020B0604030504040204" pitchFamily="50" charset="-128"/>
              </a:rPr>
              <a:t>伝達者向け解説のスライド</a:t>
            </a:r>
            <a:endParaRPr kumimoji="1" lang="ja-JP" altLang="en-US" sz="4000" dirty="0" smtClean="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806015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コンテンツ">
    <p:bg>
      <p:bgPr>
        <a:solidFill>
          <a:schemeClr val="bg1">
            <a:lumMod val="95000"/>
          </a:schemeClr>
        </a:solidFill>
        <a:effectLst/>
      </p:bgPr>
    </p:bg>
    <p:spTree>
      <p:nvGrpSpPr>
        <p:cNvPr id="1" name=""/>
        <p:cNvGrpSpPr/>
        <p:nvPr/>
      </p:nvGrpSpPr>
      <p:grpSpPr>
        <a:xfrm>
          <a:off x="0" y="0"/>
          <a:ext cx="0" cy="0"/>
          <a:chOff x="0" y="0"/>
          <a:chExt cx="0" cy="0"/>
        </a:xfrm>
      </p:grpSpPr>
      <p:sp>
        <p:nvSpPr>
          <p:cNvPr id="7" name="テキスト ボックス 6"/>
          <p:cNvSpPr txBox="1"/>
          <p:nvPr userDrawn="1"/>
        </p:nvSpPr>
        <p:spPr>
          <a:xfrm>
            <a:off x="5457663" y="1223154"/>
            <a:ext cx="2188420" cy="338554"/>
          </a:xfrm>
          <a:prstGeom prst="rect">
            <a:avLst/>
          </a:prstGeom>
          <a:noFill/>
        </p:spPr>
        <p:txBody>
          <a:bodyPr wrap="none" rtlCol="0">
            <a:spAutoFit/>
          </a:bodyPr>
          <a:lstStyle/>
          <a:p>
            <a:pPr marL="285750" indent="-285750">
              <a:buClr>
                <a:schemeClr val="accent4">
                  <a:lumMod val="75000"/>
                </a:schemeClr>
              </a:buClr>
              <a:buFont typeface="Wingdings" panose="05000000000000000000" pitchFamily="2" charset="2"/>
              <a:buChar char="u"/>
            </a:pP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伝達者は何をする？</a:t>
            </a:r>
          </a:p>
        </p:txBody>
      </p:sp>
      <p:sp>
        <p:nvSpPr>
          <p:cNvPr id="8" name="テキスト ボックス 7"/>
          <p:cNvSpPr txBox="1"/>
          <p:nvPr userDrawn="1"/>
        </p:nvSpPr>
        <p:spPr>
          <a:xfrm>
            <a:off x="5457663" y="3763926"/>
            <a:ext cx="3328155" cy="338554"/>
          </a:xfrm>
          <a:prstGeom prst="rect">
            <a:avLst/>
          </a:prstGeom>
          <a:noFill/>
        </p:spPr>
        <p:txBody>
          <a:bodyPr wrap="none" rtlCol="0">
            <a:spAutoFit/>
          </a:bodyPr>
          <a:lstStyle/>
          <a:p>
            <a:pPr marL="285750" indent="-285750">
              <a:buClr>
                <a:schemeClr val="accent4">
                  <a:lumMod val="75000"/>
                </a:schemeClr>
              </a:buClr>
              <a:buFont typeface="Wingdings" panose="05000000000000000000" pitchFamily="2" charset="2"/>
              <a:buChar char="u"/>
            </a:pP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伝達者から</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受講者に何を伝える</a:t>
            </a: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a:t>
            </a:r>
            <a:endParaRPr lang="ja-JP" altLang="en-US" sz="1600" b="1"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9" name="直線コネクタ 8">
            <a:extLst>
              <a:ext uri="{FF2B5EF4-FFF2-40B4-BE49-F238E27FC236}">
                <a16:creationId xmlns:a16="http://schemas.microsoft.com/office/drawing/2014/main" id="{1BB62C20-EA96-455F-BF33-DA10E660C033}"/>
              </a:ext>
            </a:extLst>
          </p:cNvPr>
          <p:cNvCxnSpPr>
            <a:cxnSpLocks/>
          </p:cNvCxnSpPr>
          <p:nvPr userDrawn="1"/>
        </p:nvCxnSpPr>
        <p:spPr>
          <a:xfrm>
            <a:off x="536151" y="957747"/>
            <a:ext cx="8739237"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3" name="テキスト プレースホルダー 2"/>
          <p:cNvSpPr txBox="1">
            <a:spLocks/>
          </p:cNvSpPr>
          <p:nvPr userDrawn="1"/>
        </p:nvSpPr>
        <p:spPr>
          <a:xfrm>
            <a:off x="536151" y="237747"/>
            <a:ext cx="8739237" cy="720000"/>
          </a:xfrm>
          <a:prstGeom prst="rect">
            <a:avLst/>
          </a:prstGeom>
        </p:spPr>
        <p:txBody>
          <a:bodyPr tIns="108000" anchor="ctr" anchorCtr="0">
            <a:normAutofit/>
          </a:bodyPr>
          <a:lstStyle>
            <a:lvl1pPr marL="0" indent="0" algn="l" defTabSz="484862" rtl="0" eaLnBrk="1" fontAlgn="base" hangingPunct="1">
              <a:spcBef>
                <a:spcPct val="20000"/>
              </a:spcBef>
              <a:spcAft>
                <a:spcPct val="0"/>
              </a:spcAft>
              <a:buFont typeface="+mj-lt"/>
              <a:buNone/>
              <a:defRPr kumimoji="1" sz="2400" b="0" kern="1200" baseline="0">
                <a:solidFill>
                  <a:schemeClr val="tx1"/>
                </a:solidFill>
                <a:latin typeface="HGPｺﾞｼｯｸE" panose="020B0900000000000000" pitchFamily="50" charset="-128"/>
                <a:ea typeface="HGPｺﾞｼｯｸE" panose="020B0900000000000000" pitchFamily="50" charset="-128"/>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rPr>
              <a:t>伝達者向けの解説　このスライドで何をする？何を伝える？</a:t>
            </a:r>
            <a:endParaRPr lang="ja-JP" altLang="en-US" dirty="0">
              <a:latin typeface="メイリオ" panose="020B0604030504040204" pitchFamily="50" charset="-128"/>
              <a:ea typeface="メイリオ" panose="020B0604030504040204" pitchFamily="50" charset="-128"/>
            </a:endParaRPr>
          </a:p>
        </p:txBody>
      </p:sp>
      <p:sp>
        <p:nvSpPr>
          <p:cNvPr id="15" name="テキスト プレースホルダー 14"/>
          <p:cNvSpPr>
            <a:spLocks noGrp="1"/>
          </p:cNvSpPr>
          <p:nvPr>
            <p:ph type="body" sz="quarter" idx="10" hasCustomPrompt="1"/>
          </p:nvPr>
        </p:nvSpPr>
        <p:spPr>
          <a:xfrm>
            <a:off x="5583238" y="1690688"/>
            <a:ext cx="3692525" cy="1828800"/>
          </a:xfrm>
          <a:prstGeom prst="rect">
            <a:avLst/>
          </a:prstGeom>
          <a:solidFill>
            <a:schemeClr val="accent5">
              <a:lumMod val="20000"/>
              <a:lumOff val="80000"/>
            </a:schemeClr>
          </a:solidFill>
        </p:spPr>
        <p:txBody>
          <a:bodyPr/>
          <a:lstStyle>
            <a:lvl1pPr marL="0" marR="0" indent="0" algn="l" defTabSz="925880" rtl="0" eaLnBrk="1" fontAlgn="auto" latinLnBrk="0" hangingPunct="1">
              <a:lnSpc>
                <a:spcPct val="100000"/>
              </a:lnSpc>
              <a:spcBef>
                <a:spcPts val="0"/>
              </a:spcBef>
              <a:spcAft>
                <a:spcPts val="0"/>
              </a:spcAft>
              <a:buClrTx/>
              <a:buSzTx/>
              <a:buFont typeface="+mj-lt"/>
              <a:buNone/>
              <a:tabLst/>
              <a:defRPr/>
            </a:lvl1pPr>
          </a:lstStyle>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r>
              <a:rPr kumimoji="1" lang="ja-JP" altLang="en-US"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rPr>
              <a:t>このスライドをつかって、推進スキル研修受講者にこのテーマのゴールを明確に伝えます。</a:t>
            </a:r>
            <a:endParaRPr kumimoji="1" lang="en-US" altLang="ja-JP"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endParaRPr kumimoji="1" lang="en-US" altLang="ja-JP" sz="16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テキスト プレースホルダー 14"/>
          <p:cNvSpPr>
            <a:spLocks noGrp="1"/>
          </p:cNvSpPr>
          <p:nvPr>
            <p:ph type="body" sz="quarter" idx="11" hasCustomPrompt="1"/>
          </p:nvPr>
        </p:nvSpPr>
        <p:spPr>
          <a:xfrm>
            <a:off x="5583238" y="4346918"/>
            <a:ext cx="3692525" cy="1828800"/>
          </a:xfrm>
          <a:prstGeom prst="rect">
            <a:avLst/>
          </a:prstGeom>
          <a:solidFill>
            <a:schemeClr val="accent3">
              <a:lumMod val="20000"/>
              <a:lumOff val="80000"/>
            </a:schemeClr>
          </a:solidFill>
        </p:spPr>
        <p:txBody>
          <a:bodyPr/>
          <a:lstStyle>
            <a:lvl1pPr marL="342900" marR="0" indent="-342900" algn="l" defTabSz="925880" rtl="0" eaLnBrk="1" fontAlgn="auto" latinLnBrk="0" hangingPunct="1">
              <a:lnSpc>
                <a:spcPct val="100000"/>
              </a:lnSpc>
              <a:spcBef>
                <a:spcPts val="0"/>
              </a:spcBef>
              <a:spcAft>
                <a:spcPts val="0"/>
              </a:spcAft>
              <a:buClrTx/>
              <a:buSzTx/>
              <a:buFont typeface="+mj-lt"/>
              <a:buAutoNum type="arabicPeriod"/>
              <a:tabLst/>
              <a:defRPr/>
            </a:lvl1pPr>
          </a:lstStyle>
          <a:p>
            <a:pPr marL="342900" marR="0" lvl="0" indent="-342900" algn="l" defTabSz="925880" rtl="0" eaLnBrk="1" fontAlgn="auto" latinLnBrk="0" hangingPunct="1">
              <a:lnSpc>
                <a:spcPct val="100000"/>
              </a:lnSpc>
              <a:spcBef>
                <a:spcPts val="0"/>
              </a:spcBef>
              <a:spcAft>
                <a:spcPts val="0"/>
              </a:spcAft>
              <a:buClrTx/>
              <a:buSzTx/>
              <a:buFont typeface="+mj-lt"/>
              <a:buAutoNum type="arabicPeriod"/>
              <a:tabLst/>
              <a:defRPr/>
            </a:pPr>
            <a:r>
              <a:rPr kumimoji="1" lang="ja-JP" altLang="en-US"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rPr>
              <a:t>教える側のあなたは、受講者に対して、学習する目的を明確に伝えます。</a:t>
            </a:r>
            <a:endParaRPr kumimoji="1" lang="en-US" altLang="ja-JP" sz="16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527297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38980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6793883"/>
      </p:ext>
    </p:extLst>
  </p:cSld>
  <p:clrMap bg1="lt1" tx1="dk1" bg2="lt2" tx2="dk2" accent1="accent1" accent2="accent2" accent3="accent3" accent4="accent4" accent5="accent5" accent6="accent6" hlink="hlink" folHlink="folHlink"/>
  <p:sldLayoutIdLst>
    <p:sldLayoutId id="2147483674" r:id="rId1"/>
    <p:sldLayoutId id="2147483661" r:id="rId2"/>
    <p:sldLayoutId id="2147483673" r:id="rId3"/>
    <p:sldLayoutId id="2147483672" r:id="rId4"/>
    <p:sldLayoutId id="2147483663" r:id="rId5"/>
    <p:sldLayoutId id="2147483662" r:id="rId6"/>
    <p:sldLayoutId id="214748367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1"/>
          </p:nvPr>
        </p:nvSpPr>
        <p:spPr/>
        <p:txBody>
          <a:bodyPr/>
          <a:lstStyle/>
          <a:p>
            <a:r>
              <a:rPr lang="ja-JP" altLang="en-US" dirty="0"/>
              <a:t>改善方針シートの</a:t>
            </a:r>
            <a:r>
              <a:rPr lang="ja-JP" altLang="en-US" dirty="0" smtClean="0"/>
              <a:t>作成</a:t>
            </a:r>
            <a:endParaRPr lang="ja-JP" altLang="en-US" dirty="0"/>
          </a:p>
        </p:txBody>
      </p:sp>
      <p:sp>
        <p:nvSpPr>
          <p:cNvPr id="3" name="テキスト プレースホルダー 2"/>
          <p:cNvSpPr>
            <a:spLocks noGrp="1"/>
          </p:cNvSpPr>
          <p:nvPr>
            <p:ph type="body" sz="quarter" idx="12"/>
          </p:nvPr>
        </p:nvSpPr>
        <p:spPr>
          <a:xfrm>
            <a:off x="2299855" y="4128103"/>
            <a:ext cx="6982690" cy="1178188"/>
          </a:xfrm>
        </p:spPr>
        <p:txBody>
          <a:bodyPr/>
          <a:lstStyle/>
          <a:p>
            <a:pPr marL="342900" indent="-342900" algn="l">
              <a:buFont typeface="Arial" panose="020B0604020202020204" pitchFamily="34" charset="0"/>
              <a:buChar char="•"/>
            </a:pPr>
            <a:r>
              <a:rPr lang="ja-JP" altLang="en-US" dirty="0"/>
              <a:t>改善方針シートづくりを支援し、わかりやすく説明することができる。</a:t>
            </a:r>
          </a:p>
          <a:p>
            <a:pPr marL="342900" indent="-342900" algn="l">
              <a:buFont typeface="Arial" panose="020B0604020202020204" pitchFamily="34" charset="0"/>
              <a:buChar char="•"/>
            </a:pPr>
            <a:r>
              <a:rPr lang="ja-JP" altLang="en-US" dirty="0"/>
              <a:t>改善方針が、法人や事業所が掲げる理念や事業方針</a:t>
            </a:r>
            <a:r>
              <a:rPr lang="ja-JP" altLang="en-US" dirty="0" smtClean="0"/>
              <a:t>と</a:t>
            </a:r>
            <a:r>
              <a:rPr lang="en-US" altLang="ja-JP" dirty="0" smtClean="0"/>
              <a:t/>
            </a:r>
            <a:br>
              <a:rPr lang="en-US" altLang="ja-JP" dirty="0" smtClean="0"/>
            </a:br>
            <a:r>
              <a:rPr lang="ja-JP" altLang="en-US" dirty="0" smtClean="0"/>
              <a:t>ズレ</a:t>
            </a:r>
            <a:r>
              <a:rPr lang="ja-JP" altLang="en-US" dirty="0"/>
              <a:t>ないように支援できる</a:t>
            </a:r>
            <a:r>
              <a:rPr lang="ja-JP" altLang="en-US" dirty="0" smtClean="0"/>
              <a:t>。</a:t>
            </a:r>
            <a:endParaRPr lang="ja-JP" altLang="en-US" dirty="0"/>
          </a:p>
        </p:txBody>
      </p:sp>
    </p:spTree>
    <p:extLst>
      <p:ext uri="{BB962C8B-B14F-4D97-AF65-F5344CB8AC3E}">
        <p14:creationId xmlns:p14="http://schemas.microsoft.com/office/powerpoint/2010/main" val="23558948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このスライドを使って、受講者に「グループワークを展開する」体験をしてもらう</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予め、グループ分けをどうするか、決めておく。</a:t>
            </a:r>
          </a:p>
          <a:p>
            <a:pPr marL="342900" lvl="0" indent="-342900">
              <a:buFont typeface="+mj-lt"/>
              <a:buAutoNum type="arabicPeriod"/>
            </a:pP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defRPr/>
            </a:pP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3" name="テキスト プレースホルダー 2"/>
          <p:cNvSpPr>
            <a:spLocks noGrp="1"/>
          </p:cNvSpPr>
          <p:nvPr>
            <p:ph type="body" sz="quarter" idx="11"/>
          </p:nvPr>
        </p:nvSpPr>
        <p:spPr>
          <a:xfrm>
            <a:off x="5583237" y="4305354"/>
            <a:ext cx="3799302" cy="1976176"/>
          </a:xfrm>
        </p:spPr>
        <p:txBody>
          <a:bodyPr/>
          <a:lstStyle/>
          <a:p>
            <a:pPr lvl="0">
              <a:defRPr/>
            </a:pP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指示</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にならないように、どのように接してみる</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か、考えること。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defRPr/>
            </a:pP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推進</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スキルを持つ人は、「気づき」を与える存在でも</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あること。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defRPr/>
            </a:pP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「話し</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の展開について、事前に作戦を立てる体験」を</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通して、その重要性を理解すること。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803479" y="1989000"/>
            <a:ext cx="4149521" cy="2880000"/>
          </a:xfrm>
          <a:prstGeom prst="rect">
            <a:avLst/>
          </a:prstGeom>
        </p:spPr>
      </p:pic>
    </p:spTree>
    <p:extLst>
      <p:ext uri="{BB962C8B-B14F-4D97-AF65-F5344CB8AC3E}">
        <p14:creationId xmlns:p14="http://schemas.microsoft.com/office/powerpoint/2010/main" val="1022549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a:xfrm>
            <a:off x="5583238" y="1690688"/>
            <a:ext cx="3692525" cy="2022330"/>
          </a:xfrm>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伝達者は、全体で振り返る。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（このスライドを見せる前に）受講者から意見や感想を述べてもらう。</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このスライドを受講者に見せ、受講者から意見・感想を聞く。</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伝達者なりの解説を加える。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受講者が理解したかどうか、観察する。</a:t>
            </a:r>
            <a:endParaRPr lang="ja-JP" altLang="en-US" sz="1600" dirty="0"/>
          </a:p>
        </p:txBody>
      </p:sp>
      <p:sp>
        <p:nvSpPr>
          <p:cNvPr id="3" name="テキスト プレースホルダー 2"/>
          <p:cNvSpPr>
            <a:spLocks noGrp="1"/>
          </p:cNvSpPr>
          <p:nvPr>
            <p:ph type="body" sz="quarter" idx="11"/>
          </p:nvPr>
        </p:nvSpPr>
        <p:spPr/>
        <p:txBody>
          <a:bodyPr/>
          <a:lstStyle/>
          <a:p>
            <a:pPr lvl="0">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受講者には、改善方針と、法人や事業所の上位の方針を一致</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させることが重要であること。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相手に気づきを与えたいとき、気づきを求めたいときは、あらかじめ会話をシミュレーションし、作戦を立てて臨むよう</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にすること。</a:t>
            </a:r>
            <a:endParaRPr kumimoji="1" lang="ja-JP" altLang="en-US" dirty="0"/>
          </a:p>
        </p:txBody>
      </p:sp>
      <p:pic>
        <p:nvPicPr>
          <p:cNvPr id="4" name="図 3"/>
          <p:cNvPicPr>
            <a:picLocks noChangeAspect="1"/>
          </p:cNvPicPr>
          <p:nvPr/>
        </p:nvPicPr>
        <p:blipFill>
          <a:blip r:embed="rId2"/>
          <a:stretch>
            <a:fillRect/>
          </a:stretch>
        </p:blipFill>
        <p:spPr>
          <a:xfrm>
            <a:off x="797830" y="1989000"/>
            <a:ext cx="4155170" cy="2880000"/>
          </a:xfrm>
          <a:prstGeom prst="rect">
            <a:avLst/>
          </a:prstGeom>
        </p:spPr>
      </p:pic>
    </p:spTree>
    <p:extLst>
      <p:ext uri="{BB962C8B-B14F-4D97-AF65-F5344CB8AC3E}">
        <p14:creationId xmlns:p14="http://schemas.microsoft.com/office/powerpoint/2010/main" val="5144292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r>
              <a:rPr lang="ja-JP" altLang="en-US" dirty="0">
                <a:latin typeface="Meiryo UI" panose="020B0604030504040204" pitchFamily="50" charset="-128"/>
                <a:ea typeface="Meiryo UI" panose="020B0604030504040204" pitchFamily="50" charset="-128"/>
              </a:rPr>
              <a:t>支援・促進する手引き　</a:t>
            </a:r>
            <a:r>
              <a:rPr lang="en-US" altLang="ja-JP" dirty="0">
                <a:latin typeface="Meiryo UI" panose="020B0604030504040204" pitchFamily="50" charset="-128"/>
                <a:ea typeface="Meiryo UI" panose="020B0604030504040204" pitchFamily="50" charset="-128"/>
              </a:rPr>
              <a:t>P23</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28</a:t>
            </a:r>
          </a:p>
          <a:p>
            <a:r>
              <a:rPr lang="ja-JP" altLang="en-US" dirty="0">
                <a:latin typeface="Meiryo UI" panose="020B0604030504040204" pitchFamily="50" charset="-128"/>
                <a:ea typeface="Meiryo UI" panose="020B0604030504040204" pitchFamily="50" charset="-128"/>
              </a:rPr>
              <a:t>居宅・改訂版ガイドライン　</a:t>
            </a:r>
            <a:r>
              <a:rPr lang="en-US" altLang="ja-JP" dirty="0">
                <a:latin typeface="Meiryo UI" panose="020B0604030504040204" pitchFamily="50" charset="-128"/>
                <a:ea typeface="Meiryo UI" panose="020B0604030504040204" pitchFamily="50" charset="-128"/>
              </a:rPr>
              <a:t>P33</a:t>
            </a:r>
            <a:r>
              <a:rPr lang="ja-JP" altLang="en-US" dirty="0">
                <a:latin typeface="Meiryo UI" panose="020B0604030504040204" pitchFamily="50" charset="-128"/>
                <a:ea typeface="Meiryo UI" panose="020B0604030504040204" pitchFamily="50" charset="-128"/>
              </a:rPr>
              <a:t>　　</a:t>
            </a:r>
            <a:endParaRPr lang="en-US" altLang="ja-JP" dirty="0">
              <a:latin typeface="Meiryo UI" panose="020B0604030504040204" pitchFamily="50" charset="-128"/>
              <a:ea typeface="Meiryo UI" panose="020B0604030504040204" pitchFamily="50" charset="-128"/>
            </a:endParaRPr>
          </a:p>
        </p:txBody>
      </p:sp>
      <p:pic>
        <p:nvPicPr>
          <p:cNvPr id="3" name="図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99162" y="3010623"/>
            <a:ext cx="5903811" cy="585648"/>
          </a:xfrm>
          <a:prstGeom prst="rect">
            <a:avLst/>
          </a:prstGeom>
        </p:spPr>
      </p:pic>
      <p:sp>
        <p:nvSpPr>
          <p:cNvPr id="4" name="正方形/長方形 3"/>
          <p:cNvSpPr/>
          <p:nvPr/>
        </p:nvSpPr>
        <p:spPr>
          <a:xfrm>
            <a:off x="2659961" y="1865339"/>
            <a:ext cx="4224233" cy="461665"/>
          </a:xfrm>
          <a:prstGeom prst="rect">
            <a:avLst/>
          </a:prstGeom>
        </p:spPr>
        <p:txBody>
          <a:bodyPr wrap="none">
            <a:spAutoFit/>
          </a:bodyPr>
          <a:lstStyle/>
          <a:p>
            <a:pPr algn="ctr"/>
            <a:r>
              <a:rPr lang="ja-JP" altLang="en-US" sz="2400" b="1" u="sng" dirty="0" smtClean="0">
                <a:latin typeface="Meiryo UI" panose="020B0604030504040204" pitchFamily="50" charset="-128"/>
                <a:ea typeface="Meiryo UI" panose="020B0604030504040204" pitchFamily="50" charset="-128"/>
              </a:rPr>
              <a:t>改善方針シートを作成する意義</a:t>
            </a:r>
            <a:endParaRPr lang="ja-JP" altLang="en-US" sz="2400" b="1" u="sng" dirty="0">
              <a:latin typeface="Meiryo UI" panose="020B0604030504040204" pitchFamily="50" charset="-128"/>
              <a:ea typeface="Meiryo UI" panose="020B0604030504040204" pitchFamily="50" charset="-128"/>
            </a:endParaRPr>
          </a:p>
        </p:txBody>
      </p:sp>
      <p:sp>
        <p:nvSpPr>
          <p:cNvPr id="5" name="正方形/長方形 4"/>
          <p:cNvSpPr/>
          <p:nvPr/>
        </p:nvSpPr>
        <p:spPr>
          <a:xfrm>
            <a:off x="779271" y="3596271"/>
            <a:ext cx="8465266" cy="1015663"/>
          </a:xfrm>
          <a:prstGeom prst="rect">
            <a:avLst/>
          </a:prstGeom>
          <a:solidFill>
            <a:schemeClr val="bg2"/>
          </a:solidFill>
          <a:ln>
            <a:noFill/>
          </a:ln>
        </p:spPr>
        <p:txBody>
          <a:bodyPr wrap="square">
            <a:spAutoFit/>
          </a:bodyPr>
          <a:lstStyle/>
          <a:p>
            <a:r>
              <a:rPr lang="ja-JP" altLang="en-US" sz="2000" dirty="0" smtClean="0">
                <a:latin typeface="Meiryo UI" panose="020B0604030504040204" pitchFamily="50" charset="-128"/>
                <a:ea typeface="Meiryo UI" panose="020B0604030504040204" pitchFamily="50" charset="-128"/>
              </a:rPr>
              <a:t>改善</a:t>
            </a:r>
            <a:r>
              <a:rPr lang="ja-JP" altLang="en-US" sz="2000" dirty="0">
                <a:latin typeface="Meiryo UI" panose="020B0604030504040204" pitchFamily="50" charset="-128"/>
                <a:ea typeface="Meiryo UI" panose="020B0604030504040204" pitchFamily="50" charset="-128"/>
              </a:rPr>
              <a:t>方針シートを使うことで、何の課題に対して、どのような活動</a:t>
            </a:r>
            <a:r>
              <a:rPr lang="ja-JP" altLang="en-US" sz="2000" dirty="0" smtClean="0">
                <a:latin typeface="Meiryo UI" panose="020B0604030504040204" pitchFamily="50" charset="-128"/>
                <a:ea typeface="Meiryo UI" panose="020B0604030504040204" pitchFamily="50" charset="-128"/>
              </a:rPr>
              <a:t>を、どの</a:t>
            </a:r>
            <a:r>
              <a:rPr lang="ja-JP" altLang="en-US" sz="2000" dirty="0">
                <a:latin typeface="Meiryo UI" panose="020B0604030504040204" pitchFamily="50" charset="-128"/>
                <a:ea typeface="Meiryo UI" panose="020B0604030504040204" pitchFamily="50" charset="-128"/>
              </a:rPr>
              <a:t>順番で進めていくのかについて、</a:t>
            </a:r>
            <a:r>
              <a:rPr lang="ja-JP" altLang="en-US" sz="2000" dirty="0" smtClean="0">
                <a:latin typeface="Meiryo UI" panose="020B0604030504040204" pitchFamily="50" charset="-128"/>
                <a:ea typeface="Meiryo UI" panose="020B0604030504040204" pitchFamily="50" charset="-128"/>
              </a:rPr>
              <a:t>プロジェクトチーム内</a:t>
            </a:r>
            <a:r>
              <a:rPr lang="ja-JP" altLang="en-US" sz="2000" dirty="0">
                <a:latin typeface="Meiryo UI" panose="020B0604030504040204" pitchFamily="50" charset="-128"/>
                <a:ea typeface="Meiryo UI" panose="020B0604030504040204" pitchFamily="50" charset="-128"/>
              </a:rPr>
              <a:t>で合意形成が取れるようになり、取組の方向性が描きやすくなります</a:t>
            </a:r>
            <a:r>
              <a:rPr lang="ja-JP" altLang="en-US" sz="2000" dirty="0" smtClean="0">
                <a:latin typeface="Meiryo UI" panose="020B0604030504040204" pitchFamily="50" charset="-128"/>
                <a:ea typeface="Meiryo UI" panose="020B0604030504040204" pitchFamily="50" charset="-128"/>
              </a:rPr>
              <a:t>。</a:t>
            </a:r>
            <a:endParaRPr lang="en-US" altLang="ja-JP" sz="2000" dirty="0" smtClean="0">
              <a:latin typeface="Meiryo UI" panose="020B0604030504040204" pitchFamily="50" charset="-128"/>
              <a:ea typeface="Meiryo UI" panose="020B0604030504040204" pitchFamily="50" charset="-128"/>
            </a:endParaRPr>
          </a:p>
        </p:txBody>
      </p:sp>
      <p:sp>
        <p:nvSpPr>
          <p:cNvPr id="6" name="正方形/長方形 5"/>
          <p:cNvSpPr/>
          <p:nvPr/>
        </p:nvSpPr>
        <p:spPr>
          <a:xfrm>
            <a:off x="2840884" y="5203393"/>
            <a:ext cx="7065116" cy="276999"/>
          </a:xfrm>
          <a:prstGeom prst="rect">
            <a:avLst/>
          </a:prstGeom>
        </p:spPr>
        <p:txBody>
          <a:bodyPr wrap="square">
            <a:spAutoFit/>
          </a:bodyPr>
          <a:lstStyle/>
          <a:p>
            <a:r>
              <a:rPr lang="ja-JP" altLang="en-US" sz="1200" dirty="0">
                <a:latin typeface="Meiryo UI" panose="020B0604030504040204" pitchFamily="50" charset="-128"/>
                <a:ea typeface="Meiryo UI" panose="020B0604030504040204" pitchFamily="50" charset="-128"/>
              </a:rPr>
              <a:t>改善方針シートは、ガイドライン（居</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元）</a:t>
            </a:r>
            <a:r>
              <a:rPr lang="en-US" altLang="ja-JP" sz="1200" dirty="0" smtClean="0">
                <a:latin typeface="Meiryo UI" panose="020B0604030504040204" pitchFamily="50" charset="-128"/>
                <a:ea typeface="Meiryo UI" panose="020B0604030504040204" pitchFamily="50" charset="-128"/>
              </a:rPr>
              <a:t>P33</a:t>
            </a:r>
            <a:r>
              <a:rPr lang="ja-JP" altLang="en-US" sz="1200" dirty="0" err="1" smtClean="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（医</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元）</a:t>
            </a:r>
            <a:r>
              <a:rPr lang="en-US" altLang="ja-JP" sz="1200" dirty="0">
                <a:latin typeface="Meiryo UI" panose="020B0604030504040204" pitchFamily="50" charset="-128"/>
                <a:ea typeface="Meiryo UI" panose="020B0604030504040204" pitchFamily="50" charset="-128"/>
              </a:rPr>
              <a:t>P.90-91</a:t>
            </a:r>
            <a:r>
              <a:rPr lang="ja-JP" altLang="en-US" sz="1200" dirty="0" err="1">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（施</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元）</a:t>
            </a:r>
            <a:r>
              <a:rPr lang="en-US" altLang="ja-JP" sz="1200" dirty="0">
                <a:latin typeface="Meiryo UI" panose="020B0604030504040204" pitchFamily="50" charset="-128"/>
                <a:ea typeface="Meiryo UI" panose="020B0604030504040204" pitchFamily="50" charset="-128"/>
              </a:rPr>
              <a:t>P.20</a:t>
            </a:r>
            <a:r>
              <a:rPr lang="ja-JP" altLang="en-US" sz="1200" dirty="0">
                <a:latin typeface="Meiryo UI" panose="020B0604030504040204" pitchFamily="50" charset="-128"/>
                <a:ea typeface="Meiryo UI" panose="020B0604030504040204" pitchFamily="50" charset="-128"/>
              </a:rPr>
              <a:t>を参照して下さい</a:t>
            </a:r>
          </a:p>
        </p:txBody>
      </p:sp>
    </p:spTree>
    <p:extLst>
      <p:ext uri="{BB962C8B-B14F-4D97-AF65-F5344CB8AC3E}">
        <p14:creationId xmlns:p14="http://schemas.microsoft.com/office/powerpoint/2010/main" val="3033533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r>
              <a:rPr lang="ja-JP" altLang="en-US" dirty="0">
                <a:latin typeface="Meiryo UI" panose="020B0604030504040204" pitchFamily="50" charset="-128"/>
                <a:ea typeface="Meiryo UI" panose="020B0604030504040204" pitchFamily="50" charset="-128"/>
              </a:rPr>
              <a:t>支援・促進する手引き　</a:t>
            </a:r>
            <a:r>
              <a:rPr lang="en-US" altLang="ja-JP" dirty="0">
                <a:latin typeface="Meiryo UI" panose="020B0604030504040204" pitchFamily="50" charset="-128"/>
                <a:ea typeface="Meiryo UI" panose="020B0604030504040204" pitchFamily="50" charset="-128"/>
              </a:rPr>
              <a:t>P23</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28</a:t>
            </a:r>
          </a:p>
          <a:p>
            <a:r>
              <a:rPr lang="ja-JP" altLang="en-US" dirty="0">
                <a:latin typeface="Meiryo UI" panose="020B0604030504040204" pitchFamily="50" charset="-128"/>
                <a:ea typeface="Meiryo UI" panose="020B0604030504040204" pitchFamily="50" charset="-128"/>
              </a:rPr>
              <a:t>居宅・改訂版ガイドライン　</a:t>
            </a:r>
            <a:r>
              <a:rPr lang="en-US" altLang="ja-JP" dirty="0">
                <a:latin typeface="Meiryo UI" panose="020B0604030504040204" pitchFamily="50" charset="-128"/>
                <a:ea typeface="Meiryo UI" panose="020B0604030504040204" pitchFamily="50" charset="-128"/>
              </a:rPr>
              <a:t>P33</a:t>
            </a:r>
            <a:r>
              <a:rPr lang="ja-JP" altLang="en-US" dirty="0">
                <a:latin typeface="Meiryo UI" panose="020B0604030504040204" pitchFamily="50" charset="-128"/>
                <a:ea typeface="Meiryo UI" panose="020B0604030504040204" pitchFamily="50" charset="-128"/>
              </a:rPr>
              <a:t>　　</a:t>
            </a:r>
            <a:endParaRPr lang="en-US" altLang="ja-JP" dirty="0">
              <a:latin typeface="Meiryo UI" panose="020B0604030504040204" pitchFamily="50" charset="-128"/>
              <a:ea typeface="Meiryo UI" panose="020B0604030504040204" pitchFamily="50" charset="-128"/>
            </a:endParaRPr>
          </a:p>
        </p:txBody>
      </p:sp>
      <p:sp>
        <p:nvSpPr>
          <p:cNvPr id="4" name="正方形/長方形 3"/>
          <p:cNvSpPr/>
          <p:nvPr/>
        </p:nvSpPr>
        <p:spPr>
          <a:xfrm>
            <a:off x="2734500" y="1865339"/>
            <a:ext cx="4075155" cy="461665"/>
          </a:xfrm>
          <a:prstGeom prst="rect">
            <a:avLst/>
          </a:prstGeom>
        </p:spPr>
        <p:txBody>
          <a:bodyPr wrap="none">
            <a:spAutoFit/>
          </a:bodyPr>
          <a:lstStyle/>
          <a:p>
            <a:pPr algn="ctr"/>
            <a:r>
              <a:rPr lang="ja-JP" altLang="en-US" sz="2400" b="1" u="sng" dirty="0" smtClean="0">
                <a:latin typeface="Meiryo UI" panose="020B0604030504040204" pitchFamily="50" charset="-128"/>
                <a:ea typeface="Meiryo UI" panose="020B0604030504040204" pitchFamily="50" charset="-128"/>
              </a:rPr>
              <a:t>改善方針シートを作成する</a:t>
            </a:r>
            <a:r>
              <a:rPr lang="ja-JP" altLang="en-US" sz="2400" b="1" u="sng" dirty="0">
                <a:latin typeface="Meiryo UI" panose="020B0604030504040204" pitchFamily="50" charset="-128"/>
                <a:ea typeface="Meiryo UI" panose="020B0604030504040204" pitchFamily="50" charset="-128"/>
              </a:rPr>
              <a:t>コツ</a:t>
            </a:r>
            <a:endParaRPr lang="en-US" altLang="ja-JP" sz="2400" b="1" u="sng" dirty="0" smtClean="0">
              <a:latin typeface="Meiryo UI" panose="020B0604030504040204" pitchFamily="50" charset="-128"/>
              <a:ea typeface="Meiryo UI" panose="020B0604030504040204" pitchFamily="50" charset="-128"/>
            </a:endParaRPr>
          </a:p>
        </p:txBody>
      </p:sp>
      <p:sp>
        <p:nvSpPr>
          <p:cNvPr id="5" name="正方形/長方形 4"/>
          <p:cNvSpPr/>
          <p:nvPr/>
        </p:nvSpPr>
        <p:spPr>
          <a:xfrm>
            <a:off x="779271" y="3596271"/>
            <a:ext cx="8465266" cy="1631216"/>
          </a:xfrm>
          <a:prstGeom prst="rect">
            <a:avLst/>
          </a:prstGeom>
          <a:solidFill>
            <a:schemeClr val="bg2"/>
          </a:solidFill>
          <a:ln>
            <a:noFill/>
          </a:ln>
        </p:spPr>
        <p:txBody>
          <a:bodyPr wrap="square">
            <a:spAutoFit/>
          </a:bodyPr>
          <a:lstStyle/>
          <a:p>
            <a:pPr marL="342900" indent="-342900">
              <a:buFont typeface="Arial" panose="020B0604020202020204" pitchFamily="34" charset="0"/>
              <a:buChar char="•"/>
            </a:pPr>
            <a:r>
              <a:rPr lang="ja-JP" altLang="en-US" sz="2000" dirty="0">
                <a:latin typeface="Meiryo UI" panose="020B0604030504040204" pitchFamily="50" charset="-128"/>
                <a:ea typeface="Meiryo UI" panose="020B0604030504040204" pitchFamily="50" charset="-128"/>
              </a:rPr>
              <a:t>本末転倒な取組が採用されないよう、取組内容を決定するときは上位目的や改善方針などに照らして十分に吟味しましょう。</a:t>
            </a:r>
            <a:endParaRPr lang="en-US" altLang="ja-JP" sz="2000" dirty="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r>
              <a:rPr lang="ja-JP" altLang="en-US" sz="2000" dirty="0">
                <a:latin typeface="Meiryo UI" panose="020B0604030504040204" pitchFamily="50" charset="-128"/>
                <a:ea typeface="Meiryo UI" panose="020B0604030504040204" pitchFamily="50" charset="-128"/>
              </a:rPr>
              <a:t>プロジェクトメンバーは議論を繰り返し、取組内容を具体化していきますが、なかには業務効率化が期待できる取組の提案であっても、上位目的から外れた提案もあります。</a:t>
            </a:r>
            <a:endParaRPr lang="en-US" altLang="ja-JP" sz="2000" dirty="0">
              <a:latin typeface="Meiryo UI" panose="020B0604030504040204" pitchFamily="50" charset="-128"/>
              <a:ea typeface="Meiryo UI" panose="020B0604030504040204" pitchFamily="50" charset="-128"/>
            </a:endParaRPr>
          </a:p>
        </p:txBody>
      </p:sp>
      <p:pic>
        <p:nvPicPr>
          <p:cNvPr id="7" name="図 6"/>
          <p:cNvPicPr>
            <a:picLocks noChangeAspect="1"/>
          </p:cNvPicPr>
          <p:nvPr/>
        </p:nvPicPr>
        <p:blipFill>
          <a:blip r:embed="rId2"/>
          <a:stretch>
            <a:fillRect/>
          </a:stretch>
        </p:blipFill>
        <p:spPr>
          <a:xfrm>
            <a:off x="606656" y="2916812"/>
            <a:ext cx="7487121" cy="679459"/>
          </a:xfrm>
          <a:prstGeom prst="rect">
            <a:avLst/>
          </a:prstGeom>
        </p:spPr>
      </p:pic>
    </p:spTree>
    <p:extLst>
      <p:ext uri="{BB962C8B-B14F-4D97-AF65-F5344CB8AC3E}">
        <p14:creationId xmlns:p14="http://schemas.microsoft.com/office/powerpoint/2010/main" val="844517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r>
              <a:rPr lang="ja-JP" altLang="en-US" dirty="0">
                <a:latin typeface="Meiryo UI" panose="020B0604030504040204" pitchFamily="50" charset="-128"/>
                <a:ea typeface="Meiryo UI" panose="020B0604030504040204" pitchFamily="50" charset="-128"/>
              </a:rPr>
              <a:t>居宅・改訂版ガイドライン　</a:t>
            </a:r>
            <a:r>
              <a:rPr lang="en-US" altLang="ja-JP" dirty="0" smtClean="0">
                <a:latin typeface="Meiryo UI" panose="020B0604030504040204" pitchFamily="50" charset="-128"/>
                <a:ea typeface="Meiryo UI" panose="020B0604030504040204" pitchFamily="50" charset="-128"/>
              </a:rPr>
              <a:t>P33</a:t>
            </a:r>
            <a:endParaRPr kumimoji="1" lang="ja-JP" altLang="en-US" dirty="0"/>
          </a:p>
        </p:txBody>
      </p:sp>
      <p:pic>
        <p:nvPicPr>
          <p:cNvPr id="3" name="図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1164" y="1707918"/>
            <a:ext cx="8593373" cy="4522311"/>
          </a:xfrm>
          <a:prstGeom prst="rect">
            <a:avLst/>
          </a:prstGeom>
        </p:spPr>
      </p:pic>
    </p:spTree>
    <p:extLst>
      <p:ext uri="{BB962C8B-B14F-4D97-AF65-F5344CB8AC3E}">
        <p14:creationId xmlns:p14="http://schemas.microsoft.com/office/powerpoint/2010/main" val="768683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43923" y="1321129"/>
            <a:ext cx="1053193" cy="2445819"/>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問い</a:t>
            </a:r>
            <a:endPar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3" name="正方形/長方形 2"/>
          <p:cNvSpPr/>
          <p:nvPr/>
        </p:nvSpPr>
        <p:spPr>
          <a:xfrm>
            <a:off x="1696050" y="1321129"/>
            <a:ext cx="7558787" cy="2445820"/>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solidFill>
                  <a:srgbClr val="404040"/>
                </a:solidFill>
                <a:latin typeface="Meiryo UI" panose="020B0604030504040204" pitchFamily="50" charset="-128"/>
                <a:ea typeface="Meiryo UI" panose="020B0604030504040204" pitchFamily="50" charset="-128"/>
              </a:rPr>
              <a:t>「</a:t>
            </a:r>
            <a:r>
              <a:rPr lang="ja-JP" altLang="en-US" sz="2000" b="1" dirty="0" smtClean="0">
                <a:solidFill>
                  <a:srgbClr val="404040"/>
                </a:solidFill>
                <a:latin typeface="Meiryo UI" panose="020B0604030504040204" pitchFamily="50" charset="-128"/>
                <a:ea typeface="Meiryo UI" panose="020B0604030504040204" pitchFamily="50" charset="-128"/>
              </a:rPr>
              <a:t>話をよく聞いてみると、改善チームリーダーの説明する改善方針は、どうも法人が立てた今年度の事業方針に沿ってないのでは</a:t>
            </a:r>
            <a:r>
              <a:rPr lang="en-US" altLang="ja-JP" sz="2000" b="1" dirty="0" smtClean="0">
                <a:solidFill>
                  <a:srgbClr val="404040"/>
                </a:solidFill>
                <a:latin typeface="Meiryo UI" panose="020B0604030504040204" pitchFamily="50" charset="-128"/>
                <a:ea typeface="Meiryo UI" panose="020B0604030504040204" pitchFamily="50" charset="-128"/>
              </a:rPr>
              <a:t>?</a:t>
            </a:r>
            <a:r>
              <a:rPr lang="ja-JP" altLang="en-US" sz="2000" b="1" dirty="0" err="1" smtClean="0">
                <a:solidFill>
                  <a:srgbClr val="404040"/>
                </a:solidFill>
                <a:latin typeface="Meiryo UI" panose="020B0604030504040204" pitchFamily="50" charset="-128"/>
                <a:ea typeface="Meiryo UI" panose="020B0604030504040204" pitchFamily="50" charset="-128"/>
              </a:rPr>
              <a:t>、</a:t>
            </a:r>
            <a:r>
              <a:rPr lang="ja-JP" altLang="en-US" sz="2000" b="1" dirty="0" smtClean="0">
                <a:solidFill>
                  <a:srgbClr val="404040"/>
                </a:solidFill>
                <a:latin typeface="Meiryo UI" panose="020B0604030504040204" pitchFamily="50" charset="-128"/>
                <a:ea typeface="Meiryo UI" panose="020B0604030504040204" pitchFamily="50" charset="-128"/>
              </a:rPr>
              <a:t>とあなたは気づきました。さて、あなたはこのリーダーにどのような声掛けをしますか</a:t>
            </a:r>
            <a:r>
              <a:rPr lang="en-US" altLang="ja-JP" sz="2000" b="1" dirty="0" smtClean="0">
                <a:solidFill>
                  <a:srgbClr val="404040"/>
                </a:solidFill>
                <a:latin typeface="Meiryo UI" panose="020B0604030504040204" pitchFamily="50" charset="-128"/>
                <a:ea typeface="Meiryo UI" panose="020B0604030504040204" pitchFamily="50" charset="-128"/>
              </a:rPr>
              <a:t>?</a:t>
            </a:r>
            <a:r>
              <a:rPr lang="ja-JP" altLang="en-US" sz="2000" dirty="0" smtClean="0">
                <a:solidFill>
                  <a:srgbClr val="404040"/>
                </a:solidFill>
                <a:latin typeface="Meiryo UI" panose="020B0604030504040204" pitchFamily="50" charset="-128"/>
                <a:ea typeface="Meiryo UI" panose="020B0604030504040204" pitchFamily="50" charset="-128"/>
              </a:rPr>
              <a:t>」</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solidFill>
                  <a:srgbClr val="404040"/>
                </a:solidFill>
                <a:latin typeface="Meiryo UI" panose="020B0604030504040204" pitchFamily="50" charset="-128"/>
                <a:ea typeface="Meiryo UI" panose="020B0604030504040204" pitchFamily="50" charset="-128"/>
              </a:rPr>
              <a:t>・はじめに、個別に考えてください。</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solidFill>
                  <a:srgbClr val="404040"/>
                </a:solidFill>
                <a:latin typeface="Meiryo UI" panose="020B0604030504040204" pitchFamily="50" charset="-128"/>
                <a:ea typeface="Meiryo UI" panose="020B0604030504040204" pitchFamily="50" charset="-128"/>
              </a:rPr>
              <a:t>・つぎに、グループ内で意見を出し合ってください。</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・最後に、出し合った意見を整理し、まとめましょう。</a:t>
            </a:r>
            <a:endParaRPr kumimoji="1" lang="ja-JP" altLang="en-US"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4" name="正方形/長方形 3"/>
          <p:cNvSpPr/>
          <p:nvPr/>
        </p:nvSpPr>
        <p:spPr>
          <a:xfrm>
            <a:off x="543922" y="3893127"/>
            <a:ext cx="1053193" cy="848094"/>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制限</a:t>
            </a:r>
            <a:endParaRPr kumimoji="1" lang="en-US" altLang="ja-JP"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時間</a:t>
            </a:r>
            <a:endPar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5" name="正方形/長方形 4"/>
          <p:cNvSpPr/>
          <p:nvPr/>
        </p:nvSpPr>
        <p:spPr>
          <a:xfrm>
            <a:off x="1696051" y="3893126"/>
            <a:ext cx="7558786" cy="848095"/>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tab pos="1439863" algn="l"/>
              </a:tabLst>
              <a:defRPr/>
            </a:pPr>
            <a:r>
              <a:rPr lang="ja-JP" altLang="en-US" sz="2000" dirty="0" smtClean="0">
                <a:solidFill>
                  <a:srgbClr val="404040"/>
                </a:solidFill>
                <a:latin typeface="Meiryo UI" panose="020B0604030504040204" pitchFamily="50" charset="-128"/>
                <a:ea typeface="Meiryo UI" panose="020B0604030504040204" pitchFamily="50" charset="-128"/>
              </a:rPr>
              <a:t>個別検討　　</a:t>
            </a:r>
            <a:r>
              <a:rPr lang="en-US" altLang="ja-JP" sz="2000" dirty="0" smtClean="0">
                <a:solidFill>
                  <a:srgbClr val="404040"/>
                </a:solidFill>
                <a:latin typeface="Meiryo UI" panose="020B0604030504040204" pitchFamily="50" charset="-128"/>
                <a:ea typeface="Meiryo UI" panose="020B0604030504040204" pitchFamily="50" charset="-128"/>
              </a:rPr>
              <a:t>	05</a:t>
            </a:r>
            <a:r>
              <a:rPr lang="ja-JP" altLang="en-US" sz="2000" dirty="0" smtClean="0">
                <a:solidFill>
                  <a:srgbClr val="404040"/>
                </a:solidFill>
                <a:latin typeface="Meiryo UI" panose="020B0604030504040204" pitchFamily="50" charset="-128"/>
                <a:ea typeface="Meiryo UI" panose="020B0604030504040204" pitchFamily="50" charset="-128"/>
              </a:rPr>
              <a:t>分</a:t>
            </a:r>
            <a:endParaRPr lang="en-US" altLang="ja-JP" sz="2000" dirty="0" smtClean="0">
              <a:solidFill>
                <a:srgbClr val="40404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tab pos="1439863" algn="l"/>
              </a:tabLst>
              <a:defRPr/>
            </a:pPr>
            <a:r>
              <a:rPr lang="ja-JP" altLang="en-US" sz="2000" dirty="0" smtClean="0">
                <a:solidFill>
                  <a:srgbClr val="404040"/>
                </a:solidFill>
                <a:latin typeface="Meiryo UI" panose="020B0604030504040204" pitchFamily="50" charset="-128"/>
                <a:ea typeface="Meiryo UI" panose="020B0604030504040204" pitchFamily="50" charset="-128"/>
              </a:rPr>
              <a:t>グループ検討</a:t>
            </a:r>
            <a:r>
              <a:rPr lang="en-US" altLang="ja-JP" sz="2000" dirty="0" smtClean="0">
                <a:solidFill>
                  <a:srgbClr val="404040"/>
                </a:solidFill>
                <a:latin typeface="Meiryo UI" panose="020B0604030504040204" pitchFamily="50" charset="-128"/>
                <a:ea typeface="Meiryo UI" panose="020B0604030504040204" pitchFamily="50" charset="-128"/>
              </a:rPr>
              <a:t>	25</a:t>
            </a:r>
            <a:r>
              <a:rPr kumimoji="1" lang="ja-JP" altLang="en-US"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分（</a:t>
            </a:r>
            <a:r>
              <a:rPr lang="ja-JP" altLang="en-US" sz="2000" dirty="0" smtClean="0">
                <a:solidFill>
                  <a:srgbClr val="404040"/>
                </a:solidFill>
                <a:latin typeface="Meiryo UI" panose="020B0604030504040204" pitchFamily="50" charset="-128"/>
                <a:ea typeface="Meiryo UI" panose="020B0604030504040204" pitchFamily="50" charset="-128"/>
              </a:rPr>
              <a:t>意見を</a:t>
            </a:r>
            <a:r>
              <a:rPr lang="ja-JP" altLang="en-US" sz="2000" dirty="0">
                <a:solidFill>
                  <a:srgbClr val="404040"/>
                </a:solidFill>
                <a:latin typeface="Meiryo UI" panose="020B0604030504040204" pitchFamily="50" charset="-128"/>
                <a:ea typeface="Meiryo UI" panose="020B0604030504040204" pitchFamily="50" charset="-128"/>
              </a:rPr>
              <a:t>出し合</a:t>
            </a:r>
            <a:r>
              <a:rPr lang="ja-JP" altLang="en-US" sz="2000" dirty="0" smtClean="0">
                <a:solidFill>
                  <a:srgbClr val="404040"/>
                </a:solidFill>
                <a:latin typeface="Meiryo UI" panose="020B0604030504040204" pitchFamily="50" charset="-128"/>
                <a:ea typeface="Meiryo UI" panose="020B0604030504040204" pitchFamily="50" charset="-128"/>
              </a:rPr>
              <a:t>う</a:t>
            </a:r>
            <a:r>
              <a:rPr kumimoji="1" lang="en-US" altLang="ja-JP"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a:t>
            </a:r>
            <a:r>
              <a:rPr kumimoji="1" lang="ja-JP" altLang="en-US"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意見を整理する）</a:t>
            </a:r>
            <a:endParaRPr kumimoji="1" lang="ja-JP" altLang="en-US" sz="20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6" name="正方形/長方形 5"/>
          <p:cNvSpPr/>
          <p:nvPr/>
        </p:nvSpPr>
        <p:spPr>
          <a:xfrm>
            <a:off x="543923" y="4867399"/>
            <a:ext cx="1053193" cy="1394856"/>
          </a:xfrm>
          <a:prstGeom prst="rect">
            <a:avLst/>
          </a:prstGeom>
          <a:solidFill>
            <a:schemeClr val="accent2">
              <a:lumMod val="60000"/>
              <a:lumOff val="40000"/>
            </a:schemeClr>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rPr>
              <a:t>ねらい</a:t>
            </a:r>
            <a:endParaRPr kumimoji="1" lang="ja-JP" altLang="en-US" sz="1800" b="0" i="0" u="none" strike="noStrike" kern="1200" cap="none" spc="0" normalizeH="0" baseline="0" noProof="0" dirty="0">
              <a:ln>
                <a:noFill/>
              </a:ln>
              <a:solidFill>
                <a:srgbClr val="404040"/>
              </a:solidFill>
              <a:effectLst/>
              <a:uLnTx/>
              <a:uFillTx/>
              <a:latin typeface="Meiryo UI" panose="020B0604030504040204" pitchFamily="50" charset="-128"/>
              <a:ea typeface="Meiryo UI" panose="020B0604030504040204" pitchFamily="50" charset="-128"/>
            </a:endParaRPr>
          </a:p>
        </p:txBody>
      </p:sp>
      <p:sp>
        <p:nvSpPr>
          <p:cNvPr id="7" name="正方形/長方形 6"/>
          <p:cNvSpPr/>
          <p:nvPr/>
        </p:nvSpPr>
        <p:spPr>
          <a:xfrm>
            <a:off x="1696052" y="4867398"/>
            <a:ext cx="7558786" cy="1394856"/>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defTabSz="914400">
              <a:buFont typeface="Arial" panose="020B0604020202020204" pitchFamily="34" charset="0"/>
              <a:buChar char="•"/>
              <a:defRPr/>
            </a:pPr>
            <a:r>
              <a:rPr lang="ja-JP" altLang="en-US" sz="2000" dirty="0">
                <a:solidFill>
                  <a:srgbClr val="404040"/>
                </a:solidFill>
                <a:latin typeface="Meiryo UI" panose="020B0604030504040204" pitchFamily="50" charset="-128"/>
                <a:ea typeface="Meiryo UI" panose="020B0604030504040204" pitchFamily="50" charset="-128"/>
              </a:rPr>
              <a:t>「指示にならないように、</a:t>
            </a:r>
            <a:r>
              <a:rPr lang="ja-JP" altLang="en-US" sz="2000" dirty="0" smtClean="0">
                <a:solidFill>
                  <a:srgbClr val="404040"/>
                </a:solidFill>
                <a:latin typeface="Meiryo UI" panose="020B0604030504040204" pitchFamily="50" charset="-128"/>
                <a:ea typeface="Meiryo UI" panose="020B0604030504040204" pitchFamily="50" charset="-128"/>
              </a:rPr>
              <a:t>どのよう</a:t>
            </a:r>
            <a:r>
              <a:rPr lang="ja-JP" altLang="en-US" sz="2000" dirty="0">
                <a:solidFill>
                  <a:srgbClr val="404040"/>
                </a:solidFill>
                <a:latin typeface="Meiryo UI" panose="020B0604030504040204" pitchFamily="50" charset="-128"/>
                <a:ea typeface="Meiryo UI" panose="020B0604030504040204" pitchFamily="50" charset="-128"/>
              </a:rPr>
              <a:t>に接してみるか」考える</a:t>
            </a:r>
          </a:p>
          <a:p>
            <a:pPr marL="342900" lvl="0" indent="-342900" defTabSz="914400">
              <a:buFont typeface="Arial" panose="020B0604020202020204" pitchFamily="34" charset="0"/>
              <a:buChar char="•"/>
              <a:defRPr/>
            </a:pPr>
            <a:r>
              <a:rPr lang="ja-JP" altLang="en-US" sz="2000" dirty="0" smtClean="0">
                <a:solidFill>
                  <a:srgbClr val="404040"/>
                </a:solidFill>
                <a:latin typeface="Meiryo UI" panose="020B0604030504040204" pitchFamily="50" charset="-128"/>
                <a:ea typeface="Meiryo UI" panose="020B0604030504040204" pitchFamily="50" charset="-128"/>
              </a:rPr>
              <a:t>推進</a:t>
            </a:r>
            <a:r>
              <a:rPr lang="ja-JP" altLang="en-US" sz="2000" dirty="0">
                <a:solidFill>
                  <a:srgbClr val="404040"/>
                </a:solidFill>
                <a:latin typeface="Meiryo UI" panose="020B0604030504040204" pitchFamily="50" charset="-128"/>
                <a:ea typeface="Meiryo UI" panose="020B0604030504040204" pitchFamily="50" charset="-128"/>
              </a:rPr>
              <a:t>スキルを持つ人は、「</a:t>
            </a:r>
            <a:r>
              <a:rPr lang="ja-JP" altLang="en-US" sz="2000" dirty="0" smtClean="0">
                <a:solidFill>
                  <a:srgbClr val="404040"/>
                </a:solidFill>
                <a:latin typeface="Meiryo UI" panose="020B0604030504040204" pitchFamily="50" charset="-128"/>
                <a:ea typeface="Meiryo UI" panose="020B0604030504040204" pitchFamily="50" charset="-128"/>
              </a:rPr>
              <a:t>気づき</a:t>
            </a:r>
            <a:r>
              <a:rPr lang="ja-JP" altLang="en-US" sz="2000" dirty="0">
                <a:solidFill>
                  <a:srgbClr val="404040"/>
                </a:solidFill>
                <a:latin typeface="Meiryo UI" panose="020B0604030504040204" pitchFamily="50" charset="-128"/>
                <a:ea typeface="Meiryo UI" panose="020B0604030504040204" pitchFamily="50" charset="-128"/>
              </a:rPr>
              <a:t>」を与える存在でも</a:t>
            </a:r>
            <a:r>
              <a:rPr lang="ja-JP" altLang="en-US" sz="2000" dirty="0" smtClean="0">
                <a:solidFill>
                  <a:srgbClr val="404040"/>
                </a:solidFill>
                <a:latin typeface="Meiryo UI" panose="020B0604030504040204" pitchFamily="50" charset="-128"/>
                <a:ea typeface="Meiryo UI" panose="020B0604030504040204" pitchFamily="50" charset="-128"/>
              </a:rPr>
              <a:t>あると</a:t>
            </a:r>
            <a:r>
              <a:rPr lang="ja-JP" altLang="en-US" sz="2000" dirty="0">
                <a:solidFill>
                  <a:srgbClr val="404040"/>
                </a:solidFill>
                <a:latin typeface="Meiryo UI" panose="020B0604030504040204" pitchFamily="50" charset="-128"/>
                <a:ea typeface="Meiryo UI" panose="020B0604030504040204" pitchFamily="50" charset="-128"/>
              </a:rPr>
              <a:t>理解する</a:t>
            </a:r>
          </a:p>
          <a:p>
            <a:pPr marL="342900" lvl="0" indent="-342900" defTabSz="914400">
              <a:buFont typeface="Arial" panose="020B0604020202020204" pitchFamily="34" charset="0"/>
              <a:buChar char="•"/>
              <a:defRPr/>
            </a:pPr>
            <a:r>
              <a:rPr lang="ja-JP" altLang="en-US" sz="2000" dirty="0" smtClean="0">
                <a:solidFill>
                  <a:srgbClr val="404040"/>
                </a:solidFill>
                <a:latin typeface="Meiryo UI" panose="020B0604030504040204" pitchFamily="50" charset="-128"/>
                <a:ea typeface="Meiryo UI" panose="020B0604030504040204" pitchFamily="50" charset="-128"/>
              </a:rPr>
              <a:t>受講者</a:t>
            </a:r>
            <a:r>
              <a:rPr lang="ja-JP" altLang="en-US" sz="2000" dirty="0">
                <a:solidFill>
                  <a:srgbClr val="404040"/>
                </a:solidFill>
                <a:latin typeface="Meiryo UI" panose="020B0604030504040204" pitchFamily="50" charset="-128"/>
                <a:ea typeface="Meiryo UI" panose="020B0604030504040204" pitchFamily="50" charset="-128"/>
              </a:rPr>
              <a:t>は、「話しの展開に</a:t>
            </a:r>
            <a:r>
              <a:rPr lang="ja-JP" altLang="en-US" sz="2000" dirty="0" smtClean="0">
                <a:solidFill>
                  <a:srgbClr val="404040"/>
                </a:solidFill>
                <a:latin typeface="Meiryo UI" panose="020B0604030504040204" pitchFamily="50" charset="-128"/>
                <a:ea typeface="Meiryo UI" panose="020B0604030504040204" pitchFamily="50" charset="-128"/>
              </a:rPr>
              <a:t>ついて</a:t>
            </a:r>
            <a:r>
              <a:rPr lang="ja-JP" altLang="en-US" sz="2000" dirty="0">
                <a:solidFill>
                  <a:srgbClr val="404040"/>
                </a:solidFill>
                <a:latin typeface="Meiryo UI" panose="020B0604030504040204" pitchFamily="50" charset="-128"/>
                <a:ea typeface="Meiryo UI" panose="020B0604030504040204" pitchFamily="50" charset="-128"/>
              </a:rPr>
              <a:t>、事前に作戦を立てる</a:t>
            </a:r>
            <a:r>
              <a:rPr lang="ja-JP" altLang="en-US" sz="2000" dirty="0" smtClean="0">
                <a:solidFill>
                  <a:srgbClr val="404040"/>
                </a:solidFill>
                <a:latin typeface="Meiryo UI" panose="020B0604030504040204" pitchFamily="50" charset="-128"/>
                <a:ea typeface="Meiryo UI" panose="020B0604030504040204" pitchFamily="50" charset="-128"/>
              </a:rPr>
              <a:t>」体験</a:t>
            </a:r>
            <a:r>
              <a:rPr lang="ja-JP" altLang="en-US" sz="2000" dirty="0">
                <a:solidFill>
                  <a:srgbClr val="404040"/>
                </a:solidFill>
                <a:latin typeface="Meiryo UI" panose="020B0604030504040204" pitchFamily="50" charset="-128"/>
                <a:ea typeface="Meiryo UI" panose="020B0604030504040204" pitchFamily="50" charset="-128"/>
              </a:rPr>
              <a:t>をする</a:t>
            </a:r>
            <a:endParaRPr kumimoji="1" lang="en-US" altLang="ja-JP" sz="2000" b="0" i="0" u="none" strike="noStrike" kern="1200" cap="none" spc="0" normalizeH="0" baseline="0" noProof="0" dirty="0" smtClean="0">
              <a:ln>
                <a:noFill/>
              </a:ln>
              <a:solidFill>
                <a:srgbClr val="404040"/>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368726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620980" y="1662545"/>
            <a:ext cx="1053193" cy="3856512"/>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bg1"/>
                </a:solidFill>
                <a:latin typeface="Meiryo UI" panose="020B0604030504040204" pitchFamily="50" charset="-128"/>
                <a:ea typeface="Meiryo UI" panose="020B0604030504040204" pitchFamily="50" charset="-128"/>
              </a:rPr>
              <a:t>振り返り</a:t>
            </a:r>
            <a:r>
              <a:rPr lang="ja-JP" altLang="en-US" sz="2000" dirty="0">
                <a:solidFill>
                  <a:schemeClr val="bg1"/>
                </a:solidFill>
                <a:latin typeface="Meiryo UI" panose="020B0604030504040204" pitchFamily="50" charset="-128"/>
                <a:ea typeface="Meiryo UI" panose="020B0604030504040204" pitchFamily="50" charset="-128"/>
              </a:rPr>
              <a:t>ポイント</a:t>
            </a:r>
            <a:endParaRPr kumimoji="1" lang="ja-JP" altLang="en-US" sz="2000" dirty="0">
              <a:solidFill>
                <a:schemeClr val="bg1"/>
              </a:solidFill>
              <a:latin typeface="Meiryo UI" panose="020B0604030504040204" pitchFamily="50" charset="-128"/>
              <a:ea typeface="Meiryo UI" panose="020B0604030504040204" pitchFamily="50" charset="-128"/>
            </a:endParaRPr>
          </a:p>
        </p:txBody>
      </p:sp>
      <p:sp>
        <p:nvSpPr>
          <p:cNvPr id="3" name="正方形/長方形 2"/>
          <p:cNvSpPr/>
          <p:nvPr/>
        </p:nvSpPr>
        <p:spPr>
          <a:xfrm>
            <a:off x="1763981" y="1662544"/>
            <a:ext cx="7532420" cy="38565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buFont typeface="Wingdings" panose="05000000000000000000" pitchFamily="2" charset="2"/>
              <a:buChar char="p"/>
            </a:pPr>
            <a:r>
              <a:rPr lang="ja-JP" altLang="en-US" sz="2400" dirty="0" smtClean="0">
                <a:solidFill>
                  <a:schemeClr val="tx1"/>
                </a:solidFill>
                <a:latin typeface="Meiryo UI" panose="020B0604030504040204" pitchFamily="50" charset="-128"/>
                <a:ea typeface="Meiryo UI" panose="020B0604030504040204" pitchFamily="50" charset="-128"/>
              </a:rPr>
              <a:t>改善方針が法人や事業所の理念や事業方針に沿ったものになっているか、確認します。もし、かけ離れていると、経営層も周りの人も協力しにくくなります。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lang="ja-JP" altLang="en-US" sz="2400" dirty="0" smtClean="0">
                <a:solidFill>
                  <a:schemeClr val="tx1"/>
                </a:solidFill>
                <a:latin typeface="Meiryo UI" panose="020B0604030504040204" pitchFamily="50" charset="-128"/>
                <a:ea typeface="Meiryo UI" panose="020B0604030504040204" pitchFamily="50" charset="-128"/>
              </a:rPr>
              <a:t>どのような内容でも、業務の改善活動に取り組むことは良いことですが、可能な限り、法人の方針に沿った改善活動を選ぶように促します。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571500" indent="-571500">
              <a:buFont typeface="Wingdings" panose="05000000000000000000" pitchFamily="2" charset="2"/>
              <a:buChar char="p"/>
            </a:pPr>
            <a:r>
              <a:rPr kumimoji="1" lang="ja-JP" altLang="en-US" sz="2400" dirty="0" smtClean="0">
                <a:solidFill>
                  <a:schemeClr val="tx1"/>
                </a:solidFill>
                <a:latin typeface="Meiryo UI" panose="020B0604030504040204" pitchFamily="50" charset="-128"/>
                <a:ea typeface="Meiryo UI" panose="020B0604030504040204" pitchFamily="50" charset="-128"/>
              </a:rPr>
              <a:t>相手に気づきを与えたり、方向転換を求めるときは、どのように話し展開すると、前向きに受け止めてもらえるか、あらかじめ会話をシミュレーションして、作戦を立ててから、臨みます。</a:t>
            </a:r>
            <a:endParaRPr kumimoji="1" lang="ja-JP" altLang="en-US" sz="2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25643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5293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このスライドをつかって、受講者にこのテーマのゴールを明確に伝える。</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プレースホルダー 2"/>
          <p:cNvSpPr>
            <a:spLocks noGrp="1"/>
          </p:cNvSpPr>
          <p:nvPr>
            <p:ph type="body" sz="quarter" idx="11"/>
          </p:nvPr>
        </p:nvSpPr>
        <p:spPr>
          <a:xfrm>
            <a:off x="5583238" y="4346918"/>
            <a:ext cx="3692525" cy="1568973"/>
          </a:xfrm>
        </p:spPr>
        <p:txBody>
          <a:bodyPr/>
          <a:lstStyle/>
          <a:p>
            <a:pPr lvl="0">
              <a:defRPr/>
            </a:pP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これから</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取り組もうとする業務の改善方針が、法人や事業所が掲げる理念や事業方針とズレ</a:t>
            </a:r>
            <a:r>
              <a:rPr lang="ja-JP" altLang="en-US" sz="1600" dirty="0" err="1">
                <a:solidFill>
                  <a:srgbClr val="404040"/>
                </a:solidFill>
                <a:latin typeface="Meiryo UI" panose="020B0604030504040204" pitchFamily="50" charset="-128"/>
                <a:ea typeface="Meiryo UI" panose="020B0604030504040204" pitchFamily="50" charset="-128"/>
                <a:cs typeface="Meiryo UI" panose="020B0604030504040204" pitchFamily="50" charset="-128"/>
              </a:rPr>
              <a:t>て</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いないことが重要で</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ある</a:t>
            </a: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defRPr/>
            </a:pP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0" lvl="0" indent="0">
              <a:buNone/>
              <a:defRPr/>
            </a:pP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defRPr/>
            </a:pP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pic>
        <p:nvPicPr>
          <p:cNvPr id="4" name="図 3"/>
          <p:cNvPicPr>
            <a:picLocks noChangeAspect="1"/>
          </p:cNvPicPr>
          <p:nvPr/>
        </p:nvPicPr>
        <p:blipFill>
          <a:blip r:embed="rId2"/>
          <a:stretch>
            <a:fillRect/>
          </a:stretch>
        </p:blipFill>
        <p:spPr>
          <a:xfrm>
            <a:off x="778455" y="1989000"/>
            <a:ext cx="4174545" cy="2880000"/>
          </a:xfrm>
          <a:prstGeom prst="rect">
            <a:avLst/>
          </a:prstGeom>
        </p:spPr>
      </p:pic>
    </p:spTree>
    <p:extLst>
      <p:ext uri="{BB962C8B-B14F-4D97-AF65-F5344CB8AC3E}">
        <p14:creationId xmlns:p14="http://schemas.microsoft.com/office/powerpoint/2010/main" val="3768577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pPr marL="342900" lvl="0" indent="-342900">
              <a:buFont typeface="+mj-lt"/>
              <a:buAutoNum type="arabicPeriod"/>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このスライドを使って、なぜ、実行計画ともいえる進捗管理シートをすぐに作成せず、その前に、改善方針シートを作成する必要があるのか、その意義やメリットを</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説明する。</a:t>
            </a:r>
            <a:endParaRPr kumimoji="1" lang="ja-JP" altLang="en-US" dirty="0"/>
          </a:p>
        </p:txBody>
      </p:sp>
      <p:sp>
        <p:nvSpPr>
          <p:cNvPr id="3" name="テキスト プレースホルダー 2"/>
          <p:cNvSpPr>
            <a:spLocks noGrp="1"/>
          </p:cNvSpPr>
          <p:nvPr>
            <p:ph type="body" sz="quarter" idx="11"/>
          </p:nvPr>
        </p:nvSpPr>
        <p:spPr>
          <a:xfrm>
            <a:off x="5583238" y="4222226"/>
            <a:ext cx="3692525" cy="2289409"/>
          </a:xfrm>
        </p:spPr>
        <p:txBody>
          <a:bodyPr/>
          <a:lstStyle/>
          <a:p>
            <a:pPr lvl="0">
              <a:defRPr/>
            </a:pPr>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活動方針を法人の理念や事業方針に合わせることで改善活動の意義が深まること、また、メンバーの動機付けにもなる</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endParaRPr lang="en-US" altLang="ja-JP"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lvl="0"/>
            <a:r>
              <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これから取り組む改善活動の方針が、法人理念や事業方針とかけ離れていると、法人も周りの人も協力しづらくなり、結果として、活動が孤立してしまう恐れもある</a:t>
            </a:r>
            <a:r>
              <a:rPr lang="ja-JP" altLang="en-US" sz="16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こと。</a:t>
            </a:r>
            <a:endParaRPr lang="ja-JP" altLang="en-US" sz="16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stretch>
            <a:fillRect/>
          </a:stretch>
        </p:blipFill>
        <p:spPr>
          <a:xfrm>
            <a:off x="570441" y="1280401"/>
            <a:ext cx="2599498" cy="1800000"/>
          </a:xfrm>
          <a:prstGeom prst="rect">
            <a:avLst/>
          </a:prstGeom>
        </p:spPr>
      </p:pic>
      <p:pic>
        <p:nvPicPr>
          <p:cNvPr id="5" name="図 4"/>
          <p:cNvPicPr>
            <a:picLocks noChangeAspect="1"/>
          </p:cNvPicPr>
          <p:nvPr/>
        </p:nvPicPr>
        <p:blipFill>
          <a:blip r:embed="rId3"/>
          <a:stretch>
            <a:fillRect/>
          </a:stretch>
        </p:blipFill>
        <p:spPr>
          <a:xfrm>
            <a:off x="1763979" y="3080401"/>
            <a:ext cx="2612610" cy="1800000"/>
          </a:xfrm>
          <a:prstGeom prst="rect">
            <a:avLst/>
          </a:prstGeom>
        </p:spPr>
      </p:pic>
      <p:pic>
        <p:nvPicPr>
          <p:cNvPr id="6" name="図 5"/>
          <p:cNvPicPr>
            <a:picLocks noChangeAspect="1"/>
          </p:cNvPicPr>
          <p:nvPr/>
        </p:nvPicPr>
        <p:blipFill>
          <a:blip r:embed="rId4"/>
          <a:stretch>
            <a:fillRect/>
          </a:stretch>
        </p:blipFill>
        <p:spPr>
          <a:xfrm>
            <a:off x="2839662" y="4880401"/>
            <a:ext cx="2607053" cy="1800000"/>
          </a:xfrm>
          <a:prstGeom prst="rect">
            <a:avLst/>
          </a:prstGeom>
        </p:spPr>
      </p:pic>
    </p:spTree>
    <p:extLst>
      <p:ext uri="{BB962C8B-B14F-4D97-AF65-F5344CB8AC3E}">
        <p14:creationId xmlns:p14="http://schemas.microsoft.com/office/powerpoint/2010/main" val="1796183133"/>
      </p:ext>
    </p:extLst>
  </p:cSld>
  <p:clrMapOvr>
    <a:masterClrMapping/>
  </p:clrMapOvr>
</p:sld>
</file>

<file path=ppt/theme/theme1.xml><?xml version="1.0" encoding="utf-8"?>
<a:theme xmlns:a="http://schemas.openxmlformats.org/drawingml/2006/main" name="Office テーマ">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C350787988448F4AA39083C7AD3AF113" ma:contentTypeVersion="13" ma:contentTypeDescription="新しいドキュメントを作成します。" ma:contentTypeScope="" ma:versionID="84f67fd8a2233bee95bba7ba0be33800">
  <xsd:schema xmlns:xsd="http://www.w3.org/2001/XMLSchema" xmlns:xs="http://www.w3.org/2001/XMLSchema" xmlns:p="http://schemas.microsoft.com/office/2006/metadata/properties" xmlns:ns2="caf6acff-734e-4e6e-ba95-720f30d1ea0f" xmlns:ns3="f069099e-eee3-43c6-8254-edc6c1974cbd" targetNamespace="http://schemas.microsoft.com/office/2006/metadata/properties" ma:root="true" ma:fieldsID="cec361f6df7917edc14c15be2f611cd5" ns2:_="" ns3:_="">
    <xsd:import namespace="caf6acff-734e-4e6e-ba95-720f30d1ea0f"/>
    <xsd:import namespace="f069099e-eee3-43c6-8254-edc6c1974cb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f6acff-734e-4e6e-ba95-720f30d1ea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069099e-eee3-43c6-8254-edc6c1974cbd"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0FA1D71-17C6-426C-A9C3-8D456582DBCA}"/>
</file>

<file path=customXml/itemProps2.xml><?xml version="1.0" encoding="utf-8"?>
<ds:datastoreItem xmlns:ds="http://schemas.openxmlformats.org/officeDocument/2006/customXml" ds:itemID="{176D3774-23E8-4772-AD54-FBC806ADBF21}"/>
</file>

<file path=customXml/itemProps3.xml><?xml version="1.0" encoding="utf-8"?>
<ds:datastoreItem xmlns:ds="http://schemas.openxmlformats.org/officeDocument/2006/customXml" ds:itemID="{FB05C878-8EBA-4E02-9872-FC98E2A00793}"/>
</file>

<file path=docProps/app.xml><?xml version="1.0" encoding="utf-8"?>
<Properties xmlns="http://schemas.openxmlformats.org/officeDocument/2006/extended-properties" xmlns:vt="http://schemas.openxmlformats.org/officeDocument/2006/docPropsVTypes">
  <Template>Office Theme</Template>
  <TotalTime>1014</TotalTime>
  <Words>880</Words>
  <Application>Microsoft Office PowerPoint</Application>
  <PresentationFormat>A4 210 x 297 mm</PresentationFormat>
  <Paragraphs>52</Paragraphs>
  <Slides>11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11</vt:i4>
      </vt:variant>
    </vt:vector>
  </HeadingPairs>
  <TitlesOfParts>
    <vt:vector size="18" baseType="lpstr">
      <vt:lpstr>Meiryo UI</vt:lpstr>
      <vt:lpstr>メイリオ</vt:lpstr>
      <vt:lpstr>游ゴシック</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エディター １</dc:creator>
  <cp:lastModifiedBy>山崎 智美</cp:lastModifiedBy>
  <cp:revision>60</cp:revision>
  <dcterms:created xsi:type="dcterms:W3CDTF">2022-01-04T11:33:49Z</dcterms:created>
  <dcterms:modified xsi:type="dcterms:W3CDTF">2022-03-27T08:34:12Z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0x010100C350787988448F4AA39083C7AD3AF113</vt:lpwstr>
  </property>
</Properties>
</file>