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91F2"/>
    <a:srgbClr val="CEDCFB"/>
    <a:srgbClr val="283A61"/>
    <a:srgbClr val="F58220"/>
    <a:srgbClr val="F1A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194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276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8F1854-FE55-424E-A55F-FC7D666CAD8D}" type="datetimeFigureOut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89BD4-F103-43BA-8C86-ABE4CF9F09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3479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906000" cy="6858000"/>
          </a:xfrm>
          <a:prstGeom prst="rect">
            <a:avLst/>
          </a:prstGeom>
        </p:spPr>
      </p:pic>
      <p:sp>
        <p:nvSpPr>
          <p:cNvPr id="4" name="楕円 3"/>
          <p:cNvSpPr/>
          <p:nvPr userDrawn="1"/>
        </p:nvSpPr>
        <p:spPr>
          <a:xfrm>
            <a:off x="359172" y="3861048"/>
            <a:ext cx="1785516" cy="165618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学習目標</a:t>
            </a: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ゴール</a:t>
            </a:r>
            <a:endParaRPr kumimoji="1"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1"/>
          </p:nvPr>
        </p:nvSpPr>
        <p:spPr>
          <a:xfrm>
            <a:off x="996950" y="2728913"/>
            <a:ext cx="7648575" cy="70643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/>
            <a:endParaRPr kumimoji="1" lang="ja-JP" altLang="en-US" dirty="0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12"/>
          </p:nvPr>
        </p:nvSpPr>
        <p:spPr>
          <a:xfrm>
            <a:off x="2299855" y="4335921"/>
            <a:ext cx="6982690" cy="7064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20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/>
            <a:endParaRPr kumimoji="1" lang="ja-JP" altLang="en-US" dirty="0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996950" y="1610488"/>
            <a:ext cx="4156941" cy="692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ja-JP" altLang="en-US" sz="36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テーマ</a:t>
            </a:r>
            <a:endParaRPr kumimoji="1" lang="ja-JP" altLang="en-US" sz="36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6730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1BB62C20-EA96-455F-BF33-DA10E660C033}"/>
              </a:ext>
            </a:extLst>
          </p:cNvPr>
          <p:cNvCxnSpPr>
            <a:cxnSpLocks/>
          </p:cNvCxnSpPr>
          <p:nvPr userDrawn="1"/>
        </p:nvCxnSpPr>
        <p:spPr>
          <a:xfrm>
            <a:off x="536151" y="1215504"/>
            <a:ext cx="8739237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>
            <a:extLst>
              <a:ext uri="{FF2B5EF4-FFF2-40B4-BE49-F238E27FC236}">
                <a16:creationId xmlns:a16="http://schemas.microsoft.com/office/drawing/2014/main" id="{7E780AF9-D081-437D-9CD8-12D77782E7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773" y="488905"/>
            <a:ext cx="751065" cy="751065"/>
          </a:xfrm>
          <a:prstGeom prst="rect">
            <a:avLst/>
          </a:prstGeom>
        </p:spPr>
      </p:pic>
      <p:sp>
        <p:nvSpPr>
          <p:cNvPr id="11" name="ホームベース 9">
            <a:extLst>
              <a:ext uri="{FF2B5EF4-FFF2-40B4-BE49-F238E27FC236}">
                <a16:creationId xmlns:a16="http://schemas.microsoft.com/office/drawing/2014/main" id="{83C152B9-5176-48D0-8B68-BCB92E7DEFD8}"/>
              </a:ext>
            </a:extLst>
          </p:cNvPr>
          <p:cNvSpPr/>
          <p:nvPr/>
        </p:nvSpPr>
        <p:spPr>
          <a:xfrm>
            <a:off x="5438943" y="590752"/>
            <a:ext cx="846316" cy="450880"/>
          </a:xfrm>
          <a:prstGeom prst="homePlate">
            <a:avLst/>
          </a:prstGeom>
          <a:solidFill>
            <a:srgbClr val="B5E888">
              <a:alpha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参照</a:t>
            </a:r>
          </a:p>
        </p:txBody>
      </p:sp>
      <p:sp>
        <p:nvSpPr>
          <p:cNvPr id="13" name="テキスト プレースホルダー 2"/>
          <p:cNvSpPr txBox="1">
            <a:spLocks/>
          </p:cNvSpPr>
          <p:nvPr userDrawn="1"/>
        </p:nvSpPr>
        <p:spPr>
          <a:xfrm>
            <a:off x="1201838" y="505508"/>
            <a:ext cx="4421958" cy="720000"/>
          </a:xfrm>
          <a:prstGeom prst="rect">
            <a:avLst/>
          </a:prstGeom>
        </p:spPr>
        <p:txBody>
          <a:bodyPr tIns="108000" anchor="ctr" anchorCtr="0">
            <a:normAutofit/>
          </a:bodyPr>
          <a:lstStyle>
            <a:lvl1pPr marL="0" indent="0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kumimoji="1" sz="2400" b="0" kern="1200" baseline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/>
              </a:defRPr>
            </a:lvl1pPr>
            <a:lvl2pPr marL="723926" indent="-239063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56599" indent="-186874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38094" indent="-183509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121273" indent="-181825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66674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51607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6468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133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導入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0" hasCustomPrompt="1"/>
          </p:nvPr>
        </p:nvSpPr>
        <p:spPr>
          <a:xfrm>
            <a:off x="6285259" y="590024"/>
            <a:ext cx="2959278" cy="450850"/>
          </a:xfrm>
          <a:prstGeom prst="rect">
            <a:avLst/>
          </a:prstGeom>
        </p:spPr>
        <p:txBody>
          <a:bodyPr anchor="ctr"/>
          <a:lstStyle>
            <a:lvl1pPr marL="0" marR="0" indent="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/>
            </a:lvl1pPr>
          </a:lstStyle>
          <a:p>
            <a:pPr marL="0" marR="0" lvl="0" indent="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支援・促進する手引き　　 </a:t>
            </a:r>
            <a:r>
              <a:rPr kumimoji="1" lang="en-US" altLang="ja-JP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P</a:t>
            </a:r>
          </a:p>
          <a:p>
            <a:pPr marL="0" marR="0" lvl="0" indent="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居宅・改訂版ガイドライン　</a:t>
            </a:r>
            <a:r>
              <a:rPr kumimoji="1" lang="en-US" altLang="ja-JP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4073706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7999"/>
          </a:xfrm>
          <a:prstGeom prst="rect">
            <a:avLst/>
          </a:prstGeom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1BB62C20-EA96-455F-BF33-DA10E660C033}"/>
              </a:ext>
            </a:extLst>
          </p:cNvPr>
          <p:cNvCxnSpPr>
            <a:cxnSpLocks/>
          </p:cNvCxnSpPr>
          <p:nvPr userDrawn="1"/>
        </p:nvCxnSpPr>
        <p:spPr>
          <a:xfrm>
            <a:off x="536151" y="1215504"/>
            <a:ext cx="8739237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図 8">
            <a:extLst>
              <a:ext uri="{FF2B5EF4-FFF2-40B4-BE49-F238E27FC236}">
                <a16:creationId xmlns:a16="http://schemas.microsoft.com/office/drawing/2014/main" id="{7E780AF9-D081-437D-9CD8-12D77782E7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773" y="488905"/>
            <a:ext cx="751065" cy="751065"/>
          </a:xfrm>
          <a:prstGeom prst="rect">
            <a:avLst/>
          </a:prstGeom>
        </p:spPr>
      </p:pic>
      <p:sp>
        <p:nvSpPr>
          <p:cNvPr id="10" name="テキスト プレースホルダー 2"/>
          <p:cNvSpPr txBox="1">
            <a:spLocks/>
          </p:cNvSpPr>
          <p:nvPr userDrawn="1"/>
        </p:nvSpPr>
        <p:spPr>
          <a:xfrm>
            <a:off x="1201838" y="505508"/>
            <a:ext cx="4421958" cy="720000"/>
          </a:xfrm>
          <a:prstGeom prst="rect">
            <a:avLst/>
          </a:prstGeom>
        </p:spPr>
        <p:txBody>
          <a:bodyPr tIns="108000" anchor="ctr" anchorCtr="0">
            <a:normAutofit/>
          </a:bodyPr>
          <a:lstStyle>
            <a:lvl1pPr marL="0" indent="0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kumimoji="1" sz="2400" b="0" kern="1200" baseline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/>
              </a:defRPr>
            </a:lvl1pPr>
            <a:lvl2pPr marL="723926" indent="-239063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56599" indent="-186874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38094" indent="-183509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121273" indent="-181825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66674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51607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6468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133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展開（グループへの問い）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2547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7999"/>
          </a:xfrm>
          <a:prstGeom prst="rect">
            <a:avLst/>
          </a:prstGeom>
        </p:spPr>
      </p:pic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1BB62C20-EA96-455F-BF33-DA10E660C033}"/>
              </a:ext>
            </a:extLst>
          </p:cNvPr>
          <p:cNvCxnSpPr>
            <a:cxnSpLocks/>
          </p:cNvCxnSpPr>
          <p:nvPr userDrawn="1"/>
        </p:nvCxnSpPr>
        <p:spPr>
          <a:xfrm>
            <a:off x="536151" y="1215504"/>
            <a:ext cx="8739237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>
            <a:extLst>
              <a:ext uri="{FF2B5EF4-FFF2-40B4-BE49-F238E27FC236}">
                <a16:creationId xmlns:a16="http://schemas.microsoft.com/office/drawing/2014/main" id="{7E780AF9-D081-437D-9CD8-12D77782E7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773" y="488905"/>
            <a:ext cx="751065" cy="751065"/>
          </a:xfrm>
          <a:prstGeom prst="rect">
            <a:avLst/>
          </a:prstGeom>
        </p:spPr>
      </p:pic>
      <p:sp>
        <p:nvSpPr>
          <p:cNvPr id="11" name="テキスト プレースホルダー 2"/>
          <p:cNvSpPr txBox="1">
            <a:spLocks/>
          </p:cNvSpPr>
          <p:nvPr userDrawn="1"/>
        </p:nvSpPr>
        <p:spPr>
          <a:xfrm>
            <a:off x="1201838" y="505508"/>
            <a:ext cx="4421958" cy="720000"/>
          </a:xfrm>
          <a:prstGeom prst="rect">
            <a:avLst/>
          </a:prstGeom>
        </p:spPr>
        <p:txBody>
          <a:bodyPr tIns="108000" anchor="ctr" anchorCtr="0">
            <a:normAutofit/>
          </a:bodyPr>
          <a:lstStyle>
            <a:lvl1pPr marL="0" indent="0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kumimoji="1" sz="2400" b="0" kern="1200" baseline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/>
              </a:defRPr>
            </a:lvl1pPr>
            <a:lvl2pPr marL="723926" indent="-239063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56599" indent="-186874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38094" indent="-183509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121273" indent="-181825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66674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51607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6468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133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振り返り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088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2327088" y="2924944"/>
            <a:ext cx="55787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伝達者向け解説のスライド</a:t>
            </a:r>
            <a:endParaRPr kumimoji="1" lang="ja-JP" altLang="en-US" sz="4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0601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5457663" y="1223154"/>
            <a:ext cx="21884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kumimoji="1"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伝達者は何をする？</a:t>
            </a: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5457663" y="3763926"/>
            <a:ext cx="3328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伝達者から</a:t>
            </a: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受講者に何を伝える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？</a:t>
            </a:r>
            <a:endParaRPr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1BB62C20-EA96-455F-BF33-DA10E660C033}"/>
              </a:ext>
            </a:extLst>
          </p:cNvPr>
          <p:cNvCxnSpPr>
            <a:cxnSpLocks/>
          </p:cNvCxnSpPr>
          <p:nvPr userDrawn="1"/>
        </p:nvCxnSpPr>
        <p:spPr>
          <a:xfrm>
            <a:off x="536151" y="957747"/>
            <a:ext cx="8739237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プレースホルダー 2"/>
          <p:cNvSpPr txBox="1">
            <a:spLocks/>
          </p:cNvSpPr>
          <p:nvPr userDrawn="1"/>
        </p:nvSpPr>
        <p:spPr>
          <a:xfrm>
            <a:off x="536151" y="237747"/>
            <a:ext cx="8739237" cy="720000"/>
          </a:xfrm>
          <a:prstGeom prst="rect">
            <a:avLst/>
          </a:prstGeom>
        </p:spPr>
        <p:txBody>
          <a:bodyPr tIns="108000" anchor="ctr" anchorCtr="0">
            <a:normAutofit/>
          </a:bodyPr>
          <a:lstStyle>
            <a:lvl1pPr marL="0" indent="0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kumimoji="1" sz="2400" b="0" kern="1200" baseline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/>
              </a:defRPr>
            </a:lvl1pPr>
            <a:lvl2pPr marL="723926" indent="-239063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56599" indent="-186874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38094" indent="-183509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121273" indent="-181825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66674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51607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6468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133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伝達者向けの解説　このスライドで何をする？何を伝える？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0" hasCustomPrompt="1"/>
          </p:nvPr>
        </p:nvSpPr>
        <p:spPr>
          <a:xfrm>
            <a:off x="5583238" y="1690688"/>
            <a:ext cx="3692525" cy="1828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marR="0" indent="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lvl1pPr>
          </a:lstStyle>
          <a:p>
            <a:pPr marL="342900" marR="0" lvl="0" indent="-34290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このスライドをつかって、推進スキル研修受講者にこのテーマのゴールを明確に伝えます。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marR="0" lvl="0" indent="-34290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" name="テキスト プレースホルダー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83238" y="4346918"/>
            <a:ext cx="3692525" cy="18288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 marL="342900" marR="0" indent="-34290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lvl1pPr>
          </a:lstStyle>
          <a:p>
            <a:pPr marL="342900" marR="0" lvl="0" indent="-34290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教える側のあなたは、受講者に対して、学習する目的を明確に伝えます。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2729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3898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6793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1" r:id="rId2"/>
    <p:sldLayoutId id="2147483673" r:id="rId3"/>
    <p:sldLayoutId id="2147483672" r:id="rId4"/>
    <p:sldLayoutId id="2147483663" r:id="rId5"/>
    <p:sldLayoutId id="2147483662" r:id="rId6"/>
    <p:sldLayoutId id="214748367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1"/>
          </p:nvPr>
        </p:nvSpPr>
        <p:spPr>
          <a:xfrm>
            <a:off x="996950" y="2728913"/>
            <a:ext cx="8909050" cy="706437"/>
          </a:xfrm>
        </p:spPr>
        <p:txBody>
          <a:bodyPr/>
          <a:lstStyle/>
          <a:p>
            <a:r>
              <a:rPr lang="ja-JP" altLang="en-US" dirty="0"/>
              <a:t>緩やかな因果関係図を</a:t>
            </a:r>
            <a:r>
              <a:rPr lang="ja-JP" altLang="en-US" dirty="0" smtClean="0"/>
              <a:t>描く</a:t>
            </a:r>
            <a:r>
              <a:rPr lang="ja-JP" altLang="en-US" sz="3200" dirty="0"/>
              <a:t>（</a:t>
            </a:r>
            <a:r>
              <a:rPr lang="ja-JP" altLang="en-US" sz="3200" dirty="0" smtClean="0"/>
              <a:t>課題</a:t>
            </a:r>
            <a:r>
              <a:rPr lang="ja-JP" altLang="en-US" sz="3200" dirty="0"/>
              <a:t>構造の</a:t>
            </a:r>
            <a:r>
              <a:rPr lang="ja-JP" altLang="en-US" sz="3200" dirty="0" smtClean="0"/>
              <a:t>把握）</a:t>
            </a:r>
            <a:endParaRPr lang="ja-JP" altLang="en-US" sz="3200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lang="ja-JP" altLang="en-US" dirty="0"/>
              <a:t>緩やかな因果関係図づくりの基本的なルールと手順を理解し</a:t>
            </a:r>
            <a:r>
              <a:rPr lang="ja-JP" altLang="en-US" dirty="0" smtClean="0"/>
              <a:t>、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作成を</a:t>
            </a:r>
            <a:r>
              <a:rPr lang="ja-JP" altLang="en-US" dirty="0" smtClean="0"/>
              <a:t>支援</a:t>
            </a:r>
            <a:r>
              <a:rPr lang="ja-JP" altLang="en-US" dirty="0"/>
              <a:t>できる</a:t>
            </a:r>
            <a:r>
              <a:rPr lang="ja-JP" altLang="en-US" dirty="0" smtClean="0"/>
              <a:t>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77022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lvl="0" indent="-342900">
              <a:buFont typeface="+mj-lt"/>
              <a:buAutoNum type="arabicPeriod"/>
              <a:defRPr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このスライドを使って、緩やかな因果関係図の目的、作るための基本ルール、などを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説明する。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緩やかな因果関係図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を描く目的、その手順と基本ルール、そのポイントがあること。</a:t>
            </a:r>
            <a:endParaRPr lang="en-US" altLang="ja-JP" sz="1600" dirty="0" smtClean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defRPr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緩やかな因果関係図を描く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こと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により、課題が明確化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すること。</a:t>
            </a:r>
            <a:endParaRPr lang="en-US" altLang="ja-JP" sz="1600" dirty="0" smtClean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defRPr/>
            </a:pP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動画を見ることにより、短時間で全体の流れが把握できること。</a:t>
            </a:r>
            <a:endParaRPr lang="ja-JP" altLang="en-US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32" y="1690688"/>
            <a:ext cx="2612168" cy="1800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5232" y="1705088"/>
            <a:ext cx="2602764" cy="18000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860" y="3674669"/>
            <a:ext cx="2610340" cy="18000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6856" y="3674669"/>
            <a:ext cx="261114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006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lvl="0" indent="-342900">
              <a:buFont typeface="+mj-lt"/>
              <a:buAutoNum type="arabicPeriod"/>
              <a:defRPr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このスライドを使って、受講者に「グループワークを展開する」体験をしてもらう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。</a:t>
            </a:r>
            <a:endParaRPr lang="en-US" altLang="ja-JP" sz="1600" dirty="0" smtClean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lvl="0" indent="-342900">
              <a:buFont typeface="+mj-lt"/>
              <a:buAutoNum type="arabicPeriod"/>
              <a:defRPr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予め、グループ分けをどうするか、決めておく。</a:t>
            </a:r>
          </a:p>
          <a:p>
            <a:pPr marL="342900" lvl="0" indent="-342900">
              <a:buFont typeface="+mj-lt"/>
              <a:buAutoNum type="arabicPeriod"/>
            </a:pP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受講者は「様々な意見を聞き、意見をまとめる体験」を通して、陥りやすい課題、出し合った意見を整理する難しさ、その対処法について、理解を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深め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ること。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531" y="1989000"/>
            <a:ext cx="4181469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29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>
          <a:xfrm>
            <a:off x="5583238" y="1621416"/>
            <a:ext cx="3692525" cy="2022330"/>
          </a:xfrm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伝達者は、全体で振り返る。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（このスライドを見せる前に）受講者から意見や感想を述べてもらう。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このスライドを受講者に見せ、受講者から意見・感想を聞く。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伝達者なりの解説を加える。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受講者が理解したかどうか、観察する。</a:t>
            </a:r>
            <a:endParaRPr lang="ja-JP" altLang="en-US" sz="1600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>
          <a:xfrm>
            <a:off x="5583238" y="4166808"/>
            <a:ext cx="3692525" cy="2081591"/>
          </a:xfrm>
        </p:spPr>
        <p:txBody>
          <a:bodyPr/>
          <a:lstStyle/>
          <a:p>
            <a:pPr lvl="0">
              <a:defRPr/>
            </a:pPr>
            <a:r>
              <a:rPr lang="ja-JP" altLang="en-US" sz="14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受講者には、業務の改善活動を進める事で、ケアの質の向上に繋げることが</a:t>
            </a:r>
            <a:r>
              <a:rPr lang="ja-JP" altLang="en-US" sz="14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大切</a:t>
            </a:r>
            <a:r>
              <a:rPr lang="ja-JP" altLang="en-US" sz="14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であること。</a:t>
            </a:r>
            <a:endParaRPr lang="en-US" altLang="ja-JP" sz="14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defRPr/>
            </a:pPr>
            <a:r>
              <a:rPr lang="ja-JP" altLang="en-US" sz="14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実際に「取り組む課題を選ぶ」となると困惑することも多いものです。推進スキルを持つ人は、「実践することでサービスやケアの質の向上に繋がるような業務課題はどれだと思う？」などと、助け舟を出しながら、議論を進めて</a:t>
            </a:r>
            <a:r>
              <a:rPr lang="ja-JP" altLang="en-US" sz="14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いく</a:t>
            </a:r>
            <a:r>
              <a:rPr lang="ja-JP" altLang="en-US" sz="14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こと</a:t>
            </a:r>
            <a:r>
              <a:rPr lang="ja-JP" altLang="en-US" sz="140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が</a:t>
            </a:r>
            <a:r>
              <a:rPr lang="ja-JP" altLang="en-US" sz="140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大切であることを理解</a:t>
            </a:r>
            <a:r>
              <a:rPr lang="ja-JP" altLang="en-US" sz="14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すること。</a:t>
            </a:r>
            <a:endParaRPr lang="en-US" altLang="ja-JP" sz="14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087" y="1989000"/>
            <a:ext cx="4172913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579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支援・促進する手引き　　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P17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22</a:t>
            </a:r>
          </a:p>
          <a:p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副教材（動画）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535716" y="1504532"/>
            <a:ext cx="4320480" cy="1959142"/>
            <a:chOff x="383818" y="1383976"/>
            <a:chExt cx="3409822" cy="1568494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3818" y="1383976"/>
              <a:ext cx="3409822" cy="1568494"/>
            </a:xfrm>
            <a:prstGeom prst="rect">
              <a:avLst/>
            </a:prstGeom>
          </p:spPr>
        </p:pic>
        <p:sp>
          <p:nvSpPr>
            <p:cNvPr id="5" name="正方形/長方形 4"/>
            <p:cNvSpPr/>
            <p:nvPr/>
          </p:nvSpPr>
          <p:spPr>
            <a:xfrm>
              <a:off x="1129159" y="1921534"/>
              <a:ext cx="1072602" cy="54223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5716" y="3501008"/>
            <a:ext cx="3888432" cy="280831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390" y="1274316"/>
            <a:ext cx="4110147" cy="5068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624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副教材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（動画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871267" y="1795233"/>
            <a:ext cx="8163467" cy="3928823"/>
            <a:chOff x="1417995" y="1795233"/>
            <a:chExt cx="8163467" cy="3928823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17995" y="2918924"/>
              <a:ext cx="8163467" cy="2805132"/>
            </a:xfrm>
            <a:prstGeom prst="rect">
              <a:avLst/>
            </a:prstGeom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2088377" y="1795233"/>
              <a:ext cx="68227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8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緩やかな因果関係図を描き、打ち手を検討するまでの全体的なステップ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0967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副教材（動画）</a:t>
            </a:r>
            <a:endParaRPr kumimoji="1" lang="ja-JP" altLang="en-US" dirty="0"/>
          </a:p>
        </p:txBody>
      </p:sp>
      <p:grpSp>
        <p:nvGrpSpPr>
          <p:cNvPr id="3" name="グループ化 2"/>
          <p:cNvGrpSpPr/>
          <p:nvPr/>
        </p:nvGrpSpPr>
        <p:grpSpPr>
          <a:xfrm>
            <a:off x="2424545" y="2873333"/>
            <a:ext cx="5160798" cy="2355661"/>
            <a:chOff x="2238021" y="3036888"/>
            <a:chExt cx="5494160" cy="2634746"/>
          </a:xfrm>
        </p:grpSpPr>
        <p:sp>
          <p:nvSpPr>
            <p:cNvPr id="4" name="楕円 3"/>
            <p:cNvSpPr/>
            <p:nvPr/>
          </p:nvSpPr>
          <p:spPr>
            <a:xfrm>
              <a:off x="2238021" y="3036888"/>
              <a:ext cx="1495072" cy="1302455"/>
            </a:xfrm>
            <a:prstGeom prst="ellipse">
              <a:avLst/>
            </a:prstGeom>
            <a:solidFill>
              <a:srgbClr val="C2CEE6"/>
            </a:solidFill>
            <a:ln w="9525" cap="flat" cmpd="sng" algn="ctr">
              <a:solidFill>
                <a:srgbClr val="C2CEE6">
                  <a:lumMod val="75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3250" b="0" i="0" u="none" strike="noStrike" kern="0" cap="none" spc="0" normalizeH="0" baseline="0" noProof="0" dirty="0">
                  <a:ln>
                    <a:noFill/>
                  </a:ln>
                  <a:solidFill>
                    <a:srgbClr val="0F1C5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原因</a:t>
              </a:r>
            </a:p>
          </p:txBody>
        </p:sp>
        <p:sp>
          <p:nvSpPr>
            <p:cNvPr id="5" name="楕円 4"/>
            <p:cNvSpPr/>
            <p:nvPr/>
          </p:nvSpPr>
          <p:spPr>
            <a:xfrm>
              <a:off x="4237565" y="3036888"/>
              <a:ext cx="1495072" cy="1302455"/>
            </a:xfrm>
            <a:prstGeom prst="ellipse">
              <a:avLst/>
            </a:prstGeom>
            <a:solidFill>
              <a:srgbClr val="C2CEE6"/>
            </a:solidFill>
            <a:ln w="9525" cap="flat" cmpd="sng" algn="ctr">
              <a:solidFill>
                <a:srgbClr val="C2CEE6">
                  <a:lumMod val="75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3250" b="0" i="0" u="none" strike="noStrike" kern="0" cap="none" spc="0" normalizeH="0" baseline="0" noProof="0" dirty="0">
                  <a:ln>
                    <a:noFill/>
                  </a:ln>
                  <a:solidFill>
                    <a:srgbClr val="0F1C5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結果</a:t>
              </a:r>
            </a:p>
          </p:txBody>
        </p:sp>
        <p:sp>
          <p:nvSpPr>
            <p:cNvPr id="6" name="楕円 5"/>
            <p:cNvSpPr/>
            <p:nvPr/>
          </p:nvSpPr>
          <p:spPr>
            <a:xfrm>
              <a:off x="6237109" y="3046059"/>
              <a:ext cx="1495072" cy="1302455"/>
            </a:xfrm>
            <a:prstGeom prst="ellipse">
              <a:avLst/>
            </a:prstGeom>
            <a:solidFill>
              <a:srgbClr val="C2CEE6"/>
            </a:solidFill>
            <a:ln w="9525" cap="flat" cmpd="sng" algn="ctr">
              <a:solidFill>
                <a:srgbClr val="C2CEE6">
                  <a:lumMod val="75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3250" b="0" i="0" u="none" strike="noStrike" kern="0" cap="none" spc="0" normalizeH="0" baseline="0" noProof="0" dirty="0">
                  <a:ln>
                    <a:noFill/>
                  </a:ln>
                  <a:solidFill>
                    <a:srgbClr val="0F1C5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悪影響</a:t>
              </a:r>
            </a:p>
          </p:txBody>
        </p:sp>
        <p:cxnSp>
          <p:nvCxnSpPr>
            <p:cNvPr id="7" name="直線矢印コネクタ 6"/>
            <p:cNvCxnSpPr>
              <a:stCxn id="4" idx="6"/>
              <a:endCxn id="5" idx="2"/>
            </p:cNvCxnSpPr>
            <p:nvPr/>
          </p:nvCxnSpPr>
          <p:spPr>
            <a:xfrm>
              <a:off x="3733093" y="3688115"/>
              <a:ext cx="504472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C2CEE6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" name="直線矢印コネクタ 7"/>
            <p:cNvCxnSpPr>
              <a:stCxn id="5" idx="6"/>
              <a:endCxn id="6" idx="2"/>
            </p:cNvCxnSpPr>
            <p:nvPr/>
          </p:nvCxnSpPr>
          <p:spPr>
            <a:xfrm>
              <a:off x="5732637" y="3688115"/>
              <a:ext cx="504472" cy="9172"/>
            </a:xfrm>
            <a:prstGeom prst="straightConnector1">
              <a:avLst/>
            </a:prstGeom>
            <a:noFill/>
            <a:ln w="25400" cap="flat" cmpd="sng" algn="ctr">
              <a:solidFill>
                <a:srgbClr val="C2CEE6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" name="カギ線コネクタ 8"/>
            <p:cNvCxnSpPr>
              <a:stCxn id="6" idx="4"/>
              <a:endCxn id="4" idx="4"/>
            </p:cNvCxnSpPr>
            <p:nvPr/>
          </p:nvCxnSpPr>
          <p:spPr>
            <a:xfrm rot="5400000" flipH="1">
              <a:off x="4980515" y="2344385"/>
              <a:ext cx="9172" cy="3999088"/>
            </a:xfrm>
            <a:prstGeom prst="bentConnector3">
              <a:avLst>
                <a:gd name="adj1" fmla="val -8625682"/>
              </a:avLst>
            </a:prstGeom>
            <a:noFill/>
            <a:ln w="25400" cap="flat" cmpd="sng" algn="ctr">
              <a:solidFill>
                <a:srgbClr val="FF0000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0" name="テキスト ボックス 9"/>
            <p:cNvSpPr txBox="1"/>
            <p:nvPr/>
          </p:nvSpPr>
          <p:spPr>
            <a:xfrm>
              <a:off x="4209386" y="5224121"/>
              <a:ext cx="1971405" cy="4475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ja-JP" altLang="en-US" sz="2000" b="1" dirty="0">
                  <a:solidFill>
                    <a:srgbClr val="40404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悪循環のループ</a:t>
              </a:r>
            </a:p>
          </p:txBody>
        </p:sp>
      </p:grpSp>
      <p:sp>
        <p:nvSpPr>
          <p:cNvPr id="12" name="テキスト ボックス 11"/>
          <p:cNvSpPr txBox="1"/>
          <p:nvPr/>
        </p:nvSpPr>
        <p:spPr>
          <a:xfrm>
            <a:off x="556227" y="1579041"/>
            <a:ext cx="3746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緩やかな因果関係図の基本的な構造</a:t>
            </a:r>
          </a:p>
        </p:txBody>
      </p:sp>
      <p:sp>
        <p:nvSpPr>
          <p:cNvPr id="13" name="四角形吹き出し 12"/>
          <p:cNvSpPr/>
          <p:nvPr/>
        </p:nvSpPr>
        <p:spPr>
          <a:xfrm>
            <a:off x="678873" y="-1593273"/>
            <a:ext cx="5265181" cy="858982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少し表記を修正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481093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ja-JP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副教材（動画）</a:t>
            </a:r>
            <a:endParaRPr kumimoji="1" lang="ja-JP" altLang="en-US" dirty="0"/>
          </a:p>
        </p:txBody>
      </p:sp>
      <p:grpSp>
        <p:nvGrpSpPr>
          <p:cNvPr id="35" name="グループ化 34"/>
          <p:cNvGrpSpPr/>
          <p:nvPr/>
        </p:nvGrpSpPr>
        <p:grpSpPr>
          <a:xfrm>
            <a:off x="678500" y="1808405"/>
            <a:ext cx="4480163" cy="3908458"/>
            <a:chOff x="691115" y="1991116"/>
            <a:chExt cx="3631993" cy="3356381"/>
          </a:xfrm>
        </p:grpSpPr>
        <p:sp>
          <p:nvSpPr>
            <p:cNvPr id="3" name="テキスト ボックス 2"/>
            <p:cNvSpPr txBox="1"/>
            <p:nvPr/>
          </p:nvSpPr>
          <p:spPr>
            <a:xfrm>
              <a:off x="1228556" y="1991116"/>
              <a:ext cx="25571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8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グルーピングのイメージ図</a:t>
              </a:r>
            </a:p>
          </p:txBody>
        </p:sp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1115" y="2623502"/>
              <a:ext cx="3631993" cy="2723995"/>
            </a:xfrm>
            <a:prstGeom prst="rect">
              <a:avLst/>
            </a:prstGeom>
          </p:spPr>
        </p:pic>
      </p:grpSp>
      <p:grpSp>
        <p:nvGrpSpPr>
          <p:cNvPr id="34" name="グループ化 33"/>
          <p:cNvGrpSpPr/>
          <p:nvPr/>
        </p:nvGrpSpPr>
        <p:grpSpPr>
          <a:xfrm>
            <a:off x="5268192" y="1808407"/>
            <a:ext cx="3976345" cy="3908456"/>
            <a:chOff x="4745181" y="1991116"/>
            <a:chExt cx="3172353" cy="3356381"/>
          </a:xfrm>
        </p:grpSpPr>
        <p:pic>
          <p:nvPicPr>
            <p:cNvPr id="5" name="Picture 2" descr="431289507567597891486601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745181" y="2585805"/>
              <a:ext cx="3172353" cy="2761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5355356" y="1991116"/>
              <a:ext cx="18598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8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完成のイメージ図</a:t>
              </a: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6728460" y="3338868"/>
              <a:ext cx="93345" cy="106680"/>
            </a:xfrm>
            <a:prstGeom prst="rect">
              <a:avLst/>
            </a:prstGeom>
            <a:solidFill>
              <a:srgbClr val="6491F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700" smtClean="0"/>
                <a:t>５</a:t>
              </a:r>
              <a:endParaRPr kumimoji="1" lang="ja-JP" altLang="en-US" sz="700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6728460" y="4028478"/>
              <a:ext cx="93345" cy="106680"/>
            </a:xfrm>
            <a:prstGeom prst="rect">
              <a:avLst/>
            </a:prstGeom>
            <a:solidFill>
              <a:srgbClr val="6491F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700" dirty="0"/>
                <a:t>４</a:t>
              </a: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6076950" y="3039186"/>
              <a:ext cx="93345" cy="106680"/>
            </a:xfrm>
            <a:prstGeom prst="rect">
              <a:avLst/>
            </a:prstGeom>
            <a:solidFill>
              <a:srgbClr val="6491F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700" dirty="0"/>
                <a:t>４</a:t>
              </a:r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5949315" y="2954172"/>
              <a:ext cx="93345" cy="106680"/>
            </a:xfrm>
            <a:prstGeom prst="rect">
              <a:avLst/>
            </a:prstGeom>
            <a:solidFill>
              <a:srgbClr val="6491F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700" dirty="0" smtClean="0"/>
                <a:t>３</a:t>
              </a:r>
              <a:endParaRPr kumimoji="1" lang="ja-JP" altLang="en-US" sz="700" dirty="0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5236758" y="3060852"/>
              <a:ext cx="93345" cy="106680"/>
            </a:xfrm>
            <a:prstGeom prst="rect">
              <a:avLst/>
            </a:prstGeom>
            <a:solidFill>
              <a:srgbClr val="6491F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700" dirty="0"/>
                <a:t>４</a:t>
              </a: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5586058" y="3369477"/>
              <a:ext cx="93345" cy="106680"/>
            </a:xfrm>
            <a:prstGeom prst="rect">
              <a:avLst/>
            </a:prstGeom>
            <a:solidFill>
              <a:srgbClr val="6491F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700" dirty="0"/>
                <a:t>４</a:t>
              </a: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5586058" y="3502668"/>
              <a:ext cx="93345" cy="106680"/>
            </a:xfrm>
            <a:prstGeom prst="rect">
              <a:avLst/>
            </a:prstGeom>
            <a:solidFill>
              <a:srgbClr val="6491F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700" dirty="0" smtClean="0"/>
                <a:t>５</a:t>
              </a:r>
              <a:endParaRPr kumimoji="1" lang="ja-JP" altLang="en-US" sz="700" dirty="0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6233642" y="3439335"/>
              <a:ext cx="93345" cy="106680"/>
            </a:xfrm>
            <a:prstGeom prst="rect">
              <a:avLst/>
            </a:prstGeom>
            <a:solidFill>
              <a:srgbClr val="6491F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700" dirty="0" smtClean="0"/>
                <a:t>５</a:t>
              </a:r>
              <a:endParaRPr kumimoji="1" lang="ja-JP" altLang="en-US" sz="700" dirty="0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6233642" y="3771372"/>
              <a:ext cx="93345" cy="106680"/>
            </a:xfrm>
            <a:prstGeom prst="rect">
              <a:avLst/>
            </a:prstGeom>
            <a:solidFill>
              <a:srgbClr val="6491F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700" dirty="0" smtClean="0"/>
                <a:t>４</a:t>
              </a:r>
              <a:endParaRPr kumimoji="1" lang="ja-JP" altLang="en-US" sz="700" dirty="0"/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6776566" y="4937139"/>
              <a:ext cx="93345" cy="106680"/>
            </a:xfrm>
            <a:prstGeom prst="rect">
              <a:avLst/>
            </a:prstGeom>
            <a:solidFill>
              <a:srgbClr val="6491F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700" dirty="0"/>
                <a:t>１</a:t>
              </a:r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6776566" y="4454577"/>
              <a:ext cx="93345" cy="106680"/>
            </a:xfrm>
            <a:prstGeom prst="rect">
              <a:avLst/>
            </a:prstGeom>
            <a:solidFill>
              <a:srgbClr val="6491F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700" dirty="0" smtClean="0"/>
                <a:t>３</a:t>
              </a:r>
              <a:endParaRPr kumimoji="1" lang="ja-JP" altLang="en-US" sz="700" dirty="0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6776566" y="4580121"/>
              <a:ext cx="93345" cy="106680"/>
            </a:xfrm>
            <a:prstGeom prst="rect">
              <a:avLst/>
            </a:prstGeom>
            <a:solidFill>
              <a:srgbClr val="6491F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700" dirty="0"/>
                <a:t>２</a:t>
              </a: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6140297" y="4580121"/>
              <a:ext cx="93345" cy="106680"/>
            </a:xfrm>
            <a:prstGeom prst="rect">
              <a:avLst/>
            </a:prstGeom>
            <a:solidFill>
              <a:srgbClr val="6491F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700" dirty="0"/>
                <a:t>３</a:t>
              </a:r>
              <a:endParaRPr kumimoji="1" lang="en-US" altLang="ja-JP" sz="700" dirty="0" smtClean="0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5504028" y="4686801"/>
              <a:ext cx="93345" cy="106680"/>
            </a:xfrm>
            <a:prstGeom prst="rect">
              <a:avLst/>
            </a:prstGeom>
            <a:solidFill>
              <a:srgbClr val="6491F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700" smtClean="0"/>
                <a:t>２</a:t>
              </a:r>
              <a:endParaRPr kumimoji="1" lang="en-US" altLang="ja-JP" sz="700" dirty="0" smtClean="0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5504028" y="4262451"/>
              <a:ext cx="93345" cy="106680"/>
            </a:xfrm>
            <a:prstGeom prst="rect">
              <a:avLst/>
            </a:prstGeom>
            <a:solidFill>
              <a:srgbClr val="6491F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700" smtClean="0"/>
                <a:t>２</a:t>
              </a:r>
              <a:endParaRPr kumimoji="1" lang="en-US" altLang="ja-JP" sz="700" dirty="0" smtClean="0"/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5442739" y="3878052"/>
              <a:ext cx="93345" cy="106680"/>
            </a:xfrm>
            <a:prstGeom prst="rect">
              <a:avLst/>
            </a:prstGeom>
            <a:solidFill>
              <a:srgbClr val="6491F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700" dirty="0" smtClean="0"/>
                <a:t>２</a:t>
              </a:r>
              <a:endParaRPr kumimoji="1" lang="en-US" altLang="ja-JP" sz="700" dirty="0" smtClean="0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5492713" y="3995111"/>
              <a:ext cx="93345" cy="106680"/>
            </a:xfrm>
            <a:prstGeom prst="rect">
              <a:avLst/>
            </a:prstGeom>
            <a:solidFill>
              <a:srgbClr val="6491F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700" dirty="0"/>
                <a:t>４</a:t>
              </a:r>
              <a:endParaRPr kumimoji="1" lang="en-US" altLang="ja-JP" sz="700" dirty="0" smtClean="0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7081938" y="3521006"/>
              <a:ext cx="93345" cy="106680"/>
            </a:xfrm>
            <a:prstGeom prst="rect">
              <a:avLst/>
            </a:prstGeom>
            <a:solidFill>
              <a:srgbClr val="6491F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700" dirty="0"/>
                <a:t>５</a:t>
              </a:r>
              <a:endParaRPr kumimoji="1" lang="en-US" altLang="ja-JP" sz="700" dirty="0" smtClean="0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7081938" y="3687024"/>
              <a:ext cx="93345" cy="106680"/>
            </a:xfrm>
            <a:prstGeom prst="rect">
              <a:avLst/>
            </a:prstGeom>
            <a:solidFill>
              <a:srgbClr val="6491F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700" dirty="0" smtClean="0"/>
                <a:t>４</a:t>
              </a:r>
              <a:endParaRPr kumimoji="1" lang="en-US" altLang="ja-JP" sz="700" dirty="0" smtClean="0"/>
            </a:p>
          </p:txBody>
        </p:sp>
      </p:grpSp>
      <p:sp>
        <p:nvSpPr>
          <p:cNvPr id="33" name="テキスト ボックス 32"/>
          <p:cNvSpPr txBox="1"/>
          <p:nvPr/>
        </p:nvSpPr>
        <p:spPr>
          <a:xfrm>
            <a:off x="7192385" y="5768951"/>
            <a:ext cx="21291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ja-JP" altLang="en-US" sz="1200" b="1" kern="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番号は、</a:t>
            </a:r>
            <a:r>
              <a:rPr kumimoji="0" lang="en-US" altLang="ja-JP" sz="1200" b="1" kern="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</a:t>
            </a:r>
            <a:r>
              <a:rPr kumimoji="0" lang="ja-JP" altLang="en-US" sz="1200" b="1" kern="0" dirty="0" err="1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つの</a:t>
            </a:r>
            <a:r>
              <a:rPr kumimoji="0" lang="ja-JP" altLang="en-US" sz="1200" b="1" kern="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取組の番号です</a:t>
            </a:r>
            <a:endParaRPr kumimoji="1" lang="ja-JP" altLang="en-US" sz="12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38584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23455" y="1584365"/>
            <a:ext cx="918243" cy="226254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問い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640633" y="1584365"/>
            <a:ext cx="7655767" cy="2262546"/>
          </a:xfrm>
          <a:prstGeom prst="rect">
            <a:avLst/>
          </a:prstGeom>
          <a:noFill/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>
              <a:defRPr/>
            </a:pP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「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緩やかな因果関係図を描き終わった活動チームが、何やら困惑しています。どうも、課題がたくさんで、どの因果関係を選ぶとよいのか、わからないようです。あなたは、どのようなアドバイスを送りますか。</a:t>
            </a: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」</a:t>
            </a: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・はじめに、個別に考えてください。</a:t>
            </a: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・つぎに、グループ内の他の人の意見を聞き合ってください。</a:t>
            </a: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623454" y="3919349"/>
            <a:ext cx="918243" cy="9742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制限</a:t>
            </a:r>
            <a:endParaRPr kumimoji="1" lang="en-US" altLang="ja-JP" sz="1800" b="0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時間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640633" y="3919348"/>
            <a:ext cx="7655768" cy="974273"/>
          </a:xfrm>
          <a:prstGeom prst="rect">
            <a:avLst/>
          </a:prstGeom>
          <a:noFill/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>
              <a:tabLst>
                <a:tab pos="1439863" algn="l"/>
              </a:tabLst>
              <a:defRPr/>
            </a:pP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個別検討　　</a:t>
            </a:r>
            <a:r>
              <a:rPr lang="en-US" altLang="ja-JP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	05</a:t>
            </a: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</a:t>
            </a:r>
            <a:endParaRPr lang="en-US" altLang="ja-JP" sz="20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lvl="0" defTabSz="914400">
              <a:tabLst>
                <a:tab pos="1439863" algn="l"/>
              </a:tabLst>
              <a:defRPr/>
            </a:pP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グループ</a:t>
            </a: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検討</a:t>
            </a:r>
            <a:r>
              <a:rPr lang="en-US" altLang="ja-JP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	25</a:t>
            </a: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分（意見を出し合う）</a:t>
            </a:r>
            <a:endParaRPr lang="ja-JP" altLang="en-US" sz="20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23455" y="4966058"/>
            <a:ext cx="918243" cy="11160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ねらい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640633" y="4966057"/>
            <a:ext cx="7655767" cy="1116089"/>
          </a:xfrm>
          <a:prstGeom prst="rect">
            <a:avLst/>
          </a:prstGeom>
          <a:noFill/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受講者は様々な意見を聞き、まとめる体験をする。</a:t>
            </a: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2826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34835" y="1715514"/>
            <a:ext cx="1053193" cy="4161758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振り返り</a:t>
            </a:r>
            <a:endParaRPr lang="en-US" altLang="ja-JP" sz="20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2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ポイント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1777836" y="1715513"/>
            <a:ext cx="7504710" cy="41617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>
              <a:buFont typeface="Wingdings" panose="05000000000000000000" pitchFamily="2" charset="2"/>
              <a:buChar char="p"/>
            </a:pPr>
            <a:r>
              <a:rPr lang="ja-JP" altLang="en-US" sz="24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緩やかな因果関係図を作るまで</a:t>
            </a:r>
            <a:r>
              <a:rPr lang="ja-JP" altLang="en-US" sz="24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は、とても</a:t>
            </a:r>
            <a:r>
              <a:rPr lang="ja-JP" altLang="en-US" sz="24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楽しい作業です。しかし、実際に</a:t>
            </a:r>
            <a:r>
              <a:rPr lang="ja-JP" altLang="en-US" sz="24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「取り組む課題を選ぶ</a:t>
            </a:r>
            <a:r>
              <a:rPr lang="ja-JP" altLang="en-US" sz="24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」となると困惑すること</a:t>
            </a:r>
            <a:r>
              <a:rPr lang="ja-JP" altLang="en-US" sz="24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もしばし</a:t>
            </a:r>
            <a:r>
              <a:rPr lang="ja-JP" altLang="en-US" sz="24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ば</a:t>
            </a:r>
            <a:r>
              <a:rPr lang="ja-JP" altLang="en-US" sz="24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。推進するスキルのある人の</a:t>
            </a:r>
            <a:r>
              <a:rPr lang="ja-JP" altLang="en-US" sz="24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出番になります</a:t>
            </a:r>
            <a:r>
              <a:rPr lang="ja-JP" altLang="en-US" sz="24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。</a:t>
            </a:r>
            <a:endParaRPr lang="en-US" altLang="ja-JP" sz="2400" dirty="0" smtClean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571500" indent="-571500">
              <a:buFont typeface="Wingdings" panose="05000000000000000000" pitchFamily="2" charset="2"/>
              <a:buChar char="p"/>
            </a:pPr>
            <a:r>
              <a:rPr lang="ja-JP" altLang="en-US" sz="24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改善チームが課題の選定の段階で困っていた場合、「解決することで利用者</a:t>
            </a:r>
            <a:r>
              <a:rPr lang="ja-JP" altLang="en-US" sz="24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のため</a:t>
            </a:r>
            <a:r>
              <a:rPr lang="ja-JP" altLang="en-US" sz="24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になりそうな業務課題はどれだろう？」や、あるいは、「実践することでサービス</a:t>
            </a:r>
            <a:r>
              <a:rPr lang="ja-JP" altLang="en-US" sz="24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やケアの</a:t>
            </a:r>
            <a:r>
              <a:rPr lang="ja-JP" altLang="en-US" sz="24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質の向上に繋がるような業務課題はどれだと思う？」、などと</a:t>
            </a:r>
            <a:r>
              <a:rPr lang="ja-JP" altLang="en-US" sz="24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助け舟</a:t>
            </a:r>
            <a:r>
              <a:rPr lang="ja-JP" altLang="en-US" sz="24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を出してみましょう。また一緒に考え、意見を述べあってみましょう。</a:t>
            </a:r>
            <a:endParaRPr kumimoji="1" lang="ja-JP" altLang="en-US" sz="2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2778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4197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このスライドをつかって、受講者にこのテーマのゴールを明確に伝える。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lvl="0" indent="-342900">
              <a:buFont typeface="+mj-lt"/>
              <a:buAutoNum type="arabicPeriod"/>
              <a:defRPr/>
            </a:pP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緩やかな因果関係図づくりには、基本的なルール、手順があること。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614" y="1989000"/>
            <a:ext cx="4158386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017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緑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350787988448F4AA39083C7AD3AF113" ma:contentTypeVersion="13" ma:contentTypeDescription="新しいドキュメントを作成します。" ma:contentTypeScope="" ma:versionID="84f67fd8a2233bee95bba7ba0be33800">
  <xsd:schema xmlns:xsd="http://www.w3.org/2001/XMLSchema" xmlns:xs="http://www.w3.org/2001/XMLSchema" xmlns:p="http://schemas.microsoft.com/office/2006/metadata/properties" xmlns:ns2="caf6acff-734e-4e6e-ba95-720f30d1ea0f" xmlns:ns3="f069099e-eee3-43c6-8254-edc6c1974cbd" targetNamespace="http://schemas.microsoft.com/office/2006/metadata/properties" ma:root="true" ma:fieldsID="cec361f6df7917edc14c15be2f611cd5" ns2:_="" ns3:_="">
    <xsd:import namespace="caf6acff-734e-4e6e-ba95-720f30d1ea0f"/>
    <xsd:import namespace="f069099e-eee3-43c6-8254-edc6c1974c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f6acff-734e-4e6e-ba95-720f30d1ea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69099e-eee3-43c6-8254-edc6c1974cb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74E1B45-56CD-47D2-820A-EEC763CAD075}"/>
</file>

<file path=customXml/itemProps2.xml><?xml version="1.0" encoding="utf-8"?>
<ds:datastoreItem xmlns:ds="http://schemas.openxmlformats.org/officeDocument/2006/customXml" ds:itemID="{579ADB4D-38D1-4FE8-B0D1-83A713F73643}"/>
</file>

<file path=customXml/itemProps3.xml><?xml version="1.0" encoding="utf-8"?>
<ds:datastoreItem xmlns:ds="http://schemas.openxmlformats.org/officeDocument/2006/customXml" ds:itemID="{F4B8FB6F-2F34-4579-9039-69DCB6B0A38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1031</TotalTime>
  <Words>693</Words>
  <Application>Microsoft Office PowerPoint</Application>
  <PresentationFormat>A4 210 x 297 mm</PresentationFormat>
  <Paragraphs>67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9" baseType="lpstr">
      <vt:lpstr>Meiryo UI</vt:lpstr>
      <vt:lpstr>メイリオ</vt:lpstr>
      <vt:lpstr>游ゴシック</vt:lpstr>
      <vt:lpstr>Arial</vt:lpstr>
      <vt:lpstr>Calibri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エディター １</dc:creator>
  <cp:lastModifiedBy>山崎 智美</cp:lastModifiedBy>
  <cp:revision>66</cp:revision>
  <dcterms:created xsi:type="dcterms:W3CDTF">2022-01-04T11:33:49Z</dcterms:created>
  <dcterms:modified xsi:type="dcterms:W3CDTF">2022-03-27T08:33:13Z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0x010100C350787988448F4AA39083C7AD3AF113</vt:lpwstr>
  </property>
</Properties>
</file>