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CFB"/>
    <a:srgbClr val="6491F2"/>
    <a:srgbClr val="283A61"/>
    <a:srgbClr val="F58220"/>
    <a:srgbClr val="F1A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9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27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F1854-FE55-424E-A55F-FC7D666CAD8D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89BD4-F103-43BA-8C86-ABE4CF9F09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47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906000" cy="6858000"/>
          </a:xfrm>
          <a:prstGeom prst="rect">
            <a:avLst/>
          </a:prstGeom>
        </p:spPr>
      </p:pic>
      <p:sp>
        <p:nvSpPr>
          <p:cNvPr id="4" name="楕円 3"/>
          <p:cNvSpPr/>
          <p:nvPr userDrawn="1"/>
        </p:nvSpPr>
        <p:spPr>
          <a:xfrm>
            <a:off x="359172" y="3861048"/>
            <a:ext cx="1785516" cy="16561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学習目標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ゴール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996950" y="2728913"/>
            <a:ext cx="7648575" cy="7064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2"/>
          </p:nvPr>
        </p:nvSpPr>
        <p:spPr>
          <a:xfrm>
            <a:off x="2299855" y="4335921"/>
            <a:ext cx="6982690" cy="7064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996950" y="1610488"/>
            <a:ext cx="4156941" cy="692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ja-JP" altLang="en-US" sz="3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テーマ</a:t>
            </a:r>
            <a:endParaRPr kumimoji="1" lang="ja-JP" altLang="en-US" sz="3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673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ホームベース 9">
            <a:extLst>
              <a:ext uri="{FF2B5EF4-FFF2-40B4-BE49-F238E27FC236}">
                <a16:creationId xmlns:a16="http://schemas.microsoft.com/office/drawing/2014/main" id="{83C152B9-5176-48D0-8B68-BCB92E7DEFD8}"/>
              </a:ext>
            </a:extLst>
          </p:cNvPr>
          <p:cNvSpPr/>
          <p:nvPr/>
        </p:nvSpPr>
        <p:spPr>
          <a:xfrm>
            <a:off x="5438943" y="590752"/>
            <a:ext cx="846316" cy="450880"/>
          </a:xfrm>
          <a:prstGeom prst="homePlate">
            <a:avLst/>
          </a:prstGeom>
          <a:solidFill>
            <a:srgbClr val="B5E888">
              <a:alpha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参照</a:t>
            </a:r>
          </a:p>
        </p:txBody>
      </p: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導入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6285259" y="590024"/>
            <a:ext cx="2959278" cy="450850"/>
          </a:xfrm>
          <a:prstGeom prst="rect">
            <a:avLst/>
          </a:prstGeom>
        </p:spPr>
        <p:txBody>
          <a:bodyPr anchor="ctr"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支援・促進する手引き　　 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  <a:p>
            <a:pPr marL="0" marR="0" lvl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居宅・改訂版ガイドライン　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07370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0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展開（グループへの問い）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547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1215504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7E780AF9-D081-437D-9CD8-12D77782E7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73" y="488905"/>
            <a:ext cx="751065" cy="751065"/>
          </a:xfrm>
          <a:prstGeom prst="rect">
            <a:avLst/>
          </a:prstGeom>
        </p:spPr>
      </p:pic>
      <p:sp>
        <p:nvSpPr>
          <p:cNvPr id="11" name="テキスト プレースホルダー 2"/>
          <p:cNvSpPr txBox="1">
            <a:spLocks/>
          </p:cNvSpPr>
          <p:nvPr userDrawn="1"/>
        </p:nvSpPr>
        <p:spPr>
          <a:xfrm>
            <a:off x="1201838" y="505508"/>
            <a:ext cx="4421958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振り返り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88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2327088" y="2924944"/>
            <a:ext cx="5578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伝達者向け解説のスライド</a:t>
            </a:r>
            <a:endParaRPr kumimoji="1" lang="ja-JP" altLang="en-US" sz="4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060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5457663" y="1223154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伝達者は何をする？</a:t>
            </a: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457663" y="3763926"/>
            <a:ext cx="3328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伝達者から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受講者に何を伝える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？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BB62C20-EA96-455F-BF33-DA10E660C033}"/>
              </a:ext>
            </a:extLst>
          </p:cNvPr>
          <p:cNvCxnSpPr>
            <a:cxnSpLocks/>
          </p:cNvCxnSpPr>
          <p:nvPr userDrawn="1"/>
        </p:nvCxnSpPr>
        <p:spPr>
          <a:xfrm>
            <a:off x="536151" y="957747"/>
            <a:ext cx="8739237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プレースホルダー 2"/>
          <p:cNvSpPr txBox="1">
            <a:spLocks/>
          </p:cNvSpPr>
          <p:nvPr userDrawn="1"/>
        </p:nvSpPr>
        <p:spPr>
          <a:xfrm>
            <a:off x="536151" y="237747"/>
            <a:ext cx="8739237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kumimoji="1" sz="2400" b="0" kern="1200" baseline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  <a:lvl2pPr marL="723926" indent="-239063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56599" indent="-186874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38094" indent="-183509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21273" indent="-181825" algn="l" defTabSz="484862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12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66674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51607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468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1332" indent="-242431" algn="l" defTabSz="484862" rtl="0" eaLnBrk="1" latinLnBrk="0" hangingPunct="1">
              <a:spcBef>
                <a:spcPct val="20000"/>
              </a:spcBef>
              <a:buFont typeface="Arial"/>
              <a:buChar char="•"/>
              <a:defRPr kumimoji="1" sz="2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伝達者向けの解説　このスライドで何をする？何を伝える？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0" hasCustomPrompt="1"/>
          </p:nvPr>
        </p:nvSpPr>
        <p:spPr>
          <a:xfrm>
            <a:off x="5583238" y="1690688"/>
            <a:ext cx="3692525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このスライドをつかって、推進スキル研修受講者にこのテーマのゴールを明確に伝えます。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プレースホルダー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83238" y="4346918"/>
            <a:ext cx="3692525" cy="1828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marL="342900" marR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342900" marR="0" lvl="0" indent="-342900" algn="l" defTabSz="92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教える側のあなたは、受講者に対して、学習する目的を明確に伝えます。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272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89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79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1" r:id="rId2"/>
    <p:sldLayoutId id="2147483673" r:id="rId3"/>
    <p:sldLayoutId id="2147483672" r:id="rId4"/>
    <p:sldLayoutId id="2147483663" r:id="rId5"/>
    <p:sldLayoutId id="2147483662" r:id="rId6"/>
    <p:sldLayoutId id="214748367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業務改善の標準的なステップ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/>
          </p:nvPr>
        </p:nvSpPr>
        <p:spPr>
          <a:xfrm>
            <a:off x="2299855" y="4197375"/>
            <a:ext cx="6982690" cy="831824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dirty="0"/>
              <a:t>業務改善の基本となる６つの標準的なステップを理解できる。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dirty="0"/>
              <a:t>各ステップにおいて、どのような支援・促しがあるかわかる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7557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51708" y="1509938"/>
            <a:ext cx="1053193" cy="465533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振り返り</a:t>
            </a:r>
            <a:endParaRPr lang="en-US" altLang="ja-JP" sz="2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</a:t>
            </a:r>
          </a:p>
          <a:p>
            <a:pPr algn="ctr"/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94708" y="1509937"/>
            <a:ext cx="7587837" cy="46553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推進スキル受講者は、業務改善活動が始まれば関心を持って活動を見守ります。また、チームメンバーの一員ならば、積極的に関わります。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支援や促しが有効なポイントは、チーム活動が「つまづきやすいポイントと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近い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」ことです。リーダーやチームメンバーに積極的に話しかけたり、活動を俯瞰的に観察するなどして、つまづきが生じてないか、確認してください。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つまづきの兆しを見つけたら、積極的に接点を持ち、リーダーやチームメンバーが解決しやすいよう導きます。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571500" indent="-571500"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推進するスキルを持つ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人も万能ではありません。自分一人ではわからないことでも、他の人に助言を求めると活路が見いだせること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、案外よくあります。分からないことは一人で抱え込まず、チームリーダーやメンバーに協力を求めながら、一緒になって解決の糸口を探りましょう。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30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0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このスライドをつかって、受講者にこのテーマのゴールを明確に伝える。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  <a:defRPr/>
            </a:pP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手引き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を使うと、各ステップで支援や促しを必要とする場面を見つけやすくなる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こと。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87" y="1989000"/>
            <a:ext cx="416621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66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5583238" y="1690688"/>
            <a:ext cx="3776422" cy="1828800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このスライドを使って、推進スキルを持つ人が、業務の改善活動の中で活躍できる場面がいたる所にあること、を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説明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346917"/>
            <a:ext cx="3776422" cy="2275555"/>
          </a:xfrm>
        </p:spPr>
        <p:txBody>
          <a:bodyPr/>
          <a:lstStyle/>
          <a:p>
            <a:pPr lvl="0"/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手引き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には、標準的な</a:t>
            </a:r>
            <a:r>
              <a:rPr lang="en-US" altLang="ja-JP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lang="ja-JP" altLang="en-US" sz="1600" dirty="0" err="1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つの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ステップごとに、推進スキルを持つ人の役割や、活躍が期待される項目が記載されて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業務の改善活動に伴走することによって、組織として生産性の向上に必要な経験を積むことができ、知識や技術を習得し・蓄積できるメリットがある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こと。</a:t>
            </a:r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7" y="1053709"/>
            <a:ext cx="1973942" cy="136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7" y="2475975"/>
            <a:ext cx="1980418" cy="136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876" y="1053709"/>
            <a:ext cx="1988124" cy="1368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232" y="2475975"/>
            <a:ext cx="1977768" cy="136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697" y="3898241"/>
            <a:ext cx="1972465" cy="136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5232" y="3898241"/>
            <a:ext cx="1964039" cy="136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697" y="5320506"/>
            <a:ext cx="1990786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82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このスライドを使って、受講者に「グループワークを展開する」体験をしてもらう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予め、グループ分けをどうするか、決めておく。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583238" y="4152955"/>
            <a:ext cx="3692525" cy="2380368"/>
          </a:xfrm>
        </p:spPr>
        <p:txBody>
          <a:bodyPr/>
          <a:lstStyle/>
          <a:p>
            <a:pPr lvl="0">
              <a:defRPr/>
            </a:pP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改善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活動の中で、リーダーやメンバー、業務上の上司との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違い。</a:t>
            </a:r>
            <a:endParaRPr lang="en-US" altLang="ja-JP" sz="16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推進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スキルを持つ人に期待されること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を理解する必要があること。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指示でなく促し」を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強調すること。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は「様々な意見を聞き、まとめる体験」を通して、理解を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深めること。</a:t>
            </a:r>
            <a:endParaRPr lang="ja-JP" altLang="en-US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18" y="1989000"/>
            <a:ext cx="417818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5583238" y="1690687"/>
            <a:ext cx="3692525" cy="203618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伝達者は、全体で振り返る。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（このスライドを見せる前に）受講者から意見や感想を述べてもらう。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このスライドを受講者に見せ、受講者から意見・感想を聞く。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伝達者なりの解説を加える。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受講者が理解したかどうか、観察する。</a:t>
            </a:r>
            <a:endParaRPr lang="ja-JP" altLang="en-US" sz="16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受講者には、各ステップに推進スキルポイントがあると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理解すること。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推進スキル研修を受講しても、わからないことは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沢山あること。</a:t>
            </a:r>
            <a:r>
              <a:rPr lang="ja-JP" altLang="en-US" sz="16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抱え込まず、チームリーダーやメンバーの協力を得て、一緒に解決していく姿勢が</a:t>
            </a:r>
            <a:r>
              <a:rPr lang="ja-JP" altLang="en-US" sz="16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大切ということ。</a:t>
            </a:r>
            <a:endParaRPr lang="en-US" altLang="ja-JP" sz="1600" dirty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97" y="1989000"/>
            <a:ext cx="416040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4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P11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555" y="2396836"/>
            <a:ext cx="4195566" cy="2760356"/>
          </a:xfrm>
          <a:prstGeom prst="rect">
            <a:avLst/>
          </a:prstGeom>
          <a:ln>
            <a:noFill/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6103" y="2941237"/>
            <a:ext cx="4158434" cy="22159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1424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P12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99" y="1670363"/>
            <a:ext cx="8423138" cy="169776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9" y="3564810"/>
            <a:ext cx="8652423" cy="217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3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P17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17" y="1628800"/>
            <a:ext cx="8548105" cy="201189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95" y="3717032"/>
            <a:ext cx="8546641" cy="20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6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P23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67" y="1704110"/>
            <a:ext cx="8594470" cy="214349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67" y="4024567"/>
            <a:ext cx="8597943" cy="175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5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P29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16" y="1510145"/>
            <a:ext cx="8656452" cy="184684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15" y="3681086"/>
            <a:ext cx="8634421" cy="202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6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P37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70"/>
          <a:stretch/>
        </p:blipFill>
        <p:spPr>
          <a:xfrm>
            <a:off x="626871" y="1550770"/>
            <a:ext cx="8642062" cy="20098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07" y="3853939"/>
            <a:ext cx="8660812" cy="187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82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82" y="1567060"/>
            <a:ext cx="8647255" cy="189868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82" y="3884207"/>
            <a:ext cx="8700050" cy="1823866"/>
          </a:xfrm>
          <a:prstGeom prst="rect">
            <a:avLst/>
          </a:prstGeom>
        </p:spPr>
      </p:pic>
      <p:sp>
        <p:nvSpPr>
          <p:cNvPr id="5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6285259" y="590024"/>
            <a:ext cx="2959278" cy="450850"/>
          </a:xfrm>
        </p:spPr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支援・促進する手引き　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P41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741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27051" y="1293420"/>
            <a:ext cx="1053193" cy="22625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問い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779179" y="1293420"/>
            <a:ext cx="7475657" cy="2262546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ja-JP" altLang="en-US" sz="2000" b="1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各ステップで特に想像しにくい項目を挙げてください。そして、グループで想像しにくい項目を出し合い、互いにアドバイスを送ってください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endParaRPr lang="en-US" altLang="ja-JP" sz="20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・はじめに、個別に考えてください。</a:t>
            </a:r>
            <a:endParaRPr lang="en-US" altLang="ja-JP" sz="20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・つぎに、グループ内で項目を出し合ってください。</a:t>
            </a:r>
            <a:endParaRPr lang="en-US" altLang="ja-JP" sz="20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・最後に、出し合った項目にアドバイスし合いながら、まとめてみましょう。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27050" y="3628404"/>
            <a:ext cx="1053193" cy="974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制限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時間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79179" y="3628403"/>
            <a:ext cx="7475658" cy="974273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個別検討　　　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05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lang="en-US" altLang="ja-JP" sz="2000" dirty="0" smtClean="0">
              <a:solidFill>
                <a:srgbClr val="40404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グループ検討　</a:t>
            </a:r>
            <a:r>
              <a:rPr lang="en-US" altLang="ja-JP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25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分（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項目を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出し合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う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+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アドバイスする）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27051" y="4675113"/>
            <a:ext cx="1053193" cy="160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ねらい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79180" y="4675112"/>
            <a:ext cx="7475658" cy="1600997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改善活動の中で、リーダー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やメンバー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、上司との違いを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し、推進スキルを持つ人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に期待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されることを理解する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受講者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は様々な意見を聞き</a:t>
            </a:r>
            <a:r>
              <a:rPr lang="ja-JP" altLang="en-US" sz="2000" dirty="0" smtClean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、まとめる</a:t>
            </a:r>
            <a:r>
              <a:rPr lang="ja-JP" altLang="en-US" sz="2000" dirty="0">
                <a:solidFill>
                  <a:srgbClr val="40404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体験をする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0782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350787988448F4AA39083C7AD3AF113" ma:contentTypeVersion="13" ma:contentTypeDescription="新しいドキュメントを作成します。" ma:contentTypeScope="" ma:versionID="84f67fd8a2233bee95bba7ba0be33800">
  <xsd:schema xmlns:xsd="http://www.w3.org/2001/XMLSchema" xmlns:xs="http://www.w3.org/2001/XMLSchema" xmlns:p="http://schemas.microsoft.com/office/2006/metadata/properties" xmlns:ns2="caf6acff-734e-4e6e-ba95-720f30d1ea0f" xmlns:ns3="f069099e-eee3-43c6-8254-edc6c1974cbd" targetNamespace="http://schemas.microsoft.com/office/2006/metadata/properties" ma:root="true" ma:fieldsID="cec361f6df7917edc14c15be2f611cd5" ns2:_="" ns3:_="">
    <xsd:import namespace="caf6acff-734e-4e6e-ba95-720f30d1ea0f"/>
    <xsd:import namespace="f069099e-eee3-43c6-8254-edc6c1974c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f6acff-734e-4e6e-ba95-720f30d1e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9099e-eee3-43c6-8254-edc6c1974c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31BC8E-4CA0-4418-B341-1F639739B6EE}"/>
</file>

<file path=customXml/itemProps2.xml><?xml version="1.0" encoding="utf-8"?>
<ds:datastoreItem xmlns:ds="http://schemas.openxmlformats.org/officeDocument/2006/customXml" ds:itemID="{2074DFC5-DF59-466D-A585-6772643EED52}"/>
</file>

<file path=customXml/itemProps3.xml><?xml version="1.0" encoding="utf-8"?>
<ds:datastoreItem xmlns:ds="http://schemas.openxmlformats.org/officeDocument/2006/customXml" ds:itemID="{239E7DC1-CA7A-44DD-BD69-2CA2BB1CD5B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1036</TotalTime>
  <Words>720</Words>
  <Application>Microsoft Office PowerPoint</Application>
  <PresentationFormat>A4 210 x 297 mm</PresentationFormat>
  <Paragraphs>47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Meiryo UI</vt:lpstr>
      <vt:lpstr>メイリオ</vt:lpstr>
      <vt:lpstr>游ゴシック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エディター １</dc:creator>
  <cp:lastModifiedBy>山崎 智美</cp:lastModifiedBy>
  <cp:revision>69</cp:revision>
  <dcterms:created xsi:type="dcterms:W3CDTF">2022-01-04T11:33:49Z</dcterms:created>
  <dcterms:modified xsi:type="dcterms:W3CDTF">2022-03-27T08:31:03Z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0x010100C350787988448F4AA39083C7AD3AF113</vt:lpwstr>
  </property>
</Properties>
</file>