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DCFB"/>
    <a:srgbClr val="6491F2"/>
    <a:srgbClr val="283A61"/>
    <a:srgbClr val="F58220"/>
    <a:srgbClr val="F1A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194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276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8F1854-FE55-424E-A55F-FC7D666CAD8D}" type="datetimeFigureOut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89BD4-F103-43BA-8C86-ABE4CF9F09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3479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906000" cy="6858000"/>
          </a:xfrm>
          <a:prstGeom prst="rect">
            <a:avLst/>
          </a:prstGeom>
        </p:spPr>
      </p:pic>
      <p:sp>
        <p:nvSpPr>
          <p:cNvPr id="4" name="楕円 3"/>
          <p:cNvSpPr/>
          <p:nvPr userDrawn="1"/>
        </p:nvSpPr>
        <p:spPr>
          <a:xfrm>
            <a:off x="359172" y="3861048"/>
            <a:ext cx="1785516" cy="165618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学習目標</a:t>
            </a: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ゴール</a:t>
            </a:r>
            <a:endParaRPr kumimoji="1"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1"/>
          </p:nvPr>
        </p:nvSpPr>
        <p:spPr>
          <a:xfrm>
            <a:off x="996950" y="2728913"/>
            <a:ext cx="7648575" cy="70643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/>
            <a:endParaRPr kumimoji="1" lang="ja-JP" altLang="en-US" dirty="0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12"/>
          </p:nvPr>
        </p:nvSpPr>
        <p:spPr>
          <a:xfrm>
            <a:off x="2299855" y="4335921"/>
            <a:ext cx="6982690" cy="7064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20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/>
            <a:endParaRPr kumimoji="1" lang="ja-JP" altLang="en-US" dirty="0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996950" y="1610488"/>
            <a:ext cx="4156941" cy="692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ja-JP" altLang="en-US" sz="36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テーマ</a:t>
            </a:r>
            <a:endParaRPr kumimoji="1" lang="ja-JP" altLang="en-US" sz="36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6730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1BB62C20-EA96-455F-BF33-DA10E660C033}"/>
              </a:ext>
            </a:extLst>
          </p:cNvPr>
          <p:cNvCxnSpPr>
            <a:cxnSpLocks/>
          </p:cNvCxnSpPr>
          <p:nvPr userDrawn="1"/>
        </p:nvCxnSpPr>
        <p:spPr>
          <a:xfrm>
            <a:off x="536151" y="1215504"/>
            <a:ext cx="8739237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>
            <a:extLst>
              <a:ext uri="{FF2B5EF4-FFF2-40B4-BE49-F238E27FC236}">
                <a16:creationId xmlns:a16="http://schemas.microsoft.com/office/drawing/2014/main" id="{7E780AF9-D081-437D-9CD8-12D77782E7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773" y="488905"/>
            <a:ext cx="751065" cy="751065"/>
          </a:xfrm>
          <a:prstGeom prst="rect">
            <a:avLst/>
          </a:prstGeom>
        </p:spPr>
      </p:pic>
      <p:sp>
        <p:nvSpPr>
          <p:cNvPr id="11" name="ホームベース 9">
            <a:extLst>
              <a:ext uri="{FF2B5EF4-FFF2-40B4-BE49-F238E27FC236}">
                <a16:creationId xmlns:a16="http://schemas.microsoft.com/office/drawing/2014/main" id="{83C152B9-5176-48D0-8B68-BCB92E7DEFD8}"/>
              </a:ext>
            </a:extLst>
          </p:cNvPr>
          <p:cNvSpPr/>
          <p:nvPr/>
        </p:nvSpPr>
        <p:spPr>
          <a:xfrm>
            <a:off x="5438943" y="590752"/>
            <a:ext cx="846316" cy="450880"/>
          </a:xfrm>
          <a:prstGeom prst="homePlate">
            <a:avLst/>
          </a:prstGeom>
          <a:solidFill>
            <a:srgbClr val="B5E888">
              <a:alpha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参照</a:t>
            </a:r>
          </a:p>
        </p:txBody>
      </p:sp>
      <p:sp>
        <p:nvSpPr>
          <p:cNvPr id="13" name="テキスト プレースホルダー 2"/>
          <p:cNvSpPr txBox="1">
            <a:spLocks/>
          </p:cNvSpPr>
          <p:nvPr userDrawn="1"/>
        </p:nvSpPr>
        <p:spPr>
          <a:xfrm>
            <a:off x="1201838" y="505508"/>
            <a:ext cx="4421958" cy="720000"/>
          </a:xfrm>
          <a:prstGeom prst="rect">
            <a:avLst/>
          </a:prstGeom>
        </p:spPr>
        <p:txBody>
          <a:bodyPr tIns="108000" anchor="ctr" anchorCtr="0">
            <a:normAutofit/>
          </a:bodyPr>
          <a:lstStyle>
            <a:lvl1pPr marL="0" indent="0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kumimoji="1" sz="2400" b="0" kern="1200" baseline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/>
              </a:defRPr>
            </a:lvl1pPr>
            <a:lvl2pPr marL="723926" indent="-239063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56599" indent="-186874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38094" indent="-183509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121273" indent="-181825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66674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51607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6468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133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導入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0" hasCustomPrompt="1"/>
          </p:nvPr>
        </p:nvSpPr>
        <p:spPr>
          <a:xfrm>
            <a:off x="6285259" y="590024"/>
            <a:ext cx="2959278" cy="450850"/>
          </a:xfrm>
          <a:prstGeom prst="rect">
            <a:avLst/>
          </a:prstGeom>
        </p:spPr>
        <p:txBody>
          <a:bodyPr anchor="ctr"/>
          <a:lstStyle>
            <a:lvl1pPr marL="0" marR="0" indent="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/>
            </a:lvl1pPr>
          </a:lstStyle>
          <a:p>
            <a:pPr marL="0" marR="0" lvl="0" indent="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支援・促進する手引き　　 </a:t>
            </a:r>
            <a:r>
              <a:rPr kumimoji="1" lang="en-US" altLang="ja-JP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P</a:t>
            </a:r>
          </a:p>
          <a:p>
            <a:pPr marL="0" marR="0" lvl="0" indent="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居宅・改訂版ガイドライン　</a:t>
            </a:r>
            <a:r>
              <a:rPr kumimoji="1" lang="en-US" altLang="ja-JP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4073706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7999"/>
          </a:xfrm>
          <a:prstGeom prst="rect">
            <a:avLst/>
          </a:prstGeom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1BB62C20-EA96-455F-BF33-DA10E660C033}"/>
              </a:ext>
            </a:extLst>
          </p:cNvPr>
          <p:cNvCxnSpPr>
            <a:cxnSpLocks/>
          </p:cNvCxnSpPr>
          <p:nvPr userDrawn="1"/>
        </p:nvCxnSpPr>
        <p:spPr>
          <a:xfrm>
            <a:off x="536151" y="1215504"/>
            <a:ext cx="8739237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図 8">
            <a:extLst>
              <a:ext uri="{FF2B5EF4-FFF2-40B4-BE49-F238E27FC236}">
                <a16:creationId xmlns:a16="http://schemas.microsoft.com/office/drawing/2014/main" id="{7E780AF9-D081-437D-9CD8-12D77782E7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773" y="488905"/>
            <a:ext cx="751065" cy="751065"/>
          </a:xfrm>
          <a:prstGeom prst="rect">
            <a:avLst/>
          </a:prstGeom>
        </p:spPr>
      </p:pic>
      <p:sp>
        <p:nvSpPr>
          <p:cNvPr id="10" name="テキスト プレースホルダー 2"/>
          <p:cNvSpPr txBox="1">
            <a:spLocks/>
          </p:cNvSpPr>
          <p:nvPr userDrawn="1"/>
        </p:nvSpPr>
        <p:spPr>
          <a:xfrm>
            <a:off x="1201838" y="505508"/>
            <a:ext cx="4421958" cy="720000"/>
          </a:xfrm>
          <a:prstGeom prst="rect">
            <a:avLst/>
          </a:prstGeom>
        </p:spPr>
        <p:txBody>
          <a:bodyPr tIns="108000" anchor="ctr" anchorCtr="0">
            <a:normAutofit/>
          </a:bodyPr>
          <a:lstStyle>
            <a:lvl1pPr marL="0" indent="0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kumimoji="1" sz="2400" b="0" kern="1200" baseline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/>
              </a:defRPr>
            </a:lvl1pPr>
            <a:lvl2pPr marL="723926" indent="-239063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56599" indent="-186874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38094" indent="-183509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121273" indent="-181825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66674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51607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6468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133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展開（グループへの問い）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2547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7999"/>
          </a:xfrm>
          <a:prstGeom prst="rect">
            <a:avLst/>
          </a:prstGeom>
        </p:spPr>
      </p:pic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1BB62C20-EA96-455F-BF33-DA10E660C033}"/>
              </a:ext>
            </a:extLst>
          </p:cNvPr>
          <p:cNvCxnSpPr>
            <a:cxnSpLocks/>
          </p:cNvCxnSpPr>
          <p:nvPr userDrawn="1"/>
        </p:nvCxnSpPr>
        <p:spPr>
          <a:xfrm>
            <a:off x="536151" y="1215504"/>
            <a:ext cx="8739237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>
            <a:extLst>
              <a:ext uri="{FF2B5EF4-FFF2-40B4-BE49-F238E27FC236}">
                <a16:creationId xmlns:a16="http://schemas.microsoft.com/office/drawing/2014/main" id="{7E780AF9-D081-437D-9CD8-12D77782E7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773" y="488905"/>
            <a:ext cx="751065" cy="751065"/>
          </a:xfrm>
          <a:prstGeom prst="rect">
            <a:avLst/>
          </a:prstGeom>
        </p:spPr>
      </p:pic>
      <p:sp>
        <p:nvSpPr>
          <p:cNvPr id="11" name="テキスト プレースホルダー 2"/>
          <p:cNvSpPr txBox="1">
            <a:spLocks/>
          </p:cNvSpPr>
          <p:nvPr userDrawn="1"/>
        </p:nvSpPr>
        <p:spPr>
          <a:xfrm>
            <a:off x="1201838" y="505508"/>
            <a:ext cx="4421958" cy="720000"/>
          </a:xfrm>
          <a:prstGeom prst="rect">
            <a:avLst/>
          </a:prstGeom>
        </p:spPr>
        <p:txBody>
          <a:bodyPr tIns="108000" anchor="ctr" anchorCtr="0">
            <a:normAutofit/>
          </a:bodyPr>
          <a:lstStyle>
            <a:lvl1pPr marL="0" indent="0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kumimoji="1" sz="2400" b="0" kern="1200" baseline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/>
              </a:defRPr>
            </a:lvl1pPr>
            <a:lvl2pPr marL="723926" indent="-239063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56599" indent="-186874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38094" indent="-183509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121273" indent="-181825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66674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51607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6468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133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振り返り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088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2327088" y="2924944"/>
            <a:ext cx="55787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伝達者向け解説のスライド</a:t>
            </a:r>
            <a:endParaRPr kumimoji="1" lang="ja-JP" altLang="en-US" sz="4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0601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5457663" y="1223154"/>
            <a:ext cx="21884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kumimoji="1"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伝達者は何をする？</a:t>
            </a: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5457663" y="3763926"/>
            <a:ext cx="3328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伝達者から</a:t>
            </a: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受講者に何を伝える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？</a:t>
            </a:r>
            <a:endParaRPr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1BB62C20-EA96-455F-BF33-DA10E660C033}"/>
              </a:ext>
            </a:extLst>
          </p:cNvPr>
          <p:cNvCxnSpPr>
            <a:cxnSpLocks/>
          </p:cNvCxnSpPr>
          <p:nvPr userDrawn="1"/>
        </p:nvCxnSpPr>
        <p:spPr>
          <a:xfrm>
            <a:off x="536151" y="957747"/>
            <a:ext cx="8739237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プレースホルダー 2"/>
          <p:cNvSpPr txBox="1">
            <a:spLocks/>
          </p:cNvSpPr>
          <p:nvPr userDrawn="1"/>
        </p:nvSpPr>
        <p:spPr>
          <a:xfrm>
            <a:off x="536151" y="237747"/>
            <a:ext cx="8739237" cy="720000"/>
          </a:xfrm>
          <a:prstGeom prst="rect">
            <a:avLst/>
          </a:prstGeom>
        </p:spPr>
        <p:txBody>
          <a:bodyPr tIns="108000" anchor="ctr" anchorCtr="0">
            <a:normAutofit/>
          </a:bodyPr>
          <a:lstStyle>
            <a:lvl1pPr marL="0" indent="0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kumimoji="1" sz="2400" b="0" kern="1200" baseline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/>
              </a:defRPr>
            </a:lvl1pPr>
            <a:lvl2pPr marL="723926" indent="-239063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56599" indent="-186874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38094" indent="-183509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121273" indent="-181825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66674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51607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6468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133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伝達者向けの解説　このスライドで何をする？何を伝える？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0" hasCustomPrompt="1"/>
          </p:nvPr>
        </p:nvSpPr>
        <p:spPr>
          <a:xfrm>
            <a:off x="5583238" y="1690688"/>
            <a:ext cx="3692525" cy="1828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marR="0" indent="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lvl1pPr>
          </a:lstStyle>
          <a:p>
            <a:pPr marL="342900" marR="0" lvl="0" indent="-34290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このスライドをつかって、推進スキル研修受講者にこのテーマのゴールを明確に伝えます。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marR="0" lvl="0" indent="-34290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" name="テキスト プレースホルダー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83238" y="4346918"/>
            <a:ext cx="3692525" cy="18288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 marL="342900" marR="0" indent="-34290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lvl1pPr>
          </a:lstStyle>
          <a:p>
            <a:pPr marL="342900" marR="0" lvl="0" indent="-34290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教える側のあなたは、受講者に対して、学習する目的を明確に伝えます。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2729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3898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6793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1" r:id="rId2"/>
    <p:sldLayoutId id="2147483673" r:id="rId3"/>
    <p:sldLayoutId id="2147483672" r:id="rId4"/>
    <p:sldLayoutId id="2147483663" r:id="rId5"/>
    <p:sldLayoutId id="2147483662" r:id="rId6"/>
    <p:sldLayoutId id="214748367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業務改善プロジェクトの</a:t>
            </a:r>
            <a:r>
              <a:rPr lang="ja-JP" altLang="en-US" dirty="0" smtClean="0"/>
              <a:t>進め方</a:t>
            </a:r>
            <a:endParaRPr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lang="ja-JP" altLang="en-US" dirty="0"/>
              <a:t>プロジェクトマネジメントの基本となる</a:t>
            </a:r>
            <a:r>
              <a:rPr lang="en-US" altLang="ja-JP" dirty="0"/>
              <a:t>PDCA</a:t>
            </a:r>
            <a:r>
              <a:rPr lang="ja-JP" altLang="en-US" dirty="0"/>
              <a:t>サイクルの重要性を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わかりやすく</a:t>
            </a:r>
            <a:r>
              <a:rPr lang="ja-JP" altLang="en-US" dirty="0"/>
              <a:t>説明することができる</a:t>
            </a:r>
            <a:r>
              <a:rPr lang="ja-JP" altLang="en-US" dirty="0" smtClean="0"/>
              <a:t>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76532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>
          <a:xfrm>
            <a:off x="5583238" y="1690687"/>
            <a:ext cx="3692525" cy="2036185"/>
          </a:xfrm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伝達者は、全体で振り返る。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（このスライドを見せる前に）受講者から意見や感想を述べてもらう。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このスライドを受講者に見せ、受講者から意見・感想を聞く。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伝達者なりの解説を加える。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受講者が理解したかどうか、観察する。</a:t>
            </a:r>
            <a:endParaRPr lang="ja-JP" altLang="en-US" sz="1600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>
          <a:xfrm>
            <a:off x="5583238" y="4152953"/>
            <a:ext cx="3692525" cy="2314107"/>
          </a:xfrm>
        </p:spPr>
        <p:txBody>
          <a:bodyPr/>
          <a:lstStyle/>
          <a:p>
            <a:pPr lvl="0"/>
            <a:r>
              <a:rPr lang="en-US" altLang="ja-JP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PDCA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サイクルに沿って活動が進んでいるか観察し、活動チームにフィードバックしてあげることが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大切、ということ。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/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必要に応じて、対話の場を設定し、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目標に沿っているかを確認する機会を設ける事が大切であること。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/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/>
            <a:endParaRPr lang="ja-JP" altLang="en-US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257" y="1989000"/>
            <a:ext cx="4144743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660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支援・促進する手引き　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P5</a:t>
            </a:r>
            <a:r>
              <a:rPr lang="ja-JP" altLang="en-US" dirty="0" err="1" smtClean="0"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P11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居宅・改訂版ガイドライン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P12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55" y="2022764"/>
            <a:ext cx="8707478" cy="3062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799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支援・促進する手引き　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P11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居宅・改訂版ガイドライン　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P12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1753" y="2292905"/>
            <a:ext cx="7705345" cy="3309484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727628" y="1671248"/>
            <a:ext cx="8035108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25880" rtl="0" eaLnBrk="1" latinLnBrk="0" hangingPunct="1">
              <a:defRPr kumimoji="1" sz="18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2940" algn="l" defTabSz="925880" rtl="0" eaLnBrk="1" latinLnBrk="0" hangingPunct="1">
              <a:defRPr kumimoji="1" sz="18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25880" algn="l" defTabSz="925880" rtl="0" eaLnBrk="1" latinLnBrk="0" hangingPunct="1">
              <a:defRPr kumimoji="1" sz="18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8820" algn="l" defTabSz="925880" rtl="0" eaLnBrk="1" latinLnBrk="0" hangingPunct="1">
              <a:defRPr kumimoji="1" sz="18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1759" algn="l" defTabSz="925880" rtl="0" eaLnBrk="1" latinLnBrk="0" hangingPunct="1">
              <a:defRPr kumimoji="1" sz="18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14699" algn="l" defTabSz="925880" rtl="0" eaLnBrk="1" latinLnBrk="0" hangingPunct="1">
              <a:defRPr kumimoji="1" sz="18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77640" algn="l" defTabSz="925880" rtl="0" eaLnBrk="1" latinLnBrk="0" hangingPunct="1">
              <a:defRPr kumimoji="1" sz="18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0579" algn="l" defTabSz="925880" rtl="0" eaLnBrk="1" latinLnBrk="0" hangingPunct="1">
              <a:defRPr kumimoji="1" sz="18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03519" algn="l" defTabSz="925880" rtl="0" eaLnBrk="1" latinLnBrk="0" hangingPunct="1">
              <a:defRPr kumimoji="1" sz="18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生産性向上に向けた業務の改善活動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の標準的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なステップ</a:t>
            </a:r>
          </a:p>
        </p:txBody>
      </p:sp>
    </p:spTree>
    <p:extLst>
      <p:ext uri="{BB962C8B-B14F-4D97-AF65-F5344CB8AC3E}">
        <p14:creationId xmlns:p14="http://schemas.microsoft.com/office/powerpoint/2010/main" val="492697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526473" y="1279565"/>
            <a:ext cx="1015225" cy="226254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問い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640633" y="1279565"/>
            <a:ext cx="7614203" cy="2262546"/>
          </a:xfrm>
          <a:prstGeom prst="rect">
            <a:avLst/>
          </a:prstGeom>
          <a:noFill/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>
              <a:defRPr/>
            </a:pP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</a:t>
            </a:r>
            <a:r>
              <a:rPr lang="en-US" altLang="ja-JP" sz="2000" b="1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lang="ja-JP" altLang="en-US" sz="2000" b="1" dirty="0" err="1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つの</a:t>
            </a:r>
            <a:r>
              <a:rPr lang="ja-JP" altLang="en-US" sz="2000" b="1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取組を実践する前に、「業務善活動の目的を明確にし目標を設定する」ことは、業務の改善活動を進める上でどのようなメリットがある、と思いますか？」</a:t>
            </a:r>
            <a:endParaRPr lang="en-US" altLang="ja-JP" sz="2000" b="1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lvl="0" defTabSz="914400">
              <a:defRPr/>
            </a:pPr>
            <a:endParaRPr lang="en-US" altLang="ja-JP" sz="20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lvl="0" defTabSz="914400">
              <a:defRPr/>
            </a:pP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・はじめに</a:t>
            </a: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、個別</a:t>
            </a: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に考えてください。</a:t>
            </a:r>
            <a:endParaRPr lang="en-US" altLang="ja-JP" sz="20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lvl="0" defTabSz="914400">
              <a:defRPr/>
            </a:pP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・つぎに、グループ内の他の人の意見を聞き合ってください。</a:t>
            </a:r>
            <a:endParaRPr lang="en-US" altLang="ja-JP" sz="20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lvl="0" defTabSz="914400">
              <a:defRPr/>
            </a:pP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・最後に、グループで話し合い、グループとして意見をまとめましょう。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526472" y="3614549"/>
            <a:ext cx="1015225" cy="9742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制限</a:t>
            </a:r>
            <a:endParaRPr kumimoji="1" lang="en-US" altLang="ja-JP" sz="1800" b="0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時間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640633" y="3614548"/>
            <a:ext cx="7614204" cy="974273"/>
          </a:xfrm>
          <a:prstGeom prst="rect">
            <a:avLst/>
          </a:prstGeom>
          <a:noFill/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>
              <a:defRPr/>
            </a:pP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個別検討　　　</a:t>
            </a:r>
            <a:r>
              <a:rPr lang="en-US" altLang="ja-JP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05</a:t>
            </a: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</a:t>
            </a:r>
            <a:endParaRPr lang="en-US" altLang="ja-JP" sz="20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lvl="0" defTabSz="914400">
              <a:defRPr/>
            </a:pP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グループ検討　</a:t>
            </a:r>
            <a:r>
              <a:rPr lang="en-US" altLang="ja-JP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25</a:t>
            </a: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</a:t>
            </a: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（意見を</a:t>
            </a: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出し合う</a:t>
            </a:r>
            <a:r>
              <a:rPr lang="en-US" altLang="ja-JP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+</a:t>
            </a: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意見をまとめる）</a:t>
            </a:r>
            <a:endParaRPr lang="ja-JP" altLang="en-US" sz="20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26473" y="4661258"/>
            <a:ext cx="1015225" cy="17561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ねらい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640634" y="4661257"/>
            <a:ext cx="7614204" cy="1756163"/>
          </a:xfrm>
          <a:prstGeom prst="rect">
            <a:avLst/>
          </a:prstGeom>
          <a:noFill/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defTabSz="914400">
              <a:buFont typeface="Arial" panose="020B0604020202020204" pitchFamily="34" charset="0"/>
              <a:buChar char="•"/>
              <a:defRPr/>
            </a:pP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業務の改善活動の経験が</a:t>
            </a: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ない場合</a:t>
            </a: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、リーダーやメンバー</a:t>
            </a: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が進め方</a:t>
            </a: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がわからず</a:t>
            </a: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戸惑うことがしばしばあります。</a:t>
            </a:r>
            <a:endParaRPr lang="ja-JP" altLang="en-US" sz="20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lvl="0" indent="-342900" defTabSz="914400">
              <a:buFont typeface="Arial" panose="020B0604020202020204" pitchFamily="34" charset="0"/>
              <a:buChar char="•"/>
              <a:defRPr/>
            </a:pP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受講者</a:t>
            </a: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は、</a:t>
            </a:r>
            <a:r>
              <a:rPr lang="en-US" altLang="ja-JP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PDCA</a:t>
            </a: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サイクル沿って</a:t>
            </a: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活動するメリットを</a:t>
            </a: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理解</a:t>
            </a: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し、わかりやすく伝える</a:t>
            </a: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経験をします。</a:t>
            </a:r>
            <a:endParaRPr lang="en-US" altLang="ja-JP" sz="20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5773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09600" y="1499490"/>
            <a:ext cx="1025236" cy="459380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振り返り</a:t>
            </a:r>
            <a:endParaRPr lang="en-US" altLang="ja-JP" sz="20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2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ポイント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1759527" y="1499489"/>
            <a:ext cx="7513953" cy="45938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>
              <a:buFont typeface="Wingdings" panose="05000000000000000000" pitchFamily="2" charset="2"/>
              <a:buChar char="p"/>
            </a:pPr>
            <a:r>
              <a:rPr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業務の改善活動にはステップがあるので、そのステップに沿って安心して活動を進めてくことができます。</a:t>
            </a:r>
            <a:endParaRPr lang="en-US" altLang="ja-JP" sz="24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571500" indent="-571500">
              <a:buFont typeface="Wingdings" panose="05000000000000000000" pitchFamily="2" charset="2"/>
              <a:buChar char="p"/>
            </a:pPr>
            <a:r>
              <a:rPr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活動している意味を見失わないためにも、実際に取組を始める前に、目標を設定すること、が重要です。</a:t>
            </a:r>
            <a:endParaRPr lang="en-US" altLang="ja-JP" sz="24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571500" indent="-571500">
              <a:buFont typeface="Wingdings" panose="05000000000000000000" pitchFamily="2" charset="2"/>
              <a:buChar char="p"/>
            </a:pPr>
            <a:r>
              <a:rPr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推進スキルを持つ人は、目標は明確に立ててあるか、</a:t>
            </a:r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想定</a:t>
            </a:r>
            <a:r>
              <a:rPr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する</a:t>
            </a:r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取組</a:t>
            </a:r>
            <a:r>
              <a:rPr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は自分の事業所・施設にとって意義があるか、を確認します。</a:t>
            </a:r>
            <a:endParaRPr lang="en-US" altLang="ja-JP" sz="24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571500" indent="-571500">
              <a:buFont typeface="Wingdings" panose="05000000000000000000" pitchFamily="2" charset="2"/>
              <a:buChar char="p"/>
            </a:pPr>
            <a:r>
              <a:rPr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必要に応じて、チームみんなで目標を設定する話し合いの場を設定し、対話を促します。</a:t>
            </a:r>
            <a:endParaRPr lang="en-US" altLang="ja-JP" sz="24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571500" indent="-571500">
              <a:buFont typeface="Wingdings" panose="05000000000000000000" pitchFamily="2" charset="2"/>
              <a:buChar char="p"/>
            </a:pPr>
            <a:r>
              <a:rPr kumimoji="1"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実際の</a:t>
            </a:r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取組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結果と目標とのギャップを確認して振り返ることで、新しい気づきを得ることが出来ます。</a:t>
            </a:r>
            <a:endParaRPr kumimoji="1" lang="ja-JP" altLang="en-US" sz="2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6069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1453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このスライドをつかって、受講者にこのテーマのゴールを明確に伝える。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lvl="0" indent="-342900">
              <a:buFont typeface="+mj-lt"/>
              <a:buAutoNum type="arabicPeriod"/>
            </a:pP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>
          <a:xfrm>
            <a:off x="5583238" y="4346918"/>
            <a:ext cx="3692525" cy="2095446"/>
          </a:xfrm>
        </p:spPr>
        <p:txBody>
          <a:bodyPr/>
          <a:lstStyle/>
          <a:p>
            <a:pPr lvl="0"/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プロジェクト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の骨組みとして</a:t>
            </a:r>
            <a:r>
              <a:rPr lang="en-US" altLang="ja-JP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PDCA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サイクルがある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こと。</a:t>
            </a:r>
            <a:endParaRPr lang="en-US" altLang="ja-JP" sz="1600" dirty="0" smtClean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/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この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サイクルに沿って進めると、活動が効果的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に、また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円滑に進めやすく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なること。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818" y="1989000"/>
            <a:ext cx="4178182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388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このスライドを使って、推進スキルを持つ人は、</a:t>
            </a:r>
            <a:r>
              <a:rPr lang="en-US" altLang="ja-JP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PDCA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サイクルに沿って活動が進んでいるかをチェックし、改善活動チームが</a:t>
            </a:r>
            <a:r>
              <a:rPr lang="en-US" altLang="ja-JP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PDCA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サイクルに沿って進むように促す役目であることを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説明する。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>
          <a:xfrm>
            <a:off x="5583238" y="4346918"/>
            <a:ext cx="3692525" cy="2317118"/>
          </a:xfrm>
        </p:spPr>
        <p:txBody>
          <a:bodyPr/>
          <a:lstStyle/>
          <a:p>
            <a:pPr lvl="0"/>
            <a:r>
              <a:rPr lang="en-US" altLang="ja-JP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PDCA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サイクルに沿って活動をマネジメントすることで、活動を適切に開始でき、適切に終えることができる、という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メリットがあること。</a:t>
            </a:r>
            <a:endParaRPr lang="en-US" altLang="ja-JP" sz="1600" dirty="0" smtClean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/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特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に、目標を立てることで、自分たちの活動が成果を生んだのか確認しやすくなる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こと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。</a:t>
            </a:r>
            <a:endParaRPr lang="en-US" altLang="ja-JP" sz="1600" dirty="0" smtClean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/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振り返り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と練り直しを実施することで、活動を継続しやすくなる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こと。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579" y="1345088"/>
            <a:ext cx="3628421" cy="2520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7227" y="3971073"/>
            <a:ext cx="3635773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603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lvl="0" indent="-342900">
              <a:buFont typeface="+mj-lt"/>
              <a:buAutoNum type="arabicPeriod"/>
              <a:defRPr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このスライドを使って、受講者に「グループワークを展開する」体験をしてもらう。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lvl="0" indent="-342900">
              <a:buFont typeface="+mj-lt"/>
              <a:buAutoNum type="arabicPeriod"/>
              <a:defRPr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予め、グループ分けをどうするか、決めておく。</a:t>
            </a:r>
          </a:p>
          <a:p>
            <a:pPr marL="342900" lvl="0" indent="-342900">
              <a:buFont typeface="+mj-lt"/>
              <a:buAutoNum type="arabicPeriod"/>
            </a:pP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>
          <a:xfrm>
            <a:off x="5583238" y="4346918"/>
            <a:ext cx="3692525" cy="2164718"/>
          </a:xfrm>
        </p:spPr>
        <p:txBody>
          <a:bodyPr/>
          <a:lstStyle/>
          <a:p>
            <a:pPr lvl="0"/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業務の改善活動の経験がない場合、リーダーやメンバーが進め方がわからず戸惑うことがしばしば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あること。</a:t>
            </a:r>
            <a:endParaRPr lang="ja-JP" altLang="en-US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/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受講者は、</a:t>
            </a:r>
            <a:r>
              <a:rPr lang="en-US" altLang="ja-JP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PDCA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サイクルに沿って活動するメリットを理解し、リーダーやメンバーにわかりやすく伝える経験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をすること。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/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わかりやすく伝えるには、どうしたら良いのか考えて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みる体験をすること。</a:t>
            </a:r>
            <a:endParaRPr lang="ja-JP" altLang="en-US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585" y="1989000"/>
            <a:ext cx="4162415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5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緑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350787988448F4AA39083C7AD3AF113" ma:contentTypeVersion="13" ma:contentTypeDescription="新しいドキュメントを作成します。" ma:contentTypeScope="" ma:versionID="84f67fd8a2233bee95bba7ba0be33800">
  <xsd:schema xmlns:xsd="http://www.w3.org/2001/XMLSchema" xmlns:xs="http://www.w3.org/2001/XMLSchema" xmlns:p="http://schemas.microsoft.com/office/2006/metadata/properties" xmlns:ns2="caf6acff-734e-4e6e-ba95-720f30d1ea0f" xmlns:ns3="f069099e-eee3-43c6-8254-edc6c1974cbd" targetNamespace="http://schemas.microsoft.com/office/2006/metadata/properties" ma:root="true" ma:fieldsID="cec361f6df7917edc14c15be2f611cd5" ns2:_="" ns3:_="">
    <xsd:import namespace="caf6acff-734e-4e6e-ba95-720f30d1ea0f"/>
    <xsd:import namespace="f069099e-eee3-43c6-8254-edc6c1974c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f6acff-734e-4e6e-ba95-720f30d1ea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69099e-eee3-43c6-8254-edc6c1974cb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F6C10B4-75D1-4D4A-9547-3095C0291611}"/>
</file>

<file path=customXml/itemProps2.xml><?xml version="1.0" encoding="utf-8"?>
<ds:datastoreItem xmlns:ds="http://schemas.openxmlformats.org/officeDocument/2006/customXml" ds:itemID="{569D2552-ECCB-4FB4-AA84-F26BD291424F}"/>
</file>

<file path=customXml/itemProps3.xml><?xml version="1.0" encoding="utf-8"?>
<ds:datastoreItem xmlns:ds="http://schemas.openxmlformats.org/officeDocument/2006/customXml" ds:itemID="{D2208617-FCF9-478E-A69B-7D7A670CEF7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1041</TotalTime>
  <Words>725</Words>
  <Application>Microsoft Office PowerPoint</Application>
  <PresentationFormat>A4 210 x 297 mm</PresentationFormat>
  <Paragraphs>46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7" baseType="lpstr">
      <vt:lpstr>Meiryo UI</vt:lpstr>
      <vt:lpstr>メイリオ</vt:lpstr>
      <vt:lpstr>游ゴシック</vt:lpstr>
      <vt:lpstr>Arial</vt:lpstr>
      <vt:lpstr>Calibri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エディター １</dc:creator>
  <cp:lastModifiedBy>山崎 智美</cp:lastModifiedBy>
  <cp:revision>59</cp:revision>
  <dcterms:created xsi:type="dcterms:W3CDTF">2022-01-04T11:33:49Z</dcterms:created>
  <dcterms:modified xsi:type="dcterms:W3CDTF">2022-03-27T08:30:06Z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0x010100C350787988448F4AA39083C7AD3AF113</vt:lpwstr>
  </property>
</Properties>
</file>