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9" r:id="rId2"/>
    <p:sldId id="260" r:id="rId3"/>
    <p:sldId id="262" r:id="rId4"/>
    <p:sldId id="263" r:id="rId5"/>
    <p:sldId id="261" r:id="rId6"/>
    <p:sldId id="264" r:id="rId7"/>
    <p:sldId id="265" r:id="rId8"/>
    <p:sldId id="266" r:id="rId9"/>
    <p:sldId id="267" r:id="rId10"/>
    <p:sldId id="268" r:id="rId11"/>
    <p:sldId id="269"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11" d="100"/>
          <a:sy n="111" d="100"/>
        </p:scale>
        <p:origin x="1194"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推進スキルを持つ人の</a:t>
            </a:r>
            <a:r>
              <a:rPr lang="ja-JP" altLang="en-US" dirty="0" smtClean="0"/>
              <a:t>役割</a:t>
            </a:r>
            <a:endParaRPr lang="ja-JP" altLang="en-US" dirty="0"/>
          </a:p>
        </p:txBody>
      </p:sp>
      <p:sp>
        <p:nvSpPr>
          <p:cNvPr id="3" name="テキスト プレースホルダー 2"/>
          <p:cNvSpPr>
            <a:spLocks noGrp="1"/>
          </p:cNvSpPr>
          <p:nvPr>
            <p:ph type="body" sz="quarter" idx="12"/>
          </p:nvPr>
        </p:nvSpPr>
        <p:spPr/>
        <p:txBody>
          <a:bodyPr/>
          <a:lstStyle/>
          <a:p>
            <a:r>
              <a:rPr lang="ja-JP" altLang="en-US" dirty="0"/>
              <a:t>推進スキル研修の受講者に期待される活躍の場や役割を理解する</a:t>
            </a:r>
            <a:r>
              <a:rPr lang="ja-JP" altLang="en-US" dirty="0" smtClean="0"/>
              <a:t>。</a:t>
            </a:r>
            <a:endParaRPr lang="ja-JP" altLang="en-US" dirty="0"/>
          </a:p>
        </p:txBody>
      </p:sp>
    </p:spTree>
    <p:extLst>
      <p:ext uri="{BB962C8B-B14F-4D97-AF65-F5344CB8AC3E}">
        <p14:creationId xmlns:p14="http://schemas.microsoft.com/office/powerpoint/2010/main" val="3912065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p>
        </p:txBody>
      </p:sp>
      <p:sp>
        <p:nvSpPr>
          <p:cNvPr id="3" name="テキスト プレースホルダー 2"/>
          <p:cNvSpPr>
            <a:spLocks noGrp="1"/>
          </p:cNvSpPr>
          <p:nvPr>
            <p:ph type="body" sz="quarter" idx="11"/>
          </p:nvPr>
        </p:nvSpPr>
        <p:spPr>
          <a:xfrm>
            <a:off x="5583238" y="4346917"/>
            <a:ext cx="3692525" cy="2243663"/>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「促す」とはどういうことなのか、上司からの指示とどう違うのか、という視点から考えて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み</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他の人の意見を聞き、いろいろな考え方を知ることの重要性を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理解すること。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出し合った意見を整理・まとめる体験を通して、理解を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深めること。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a:blip r:embed="rId2"/>
          <a:stretch>
            <a:fillRect/>
          </a:stretch>
        </p:blipFill>
        <p:spPr>
          <a:xfrm>
            <a:off x="781236" y="1989000"/>
            <a:ext cx="4171764" cy="2880000"/>
          </a:xfrm>
          <a:prstGeom prst="rect">
            <a:avLst/>
          </a:prstGeom>
        </p:spPr>
      </p:pic>
    </p:spTree>
    <p:extLst>
      <p:ext uri="{BB962C8B-B14F-4D97-AF65-F5344CB8AC3E}">
        <p14:creationId xmlns:p14="http://schemas.microsoft.com/office/powerpoint/2010/main" val="371211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7"/>
            <a:ext cx="3692525" cy="2050039"/>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p:txBody>
      </p:sp>
      <p:sp>
        <p:nvSpPr>
          <p:cNvPr id="3" name="テキスト プレースホルダー 2"/>
          <p:cNvSpPr>
            <a:spLocks noGrp="1"/>
          </p:cNvSpPr>
          <p:nvPr>
            <p:ph type="body" sz="quarter" idx="11"/>
          </p:nvPr>
        </p:nvSpPr>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受講者には、「指示と促しは異なる」と理解して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もらうこと。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この推進スキル</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は誰が持っていても役に立つ</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66609" y="1989000"/>
            <a:ext cx="4186391" cy="2880000"/>
          </a:xfrm>
          <a:prstGeom prst="rect">
            <a:avLst/>
          </a:prstGeom>
        </p:spPr>
      </p:pic>
    </p:spTree>
    <p:extLst>
      <p:ext uri="{BB962C8B-B14F-4D97-AF65-F5344CB8AC3E}">
        <p14:creationId xmlns:p14="http://schemas.microsoft.com/office/powerpoint/2010/main" val="2934263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6285259" y="590024"/>
            <a:ext cx="3288232" cy="450850"/>
          </a:xfrm>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5</a:t>
            </a:r>
            <a:r>
              <a:rPr lang="ja-JP" altLang="en-US" dirty="0" err="1" smtClean="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P46</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48</a:t>
            </a:r>
          </a:p>
        </p:txBody>
      </p:sp>
      <p:grpSp>
        <p:nvGrpSpPr>
          <p:cNvPr id="3" name="グループ化 2"/>
          <p:cNvGrpSpPr/>
          <p:nvPr/>
        </p:nvGrpSpPr>
        <p:grpSpPr>
          <a:xfrm>
            <a:off x="1544979" y="2780888"/>
            <a:ext cx="7279162" cy="3268393"/>
            <a:chOff x="1544979" y="3251944"/>
            <a:chExt cx="7279162" cy="3268393"/>
          </a:xfrm>
        </p:grpSpPr>
        <p:pic>
          <p:nvPicPr>
            <p:cNvPr id="4" name="図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16696" y="3251944"/>
              <a:ext cx="6607445" cy="2847653"/>
            </a:xfrm>
            <a:prstGeom prst="rect">
              <a:avLst/>
            </a:prstGeom>
          </p:spPr>
        </p:pic>
        <p:sp>
          <p:nvSpPr>
            <p:cNvPr id="5" name="正方形/長方形 4"/>
            <p:cNvSpPr/>
            <p:nvPr/>
          </p:nvSpPr>
          <p:spPr>
            <a:xfrm>
              <a:off x="1544979" y="5767915"/>
              <a:ext cx="2640762" cy="752422"/>
            </a:xfrm>
            <a:prstGeom prst="rect">
              <a:avLst/>
            </a:prstGeom>
            <a:solidFill>
              <a:schemeClr val="bg1"/>
            </a:solid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kumimoji="1" lang="ja-JP" altLang="en-US" sz="1600" b="1" dirty="0" smtClean="0">
                  <a:solidFill>
                    <a:schemeClr val="accent3">
                      <a:lumMod val="50000"/>
                    </a:schemeClr>
                  </a:solidFill>
                  <a:latin typeface="Meiryo UI" panose="020B0604030504040204" pitchFamily="50" charset="-128"/>
                  <a:ea typeface="Meiryo UI" panose="020B0604030504040204" pitchFamily="50" charset="-128"/>
                </a:rPr>
                <a:t>⇒推進スキル研修の受講者</a:t>
              </a:r>
              <a:endParaRPr kumimoji="1" lang="en-US" altLang="ja-JP" sz="1600" b="1" dirty="0" smtClean="0">
                <a:solidFill>
                  <a:schemeClr val="accent3">
                    <a:lumMod val="50000"/>
                  </a:schemeClr>
                </a:solidFill>
                <a:latin typeface="Meiryo UI" panose="020B0604030504040204" pitchFamily="50" charset="-128"/>
                <a:ea typeface="Meiryo UI" panose="020B0604030504040204" pitchFamily="50" charset="-128"/>
              </a:endParaRPr>
            </a:p>
            <a:p>
              <a:pPr algn="r"/>
              <a:r>
                <a:rPr lang="ja-JP" altLang="en-US" sz="1600" b="1" dirty="0" smtClean="0">
                  <a:solidFill>
                    <a:schemeClr val="accent3">
                      <a:lumMod val="50000"/>
                    </a:schemeClr>
                  </a:solidFill>
                  <a:latin typeface="Meiryo UI" panose="020B0604030504040204" pitchFamily="50" charset="-128"/>
                  <a:ea typeface="Meiryo UI" panose="020B0604030504040204" pitchFamily="50" charset="-128"/>
                </a:rPr>
                <a:t>⇒推進スキルを持つ人</a:t>
              </a:r>
              <a:endParaRPr kumimoji="1" lang="ja-JP" altLang="en-US" sz="1600" b="1" dirty="0">
                <a:solidFill>
                  <a:schemeClr val="accent3">
                    <a:lumMod val="50000"/>
                  </a:schemeClr>
                </a:solidFill>
                <a:latin typeface="Meiryo UI" panose="020B0604030504040204" pitchFamily="50" charset="-128"/>
                <a:ea typeface="Meiryo UI" panose="020B0604030504040204" pitchFamily="50" charset="-128"/>
              </a:endParaRPr>
            </a:p>
          </p:txBody>
        </p:sp>
      </p:grpSp>
      <p:pic>
        <p:nvPicPr>
          <p:cNvPr id="6" name="図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6887" y="1628800"/>
            <a:ext cx="6027291" cy="2304256"/>
          </a:xfrm>
          <a:prstGeom prst="rect">
            <a:avLst/>
          </a:prstGeom>
        </p:spPr>
      </p:pic>
    </p:spTree>
    <p:extLst>
      <p:ext uri="{BB962C8B-B14F-4D97-AF65-F5344CB8AC3E}">
        <p14:creationId xmlns:p14="http://schemas.microsoft.com/office/powerpoint/2010/main" val="2147069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4828" y="2191187"/>
            <a:ext cx="8796344" cy="3168354"/>
          </a:xfrm>
          <a:prstGeom prst="rect">
            <a:avLst/>
          </a:prstGeom>
        </p:spPr>
      </p:pic>
      <p:sp>
        <p:nvSpPr>
          <p:cNvPr id="4" name="テキスト プレースホルダー 1"/>
          <p:cNvSpPr>
            <a:spLocks noGrp="1"/>
          </p:cNvSpPr>
          <p:nvPr>
            <p:ph type="body" sz="quarter" idx="10"/>
          </p:nvPr>
        </p:nvSpPr>
        <p:spPr>
          <a:xfrm>
            <a:off x="6285259" y="590024"/>
            <a:ext cx="3288232" cy="450850"/>
          </a:xfrm>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5</a:t>
            </a:r>
            <a:r>
              <a:rPr lang="ja-JP" altLang="en-US" dirty="0" err="1" smtClean="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P46</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48</a:t>
            </a:r>
          </a:p>
        </p:txBody>
      </p:sp>
    </p:spTree>
    <p:extLst>
      <p:ext uri="{BB962C8B-B14F-4D97-AF65-F5344CB8AC3E}">
        <p14:creationId xmlns:p14="http://schemas.microsoft.com/office/powerpoint/2010/main" val="2173116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1"/>
          <p:cNvSpPr>
            <a:spLocks noGrp="1"/>
          </p:cNvSpPr>
          <p:nvPr>
            <p:ph type="body" sz="quarter" idx="10"/>
          </p:nvPr>
        </p:nvSpPr>
        <p:spPr>
          <a:xfrm>
            <a:off x="6285259" y="590024"/>
            <a:ext cx="3288232" cy="450850"/>
          </a:xfrm>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5</a:t>
            </a:r>
            <a:r>
              <a:rPr lang="ja-JP" altLang="en-US" dirty="0" err="1" smtClean="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P46</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48</a:t>
            </a:r>
          </a:p>
        </p:txBody>
      </p:sp>
      <p:pic>
        <p:nvPicPr>
          <p:cNvPr id="4" name="図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2428" y="2243869"/>
            <a:ext cx="9021144" cy="3312370"/>
          </a:xfrm>
          <a:prstGeom prst="rect">
            <a:avLst/>
          </a:prstGeom>
        </p:spPr>
      </p:pic>
    </p:spTree>
    <p:extLst>
      <p:ext uri="{BB962C8B-B14F-4D97-AF65-F5344CB8AC3E}">
        <p14:creationId xmlns:p14="http://schemas.microsoft.com/office/powerpoint/2010/main" val="296798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32263" y="1354801"/>
            <a:ext cx="1009435" cy="2381273"/>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問い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3" name="正方形/長方形 2"/>
          <p:cNvSpPr/>
          <p:nvPr/>
        </p:nvSpPr>
        <p:spPr>
          <a:xfrm>
            <a:off x="1640633" y="1354801"/>
            <a:ext cx="7626196" cy="2381274"/>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a:lnSpc>
                <a:spcPts val="2000"/>
              </a:lnSpc>
              <a:defRPr/>
            </a:pPr>
            <a:r>
              <a:rPr lang="ja-JP" altLang="en-US" sz="2000" b="1" dirty="0" smtClean="0">
                <a:solidFill>
                  <a:srgbClr val="404040"/>
                </a:solidFill>
                <a:latin typeface="Meiryo UI" panose="020B0604030504040204" pitchFamily="50" charset="-128"/>
                <a:ea typeface="Meiryo UI" panose="020B0604030504040204" pitchFamily="50" charset="-128"/>
              </a:rPr>
              <a:t>推進スキルとは、どのようなスキルなでしょうか？</a:t>
            </a:r>
            <a:endParaRPr lang="en-US" altLang="ja-JP" sz="2000" b="1" dirty="0" smtClean="0">
              <a:solidFill>
                <a:srgbClr val="404040"/>
              </a:solidFill>
              <a:latin typeface="Meiryo UI" panose="020B0604030504040204" pitchFamily="50" charset="-128"/>
              <a:ea typeface="Meiryo UI" panose="020B0604030504040204" pitchFamily="50" charset="-128"/>
            </a:endParaRPr>
          </a:p>
          <a:p>
            <a:pPr lvl="0" defTabSz="914400">
              <a:lnSpc>
                <a:spcPts val="2000"/>
              </a:lnSpc>
              <a:defRPr/>
            </a:pPr>
            <a:r>
              <a:rPr lang="ja-JP" altLang="en-US" sz="2000" b="1" dirty="0" smtClean="0">
                <a:solidFill>
                  <a:srgbClr val="404040"/>
                </a:solidFill>
                <a:latin typeface="Meiryo UI" panose="020B0604030504040204" pitchFamily="50" charset="-128"/>
                <a:ea typeface="Meiryo UI" panose="020B0604030504040204" pitchFamily="50" charset="-128"/>
              </a:rPr>
              <a:t>業務改善活動では、具体的にどのような行動をとる事により活動全体が良くなると考えますか？</a:t>
            </a:r>
            <a:endParaRPr lang="en-US" altLang="ja-JP" sz="2000" b="1"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ts val="2000"/>
              </a:lnSpc>
              <a:buClrTx/>
              <a:buSzTx/>
              <a:buFontTx/>
              <a:buNone/>
              <a:tabLst/>
              <a:defRPr/>
            </a:pP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・はじめに、個別に考えてください。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・つぎに、グループ内の他の人の意見を聞き合ってください。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・最後に、グループで話し合い、グループとして意見をまとめましょう。</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4" name="正方形/長方形 3"/>
          <p:cNvSpPr/>
          <p:nvPr/>
        </p:nvSpPr>
        <p:spPr>
          <a:xfrm>
            <a:off x="532262" y="3808513"/>
            <a:ext cx="1009435" cy="974272"/>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時間</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5" name="正方形/長方形 4"/>
          <p:cNvSpPr/>
          <p:nvPr/>
        </p:nvSpPr>
        <p:spPr>
          <a:xfrm>
            <a:off x="1640632" y="3808512"/>
            <a:ext cx="7626197" cy="974273"/>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個別検討　　</a:t>
            </a:r>
            <a:r>
              <a:rPr lang="en-US" altLang="ja-JP" sz="2000" dirty="0" smtClean="0">
                <a:solidFill>
                  <a:srgbClr val="404040"/>
                </a:solidFill>
                <a:latin typeface="Meiryo UI" panose="020B0604030504040204" pitchFamily="50" charset="-128"/>
                <a:ea typeface="Meiryo UI" panose="020B0604030504040204" pitchFamily="50" charset="-128"/>
              </a:rPr>
              <a:t>	05</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グループ検討</a:t>
            </a:r>
            <a:r>
              <a:rPr lang="en-US" altLang="ja-JP" sz="2000" dirty="0" smtClean="0">
                <a:solidFill>
                  <a:srgbClr val="404040"/>
                </a:solidFill>
                <a:latin typeface="Meiryo UI" panose="020B0604030504040204" pitchFamily="50" charset="-128"/>
                <a:ea typeface="Meiryo UI" panose="020B0604030504040204" pitchFamily="50" charset="-128"/>
              </a:rPr>
              <a:t>	15</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分（意見の聞き合い</a:t>
            </a:r>
            <a:r>
              <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話し合い）</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6" name="正方形/長方形 5"/>
          <p:cNvSpPr/>
          <p:nvPr/>
        </p:nvSpPr>
        <p:spPr>
          <a:xfrm>
            <a:off x="532263" y="4855222"/>
            <a:ext cx="1009435" cy="1490161"/>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ねらい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1640633" y="4855221"/>
            <a:ext cx="7626197" cy="1490161"/>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「促す」とはどういうこと</a:t>
            </a:r>
            <a:r>
              <a:rPr lang="ja-JP" altLang="en-US" sz="2000" dirty="0" smtClean="0">
                <a:solidFill>
                  <a:srgbClr val="404040"/>
                </a:solidFill>
                <a:latin typeface="Meiryo UI" panose="020B0604030504040204" pitchFamily="50" charset="-128"/>
                <a:ea typeface="Meiryo UI" panose="020B0604030504040204" pitchFamily="50" charset="-128"/>
              </a:rPr>
              <a:t>なの</a:t>
            </a:r>
            <a:r>
              <a:rPr lang="ja-JP" altLang="en-US" sz="2000" dirty="0">
                <a:solidFill>
                  <a:srgbClr val="404040"/>
                </a:solidFill>
                <a:latin typeface="Meiryo UI" panose="020B0604030504040204" pitchFamily="50" charset="-128"/>
                <a:ea typeface="Meiryo UI" panose="020B0604030504040204" pitchFamily="50" charset="-128"/>
              </a:rPr>
              <a:t>か、上司からの指示と</a:t>
            </a:r>
            <a:r>
              <a:rPr lang="ja-JP" altLang="en-US" sz="2000" dirty="0" smtClean="0">
                <a:solidFill>
                  <a:srgbClr val="404040"/>
                </a:solidFill>
                <a:latin typeface="Meiryo UI" panose="020B0604030504040204" pitchFamily="50" charset="-128"/>
                <a:ea typeface="Meiryo UI" panose="020B0604030504040204" pitchFamily="50" charset="-128"/>
              </a:rPr>
              <a:t>どう違う</a:t>
            </a:r>
            <a:r>
              <a:rPr lang="ja-JP" altLang="en-US" sz="2000" dirty="0">
                <a:solidFill>
                  <a:srgbClr val="404040"/>
                </a:solidFill>
                <a:latin typeface="Meiryo UI" panose="020B0604030504040204" pitchFamily="50" charset="-128"/>
                <a:ea typeface="Meiryo UI" panose="020B0604030504040204" pitchFamily="50" charset="-128"/>
              </a:rPr>
              <a:t>のか、という視点</a:t>
            </a:r>
            <a:r>
              <a:rPr lang="ja-JP" altLang="en-US" sz="2000" dirty="0" smtClean="0">
                <a:solidFill>
                  <a:srgbClr val="404040"/>
                </a:solidFill>
                <a:latin typeface="Meiryo UI" panose="020B0604030504040204" pitchFamily="50" charset="-128"/>
                <a:ea typeface="Meiryo UI" panose="020B0604030504040204" pitchFamily="50" charset="-128"/>
              </a:rPr>
              <a:t>から考える</a:t>
            </a:r>
            <a:endParaRPr lang="ja-JP" altLang="en-US" sz="2000" dirty="0">
              <a:solidFill>
                <a:srgbClr val="404040"/>
              </a:solidFill>
              <a:latin typeface="Meiryo UI" panose="020B0604030504040204" pitchFamily="50" charset="-128"/>
              <a:ea typeface="Meiryo UI" panose="020B0604030504040204" pitchFamily="50" charset="-128"/>
            </a:endParaRP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他</a:t>
            </a:r>
            <a:r>
              <a:rPr lang="ja-JP" altLang="en-US" sz="2000" dirty="0">
                <a:solidFill>
                  <a:srgbClr val="404040"/>
                </a:solidFill>
                <a:latin typeface="Meiryo UI" panose="020B0604030504040204" pitchFamily="50" charset="-128"/>
                <a:ea typeface="Meiryo UI" panose="020B0604030504040204" pitchFamily="50" charset="-128"/>
              </a:rPr>
              <a:t>の人の意見を聞き、</a:t>
            </a:r>
            <a:r>
              <a:rPr lang="ja-JP" altLang="en-US" sz="2000" dirty="0" smtClean="0">
                <a:solidFill>
                  <a:srgbClr val="404040"/>
                </a:solidFill>
                <a:latin typeface="Meiryo UI" panose="020B0604030504040204" pitchFamily="50" charset="-128"/>
                <a:ea typeface="Meiryo UI" panose="020B0604030504040204" pitchFamily="50" charset="-128"/>
              </a:rPr>
              <a:t>いろいろ</a:t>
            </a:r>
            <a:r>
              <a:rPr lang="ja-JP" altLang="en-US" sz="2000" dirty="0">
                <a:solidFill>
                  <a:srgbClr val="404040"/>
                </a:solidFill>
                <a:latin typeface="Meiryo UI" panose="020B0604030504040204" pitchFamily="50" charset="-128"/>
                <a:ea typeface="Meiryo UI" panose="020B0604030504040204" pitchFamily="50" charset="-128"/>
              </a:rPr>
              <a:t>な考え方を知る</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出し合った</a:t>
            </a:r>
            <a:r>
              <a:rPr lang="ja-JP" altLang="en-US" sz="2000" dirty="0">
                <a:solidFill>
                  <a:srgbClr val="404040"/>
                </a:solidFill>
                <a:latin typeface="Meiryo UI" panose="020B0604030504040204" pitchFamily="50" charset="-128"/>
                <a:ea typeface="Meiryo UI" panose="020B0604030504040204" pitchFamily="50" charset="-128"/>
              </a:rPr>
              <a:t>意見を整理・</a:t>
            </a:r>
            <a:r>
              <a:rPr lang="ja-JP" altLang="en-US" sz="2000" dirty="0" smtClean="0">
                <a:solidFill>
                  <a:srgbClr val="404040"/>
                </a:solidFill>
                <a:latin typeface="Meiryo UI" panose="020B0604030504040204" pitchFamily="50" charset="-128"/>
                <a:ea typeface="Meiryo UI" panose="020B0604030504040204" pitchFamily="50" charset="-128"/>
              </a:rPr>
              <a:t>まとめる</a:t>
            </a:r>
            <a:r>
              <a:rPr lang="ja-JP" altLang="en-US" sz="2000" dirty="0">
                <a:solidFill>
                  <a:srgbClr val="404040"/>
                </a:solidFill>
                <a:latin typeface="Meiryo UI" panose="020B0604030504040204" pitchFamily="50" charset="-128"/>
                <a:ea typeface="Meiryo UI" panose="020B0604030504040204" pitchFamily="50" charset="-128"/>
              </a:rPr>
              <a:t>体験をする</a:t>
            </a:r>
            <a:endPar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55918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40327" y="1288265"/>
            <a:ext cx="1043544" cy="501555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a:t>
            </a:r>
            <a:endParaRPr lang="en-US" altLang="ja-JP" sz="2000" dirty="0">
              <a:solidFill>
                <a:schemeClr val="bg1"/>
              </a:solidFill>
              <a:latin typeface="Meiryo UI" panose="020B0604030504040204" pitchFamily="50" charset="-128"/>
              <a:ea typeface="Meiryo UI" panose="020B0604030504040204" pitchFamily="50" charset="-128"/>
            </a:endParaRPr>
          </a:p>
          <a:p>
            <a:pPr algn="ctr"/>
            <a:r>
              <a:rPr lang="ja-JP" altLang="en-US" sz="2000" dirty="0">
                <a:solidFill>
                  <a:schemeClr val="bg1"/>
                </a:solidFill>
                <a:latin typeface="Meiryo UI" panose="020B0604030504040204" pitchFamily="50" charset="-128"/>
                <a:ea typeface="Meiryo UI" panose="020B0604030504040204" pitchFamily="50" charset="-128"/>
              </a:rPr>
              <a:t>ポイント</a:t>
            </a:r>
          </a:p>
        </p:txBody>
      </p:sp>
      <p:sp>
        <p:nvSpPr>
          <p:cNvPr id="3" name="正方形/長方形 2"/>
          <p:cNvSpPr/>
          <p:nvPr/>
        </p:nvSpPr>
        <p:spPr>
          <a:xfrm>
            <a:off x="1583871" y="1288263"/>
            <a:ext cx="7689609" cy="5015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支援や促しがうまく機能すると、業務の改善活動を円滑に進めやすくなります。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促しという言葉には、活動</a:t>
            </a:r>
            <a:r>
              <a:rPr lang="ja-JP" altLang="en-US" sz="2400" dirty="0">
                <a:solidFill>
                  <a:schemeClr val="tx1"/>
                </a:solidFill>
                <a:latin typeface="Meiryo UI" panose="020B0604030504040204" pitchFamily="50" charset="-128"/>
                <a:ea typeface="Meiryo UI" panose="020B0604030504040204" pitchFamily="50" charset="-128"/>
              </a:rPr>
              <a:t>が</a:t>
            </a:r>
            <a:r>
              <a:rPr lang="ja-JP" altLang="en-US" sz="2400" dirty="0" smtClean="0">
                <a:solidFill>
                  <a:schemeClr val="tx1"/>
                </a:solidFill>
                <a:latin typeface="Meiryo UI" panose="020B0604030504040204" pitchFamily="50" charset="-128"/>
                <a:ea typeface="Meiryo UI" panose="020B0604030504040204" pitchFamily="50" charset="-128"/>
              </a:rPr>
              <a:t>前進するように、マネジメントの観点で支援したり、活動を後押しする意味が込められています。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そして</a:t>
            </a:r>
            <a:r>
              <a:rPr lang="ja-JP" altLang="en-US" sz="2400" dirty="0">
                <a:solidFill>
                  <a:schemeClr val="tx1"/>
                </a:solidFill>
                <a:latin typeface="Meiryo UI" panose="020B0604030504040204" pitchFamily="50" charset="-128"/>
                <a:ea typeface="Meiryo UI" panose="020B0604030504040204" pitchFamily="50" charset="-128"/>
              </a:rPr>
              <a:t>、コミュニケーション上</a:t>
            </a:r>
            <a:r>
              <a:rPr lang="ja-JP" altLang="en-US" sz="2400" dirty="0" smtClean="0">
                <a:solidFill>
                  <a:schemeClr val="tx1"/>
                </a:solidFill>
                <a:latin typeface="Meiryo UI" panose="020B0604030504040204" pitchFamily="50" charset="-128"/>
                <a:ea typeface="Meiryo UI" panose="020B0604030504040204" pitchFamily="50" charset="-128"/>
              </a:rPr>
              <a:t>でも、職員同士が意見を出しあえるように</a:t>
            </a:r>
            <a:r>
              <a:rPr lang="ja-JP" altLang="en-US" sz="2400" dirty="0">
                <a:solidFill>
                  <a:schemeClr val="tx1"/>
                </a:solidFill>
                <a:latin typeface="Meiryo UI" panose="020B0604030504040204" pitchFamily="50" charset="-128"/>
                <a:ea typeface="Meiryo UI" panose="020B0604030504040204" pitchFamily="50" charset="-128"/>
              </a:rPr>
              <a:t>働</a:t>
            </a:r>
            <a:r>
              <a:rPr lang="ja-JP" altLang="en-US" sz="2400" dirty="0" smtClean="0">
                <a:solidFill>
                  <a:schemeClr val="tx1"/>
                </a:solidFill>
                <a:latin typeface="Meiryo UI" panose="020B0604030504040204" pitchFamily="50" charset="-128"/>
                <a:ea typeface="Meiryo UI" panose="020B0604030504040204" pitchFamily="50" charset="-128"/>
              </a:rPr>
              <a:t>きかけることを心がけます。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指示</a:t>
            </a:r>
            <a:r>
              <a:rPr lang="ja-JP" altLang="en-US" sz="2400" dirty="0" smtClean="0">
                <a:solidFill>
                  <a:schemeClr val="tx1"/>
                </a:solidFill>
                <a:latin typeface="Meiryo UI" panose="020B0604030504040204" pitchFamily="50" charset="-128"/>
                <a:ea typeface="Meiryo UI" panose="020B0604030504040204" pitchFamily="50" charset="-128"/>
              </a:rPr>
              <a:t>ではなく促しの観点から働きかけられると、</a:t>
            </a:r>
            <a:r>
              <a:rPr lang="ja-JP" altLang="en-US" sz="2400" dirty="0">
                <a:solidFill>
                  <a:schemeClr val="tx1"/>
                </a:solidFill>
                <a:latin typeface="Meiryo UI" panose="020B0604030504040204" pitchFamily="50" charset="-128"/>
                <a:ea typeface="Meiryo UI" panose="020B0604030504040204" pitchFamily="50" charset="-128"/>
              </a:rPr>
              <a:t>プロジェクトメンバーは</a:t>
            </a:r>
            <a:r>
              <a:rPr lang="ja-JP" altLang="en-US" sz="2400" dirty="0" smtClean="0">
                <a:solidFill>
                  <a:schemeClr val="tx1"/>
                </a:solidFill>
                <a:latin typeface="Meiryo UI" panose="020B0604030504040204" pitchFamily="50" charset="-128"/>
                <a:ea typeface="Meiryo UI" panose="020B0604030504040204" pitchFamily="50" charset="-128"/>
              </a:rPr>
              <a:t>、やらされ</a:t>
            </a:r>
            <a:r>
              <a:rPr lang="ja-JP" altLang="en-US" sz="2400" dirty="0">
                <a:solidFill>
                  <a:schemeClr val="tx1"/>
                </a:solidFill>
                <a:latin typeface="Meiryo UI" panose="020B0604030504040204" pitchFamily="50" charset="-128"/>
                <a:ea typeface="Meiryo UI" panose="020B0604030504040204" pitchFamily="50" charset="-128"/>
              </a:rPr>
              <a:t>感よりも、むしろ、自分なりに参加する意義を</a:t>
            </a:r>
            <a:r>
              <a:rPr lang="ja-JP" altLang="en-US" sz="2400" dirty="0" smtClean="0">
                <a:solidFill>
                  <a:schemeClr val="tx1"/>
                </a:solidFill>
                <a:latin typeface="Meiryo UI" panose="020B0604030504040204" pitchFamily="50" charset="-128"/>
                <a:ea typeface="Meiryo UI" panose="020B0604030504040204" pitchFamily="50" charset="-128"/>
              </a:rPr>
              <a:t>感じ取り、やる気が生まれます。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支援</a:t>
            </a:r>
            <a:r>
              <a:rPr lang="ja-JP" altLang="en-US" sz="2400" dirty="0">
                <a:solidFill>
                  <a:schemeClr val="tx1"/>
                </a:solidFill>
                <a:latin typeface="Meiryo UI" panose="020B0604030504040204" pitchFamily="50" charset="-128"/>
                <a:ea typeface="Meiryo UI" panose="020B0604030504040204" pitchFamily="50" charset="-128"/>
              </a:rPr>
              <a:t>・</a:t>
            </a:r>
            <a:r>
              <a:rPr lang="ja-JP" altLang="en-US" sz="2400" dirty="0" smtClean="0">
                <a:solidFill>
                  <a:schemeClr val="tx1"/>
                </a:solidFill>
                <a:latin typeface="Meiryo UI" panose="020B0604030504040204" pitchFamily="50" charset="-128"/>
                <a:ea typeface="Meiryo UI" panose="020B0604030504040204" pitchFamily="50" charset="-128"/>
              </a:rPr>
              <a:t>促しのスキルを持つ人は</a:t>
            </a:r>
            <a:r>
              <a:rPr lang="ja-JP" altLang="en-US" sz="2400" dirty="0">
                <a:solidFill>
                  <a:schemeClr val="tx1"/>
                </a:solidFill>
                <a:latin typeface="Meiryo UI" panose="020B0604030504040204" pitchFamily="50" charset="-128"/>
                <a:ea typeface="Meiryo UI" panose="020B0604030504040204" pitchFamily="50" charset="-128"/>
              </a:rPr>
              <a:t>、「指示」ではなく「支援と促し」</a:t>
            </a:r>
            <a:r>
              <a:rPr lang="ja-JP" altLang="en-US" sz="2400" dirty="0" smtClean="0">
                <a:solidFill>
                  <a:schemeClr val="tx1"/>
                </a:solidFill>
                <a:latin typeface="Meiryo UI" panose="020B0604030504040204" pitchFamily="50" charset="-128"/>
                <a:ea typeface="Meiryo UI" panose="020B0604030504040204" pitchFamily="50" charset="-128"/>
              </a:rPr>
              <a:t>の資質を</a:t>
            </a:r>
            <a:r>
              <a:rPr lang="ja-JP" altLang="en-US" sz="2400" dirty="0">
                <a:solidFill>
                  <a:schemeClr val="tx1"/>
                </a:solidFill>
                <a:latin typeface="Meiryo UI" panose="020B0604030504040204" pitchFamily="50" charset="-128"/>
                <a:ea typeface="Meiryo UI" panose="020B0604030504040204" pitchFamily="50" charset="-128"/>
              </a:rPr>
              <a:t>備えて業務の改善活動に伴走します。チームと一緒になって活動することも大歓迎です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603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32676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p:txBody>
          <a:bodyPr/>
          <a:lstStyle/>
          <a:p>
            <a:pPr lvl="0">
              <a:tabLst>
                <a:tab pos="1344613" algn="l"/>
              </a:tabLst>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推進スキルとは何</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かを想像してみること。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tabLst>
                <a:tab pos="1344613" algn="l"/>
              </a:tabLst>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何故、推進スキルを学ぶの</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か、考えてみること。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66216" y="1989000"/>
            <a:ext cx="4186784" cy="2880000"/>
          </a:xfrm>
          <a:prstGeom prst="rect">
            <a:avLst/>
          </a:prstGeom>
        </p:spPr>
      </p:pic>
    </p:spTree>
    <p:extLst>
      <p:ext uri="{BB962C8B-B14F-4D97-AF65-F5344CB8AC3E}">
        <p14:creationId xmlns:p14="http://schemas.microsoft.com/office/powerpoint/2010/main" val="2749024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このスライドを使って、推進スキルを習得した人が、業務の改善活動で</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担う</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役割</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を説明する。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184073"/>
            <a:ext cx="3692525" cy="2466109"/>
          </a:xfrm>
        </p:spPr>
        <p:txBody>
          <a:bodyPr/>
          <a:lstStyle/>
          <a:p>
            <a:pPr marL="0" lvl="0" indent="0">
              <a:spcBef>
                <a:spcPts val="600"/>
              </a:spcBef>
              <a:spcAft>
                <a:spcPts val="600"/>
              </a:spcAft>
              <a:buNone/>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推進スキルを持つ人には、以下の役割が期待</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される。</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spcBef>
                <a:spcPts val="600"/>
              </a:spcBef>
              <a:spcAft>
                <a:spcPts val="600"/>
              </a:spcAft>
            </a:pPr>
            <a:r>
              <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PDCA</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のサイクルが回る（改善活動が進む）ように支援・促す（マネジメント上の役割</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spcBef>
                <a:spcPts val="600"/>
              </a:spcBef>
              <a:spcAft>
                <a:spcPts val="600"/>
              </a:spcAft>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職員同士のコミュニケーションが円滑に進むよう促す（コミュニケーションのための環境づくりの役割</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231660" y="1165088"/>
            <a:ext cx="2597369" cy="1800000"/>
          </a:xfrm>
          <a:prstGeom prst="rect">
            <a:avLst/>
          </a:prstGeom>
        </p:spPr>
      </p:pic>
      <p:pic>
        <p:nvPicPr>
          <p:cNvPr id="5" name="図 4"/>
          <p:cNvPicPr>
            <a:picLocks noChangeAspect="1"/>
          </p:cNvPicPr>
          <p:nvPr/>
        </p:nvPicPr>
        <p:blipFill>
          <a:blip r:embed="rId3"/>
          <a:stretch>
            <a:fillRect/>
          </a:stretch>
        </p:blipFill>
        <p:spPr>
          <a:xfrm>
            <a:off x="1128680" y="3047215"/>
            <a:ext cx="2615294" cy="1800000"/>
          </a:xfrm>
          <a:prstGeom prst="rect">
            <a:avLst/>
          </a:prstGeom>
        </p:spPr>
      </p:pic>
      <p:pic>
        <p:nvPicPr>
          <p:cNvPr id="6" name="図 5"/>
          <p:cNvPicPr>
            <a:picLocks noChangeAspect="1"/>
          </p:cNvPicPr>
          <p:nvPr/>
        </p:nvPicPr>
        <p:blipFill>
          <a:blip r:embed="rId4"/>
          <a:stretch>
            <a:fillRect/>
          </a:stretch>
        </p:blipFill>
        <p:spPr>
          <a:xfrm>
            <a:off x="2436327" y="4929342"/>
            <a:ext cx="2604985" cy="1800000"/>
          </a:xfrm>
          <a:prstGeom prst="rect">
            <a:avLst/>
          </a:prstGeom>
        </p:spPr>
      </p:pic>
    </p:spTree>
    <p:extLst>
      <p:ext uri="{BB962C8B-B14F-4D97-AF65-F5344CB8AC3E}">
        <p14:creationId xmlns:p14="http://schemas.microsoft.com/office/powerpoint/2010/main" val="176367476"/>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5A3413F-382F-45F5-801F-EA5E335E3F47}"/>
</file>

<file path=customXml/itemProps2.xml><?xml version="1.0" encoding="utf-8"?>
<ds:datastoreItem xmlns:ds="http://schemas.openxmlformats.org/officeDocument/2006/customXml" ds:itemID="{40C364FA-AC52-493C-A384-8C1B00832547}"/>
</file>

<file path=customXml/itemProps3.xml><?xml version="1.0" encoding="utf-8"?>
<ds:datastoreItem xmlns:ds="http://schemas.openxmlformats.org/officeDocument/2006/customXml" ds:itemID="{0B8549D7-CB64-4D98-8F9D-404CD4D0A12E}"/>
</file>

<file path=docProps/app.xml><?xml version="1.0" encoding="utf-8"?>
<Properties xmlns="http://schemas.openxmlformats.org/officeDocument/2006/extended-properties" xmlns:vt="http://schemas.openxmlformats.org/officeDocument/2006/docPropsVTypes">
  <Template>Office Theme</Template>
  <TotalTime>1101</TotalTime>
  <Words>683</Words>
  <Application>Microsoft Office PowerPoint</Application>
  <PresentationFormat>A4 210 x 297 mm</PresentationFormat>
  <Paragraphs>48</Paragraphs>
  <Slides>11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62</cp:revision>
  <dcterms:created xsi:type="dcterms:W3CDTF">2022-01-04T11:33:49Z</dcterms:created>
  <dcterms:modified xsi:type="dcterms:W3CDTF">2022-03-27T08:02:04Z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