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9" r:id="rId2"/>
    <p:sldId id="260" r:id="rId3"/>
    <p:sldId id="261" r:id="rId4"/>
    <p:sldId id="262" r:id="rId5"/>
    <p:sldId id="263" r:id="rId6"/>
    <p:sldId id="264" r:id="rId7"/>
    <p:sldId id="265" r:id="rId8"/>
    <p:sldId id="266" r:id="rId9"/>
    <p:sldId id="267" r:id="rId10"/>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DCFB"/>
    <a:srgbClr val="6491F2"/>
    <a:srgbClr val="283A61"/>
    <a:srgbClr val="F58220"/>
    <a:srgbClr val="F1A3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1" d="100"/>
          <a:sy n="111" d="100"/>
        </p:scale>
        <p:origin x="1194" y="114"/>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276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F1854-FE55-424E-A55F-FC7D666CAD8D}" type="datetimeFigureOut">
              <a:rPr kumimoji="1" lang="ja-JP" altLang="en-US" smtClean="0"/>
              <a:t>2022/3/27</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89BD4-F103-43BA-8C86-ABE4CF9F096D}" type="slidenum">
              <a:rPr kumimoji="1" lang="ja-JP" altLang="en-US" smtClean="0"/>
              <a:t>‹#›</a:t>
            </a:fld>
            <a:endParaRPr kumimoji="1" lang="ja-JP" altLang="en-US"/>
          </a:p>
        </p:txBody>
      </p:sp>
    </p:spTree>
    <p:extLst>
      <p:ext uri="{BB962C8B-B14F-4D97-AF65-F5344CB8AC3E}">
        <p14:creationId xmlns:p14="http://schemas.microsoft.com/office/powerpoint/2010/main" val="39234794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906000" cy="6858000"/>
          </a:xfrm>
          <a:prstGeom prst="rect">
            <a:avLst/>
          </a:prstGeom>
        </p:spPr>
      </p:pic>
      <p:sp>
        <p:nvSpPr>
          <p:cNvPr id="4" name="楕円 3"/>
          <p:cNvSpPr/>
          <p:nvPr userDrawn="1"/>
        </p:nvSpPr>
        <p:spPr>
          <a:xfrm>
            <a:off x="359172" y="3861048"/>
            <a:ext cx="1785516" cy="1656184"/>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latin typeface="Meiryo UI" panose="020B0604030504040204" pitchFamily="50" charset="-128"/>
                <a:ea typeface="Meiryo UI" panose="020B0604030504040204" pitchFamily="50" charset="-128"/>
              </a:rPr>
              <a:t>学習目標</a:t>
            </a:r>
            <a:endParaRPr kumimoji="1" lang="en-US" altLang="ja-JP" sz="2000" dirty="0" smtClean="0">
              <a:latin typeface="Meiryo UI" panose="020B0604030504040204" pitchFamily="50" charset="-128"/>
              <a:ea typeface="Meiryo UI" panose="020B0604030504040204" pitchFamily="50" charset="-128"/>
            </a:endParaRPr>
          </a:p>
          <a:p>
            <a:pPr algn="ctr"/>
            <a:r>
              <a:rPr kumimoji="1" lang="ja-JP" altLang="en-US" sz="2000" dirty="0" smtClean="0">
                <a:latin typeface="Meiryo UI" panose="020B0604030504040204" pitchFamily="50" charset="-128"/>
                <a:ea typeface="Meiryo UI" panose="020B0604030504040204" pitchFamily="50" charset="-128"/>
              </a:rPr>
              <a:t>ゴール</a:t>
            </a:r>
            <a:endParaRPr kumimoji="1" lang="ja-JP" altLang="en-US" sz="2000" dirty="0">
              <a:latin typeface="Meiryo UI" panose="020B0604030504040204" pitchFamily="50" charset="-128"/>
              <a:ea typeface="Meiryo UI" panose="020B0604030504040204" pitchFamily="50" charset="-128"/>
            </a:endParaRPr>
          </a:p>
        </p:txBody>
      </p:sp>
      <p:sp>
        <p:nvSpPr>
          <p:cNvPr id="7" name="テキスト プレースホルダー 6"/>
          <p:cNvSpPr>
            <a:spLocks noGrp="1"/>
          </p:cNvSpPr>
          <p:nvPr>
            <p:ph type="body" sz="quarter" idx="11"/>
          </p:nvPr>
        </p:nvSpPr>
        <p:spPr>
          <a:xfrm>
            <a:off x="996950" y="2728913"/>
            <a:ext cx="7648575" cy="706437"/>
          </a:xfrm>
          <a:prstGeom prst="rect">
            <a:avLst/>
          </a:prstGeom>
        </p:spPr>
        <p:txBody>
          <a:bodyPr/>
          <a:lstStyle>
            <a:lvl1pPr marL="0" indent="0">
              <a:buNone/>
              <a:defRPr sz="36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1" name="テキスト プレースホルダー 6"/>
          <p:cNvSpPr>
            <a:spLocks noGrp="1"/>
          </p:cNvSpPr>
          <p:nvPr>
            <p:ph type="body" sz="quarter" idx="12"/>
          </p:nvPr>
        </p:nvSpPr>
        <p:spPr>
          <a:xfrm>
            <a:off x="2299855" y="4335921"/>
            <a:ext cx="6345670" cy="706437"/>
          </a:xfrm>
          <a:prstGeom prst="rect">
            <a:avLst/>
          </a:prstGeom>
          <a:solidFill>
            <a:schemeClr val="accent3">
              <a:lumMod val="20000"/>
              <a:lumOff val="80000"/>
            </a:schemeClr>
          </a:solidFill>
        </p:spPr>
        <p:txBody>
          <a:bodyPr/>
          <a:lstStyle>
            <a:lvl1pPr marL="0" indent="0">
              <a:buNone/>
              <a:defRPr sz="24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2" name="正方形/長方形 11"/>
          <p:cNvSpPr/>
          <p:nvPr userDrawn="1"/>
        </p:nvSpPr>
        <p:spPr>
          <a:xfrm>
            <a:off x="996950" y="1610488"/>
            <a:ext cx="4156941" cy="692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3600" b="1" dirty="0" smtClean="0">
                <a:solidFill>
                  <a:schemeClr val="tx1"/>
                </a:solidFill>
                <a:latin typeface="Meiryo UI" panose="020B0604030504040204" pitchFamily="50" charset="-128"/>
                <a:ea typeface="Meiryo UI" panose="020B0604030504040204" pitchFamily="50" charset="-128"/>
              </a:rPr>
              <a:t>テーマ</a:t>
            </a:r>
            <a:endParaRPr kumimoji="1" lang="ja-JP" altLang="en-US" sz="3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867303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cxnSp>
        <p:nvCxnSpPr>
          <p:cNvPr id="7" name="直線コネクタ 6">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ホームベース 9">
            <a:extLst>
              <a:ext uri="{FF2B5EF4-FFF2-40B4-BE49-F238E27FC236}">
                <a16:creationId xmlns:a16="http://schemas.microsoft.com/office/drawing/2014/main" id="{83C152B9-5176-48D0-8B68-BCB92E7DEFD8}"/>
              </a:ext>
            </a:extLst>
          </p:cNvPr>
          <p:cNvSpPr/>
          <p:nvPr/>
        </p:nvSpPr>
        <p:spPr>
          <a:xfrm>
            <a:off x="5438943" y="590752"/>
            <a:ext cx="846316" cy="450880"/>
          </a:xfrm>
          <a:prstGeom prst="homePlate">
            <a:avLst/>
          </a:prstGeom>
          <a:solidFill>
            <a:srgbClr val="B5E888">
              <a:alpha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dirty="0" smtClean="0">
                <a:ln>
                  <a:noFill/>
                </a:ln>
                <a:solidFill>
                  <a:srgbClr val="000000">
                    <a:lumMod val="95000"/>
                    <a:lumOff val="5000"/>
                  </a:srgbClr>
                </a:solidFill>
                <a:effectLst/>
                <a:uLnTx/>
                <a:uFillTx/>
                <a:latin typeface="Meiryo UI" panose="020B0604030504040204" pitchFamily="50" charset="-128"/>
                <a:ea typeface="Meiryo UI" panose="020B0604030504040204" pitchFamily="50" charset="-128"/>
                <a:cs typeface="+mn-cs"/>
              </a:rPr>
              <a:t>参照</a:t>
            </a:r>
          </a:p>
        </p:txBody>
      </p:sp>
      <p:sp>
        <p:nvSpPr>
          <p:cNvPr id="13"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導入</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6285259" y="590024"/>
            <a:ext cx="2959278" cy="450850"/>
          </a:xfrm>
          <a:prstGeom prst="rect">
            <a:avLst/>
          </a:prstGeom>
        </p:spPr>
        <p:txBody>
          <a:bodyPr anchor="ctr"/>
          <a:lstStyle>
            <a:lvl1pPr marL="0" marR="0" indent="0" algn="l" defTabSz="925880" rtl="0" eaLnBrk="1" fontAlgn="auto" latinLnBrk="0" hangingPunct="1">
              <a:lnSpc>
                <a:spcPct val="100000"/>
              </a:lnSpc>
              <a:spcBef>
                <a:spcPts val="0"/>
              </a:spcBef>
              <a:spcAft>
                <a:spcPts val="0"/>
              </a:spcAft>
              <a:buClrTx/>
              <a:buSzTx/>
              <a:buFontTx/>
              <a:buNone/>
              <a:tabLst/>
              <a:defRPr sz="1400"/>
            </a:lvl1pPr>
          </a:lstStyle>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支援・促進する手引き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居宅・改訂版ガイドライン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p:txBody>
      </p:sp>
    </p:spTree>
    <p:extLst>
      <p:ext uri="{BB962C8B-B14F-4D97-AF65-F5344CB8AC3E}">
        <p14:creationId xmlns:p14="http://schemas.microsoft.com/office/powerpoint/2010/main" val="40737060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6" name="直線コネクタ 5">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0"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展開（グループへの問い）</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425478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図 9">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振り返り</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00886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bg>
      <p:bgRef idx="1003">
        <a:schemeClr val="bg1"/>
      </p:bgRef>
    </p:bg>
    <p:spTree>
      <p:nvGrpSpPr>
        <p:cNvPr id="1" name=""/>
        <p:cNvGrpSpPr/>
        <p:nvPr/>
      </p:nvGrpSpPr>
      <p:grpSpPr>
        <a:xfrm>
          <a:off x="0" y="0"/>
          <a:ext cx="0" cy="0"/>
          <a:chOff x="0" y="0"/>
          <a:chExt cx="0" cy="0"/>
        </a:xfrm>
      </p:grpSpPr>
      <p:sp>
        <p:nvSpPr>
          <p:cNvPr id="7" name="テキスト ボックス 6"/>
          <p:cNvSpPr txBox="1"/>
          <p:nvPr userDrawn="1"/>
        </p:nvSpPr>
        <p:spPr>
          <a:xfrm>
            <a:off x="2327088" y="2924944"/>
            <a:ext cx="5578771" cy="707886"/>
          </a:xfrm>
          <a:prstGeom prst="rect">
            <a:avLst/>
          </a:prstGeom>
          <a:noFill/>
        </p:spPr>
        <p:txBody>
          <a:bodyPr wrap="none" rtlCol="0">
            <a:spAutoFit/>
          </a:bodyPr>
          <a:lstStyle/>
          <a:p>
            <a:pPr algn="ctr"/>
            <a:r>
              <a:rPr lang="ja-JP" altLang="en-US" sz="4000" dirty="0" smtClean="0">
                <a:latin typeface="Meiryo UI" panose="020B0604030504040204" pitchFamily="50" charset="-128"/>
                <a:ea typeface="Meiryo UI" panose="020B0604030504040204" pitchFamily="50" charset="-128"/>
                <a:cs typeface="Meiryo UI" panose="020B0604030504040204" pitchFamily="50" charset="-128"/>
              </a:rPr>
              <a:t>伝達者向け解説のスライド</a:t>
            </a:r>
            <a:endParaRPr kumimoji="1" lang="ja-JP" altLang="en-US" sz="40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80601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bg>
      <p:bgPr>
        <a:solidFill>
          <a:schemeClr val="bg1">
            <a:lumMod val="95000"/>
          </a:schemeClr>
        </a:solidFill>
        <a:effectLst/>
      </p:bgPr>
    </p:bg>
    <p:spTree>
      <p:nvGrpSpPr>
        <p:cNvPr id="1" name=""/>
        <p:cNvGrpSpPr/>
        <p:nvPr/>
      </p:nvGrpSpPr>
      <p:grpSpPr>
        <a:xfrm>
          <a:off x="0" y="0"/>
          <a:ext cx="0" cy="0"/>
          <a:chOff x="0" y="0"/>
          <a:chExt cx="0" cy="0"/>
        </a:xfrm>
      </p:grpSpPr>
      <p:sp>
        <p:nvSpPr>
          <p:cNvPr id="7" name="テキスト ボックス 6"/>
          <p:cNvSpPr txBox="1"/>
          <p:nvPr userDrawn="1"/>
        </p:nvSpPr>
        <p:spPr>
          <a:xfrm>
            <a:off x="5457663" y="1223154"/>
            <a:ext cx="2188420"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伝達者は何をする？</a:t>
            </a:r>
          </a:p>
        </p:txBody>
      </p:sp>
      <p:sp>
        <p:nvSpPr>
          <p:cNvPr id="8" name="テキスト ボックス 7"/>
          <p:cNvSpPr txBox="1"/>
          <p:nvPr userDrawn="1"/>
        </p:nvSpPr>
        <p:spPr>
          <a:xfrm>
            <a:off x="5457663" y="3763926"/>
            <a:ext cx="3328155"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伝達者から</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受講者に何を伝える</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957747"/>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2"/>
          <p:cNvSpPr txBox="1">
            <a:spLocks/>
          </p:cNvSpPr>
          <p:nvPr userDrawn="1"/>
        </p:nvSpPr>
        <p:spPr>
          <a:xfrm>
            <a:off x="536151" y="237747"/>
            <a:ext cx="8739237"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伝達者向けの解説　このスライドで何をする？何を伝える？</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5583238" y="1690688"/>
            <a:ext cx="3692525" cy="1828800"/>
          </a:xfrm>
          <a:prstGeom prst="rect">
            <a:avLst/>
          </a:prstGeom>
          <a:solidFill>
            <a:schemeClr val="accent5">
              <a:lumMod val="20000"/>
              <a:lumOff val="80000"/>
            </a:schemeClr>
          </a:solidFill>
        </p:spPr>
        <p:txBody>
          <a:bodyPr/>
          <a:lstStyle>
            <a:lvl1pPr marL="0" marR="0" indent="0" algn="l" defTabSz="925880" rtl="0" eaLnBrk="1" fontAlgn="auto" latinLnBrk="0" hangingPunct="1">
              <a:lnSpc>
                <a:spcPct val="100000"/>
              </a:lnSpc>
              <a:spcBef>
                <a:spcPts val="0"/>
              </a:spcBef>
              <a:spcAft>
                <a:spcPts val="0"/>
              </a:spcAft>
              <a:buClrTx/>
              <a:buSzTx/>
              <a:buFont typeface="+mj-lt"/>
              <a:buNone/>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このスライドをつかって、推進スキル研修受講者にこのテーマのゴールを明確に伝えます。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endParaRPr kumimoji="1" lang="en-US" altLang="ja-JP" sz="16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プレースホルダー 14"/>
          <p:cNvSpPr>
            <a:spLocks noGrp="1"/>
          </p:cNvSpPr>
          <p:nvPr>
            <p:ph type="body" sz="quarter" idx="11" hasCustomPrompt="1"/>
          </p:nvPr>
        </p:nvSpPr>
        <p:spPr>
          <a:xfrm>
            <a:off x="5583238" y="4346918"/>
            <a:ext cx="3692525" cy="1828800"/>
          </a:xfrm>
          <a:prstGeom prst="rect">
            <a:avLst/>
          </a:prstGeom>
          <a:solidFill>
            <a:schemeClr val="accent3">
              <a:lumMod val="20000"/>
              <a:lumOff val="80000"/>
            </a:schemeClr>
          </a:solidFill>
        </p:spPr>
        <p:txBody>
          <a:bodyPr/>
          <a:lstStyle>
            <a:lvl1pPr marL="342900" marR="0" indent="-342900" algn="l" defTabSz="925880" rtl="0" eaLnBrk="1" fontAlgn="auto" latinLnBrk="0" hangingPunct="1">
              <a:lnSpc>
                <a:spcPct val="100000"/>
              </a:lnSpc>
              <a:spcBef>
                <a:spcPts val="0"/>
              </a:spcBef>
              <a:spcAft>
                <a:spcPts val="0"/>
              </a:spcAft>
              <a:buClrTx/>
              <a:buSzTx/>
              <a:buFont typeface="+mj-lt"/>
              <a:buAutoNum type="arabicPeriod"/>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教える側のあなたは、受講者に対して、学習する目的を明確に伝えます。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527297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38980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793883"/>
      </p:ext>
    </p:extLst>
  </p:cSld>
  <p:clrMap bg1="lt1" tx1="dk1" bg2="lt2" tx2="dk2" accent1="accent1" accent2="accent2" accent3="accent3" accent4="accent4" accent5="accent5" accent6="accent6" hlink="hlink" folHlink="folHlink"/>
  <p:sldLayoutIdLst>
    <p:sldLayoutId id="2147483674" r:id="rId1"/>
    <p:sldLayoutId id="2147483661" r:id="rId2"/>
    <p:sldLayoutId id="2147483673" r:id="rId3"/>
    <p:sldLayoutId id="2147483672" r:id="rId4"/>
    <p:sldLayoutId id="2147483663" r:id="rId5"/>
    <p:sldLayoutId id="2147483662" r:id="rId6"/>
    <p:sldLayoutId id="214748367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nchor="ctr"/>
          <a:lstStyle/>
          <a:p>
            <a:r>
              <a:rPr lang="ja-JP" altLang="en-US" dirty="0"/>
              <a:t>介護現場で生産性向上に取り組む</a:t>
            </a:r>
            <a:r>
              <a:rPr lang="ja-JP" altLang="en-US" dirty="0" smtClean="0"/>
              <a:t>意義</a:t>
            </a:r>
            <a:endParaRPr lang="ja-JP" altLang="en-US" dirty="0"/>
          </a:p>
        </p:txBody>
      </p:sp>
      <p:sp>
        <p:nvSpPr>
          <p:cNvPr id="3" name="テキスト プレースホルダー 2"/>
          <p:cNvSpPr>
            <a:spLocks noGrp="1"/>
          </p:cNvSpPr>
          <p:nvPr>
            <p:ph type="body" sz="quarter" idx="12"/>
          </p:nvPr>
        </p:nvSpPr>
        <p:spPr>
          <a:xfrm>
            <a:off x="2299855" y="4335921"/>
            <a:ext cx="7010400" cy="706437"/>
          </a:xfrm>
        </p:spPr>
        <p:txBody>
          <a:bodyPr anchor="ctr"/>
          <a:lstStyle/>
          <a:p>
            <a:r>
              <a:rPr lang="ja-JP" altLang="en-US" sz="2000" dirty="0"/>
              <a:t>受講者が、介護現場で生産性向上に取り組む意義を理解する</a:t>
            </a:r>
            <a:r>
              <a:rPr lang="ja-JP" altLang="en-US" sz="2000" dirty="0" smtClean="0"/>
              <a:t>。</a:t>
            </a:r>
            <a:endParaRPr lang="en-US" altLang="ja-JP" sz="2000" dirty="0"/>
          </a:p>
        </p:txBody>
      </p:sp>
    </p:spTree>
    <p:extLst>
      <p:ext uri="{BB962C8B-B14F-4D97-AF65-F5344CB8AC3E}">
        <p14:creationId xmlns:p14="http://schemas.microsoft.com/office/powerpoint/2010/main" val="1201384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r>
              <a:rPr lang="ja-JP" altLang="en-US" dirty="0">
                <a:latin typeface="Meiryo UI" panose="020B0604030504040204" pitchFamily="50" charset="-128"/>
                <a:ea typeface="Meiryo UI" panose="020B0604030504040204" pitchFamily="50" charset="-128"/>
              </a:rPr>
              <a:t>支援・促進する手引き　</a:t>
            </a:r>
            <a:r>
              <a:rPr lang="en-US" altLang="ja-JP" dirty="0">
                <a:latin typeface="Meiryo UI" panose="020B0604030504040204" pitchFamily="50" charset="-128"/>
                <a:ea typeface="Meiryo UI" panose="020B0604030504040204" pitchFamily="50" charset="-128"/>
              </a:rPr>
              <a:t>P4</a:t>
            </a:r>
          </a:p>
          <a:p>
            <a:r>
              <a:rPr lang="ja-JP" altLang="en-US" dirty="0">
                <a:latin typeface="Meiryo UI" panose="020B0604030504040204" pitchFamily="50" charset="-128"/>
                <a:ea typeface="Meiryo UI" panose="020B0604030504040204" pitchFamily="50" charset="-128"/>
              </a:rPr>
              <a:t>居宅・改訂版ガイドライン　</a:t>
            </a:r>
            <a:r>
              <a:rPr lang="en-US" altLang="ja-JP" dirty="0">
                <a:latin typeface="Meiryo UI" panose="020B0604030504040204" pitchFamily="50" charset="-128"/>
                <a:ea typeface="Meiryo UI" panose="020B0604030504040204" pitchFamily="50" charset="-128"/>
              </a:rPr>
              <a:t>P7</a:t>
            </a:r>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91552" y="1357154"/>
            <a:ext cx="5322896" cy="5215363"/>
          </a:xfrm>
          <a:prstGeom prst="rect">
            <a:avLst/>
          </a:prstGeom>
        </p:spPr>
      </p:pic>
    </p:spTree>
    <p:extLst>
      <p:ext uri="{BB962C8B-B14F-4D97-AF65-F5344CB8AC3E}">
        <p14:creationId xmlns:p14="http://schemas.microsoft.com/office/powerpoint/2010/main" val="1146867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32263" y="1348838"/>
            <a:ext cx="1009435" cy="2262545"/>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問い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3" name="正方形/長方形 2"/>
          <p:cNvSpPr/>
          <p:nvPr/>
        </p:nvSpPr>
        <p:spPr>
          <a:xfrm>
            <a:off x="1640633" y="1348838"/>
            <a:ext cx="7612548" cy="2262546"/>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a:t>
            </a:r>
            <a:r>
              <a:rPr lang="ja-JP" altLang="en-US" sz="2000" b="1" dirty="0" smtClean="0">
                <a:solidFill>
                  <a:srgbClr val="404040"/>
                </a:solidFill>
                <a:latin typeface="Meiryo UI" panose="020B0604030504040204" pitchFamily="50" charset="-128"/>
                <a:ea typeface="Meiryo UI" panose="020B0604030504040204" pitchFamily="50" charset="-128"/>
              </a:rPr>
              <a:t>介護</a:t>
            </a:r>
            <a:r>
              <a:rPr lang="ja-JP" altLang="en-US" sz="2000" b="1" dirty="0">
                <a:solidFill>
                  <a:srgbClr val="404040"/>
                </a:solidFill>
                <a:latin typeface="Meiryo UI" panose="020B0604030504040204" pitchFamily="50" charset="-128"/>
                <a:ea typeface="Meiryo UI" panose="020B0604030504040204" pitchFamily="50" charset="-128"/>
              </a:rPr>
              <a:t>サービス</a:t>
            </a:r>
            <a:r>
              <a:rPr lang="ja-JP" altLang="en-US" sz="2000" b="1" dirty="0" smtClean="0">
                <a:solidFill>
                  <a:srgbClr val="404040"/>
                </a:solidFill>
                <a:latin typeface="Meiryo UI" panose="020B0604030504040204" pitchFamily="50" charset="-128"/>
                <a:ea typeface="Meiryo UI" panose="020B0604030504040204" pitchFamily="50" charset="-128"/>
              </a:rPr>
              <a:t>事業所が改善活動を実践することによって、利用者には、どのようなメリットが期待できそうですか？</a:t>
            </a:r>
            <a:r>
              <a:rPr lang="ja-JP" altLang="en-US" sz="2000" dirty="0" smtClean="0">
                <a:solidFill>
                  <a:srgbClr val="404040"/>
                </a:solidFill>
                <a:latin typeface="Meiryo UI" panose="020B0604030504040204" pitchFamily="50" charset="-128"/>
                <a:ea typeface="Meiryo UI" panose="020B0604030504040204" pitchFamily="50" charset="-128"/>
              </a:rPr>
              <a:t>」</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・はじめに、個別に考えてください。</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・つぎに、グループ内の他の人の意見を聞き合ってください。</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・最後に、グループで話し合い、グループとして意見をまとめましょう。</a:t>
            </a:r>
            <a:endPar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4" name="正方形/長方形 3"/>
          <p:cNvSpPr/>
          <p:nvPr/>
        </p:nvSpPr>
        <p:spPr>
          <a:xfrm>
            <a:off x="532262" y="3683822"/>
            <a:ext cx="1009435" cy="974272"/>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制限</a:t>
            </a:r>
            <a:endParaRPr kumimoji="1" lang="en-US" altLang="ja-JP"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時間</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5" name="正方形/長方形 4"/>
          <p:cNvSpPr/>
          <p:nvPr/>
        </p:nvSpPr>
        <p:spPr>
          <a:xfrm>
            <a:off x="1640632" y="3683821"/>
            <a:ext cx="7612549" cy="974273"/>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smtClean="0">
                <a:solidFill>
                  <a:srgbClr val="404040"/>
                </a:solidFill>
                <a:latin typeface="Meiryo UI" panose="020B0604030504040204" pitchFamily="50" charset="-128"/>
                <a:ea typeface="Meiryo UI" panose="020B0604030504040204" pitchFamily="50" charset="-128"/>
              </a:rPr>
              <a:t>個別検討</a:t>
            </a:r>
            <a:r>
              <a:rPr lang="en-US" altLang="ja-JP" sz="2000" dirty="0" smtClean="0">
                <a:solidFill>
                  <a:srgbClr val="404040"/>
                </a:solidFill>
                <a:latin typeface="Meiryo UI" panose="020B0604030504040204" pitchFamily="50" charset="-128"/>
                <a:ea typeface="Meiryo UI" panose="020B0604030504040204" pitchFamily="50" charset="-128"/>
              </a:rPr>
              <a:t>	5</a:t>
            </a:r>
            <a:r>
              <a:rPr lang="ja-JP" altLang="en-US" sz="2000" dirty="0" smtClean="0">
                <a:solidFill>
                  <a:srgbClr val="404040"/>
                </a:solidFill>
                <a:latin typeface="Meiryo UI" panose="020B0604030504040204" pitchFamily="50" charset="-128"/>
                <a:ea typeface="Meiryo UI" panose="020B0604030504040204" pitchFamily="50" charset="-128"/>
              </a:rPr>
              <a:t>分</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smtClean="0">
                <a:solidFill>
                  <a:srgbClr val="404040"/>
                </a:solidFill>
                <a:latin typeface="Meiryo UI" panose="020B0604030504040204" pitchFamily="50" charset="-128"/>
                <a:ea typeface="Meiryo UI" panose="020B0604030504040204" pitchFamily="50" charset="-128"/>
              </a:rPr>
              <a:t>グループ検討</a:t>
            </a:r>
            <a:r>
              <a:rPr lang="en-US" altLang="ja-JP" sz="2000" dirty="0" smtClean="0">
                <a:solidFill>
                  <a:srgbClr val="404040"/>
                </a:solidFill>
                <a:latin typeface="Meiryo UI" panose="020B0604030504040204" pitchFamily="50" charset="-128"/>
                <a:ea typeface="Meiryo UI" panose="020B0604030504040204" pitchFamily="50" charset="-128"/>
              </a:rPr>
              <a:t>	15</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分（意見の聞き合い</a:t>
            </a:r>
            <a:r>
              <a:rPr kumimoji="1" lang="en-US" altLang="ja-JP"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話し合い）</a:t>
            </a:r>
            <a:endPar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6" name="正方形/長方形 5"/>
          <p:cNvSpPr/>
          <p:nvPr/>
        </p:nvSpPr>
        <p:spPr>
          <a:xfrm>
            <a:off x="532263" y="4730531"/>
            <a:ext cx="1009435" cy="1684155"/>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ねらい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7" name="正方形/長方形 6"/>
          <p:cNvSpPr/>
          <p:nvPr/>
        </p:nvSpPr>
        <p:spPr>
          <a:xfrm>
            <a:off x="1640633" y="4730530"/>
            <a:ext cx="7612549" cy="1684155"/>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defTabSz="914400">
              <a:buFont typeface="Arial" panose="020B0604020202020204" pitchFamily="34" charset="0"/>
              <a:buChar char="•"/>
              <a:defRPr/>
            </a:pPr>
            <a:r>
              <a:rPr lang="ja-JP" altLang="en-US" sz="2000" dirty="0">
                <a:solidFill>
                  <a:srgbClr val="404040"/>
                </a:solidFill>
                <a:latin typeface="Meiryo UI" panose="020B0604030504040204" pitchFamily="50" charset="-128"/>
                <a:ea typeface="Meiryo UI" panose="020B0604030504040204" pitchFamily="50" charset="-128"/>
              </a:rPr>
              <a:t>業務改善活動に取組む意義</a:t>
            </a:r>
            <a:r>
              <a:rPr lang="ja-JP" altLang="en-US" sz="2000" dirty="0" smtClean="0">
                <a:solidFill>
                  <a:srgbClr val="404040"/>
                </a:solidFill>
                <a:latin typeface="Meiryo UI" panose="020B0604030504040204" pitchFamily="50" charset="-128"/>
                <a:ea typeface="Meiryo UI" panose="020B0604030504040204" pitchFamily="50" charset="-128"/>
              </a:rPr>
              <a:t>を利用者</a:t>
            </a:r>
            <a:r>
              <a:rPr lang="ja-JP" altLang="en-US" sz="2000" dirty="0">
                <a:solidFill>
                  <a:srgbClr val="404040"/>
                </a:solidFill>
                <a:latin typeface="Meiryo UI" panose="020B0604030504040204" pitchFamily="50" charset="-128"/>
                <a:ea typeface="Meiryo UI" panose="020B0604030504040204" pitchFamily="50" charset="-128"/>
              </a:rPr>
              <a:t>の視点から考える</a:t>
            </a:r>
          </a:p>
          <a:p>
            <a:pPr marL="342900" lvl="0" indent="-342900" defTabSz="914400">
              <a:buFont typeface="Arial" panose="020B0604020202020204" pitchFamily="34" charset="0"/>
              <a:buChar char="•"/>
              <a:defRPr/>
            </a:pPr>
            <a:r>
              <a:rPr lang="ja-JP" altLang="en-US" sz="2000" dirty="0" smtClean="0">
                <a:solidFill>
                  <a:srgbClr val="404040"/>
                </a:solidFill>
                <a:latin typeface="Meiryo UI" panose="020B0604030504040204" pitchFamily="50" charset="-128"/>
                <a:ea typeface="Meiryo UI" panose="020B0604030504040204" pitchFamily="50" charset="-128"/>
              </a:rPr>
              <a:t>意見</a:t>
            </a:r>
            <a:r>
              <a:rPr lang="ja-JP" altLang="en-US" sz="2000" dirty="0">
                <a:solidFill>
                  <a:srgbClr val="404040"/>
                </a:solidFill>
                <a:latin typeface="Meiryo UI" panose="020B0604030504040204" pitchFamily="50" charset="-128"/>
                <a:ea typeface="Meiryo UI" panose="020B0604030504040204" pitchFamily="50" charset="-128"/>
              </a:rPr>
              <a:t>を「聞き合う」大切さ</a:t>
            </a:r>
            <a:r>
              <a:rPr lang="ja-JP" altLang="en-US" sz="2000" dirty="0" smtClean="0">
                <a:solidFill>
                  <a:srgbClr val="404040"/>
                </a:solidFill>
                <a:latin typeface="Meiryo UI" panose="020B0604030504040204" pitchFamily="50" charset="-128"/>
                <a:ea typeface="Meiryo UI" panose="020B0604030504040204" pitchFamily="50" charset="-128"/>
              </a:rPr>
              <a:t>を理解</a:t>
            </a:r>
            <a:r>
              <a:rPr lang="ja-JP" altLang="en-US" sz="2000" dirty="0">
                <a:solidFill>
                  <a:srgbClr val="404040"/>
                </a:solidFill>
                <a:latin typeface="Meiryo UI" panose="020B0604030504040204" pitchFamily="50" charset="-128"/>
                <a:ea typeface="Meiryo UI" panose="020B0604030504040204" pitchFamily="50" charset="-128"/>
              </a:rPr>
              <a:t>する</a:t>
            </a:r>
          </a:p>
          <a:p>
            <a:pPr marL="342900" lvl="0" indent="-342900" defTabSz="914400">
              <a:buFont typeface="Arial" panose="020B0604020202020204" pitchFamily="34" charset="0"/>
              <a:buChar char="•"/>
              <a:defRPr/>
            </a:pPr>
            <a:r>
              <a:rPr lang="ja-JP" altLang="en-US" sz="2000" smtClean="0">
                <a:solidFill>
                  <a:srgbClr val="404040"/>
                </a:solidFill>
                <a:latin typeface="Meiryo UI" panose="020B0604030504040204" pitchFamily="50" charset="-128"/>
                <a:ea typeface="Meiryo UI" panose="020B0604030504040204" pitchFamily="50" charset="-128"/>
              </a:rPr>
              <a:t>「</a:t>
            </a:r>
            <a:r>
              <a:rPr lang="ja-JP" altLang="en-US" sz="2000" dirty="0">
                <a:solidFill>
                  <a:srgbClr val="404040"/>
                </a:solidFill>
                <a:latin typeface="Meiryo UI" panose="020B0604030504040204" pitchFamily="50" charset="-128"/>
                <a:ea typeface="Meiryo UI" panose="020B0604030504040204" pitchFamily="50" charset="-128"/>
              </a:rPr>
              <a:t>意見をまとめる</a:t>
            </a:r>
            <a:r>
              <a:rPr lang="ja-JP" altLang="en-US" sz="2000">
                <a:solidFill>
                  <a:srgbClr val="404040"/>
                </a:solidFill>
                <a:latin typeface="Meiryo UI" panose="020B0604030504040204" pitchFamily="50" charset="-128"/>
                <a:ea typeface="Meiryo UI" panose="020B0604030504040204" pitchFamily="50" charset="-128"/>
              </a:rPr>
              <a:t>体験</a:t>
            </a:r>
            <a:r>
              <a:rPr lang="ja-JP" altLang="en-US" sz="2000" smtClean="0">
                <a:solidFill>
                  <a:srgbClr val="404040"/>
                </a:solidFill>
                <a:latin typeface="Meiryo UI" panose="020B0604030504040204" pitchFamily="50" charset="-128"/>
                <a:ea typeface="Meiryo UI" panose="020B0604030504040204" pitchFamily="50" charset="-128"/>
              </a:rPr>
              <a:t>」</a:t>
            </a:r>
            <a:r>
              <a:rPr lang="ja-JP" altLang="en-US" sz="2000" dirty="0" smtClean="0">
                <a:solidFill>
                  <a:srgbClr val="404040"/>
                </a:solidFill>
                <a:latin typeface="Meiryo UI" panose="020B0604030504040204" pitchFamily="50" charset="-128"/>
                <a:ea typeface="Meiryo UI" panose="020B0604030504040204" pitchFamily="50" charset="-128"/>
              </a:rPr>
              <a:t>を</a:t>
            </a:r>
            <a:r>
              <a:rPr lang="ja-JP" altLang="en-US" sz="2000" smtClean="0">
                <a:solidFill>
                  <a:srgbClr val="404040"/>
                </a:solidFill>
                <a:latin typeface="Meiryo UI" panose="020B0604030504040204" pitchFamily="50" charset="-128"/>
                <a:ea typeface="Meiryo UI" panose="020B0604030504040204" pitchFamily="50" charset="-128"/>
              </a:rPr>
              <a:t>する</a:t>
            </a:r>
            <a:endParaRPr kumimoji="1" lang="en-US" altLang="ja-JP"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81334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40871" y="2073729"/>
            <a:ext cx="1143000" cy="344532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bg1"/>
                </a:solidFill>
                <a:latin typeface="Meiryo UI" panose="020B0604030504040204" pitchFamily="50" charset="-128"/>
                <a:ea typeface="Meiryo UI" panose="020B0604030504040204" pitchFamily="50" charset="-128"/>
              </a:rPr>
              <a:t>振り返り</a:t>
            </a:r>
            <a:endParaRPr lang="en-US" altLang="ja-JP" sz="2000" dirty="0">
              <a:solidFill>
                <a:schemeClr val="bg1"/>
              </a:solidFill>
              <a:latin typeface="Meiryo UI" panose="020B0604030504040204" pitchFamily="50" charset="-128"/>
              <a:ea typeface="Meiryo UI" panose="020B0604030504040204" pitchFamily="50" charset="-128"/>
            </a:endParaRPr>
          </a:p>
          <a:p>
            <a:pPr algn="ctr"/>
            <a:r>
              <a:rPr lang="ja-JP" altLang="en-US" sz="2000" dirty="0">
                <a:solidFill>
                  <a:schemeClr val="bg1"/>
                </a:solidFill>
                <a:latin typeface="Meiryo UI" panose="020B0604030504040204" pitchFamily="50" charset="-128"/>
                <a:ea typeface="Meiryo UI" panose="020B0604030504040204" pitchFamily="50" charset="-128"/>
              </a:rPr>
              <a:t>ポイント</a:t>
            </a:r>
          </a:p>
        </p:txBody>
      </p:sp>
      <p:sp>
        <p:nvSpPr>
          <p:cNvPr id="3" name="正方形/長方形 2"/>
          <p:cNvSpPr/>
          <p:nvPr/>
        </p:nvSpPr>
        <p:spPr>
          <a:xfrm>
            <a:off x="1583871" y="2073728"/>
            <a:ext cx="7689609" cy="344532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業務の改善活動を通じて、例えば、介護職員側に余裕のある時間が生まれ、その時間をケアの質を高める活動にあてることができます。その結果、ケアの質は高まり利用者にとってもメリットが生まれることが期待され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業務の改善活動</a:t>
            </a:r>
            <a:r>
              <a:rPr lang="ja-JP" altLang="en-US" sz="2400" dirty="0">
                <a:solidFill>
                  <a:schemeClr val="tx1"/>
                </a:solidFill>
                <a:latin typeface="Meiryo UI" panose="020B0604030504040204" pitchFamily="50" charset="-128"/>
                <a:ea typeface="Meiryo UI" panose="020B0604030504040204" pitchFamily="50" charset="-128"/>
              </a:rPr>
              <a:t>の</a:t>
            </a:r>
            <a:r>
              <a:rPr lang="ja-JP" altLang="en-US" sz="2400" dirty="0" smtClean="0">
                <a:solidFill>
                  <a:schemeClr val="tx1"/>
                </a:solidFill>
                <a:latin typeface="Meiryo UI" panose="020B0604030504040204" pitchFamily="50" charset="-128"/>
                <a:ea typeface="Meiryo UI" panose="020B0604030504040204" pitchFamily="50" charset="-128"/>
              </a:rPr>
              <a:t>経験をすることで、創造的に仕事をする組織風土が生まれやすくなります。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9742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843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このスライドをつかって、受講者にこのテーマのゴールを明確に伝える。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p:txBody>
          <a:bodyPr/>
          <a:lstStyle/>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介護</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現場で生産性向上に</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取り組む</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には</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、まず、その意義について、理解することが大事であること。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0" lvl="0" indent="0">
              <a:buNone/>
            </a:pP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777000" y="1989000"/>
            <a:ext cx="4176000" cy="2880000"/>
          </a:xfrm>
          <a:prstGeom prst="rect">
            <a:avLst/>
          </a:prstGeom>
        </p:spPr>
      </p:pic>
    </p:spTree>
    <p:extLst>
      <p:ext uri="{BB962C8B-B14F-4D97-AF65-F5344CB8AC3E}">
        <p14:creationId xmlns:p14="http://schemas.microsoft.com/office/powerpoint/2010/main" val="330620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このスライドをつかって、介護現場で生産性の向上が必要な理由を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説明する。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a:xfrm>
            <a:off x="5583238" y="4346918"/>
            <a:ext cx="3692525" cy="2109300"/>
          </a:xfrm>
        </p:spPr>
        <p:txBody>
          <a:bodyPr/>
          <a:lstStyle/>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複雑・多様化する高齢者ニーズに対応するためには、創造的な活動ができる職場づくりが必要である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業務改善活動に取り組む事は、組織として生産性の向上に必要な知識や技術を習得することにつながる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p:cNvPicPr>
            <a:picLocks noChangeAspect="1"/>
          </p:cNvPicPr>
          <p:nvPr/>
        </p:nvPicPr>
        <p:blipFill>
          <a:blip r:embed="rId2"/>
          <a:stretch>
            <a:fillRect/>
          </a:stretch>
        </p:blipFill>
        <p:spPr>
          <a:xfrm>
            <a:off x="791126" y="1989000"/>
            <a:ext cx="4161874" cy="2880000"/>
          </a:xfrm>
          <a:prstGeom prst="rect">
            <a:avLst/>
          </a:prstGeom>
        </p:spPr>
      </p:pic>
    </p:spTree>
    <p:extLst>
      <p:ext uri="{BB962C8B-B14F-4D97-AF65-F5344CB8AC3E}">
        <p14:creationId xmlns:p14="http://schemas.microsoft.com/office/powerpoint/2010/main" val="762875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このスライドを使って、受講者に「グループワークを展開する」体験をしてもらう。</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予め、グループ分けをどうするか、決めておく。</a:t>
            </a:r>
          </a:p>
          <a:p>
            <a:pPr marL="342900" lvl="0" indent="-342900">
              <a:buFont typeface="+mj-lt"/>
              <a:buAutoNum type="arabicPeriod"/>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a:xfrm>
            <a:off x="5583238" y="4346917"/>
            <a:ext cx="3692525" cy="2330973"/>
          </a:xfrm>
        </p:spPr>
        <p:txBody>
          <a:bodyPr/>
          <a:lstStyle/>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受講者には、業務の改善活動に取り組む意義を利用者の視点から考えることが</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求められること。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推進スキルを持つ人は、プロジェクトチームのメンバーから様々な意見を聞くことに</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なるため、 </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「相手の意見を聞きあう」大切さを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理解すること。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「意見をまとめる体験」から理解を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深めること。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pic>
        <p:nvPicPr>
          <p:cNvPr id="5" name="図 4"/>
          <p:cNvPicPr>
            <a:picLocks noChangeAspect="1"/>
          </p:cNvPicPr>
          <p:nvPr/>
        </p:nvPicPr>
        <p:blipFill>
          <a:blip r:embed="rId2"/>
          <a:stretch>
            <a:fillRect/>
          </a:stretch>
        </p:blipFill>
        <p:spPr>
          <a:xfrm>
            <a:off x="819550" y="1989000"/>
            <a:ext cx="4133450" cy="2880000"/>
          </a:xfrm>
          <a:prstGeom prst="rect">
            <a:avLst/>
          </a:prstGeom>
        </p:spPr>
      </p:pic>
    </p:spTree>
    <p:extLst>
      <p:ext uri="{BB962C8B-B14F-4D97-AF65-F5344CB8AC3E}">
        <p14:creationId xmlns:p14="http://schemas.microsoft.com/office/powerpoint/2010/main" val="2526250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583238" y="1690688"/>
            <a:ext cx="3692525" cy="2022330"/>
          </a:xfrm>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伝達者は、全体で振り返る。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（このスライドを見せる前に）受講者から意見や感想を述べてもらう。</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このスライドを受講者に見せ、受講者から意見・感想を聞く。</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伝達者なりの解説を加える。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受講者が理解したかどうか、観察する。</a:t>
            </a:r>
            <a:endParaRPr lang="ja-JP" altLang="en-US" sz="1600" dirty="0"/>
          </a:p>
        </p:txBody>
      </p:sp>
      <p:sp>
        <p:nvSpPr>
          <p:cNvPr id="3" name="テキスト プレースホルダー 2"/>
          <p:cNvSpPr>
            <a:spLocks noGrp="1"/>
          </p:cNvSpPr>
          <p:nvPr>
            <p:ph type="body" sz="quarter" idx="11"/>
          </p:nvPr>
        </p:nvSpPr>
        <p:spPr/>
        <p:txBody>
          <a:bodyPr/>
          <a:lstStyle/>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「業務改善に取り組むと、事業者側だけでなく、利用者にもメリットがある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業務の改善活動を経験することで、創造的に仕事をする組織風土が生まれやすくなること。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7" name="図 6"/>
          <p:cNvPicPr>
            <a:picLocks noChangeAspect="1"/>
          </p:cNvPicPr>
          <p:nvPr/>
        </p:nvPicPr>
        <p:blipFill>
          <a:blip r:embed="rId2"/>
          <a:stretch>
            <a:fillRect/>
          </a:stretch>
        </p:blipFill>
        <p:spPr>
          <a:xfrm>
            <a:off x="795819" y="1989000"/>
            <a:ext cx="4157181" cy="2880000"/>
          </a:xfrm>
          <a:prstGeom prst="rect">
            <a:avLst/>
          </a:prstGeom>
        </p:spPr>
      </p:pic>
    </p:spTree>
    <p:extLst>
      <p:ext uri="{BB962C8B-B14F-4D97-AF65-F5344CB8AC3E}">
        <p14:creationId xmlns:p14="http://schemas.microsoft.com/office/powerpoint/2010/main" val="3837810993"/>
      </p:ext>
    </p:extLst>
  </p:cSld>
  <p:clrMapOvr>
    <a:masterClrMapping/>
  </p:clrMapOvr>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350787988448F4AA39083C7AD3AF113" ma:contentTypeVersion="13" ma:contentTypeDescription="新しいドキュメントを作成します。" ma:contentTypeScope="" ma:versionID="84f67fd8a2233bee95bba7ba0be33800">
  <xsd:schema xmlns:xsd="http://www.w3.org/2001/XMLSchema" xmlns:xs="http://www.w3.org/2001/XMLSchema" xmlns:p="http://schemas.microsoft.com/office/2006/metadata/properties" xmlns:ns2="caf6acff-734e-4e6e-ba95-720f30d1ea0f" xmlns:ns3="f069099e-eee3-43c6-8254-edc6c1974cbd" targetNamespace="http://schemas.microsoft.com/office/2006/metadata/properties" ma:root="true" ma:fieldsID="cec361f6df7917edc14c15be2f611cd5" ns2:_="" ns3:_="">
    <xsd:import namespace="caf6acff-734e-4e6e-ba95-720f30d1ea0f"/>
    <xsd:import namespace="f069099e-eee3-43c6-8254-edc6c1974cb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6acff-734e-4e6e-ba95-720f30d1ea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069099e-eee3-43c6-8254-edc6c1974cbd"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0B4DF3-8F39-456C-B086-C658C2B590CB}"/>
</file>

<file path=customXml/itemProps2.xml><?xml version="1.0" encoding="utf-8"?>
<ds:datastoreItem xmlns:ds="http://schemas.openxmlformats.org/officeDocument/2006/customXml" ds:itemID="{E2E70939-7996-4179-A9E1-D7F6E99905F1}"/>
</file>

<file path=customXml/itemProps3.xml><?xml version="1.0" encoding="utf-8"?>
<ds:datastoreItem xmlns:ds="http://schemas.openxmlformats.org/officeDocument/2006/customXml" ds:itemID="{DC947944-B79A-433B-8DC0-C0454E6776C5}"/>
</file>

<file path=docProps/app.xml><?xml version="1.0" encoding="utf-8"?>
<Properties xmlns="http://schemas.openxmlformats.org/officeDocument/2006/extended-properties" xmlns:vt="http://schemas.openxmlformats.org/officeDocument/2006/docPropsVTypes">
  <Template>Office Theme</Template>
  <TotalTime>1101</TotalTime>
  <Words>546</Words>
  <Application>Microsoft Office PowerPoint</Application>
  <PresentationFormat>A4 210 x 297 mm</PresentationFormat>
  <Paragraphs>41</Paragraphs>
  <Slides>9</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9</vt:i4>
      </vt:variant>
    </vt:vector>
  </HeadingPairs>
  <TitlesOfParts>
    <vt:vector size="16" baseType="lpstr">
      <vt:lpstr>Meiryo UI</vt:lpstr>
      <vt:lpstr>メイリオ</vt:lpstr>
      <vt:lpstr>游ゴシック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エディター １</dc:creator>
  <cp:lastModifiedBy>山崎 智美</cp:lastModifiedBy>
  <cp:revision>59</cp:revision>
  <dcterms:created xsi:type="dcterms:W3CDTF">2022-01-04T11:33:49Z</dcterms:created>
  <dcterms:modified xsi:type="dcterms:W3CDTF">2022-03-27T07:56:59Z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0x010100C350787988448F4AA39083C7AD3AF113</vt:lpwstr>
  </property>
</Properties>
</file>