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111" d="100"/>
          <a:sy n="111" d="100"/>
        </p:scale>
        <p:origin x="1020"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nchor="ct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982690" cy="706437"/>
          </a:xfrm>
          <a:prstGeom prst="rect">
            <a:avLst/>
          </a:prstGeom>
          <a:solidFill>
            <a:schemeClr val="accent3">
              <a:lumMod val="20000"/>
              <a:lumOff val="80000"/>
            </a:schemeClr>
          </a:solidFill>
        </p:spPr>
        <p:txBody>
          <a:bodyPr anchor="ctr"/>
          <a:lstStyle>
            <a:lvl1pPr marL="0" indent="0" algn="ctr">
              <a:buNone/>
              <a:defRPr sz="20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5438943"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ja-JP" altLang="en-US" dirty="0"/>
              <a:t>理念と行動指針の</a:t>
            </a:r>
            <a:r>
              <a:rPr lang="ja-JP" altLang="en-US" dirty="0" smtClean="0"/>
              <a:t>徹底</a:t>
            </a:r>
            <a:endParaRPr lang="ja-JP" altLang="en-US" dirty="0"/>
          </a:p>
        </p:txBody>
      </p:sp>
      <p:sp>
        <p:nvSpPr>
          <p:cNvPr id="3" name="テキスト プレースホルダー 2"/>
          <p:cNvSpPr>
            <a:spLocks noGrp="1"/>
          </p:cNvSpPr>
          <p:nvPr>
            <p:ph type="body" sz="quarter" idx="12"/>
          </p:nvPr>
        </p:nvSpPr>
        <p:spPr/>
        <p:txBody>
          <a:bodyPr/>
          <a:lstStyle/>
          <a:p>
            <a:pPr algn="l"/>
            <a:r>
              <a:rPr lang="ja-JP" altLang="en-US" dirty="0"/>
              <a:t>理念</a:t>
            </a:r>
            <a:r>
              <a:rPr lang="ja-JP" altLang="en-US" dirty="0" err="1"/>
              <a:t>ー</a:t>
            </a:r>
            <a:r>
              <a:rPr lang="ja-JP" altLang="en-US" dirty="0"/>
              <a:t>行動指針</a:t>
            </a:r>
            <a:r>
              <a:rPr lang="ja-JP" altLang="en-US" dirty="0" err="1"/>
              <a:t>ー</a:t>
            </a:r>
            <a:r>
              <a:rPr lang="ja-JP" altLang="en-US" dirty="0"/>
              <a:t>業務の関係性について理解できている</a:t>
            </a:r>
            <a:r>
              <a:rPr lang="ja-JP" altLang="en-US" dirty="0" smtClean="0"/>
              <a:t>。</a:t>
            </a:r>
            <a:endParaRPr lang="en-US" altLang="ja-JP" dirty="0"/>
          </a:p>
        </p:txBody>
      </p:sp>
    </p:spTree>
    <p:extLst>
      <p:ext uri="{BB962C8B-B14F-4D97-AF65-F5344CB8AC3E}">
        <p14:creationId xmlns:p14="http://schemas.microsoft.com/office/powerpoint/2010/main" val="2813977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07559"/>
            <a:ext cx="3692525" cy="2091605"/>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受講者が理解したかどうか、観察する。</a:t>
            </a:r>
            <a:endParaRPr lang="ja-JP" altLang="en-US" sz="1600" dirty="0"/>
          </a:p>
        </p:txBody>
      </p:sp>
      <p:sp>
        <p:nvSpPr>
          <p:cNvPr id="3" name="テキスト プレースホルダー 2"/>
          <p:cNvSpPr>
            <a:spLocks noGrp="1"/>
          </p:cNvSpPr>
          <p:nvPr>
            <p:ph type="body" sz="quarter" idx="11"/>
          </p:nvPr>
        </p:nvSpPr>
        <p:spPr>
          <a:xfrm>
            <a:off x="5583238" y="4249936"/>
            <a:ext cx="3692525" cy="2137612"/>
          </a:xfrm>
        </p:spPr>
        <p:txBody>
          <a:bodyPr/>
          <a:lstStyle/>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自分</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の感じたことはどんな小さなことでも発言していいと繰り返し</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伝えること。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の１つ１つがどのような理念を達成するための手段なのかについて対話</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し、イメージ</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膨らませること。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の１つ１つがどのような行動指針に基づいているの</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か改めて、考えることが重要であること。</a:t>
            </a:r>
            <a:endParaRPr kumimoji="1" lang="ja-JP" altLang="en-US" dirty="0"/>
          </a:p>
        </p:txBody>
      </p:sp>
      <p:pic>
        <p:nvPicPr>
          <p:cNvPr id="4" name="図 3"/>
          <p:cNvPicPr>
            <a:picLocks noChangeAspect="1"/>
          </p:cNvPicPr>
          <p:nvPr/>
        </p:nvPicPr>
        <p:blipFill>
          <a:blip r:embed="rId2"/>
          <a:stretch>
            <a:fillRect/>
          </a:stretch>
        </p:blipFill>
        <p:spPr>
          <a:xfrm>
            <a:off x="790585" y="1989000"/>
            <a:ext cx="4162415" cy="2880000"/>
          </a:xfrm>
          <a:prstGeom prst="rect">
            <a:avLst/>
          </a:prstGeom>
        </p:spPr>
      </p:pic>
    </p:spTree>
    <p:extLst>
      <p:ext uri="{BB962C8B-B14F-4D97-AF65-F5344CB8AC3E}">
        <p14:creationId xmlns:p14="http://schemas.microsoft.com/office/powerpoint/2010/main" val="219683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P36</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a:t>
            </a:r>
            <a:r>
              <a:rPr lang="en-US" altLang="ja-JP" dirty="0">
                <a:latin typeface="Meiryo UI" panose="020B0604030504040204" pitchFamily="50" charset="-128"/>
                <a:ea typeface="Meiryo UI" panose="020B0604030504040204" pitchFamily="50" charset="-128"/>
              </a:rPr>
              <a:t>	</a:t>
            </a:r>
            <a:r>
              <a:rPr lang="en-US" altLang="ja-JP" dirty="0" smtClean="0">
                <a:latin typeface="Meiryo UI" panose="020B0604030504040204" pitchFamily="50" charset="-128"/>
                <a:ea typeface="Meiryo UI" panose="020B0604030504040204" pitchFamily="50" charset="-128"/>
              </a:rPr>
              <a:t>P130</a:t>
            </a:r>
            <a:endParaRPr lang="en-US" altLang="ja-JP"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2F2FC529-E625-E546-BEAE-A6194BE52859}"/>
              </a:ext>
            </a:extLst>
          </p:cNvPr>
          <p:cNvPicPr>
            <a:picLocks noChangeAspect="1"/>
          </p:cNvPicPr>
          <p:nvPr/>
        </p:nvPicPr>
        <p:blipFill>
          <a:blip r:embed="rId2"/>
          <a:stretch>
            <a:fillRect/>
          </a:stretch>
        </p:blipFill>
        <p:spPr>
          <a:xfrm>
            <a:off x="1011382" y="1251208"/>
            <a:ext cx="7883236" cy="4511350"/>
          </a:xfrm>
          <a:prstGeom prst="rect">
            <a:avLst/>
          </a:prstGeom>
        </p:spPr>
      </p:pic>
    </p:spTree>
    <p:extLst>
      <p:ext uri="{BB962C8B-B14F-4D97-AF65-F5344CB8AC3E}">
        <p14:creationId xmlns:p14="http://schemas.microsoft.com/office/powerpoint/2010/main" val="2976104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P36</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a:t>
            </a:r>
            <a:r>
              <a:rPr lang="en-US" altLang="ja-JP" dirty="0">
                <a:latin typeface="Meiryo UI" panose="020B0604030504040204" pitchFamily="50" charset="-128"/>
                <a:ea typeface="Meiryo UI" panose="020B0604030504040204" pitchFamily="50" charset="-128"/>
              </a:rPr>
              <a:t>	</a:t>
            </a:r>
            <a:r>
              <a:rPr lang="en-US" altLang="ja-JP" dirty="0" smtClean="0">
                <a:latin typeface="Meiryo UI" panose="020B0604030504040204" pitchFamily="50" charset="-128"/>
                <a:ea typeface="Meiryo UI" panose="020B0604030504040204" pitchFamily="50" charset="-128"/>
              </a:rPr>
              <a:t>P130</a:t>
            </a:r>
            <a:endParaRPr lang="en-US" altLang="ja-JP"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F2F3FD68-C731-B346-83C6-ECDD91346A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54736" y="1566570"/>
            <a:ext cx="7196529" cy="4548548"/>
          </a:xfrm>
          <a:prstGeom prst="rect">
            <a:avLst/>
          </a:prstGeom>
        </p:spPr>
      </p:pic>
    </p:spTree>
    <p:extLst>
      <p:ext uri="{BB962C8B-B14F-4D97-AF65-F5344CB8AC3E}">
        <p14:creationId xmlns:p14="http://schemas.microsoft.com/office/powerpoint/2010/main" val="3561001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571632" y="1340946"/>
            <a:ext cx="1053193" cy="2381273"/>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問い</a:t>
            </a:r>
          </a:p>
        </p:txBody>
      </p:sp>
      <p:sp>
        <p:nvSpPr>
          <p:cNvPr id="9" name="正方形/長方形 8"/>
          <p:cNvSpPr/>
          <p:nvPr/>
        </p:nvSpPr>
        <p:spPr>
          <a:xfrm>
            <a:off x="1723760" y="1340946"/>
            <a:ext cx="7558785" cy="2381274"/>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lnSpc>
                <a:spcPts val="2000"/>
              </a:lnSpc>
              <a:defRPr/>
            </a:pPr>
            <a:r>
              <a:rPr lang="ja-JP" altLang="en-US" sz="2000" b="1" dirty="0">
                <a:solidFill>
                  <a:srgbClr val="404040"/>
                </a:solidFill>
                <a:latin typeface="Meiryo UI" panose="020B0604030504040204" pitchFamily="50" charset="-128"/>
                <a:ea typeface="Meiryo UI" panose="020B0604030504040204" pitchFamily="50" charset="-128"/>
              </a:rPr>
              <a:t>現場から</a:t>
            </a:r>
            <a:r>
              <a:rPr lang="ja-JP" altLang="en-US" sz="2000" b="1" dirty="0">
                <a:solidFill>
                  <a:schemeClr val="tx1"/>
                </a:solidFill>
                <a:latin typeface="Meiryo UI" panose="020B0604030504040204" pitchFamily="34" charset="-128"/>
                <a:ea typeface="Meiryo UI" panose="020B0604030504040204" pitchFamily="34" charset="-128"/>
              </a:rPr>
              <a:t>「</a:t>
            </a:r>
            <a:r>
              <a:rPr lang="ja-JP" altLang="en-US" sz="2000" b="1" dirty="0">
                <a:solidFill>
                  <a:schemeClr val="tx1"/>
                </a:solidFill>
                <a:latin typeface="Meiryo UI" panose="020B0604030504040204" pitchFamily="34" charset="-128"/>
                <a:ea typeface="Meiryo UI" panose="020B0604030504040204" pitchFamily="34" charset="-128"/>
                <a:cs typeface="メイリオ" pitchFamily="50" charset="-128"/>
              </a:rPr>
              <a:t>理念や行動指針は現場には浸透していない</a:t>
            </a:r>
            <a:r>
              <a:rPr lang="ja-JP" altLang="en-US" sz="2000" b="1" dirty="0">
                <a:solidFill>
                  <a:schemeClr val="tx1"/>
                </a:solidFill>
                <a:latin typeface="Meiryo UI" panose="020B0604030504040204" pitchFamily="34" charset="-128"/>
                <a:ea typeface="Meiryo UI" panose="020B0604030504040204" pitchFamily="34" charset="-128"/>
              </a:rPr>
              <a:t>」</a:t>
            </a:r>
            <a:r>
              <a:rPr lang="ja-JP" altLang="en-US" sz="2000" b="1" dirty="0">
                <a:solidFill>
                  <a:schemeClr val="tx1"/>
                </a:solidFill>
                <a:latin typeface="Meiryo UI" panose="020B0604030504040204" pitchFamily="50" charset="-128"/>
                <a:ea typeface="Meiryo UI" panose="020B0604030504040204" pitchFamily="50" charset="-128"/>
              </a:rPr>
              <a:t>「理念は理念、現場は現場」などさまざまな理念・行動指針に対する課題の声が寄せられた場合、どうしてこのような状況になってしまうのでしょうか？その背景にはどのようなことがありそうでしょうか？</a:t>
            </a:r>
            <a:endParaRPr lang="en-US" altLang="ja-JP" sz="2000" b="1"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ts val="2000"/>
              </a:lnSpc>
              <a:buClrTx/>
              <a:buSzTx/>
              <a:buFontTx/>
              <a:buNone/>
              <a:tabLst/>
              <a:defRPr/>
            </a:pP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a:solidFill>
                  <a:srgbClr val="404040"/>
                </a:solidFill>
                <a:latin typeface="Meiryo UI" panose="020B0604030504040204" pitchFamily="50" charset="-128"/>
                <a:ea typeface="Meiryo UI" panose="020B0604030504040204" pitchFamily="50" charset="-128"/>
              </a:rPr>
              <a:t>・はじめに、個別に考えてください。</a:t>
            </a: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a:solidFill>
                  <a:srgbClr val="404040"/>
                </a:solidFill>
                <a:latin typeface="Meiryo UI" panose="020B0604030504040204" pitchFamily="50" charset="-128"/>
                <a:ea typeface="Meiryo UI" panose="020B0604030504040204" pitchFamily="50" charset="-128"/>
              </a:rPr>
              <a:t>・つぎに、グループ内の他の人の意見を聞き合ってください。</a:t>
            </a: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・最後に、グループで話し合い、グループとして意見をまとめましょう。</a:t>
            </a:r>
          </a:p>
        </p:txBody>
      </p:sp>
      <p:sp>
        <p:nvSpPr>
          <p:cNvPr id="10" name="正方形/長方形 9"/>
          <p:cNvSpPr/>
          <p:nvPr/>
        </p:nvSpPr>
        <p:spPr>
          <a:xfrm>
            <a:off x="571631" y="3794658"/>
            <a:ext cx="1053193" cy="974272"/>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時間</a:t>
            </a:r>
          </a:p>
        </p:txBody>
      </p:sp>
      <p:sp>
        <p:nvSpPr>
          <p:cNvPr id="11" name="正方形/長方形 10"/>
          <p:cNvSpPr/>
          <p:nvPr/>
        </p:nvSpPr>
        <p:spPr>
          <a:xfrm>
            <a:off x="1723760" y="3794657"/>
            <a:ext cx="7558786" cy="974273"/>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a:solidFill>
                  <a:srgbClr val="404040"/>
                </a:solidFill>
                <a:latin typeface="Meiryo UI" panose="020B0604030504040204" pitchFamily="50" charset="-128"/>
                <a:ea typeface="Meiryo UI" panose="020B0604030504040204" pitchFamily="50" charset="-128"/>
              </a:rPr>
              <a:t>個別検討　　</a:t>
            </a:r>
            <a:r>
              <a:rPr lang="en-US" altLang="ja-JP" sz="2000" dirty="0">
                <a:solidFill>
                  <a:srgbClr val="404040"/>
                </a:solidFill>
                <a:latin typeface="Meiryo UI" panose="020B0604030504040204" pitchFamily="50" charset="-128"/>
                <a:ea typeface="Meiryo UI" panose="020B0604030504040204" pitchFamily="50" charset="-128"/>
              </a:rPr>
              <a:t>	</a:t>
            </a:r>
            <a:r>
              <a:rPr lang="en-US" altLang="ja-JP" sz="2000" dirty="0" smtClean="0">
                <a:solidFill>
                  <a:srgbClr val="404040"/>
                </a:solidFill>
                <a:latin typeface="Meiryo UI" panose="020B0604030504040204" pitchFamily="50" charset="-128"/>
                <a:ea typeface="Meiryo UI" panose="020B0604030504040204" pitchFamily="50" charset="-128"/>
              </a:rPr>
              <a:t>10</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a:solidFill>
                  <a:srgbClr val="404040"/>
                </a:solidFill>
                <a:latin typeface="Meiryo UI" panose="020B0604030504040204" pitchFamily="50" charset="-128"/>
                <a:ea typeface="Meiryo UI" panose="020B0604030504040204" pitchFamily="50" charset="-128"/>
              </a:rPr>
              <a:t>グループ検討</a:t>
            </a:r>
            <a:r>
              <a:rPr lang="en-US" altLang="ja-JP" sz="2000" dirty="0">
                <a:solidFill>
                  <a:srgbClr val="404040"/>
                </a:solidFill>
                <a:latin typeface="Meiryo UI" panose="020B0604030504040204" pitchFamily="50" charset="-128"/>
                <a:ea typeface="Meiryo UI" panose="020B0604030504040204" pitchFamily="50" charset="-128"/>
              </a:rPr>
              <a:t>	</a:t>
            </a:r>
            <a:r>
              <a:rPr lang="en-US" altLang="ja-JP" sz="2000" dirty="0" smtClean="0">
                <a:solidFill>
                  <a:srgbClr val="404040"/>
                </a:solidFill>
                <a:latin typeface="Meiryo UI" panose="020B0604030504040204" pitchFamily="50" charset="-128"/>
                <a:ea typeface="Meiryo UI" panose="020B0604030504040204" pitchFamily="50" charset="-128"/>
              </a:rPr>
              <a:t>20</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a:t>
            </a:r>
            <a:r>
              <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（意見の聞き合い</a:t>
            </a:r>
            <a:r>
              <a:rPr kumimoji="1" lang="en-US" altLang="ja-JP"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a:t>
            </a:r>
            <a:r>
              <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話し合い）</a:t>
            </a:r>
          </a:p>
        </p:txBody>
      </p:sp>
      <p:sp>
        <p:nvSpPr>
          <p:cNvPr id="12" name="正方形/長方形 11"/>
          <p:cNvSpPr/>
          <p:nvPr/>
        </p:nvSpPr>
        <p:spPr>
          <a:xfrm>
            <a:off x="571632" y="4841368"/>
            <a:ext cx="1053193" cy="1379324"/>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ねらい</a:t>
            </a:r>
          </a:p>
        </p:txBody>
      </p:sp>
      <p:sp>
        <p:nvSpPr>
          <p:cNvPr id="13" name="正方形/長方形 12"/>
          <p:cNvSpPr/>
          <p:nvPr/>
        </p:nvSpPr>
        <p:spPr>
          <a:xfrm>
            <a:off x="1723761" y="4841367"/>
            <a:ext cx="7558786" cy="1379324"/>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自分達が理念・行動指針に</a:t>
            </a:r>
            <a:r>
              <a:rPr lang="ja-JP" altLang="en-US" sz="2000" dirty="0" smtClean="0">
                <a:solidFill>
                  <a:srgbClr val="404040"/>
                </a:solidFill>
                <a:latin typeface="Meiryo UI" panose="020B0604030504040204" pitchFamily="50" charset="-128"/>
                <a:ea typeface="Meiryo UI" panose="020B0604030504040204" pitchFamily="50" charset="-128"/>
              </a:rPr>
              <a:t>ついて</a:t>
            </a:r>
            <a:r>
              <a:rPr lang="ja-JP" altLang="en-US" sz="2000" dirty="0">
                <a:solidFill>
                  <a:srgbClr val="404040"/>
                </a:solidFill>
                <a:latin typeface="Meiryo UI" panose="020B0604030504040204" pitchFamily="50" charset="-128"/>
                <a:ea typeface="Meiryo UI" panose="020B0604030504040204" pitchFamily="50" charset="-128"/>
              </a:rPr>
              <a:t>どのような現状認識を</a:t>
            </a:r>
            <a:r>
              <a:rPr lang="ja-JP" altLang="en-US" sz="2000" dirty="0" smtClean="0">
                <a:solidFill>
                  <a:srgbClr val="404040"/>
                </a:solidFill>
                <a:latin typeface="Meiryo UI" panose="020B0604030504040204" pitchFamily="50" charset="-128"/>
                <a:ea typeface="Meiryo UI" panose="020B0604030504040204" pitchFamily="50" charset="-128"/>
              </a:rPr>
              <a:t>して</a:t>
            </a:r>
            <a:r>
              <a:rPr lang="ja-JP" altLang="en-US" sz="2000" dirty="0">
                <a:solidFill>
                  <a:srgbClr val="404040"/>
                </a:solidFill>
                <a:latin typeface="Meiryo UI" panose="020B0604030504040204" pitchFamily="50" charset="-128"/>
                <a:ea typeface="Meiryo UI" panose="020B0604030504040204" pitchFamily="50" charset="-128"/>
              </a:rPr>
              <a:t>いるのかを把握</a:t>
            </a:r>
            <a:r>
              <a:rPr lang="ja-JP" altLang="en-US" sz="2000" dirty="0" smtClean="0">
                <a:solidFill>
                  <a:srgbClr val="404040"/>
                </a:solidFill>
                <a:latin typeface="Meiryo UI" panose="020B0604030504040204" pitchFamily="50" charset="-128"/>
                <a:ea typeface="Meiryo UI" panose="020B0604030504040204" pitchFamily="50" charset="-128"/>
              </a:rPr>
              <a:t>する</a:t>
            </a:r>
            <a:r>
              <a:rPr lang="ja-JP" altLang="en-US" sz="2000" dirty="0">
                <a:solidFill>
                  <a:srgbClr val="404040"/>
                </a:solidFill>
                <a:latin typeface="Meiryo UI" panose="020B0604030504040204" pitchFamily="50" charset="-128"/>
                <a:ea typeface="Meiryo UI" panose="020B0604030504040204" pitchFamily="50" charset="-128"/>
              </a:rPr>
              <a:t>。</a:t>
            </a: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現場</a:t>
            </a:r>
            <a:r>
              <a:rPr lang="ja-JP" altLang="en-US" sz="2000" dirty="0">
                <a:solidFill>
                  <a:srgbClr val="404040"/>
                </a:solidFill>
                <a:latin typeface="Meiryo UI" panose="020B0604030504040204" pitchFamily="50" charset="-128"/>
                <a:ea typeface="Meiryo UI" panose="020B0604030504040204" pitchFamily="50" charset="-128"/>
              </a:rPr>
              <a:t>の業務や心理状態を</a:t>
            </a:r>
            <a:r>
              <a:rPr lang="ja-JP" altLang="en-US" sz="2000" dirty="0" smtClean="0">
                <a:solidFill>
                  <a:srgbClr val="404040"/>
                </a:solidFill>
                <a:latin typeface="Meiryo UI" panose="020B0604030504040204" pitchFamily="50" charset="-128"/>
                <a:ea typeface="Meiryo UI" panose="020B0604030504040204" pitchFamily="50" charset="-128"/>
              </a:rPr>
              <a:t>イメージ</a:t>
            </a:r>
            <a:r>
              <a:rPr lang="ja-JP" altLang="en-US" sz="2000" dirty="0">
                <a:solidFill>
                  <a:srgbClr val="404040"/>
                </a:solidFill>
                <a:latin typeface="Meiryo UI" panose="020B0604030504040204" pitchFamily="50" charset="-128"/>
                <a:ea typeface="Meiryo UI" panose="020B0604030504040204" pitchFamily="50" charset="-128"/>
              </a:rPr>
              <a:t>することで、その</a:t>
            </a:r>
            <a:r>
              <a:rPr lang="ja-JP" altLang="en-US" sz="2000" dirty="0" smtClean="0">
                <a:solidFill>
                  <a:srgbClr val="404040"/>
                </a:solidFill>
                <a:latin typeface="Meiryo UI" panose="020B0604030504040204" pitchFamily="50" charset="-128"/>
                <a:ea typeface="Meiryo UI" panose="020B0604030504040204" pitchFamily="50" charset="-128"/>
              </a:rPr>
              <a:t>背景を</a:t>
            </a:r>
            <a:r>
              <a:rPr lang="ja-JP" altLang="en-US" sz="2000" dirty="0">
                <a:solidFill>
                  <a:srgbClr val="404040"/>
                </a:solidFill>
                <a:latin typeface="Meiryo UI" panose="020B0604030504040204" pitchFamily="50" charset="-128"/>
                <a:ea typeface="Meiryo UI" panose="020B0604030504040204" pitchFamily="50" charset="-128"/>
              </a:rPr>
              <a:t>理解する体験を</a:t>
            </a:r>
            <a:r>
              <a:rPr lang="ja-JP" altLang="en-US" sz="2000" dirty="0" smtClean="0">
                <a:solidFill>
                  <a:srgbClr val="404040"/>
                </a:solidFill>
                <a:latin typeface="Meiryo UI" panose="020B0604030504040204" pitchFamily="50" charset="-128"/>
                <a:ea typeface="Meiryo UI" panose="020B0604030504040204" pitchFamily="50" charset="-128"/>
              </a:rPr>
              <a:t>する。</a:t>
            </a:r>
            <a:endParaRPr kumimoji="1" lang="en-US" altLang="ja-JP"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2459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51708" y="1537646"/>
            <a:ext cx="1143000" cy="457220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振り返り</a:t>
            </a:r>
            <a:endParaRPr lang="en-US" altLang="ja-JP" sz="2000" dirty="0">
              <a:solidFill>
                <a:schemeClr val="bg1"/>
              </a:solidFill>
              <a:latin typeface="Meiryo UI" panose="020B0604030504040204" pitchFamily="50" charset="-128"/>
              <a:ea typeface="Meiryo UI" panose="020B0604030504040204" pitchFamily="50" charset="-128"/>
            </a:endParaRPr>
          </a:p>
          <a:p>
            <a:pPr algn="ctr"/>
            <a:r>
              <a:rPr lang="ja-JP" altLang="en-US" sz="2000" dirty="0">
                <a:solidFill>
                  <a:schemeClr val="bg1"/>
                </a:solidFill>
                <a:latin typeface="Meiryo UI" panose="020B0604030504040204" pitchFamily="50" charset="-128"/>
                <a:ea typeface="Meiryo UI" panose="020B0604030504040204" pitchFamily="50" charset="-128"/>
              </a:rPr>
              <a:t>ポイント</a:t>
            </a:r>
          </a:p>
        </p:txBody>
      </p:sp>
      <p:sp>
        <p:nvSpPr>
          <p:cNvPr id="3" name="正方形/長方形 2"/>
          <p:cNvSpPr/>
          <p:nvPr/>
        </p:nvSpPr>
        <p:spPr>
          <a:xfrm>
            <a:off x="1694709" y="1537645"/>
            <a:ext cx="7560128" cy="4572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理念や行動指針を現場に浸透させるためには、現場業務の整理・解釈をおこない、理念や行動指針とのマッチングを共に行うことが重要です。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現場業務の整理を行うためには、理念や行動指針に対する現場からの声の理由・背景について考えることが大切です。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理念や行動指針と現場業務との関係性についてみんなで共有することを繰り返し行います。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その上で、理念を実現するためにどのような現場業務を行っていけばいいのか、また現場業務をよりよい形で行っていくために行動指針をどのように活用していくのがいいのかについてみんなで対話を繰り返しましょう。</a:t>
            </a:r>
            <a:endParaRPr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364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867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3" name="テキスト プレースホルダー 2"/>
          <p:cNvSpPr>
            <a:spLocks noGrp="1"/>
          </p:cNvSpPr>
          <p:nvPr>
            <p:ph type="body" sz="quarter" idx="11"/>
          </p:nvPr>
        </p:nvSpPr>
        <p:spPr/>
        <p:txBody>
          <a:bodyPr/>
          <a:lstStyle/>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理念</a:t>
            </a:r>
            <a:r>
              <a:rPr lang="ja-JP" altLang="en-US" sz="1600" dirty="0" err="1">
                <a:solidFill>
                  <a:srgbClr val="404040"/>
                </a:solidFill>
                <a:latin typeface="Meiryo UI" panose="020B0604030504040204" pitchFamily="50" charset="-128"/>
                <a:ea typeface="Meiryo UI" panose="020B0604030504040204" pitchFamily="50" charset="-128"/>
                <a:cs typeface="Meiryo UI" panose="020B0604030504040204" pitchFamily="50" charset="-128"/>
              </a:rPr>
              <a:t>ー</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行動指針</a:t>
            </a:r>
            <a:r>
              <a:rPr lang="ja-JP" altLang="en-US" sz="1600" dirty="0" err="1">
                <a:solidFill>
                  <a:srgbClr val="404040"/>
                </a:solidFill>
                <a:latin typeface="Meiryo UI" panose="020B0604030504040204" pitchFamily="50" charset="-128"/>
                <a:ea typeface="Meiryo UI" panose="020B0604030504040204" pitchFamily="50" charset="-128"/>
                <a:cs typeface="Meiryo UI" panose="020B0604030504040204" pitchFamily="50" charset="-128"/>
              </a:rPr>
              <a:t>ー</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業務の関係性に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ついて、みんな</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で対話</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しながら</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、改めて考えてみること</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0" lvl="0" indent="0">
              <a:buNone/>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pic>
        <p:nvPicPr>
          <p:cNvPr id="4" name="図 3"/>
          <p:cNvPicPr>
            <a:picLocks noChangeAspect="1"/>
          </p:cNvPicPr>
          <p:nvPr/>
        </p:nvPicPr>
        <p:blipFill>
          <a:blip r:embed="rId2"/>
          <a:stretch>
            <a:fillRect/>
          </a:stretch>
        </p:blipFill>
        <p:spPr>
          <a:xfrm>
            <a:off x="765895" y="1989000"/>
            <a:ext cx="4187105" cy="2880000"/>
          </a:xfrm>
          <a:prstGeom prst="rect">
            <a:avLst/>
          </a:prstGeom>
        </p:spPr>
      </p:pic>
    </p:spTree>
    <p:extLst>
      <p:ext uri="{BB962C8B-B14F-4D97-AF65-F5344CB8AC3E}">
        <p14:creationId xmlns:p14="http://schemas.microsoft.com/office/powerpoint/2010/main" val="449006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このスライドを使って、理念と行動指針の徹底についての取り組みの基本的ステップとポイントについて</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説明する。</a:t>
            </a:r>
            <a:endParaRPr kumimoji="1" lang="ja-JP" altLang="en-US" dirty="0"/>
          </a:p>
        </p:txBody>
      </p:sp>
      <p:sp>
        <p:nvSpPr>
          <p:cNvPr id="3" name="テキスト プレースホルダー 2"/>
          <p:cNvSpPr>
            <a:spLocks noGrp="1"/>
          </p:cNvSpPr>
          <p:nvPr>
            <p:ph type="body" sz="quarter" idx="11"/>
          </p:nvPr>
        </p:nvSpPr>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理念と行動指針の</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徹底により、</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自律的な行動がとれる職員を育成</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できること。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それらの取組によって得られる効果があること。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pic>
        <p:nvPicPr>
          <p:cNvPr id="4" name="図 3"/>
          <p:cNvPicPr>
            <a:picLocks noChangeAspect="1"/>
          </p:cNvPicPr>
          <p:nvPr/>
        </p:nvPicPr>
        <p:blipFill>
          <a:blip r:embed="rId2"/>
          <a:stretch>
            <a:fillRect/>
          </a:stretch>
        </p:blipFill>
        <p:spPr>
          <a:xfrm>
            <a:off x="1332674" y="1414099"/>
            <a:ext cx="3620326" cy="2520000"/>
          </a:xfrm>
          <a:prstGeom prst="rect">
            <a:avLst/>
          </a:prstGeom>
        </p:spPr>
      </p:pic>
      <p:pic>
        <p:nvPicPr>
          <p:cNvPr id="5" name="図 4"/>
          <p:cNvPicPr>
            <a:picLocks noChangeAspect="1"/>
          </p:cNvPicPr>
          <p:nvPr/>
        </p:nvPicPr>
        <p:blipFill>
          <a:blip r:embed="rId3"/>
          <a:stretch>
            <a:fillRect/>
          </a:stretch>
        </p:blipFill>
        <p:spPr>
          <a:xfrm>
            <a:off x="1332674" y="4001318"/>
            <a:ext cx="3620326" cy="2520000"/>
          </a:xfrm>
          <a:prstGeom prst="rect">
            <a:avLst/>
          </a:prstGeom>
        </p:spPr>
      </p:pic>
    </p:spTree>
    <p:extLst>
      <p:ext uri="{BB962C8B-B14F-4D97-AF65-F5344CB8AC3E}">
        <p14:creationId xmlns:p14="http://schemas.microsoft.com/office/powerpoint/2010/main" val="3213497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このスライドを使って、受講者に「グループワークを展開する」体験をしてもらう</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予め、グループ分けをどうするか、決めておく。</a:t>
            </a: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3" name="テキスト プレースホルダー 2"/>
          <p:cNvSpPr>
            <a:spLocks noGrp="1"/>
          </p:cNvSpPr>
          <p:nvPr>
            <p:ph type="body" sz="quarter" idx="11"/>
          </p:nvPr>
        </p:nvSpPr>
        <p:spPr>
          <a:xfrm>
            <a:off x="5583238" y="4346917"/>
            <a:ext cx="3692525" cy="2133395"/>
          </a:xfrm>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受講者は、自分達が理念・行動指針についてどのような現状認識をしているのかを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把握</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理念や行動指針が浸透</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しない、という声</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を通して現場の業務や心理状態を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イメージすること。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その</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理由や</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背景には何があるか、体験を通して、実際の議論をイメージすること。</a:t>
            </a:r>
            <a:endParaRPr kumimoji="1" lang="ja-JP" altLang="en-US" dirty="0"/>
          </a:p>
        </p:txBody>
      </p:sp>
      <p:pic>
        <p:nvPicPr>
          <p:cNvPr id="4" name="図 3"/>
          <p:cNvPicPr>
            <a:picLocks noChangeAspect="1"/>
          </p:cNvPicPr>
          <p:nvPr/>
        </p:nvPicPr>
        <p:blipFill>
          <a:blip r:embed="rId2"/>
          <a:stretch>
            <a:fillRect/>
          </a:stretch>
        </p:blipFill>
        <p:spPr>
          <a:xfrm>
            <a:off x="813904" y="1989000"/>
            <a:ext cx="4139096" cy="2880000"/>
          </a:xfrm>
          <a:prstGeom prst="rect">
            <a:avLst/>
          </a:prstGeom>
        </p:spPr>
      </p:pic>
    </p:spTree>
    <p:extLst>
      <p:ext uri="{BB962C8B-B14F-4D97-AF65-F5344CB8AC3E}">
        <p14:creationId xmlns:p14="http://schemas.microsoft.com/office/powerpoint/2010/main" val="3257901835"/>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061A82-4D59-4C31-A923-DD04CEF16DB1}"/>
</file>

<file path=customXml/itemProps2.xml><?xml version="1.0" encoding="utf-8"?>
<ds:datastoreItem xmlns:ds="http://schemas.openxmlformats.org/officeDocument/2006/customXml" ds:itemID="{380BD835-97E8-4ECF-BA7F-70C5C0DB24C0}"/>
</file>

<file path=customXml/itemProps3.xml><?xml version="1.0" encoding="utf-8"?>
<ds:datastoreItem xmlns:ds="http://schemas.openxmlformats.org/officeDocument/2006/customXml" ds:itemID="{25B0D3B1-E816-499C-A275-F5281E04BE2B}"/>
</file>

<file path=docProps/app.xml><?xml version="1.0" encoding="utf-8"?>
<Properties xmlns="http://schemas.openxmlformats.org/officeDocument/2006/extended-properties" xmlns:vt="http://schemas.openxmlformats.org/officeDocument/2006/docPropsVTypes">
  <Template>Office Theme</Template>
  <TotalTime>728</TotalTime>
  <Words>691</Words>
  <Application>Microsoft Office PowerPoint</Application>
  <PresentationFormat>A4 210 x 297 mm</PresentationFormat>
  <Paragraphs>44</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69</cp:revision>
  <dcterms:created xsi:type="dcterms:W3CDTF">2022-01-04T11:33:49Z</dcterms:created>
  <dcterms:modified xsi:type="dcterms:W3CDTF">2022-03-27T08:38:58Z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