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0.xml" ContentType="application/vnd.openxmlformats-officedocument.presentationml.slide+xml"/>
  <Override PartName="/ppt/slides/slide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EDCFB"/>
    <a:srgbClr val="6491F2"/>
    <a:srgbClr val="283A61"/>
    <a:srgbClr val="F58220"/>
    <a:srgbClr val="F1A36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59" autoAdjust="0"/>
    <p:restoredTop sz="94660"/>
  </p:normalViewPr>
  <p:slideViewPr>
    <p:cSldViewPr snapToGrid="0">
      <p:cViewPr varScale="1">
        <p:scale>
          <a:sx n="111" d="100"/>
          <a:sy n="111" d="100"/>
        </p:scale>
        <p:origin x="1020" y="114"/>
      </p:cViewPr>
      <p:guideLst>
        <p:guide orient="horz" pos="2160"/>
        <p:guide pos="312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97" d="100"/>
          <a:sy n="97" d="100"/>
        </p:scale>
        <p:origin x="276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8F1854-FE55-424E-A55F-FC7D666CAD8D}" type="datetimeFigureOut">
              <a:rPr kumimoji="1" lang="ja-JP" altLang="en-US" smtClean="0"/>
              <a:t>2022/3/27</a:t>
            </a:fld>
            <a:endParaRPr kumimoji="1" lang="ja-JP" altLang="en-US"/>
          </a:p>
        </p:txBody>
      </p:sp>
      <p:sp>
        <p:nvSpPr>
          <p:cNvPr id="4" name="スライド イメージ プレースホルダー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E89BD4-F103-43BA-8C86-ABE4CF9F096D}" type="slidenum">
              <a:rPr kumimoji="1" lang="ja-JP" altLang="en-US" smtClean="0"/>
              <a:t>‹#›</a:t>
            </a:fld>
            <a:endParaRPr kumimoji="1" lang="ja-JP" altLang="en-US"/>
          </a:p>
        </p:txBody>
      </p:sp>
    </p:spTree>
    <p:extLst>
      <p:ext uri="{BB962C8B-B14F-4D97-AF65-F5344CB8AC3E}">
        <p14:creationId xmlns:p14="http://schemas.microsoft.com/office/powerpoint/2010/main" val="392347949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9906000" cy="6858000"/>
          </a:xfrm>
          <a:prstGeom prst="rect">
            <a:avLst/>
          </a:prstGeom>
        </p:spPr>
      </p:pic>
      <p:sp>
        <p:nvSpPr>
          <p:cNvPr id="4" name="楕円 3"/>
          <p:cNvSpPr/>
          <p:nvPr userDrawn="1"/>
        </p:nvSpPr>
        <p:spPr>
          <a:xfrm>
            <a:off x="359172" y="3861048"/>
            <a:ext cx="1785516" cy="1656184"/>
          </a:xfrm>
          <a:prstGeom prst="ellipse">
            <a:avLst/>
          </a:prstGeom>
          <a:solidFill>
            <a:schemeClr val="accent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smtClean="0">
                <a:latin typeface="Meiryo UI" panose="020B0604030504040204" pitchFamily="50" charset="-128"/>
                <a:ea typeface="Meiryo UI" panose="020B0604030504040204" pitchFamily="50" charset="-128"/>
              </a:rPr>
              <a:t>学習目標</a:t>
            </a:r>
            <a:endParaRPr kumimoji="1" lang="en-US" altLang="ja-JP" sz="2000" dirty="0" smtClean="0">
              <a:latin typeface="Meiryo UI" panose="020B0604030504040204" pitchFamily="50" charset="-128"/>
              <a:ea typeface="Meiryo UI" panose="020B0604030504040204" pitchFamily="50" charset="-128"/>
            </a:endParaRPr>
          </a:p>
          <a:p>
            <a:pPr algn="ctr"/>
            <a:r>
              <a:rPr kumimoji="1" lang="ja-JP" altLang="en-US" sz="2000" dirty="0" smtClean="0">
                <a:latin typeface="Meiryo UI" panose="020B0604030504040204" pitchFamily="50" charset="-128"/>
                <a:ea typeface="Meiryo UI" panose="020B0604030504040204" pitchFamily="50" charset="-128"/>
              </a:rPr>
              <a:t>ゴール</a:t>
            </a:r>
            <a:endParaRPr kumimoji="1" lang="ja-JP" altLang="en-US" sz="2000" dirty="0">
              <a:latin typeface="Meiryo UI" panose="020B0604030504040204" pitchFamily="50" charset="-128"/>
              <a:ea typeface="Meiryo UI" panose="020B0604030504040204" pitchFamily="50" charset="-128"/>
            </a:endParaRPr>
          </a:p>
        </p:txBody>
      </p:sp>
      <p:sp>
        <p:nvSpPr>
          <p:cNvPr id="7" name="テキスト プレースホルダー 6"/>
          <p:cNvSpPr>
            <a:spLocks noGrp="1"/>
          </p:cNvSpPr>
          <p:nvPr>
            <p:ph type="body" sz="quarter" idx="11"/>
          </p:nvPr>
        </p:nvSpPr>
        <p:spPr>
          <a:xfrm>
            <a:off x="996950" y="2728913"/>
            <a:ext cx="7648575" cy="706437"/>
          </a:xfrm>
          <a:prstGeom prst="rect">
            <a:avLst/>
          </a:prstGeom>
        </p:spPr>
        <p:txBody>
          <a:bodyPr anchor="ctr"/>
          <a:lstStyle>
            <a:lvl1pPr marL="0" indent="0">
              <a:buNone/>
              <a:defRPr sz="3600">
                <a:latin typeface="Meiryo UI" panose="020B0604030504040204" pitchFamily="50" charset="-128"/>
                <a:ea typeface="Meiryo UI" panose="020B0604030504040204" pitchFamily="50" charset="-128"/>
              </a:defRPr>
            </a:lvl1pPr>
          </a:lstStyle>
          <a:p>
            <a:pPr lvl="0"/>
            <a:endParaRPr kumimoji="1" lang="ja-JP" altLang="en-US" dirty="0"/>
          </a:p>
        </p:txBody>
      </p:sp>
      <p:sp>
        <p:nvSpPr>
          <p:cNvPr id="11" name="テキスト プレースホルダー 6"/>
          <p:cNvSpPr>
            <a:spLocks noGrp="1"/>
          </p:cNvSpPr>
          <p:nvPr>
            <p:ph type="body" sz="quarter" idx="12"/>
          </p:nvPr>
        </p:nvSpPr>
        <p:spPr>
          <a:xfrm>
            <a:off x="2299855" y="4335921"/>
            <a:ext cx="6982690" cy="706437"/>
          </a:xfrm>
          <a:prstGeom prst="rect">
            <a:avLst/>
          </a:prstGeom>
          <a:solidFill>
            <a:schemeClr val="accent3">
              <a:lumMod val="20000"/>
              <a:lumOff val="80000"/>
            </a:schemeClr>
          </a:solidFill>
        </p:spPr>
        <p:txBody>
          <a:bodyPr anchor="ctr"/>
          <a:lstStyle>
            <a:lvl1pPr marL="0" indent="0" algn="ctr">
              <a:buNone/>
              <a:defRPr sz="2000">
                <a:latin typeface="Meiryo UI" panose="020B0604030504040204" pitchFamily="50" charset="-128"/>
                <a:ea typeface="Meiryo UI" panose="020B0604030504040204" pitchFamily="50" charset="-128"/>
              </a:defRPr>
            </a:lvl1pPr>
          </a:lstStyle>
          <a:p>
            <a:pPr lvl="0"/>
            <a:endParaRPr kumimoji="1" lang="ja-JP" altLang="en-US" dirty="0"/>
          </a:p>
        </p:txBody>
      </p:sp>
      <p:sp>
        <p:nvSpPr>
          <p:cNvPr id="12" name="正方形/長方形 11"/>
          <p:cNvSpPr/>
          <p:nvPr userDrawn="1"/>
        </p:nvSpPr>
        <p:spPr>
          <a:xfrm>
            <a:off x="996950" y="1610488"/>
            <a:ext cx="4156941" cy="692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kumimoji="1" lang="ja-JP" altLang="en-US" sz="3600" b="1" dirty="0" smtClean="0">
                <a:solidFill>
                  <a:schemeClr val="tx1"/>
                </a:solidFill>
                <a:latin typeface="Meiryo UI" panose="020B0604030504040204" pitchFamily="50" charset="-128"/>
                <a:ea typeface="Meiryo UI" panose="020B0604030504040204" pitchFamily="50" charset="-128"/>
              </a:rPr>
              <a:t>テーマ</a:t>
            </a:r>
            <a:endParaRPr kumimoji="1" lang="ja-JP" altLang="en-US" sz="3600" b="1"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8673034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906000" cy="6858000"/>
          </a:xfrm>
          <a:prstGeom prst="rect">
            <a:avLst/>
          </a:prstGeom>
        </p:spPr>
      </p:pic>
      <p:cxnSp>
        <p:nvCxnSpPr>
          <p:cNvPr id="7" name="直線コネクタ 6">
            <a:extLst>
              <a:ext uri="{FF2B5EF4-FFF2-40B4-BE49-F238E27FC236}">
                <a16:creationId xmlns:a16="http://schemas.microsoft.com/office/drawing/2014/main" id="{1BB62C20-EA96-455F-BF33-DA10E660C033}"/>
              </a:ext>
            </a:extLst>
          </p:cNvPr>
          <p:cNvCxnSpPr>
            <a:cxnSpLocks/>
          </p:cNvCxnSpPr>
          <p:nvPr userDrawn="1"/>
        </p:nvCxnSpPr>
        <p:spPr>
          <a:xfrm>
            <a:off x="536151" y="1215504"/>
            <a:ext cx="8739237"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図 7">
            <a:extLst>
              <a:ext uri="{FF2B5EF4-FFF2-40B4-BE49-F238E27FC236}">
                <a16:creationId xmlns:a16="http://schemas.microsoft.com/office/drawing/2014/main" id="{7E780AF9-D081-437D-9CD8-12D77782E71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450773" y="488905"/>
            <a:ext cx="751065" cy="751065"/>
          </a:xfrm>
          <a:prstGeom prst="rect">
            <a:avLst/>
          </a:prstGeom>
        </p:spPr>
      </p:pic>
      <p:sp>
        <p:nvSpPr>
          <p:cNvPr id="11" name="ホームベース 9">
            <a:extLst>
              <a:ext uri="{FF2B5EF4-FFF2-40B4-BE49-F238E27FC236}">
                <a16:creationId xmlns:a16="http://schemas.microsoft.com/office/drawing/2014/main" id="{83C152B9-5176-48D0-8B68-BCB92E7DEFD8}"/>
              </a:ext>
            </a:extLst>
          </p:cNvPr>
          <p:cNvSpPr/>
          <p:nvPr/>
        </p:nvSpPr>
        <p:spPr>
          <a:xfrm>
            <a:off x="5438943" y="590752"/>
            <a:ext cx="846316" cy="450880"/>
          </a:xfrm>
          <a:prstGeom prst="homePlate">
            <a:avLst/>
          </a:prstGeom>
          <a:solidFill>
            <a:srgbClr val="B5E888">
              <a:alpha val="80000"/>
            </a:srgbClr>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600" b="1" i="0" u="none" strike="noStrike" kern="0" cap="none" spc="0" normalizeH="0" baseline="0" noProof="0" dirty="0" smtClean="0">
                <a:ln>
                  <a:noFill/>
                </a:ln>
                <a:solidFill>
                  <a:srgbClr val="000000">
                    <a:lumMod val="95000"/>
                    <a:lumOff val="5000"/>
                  </a:srgbClr>
                </a:solidFill>
                <a:effectLst/>
                <a:uLnTx/>
                <a:uFillTx/>
                <a:latin typeface="Meiryo UI" panose="020B0604030504040204" pitchFamily="50" charset="-128"/>
                <a:ea typeface="Meiryo UI" panose="020B0604030504040204" pitchFamily="50" charset="-128"/>
                <a:cs typeface="+mn-cs"/>
              </a:rPr>
              <a:t>参照</a:t>
            </a:r>
          </a:p>
        </p:txBody>
      </p:sp>
      <p:sp>
        <p:nvSpPr>
          <p:cNvPr id="13" name="テキスト プレースホルダー 2"/>
          <p:cNvSpPr txBox="1">
            <a:spLocks/>
          </p:cNvSpPr>
          <p:nvPr userDrawn="1"/>
        </p:nvSpPr>
        <p:spPr>
          <a:xfrm>
            <a:off x="1201838" y="505508"/>
            <a:ext cx="4421958" cy="720000"/>
          </a:xfrm>
          <a:prstGeom prst="rect">
            <a:avLst/>
          </a:prstGeom>
        </p:spPr>
        <p:txBody>
          <a:bodyPr tIns="108000" anchor="ctr" anchorCtr="0">
            <a:normAutofit/>
          </a:bodyPr>
          <a:lstStyle>
            <a:lvl1pPr marL="0" indent="0" algn="l" defTabSz="484862" rtl="0" eaLnBrk="1" fontAlgn="base" hangingPunct="1">
              <a:spcBef>
                <a:spcPct val="20000"/>
              </a:spcBef>
              <a:spcAft>
                <a:spcPct val="0"/>
              </a:spcAft>
              <a:buFont typeface="+mj-lt"/>
              <a:buNone/>
              <a:defRPr kumimoji="1" sz="2400" b="0" kern="1200" baseline="0">
                <a:solidFill>
                  <a:schemeClr val="tx1"/>
                </a:solidFill>
                <a:latin typeface="HGPｺﾞｼｯｸE" panose="020B0900000000000000" pitchFamily="50" charset="-128"/>
                <a:ea typeface="HGPｺﾞｼｯｸE" panose="020B0900000000000000" pitchFamily="50" charset="-128"/>
                <a:cs typeface="Arial"/>
              </a:defRPr>
            </a:lvl1pPr>
            <a:lvl2pPr marL="723926" indent="-239063"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2pPr>
            <a:lvl3pPr marL="1156599" indent="-186874"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3pPr>
            <a:lvl4pPr marL="1638094" indent="-183509"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4pPr>
            <a:lvl5pPr marL="2121273" indent="-181825"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r>
              <a:rPr lang="ja-JP" altLang="en-US" dirty="0" smtClean="0">
                <a:latin typeface="メイリオ" panose="020B0604030504040204" pitchFamily="50" charset="-128"/>
                <a:ea typeface="メイリオ" panose="020B0604030504040204" pitchFamily="50" charset="-128"/>
              </a:rPr>
              <a:t>導入</a:t>
            </a:r>
            <a:endParaRPr lang="ja-JP" altLang="en-US" dirty="0">
              <a:latin typeface="メイリオ" panose="020B0604030504040204" pitchFamily="50" charset="-128"/>
              <a:ea typeface="メイリオ" panose="020B0604030504040204" pitchFamily="50" charset="-128"/>
            </a:endParaRPr>
          </a:p>
        </p:txBody>
      </p:sp>
      <p:sp>
        <p:nvSpPr>
          <p:cNvPr id="15" name="テキスト プレースホルダー 14"/>
          <p:cNvSpPr>
            <a:spLocks noGrp="1"/>
          </p:cNvSpPr>
          <p:nvPr>
            <p:ph type="body" sz="quarter" idx="10" hasCustomPrompt="1"/>
          </p:nvPr>
        </p:nvSpPr>
        <p:spPr>
          <a:xfrm>
            <a:off x="6285259" y="590024"/>
            <a:ext cx="2959278" cy="450850"/>
          </a:xfrm>
          <a:prstGeom prst="rect">
            <a:avLst/>
          </a:prstGeom>
        </p:spPr>
        <p:txBody>
          <a:bodyPr anchor="ctr"/>
          <a:lstStyle>
            <a:lvl1pPr marL="0" marR="0" indent="0" algn="l" defTabSz="925880" rtl="0" eaLnBrk="1" fontAlgn="auto" latinLnBrk="0" hangingPunct="1">
              <a:lnSpc>
                <a:spcPct val="100000"/>
              </a:lnSpc>
              <a:spcBef>
                <a:spcPts val="0"/>
              </a:spcBef>
              <a:spcAft>
                <a:spcPts val="0"/>
              </a:spcAft>
              <a:buClrTx/>
              <a:buSzTx/>
              <a:buFontTx/>
              <a:buNone/>
              <a:tabLst/>
              <a:defRPr sz="1400"/>
            </a:lvl1pPr>
          </a:lstStyle>
          <a:p>
            <a:pPr marL="0" marR="0" lvl="0" indent="0" algn="l" defTabSz="92588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n-cs"/>
              </a:rPr>
              <a:t>支援・促進する手引き　　 </a:t>
            </a:r>
            <a:r>
              <a:rPr kumimoji="1" lang="en-US" altLang="ja-JP" sz="12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n-cs"/>
              </a:rPr>
              <a:t>P</a:t>
            </a:r>
          </a:p>
          <a:p>
            <a:pPr marL="0" marR="0" lvl="0" indent="0" algn="l" defTabSz="92588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n-cs"/>
              </a:rPr>
              <a:t>居宅・改訂版ガイドライン　</a:t>
            </a:r>
            <a:r>
              <a:rPr kumimoji="1" lang="en-US" altLang="ja-JP" sz="12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n-cs"/>
              </a:rPr>
              <a:t>P</a:t>
            </a:r>
          </a:p>
        </p:txBody>
      </p:sp>
    </p:spTree>
    <p:extLst>
      <p:ext uri="{BB962C8B-B14F-4D97-AF65-F5344CB8AC3E}">
        <p14:creationId xmlns:p14="http://schemas.microsoft.com/office/powerpoint/2010/main" val="407370606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906000" cy="6857999"/>
          </a:xfrm>
          <a:prstGeom prst="rect">
            <a:avLst/>
          </a:prstGeom>
        </p:spPr>
      </p:pic>
      <p:cxnSp>
        <p:nvCxnSpPr>
          <p:cNvPr id="6" name="直線コネクタ 5">
            <a:extLst>
              <a:ext uri="{FF2B5EF4-FFF2-40B4-BE49-F238E27FC236}">
                <a16:creationId xmlns:a16="http://schemas.microsoft.com/office/drawing/2014/main" id="{1BB62C20-EA96-455F-BF33-DA10E660C033}"/>
              </a:ext>
            </a:extLst>
          </p:cNvPr>
          <p:cNvCxnSpPr>
            <a:cxnSpLocks/>
          </p:cNvCxnSpPr>
          <p:nvPr userDrawn="1"/>
        </p:nvCxnSpPr>
        <p:spPr>
          <a:xfrm>
            <a:off x="536151" y="1215504"/>
            <a:ext cx="8739237"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図 8">
            <a:extLst>
              <a:ext uri="{FF2B5EF4-FFF2-40B4-BE49-F238E27FC236}">
                <a16:creationId xmlns:a16="http://schemas.microsoft.com/office/drawing/2014/main" id="{7E780AF9-D081-437D-9CD8-12D77782E71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450773" y="488905"/>
            <a:ext cx="751065" cy="751065"/>
          </a:xfrm>
          <a:prstGeom prst="rect">
            <a:avLst/>
          </a:prstGeom>
        </p:spPr>
      </p:pic>
      <p:sp>
        <p:nvSpPr>
          <p:cNvPr id="10" name="テキスト プレースホルダー 2"/>
          <p:cNvSpPr txBox="1">
            <a:spLocks/>
          </p:cNvSpPr>
          <p:nvPr userDrawn="1"/>
        </p:nvSpPr>
        <p:spPr>
          <a:xfrm>
            <a:off x="1201838" y="505508"/>
            <a:ext cx="4421958" cy="720000"/>
          </a:xfrm>
          <a:prstGeom prst="rect">
            <a:avLst/>
          </a:prstGeom>
        </p:spPr>
        <p:txBody>
          <a:bodyPr tIns="108000" anchor="ctr" anchorCtr="0">
            <a:normAutofit/>
          </a:bodyPr>
          <a:lstStyle>
            <a:lvl1pPr marL="0" indent="0" algn="l" defTabSz="484862" rtl="0" eaLnBrk="1" fontAlgn="base" hangingPunct="1">
              <a:spcBef>
                <a:spcPct val="20000"/>
              </a:spcBef>
              <a:spcAft>
                <a:spcPct val="0"/>
              </a:spcAft>
              <a:buFont typeface="+mj-lt"/>
              <a:buNone/>
              <a:defRPr kumimoji="1" sz="2400" b="0" kern="1200" baseline="0">
                <a:solidFill>
                  <a:schemeClr val="tx1"/>
                </a:solidFill>
                <a:latin typeface="HGPｺﾞｼｯｸE" panose="020B0900000000000000" pitchFamily="50" charset="-128"/>
                <a:ea typeface="HGPｺﾞｼｯｸE" panose="020B0900000000000000" pitchFamily="50" charset="-128"/>
                <a:cs typeface="Arial"/>
              </a:defRPr>
            </a:lvl1pPr>
            <a:lvl2pPr marL="723926" indent="-239063"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2pPr>
            <a:lvl3pPr marL="1156599" indent="-186874"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3pPr>
            <a:lvl4pPr marL="1638094" indent="-183509"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4pPr>
            <a:lvl5pPr marL="2121273" indent="-181825"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r>
              <a:rPr lang="ja-JP" altLang="en-US" dirty="0" smtClean="0">
                <a:latin typeface="メイリオ" panose="020B0604030504040204" pitchFamily="50" charset="-128"/>
                <a:ea typeface="メイリオ" panose="020B0604030504040204" pitchFamily="50" charset="-128"/>
              </a:rPr>
              <a:t>展開（グループへの問い）</a:t>
            </a:r>
            <a:endParaRPr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4254788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906000" cy="6857999"/>
          </a:xfrm>
          <a:prstGeom prst="rect">
            <a:avLst/>
          </a:prstGeom>
        </p:spPr>
      </p:pic>
      <p:cxnSp>
        <p:nvCxnSpPr>
          <p:cNvPr id="9" name="直線コネクタ 8">
            <a:extLst>
              <a:ext uri="{FF2B5EF4-FFF2-40B4-BE49-F238E27FC236}">
                <a16:creationId xmlns:a16="http://schemas.microsoft.com/office/drawing/2014/main" id="{1BB62C20-EA96-455F-BF33-DA10E660C033}"/>
              </a:ext>
            </a:extLst>
          </p:cNvPr>
          <p:cNvCxnSpPr>
            <a:cxnSpLocks/>
          </p:cNvCxnSpPr>
          <p:nvPr userDrawn="1"/>
        </p:nvCxnSpPr>
        <p:spPr>
          <a:xfrm>
            <a:off x="536151" y="1215504"/>
            <a:ext cx="8739237"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図 9">
            <a:extLst>
              <a:ext uri="{FF2B5EF4-FFF2-40B4-BE49-F238E27FC236}">
                <a16:creationId xmlns:a16="http://schemas.microsoft.com/office/drawing/2014/main" id="{7E780AF9-D081-437D-9CD8-12D77782E71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450773" y="488905"/>
            <a:ext cx="751065" cy="751065"/>
          </a:xfrm>
          <a:prstGeom prst="rect">
            <a:avLst/>
          </a:prstGeom>
        </p:spPr>
      </p:pic>
      <p:sp>
        <p:nvSpPr>
          <p:cNvPr id="11" name="テキスト プレースホルダー 2"/>
          <p:cNvSpPr txBox="1">
            <a:spLocks/>
          </p:cNvSpPr>
          <p:nvPr userDrawn="1"/>
        </p:nvSpPr>
        <p:spPr>
          <a:xfrm>
            <a:off x="1201838" y="505508"/>
            <a:ext cx="4421958" cy="720000"/>
          </a:xfrm>
          <a:prstGeom prst="rect">
            <a:avLst/>
          </a:prstGeom>
        </p:spPr>
        <p:txBody>
          <a:bodyPr tIns="108000" anchor="ctr" anchorCtr="0">
            <a:normAutofit/>
          </a:bodyPr>
          <a:lstStyle>
            <a:lvl1pPr marL="0" indent="0" algn="l" defTabSz="484862" rtl="0" eaLnBrk="1" fontAlgn="base" hangingPunct="1">
              <a:spcBef>
                <a:spcPct val="20000"/>
              </a:spcBef>
              <a:spcAft>
                <a:spcPct val="0"/>
              </a:spcAft>
              <a:buFont typeface="+mj-lt"/>
              <a:buNone/>
              <a:defRPr kumimoji="1" sz="2400" b="0" kern="1200" baseline="0">
                <a:solidFill>
                  <a:schemeClr val="tx1"/>
                </a:solidFill>
                <a:latin typeface="HGPｺﾞｼｯｸE" panose="020B0900000000000000" pitchFamily="50" charset="-128"/>
                <a:ea typeface="HGPｺﾞｼｯｸE" panose="020B0900000000000000" pitchFamily="50" charset="-128"/>
                <a:cs typeface="Arial"/>
              </a:defRPr>
            </a:lvl1pPr>
            <a:lvl2pPr marL="723926" indent="-239063"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2pPr>
            <a:lvl3pPr marL="1156599" indent="-186874"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3pPr>
            <a:lvl4pPr marL="1638094" indent="-183509"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4pPr>
            <a:lvl5pPr marL="2121273" indent="-181825"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r>
              <a:rPr lang="ja-JP" altLang="en-US" dirty="0" smtClean="0">
                <a:latin typeface="メイリオ" panose="020B0604030504040204" pitchFamily="50" charset="-128"/>
                <a:ea typeface="メイリオ" panose="020B0604030504040204" pitchFamily="50" charset="-128"/>
              </a:rPr>
              <a:t>振り返り</a:t>
            </a:r>
            <a:endParaRPr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4008865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セクション見出し">
    <p:bg>
      <p:bgRef idx="1003">
        <a:schemeClr val="bg1"/>
      </p:bgRef>
    </p:bg>
    <p:spTree>
      <p:nvGrpSpPr>
        <p:cNvPr id="1" name=""/>
        <p:cNvGrpSpPr/>
        <p:nvPr/>
      </p:nvGrpSpPr>
      <p:grpSpPr>
        <a:xfrm>
          <a:off x="0" y="0"/>
          <a:ext cx="0" cy="0"/>
          <a:chOff x="0" y="0"/>
          <a:chExt cx="0" cy="0"/>
        </a:xfrm>
      </p:grpSpPr>
      <p:sp>
        <p:nvSpPr>
          <p:cNvPr id="7" name="テキスト ボックス 6"/>
          <p:cNvSpPr txBox="1"/>
          <p:nvPr userDrawn="1"/>
        </p:nvSpPr>
        <p:spPr>
          <a:xfrm>
            <a:off x="2327088" y="2924944"/>
            <a:ext cx="5578771" cy="707886"/>
          </a:xfrm>
          <a:prstGeom prst="rect">
            <a:avLst/>
          </a:prstGeom>
          <a:noFill/>
        </p:spPr>
        <p:txBody>
          <a:bodyPr wrap="none" rtlCol="0">
            <a:spAutoFit/>
          </a:bodyPr>
          <a:lstStyle/>
          <a:p>
            <a:pPr algn="ctr"/>
            <a:r>
              <a:rPr lang="ja-JP" altLang="en-US" sz="4000" dirty="0" smtClean="0">
                <a:latin typeface="Meiryo UI" panose="020B0604030504040204" pitchFamily="50" charset="-128"/>
                <a:ea typeface="Meiryo UI" panose="020B0604030504040204" pitchFamily="50" charset="-128"/>
                <a:cs typeface="Meiryo UI" panose="020B0604030504040204" pitchFamily="50" charset="-128"/>
              </a:rPr>
              <a:t>伝達者向け解説のスライド</a:t>
            </a:r>
            <a:endParaRPr kumimoji="1" lang="ja-JP" altLang="en-US" sz="4000" dirty="0" smtClean="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8060150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とコンテンツ">
    <p:bg>
      <p:bgPr>
        <a:solidFill>
          <a:schemeClr val="bg1">
            <a:lumMod val="95000"/>
          </a:schemeClr>
        </a:solidFill>
        <a:effectLst/>
      </p:bgPr>
    </p:bg>
    <p:spTree>
      <p:nvGrpSpPr>
        <p:cNvPr id="1" name=""/>
        <p:cNvGrpSpPr/>
        <p:nvPr/>
      </p:nvGrpSpPr>
      <p:grpSpPr>
        <a:xfrm>
          <a:off x="0" y="0"/>
          <a:ext cx="0" cy="0"/>
          <a:chOff x="0" y="0"/>
          <a:chExt cx="0" cy="0"/>
        </a:xfrm>
      </p:grpSpPr>
      <p:sp>
        <p:nvSpPr>
          <p:cNvPr id="7" name="テキスト ボックス 6"/>
          <p:cNvSpPr txBox="1"/>
          <p:nvPr userDrawn="1"/>
        </p:nvSpPr>
        <p:spPr>
          <a:xfrm>
            <a:off x="5457663" y="1223154"/>
            <a:ext cx="2188420" cy="338554"/>
          </a:xfrm>
          <a:prstGeom prst="rect">
            <a:avLst/>
          </a:prstGeom>
          <a:noFill/>
        </p:spPr>
        <p:txBody>
          <a:bodyPr wrap="none" rtlCol="0">
            <a:spAutoFit/>
          </a:bodyPr>
          <a:lstStyle/>
          <a:p>
            <a:pPr marL="285750" indent="-285750">
              <a:buClr>
                <a:schemeClr val="accent4">
                  <a:lumMod val="75000"/>
                </a:schemeClr>
              </a:buClr>
              <a:buFont typeface="Wingdings" panose="05000000000000000000" pitchFamily="2" charset="2"/>
              <a:buChar char="u"/>
            </a:pPr>
            <a:r>
              <a:rPr kumimoji="1"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伝達者は何をする？</a:t>
            </a:r>
          </a:p>
        </p:txBody>
      </p:sp>
      <p:sp>
        <p:nvSpPr>
          <p:cNvPr id="8" name="テキスト ボックス 7"/>
          <p:cNvSpPr txBox="1"/>
          <p:nvPr userDrawn="1"/>
        </p:nvSpPr>
        <p:spPr>
          <a:xfrm>
            <a:off x="5457663" y="3763926"/>
            <a:ext cx="3328155" cy="338554"/>
          </a:xfrm>
          <a:prstGeom prst="rect">
            <a:avLst/>
          </a:prstGeom>
          <a:noFill/>
        </p:spPr>
        <p:txBody>
          <a:bodyPr wrap="none" rtlCol="0">
            <a:spAutoFit/>
          </a:bodyPr>
          <a:lstStyle/>
          <a:p>
            <a:pPr marL="285750" indent="-285750">
              <a:buClr>
                <a:schemeClr val="accent4">
                  <a:lumMod val="75000"/>
                </a:schemeClr>
              </a:buClr>
              <a:buFont typeface="Wingdings" panose="05000000000000000000" pitchFamily="2" charset="2"/>
              <a:buChar char="u"/>
            </a:pPr>
            <a:r>
              <a:rPr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伝達者から</a:t>
            </a: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受講者に何を伝える</a:t>
            </a:r>
            <a:r>
              <a:rPr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a:t>
            </a:r>
            <a:endParaRPr lang="ja-JP" altLang="en-US" sz="1600" b="1"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9" name="直線コネクタ 8">
            <a:extLst>
              <a:ext uri="{FF2B5EF4-FFF2-40B4-BE49-F238E27FC236}">
                <a16:creationId xmlns:a16="http://schemas.microsoft.com/office/drawing/2014/main" id="{1BB62C20-EA96-455F-BF33-DA10E660C033}"/>
              </a:ext>
            </a:extLst>
          </p:cNvPr>
          <p:cNvCxnSpPr>
            <a:cxnSpLocks/>
          </p:cNvCxnSpPr>
          <p:nvPr userDrawn="1"/>
        </p:nvCxnSpPr>
        <p:spPr>
          <a:xfrm>
            <a:off x="536151" y="957747"/>
            <a:ext cx="8739237"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3" name="テキスト プレースホルダー 2"/>
          <p:cNvSpPr txBox="1">
            <a:spLocks/>
          </p:cNvSpPr>
          <p:nvPr userDrawn="1"/>
        </p:nvSpPr>
        <p:spPr>
          <a:xfrm>
            <a:off x="536151" y="237747"/>
            <a:ext cx="8739237" cy="720000"/>
          </a:xfrm>
          <a:prstGeom prst="rect">
            <a:avLst/>
          </a:prstGeom>
        </p:spPr>
        <p:txBody>
          <a:bodyPr tIns="108000" anchor="ctr" anchorCtr="0">
            <a:normAutofit/>
          </a:bodyPr>
          <a:lstStyle>
            <a:lvl1pPr marL="0" indent="0" algn="l" defTabSz="484862" rtl="0" eaLnBrk="1" fontAlgn="base" hangingPunct="1">
              <a:spcBef>
                <a:spcPct val="20000"/>
              </a:spcBef>
              <a:spcAft>
                <a:spcPct val="0"/>
              </a:spcAft>
              <a:buFont typeface="+mj-lt"/>
              <a:buNone/>
              <a:defRPr kumimoji="1" sz="2400" b="0" kern="1200" baseline="0">
                <a:solidFill>
                  <a:schemeClr val="tx1"/>
                </a:solidFill>
                <a:latin typeface="HGPｺﾞｼｯｸE" panose="020B0900000000000000" pitchFamily="50" charset="-128"/>
                <a:ea typeface="HGPｺﾞｼｯｸE" panose="020B0900000000000000" pitchFamily="50" charset="-128"/>
                <a:cs typeface="Arial"/>
              </a:defRPr>
            </a:lvl1pPr>
            <a:lvl2pPr marL="723926" indent="-239063"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2pPr>
            <a:lvl3pPr marL="1156599" indent="-186874"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3pPr>
            <a:lvl4pPr marL="1638094" indent="-183509"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4pPr>
            <a:lvl5pPr marL="2121273" indent="-181825"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r>
              <a:rPr lang="ja-JP" altLang="en-US" dirty="0" smtClean="0">
                <a:latin typeface="メイリオ" panose="020B0604030504040204" pitchFamily="50" charset="-128"/>
                <a:ea typeface="メイリオ" panose="020B0604030504040204" pitchFamily="50" charset="-128"/>
              </a:rPr>
              <a:t>伝達者向けの解説　このスライドで何をする？何を伝える？</a:t>
            </a:r>
            <a:endParaRPr lang="ja-JP" altLang="en-US" dirty="0">
              <a:latin typeface="メイリオ" panose="020B0604030504040204" pitchFamily="50" charset="-128"/>
              <a:ea typeface="メイリオ" panose="020B0604030504040204" pitchFamily="50" charset="-128"/>
            </a:endParaRPr>
          </a:p>
        </p:txBody>
      </p:sp>
      <p:sp>
        <p:nvSpPr>
          <p:cNvPr id="15" name="テキスト プレースホルダー 14"/>
          <p:cNvSpPr>
            <a:spLocks noGrp="1"/>
          </p:cNvSpPr>
          <p:nvPr>
            <p:ph type="body" sz="quarter" idx="10" hasCustomPrompt="1"/>
          </p:nvPr>
        </p:nvSpPr>
        <p:spPr>
          <a:xfrm>
            <a:off x="5583238" y="1690688"/>
            <a:ext cx="3692525" cy="1828800"/>
          </a:xfrm>
          <a:prstGeom prst="rect">
            <a:avLst/>
          </a:prstGeom>
          <a:solidFill>
            <a:schemeClr val="accent5">
              <a:lumMod val="20000"/>
              <a:lumOff val="80000"/>
            </a:schemeClr>
          </a:solidFill>
        </p:spPr>
        <p:txBody>
          <a:bodyPr/>
          <a:lstStyle>
            <a:lvl1pPr marL="0" marR="0" indent="0" algn="l" defTabSz="925880" rtl="0" eaLnBrk="1" fontAlgn="auto" latinLnBrk="0" hangingPunct="1">
              <a:lnSpc>
                <a:spcPct val="100000"/>
              </a:lnSpc>
              <a:spcBef>
                <a:spcPts val="0"/>
              </a:spcBef>
              <a:spcAft>
                <a:spcPts val="0"/>
              </a:spcAft>
              <a:buClrTx/>
              <a:buSzTx/>
              <a:buFont typeface="+mj-lt"/>
              <a:buNone/>
              <a:tabLst/>
              <a:defRPr/>
            </a:lvl1pPr>
          </a:lstStyle>
          <a:p>
            <a:pPr marL="342900" marR="0" lvl="0" indent="-342900" algn="l" defTabSz="925880" rtl="0" eaLnBrk="1" fontAlgn="auto" latinLnBrk="0" hangingPunct="1">
              <a:lnSpc>
                <a:spcPct val="100000"/>
              </a:lnSpc>
              <a:spcBef>
                <a:spcPts val="0"/>
              </a:spcBef>
              <a:spcAft>
                <a:spcPts val="0"/>
              </a:spcAft>
              <a:buClrTx/>
              <a:buSzTx/>
              <a:buFont typeface="+mj-lt"/>
              <a:buAutoNum type="arabicPeriod"/>
              <a:tabLst/>
              <a:defRPr/>
            </a:pPr>
            <a:r>
              <a:rPr kumimoji="1" lang="ja-JP" altLang="en-US" sz="16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rPr>
              <a:t>このスライドをつかって、推進スキル研修受講者にこのテーマのゴールを明確に伝えます。</a:t>
            </a:r>
            <a:endParaRPr kumimoji="1" lang="en-US" altLang="ja-JP" sz="16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342900" marR="0" lvl="0" indent="-342900" algn="l" defTabSz="925880" rtl="0" eaLnBrk="1" fontAlgn="auto" latinLnBrk="0" hangingPunct="1">
              <a:lnSpc>
                <a:spcPct val="100000"/>
              </a:lnSpc>
              <a:spcBef>
                <a:spcPts val="0"/>
              </a:spcBef>
              <a:spcAft>
                <a:spcPts val="0"/>
              </a:spcAft>
              <a:buClrTx/>
              <a:buSzTx/>
              <a:buFont typeface="+mj-lt"/>
              <a:buAutoNum type="arabicPeriod"/>
              <a:tabLst/>
              <a:defRPr/>
            </a:pPr>
            <a:endParaRPr kumimoji="1" lang="en-US" altLang="ja-JP" sz="16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テキスト プレースホルダー 14"/>
          <p:cNvSpPr>
            <a:spLocks noGrp="1"/>
          </p:cNvSpPr>
          <p:nvPr>
            <p:ph type="body" sz="quarter" idx="11" hasCustomPrompt="1"/>
          </p:nvPr>
        </p:nvSpPr>
        <p:spPr>
          <a:xfrm>
            <a:off x="5583238" y="4346918"/>
            <a:ext cx="3692525" cy="1828800"/>
          </a:xfrm>
          <a:prstGeom prst="rect">
            <a:avLst/>
          </a:prstGeom>
          <a:solidFill>
            <a:schemeClr val="accent3">
              <a:lumMod val="20000"/>
              <a:lumOff val="80000"/>
            </a:schemeClr>
          </a:solidFill>
        </p:spPr>
        <p:txBody>
          <a:bodyPr/>
          <a:lstStyle>
            <a:lvl1pPr marL="342900" marR="0" indent="-342900" algn="l" defTabSz="925880" rtl="0" eaLnBrk="1" fontAlgn="auto" latinLnBrk="0" hangingPunct="1">
              <a:lnSpc>
                <a:spcPct val="100000"/>
              </a:lnSpc>
              <a:spcBef>
                <a:spcPts val="0"/>
              </a:spcBef>
              <a:spcAft>
                <a:spcPts val="0"/>
              </a:spcAft>
              <a:buClrTx/>
              <a:buSzTx/>
              <a:buFont typeface="+mj-lt"/>
              <a:buAutoNum type="arabicPeriod"/>
              <a:tabLst/>
              <a:defRPr/>
            </a:lvl1pPr>
          </a:lstStyle>
          <a:p>
            <a:pPr marL="342900" marR="0" lvl="0" indent="-342900" algn="l" defTabSz="925880" rtl="0" eaLnBrk="1" fontAlgn="auto" latinLnBrk="0" hangingPunct="1">
              <a:lnSpc>
                <a:spcPct val="100000"/>
              </a:lnSpc>
              <a:spcBef>
                <a:spcPts val="0"/>
              </a:spcBef>
              <a:spcAft>
                <a:spcPts val="0"/>
              </a:spcAft>
              <a:buClrTx/>
              <a:buSzTx/>
              <a:buFont typeface="+mj-lt"/>
              <a:buAutoNum type="arabicPeriod"/>
              <a:tabLst/>
              <a:defRPr/>
            </a:pPr>
            <a:r>
              <a:rPr kumimoji="1" lang="ja-JP" altLang="en-US" sz="16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rPr>
              <a:t>教える側のあなたは、受講者に対して、学習する目的を明確に伝えます。</a:t>
            </a:r>
            <a:endParaRPr kumimoji="1" lang="en-US" altLang="ja-JP" sz="16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5272970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389803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6793883"/>
      </p:ext>
    </p:extLst>
  </p:cSld>
  <p:clrMap bg1="lt1" tx1="dk1" bg2="lt2" tx2="dk2" accent1="accent1" accent2="accent2" accent3="accent3" accent4="accent4" accent5="accent5" accent6="accent6" hlink="hlink" folHlink="folHlink"/>
  <p:sldLayoutIdLst>
    <p:sldLayoutId id="2147483674" r:id="rId1"/>
    <p:sldLayoutId id="2147483661" r:id="rId2"/>
    <p:sldLayoutId id="2147483673" r:id="rId3"/>
    <p:sldLayoutId id="2147483672" r:id="rId4"/>
    <p:sldLayoutId id="2147483663" r:id="rId5"/>
    <p:sldLayoutId id="2147483662" r:id="rId6"/>
    <p:sldLayoutId id="2147483675"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1"/>
          </p:nvPr>
        </p:nvSpPr>
        <p:spPr/>
        <p:txBody>
          <a:bodyPr/>
          <a:lstStyle/>
          <a:p>
            <a:r>
              <a:rPr lang="ja-JP" altLang="en-US" dirty="0"/>
              <a:t>情報共有の工夫</a:t>
            </a:r>
          </a:p>
        </p:txBody>
      </p:sp>
      <p:sp>
        <p:nvSpPr>
          <p:cNvPr id="3" name="テキスト プレースホルダー 2"/>
          <p:cNvSpPr>
            <a:spLocks noGrp="1"/>
          </p:cNvSpPr>
          <p:nvPr>
            <p:ph type="body" sz="quarter" idx="12"/>
          </p:nvPr>
        </p:nvSpPr>
        <p:spPr/>
        <p:txBody>
          <a:bodyPr/>
          <a:lstStyle/>
          <a:p>
            <a:r>
              <a:rPr lang="ja-JP" altLang="en-US" dirty="0"/>
              <a:t>情報共有がうまくいかない本質的背景について想像し、理解できる。</a:t>
            </a:r>
            <a:endParaRPr lang="en-US" altLang="ja-JP" dirty="0"/>
          </a:p>
        </p:txBody>
      </p:sp>
    </p:spTree>
    <p:extLst>
      <p:ext uri="{BB962C8B-B14F-4D97-AF65-F5344CB8AC3E}">
        <p14:creationId xmlns:p14="http://schemas.microsoft.com/office/powerpoint/2010/main" val="5875783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a:xfrm>
            <a:off x="5583238" y="1690688"/>
            <a:ext cx="3692525" cy="2022330"/>
          </a:xfrm>
        </p:spPr>
        <p:txBody>
          <a:bodyPr/>
          <a:lstStyle/>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伝達者は、全体で</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振り返る。</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（このスライドを見せる前に）受講者から意見や感想を述べて</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もらう。</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このスライドを受講者に見せ、受講者から意見・感想を</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聞く。</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伝達者なりの解説を</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加える。</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受講者が理解したかどうか、</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観察する。</a:t>
            </a:r>
            <a:endParaRPr kumimoji="1" lang="ja-JP" altLang="en-US" dirty="0"/>
          </a:p>
        </p:txBody>
      </p:sp>
      <p:sp>
        <p:nvSpPr>
          <p:cNvPr id="3" name="テキスト プレースホルダー 2"/>
          <p:cNvSpPr>
            <a:spLocks noGrp="1"/>
          </p:cNvSpPr>
          <p:nvPr>
            <p:ph type="body" sz="quarter" idx="11"/>
          </p:nvPr>
        </p:nvSpPr>
        <p:spPr>
          <a:xfrm>
            <a:off x="5583238" y="4152954"/>
            <a:ext cx="3692525" cy="2289409"/>
          </a:xfrm>
        </p:spPr>
        <p:txBody>
          <a:bodyPr/>
          <a:lstStyle/>
          <a:p>
            <a:pPr lvl="0"/>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自分</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の感じたこと</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は、どんな</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小さなことでも発言していいと繰り返し</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伝えること。</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「なぜなぜ」と考えて出てきた意見に</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ついて、</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みんなでイメージすること</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を促すこと。</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課題</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の背景や意味を対話した後</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に、方法論</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について対話するように</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促すこと。</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4" name="図 3"/>
          <p:cNvPicPr>
            <a:picLocks noChangeAspect="1"/>
          </p:cNvPicPr>
          <p:nvPr/>
        </p:nvPicPr>
        <p:blipFill>
          <a:blip r:embed="rId2"/>
          <a:stretch>
            <a:fillRect/>
          </a:stretch>
        </p:blipFill>
        <p:spPr>
          <a:xfrm>
            <a:off x="774461" y="1989000"/>
            <a:ext cx="4178539" cy="2880000"/>
          </a:xfrm>
          <a:prstGeom prst="rect">
            <a:avLst/>
          </a:prstGeom>
        </p:spPr>
      </p:pic>
    </p:spTree>
    <p:extLst>
      <p:ext uri="{BB962C8B-B14F-4D97-AF65-F5344CB8AC3E}">
        <p14:creationId xmlns:p14="http://schemas.microsoft.com/office/powerpoint/2010/main" val="13960275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r>
              <a:rPr lang="ja-JP" altLang="en-US" dirty="0">
                <a:latin typeface="Meiryo UI" panose="020B0604030504040204" pitchFamily="50" charset="-128"/>
                <a:ea typeface="Meiryo UI" panose="020B0604030504040204" pitchFamily="50" charset="-128"/>
              </a:rPr>
              <a:t>支援・促進する手引き　</a:t>
            </a:r>
            <a:r>
              <a:rPr lang="en-US" altLang="ja-JP" dirty="0">
                <a:latin typeface="Meiryo UI" panose="020B0604030504040204" pitchFamily="50" charset="-128"/>
                <a:ea typeface="Meiryo UI" panose="020B0604030504040204" pitchFamily="50" charset="-128"/>
              </a:rPr>
              <a:t>P36</a:t>
            </a:r>
          </a:p>
          <a:p>
            <a:r>
              <a:rPr lang="ja-JP" altLang="en-US" dirty="0">
                <a:latin typeface="Meiryo UI" panose="020B0604030504040204" pitchFamily="50" charset="-128"/>
                <a:ea typeface="Meiryo UI" panose="020B0604030504040204" pitchFamily="50" charset="-128"/>
              </a:rPr>
              <a:t>居宅・改訂版ガイドライン　</a:t>
            </a:r>
            <a:r>
              <a:rPr lang="en-US" altLang="ja-JP" dirty="0" smtClean="0">
                <a:latin typeface="Meiryo UI" panose="020B0604030504040204" pitchFamily="50" charset="-128"/>
                <a:ea typeface="Meiryo UI" panose="020B0604030504040204" pitchFamily="50" charset="-128"/>
              </a:rPr>
              <a:t>P105</a:t>
            </a:r>
            <a:endParaRPr lang="en-US" altLang="ja-JP" dirty="0">
              <a:latin typeface="Meiryo UI" panose="020B0604030504040204" pitchFamily="50" charset="-128"/>
              <a:ea typeface="Meiryo UI" panose="020B0604030504040204" pitchFamily="50" charset="-128"/>
            </a:endParaRPr>
          </a:p>
        </p:txBody>
      </p:sp>
      <p:pic>
        <p:nvPicPr>
          <p:cNvPr id="3" name="図 2">
            <a:extLst>
              <a:ext uri="{FF2B5EF4-FFF2-40B4-BE49-F238E27FC236}">
                <a16:creationId xmlns:a16="http://schemas.microsoft.com/office/drawing/2014/main" id="{B323F673-2E30-CE40-A62C-4052A3ECFB8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410848" y="1316182"/>
            <a:ext cx="7084305" cy="5120940"/>
          </a:xfrm>
          <a:prstGeom prst="rect">
            <a:avLst/>
          </a:prstGeom>
        </p:spPr>
      </p:pic>
    </p:spTree>
    <p:extLst>
      <p:ext uri="{BB962C8B-B14F-4D97-AF65-F5344CB8AC3E}">
        <p14:creationId xmlns:p14="http://schemas.microsoft.com/office/powerpoint/2010/main" val="34624462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r>
              <a:rPr lang="ja-JP" altLang="en-US" dirty="0">
                <a:latin typeface="Meiryo UI" panose="020B0604030504040204" pitchFamily="50" charset="-128"/>
                <a:ea typeface="Meiryo UI" panose="020B0604030504040204" pitchFamily="50" charset="-128"/>
              </a:rPr>
              <a:t>支援・促進する手引き　</a:t>
            </a:r>
            <a:r>
              <a:rPr lang="en-US" altLang="ja-JP" dirty="0">
                <a:latin typeface="Meiryo UI" panose="020B0604030504040204" pitchFamily="50" charset="-128"/>
                <a:ea typeface="Meiryo UI" panose="020B0604030504040204" pitchFamily="50" charset="-128"/>
              </a:rPr>
              <a:t>P36</a:t>
            </a:r>
          </a:p>
          <a:p>
            <a:r>
              <a:rPr lang="ja-JP" altLang="en-US" dirty="0">
                <a:latin typeface="Meiryo UI" panose="020B0604030504040204" pitchFamily="50" charset="-128"/>
                <a:ea typeface="Meiryo UI" panose="020B0604030504040204" pitchFamily="50" charset="-128"/>
              </a:rPr>
              <a:t>居宅・改訂版ガイドライン　</a:t>
            </a:r>
            <a:r>
              <a:rPr lang="en-US" altLang="ja-JP" dirty="0" smtClean="0">
                <a:latin typeface="Meiryo UI" panose="020B0604030504040204" pitchFamily="50" charset="-128"/>
                <a:ea typeface="Meiryo UI" panose="020B0604030504040204" pitchFamily="50" charset="-128"/>
              </a:rPr>
              <a:t>P105</a:t>
            </a:r>
            <a:endParaRPr lang="en-US" altLang="ja-JP" dirty="0">
              <a:latin typeface="Meiryo UI" panose="020B0604030504040204" pitchFamily="50" charset="-128"/>
              <a:ea typeface="Meiryo UI" panose="020B0604030504040204" pitchFamily="50" charset="-128"/>
            </a:endParaRPr>
          </a:p>
        </p:txBody>
      </p:sp>
      <p:pic>
        <p:nvPicPr>
          <p:cNvPr id="4" name="図 3">
            <a:extLst>
              <a:ext uri="{FF2B5EF4-FFF2-40B4-BE49-F238E27FC236}">
                <a16:creationId xmlns:a16="http://schemas.microsoft.com/office/drawing/2014/main" id="{870D6D45-4595-5840-A87E-0F92C826728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45702" y="1406728"/>
            <a:ext cx="6414597" cy="5014361"/>
          </a:xfrm>
          <a:prstGeom prst="rect">
            <a:avLst/>
          </a:prstGeom>
        </p:spPr>
      </p:pic>
    </p:spTree>
    <p:extLst>
      <p:ext uri="{BB962C8B-B14F-4D97-AF65-F5344CB8AC3E}">
        <p14:creationId xmlns:p14="http://schemas.microsoft.com/office/powerpoint/2010/main" val="4047979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557777" y="1343891"/>
            <a:ext cx="1053193" cy="2655419"/>
          </a:xfrm>
          <a:prstGeom prst="rect">
            <a:avLst/>
          </a:prstGeom>
          <a:solidFill>
            <a:schemeClr val="accent2">
              <a:lumMod val="60000"/>
              <a:lumOff val="40000"/>
            </a:schemeClr>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rPr>
              <a:t>問い</a:t>
            </a:r>
          </a:p>
        </p:txBody>
      </p:sp>
      <p:sp>
        <p:nvSpPr>
          <p:cNvPr id="3" name="正方形/長方形 2"/>
          <p:cNvSpPr/>
          <p:nvPr/>
        </p:nvSpPr>
        <p:spPr>
          <a:xfrm>
            <a:off x="1709905" y="1343891"/>
            <a:ext cx="7558786" cy="2655420"/>
          </a:xfrm>
          <a:prstGeom prst="rect">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914400">
              <a:lnSpc>
                <a:spcPts val="2000"/>
              </a:lnSpc>
              <a:defRPr/>
            </a:pPr>
            <a:r>
              <a:rPr lang="ja-JP" altLang="en-US" sz="2000" b="1" dirty="0">
                <a:solidFill>
                  <a:srgbClr val="404040"/>
                </a:solidFill>
                <a:latin typeface="Meiryo UI" panose="020B0604030504040204" pitchFamily="50" charset="-128"/>
                <a:ea typeface="Meiryo UI" panose="020B0604030504040204" pitchFamily="50" charset="-128"/>
              </a:rPr>
              <a:t>現場から「業務</a:t>
            </a:r>
            <a:r>
              <a:rPr lang="en-US" altLang="ja-JP" sz="2000" b="1" dirty="0">
                <a:solidFill>
                  <a:srgbClr val="404040"/>
                </a:solidFill>
                <a:latin typeface="Meiryo UI" panose="020B0604030504040204" pitchFamily="50" charset="-128"/>
                <a:ea typeface="Meiryo UI" panose="020B0604030504040204" pitchFamily="50" charset="-128"/>
              </a:rPr>
              <a:t>A</a:t>
            </a:r>
            <a:r>
              <a:rPr lang="ja-JP" altLang="en-US" sz="2000" b="1" dirty="0">
                <a:solidFill>
                  <a:srgbClr val="404040"/>
                </a:solidFill>
                <a:latin typeface="Meiryo UI" panose="020B0604030504040204" pitchFamily="50" charset="-128"/>
                <a:ea typeface="Meiryo UI" panose="020B0604030504040204" pitchFamily="50" charset="-128"/>
              </a:rPr>
              <a:t>において申し送りをしても他者に伝わっていない」「他者に伝えにくい」「人間関係はいいが業務情報は共有しにくい」などさまざまな情報共有に対する課題の声が寄せられた場合、どうしてこのような状況になってしまうのでしょうか？その背景にはどのようなことがありそうでしょうか？</a:t>
            </a:r>
            <a:endParaRPr lang="en-US" altLang="ja-JP" sz="2000" b="1" dirty="0">
              <a:solidFill>
                <a:srgbClr val="40404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ts val="2000"/>
              </a:lnSpc>
              <a:buClrTx/>
              <a:buSzTx/>
              <a:buFontTx/>
              <a:buNone/>
              <a:tabLst/>
              <a:defRPr/>
            </a:pPr>
            <a:endParaRPr lang="en-US" altLang="ja-JP" sz="2000" dirty="0">
              <a:solidFill>
                <a:srgbClr val="40404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000" dirty="0">
                <a:solidFill>
                  <a:srgbClr val="404040"/>
                </a:solidFill>
                <a:latin typeface="Meiryo UI" panose="020B0604030504040204" pitchFamily="50" charset="-128"/>
                <a:ea typeface="Meiryo UI" panose="020B0604030504040204" pitchFamily="50" charset="-128"/>
              </a:rPr>
              <a:t>・はじめに、個別に考えてください。</a:t>
            </a:r>
            <a:endParaRPr lang="en-US" altLang="ja-JP" sz="2000" dirty="0">
              <a:solidFill>
                <a:srgbClr val="40404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000" dirty="0">
                <a:solidFill>
                  <a:srgbClr val="404040"/>
                </a:solidFill>
                <a:latin typeface="Meiryo UI" panose="020B0604030504040204" pitchFamily="50" charset="-128"/>
                <a:ea typeface="Meiryo UI" panose="020B0604030504040204" pitchFamily="50" charset="-128"/>
              </a:rPr>
              <a:t>・つぎに、グループ内の他の人の意見を聞き合ってください。</a:t>
            </a:r>
            <a:endParaRPr lang="en-US" altLang="ja-JP" sz="2000" dirty="0">
              <a:solidFill>
                <a:srgbClr val="40404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rPr>
              <a:t>・最後に、グループで話し合い、グループとして意見をまとめましょう。</a:t>
            </a:r>
          </a:p>
        </p:txBody>
      </p:sp>
      <p:sp>
        <p:nvSpPr>
          <p:cNvPr id="4" name="正方形/長方形 3"/>
          <p:cNvSpPr/>
          <p:nvPr/>
        </p:nvSpPr>
        <p:spPr>
          <a:xfrm>
            <a:off x="557776" y="4071749"/>
            <a:ext cx="1053193" cy="974272"/>
          </a:xfrm>
          <a:prstGeom prst="rect">
            <a:avLst/>
          </a:prstGeom>
          <a:solidFill>
            <a:schemeClr val="accent2">
              <a:lumMod val="60000"/>
              <a:lumOff val="40000"/>
            </a:schemeClr>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rPr>
              <a:t>制限</a:t>
            </a:r>
            <a:endParaRPr kumimoji="1" lang="en-US" altLang="ja-JP" sz="18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rPr>
              <a:t>時間</a:t>
            </a:r>
          </a:p>
        </p:txBody>
      </p:sp>
      <p:sp>
        <p:nvSpPr>
          <p:cNvPr id="5" name="正方形/長方形 4"/>
          <p:cNvSpPr/>
          <p:nvPr/>
        </p:nvSpPr>
        <p:spPr>
          <a:xfrm>
            <a:off x="1709904" y="4071748"/>
            <a:ext cx="7558787" cy="974273"/>
          </a:xfrm>
          <a:prstGeom prst="rect">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tab pos="1439863" algn="l"/>
              </a:tabLst>
              <a:defRPr/>
            </a:pPr>
            <a:r>
              <a:rPr lang="ja-JP" altLang="en-US" sz="2000" dirty="0">
                <a:solidFill>
                  <a:srgbClr val="404040"/>
                </a:solidFill>
                <a:latin typeface="Meiryo UI" panose="020B0604030504040204" pitchFamily="50" charset="-128"/>
                <a:ea typeface="Meiryo UI" panose="020B0604030504040204" pitchFamily="50" charset="-128"/>
              </a:rPr>
              <a:t>個別検討　　</a:t>
            </a:r>
            <a:r>
              <a:rPr lang="en-US" altLang="ja-JP" sz="2000" dirty="0">
                <a:solidFill>
                  <a:srgbClr val="404040"/>
                </a:solidFill>
                <a:latin typeface="Meiryo UI" panose="020B0604030504040204" pitchFamily="50" charset="-128"/>
                <a:ea typeface="Meiryo UI" panose="020B0604030504040204" pitchFamily="50" charset="-128"/>
              </a:rPr>
              <a:t>	</a:t>
            </a:r>
            <a:r>
              <a:rPr lang="en-US" altLang="ja-JP" sz="2000" dirty="0" smtClean="0">
                <a:solidFill>
                  <a:srgbClr val="404040"/>
                </a:solidFill>
                <a:latin typeface="Meiryo UI" panose="020B0604030504040204" pitchFamily="50" charset="-128"/>
                <a:ea typeface="Meiryo UI" panose="020B0604030504040204" pitchFamily="50" charset="-128"/>
              </a:rPr>
              <a:t>10</a:t>
            </a:r>
            <a:r>
              <a:rPr lang="ja-JP" altLang="en-US" sz="2000" dirty="0" smtClean="0">
                <a:solidFill>
                  <a:srgbClr val="404040"/>
                </a:solidFill>
                <a:latin typeface="Meiryo UI" panose="020B0604030504040204" pitchFamily="50" charset="-128"/>
                <a:ea typeface="Meiryo UI" panose="020B0604030504040204" pitchFamily="50" charset="-128"/>
              </a:rPr>
              <a:t>分</a:t>
            </a:r>
            <a:endParaRPr lang="en-US" altLang="ja-JP" sz="2000" dirty="0">
              <a:solidFill>
                <a:srgbClr val="40404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tab pos="1439863" algn="l"/>
              </a:tabLst>
              <a:defRPr/>
            </a:pPr>
            <a:r>
              <a:rPr lang="ja-JP" altLang="en-US" sz="2000" dirty="0">
                <a:solidFill>
                  <a:srgbClr val="404040"/>
                </a:solidFill>
                <a:latin typeface="Meiryo UI" panose="020B0604030504040204" pitchFamily="50" charset="-128"/>
                <a:ea typeface="Meiryo UI" panose="020B0604030504040204" pitchFamily="50" charset="-128"/>
              </a:rPr>
              <a:t>グループ検討</a:t>
            </a:r>
            <a:r>
              <a:rPr lang="en-US" altLang="ja-JP" sz="2000" dirty="0">
                <a:solidFill>
                  <a:srgbClr val="404040"/>
                </a:solidFill>
                <a:latin typeface="Meiryo UI" panose="020B0604030504040204" pitchFamily="50" charset="-128"/>
                <a:ea typeface="Meiryo UI" panose="020B0604030504040204" pitchFamily="50" charset="-128"/>
              </a:rPr>
              <a:t>	</a:t>
            </a:r>
            <a:r>
              <a:rPr lang="en-US" altLang="ja-JP" sz="2000" dirty="0" smtClean="0">
                <a:solidFill>
                  <a:srgbClr val="404040"/>
                </a:solidFill>
                <a:latin typeface="Meiryo UI" panose="020B0604030504040204" pitchFamily="50" charset="-128"/>
                <a:ea typeface="Meiryo UI" panose="020B0604030504040204" pitchFamily="50" charset="-128"/>
              </a:rPr>
              <a:t>20</a:t>
            </a:r>
            <a:r>
              <a:rPr kumimoji="1" lang="ja-JP" altLang="en-US" sz="20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分</a:t>
            </a:r>
            <a:r>
              <a:rPr kumimoji="1" lang="ja-JP" altLang="en-US" sz="20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rPr>
              <a:t>（意見の聞き合い</a:t>
            </a:r>
            <a:r>
              <a:rPr kumimoji="1" lang="en-US" altLang="ja-JP" sz="20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rPr>
              <a:t>+</a:t>
            </a:r>
            <a:r>
              <a:rPr kumimoji="1" lang="ja-JP" altLang="en-US" sz="20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rPr>
              <a:t>話し合い）</a:t>
            </a:r>
          </a:p>
        </p:txBody>
      </p:sp>
      <p:sp>
        <p:nvSpPr>
          <p:cNvPr id="6" name="正方形/長方形 5"/>
          <p:cNvSpPr/>
          <p:nvPr/>
        </p:nvSpPr>
        <p:spPr>
          <a:xfrm>
            <a:off x="557777" y="5118459"/>
            <a:ext cx="1053193" cy="1268487"/>
          </a:xfrm>
          <a:prstGeom prst="rect">
            <a:avLst/>
          </a:prstGeom>
          <a:solidFill>
            <a:schemeClr val="accent2">
              <a:lumMod val="60000"/>
              <a:lumOff val="40000"/>
            </a:schemeClr>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rPr>
              <a:t>ねらい</a:t>
            </a:r>
          </a:p>
        </p:txBody>
      </p:sp>
      <p:sp>
        <p:nvSpPr>
          <p:cNvPr id="7" name="正方形/長方形 6"/>
          <p:cNvSpPr/>
          <p:nvPr/>
        </p:nvSpPr>
        <p:spPr>
          <a:xfrm>
            <a:off x="1709905" y="5118458"/>
            <a:ext cx="7558787" cy="1268487"/>
          </a:xfrm>
          <a:prstGeom prst="rect">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0" indent="-342900" defTabSz="914400">
              <a:buFont typeface="Arial" panose="020B0604020202020204" pitchFamily="34" charset="0"/>
              <a:buChar char="•"/>
              <a:defRPr/>
            </a:pPr>
            <a:r>
              <a:rPr lang="ja-JP" altLang="en-US" sz="2000" dirty="0">
                <a:solidFill>
                  <a:srgbClr val="404040"/>
                </a:solidFill>
                <a:latin typeface="Meiryo UI" panose="020B0604030504040204" pitchFamily="50" charset="-128"/>
                <a:ea typeface="Meiryo UI" panose="020B0604030504040204" pitchFamily="50" charset="-128"/>
              </a:rPr>
              <a:t>自分たちの</a:t>
            </a:r>
            <a:r>
              <a:rPr lang="ja-JP" altLang="en-US" sz="2000" dirty="0" smtClean="0">
                <a:solidFill>
                  <a:srgbClr val="404040"/>
                </a:solidFill>
                <a:latin typeface="Meiryo UI" panose="020B0604030504040204" pitchFamily="50" charset="-128"/>
                <a:ea typeface="Meiryo UI" panose="020B0604030504040204" pitchFamily="50" charset="-128"/>
              </a:rPr>
              <a:t>現場で起きていること、現場</a:t>
            </a:r>
            <a:r>
              <a:rPr lang="ja-JP" altLang="en-US" sz="2000" dirty="0">
                <a:solidFill>
                  <a:srgbClr val="404040"/>
                </a:solidFill>
                <a:latin typeface="Meiryo UI" panose="020B0604030504040204" pitchFamily="50" charset="-128"/>
                <a:ea typeface="Meiryo UI" panose="020B0604030504040204" pitchFamily="50" charset="-128"/>
              </a:rPr>
              <a:t>からの声に注目</a:t>
            </a:r>
            <a:r>
              <a:rPr lang="ja-JP" altLang="en-US" sz="2000" dirty="0" smtClean="0">
                <a:solidFill>
                  <a:srgbClr val="404040"/>
                </a:solidFill>
                <a:latin typeface="Meiryo UI" panose="020B0604030504040204" pitchFamily="50" charset="-128"/>
                <a:ea typeface="Meiryo UI" panose="020B0604030504040204" pitchFamily="50" charset="-128"/>
              </a:rPr>
              <a:t>すること</a:t>
            </a:r>
            <a:r>
              <a:rPr lang="ja-JP" altLang="en-US" sz="2000" dirty="0">
                <a:solidFill>
                  <a:srgbClr val="404040"/>
                </a:solidFill>
                <a:latin typeface="Meiryo UI" panose="020B0604030504040204" pitchFamily="50" charset="-128"/>
                <a:ea typeface="Meiryo UI" panose="020B0604030504040204" pitchFamily="50" charset="-128"/>
              </a:rPr>
              <a:t>の重要性を理解</a:t>
            </a:r>
            <a:r>
              <a:rPr lang="ja-JP" altLang="en-US" sz="2000" dirty="0" smtClean="0">
                <a:solidFill>
                  <a:srgbClr val="404040"/>
                </a:solidFill>
                <a:latin typeface="Meiryo UI" panose="020B0604030504040204" pitchFamily="50" charset="-128"/>
                <a:ea typeface="Meiryo UI" panose="020B0604030504040204" pitchFamily="50" charset="-128"/>
              </a:rPr>
              <a:t>する。</a:t>
            </a:r>
            <a:endParaRPr lang="ja-JP" altLang="en-US" sz="2000" dirty="0">
              <a:solidFill>
                <a:srgbClr val="404040"/>
              </a:solidFill>
              <a:latin typeface="Meiryo UI" panose="020B0604030504040204" pitchFamily="50" charset="-128"/>
              <a:ea typeface="Meiryo UI" panose="020B0604030504040204" pitchFamily="50" charset="-128"/>
            </a:endParaRPr>
          </a:p>
          <a:p>
            <a:pPr marL="342900" lvl="0" indent="-342900" defTabSz="914400">
              <a:buFont typeface="Arial" panose="020B0604020202020204" pitchFamily="34" charset="0"/>
              <a:buChar char="•"/>
              <a:defRPr/>
            </a:pPr>
            <a:r>
              <a:rPr lang="ja-JP" altLang="en-US" sz="2000" dirty="0" smtClean="0">
                <a:solidFill>
                  <a:srgbClr val="404040"/>
                </a:solidFill>
                <a:latin typeface="Meiryo UI" panose="020B0604030504040204" pitchFamily="50" charset="-128"/>
                <a:ea typeface="Meiryo UI" panose="020B0604030504040204" pitchFamily="50" charset="-128"/>
              </a:rPr>
              <a:t>現場</a:t>
            </a:r>
            <a:r>
              <a:rPr lang="ja-JP" altLang="en-US" sz="2000" dirty="0">
                <a:solidFill>
                  <a:srgbClr val="404040"/>
                </a:solidFill>
                <a:latin typeface="Meiryo UI" panose="020B0604030504040204" pitchFamily="50" charset="-128"/>
                <a:ea typeface="Meiryo UI" panose="020B0604030504040204" pitchFamily="50" charset="-128"/>
              </a:rPr>
              <a:t>の声などから「</a:t>
            </a:r>
            <a:r>
              <a:rPr lang="ja-JP" altLang="en-US" sz="2000" dirty="0" smtClean="0">
                <a:solidFill>
                  <a:srgbClr val="404040"/>
                </a:solidFill>
                <a:latin typeface="Meiryo UI" panose="020B0604030504040204" pitchFamily="50" charset="-128"/>
                <a:ea typeface="Meiryo UI" panose="020B0604030504040204" pitchFamily="50" charset="-128"/>
              </a:rPr>
              <a:t>イメージを</a:t>
            </a:r>
            <a:r>
              <a:rPr lang="ja-JP" altLang="en-US" sz="2000" dirty="0">
                <a:solidFill>
                  <a:srgbClr val="404040"/>
                </a:solidFill>
                <a:latin typeface="Meiryo UI" panose="020B0604030504040204" pitchFamily="50" charset="-128"/>
                <a:ea typeface="Meiryo UI" panose="020B0604030504040204" pitchFamily="50" charset="-128"/>
              </a:rPr>
              <a:t>膨らませる体験」を</a:t>
            </a:r>
            <a:r>
              <a:rPr lang="ja-JP" altLang="en-US" sz="2000" dirty="0" smtClean="0">
                <a:solidFill>
                  <a:srgbClr val="404040"/>
                </a:solidFill>
                <a:latin typeface="Meiryo UI" panose="020B0604030504040204" pitchFamily="50" charset="-128"/>
                <a:ea typeface="Meiryo UI" panose="020B0604030504040204" pitchFamily="50" charset="-128"/>
              </a:rPr>
              <a:t>する。</a:t>
            </a:r>
            <a:endParaRPr kumimoji="1" lang="en-US" altLang="ja-JP" sz="20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6523902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579417" y="1329828"/>
            <a:ext cx="1143000" cy="5112567"/>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bg1"/>
                </a:solidFill>
                <a:latin typeface="Meiryo UI" panose="020B0604030504040204" pitchFamily="50" charset="-128"/>
                <a:ea typeface="Meiryo UI" panose="020B0604030504040204" pitchFamily="50" charset="-128"/>
              </a:rPr>
              <a:t>振り返り</a:t>
            </a:r>
            <a:endParaRPr lang="en-US" altLang="ja-JP" sz="2000" dirty="0">
              <a:solidFill>
                <a:schemeClr val="bg1"/>
              </a:solidFill>
              <a:latin typeface="Meiryo UI" panose="020B0604030504040204" pitchFamily="50" charset="-128"/>
              <a:ea typeface="Meiryo UI" panose="020B0604030504040204" pitchFamily="50" charset="-128"/>
            </a:endParaRPr>
          </a:p>
          <a:p>
            <a:pPr algn="ctr"/>
            <a:r>
              <a:rPr lang="ja-JP" altLang="en-US" sz="2000" dirty="0">
                <a:solidFill>
                  <a:schemeClr val="bg1"/>
                </a:solidFill>
                <a:latin typeface="Meiryo UI" panose="020B0604030504040204" pitchFamily="50" charset="-128"/>
                <a:ea typeface="Meiryo UI" panose="020B0604030504040204" pitchFamily="50" charset="-128"/>
              </a:rPr>
              <a:t>ポイント</a:t>
            </a:r>
          </a:p>
        </p:txBody>
      </p:sp>
      <p:sp>
        <p:nvSpPr>
          <p:cNvPr id="3" name="正方形/長方形 2"/>
          <p:cNvSpPr/>
          <p:nvPr/>
        </p:nvSpPr>
        <p:spPr>
          <a:xfrm>
            <a:off x="1722418" y="1329827"/>
            <a:ext cx="7546274" cy="511256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1500" indent="-571500">
              <a:buFont typeface="Wingdings" panose="05000000000000000000" pitchFamily="2" charset="2"/>
              <a:buChar char="p"/>
            </a:pPr>
            <a:r>
              <a:rPr lang="ja-JP" altLang="en-US" sz="2400" dirty="0">
                <a:solidFill>
                  <a:schemeClr val="tx1"/>
                </a:solidFill>
                <a:latin typeface="Meiryo UI" panose="020B0604030504040204" pitchFamily="50" charset="-128"/>
                <a:ea typeface="Meiryo UI" panose="020B0604030504040204" pitchFamily="50" charset="-128"/>
              </a:rPr>
              <a:t>情報共有は手段であり、目的は別にあります。現場から課題として出てくる情報共有の在り方はどのような目的に沿ったものであるかを確認します。</a:t>
            </a:r>
            <a:endParaRPr lang="en-US" altLang="ja-JP" sz="2400" dirty="0">
              <a:solidFill>
                <a:schemeClr val="tx1"/>
              </a:solidFill>
              <a:latin typeface="Meiryo UI" panose="020B0604030504040204" pitchFamily="50" charset="-128"/>
              <a:ea typeface="Meiryo UI" panose="020B0604030504040204" pitchFamily="50" charset="-128"/>
            </a:endParaRPr>
          </a:p>
          <a:p>
            <a:pPr marL="571500" indent="-571500">
              <a:buFont typeface="Wingdings" panose="05000000000000000000" pitchFamily="2" charset="2"/>
              <a:buChar char="p"/>
            </a:pPr>
            <a:r>
              <a:rPr lang="ja-JP" altLang="en-US" sz="2400" dirty="0">
                <a:solidFill>
                  <a:schemeClr val="tx1"/>
                </a:solidFill>
                <a:latin typeface="Meiryo UI" panose="020B0604030504040204" pitchFamily="50" charset="-128"/>
                <a:ea typeface="Meiryo UI" panose="020B0604030504040204" pitchFamily="50" charset="-128"/>
              </a:rPr>
              <a:t>目的に沿ったものであるかどうかを検証するには、現場から出た情報共有に関する課題の裏側にはどのような理由や背景があるのかについて「なぜ、なぜ」とみんなで想像をしてみることが重要です。</a:t>
            </a:r>
            <a:endParaRPr lang="en-US" altLang="ja-JP" sz="2400" dirty="0">
              <a:solidFill>
                <a:schemeClr val="tx1"/>
              </a:solidFill>
              <a:latin typeface="Meiryo UI" panose="020B0604030504040204" pitchFamily="50" charset="-128"/>
              <a:ea typeface="Meiryo UI" panose="020B0604030504040204" pitchFamily="50" charset="-128"/>
            </a:endParaRPr>
          </a:p>
          <a:p>
            <a:pPr marL="571500" indent="-571500">
              <a:buFont typeface="Wingdings" panose="05000000000000000000" pitchFamily="2" charset="2"/>
              <a:buChar char="p"/>
            </a:pPr>
            <a:r>
              <a:rPr lang="ja-JP" altLang="en-US" sz="2400" dirty="0">
                <a:solidFill>
                  <a:schemeClr val="tx1"/>
                </a:solidFill>
                <a:latin typeface="Meiryo UI" panose="020B0604030504040204" pitchFamily="50" charset="-128"/>
                <a:ea typeface="Meiryo UI" panose="020B0604030504040204" pitchFamily="50" charset="-128"/>
              </a:rPr>
              <a:t>この際、業務や人と人のとの関係性について一緒に考えてみることで、情報共有における課題の本質に迫れます。</a:t>
            </a:r>
            <a:endParaRPr lang="en-US" altLang="ja-JP" sz="2400" dirty="0">
              <a:solidFill>
                <a:schemeClr val="tx1"/>
              </a:solidFill>
              <a:latin typeface="Meiryo UI" panose="020B0604030504040204" pitchFamily="50" charset="-128"/>
              <a:ea typeface="Meiryo UI" panose="020B0604030504040204" pitchFamily="50" charset="-128"/>
            </a:endParaRPr>
          </a:p>
          <a:p>
            <a:pPr marL="571500" indent="-571500">
              <a:buFont typeface="Wingdings" panose="05000000000000000000" pitchFamily="2" charset="2"/>
              <a:buChar char="p"/>
            </a:pPr>
            <a:r>
              <a:rPr lang="ja-JP" altLang="en-US" sz="2400" dirty="0">
                <a:solidFill>
                  <a:schemeClr val="tx1"/>
                </a:solidFill>
                <a:latin typeface="Meiryo UI" panose="020B0604030504040204" pitchFamily="50" charset="-128"/>
                <a:ea typeface="Meiryo UI" panose="020B0604030504040204" pitchFamily="50" charset="-128"/>
              </a:rPr>
              <a:t>自分達の情報共有の仕方の現状を整理することで、改めて目的や情報共有の方法について考えることがしやすくなります。</a:t>
            </a:r>
            <a:endParaRPr lang="en-US" altLang="ja-JP" sz="2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468840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79504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このスライドをつかって、受講者にこのテーマのゴールを明確に伝える。</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3" name="テキスト プレースホルダー 2"/>
          <p:cNvSpPr>
            <a:spLocks noGrp="1"/>
          </p:cNvSpPr>
          <p:nvPr>
            <p:ph type="body" sz="quarter" idx="11"/>
          </p:nvPr>
        </p:nvSpPr>
        <p:spPr>
          <a:xfrm>
            <a:off x="5583238" y="4346918"/>
            <a:ext cx="3692525" cy="1430427"/>
          </a:xfrm>
        </p:spPr>
        <p:txBody>
          <a:bodyPr/>
          <a:lstStyle/>
          <a:p>
            <a:pPr lvl="0"/>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情報共有が上手くいかない、本質的な背景について、自分達の現場を想像し、まず考えてみること。</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0" lvl="0" indent="0">
              <a:buNone/>
            </a:pPr>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pic>
        <p:nvPicPr>
          <p:cNvPr id="4" name="図 3"/>
          <p:cNvPicPr>
            <a:picLocks noChangeAspect="1"/>
          </p:cNvPicPr>
          <p:nvPr/>
        </p:nvPicPr>
        <p:blipFill>
          <a:blip r:embed="rId2"/>
          <a:stretch>
            <a:fillRect/>
          </a:stretch>
        </p:blipFill>
        <p:spPr>
          <a:xfrm>
            <a:off x="792597" y="2006252"/>
            <a:ext cx="4160403" cy="2880000"/>
          </a:xfrm>
          <a:prstGeom prst="rect">
            <a:avLst/>
          </a:prstGeom>
        </p:spPr>
      </p:pic>
    </p:spTree>
    <p:extLst>
      <p:ext uri="{BB962C8B-B14F-4D97-AF65-F5344CB8AC3E}">
        <p14:creationId xmlns:p14="http://schemas.microsoft.com/office/powerpoint/2010/main" val="26074930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このスライドを使って、情報共有の工夫についての取り組みの基本的ステップとポイントについて</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説明する。</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3" name="テキスト プレースホルダー 2"/>
          <p:cNvSpPr>
            <a:spLocks noGrp="1"/>
          </p:cNvSpPr>
          <p:nvPr>
            <p:ph type="body" sz="quarter" idx="11"/>
          </p:nvPr>
        </p:nvSpPr>
        <p:spPr>
          <a:xfrm>
            <a:off x="5583238" y="4346918"/>
            <a:ext cx="3692525" cy="1987621"/>
          </a:xfrm>
        </p:spPr>
        <p:txBody>
          <a:bodyPr/>
          <a:lstStyle/>
          <a:p>
            <a:pPr lvl="0"/>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情報共有は手段である</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こと、取り組み</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によって得られる効果・</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メリットがあること。</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取り組みイメージが膨らむように、情報共有の工夫</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には、ステップ</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と</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ポイントがあること。</a:t>
            </a:r>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0" lvl="0" indent="0">
              <a:buNone/>
            </a:pPr>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4" name="図 3"/>
          <p:cNvPicPr>
            <a:picLocks noChangeAspect="1"/>
          </p:cNvPicPr>
          <p:nvPr/>
        </p:nvPicPr>
        <p:blipFill>
          <a:blip r:embed="rId2"/>
          <a:stretch>
            <a:fillRect/>
          </a:stretch>
        </p:blipFill>
        <p:spPr>
          <a:xfrm>
            <a:off x="1309819" y="1359488"/>
            <a:ext cx="3644943" cy="2520000"/>
          </a:xfrm>
          <a:prstGeom prst="rect">
            <a:avLst/>
          </a:prstGeom>
        </p:spPr>
      </p:pic>
      <p:pic>
        <p:nvPicPr>
          <p:cNvPr id="5" name="図 4"/>
          <p:cNvPicPr>
            <a:picLocks noChangeAspect="1"/>
          </p:cNvPicPr>
          <p:nvPr/>
        </p:nvPicPr>
        <p:blipFill>
          <a:blip r:embed="rId3"/>
          <a:stretch>
            <a:fillRect/>
          </a:stretch>
        </p:blipFill>
        <p:spPr>
          <a:xfrm>
            <a:off x="1309819" y="3903677"/>
            <a:ext cx="3654159" cy="2520000"/>
          </a:xfrm>
          <a:prstGeom prst="rect">
            <a:avLst/>
          </a:prstGeom>
        </p:spPr>
      </p:pic>
    </p:spTree>
    <p:extLst>
      <p:ext uri="{BB962C8B-B14F-4D97-AF65-F5344CB8AC3E}">
        <p14:creationId xmlns:p14="http://schemas.microsoft.com/office/powerpoint/2010/main" val="25833343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pPr marL="342900" lvl="0" indent="-342900">
              <a:buFont typeface="+mj-lt"/>
              <a:buAutoNum type="arabicPeriod"/>
              <a:defRPr/>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このスライドを使って、受講者に「グループワークを展開する」体験をして</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もらう。</a:t>
            </a:r>
            <a:endParaRPr lang="en-US" altLang="ja-JP"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defRPr/>
            </a:pP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予め、グループ分けをどうするか、決めておく。</a:t>
            </a:r>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プレースホルダー 2"/>
          <p:cNvSpPr>
            <a:spLocks noGrp="1"/>
          </p:cNvSpPr>
          <p:nvPr>
            <p:ph type="body" sz="quarter" idx="11"/>
          </p:nvPr>
        </p:nvSpPr>
        <p:spPr>
          <a:xfrm>
            <a:off x="5583238" y="4097537"/>
            <a:ext cx="3692525" cy="2552645"/>
          </a:xfrm>
        </p:spPr>
        <p:txBody>
          <a:bodyPr/>
          <a:lstStyle/>
          <a:p>
            <a:pPr lvl="0"/>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情報共有は手段であり、目的は別に</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あること。</a:t>
            </a:r>
            <a:endParaRPr lang="en-US" altLang="ja-JP"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現場</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から課題として出てくる情報共有の在り方はどのような目的に沿った</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ものか</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を</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確認</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すること。</a:t>
            </a:r>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受講者には、型にはまった答えを求めるのではなく、自分達の現場で起きていること、現場からの声に注目する</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ことが重要性であること。</a:t>
            </a:r>
            <a:endParaRPr lang="en-US" altLang="ja-JP"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現場で実践するイメージをもつこと。</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4" name="図 3"/>
          <p:cNvPicPr>
            <a:picLocks noChangeAspect="1"/>
          </p:cNvPicPr>
          <p:nvPr/>
        </p:nvPicPr>
        <p:blipFill>
          <a:blip r:embed="rId2"/>
          <a:stretch>
            <a:fillRect/>
          </a:stretch>
        </p:blipFill>
        <p:spPr>
          <a:xfrm>
            <a:off x="784483" y="1989000"/>
            <a:ext cx="4168517" cy="2880000"/>
          </a:xfrm>
          <a:prstGeom prst="rect">
            <a:avLst/>
          </a:prstGeom>
        </p:spPr>
      </p:pic>
    </p:spTree>
    <p:extLst>
      <p:ext uri="{BB962C8B-B14F-4D97-AF65-F5344CB8AC3E}">
        <p14:creationId xmlns:p14="http://schemas.microsoft.com/office/powerpoint/2010/main" val="32289874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緑">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C350787988448F4AA39083C7AD3AF113" ma:contentTypeVersion="13" ma:contentTypeDescription="新しいドキュメントを作成します。" ma:contentTypeScope="" ma:versionID="84f67fd8a2233bee95bba7ba0be33800">
  <xsd:schema xmlns:xsd="http://www.w3.org/2001/XMLSchema" xmlns:xs="http://www.w3.org/2001/XMLSchema" xmlns:p="http://schemas.microsoft.com/office/2006/metadata/properties" xmlns:ns2="caf6acff-734e-4e6e-ba95-720f30d1ea0f" xmlns:ns3="f069099e-eee3-43c6-8254-edc6c1974cbd" targetNamespace="http://schemas.microsoft.com/office/2006/metadata/properties" ma:root="true" ma:fieldsID="cec361f6df7917edc14c15be2f611cd5" ns2:_="" ns3:_="">
    <xsd:import namespace="caf6acff-734e-4e6e-ba95-720f30d1ea0f"/>
    <xsd:import namespace="f069099e-eee3-43c6-8254-edc6c1974cb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f6acff-734e-4e6e-ba95-720f30d1ea0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069099e-eee3-43c6-8254-edc6c1974cbd" elementFormDefault="qualified">
    <xsd:import namespace="http://schemas.microsoft.com/office/2006/documentManagement/types"/>
    <xsd:import namespace="http://schemas.microsoft.com/office/infopath/2007/PartnerControls"/>
    <xsd:element name="SharedWithUsers" ma:index="1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827A5D2-991B-4408-8C21-D5EC7736E87D}"/>
</file>

<file path=customXml/itemProps2.xml><?xml version="1.0" encoding="utf-8"?>
<ds:datastoreItem xmlns:ds="http://schemas.openxmlformats.org/officeDocument/2006/customXml" ds:itemID="{FBEB1499-4AAA-430D-9D60-E2E9BBC8EA21}"/>
</file>

<file path=customXml/itemProps3.xml><?xml version="1.0" encoding="utf-8"?>
<ds:datastoreItem xmlns:ds="http://schemas.openxmlformats.org/officeDocument/2006/customXml" ds:itemID="{7E0117A7-B603-4EC2-80A1-D291D13A3F70}"/>
</file>

<file path=docProps/app.xml><?xml version="1.0" encoding="utf-8"?>
<Properties xmlns="http://schemas.openxmlformats.org/officeDocument/2006/extended-properties" xmlns:vt="http://schemas.openxmlformats.org/officeDocument/2006/docPropsVTypes">
  <Template>Office Theme</Template>
  <TotalTime>629</TotalTime>
  <Words>711</Words>
  <Application>Microsoft Office PowerPoint</Application>
  <PresentationFormat>A4 210 x 297 mm</PresentationFormat>
  <Paragraphs>46</Paragraphs>
  <Slides>10</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10</vt:i4>
      </vt:variant>
    </vt:vector>
  </HeadingPairs>
  <TitlesOfParts>
    <vt:vector size="17" baseType="lpstr">
      <vt:lpstr>Meiryo UI</vt:lpstr>
      <vt:lpstr>メイリオ</vt:lpstr>
      <vt:lpstr>游ゴシック</vt:lpstr>
      <vt:lpstr>Arial</vt:lpstr>
      <vt:lpstr>Calibri</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エディター １</dc:creator>
  <cp:lastModifiedBy>山崎 智美</cp:lastModifiedBy>
  <cp:revision>60</cp:revision>
  <dcterms:created xsi:type="dcterms:W3CDTF">2022-01-04T11:33:49Z</dcterms:created>
  <dcterms:modified xsi:type="dcterms:W3CDTF">2022-03-27T08:37:41Z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0x010100C350787988448F4AA39083C7AD3AF113</vt:lpwstr>
  </property>
</Properties>
</file>