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3.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4.xml" ContentType="application/vnd.openxmlformats-officedocument.presentationml.slide+xml"/>
  <Override PartName="/ppt/slides/slide1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DCFB"/>
    <a:srgbClr val="6491F2"/>
    <a:srgbClr val="283A61"/>
    <a:srgbClr val="F58220"/>
    <a:srgbClr val="F1A3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9" autoAdjust="0"/>
    <p:restoredTop sz="94660"/>
  </p:normalViewPr>
  <p:slideViewPr>
    <p:cSldViewPr snapToGrid="0">
      <p:cViewPr varScale="1">
        <p:scale>
          <a:sx n="111" d="100"/>
          <a:sy n="111" d="100"/>
        </p:scale>
        <p:origin x="1020" y="114"/>
      </p:cViewPr>
      <p:guideLst>
        <p:guide orient="horz" pos="2160"/>
        <p:guide pos="312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7" d="100"/>
          <a:sy n="97" d="100"/>
        </p:scale>
        <p:origin x="276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8F1854-FE55-424E-A55F-FC7D666CAD8D}" type="datetimeFigureOut">
              <a:rPr kumimoji="1" lang="ja-JP" altLang="en-US" smtClean="0"/>
              <a:t>2022/3/27</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E89BD4-F103-43BA-8C86-ABE4CF9F096D}" type="slidenum">
              <a:rPr kumimoji="1" lang="ja-JP" altLang="en-US" smtClean="0"/>
              <a:t>‹#›</a:t>
            </a:fld>
            <a:endParaRPr kumimoji="1" lang="ja-JP" altLang="en-US"/>
          </a:p>
        </p:txBody>
      </p:sp>
    </p:spTree>
    <p:extLst>
      <p:ext uri="{BB962C8B-B14F-4D97-AF65-F5344CB8AC3E}">
        <p14:creationId xmlns:p14="http://schemas.microsoft.com/office/powerpoint/2010/main" val="392347949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9906000" cy="6858000"/>
          </a:xfrm>
          <a:prstGeom prst="rect">
            <a:avLst/>
          </a:prstGeom>
        </p:spPr>
      </p:pic>
      <p:sp>
        <p:nvSpPr>
          <p:cNvPr id="4" name="楕円 3"/>
          <p:cNvSpPr/>
          <p:nvPr userDrawn="1"/>
        </p:nvSpPr>
        <p:spPr>
          <a:xfrm>
            <a:off x="359172" y="3861048"/>
            <a:ext cx="1785516" cy="1656184"/>
          </a:xfrm>
          <a:prstGeom prst="ellipse">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smtClean="0">
                <a:latin typeface="Meiryo UI" panose="020B0604030504040204" pitchFamily="50" charset="-128"/>
                <a:ea typeface="Meiryo UI" panose="020B0604030504040204" pitchFamily="50" charset="-128"/>
              </a:rPr>
              <a:t>学習目標</a:t>
            </a:r>
            <a:endParaRPr kumimoji="1" lang="en-US" altLang="ja-JP" sz="2000" dirty="0" smtClean="0">
              <a:latin typeface="Meiryo UI" panose="020B0604030504040204" pitchFamily="50" charset="-128"/>
              <a:ea typeface="Meiryo UI" panose="020B0604030504040204" pitchFamily="50" charset="-128"/>
            </a:endParaRPr>
          </a:p>
          <a:p>
            <a:pPr algn="ctr"/>
            <a:r>
              <a:rPr kumimoji="1" lang="ja-JP" altLang="en-US" sz="2000" dirty="0" smtClean="0">
                <a:latin typeface="Meiryo UI" panose="020B0604030504040204" pitchFamily="50" charset="-128"/>
                <a:ea typeface="Meiryo UI" panose="020B0604030504040204" pitchFamily="50" charset="-128"/>
              </a:rPr>
              <a:t>ゴール</a:t>
            </a:r>
            <a:endParaRPr kumimoji="1" lang="ja-JP" altLang="en-US" sz="2000" dirty="0">
              <a:latin typeface="Meiryo UI" panose="020B0604030504040204" pitchFamily="50" charset="-128"/>
              <a:ea typeface="Meiryo UI" panose="020B0604030504040204" pitchFamily="50" charset="-128"/>
            </a:endParaRPr>
          </a:p>
        </p:txBody>
      </p:sp>
      <p:sp>
        <p:nvSpPr>
          <p:cNvPr id="7" name="テキスト プレースホルダー 6"/>
          <p:cNvSpPr>
            <a:spLocks noGrp="1"/>
          </p:cNvSpPr>
          <p:nvPr>
            <p:ph type="body" sz="quarter" idx="11"/>
          </p:nvPr>
        </p:nvSpPr>
        <p:spPr>
          <a:xfrm>
            <a:off x="996950" y="2728913"/>
            <a:ext cx="7648575" cy="706437"/>
          </a:xfrm>
          <a:prstGeom prst="rect">
            <a:avLst/>
          </a:prstGeom>
        </p:spPr>
        <p:txBody>
          <a:bodyPr anchor="ctr"/>
          <a:lstStyle>
            <a:lvl1pPr marL="0" indent="0">
              <a:buNone/>
              <a:defRPr sz="3600">
                <a:latin typeface="Meiryo UI" panose="020B0604030504040204" pitchFamily="50" charset="-128"/>
                <a:ea typeface="Meiryo UI" panose="020B0604030504040204" pitchFamily="50" charset="-128"/>
              </a:defRPr>
            </a:lvl1pPr>
          </a:lstStyle>
          <a:p>
            <a:pPr lvl="0"/>
            <a:endParaRPr kumimoji="1" lang="ja-JP" altLang="en-US" dirty="0"/>
          </a:p>
        </p:txBody>
      </p:sp>
      <p:sp>
        <p:nvSpPr>
          <p:cNvPr id="11" name="テキスト プレースホルダー 6"/>
          <p:cNvSpPr>
            <a:spLocks noGrp="1"/>
          </p:cNvSpPr>
          <p:nvPr>
            <p:ph type="body" sz="quarter" idx="12"/>
          </p:nvPr>
        </p:nvSpPr>
        <p:spPr>
          <a:xfrm>
            <a:off x="2299855" y="4335921"/>
            <a:ext cx="6982690" cy="706437"/>
          </a:xfrm>
          <a:prstGeom prst="rect">
            <a:avLst/>
          </a:prstGeom>
          <a:solidFill>
            <a:schemeClr val="accent3">
              <a:lumMod val="20000"/>
              <a:lumOff val="80000"/>
            </a:schemeClr>
          </a:solidFill>
        </p:spPr>
        <p:txBody>
          <a:bodyPr anchor="ctr"/>
          <a:lstStyle>
            <a:lvl1pPr marL="0" indent="0" algn="ctr">
              <a:buNone/>
              <a:defRPr sz="2000">
                <a:latin typeface="Meiryo UI" panose="020B0604030504040204" pitchFamily="50" charset="-128"/>
                <a:ea typeface="Meiryo UI" panose="020B0604030504040204" pitchFamily="50" charset="-128"/>
              </a:defRPr>
            </a:lvl1pPr>
          </a:lstStyle>
          <a:p>
            <a:pPr lvl="0"/>
            <a:endParaRPr kumimoji="1" lang="ja-JP" altLang="en-US" dirty="0"/>
          </a:p>
        </p:txBody>
      </p:sp>
      <p:sp>
        <p:nvSpPr>
          <p:cNvPr id="12" name="正方形/長方形 11"/>
          <p:cNvSpPr/>
          <p:nvPr userDrawn="1"/>
        </p:nvSpPr>
        <p:spPr>
          <a:xfrm>
            <a:off x="996950" y="1610488"/>
            <a:ext cx="4156941" cy="692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kumimoji="1" lang="ja-JP" altLang="en-US" sz="3600" b="1" dirty="0" smtClean="0">
                <a:solidFill>
                  <a:schemeClr val="tx1"/>
                </a:solidFill>
                <a:latin typeface="Meiryo UI" panose="020B0604030504040204" pitchFamily="50" charset="-128"/>
                <a:ea typeface="Meiryo UI" panose="020B0604030504040204" pitchFamily="50" charset="-128"/>
              </a:rPr>
              <a:t>テーマ</a:t>
            </a:r>
            <a:endParaRPr kumimoji="1" lang="ja-JP" altLang="en-US" sz="3600" b="1"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8673034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906000" cy="6858000"/>
          </a:xfrm>
          <a:prstGeom prst="rect">
            <a:avLst/>
          </a:prstGeom>
        </p:spPr>
      </p:pic>
      <p:cxnSp>
        <p:nvCxnSpPr>
          <p:cNvPr id="7" name="直線コネクタ 6">
            <a:extLst>
              <a:ext uri="{FF2B5EF4-FFF2-40B4-BE49-F238E27FC236}">
                <a16:creationId xmlns:a16="http://schemas.microsoft.com/office/drawing/2014/main" id="{1BB62C20-EA96-455F-BF33-DA10E660C033}"/>
              </a:ext>
            </a:extLst>
          </p:cNvPr>
          <p:cNvCxnSpPr>
            <a:cxnSpLocks/>
          </p:cNvCxnSpPr>
          <p:nvPr userDrawn="1"/>
        </p:nvCxnSpPr>
        <p:spPr>
          <a:xfrm>
            <a:off x="536151" y="1215504"/>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図 7">
            <a:extLst>
              <a:ext uri="{FF2B5EF4-FFF2-40B4-BE49-F238E27FC236}">
                <a16:creationId xmlns:a16="http://schemas.microsoft.com/office/drawing/2014/main" id="{7E780AF9-D081-437D-9CD8-12D77782E71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450773" y="488905"/>
            <a:ext cx="751065" cy="751065"/>
          </a:xfrm>
          <a:prstGeom prst="rect">
            <a:avLst/>
          </a:prstGeom>
        </p:spPr>
      </p:pic>
      <p:sp>
        <p:nvSpPr>
          <p:cNvPr id="11" name="ホームベース 9">
            <a:extLst>
              <a:ext uri="{FF2B5EF4-FFF2-40B4-BE49-F238E27FC236}">
                <a16:creationId xmlns:a16="http://schemas.microsoft.com/office/drawing/2014/main" id="{83C152B9-5176-48D0-8B68-BCB92E7DEFD8}"/>
              </a:ext>
            </a:extLst>
          </p:cNvPr>
          <p:cNvSpPr/>
          <p:nvPr/>
        </p:nvSpPr>
        <p:spPr>
          <a:xfrm>
            <a:off x="5438943" y="590752"/>
            <a:ext cx="846316" cy="450880"/>
          </a:xfrm>
          <a:prstGeom prst="homePlate">
            <a:avLst/>
          </a:prstGeom>
          <a:solidFill>
            <a:srgbClr val="B5E888">
              <a:alpha val="80000"/>
            </a:srgbClr>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600" b="1" i="0" u="none" strike="noStrike" kern="0" cap="none" spc="0" normalizeH="0" baseline="0" noProof="0" dirty="0" smtClean="0">
                <a:ln>
                  <a:noFill/>
                </a:ln>
                <a:solidFill>
                  <a:srgbClr val="000000">
                    <a:lumMod val="95000"/>
                    <a:lumOff val="5000"/>
                  </a:srgbClr>
                </a:solidFill>
                <a:effectLst/>
                <a:uLnTx/>
                <a:uFillTx/>
                <a:latin typeface="Meiryo UI" panose="020B0604030504040204" pitchFamily="50" charset="-128"/>
                <a:ea typeface="Meiryo UI" panose="020B0604030504040204" pitchFamily="50" charset="-128"/>
                <a:cs typeface="+mn-cs"/>
              </a:rPr>
              <a:t>参照</a:t>
            </a:r>
          </a:p>
        </p:txBody>
      </p:sp>
      <p:sp>
        <p:nvSpPr>
          <p:cNvPr id="13" name="テキスト プレースホルダー 2"/>
          <p:cNvSpPr txBox="1">
            <a:spLocks/>
          </p:cNvSpPr>
          <p:nvPr userDrawn="1"/>
        </p:nvSpPr>
        <p:spPr>
          <a:xfrm>
            <a:off x="1201838" y="505508"/>
            <a:ext cx="4421958"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導入</a:t>
            </a:r>
            <a:endParaRPr lang="ja-JP" altLang="en-US" dirty="0">
              <a:latin typeface="メイリオ" panose="020B0604030504040204" pitchFamily="50" charset="-128"/>
              <a:ea typeface="メイリオ" panose="020B0604030504040204" pitchFamily="50" charset="-128"/>
            </a:endParaRPr>
          </a:p>
        </p:txBody>
      </p:sp>
      <p:sp>
        <p:nvSpPr>
          <p:cNvPr id="15" name="テキスト プレースホルダー 14"/>
          <p:cNvSpPr>
            <a:spLocks noGrp="1"/>
          </p:cNvSpPr>
          <p:nvPr>
            <p:ph type="body" sz="quarter" idx="10" hasCustomPrompt="1"/>
          </p:nvPr>
        </p:nvSpPr>
        <p:spPr>
          <a:xfrm>
            <a:off x="6285259" y="590024"/>
            <a:ext cx="2959278" cy="450850"/>
          </a:xfrm>
          <a:prstGeom prst="rect">
            <a:avLst/>
          </a:prstGeom>
        </p:spPr>
        <p:txBody>
          <a:bodyPr anchor="ctr"/>
          <a:lstStyle>
            <a:lvl1pPr marL="0" marR="0" indent="0" algn="l" defTabSz="925880" rtl="0" eaLnBrk="1" fontAlgn="auto" latinLnBrk="0" hangingPunct="1">
              <a:lnSpc>
                <a:spcPct val="100000"/>
              </a:lnSpc>
              <a:spcBef>
                <a:spcPts val="0"/>
              </a:spcBef>
              <a:spcAft>
                <a:spcPts val="0"/>
              </a:spcAft>
              <a:buClrTx/>
              <a:buSzTx/>
              <a:buFontTx/>
              <a:buNone/>
              <a:tabLst/>
              <a:defRPr sz="1400"/>
            </a:lvl1pPr>
          </a:lstStyle>
          <a:p>
            <a:pPr marL="0" marR="0" lvl="0" indent="0" algn="l" defTabSz="92588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支援・促進する手引き　　 </a:t>
            </a:r>
            <a:r>
              <a:rPr kumimoji="1" lang="en-US" altLang="ja-JP"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P</a:t>
            </a:r>
          </a:p>
          <a:p>
            <a:pPr marL="0" marR="0" lvl="0" indent="0" algn="l" defTabSz="92588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居宅・改訂版ガイドライン　</a:t>
            </a:r>
            <a:r>
              <a:rPr kumimoji="1" lang="en-US" altLang="ja-JP"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P</a:t>
            </a:r>
          </a:p>
        </p:txBody>
      </p:sp>
    </p:spTree>
    <p:extLst>
      <p:ext uri="{BB962C8B-B14F-4D97-AF65-F5344CB8AC3E}">
        <p14:creationId xmlns:p14="http://schemas.microsoft.com/office/powerpoint/2010/main" val="407370606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906000" cy="6857999"/>
          </a:xfrm>
          <a:prstGeom prst="rect">
            <a:avLst/>
          </a:prstGeom>
        </p:spPr>
      </p:pic>
      <p:cxnSp>
        <p:nvCxnSpPr>
          <p:cNvPr id="6" name="直線コネクタ 5">
            <a:extLst>
              <a:ext uri="{FF2B5EF4-FFF2-40B4-BE49-F238E27FC236}">
                <a16:creationId xmlns:a16="http://schemas.microsoft.com/office/drawing/2014/main" id="{1BB62C20-EA96-455F-BF33-DA10E660C033}"/>
              </a:ext>
            </a:extLst>
          </p:cNvPr>
          <p:cNvCxnSpPr>
            <a:cxnSpLocks/>
          </p:cNvCxnSpPr>
          <p:nvPr userDrawn="1"/>
        </p:nvCxnSpPr>
        <p:spPr>
          <a:xfrm>
            <a:off x="536151" y="1215504"/>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図 8">
            <a:extLst>
              <a:ext uri="{FF2B5EF4-FFF2-40B4-BE49-F238E27FC236}">
                <a16:creationId xmlns:a16="http://schemas.microsoft.com/office/drawing/2014/main" id="{7E780AF9-D081-437D-9CD8-12D77782E71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450773" y="488905"/>
            <a:ext cx="751065" cy="751065"/>
          </a:xfrm>
          <a:prstGeom prst="rect">
            <a:avLst/>
          </a:prstGeom>
        </p:spPr>
      </p:pic>
      <p:sp>
        <p:nvSpPr>
          <p:cNvPr id="10" name="テキスト プレースホルダー 2"/>
          <p:cNvSpPr txBox="1">
            <a:spLocks/>
          </p:cNvSpPr>
          <p:nvPr userDrawn="1"/>
        </p:nvSpPr>
        <p:spPr>
          <a:xfrm>
            <a:off x="1201838" y="505508"/>
            <a:ext cx="4421958"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展開（グループへの問い）</a:t>
            </a:r>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4254788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906000" cy="6857999"/>
          </a:xfrm>
          <a:prstGeom prst="rect">
            <a:avLst/>
          </a:prstGeom>
        </p:spPr>
      </p:pic>
      <p:cxnSp>
        <p:nvCxnSpPr>
          <p:cNvPr id="9" name="直線コネクタ 8">
            <a:extLst>
              <a:ext uri="{FF2B5EF4-FFF2-40B4-BE49-F238E27FC236}">
                <a16:creationId xmlns:a16="http://schemas.microsoft.com/office/drawing/2014/main" id="{1BB62C20-EA96-455F-BF33-DA10E660C033}"/>
              </a:ext>
            </a:extLst>
          </p:cNvPr>
          <p:cNvCxnSpPr>
            <a:cxnSpLocks/>
          </p:cNvCxnSpPr>
          <p:nvPr userDrawn="1"/>
        </p:nvCxnSpPr>
        <p:spPr>
          <a:xfrm>
            <a:off x="536151" y="1215504"/>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図 9">
            <a:extLst>
              <a:ext uri="{FF2B5EF4-FFF2-40B4-BE49-F238E27FC236}">
                <a16:creationId xmlns:a16="http://schemas.microsoft.com/office/drawing/2014/main" id="{7E780AF9-D081-437D-9CD8-12D77782E71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450773" y="488905"/>
            <a:ext cx="751065" cy="751065"/>
          </a:xfrm>
          <a:prstGeom prst="rect">
            <a:avLst/>
          </a:prstGeom>
        </p:spPr>
      </p:pic>
      <p:sp>
        <p:nvSpPr>
          <p:cNvPr id="11" name="テキスト プレースホルダー 2"/>
          <p:cNvSpPr txBox="1">
            <a:spLocks/>
          </p:cNvSpPr>
          <p:nvPr userDrawn="1"/>
        </p:nvSpPr>
        <p:spPr>
          <a:xfrm>
            <a:off x="1201838" y="505508"/>
            <a:ext cx="4421958"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振り返り</a:t>
            </a:r>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008865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セクション見出し">
    <p:bg>
      <p:bgRef idx="1003">
        <a:schemeClr val="bg1"/>
      </p:bgRef>
    </p:bg>
    <p:spTree>
      <p:nvGrpSpPr>
        <p:cNvPr id="1" name=""/>
        <p:cNvGrpSpPr/>
        <p:nvPr/>
      </p:nvGrpSpPr>
      <p:grpSpPr>
        <a:xfrm>
          <a:off x="0" y="0"/>
          <a:ext cx="0" cy="0"/>
          <a:chOff x="0" y="0"/>
          <a:chExt cx="0" cy="0"/>
        </a:xfrm>
      </p:grpSpPr>
      <p:sp>
        <p:nvSpPr>
          <p:cNvPr id="7" name="テキスト ボックス 6"/>
          <p:cNvSpPr txBox="1"/>
          <p:nvPr userDrawn="1"/>
        </p:nvSpPr>
        <p:spPr>
          <a:xfrm>
            <a:off x="2327088" y="2924944"/>
            <a:ext cx="5578771" cy="707886"/>
          </a:xfrm>
          <a:prstGeom prst="rect">
            <a:avLst/>
          </a:prstGeom>
          <a:noFill/>
        </p:spPr>
        <p:txBody>
          <a:bodyPr wrap="none" rtlCol="0">
            <a:spAutoFit/>
          </a:bodyPr>
          <a:lstStyle/>
          <a:p>
            <a:pPr algn="ctr"/>
            <a:r>
              <a:rPr lang="ja-JP" altLang="en-US" sz="4000" dirty="0" smtClean="0">
                <a:latin typeface="Meiryo UI" panose="020B0604030504040204" pitchFamily="50" charset="-128"/>
                <a:ea typeface="Meiryo UI" panose="020B0604030504040204" pitchFamily="50" charset="-128"/>
                <a:cs typeface="Meiryo UI" panose="020B0604030504040204" pitchFamily="50" charset="-128"/>
              </a:rPr>
              <a:t>伝達者向け解説のスライド</a:t>
            </a:r>
            <a:endParaRPr kumimoji="1" lang="ja-JP" altLang="en-US" sz="4000" dirty="0" smtClean="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8060150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コンテンツ">
    <p:bg>
      <p:bgPr>
        <a:solidFill>
          <a:schemeClr val="bg1">
            <a:lumMod val="95000"/>
          </a:schemeClr>
        </a:solidFill>
        <a:effectLst/>
      </p:bgPr>
    </p:bg>
    <p:spTree>
      <p:nvGrpSpPr>
        <p:cNvPr id="1" name=""/>
        <p:cNvGrpSpPr/>
        <p:nvPr/>
      </p:nvGrpSpPr>
      <p:grpSpPr>
        <a:xfrm>
          <a:off x="0" y="0"/>
          <a:ext cx="0" cy="0"/>
          <a:chOff x="0" y="0"/>
          <a:chExt cx="0" cy="0"/>
        </a:xfrm>
      </p:grpSpPr>
      <p:sp>
        <p:nvSpPr>
          <p:cNvPr id="7" name="テキスト ボックス 6"/>
          <p:cNvSpPr txBox="1"/>
          <p:nvPr userDrawn="1"/>
        </p:nvSpPr>
        <p:spPr>
          <a:xfrm>
            <a:off x="5457663" y="1223154"/>
            <a:ext cx="2188420" cy="338554"/>
          </a:xfrm>
          <a:prstGeom prst="rect">
            <a:avLst/>
          </a:prstGeom>
          <a:noFill/>
        </p:spPr>
        <p:txBody>
          <a:bodyPr wrap="none" rtlCol="0">
            <a:spAutoFit/>
          </a:bodyPr>
          <a:lstStyle/>
          <a:p>
            <a:pPr marL="285750" indent="-285750">
              <a:buClr>
                <a:schemeClr val="accent4">
                  <a:lumMod val="75000"/>
                </a:schemeClr>
              </a:buClr>
              <a:buFont typeface="Wingdings" panose="05000000000000000000" pitchFamily="2" charset="2"/>
              <a:buChar char="u"/>
            </a:pP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伝達者は何をする？</a:t>
            </a:r>
          </a:p>
        </p:txBody>
      </p:sp>
      <p:sp>
        <p:nvSpPr>
          <p:cNvPr id="8" name="テキスト ボックス 7"/>
          <p:cNvSpPr txBox="1"/>
          <p:nvPr userDrawn="1"/>
        </p:nvSpPr>
        <p:spPr>
          <a:xfrm>
            <a:off x="5457663" y="3763926"/>
            <a:ext cx="3328155" cy="338554"/>
          </a:xfrm>
          <a:prstGeom prst="rect">
            <a:avLst/>
          </a:prstGeom>
          <a:noFill/>
        </p:spPr>
        <p:txBody>
          <a:bodyPr wrap="none" rtlCol="0">
            <a:spAutoFit/>
          </a:bodyPr>
          <a:lstStyle/>
          <a:p>
            <a:pPr marL="285750" indent="-285750">
              <a:buClr>
                <a:schemeClr val="accent4">
                  <a:lumMod val="75000"/>
                </a:schemeClr>
              </a:buClr>
              <a:buFont typeface="Wingdings" panose="05000000000000000000" pitchFamily="2" charset="2"/>
              <a:buChar char="u"/>
            </a:pPr>
            <a:r>
              <a:rPr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伝達者から</a:t>
            </a: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受講者に何を伝える</a:t>
            </a:r>
            <a:r>
              <a:rPr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a:t>
            </a:r>
            <a:endParaRPr lang="ja-JP" altLang="en-US" sz="1600" b="1"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9" name="直線コネクタ 8">
            <a:extLst>
              <a:ext uri="{FF2B5EF4-FFF2-40B4-BE49-F238E27FC236}">
                <a16:creationId xmlns:a16="http://schemas.microsoft.com/office/drawing/2014/main" id="{1BB62C20-EA96-455F-BF33-DA10E660C033}"/>
              </a:ext>
            </a:extLst>
          </p:cNvPr>
          <p:cNvCxnSpPr>
            <a:cxnSpLocks/>
          </p:cNvCxnSpPr>
          <p:nvPr userDrawn="1"/>
        </p:nvCxnSpPr>
        <p:spPr>
          <a:xfrm>
            <a:off x="536151" y="957747"/>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3" name="テキスト プレースホルダー 2"/>
          <p:cNvSpPr txBox="1">
            <a:spLocks/>
          </p:cNvSpPr>
          <p:nvPr userDrawn="1"/>
        </p:nvSpPr>
        <p:spPr>
          <a:xfrm>
            <a:off x="536151" y="237747"/>
            <a:ext cx="8739237"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伝達者向けの解説　このスライドで何をする？何を伝える？</a:t>
            </a:r>
            <a:endParaRPr lang="ja-JP" altLang="en-US" dirty="0">
              <a:latin typeface="メイリオ" panose="020B0604030504040204" pitchFamily="50" charset="-128"/>
              <a:ea typeface="メイリオ" panose="020B0604030504040204" pitchFamily="50" charset="-128"/>
            </a:endParaRPr>
          </a:p>
        </p:txBody>
      </p:sp>
      <p:sp>
        <p:nvSpPr>
          <p:cNvPr id="15" name="テキスト プレースホルダー 14"/>
          <p:cNvSpPr>
            <a:spLocks noGrp="1"/>
          </p:cNvSpPr>
          <p:nvPr>
            <p:ph type="body" sz="quarter" idx="10" hasCustomPrompt="1"/>
          </p:nvPr>
        </p:nvSpPr>
        <p:spPr>
          <a:xfrm>
            <a:off x="5583238" y="1690688"/>
            <a:ext cx="3692525" cy="1828800"/>
          </a:xfrm>
          <a:prstGeom prst="rect">
            <a:avLst/>
          </a:prstGeom>
          <a:solidFill>
            <a:schemeClr val="accent5">
              <a:lumMod val="20000"/>
              <a:lumOff val="80000"/>
            </a:schemeClr>
          </a:solidFill>
        </p:spPr>
        <p:txBody>
          <a:bodyPr/>
          <a:lstStyle>
            <a:lvl1pPr marL="0" marR="0" indent="0" algn="l" defTabSz="925880" rtl="0" eaLnBrk="1" fontAlgn="auto" latinLnBrk="0" hangingPunct="1">
              <a:lnSpc>
                <a:spcPct val="100000"/>
              </a:lnSpc>
              <a:spcBef>
                <a:spcPts val="0"/>
              </a:spcBef>
              <a:spcAft>
                <a:spcPts val="0"/>
              </a:spcAft>
              <a:buClrTx/>
              <a:buSzTx/>
              <a:buFont typeface="+mj-lt"/>
              <a:buNone/>
              <a:tabLst/>
              <a:defRPr/>
            </a:lvl1pPr>
          </a:lstStyle>
          <a:p>
            <a:pPr marL="342900" marR="0" lvl="0" indent="-342900" algn="l" defTabSz="925880" rtl="0" eaLnBrk="1" fontAlgn="auto" latinLnBrk="0" hangingPunct="1">
              <a:lnSpc>
                <a:spcPct val="100000"/>
              </a:lnSpc>
              <a:spcBef>
                <a:spcPts val="0"/>
              </a:spcBef>
              <a:spcAft>
                <a:spcPts val="0"/>
              </a:spcAft>
              <a:buClrTx/>
              <a:buSzTx/>
              <a:buFont typeface="+mj-lt"/>
              <a:buAutoNum type="arabicPeriod"/>
              <a:tabLst/>
              <a:defRPr/>
            </a:pPr>
            <a:r>
              <a:rPr kumimoji="1" lang="ja-JP" altLang="en-US"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rPr>
              <a:t>このスライドをつかって、推進スキル研修受講者にこのテーマのゴールを明確に伝えます。</a:t>
            </a:r>
            <a:endParaRPr kumimoji="1" lang="en-US" altLang="ja-JP"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342900" marR="0" lvl="0" indent="-342900" algn="l" defTabSz="925880" rtl="0" eaLnBrk="1" fontAlgn="auto" latinLnBrk="0" hangingPunct="1">
              <a:lnSpc>
                <a:spcPct val="100000"/>
              </a:lnSpc>
              <a:spcBef>
                <a:spcPts val="0"/>
              </a:spcBef>
              <a:spcAft>
                <a:spcPts val="0"/>
              </a:spcAft>
              <a:buClrTx/>
              <a:buSzTx/>
              <a:buFont typeface="+mj-lt"/>
              <a:buAutoNum type="arabicPeriod"/>
              <a:tabLst/>
              <a:defRPr/>
            </a:pPr>
            <a:endParaRPr kumimoji="1" lang="en-US" altLang="ja-JP" sz="16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テキスト プレースホルダー 14"/>
          <p:cNvSpPr>
            <a:spLocks noGrp="1"/>
          </p:cNvSpPr>
          <p:nvPr>
            <p:ph type="body" sz="quarter" idx="11" hasCustomPrompt="1"/>
          </p:nvPr>
        </p:nvSpPr>
        <p:spPr>
          <a:xfrm>
            <a:off x="5583238" y="4346918"/>
            <a:ext cx="3692525" cy="1828800"/>
          </a:xfrm>
          <a:prstGeom prst="rect">
            <a:avLst/>
          </a:prstGeom>
          <a:solidFill>
            <a:schemeClr val="accent3">
              <a:lumMod val="20000"/>
              <a:lumOff val="80000"/>
            </a:schemeClr>
          </a:solidFill>
        </p:spPr>
        <p:txBody>
          <a:bodyPr/>
          <a:lstStyle>
            <a:lvl1pPr marL="342900" marR="0" indent="-342900" algn="l" defTabSz="925880" rtl="0" eaLnBrk="1" fontAlgn="auto" latinLnBrk="0" hangingPunct="1">
              <a:lnSpc>
                <a:spcPct val="100000"/>
              </a:lnSpc>
              <a:spcBef>
                <a:spcPts val="0"/>
              </a:spcBef>
              <a:spcAft>
                <a:spcPts val="0"/>
              </a:spcAft>
              <a:buClrTx/>
              <a:buSzTx/>
              <a:buFont typeface="+mj-lt"/>
              <a:buAutoNum type="arabicPeriod"/>
              <a:tabLst/>
              <a:defRPr/>
            </a:lvl1pPr>
          </a:lstStyle>
          <a:p>
            <a:pPr marL="342900" marR="0" lvl="0" indent="-342900" algn="l" defTabSz="925880" rtl="0" eaLnBrk="1" fontAlgn="auto" latinLnBrk="0" hangingPunct="1">
              <a:lnSpc>
                <a:spcPct val="100000"/>
              </a:lnSpc>
              <a:spcBef>
                <a:spcPts val="0"/>
              </a:spcBef>
              <a:spcAft>
                <a:spcPts val="0"/>
              </a:spcAft>
              <a:buClrTx/>
              <a:buSzTx/>
              <a:buFont typeface="+mj-lt"/>
              <a:buAutoNum type="arabicPeriod"/>
              <a:tabLst/>
              <a:defRPr/>
            </a:pPr>
            <a:r>
              <a:rPr kumimoji="1" lang="ja-JP" altLang="en-US"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rPr>
              <a:t>教える側のあなたは、受講者に対して、学習する目的を明確に伝えます。</a:t>
            </a:r>
            <a:endParaRPr kumimoji="1" lang="en-US" altLang="ja-JP"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5272970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389803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6793883"/>
      </p:ext>
    </p:extLst>
  </p:cSld>
  <p:clrMap bg1="lt1" tx1="dk1" bg2="lt2" tx2="dk2" accent1="accent1" accent2="accent2" accent3="accent3" accent4="accent4" accent5="accent5" accent6="accent6" hlink="hlink" folHlink="folHlink"/>
  <p:sldLayoutIdLst>
    <p:sldLayoutId id="2147483674" r:id="rId1"/>
    <p:sldLayoutId id="2147483661" r:id="rId2"/>
    <p:sldLayoutId id="2147483673" r:id="rId3"/>
    <p:sldLayoutId id="2147483672" r:id="rId4"/>
    <p:sldLayoutId id="2147483663" r:id="rId5"/>
    <p:sldLayoutId id="2147483662" r:id="rId6"/>
    <p:sldLayoutId id="2147483675"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1"/>
          </p:nvPr>
        </p:nvSpPr>
        <p:spPr/>
        <p:txBody>
          <a:bodyPr/>
          <a:lstStyle/>
          <a:p>
            <a:r>
              <a:rPr lang="ja-JP" altLang="en-US" dirty="0"/>
              <a:t>実行、振り返り、</a:t>
            </a:r>
            <a:r>
              <a:rPr lang="ja-JP" altLang="en-US" dirty="0" smtClean="0"/>
              <a:t>練り直し</a:t>
            </a:r>
            <a:endParaRPr lang="ja-JP" altLang="en-US" dirty="0"/>
          </a:p>
        </p:txBody>
      </p:sp>
      <p:sp>
        <p:nvSpPr>
          <p:cNvPr id="3" name="テキスト プレースホルダー 2"/>
          <p:cNvSpPr>
            <a:spLocks noGrp="1"/>
          </p:cNvSpPr>
          <p:nvPr>
            <p:ph type="body" sz="quarter" idx="12"/>
          </p:nvPr>
        </p:nvSpPr>
        <p:spPr/>
        <p:txBody>
          <a:bodyPr/>
          <a:lstStyle/>
          <a:p>
            <a:pPr algn="l"/>
            <a:r>
              <a:rPr lang="ja-JP" altLang="en-US" dirty="0"/>
              <a:t>改善活動を、まずは実行してみる、そして振り返り</a:t>
            </a:r>
            <a:r>
              <a:rPr lang="ja-JP" altLang="en-US" dirty="0" smtClean="0"/>
              <a:t>、</a:t>
            </a:r>
            <a:r>
              <a:rPr lang="en-US" altLang="ja-JP" dirty="0" smtClean="0"/>
              <a:t/>
            </a:r>
            <a:br>
              <a:rPr lang="en-US" altLang="ja-JP" dirty="0" smtClean="0"/>
            </a:br>
            <a:r>
              <a:rPr lang="ja-JP" altLang="en-US" dirty="0" smtClean="0"/>
              <a:t>練り直す</a:t>
            </a:r>
            <a:r>
              <a:rPr lang="ja-JP" altLang="en-US" dirty="0"/>
              <a:t>プロセスの重要性を理解</a:t>
            </a:r>
            <a:r>
              <a:rPr lang="ja-JP" altLang="en-US" dirty="0" smtClean="0"/>
              <a:t>できる</a:t>
            </a:r>
            <a:r>
              <a:rPr lang="ja-JP" altLang="en-US" dirty="0"/>
              <a:t>。</a:t>
            </a:r>
            <a:endParaRPr lang="en-US" altLang="ja-JP" dirty="0" smtClean="0"/>
          </a:p>
        </p:txBody>
      </p:sp>
    </p:spTree>
    <p:extLst>
      <p:ext uri="{BB962C8B-B14F-4D97-AF65-F5344CB8AC3E}">
        <p14:creationId xmlns:p14="http://schemas.microsoft.com/office/powerpoint/2010/main" val="24648188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pPr marL="342900" lvl="0" indent="-342900">
              <a:buFont typeface="+mj-lt"/>
              <a:buAutoNum type="arabicPeriod"/>
              <a:defRPr/>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このスライドを使って、受講者に「グループワークを展開する」体験をしてもらう</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defRPr/>
            </a:pPr>
            <a:r>
              <a:rPr lang="ja-JP" altLang="en-US" sz="1600">
                <a:solidFill>
                  <a:srgbClr val="404040"/>
                </a:solidFill>
                <a:latin typeface="Meiryo UI" panose="020B0604030504040204" pitchFamily="50" charset="-128"/>
                <a:ea typeface="Meiryo UI" panose="020B0604030504040204" pitchFamily="50" charset="-128"/>
                <a:cs typeface="Meiryo UI" panose="020B0604030504040204" pitchFamily="50" charset="-128"/>
              </a:rPr>
              <a:t>予め、グループ分けをどうするか、決めておく。</a:t>
            </a: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プレースホルダー 2"/>
          <p:cNvSpPr>
            <a:spLocks noGrp="1"/>
          </p:cNvSpPr>
          <p:nvPr>
            <p:ph type="body" sz="quarter" idx="11"/>
          </p:nvPr>
        </p:nvSpPr>
        <p:spPr/>
        <p:txBody>
          <a:bodyPr/>
          <a:lstStyle/>
          <a:p>
            <a:pPr lvl="0">
              <a:defRPr/>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小さな成功体験の共有の大切さを理解</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すること。</a:t>
            </a: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defRPr/>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次にどうつなげるかを考え、プロジェクトを終了するのか、継続するのか、主体的議論の場の作り方を体験</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すること。</a:t>
            </a: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図 3"/>
          <p:cNvPicPr>
            <a:picLocks noChangeAspect="1"/>
          </p:cNvPicPr>
          <p:nvPr/>
        </p:nvPicPr>
        <p:blipFill>
          <a:blip r:embed="rId2"/>
          <a:stretch>
            <a:fillRect/>
          </a:stretch>
        </p:blipFill>
        <p:spPr>
          <a:xfrm>
            <a:off x="785343" y="1989000"/>
            <a:ext cx="4167657" cy="2880000"/>
          </a:xfrm>
          <a:prstGeom prst="rect">
            <a:avLst/>
          </a:prstGeom>
        </p:spPr>
      </p:pic>
    </p:spTree>
    <p:extLst>
      <p:ext uri="{BB962C8B-B14F-4D97-AF65-F5344CB8AC3E}">
        <p14:creationId xmlns:p14="http://schemas.microsoft.com/office/powerpoint/2010/main" val="18121071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a:xfrm>
            <a:off x="5583238" y="1690688"/>
            <a:ext cx="3692525" cy="2063894"/>
          </a:xfrm>
        </p:spPr>
        <p:txBody>
          <a:bodyPr/>
          <a:lstStyle/>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伝達者は、全体で振り返る。</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（このスライドを見せる前に）受講者から意見や感想を述べてもらう。</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このスライドを受講者に見せ、受講者から意見・感想を聞く。</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伝達者なりの解説を加える。</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受講者が理解したかどうか、観察する。</a:t>
            </a:r>
            <a:endParaRPr lang="ja-JP" altLang="en-US" sz="1600" dirty="0"/>
          </a:p>
        </p:txBody>
      </p:sp>
      <p:sp>
        <p:nvSpPr>
          <p:cNvPr id="3" name="テキスト プレースホルダー 2"/>
          <p:cNvSpPr>
            <a:spLocks noGrp="1"/>
          </p:cNvSpPr>
          <p:nvPr>
            <p:ph type="body" sz="quarter" idx="11"/>
          </p:nvPr>
        </p:nvSpPr>
        <p:spPr>
          <a:xfrm>
            <a:off x="5583238" y="4166809"/>
            <a:ext cx="3692525" cy="2317118"/>
          </a:xfrm>
        </p:spPr>
        <p:txBody>
          <a:bodyPr/>
          <a:lstStyle/>
          <a:p>
            <a:pPr marL="0" lvl="0" indent="0">
              <a:buNone/>
              <a:defRPr/>
            </a:pPr>
            <a:r>
              <a:rPr lang="ja-JP" altLang="en-US" sz="14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受講者には、以下の理解を促しましょう。</a:t>
            </a:r>
          </a:p>
          <a:p>
            <a:pPr lvl="0">
              <a:defRPr/>
            </a:pPr>
            <a:r>
              <a:rPr lang="ja-JP" altLang="en-US" sz="14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改善活動は、まずは実行し、状況に応じて試行錯誤しながら軌道修正する柔軟さが大切なこと。</a:t>
            </a:r>
          </a:p>
          <a:p>
            <a:pPr lvl="0">
              <a:defRPr/>
            </a:pPr>
            <a:r>
              <a:rPr lang="ja-JP" altLang="en-US" sz="14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振返りでは、上手くいっている点、上手くいっていない点、継続すること、しないことを整理することが大切であること。</a:t>
            </a:r>
          </a:p>
          <a:p>
            <a:pPr lvl="0">
              <a:defRPr/>
            </a:pPr>
            <a:r>
              <a:rPr lang="ja-JP" altLang="en-US" sz="14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業務の改善活動は継続して実施するには、改善方針シートと進捗管理シートを活用した、計画の練り直しが大切であること</a:t>
            </a:r>
            <a:r>
              <a:rPr lang="ja-JP" altLang="en-US" sz="14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4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図 3"/>
          <p:cNvPicPr>
            <a:picLocks noChangeAspect="1"/>
          </p:cNvPicPr>
          <p:nvPr/>
        </p:nvPicPr>
        <p:blipFill>
          <a:blip r:embed="rId2"/>
          <a:stretch>
            <a:fillRect/>
          </a:stretch>
        </p:blipFill>
        <p:spPr>
          <a:xfrm>
            <a:off x="780087" y="1989000"/>
            <a:ext cx="4172913" cy="2880000"/>
          </a:xfrm>
          <a:prstGeom prst="rect">
            <a:avLst/>
          </a:prstGeom>
        </p:spPr>
      </p:pic>
    </p:spTree>
    <p:extLst>
      <p:ext uri="{BB962C8B-B14F-4D97-AF65-F5344CB8AC3E}">
        <p14:creationId xmlns:p14="http://schemas.microsoft.com/office/powerpoint/2010/main" val="3783062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pPr>
              <a:tabLst>
                <a:tab pos="1619250" algn="l"/>
              </a:tabLst>
            </a:pPr>
            <a:r>
              <a:rPr lang="ja-JP" altLang="en-US" dirty="0">
                <a:latin typeface="Meiryo UI" panose="020B0604030504040204" pitchFamily="50" charset="-128"/>
                <a:ea typeface="Meiryo UI" panose="020B0604030504040204" pitchFamily="50" charset="-128"/>
              </a:rPr>
              <a:t>支援・促進する手引き</a:t>
            </a:r>
            <a:r>
              <a:rPr lang="en-US" altLang="ja-JP" dirty="0">
                <a:latin typeface="Meiryo UI" panose="020B0604030504040204" pitchFamily="50" charset="-128"/>
                <a:ea typeface="Meiryo UI" panose="020B0604030504040204" pitchFamily="50" charset="-128"/>
              </a:rPr>
              <a:t>	P29</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44</a:t>
            </a:r>
          </a:p>
          <a:p>
            <a:pPr>
              <a:tabLst>
                <a:tab pos="1619250" algn="l"/>
              </a:tabLst>
            </a:pPr>
            <a:r>
              <a:rPr lang="ja-JP" altLang="en-US" dirty="0">
                <a:latin typeface="Meiryo UI" panose="020B0604030504040204" pitchFamily="50" charset="-128"/>
                <a:ea typeface="Meiryo UI" panose="020B0604030504040204" pitchFamily="50" charset="-128"/>
              </a:rPr>
              <a:t>居宅・改訂版ガイドライン　</a:t>
            </a:r>
            <a:r>
              <a:rPr lang="en-US" altLang="ja-JP" dirty="0">
                <a:latin typeface="Meiryo UI" panose="020B0604030504040204" pitchFamily="50" charset="-128"/>
                <a:ea typeface="Meiryo UI" panose="020B0604030504040204" pitchFamily="50" charset="-128"/>
              </a:rPr>
              <a:t>P19</a:t>
            </a:r>
            <a:r>
              <a:rPr lang="ja-JP" altLang="en-US" dirty="0">
                <a:latin typeface="Meiryo UI" panose="020B0604030504040204" pitchFamily="50" charset="-128"/>
                <a:ea typeface="Meiryo UI" panose="020B0604030504040204" pitchFamily="50" charset="-128"/>
              </a:rPr>
              <a:t>～</a:t>
            </a:r>
            <a:r>
              <a:rPr lang="en-US" altLang="ja-JP" dirty="0" smtClean="0">
                <a:latin typeface="Meiryo UI" panose="020B0604030504040204" pitchFamily="50" charset="-128"/>
                <a:ea typeface="Meiryo UI" panose="020B0604030504040204" pitchFamily="50" charset="-128"/>
              </a:rPr>
              <a:t>21</a:t>
            </a:r>
            <a:endParaRPr lang="en-US" altLang="ja-JP" dirty="0">
              <a:latin typeface="Meiryo UI" panose="020B0604030504040204" pitchFamily="50" charset="-128"/>
              <a:ea typeface="Meiryo UI" panose="020B0604030504040204" pitchFamily="50" charset="-128"/>
            </a:endParaRPr>
          </a:p>
        </p:txBody>
      </p:sp>
      <p:sp>
        <p:nvSpPr>
          <p:cNvPr id="3" name="正方形/長方形 2"/>
          <p:cNvSpPr/>
          <p:nvPr/>
        </p:nvSpPr>
        <p:spPr>
          <a:xfrm>
            <a:off x="678872" y="1381310"/>
            <a:ext cx="8234567" cy="523220"/>
          </a:xfrm>
          <a:prstGeom prst="rect">
            <a:avLst/>
          </a:prstGeom>
        </p:spPr>
        <p:txBody>
          <a:bodyPr wrap="square">
            <a:spAutoFit/>
          </a:bodyPr>
          <a:lstStyle/>
          <a:p>
            <a:r>
              <a:rPr lang="ja-JP" altLang="en-US" sz="2800" b="1" dirty="0" smtClean="0">
                <a:latin typeface="Meiryo UI" panose="020B0604030504040204" pitchFamily="50" charset="-128"/>
                <a:ea typeface="Meiryo UI" panose="020B0604030504040204" pitchFamily="50" charset="-128"/>
              </a:rPr>
              <a:t>実行</a:t>
            </a:r>
            <a:endParaRPr lang="en-US" altLang="ja-JP" sz="2800" b="1" dirty="0" smtClean="0">
              <a:latin typeface="Meiryo UI" panose="020B0604030504040204" pitchFamily="50" charset="-128"/>
              <a:ea typeface="Meiryo UI" panose="020B0604030504040204" pitchFamily="50" charset="-128"/>
            </a:endParaRPr>
          </a:p>
        </p:txBody>
      </p:sp>
      <p:pic>
        <p:nvPicPr>
          <p:cNvPr id="4" name="図 3"/>
          <p:cNvPicPr>
            <a:picLocks noChangeAspect="1"/>
          </p:cNvPicPr>
          <p:nvPr/>
        </p:nvPicPr>
        <p:blipFill>
          <a:blip r:embed="rId2"/>
          <a:stretch>
            <a:fillRect/>
          </a:stretch>
        </p:blipFill>
        <p:spPr>
          <a:xfrm>
            <a:off x="678872" y="2002208"/>
            <a:ext cx="3789075" cy="451346"/>
          </a:xfrm>
          <a:prstGeom prst="rect">
            <a:avLst/>
          </a:prstGeom>
        </p:spPr>
      </p:pic>
      <p:sp>
        <p:nvSpPr>
          <p:cNvPr id="5" name="正方形/長方形 4"/>
          <p:cNvSpPr/>
          <p:nvPr/>
        </p:nvSpPr>
        <p:spPr>
          <a:xfrm>
            <a:off x="678871" y="2440322"/>
            <a:ext cx="8565665" cy="1518044"/>
          </a:xfrm>
          <a:prstGeom prst="rect">
            <a:avLst/>
          </a:prstGeom>
          <a:solidFill>
            <a:schemeClr val="bg1">
              <a:lumMod val="95000"/>
            </a:schemeClr>
          </a:solidFill>
        </p:spPr>
        <p:txBody>
          <a:bodyPr wrap="square">
            <a:spAutoFit/>
          </a:bodyPr>
          <a:lstStyle/>
          <a:p>
            <a:pPr marL="342900" indent="-342900">
              <a:lnSpc>
                <a:spcPct val="150000"/>
              </a:lnSpc>
              <a:buFont typeface="Arial" panose="020B0604020202020204" pitchFamily="34" charset="0"/>
              <a:buChar char="•"/>
            </a:pPr>
            <a:r>
              <a:rPr lang="ja-JP" altLang="en-US" sz="1600" dirty="0" smtClean="0">
                <a:latin typeface="Meiryo UI" panose="020B0604030504040204" pitchFamily="50" charset="-128"/>
                <a:ea typeface="Meiryo UI" panose="020B0604030504040204" pitchFamily="50" charset="-128"/>
              </a:rPr>
              <a:t>実行</a:t>
            </a:r>
            <a:r>
              <a:rPr lang="ja-JP" altLang="en-US" sz="1600" dirty="0">
                <a:latin typeface="Meiryo UI" panose="020B0604030504040204" pitchFamily="50" charset="-128"/>
                <a:ea typeface="Meiryo UI" panose="020B0604030504040204" pitchFamily="50" charset="-128"/>
              </a:rPr>
              <a:t>計画を実践に移しますが実行計画の再現が目的ではありません</a:t>
            </a:r>
            <a:r>
              <a:rPr lang="ja-JP" altLang="en-US" sz="1600" dirty="0" smtClean="0">
                <a:latin typeface="Meiryo UI" panose="020B0604030504040204" pitchFamily="50" charset="-128"/>
                <a:ea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endParaRPr>
          </a:p>
          <a:p>
            <a:pPr marL="342900" indent="-342900">
              <a:lnSpc>
                <a:spcPct val="150000"/>
              </a:lnSpc>
              <a:buFont typeface="Arial" panose="020B0604020202020204" pitchFamily="34" charset="0"/>
              <a:buChar char="•"/>
            </a:pPr>
            <a:r>
              <a:rPr lang="ja-JP" altLang="en-US" sz="1600" dirty="0" smtClean="0">
                <a:latin typeface="Meiryo UI" panose="020B0604030504040204" pitchFamily="50" charset="-128"/>
                <a:ea typeface="Meiryo UI" panose="020B0604030504040204" pitchFamily="50" charset="-128"/>
              </a:rPr>
              <a:t>新しい</a:t>
            </a:r>
            <a:r>
              <a:rPr lang="ja-JP" altLang="en-US" sz="1600" dirty="0">
                <a:latin typeface="Meiryo UI" panose="020B0604030504040204" pitchFamily="50" charset="-128"/>
                <a:ea typeface="Meiryo UI" panose="020B0604030504040204" pitchFamily="50" charset="-128"/>
              </a:rPr>
              <a:t>取組を試行的に実践してく過程で、</a:t>
            </a:r>
            <a:r>
              <a:rPr lang="ja-JP" altLang="en-US" sz="1600" dirty="0" smtClean="0">
                <a:latin typeface="Meiryo UI" panose="020B0604030504040204" pitchFamily="50" charset="-128"/>
                <a:ea typeface="Meiryo UI" panose="020B0604030504040204" pitchFamily="50" charset="-128"/>
              </a:rPr>
              <a:t>新た</a:t>
            </a:r>
            <a:r>
              <a:rPr lang="ja-JP" altLang="en-US" sz="1600" dirty="0">
                <a:latin typeface="Meiryo UI" panose="020B0604030504040204" pitchFamily="50" charset="-128"/>
                <a:ea typeface="Meiryo UI" panose="020B0604030504040204" pitchFamily="50" charset="-128"/>
              </a:rPr>
              <a:t>な気づきや上手く進めるコツを得たならば、現在の取組に反映していく姿勢が重要です</a:t>
            </a:r>
            <a:r>
              <a:rPr lang="ja-JP" altLang="en-US" sz="1600" dirty="0" smtClean="0">
                <a:latin typeface="Meiryo UI" panose="020B0604030504040204" pitchFamily="50" charset="-128"/>
                <a:ea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endParaRPr>
          </a:p>
          <a:p>
            <a:pPr marL="342900" indent="-342900">
              <a:lnSpc>
                <a:spcPct val="150000"/>
              </a:lnSpc>
              <a:buFont typeface="Arial" panose="020B0604020202020204" pitchFamily="34" charset="0"/>
              <a:buChar char="•"/>
            </a:pPr>
            <a:r>
              <a:rPr lang="ja-JP" altLang="en-US" sz="1600" dirty="0" smtClean="0">
                <a:latin typeface="Meiryo UI" panose="020B0604030504040204" pitchFamily="50" charset="-128"/>
                <a:ea typeface="Meiryo UI" panose="020B0604030504040204" pitchFamily="50" charset="-128"/>
              </a:rPr>
              <a:t>実情</a:t>
            </a:r>
            <a:r>
              <a:rPr lang="ja-JP" altLang="en-US" sz="1600" dirty="0">
                <a:latin typeface="Meiryo UI" panose="020B0604030504040204" pitchFamily="50" charset="-128"/>
                <a:ea typeface="Meiryo UI" panose="020B0604030504040204" pitchFamily="50" charset="-128"/>
              </a:rPr>
              <a:t>に合わせて実施</a:t>
            </a:r>
            <a:r>
              <a:rPr lang="ja-JP" altLang="en-US" sz="1600" dirty="0" smtClean="0">
                <a:latin typeface="Meiryo UI" panose="020B0604030504040204" pitchFamily="50" charset="-128"/>
                <a:ea typeface="Meiryo UI" panose="020B0604030504040204" pitchFamily="50" charset="-128"/>
              </a:rPr>
              <a:t>方法を</a:t>
            </a:r>
            <a:r>
              <a:rPr lang="ja-JP" altLang="en-US" sz="1600" dirty="0">
                <a:latin typeface="Meiryo UI" panose="020B0604030504040204" pitchFamily="50" charset="-128"/>
                <a:ea typeface="Meiryo UI" panose="020B0604030504040204" pitchFamily="50" charset="-128"/>
              </a:rPr>
              <a:t>軌道修正する手順を繰り返しながら実行計画を軽やかに推し進めます。</a:t>
            </a:r>
            <a:endParaRPr lang="en-US" altLang="ja-JP" sz="1600" dirty="0" smtClean="0">
              <a:latin typeface="Meiryo UI" panose="020B0604030504040204" pitchFamily="50" charset="-128"/>
              <a:ea typeface="Meiryo UI" panose="020B0604030504040204" pitchFamily="50" charset="-128"/>
            </a:endParaRPr>
          </a:p>
        </p:txBody>
      </p:sp>
      <p:pic>
        <p:nvPicPr>
          <p:cNvPr id="6" name="図 5"/>
          <p:cNvPicPr>
            <a:picLocks noChangeAspect="1"/>
          </p:cNvPicPr>
          <p:nvPr/>
        </p:nvPicPr>
        <p:blipFill>
          <a:blip r:embed="rId3"/>
          <a:stretch>
            <a:fillRect/>
          </a:stretch>
        </p:blipFill>
        <p:spPr>
          <a:xfrm>
            <a:off x="679344" y="4239799"/>
            <a:ext cx="8565193" cy="419860"/>
          </a:xfrm>
          <a:prstGeom prst="rect">
            <a:avLst/>
          </a:prstGeom>
        </p:spPr>
      </p:pic>
      <p:sp>
        <p:nvSpPr>
          <p:cNvPr id="7" name="正方形/長方形 6"/>
          <p:cNvSpPr/>
          <p:nvPr/>
        </p:nvSpPr>
        <p:spPr>
          <a:xfrm>
            <a:off x="678872" y="4676942"/>
            <a:ext cx="8565665" cy="1518044"/>
          </a:xfrm>
          <a:prstGeom prst="rect">
            <a:avLst/>
          </a:prstGeom>
          <a:solidFill>
            <a:schemeClr val="bg1">
              <a:lumMod val="95000"/>
            </a:schemeClr>
          </a:solidFill>
        </p:spPr>
        <p:txBody>
          <a:bodyPr wrap="square">
            <a:spAutoFit/>
          </a:bodyPr>
          <a:lstStyle/>
          <a:p>
            <a:pPr marL="342900" indent="-342900">
              <a:lnSpc>
                <a:spcPct val="150000"/>
              </a:lnSpc>
              <a:buFont typeface="Arial" panose="020B0604020202020204" pitchFamily="34" charset="0"/>
              <a:buChar char="•"/>
            </a:pPr>
            <a:r>
              <a:rPr lang="ja-JP" altLang="en-US" sz="1600" dirty="0" smtClean="0">
                <a:latin typeface="Meiryo UI" panose="020B0604030504040204" pitchFamily="50" charset="-128"/>
                <a:ea typeface="Meiryo UI" panose="020B0604030504040204" pitchFamily="50" charset="-128"/>
              </a:rPr>
              <a:t>改善</a:t>
            </a:r>
            <a:r>
              <a:rPr lang="ja-JP" altLang="en-US" sz="1600" dirty="0">
                <a:latin typeface="Meiryo UI" panose="020B0604030504040204" pitchFamily="50" charset="-128"/>
                <a:ea typeface="Meiryo UI" panose="020B0604030504040204" pitchFamily="50" charset="-128"/>
              </a:rPr>
              <a:t>活動は小さな改善の積み重ねです。早い段階から小さくても成功事例を重ね続けることで、現場の</a:t>
            </a:r>
            <a:r>
              <a:rPr lang="ja-JP" altLang="en-US" sz="1600" dirty="0" smtClean="0">
                <a:latin typeface="Meiryo UI" panose="020B0604030504040204" pitchFamily="50" charset="-128"/>
                <a:ea typeface="Meiryo UI" panose="020B0604030504040204" pitchFamily="50" charset="-128"/>
              </a:rPr>
              <a:t>モチベーション</a:t>
            </a:r>
            <a:r>
              <a:rPr lang="ja-JP" altLang="en-US" sz="1600" dirty="0">
                <a:latin typeface="Meiryo UI" panose="020B0604030504040204" pitchFamily="50" charset="-128"/>
                <a:ea typeface="Meiryo UI" panose="020B0604030504040204" pitchFamily="50" charset="-128"/>
              </a:rPr>
              <a:t>を高く維持しやすくなります</a:t>
            </a:r>
            <a:r>
              <a:rPr lang="ja-JP" altLang="en-US" sz="1600" dirty="0" smtClean="0">
                <a:latin typeface="Meiryo UI" panose="020B0604030504040204" pitchFamily="50" charset="-128"/>
                <a:ea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endParaRPr>
          </a:p>
          <a:p>
            <a:pPr marL="342900" indent="-342900">
              <a:lnSpc>
                <a:spcPct val="150000"/>
              </a:lnSpc>
              <a:buFont typeface="Arial" panose="020B0604020202020204" pitchFamily="34" charset="0"/>
              <a:buChar char="•"/>
            </a:pPr>
            <a:r>
              <a:rPr lang="ja-JP" altLang="en-US" sz="1600" dirty="0" smtClean="0">
                <a:latin typeface="Meiryo UI" panose="020B0604030504040204" pitchFamily="50" charset="-128"/>
                <a:ea typeface="Meiryo UI" panose="020B0604030504040204" pitchFamily="50" charset="-128"/>
              </a:rPr>
              <a:t>また</a:t>
            </a:r>
            <a:r>
              <a:rPr lang="ja-JP" altLang="en-US" sz="1600" dirty="0">
                <a:latin typeface="Meiryo UI" panose="020B0604030504040204" pitchFamily="50" charset="-128"/>
                <a:ea typeface="Meiryo UI" panose="020B0604030504040204" pitchFamily="50" charset="-128"/>
              </a:rPr>
              <a:t>、成功事例が見えてくると、プロジェクトチームメンバーだけでなく、</a:t>
            </a:r>
            <a:r>
              <a:rPr lang="ja-JP" altLang="en-US" sz="1600" dirty="0" smtClean="0">
                <a:latin typeface="Meiryo UI" panose="020B0604030504040204" pitchFamily="50" charset="-128"/>
                <a:ea typeface="Meiryo UI" panose="020B0604030504040204" pitchFamily="50" charset="-128"/>
              </a:rPr>
              <a:t>他の</a:t>
            </a:r>
            <a:r>
              <a:rPr lang="ja-JP" altLang="en-US" sz="1600" dirty="0">
                <a:latin typeface="Meiryo UI" panose="020B0604030504040204" pitchFamily="50" charset="-128"/>
                <a:ea typeface="Meiryo UI" panose="020B0604030504040204" pitchFamily="50" charset="-128"/>
              </a:rPr>
              <a:t>職員の改善活動に対する心理的ハードルを下げ、新たな工夫やアイディアも生まれてきやすくなります。</a:t>
            </a:r>
            <a:endParaRPr lang="en-US" altLang="ja-JP" sz="1600" dirty="0" smtClea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941826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pPr>
              <a:tabLst>
                <a:tab pos="1619250" algn="l"/>
              </a:tabLst>
            </a:pPr>
            <a:r>
              <a:rPr lang="ja-JP" altLang="en-US" dirty="0">
                <a:latin typeface="Meiryo UI" panose="020B0604030504040204" pitchFamily="50" charset="-128"/>
                <a:ea typeface="Meiryo UI" panose="020B0604030504040204" pitchFamily="50" charset="-128"/>
              </a:rPr>
              <a:t>支援・促進する手引き</a:t>
            </a:r>
            <a:r>
              <a:rPr lang="en-US" altLang="ja-JP" dirty="0">
                <a:latin typeface="Meiryo UI" panose="020B0604030504040204" pitchFamily="50" charset="-128"/>
                <a:ea typeface="Meiryo UI" panose="020B0604030504040204" pitchFamily="50" charset="-128"/>
              </a:rPr>
              <a:t>	P29</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44</a:t>
            </a:r>
          </a:p>
          <a:p>
            <a:pPr>
              <a:tabLst>
                <a:tab pos="1619250" algn="l"/>
              </a:tabLst>
            </a:pPr>
            <a:r>
              <a:rPr lang="ja-JP" altLang="en-US" dirty="0">
                <a:latin typeface="Meiryo UI" panose="020B0604030504040204" pitchFamily="50" charset="-128"/>
                <a:ea typeface="Meiryo UI" panose="020B0604030504040204" pitchFamily="50" charset="-128"/>
              </a:rPr>
              <a:t>居宅・改訂版ガイドライン　</a:t>
            </a:r>
            <a:r>
              <a:rPr lang="en-US" altLang="ja-JP" dirty="0">
                <a:latin typeface="Meiryo UI" panose="020B0604030504040204" pitchFamily="50" charset="-128"/>
                <a:ea typeface="Meiryo UI" panose="020B0604030504040204" pitchFamily="50" charset="-128"/>
              </a:rPr>
              <a:t>P19</a:t>
            </a:r>
            <a:r>
              <a:rPr lang="ja-JP" altLang="en-US" dirty="0">
                <a:latin typeface="Meiryo UI" panose="020B0604030504040204" pitchFamily="50" charset="-128"/>
                <a:ea typeface="Meiryo UI" panose="020B0604030504040204" pitchFamily="50" charset="-128"/>
              </a:rPr>
              <a:t>～</a:t>
            </a:r>
            <a:r>
              <a:rPr lang="en-US" altLang="ja-JP" dirty="0" smtClean="0">
                <a:latin typeface="Meiryo UI" panose="020B0604030504040204" pitchFamily="50" charset="-128"/>
                <a:ea typeface="Meiryo UI" panose="020B0604030504040204" pitchFamily="50" charset="-128"/>
              </a:rPr>
              <a:t>21</a:t>
            </a:r>
            <a:endParaRPr lang="en-US" altLang="ja-JP" dirty="0">
              <a:latin typeface="Meiryo UI" panose="020B0604030504040204" pitchFamily="50" charset="-128"/>
              <a:ea typeface="Meiryo UI" panose="020B0604030504040204" pitchFamily="50" charset="-128"/>
            </a:endParaRPr>
          </a:p>
        </p:txBody>
      </p:sp>
      <p:sp>
        <p:nvSpPr>
          <p:cNvPr id="3" name="正方形/長方形 2"/>
          <p:cNvSpPr/>
          <p:nvPr/>
        </p:nvSpPr>
        <p:spPr>
          <a:xfrm>
            <a:off x="678872" y="1478988"/>
            <a:ext cx="8234567" cy="523220"/>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sz="2800" b="1" dirty="0">
                <a:solidFill>
                  <a:prstClr val="black"/>
                </a:solidFill>
                <a:latin typeface="Meiryo UI" panose="020B0604030504040204" pitchFamily="50" charset="-128"/>
                <a:ea typeface="Meiryo UI" panose="020B0604030504040204" pitchFamily="50" charset="-128"/>
              </a:rPr>
              <a:t>振り返り</a:t>
            </a:r>
            <a:endParaRPr kumimoji="0" lang="en-US" altLang="ja-JP" sz="2800" b="1"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5" name="正方形/長方形 4"/>
          <p:cNvSpPr/>
          <p:nvPr/>
        </p:nvSpPr>
        <p:spPr>
          <a:xfrm>
            <a:off x="678871" y="3427882"/>
            <a:ext cx="8565665" cy="1887376"/>
          </a:xfrm>
          <a:prstGeom prst="rect">
            <a:avLst/>
          </a:prstGeom>
          <a:solidFill>
            <a:schemeClr val="bg1">
              <a:lumMod val="95000"/>
            </a:schemeClr>
          </a:solidFill>
        </p:spPr>
        <p:txBody>
          <a:bodyPr wrap="square">
            <a:spAutoFit/>
          </a:bodyPr>
          <a:lstStyle/>
          <a:p>
            <a:pPr marL="342900" indent="-342900">
              <a:lnSpc>
                <a:spcPct val="150000"/>
              </a:lnSpc>
              <a:buFont typeface="Arial" panose="020B0604020202020204" pitchFamily="34" charset="0"/>
              <a:buChar char="•"/>
            </a:pPr>
            <a:r>
              <a:rPr lang="ja-JP" altLang="en-US" sz="1600" dirty="0">
                <a:latin typeface="Meiryo UI" panose="020B0604030504040204" pitchFamily="50" charset="-128"/>
                <a:ea typeface="Meiryo UI" panose="020B0604030504040204" pitchFamily="50" charset="-128"/>
              </a:rPr>
              <a:t>あらかじめ設定した指標や観察ポイントを用いることで、当初の目的を達成したかを効率よく検証することができます。</a:t>
            </a:r>
            <a:endParaRPr lang="en-US" altLang="ja-JP" sz="1600" dirty="0">
              <a:latin typeface="Meiryo UI" panose="020B0604030504040204" pitchFamily="50" charset="-128"/>
              <a:ea typeface="Meiryo UI" panose="020B0604030504040204" pitchFamily="50" charset="-128"/>
            </a:endParaRPr>
          </a:p>
          <a:p>
            <a:pPr marL="342900" indent="-342900">
              <a:lnSpc>
                <a:spcPct val="150000"/>
              </a:lnSpc>
              <a:buFont typeface="Arial" panose="020B0604020202020204" pitchFamily="34" charset="0"/>
              <a:buChar char="•"/>
            </a:pPr>
            <a:r>
              <a:rPr lang="ja-JP" altLang="en-US" sz="1600" dirty="0">
                <a:latin typeface="Meiryo UI" panose="020B0604030504040204" pitchFamily="50" charset="-128"/>
                <a:ea typeface="Meiryo UI" panose="020B0604030504040204" pitchFamily="50" charset="-128"/>
              </a:rPr>
              <a:t>上手くいっている点、上手くいっていない点を整理します。</a:t>
            </a:r>
            <a:endParaRPr lang="en-US" altLang="ja-JP" sz="1600" dirty="0">
              <a:latin typeface="Meiryo UI" panose="020B0604030504040204" pitchFamily="50" charset="-128"/>
              <a:ea typeface="Meiryo UI" panose="020B0604030504040204" pitchFamily="50" charset="-128"/>
            </a:endParaRPr>
          </a:p>
          <a:p>
            <a:pPr marL="342900" indent="-342900">
              <a:lnSpc>
                <a:spcPct val="150000"/>
              </a:lnSpc>
              <a:buFont typeface="Arial" panose="020B0604020202020204" pitchFamily="34" charset="0"/>
              <a:buChar char="•"/>
            </a:pPr>
            <a:r>
              <a:rPr lang="ja-JP" altLang="en-US" sz="1600" dirty="0">
                <a:latin typeface="Meiryo UI" panose="020B0604030504040204" pitchFamily="50" charset="-128"/>
                <a:ea typeface="Meiryo UI" panose="020B0604030504040204" pitchFamily="50" charset="-128"/>
              </a:rPr>
              <a:t>当初目標が達成されているか、達成されていない場合、何が原因か、進捗が遅れている理由は何か、振り返り、検証することが大切です。</a:t>
            </a:r>
            <a:endParaRPr lang="en-US" altLang="ja-JP" sz="1600" dirty="0">
              <a:latin typeface="Meiryo UI" panose="020B0604030504040204" pitchFamily="50" charset="-128"/>
              <a:ea typeface="Meiryo UI" panose="020B0604030504040204" pitchFamily="50" charset="-128"/>
            </a:endParaRPr>
          </a:p>
        </p:txBody>
      </p:sp>
      <p:pic>
        <p:nvPicPr>
          <p:cNvPr id="8" name="図 7"/>
          <p:cNvPicPr>
            <a:picLocks noChangeAspect="1"/>
          </p:cNvPicPr>
          <p:nvPr/>
        </p:nvPicPr>
        <p:blipFill>
          <a:blip r:embed="rId2"/>
          <a:stretch>
            <a:fillRect/>
          </a:stretch>
        </p:blipFill>
        <p:spPr>
          <a:xfrm>
            <a:off x="595743" y="2545806"/>
            <a:ext cx="8648794" cy="700583"/>
          </a:xfrm>
          <a:prstGeom prst="rect">
            <a:avLst/>
          </a:prstGeom>
        </p:spPr>
      </p:pic>
    </p:spTree>
    <p:extLst>
      <p:ext uri="{BB962C8B-B14F-4D97-AF65-F5344CB8AC3E}">
        <p14:creationId xmlns:p14="http://schemas.microsoft.com/office/powerpoint/2010/main" val="2065229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pPr>
              <a:tabLst>
                <a:tab pos="1619250" algn="l"/>
              </a:tabLst>
            </a:pPr>
            <a:r>
              <a:rPr lang="ja-JP" altLang="en-US" dirty="0">
                <a:latin typeface="Meiryo UI" panose="020B0604030504040204" pitchFamily="50" charset="-128"/>
                <a:ea typeface="Meiryo UI" panose="020B0604030504040204" pitchFamily="50" charset="-128"/>
              </a:rPr>
              <a:t>支援・促進する手引き</a:t>
            </a:r>
            <a:r>
              <a:rPr lang="en-US" altLang="ja-JP" dirty="0">
                <a:latin typeface="Meiryo UI" panose="020B0604030504040204" pitchFamily="50" charset="-128"/>
                <a:ea typeface="Meiryo UI" panose="020B0604030504040204" pitchFamily="50" charset="-128"/>
              </a:rPr>
              <a:t>	P29</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44</a:t>
            </a:r>
          </a:p>
          <a:p>
            <a:pPr>
              <a:tabLst>
                <a:tab pos="1619250" algn="l"/>
              </a:tabLst>
            </a:pPr>
            <a:r>
              <a:rPr lang="ja-JP" altLang="en-US" dirty="0">
                <a:latin typeface="Meiryo UI" panose="020B0604030504040204" pitchFamily="50" charset="-128"/>
                <a:ea typeface="Meiryo UI" panose="020B0604030504040204" pitchFamily="50" charset="-128"/>
              </a:rPr>
              <a:t>居宅・改訂版ガイドライン　</a:t>
            </a:r>
            <a:r>
              <a:rPr lang="en-US" altLang="ja-JP" dirty="0">
                <a:latin typeface="Meiryo UI" panose="020B0604030504040204" pitchFamily="50" charset="-128"/>
                <a:ea typeface="Meiryo UI" panose="020B0604030504040204" pitchFamily="50" charset="-128"/>
              </a:rPr>
              <a:t>P19</a:t>
            </a:r>
            <a:r>
              <a:rPr lang="ja-JP" altLang="en-US" dirty="0">
                <a:latin typeface="Meiryo UI" panose="020B0604030504040204" pitchFamily="50" charset="-128"/>
                <a:ea typeface="Meiryo UI" panose="020B0604030504040204" pitchFamily="50" charset="-128"/>
              </a:rPr>
              <a:t>～</a:t>
            </a:r>
            <a:r>
              <a:rPr lang="en-US" altLang="ja-JP" dirty="0" smtClean="0">
                <a:latin typeface="Meiryo UI" panose="020B0604030504040204" pitchFamily="50" charset="-128"/>
                <a:ea typeface="Meiryo UI" panose="020B0604030504040204" pitchFamily="50" charset="-128"/>
              </a:rPr>
              <a:t>21</a:t>
            </a:r>
            <a:endParaRPr lang="en-US" altLang="ja-JP" dirty="0">
              <a:latin typeface="Meiryo UI" panose="020B0604030504040204" pitchFamily="50" charset="-128"/>
              <a:ea typeface="Meiryo UI" panose="020B0604030504040204" pitchFamily="50" charset="-128"/>
            </a:endParaRPr>
          </a:p>
        </p:txBody>
      </p:sp>
      <p:sp>
        <p:nvSpPr>
          <p:cNvPr id="3" name="正方形/長方形 2"/>
          <p:cNvSpPr/>
          <p:nvPr/>
        </p:nvSpPr>
        <p:spPr>
          <a:xfrm>
            <a:off x="678872" y="1478988"/>
            <a:ext cx="8234567" cy="523220"/>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sz="2800" b="1" dirty="0">
                <a:solidFill>
                  <a:prstClr val="black"/>
                </a:solidFill>
                <a:latin typeface="Meiryo UI" panose="020B0604030504040204" pitchFamily="50" charset="-128"/>
                <a:ea typeface="Meiryo UI" panose="020B0604030504040204" pitchFamily="50" charset="-128"/>
              </a:rPr>
              <a:t>練り直し</a:t>
            </a:r>
            <a:endParaRPr kumimoji="0" lang="en-US" altLang="ja-JP" sz="2800" b="1"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5" name="正方形/長方形 4"/>
          <p:cNvSpPr/>
          <p:nvPr/>
        </p:nvSpPr>
        <p:spPr>
          <a:xfrm>
            <a:off x="678871" y="3179801"/>
            <a:ext cx="8565665" cy="2308324"/>
          </a:xfrm>
          <a:prstGeom prst="rect">
            <a:avLst/>
          </a:prstGeom>
          <a:solidFill>
            <a:schemeClr val="bg1">
              <a:lumMod val="95000"/>
            </a:schemeClr>
          </a:solidFill>
        </p:spPr>
        <p:txBody>
          <a:bodyPr wrap="square">
            <a:spAutoFit/>
          </a:bodyPr>
          <a:lstStyle/>
          <a:p>
            <a:pPr marL="342900" lvl="0" indent="-342900">
              <a:lnSpc>
                <a:spcPct val="150000"/>
              </a:lnSpc>
              <a:buFont typeface="Arial" panose="020B0604020202020204" pitchFamily="34" charset="0"/>
              <a:buChar char="•"/>
            </a:pPr>
            <a:r>
              <a:rPr lang="ja-JP" altLang="en-US" sz="1600" dirty="0">
                <a:solidFill>
                  <a:prstClr val="black"/>
                </a:solidFill>
                <a:latin typeface="Meiryo UI" panose="020B0604030504040204" pitchFamily="50" charset="-128"/>
                <a:ea typeface="Meiryo UI" panose="020B0604030504040204" pitchFamily="50" charset="-128"/>
              </a:rPr>
              <a:t>振り返り結果をもとに、実行計画を練り直すことは、改善活動を継続しやすくします。</a:t>
            </a:r>
          </a:p>
          <a:p>
            <a:pPr marL="342900" lvl="0" indent="-342900">
              <a:lnSpc>
                <a:spcPct val="150000"/>
              </a:lnSpc>
              <a:buFont typeface="Arial" panose="020B0604020202020204" pitchFamily="34" charset="0"/>
              <a:buChar char="•"/>
            </a:pPr>
            <a:r>
              <a:rPr lang="ja-JP" altLang="en-US" sz="1600" dirty="0">
                <a:solidFill>
                  <a:prstClr val="black"/>
                </a:solidFill>
                <a:latin typeface="Meiryo UI" panose="020B0604030504040204" pitchFamily="50" charset="-128"/>
                <a:ea typeface="Meiryo UI" panose="020B0604030504040204" pitchFamily="50" charset="-128"/>
              </a:rPr>
              <a:t>業務の改善活動に終わりはありません。業務の改善活動が組織文化として定着することによって、働きやすく働き甲斐のある職場づくりにつながります。</a:t>
            </a:r>
          </a:p>
          <a:p>
            <a:pPr marL="342900" lvl="0" indent="-342900">
              <a:lnSpc>
                <a:spcPct val="150000"/>
              </a:lnSpc>
              <a:buFont typeface="Arial" panose="020B0604020202020204" pitchFamily="34" charset="0"/>
              <a:buChar char="•"/>
            </a:pPr>
            <a:r>
              <a:rPr lang="ja-JP" altLang="en-US" sz="1600" dirty="0">
                <a:solidFill>
                  <a:prstClr val="black"/>
                </a:solidFill>
                <a:latin typeface="Meiryo UI" panose="020B0604030504040204" pitchFamily="50" charset="-128"/>
                <a:ea typeface="Meiryo UI" panose="020B0604030504040204" pitchFamily="50" charset="-128"/>
              </a:rPr>
              <a:t>業務の改善活動を通じて自分たちの事業所・施設における「人材を育成する力」「チームケアの質を向上させる力」「情報共有の効率化する力」が高められます。</a:t>
            </a:r>
          </a:p>
          <a:p>
            <a:pPr marL="342900" lvl="0" indent="-342900">
              <a:lnSpc>
                <a:spcPct val="150000"/>
              </a:lnSpc>
              <a:buFont typeface="Arial" panose="020B0604020202020204" pitchFamily="34" charset="0"/>
              <a:buChar char="•"/>
            </a:pPr>
            <a:r>
              <a:rPr lang="ja-JP" altLang="en-US" sz="1600" dirty="0">
                <a:solidFill>
                  <a:prstClr val="black"/>
                </a:solidFill>
                <a:latin typeface="Meiryo UI" panose="020B0604030504040204" pitchFamily="50" charset="-128"/>
                <a:ea typeface="Meiryo UI" panose="020B0604030504040204" pitchFamily="50" charset="-128"/>
              </a:rPr>
              <a:t>その結果として、介護の質を高めることや自立支援につながります。</a:t>
            </a:r>
          </a:p>
        </p:txBody>
      </p:sp>
      <p:pic>
        <p:nvPicPr>
          <p:cNvPr id="6" name="図 5"/>
          <p:cNvPicPr>
            <a:picLocks noChangeAspect="1"/>
          </p:cNvPicPr>
          <p:nvPr/>
        </p:nvPicPr>
        <p:blipFill>
          <a:blip r:embed="rId2"/>
          <a:stretch>
            <a:fillRect/>
          </a:stretch>
        </p:blipFill>
        <p:spPr>
          <a:xfrm>
            <a:off x="678871" y="2442345"/>
            <a:ext cx="8565665" cy="618544"/>
          </a:xfrm>
          <a:prstGeom prst="rect">
            <a:avLst/>
          </a:prstGeom>
        </p:spPr>
      </p:pic>
    </p:spTree>
    <p:extLst>
      <p:ext uri="{BB962C8B-B14F-4D97-AF65-F5344CB8AC3E}">
        <p14:creationId xmlns:p14="http://schemas.microsoft.com/office/powerpoint/2010/main" val="6178419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557778" y="1343891"/>
            <a:ext cx="1053193" cy="2746900"/>
          </a:xfrm>
          <a:prstGeom prst="rect">
            <a:avLst/>
          </a:prstGeom>
          <a:solidFill>
            <a:schemeClr val="accent2">
              <a:lumMod val="60000"/>
              <a:lumOff val="40000"/>
            </a:schemeClr>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問い</a:t>
            </a:r>
            <a:endParaRPr kumimoji="1" lang="ja-JP" altLang="en-US" sz="18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p:txBody>
      </p:sp>
      <p:sp>
        <p:nvSpPr>
          <p:cNvPr id="3" name="正方形/長方形 2"/>
          <p:cNvSpPr/>
          <p:nvPr/>
        </p:nvSpPr>
        <p:spPr>
          <a:xfrm>
            <a:off x="1709906" y="1343890"/>
            <a:ext cx="7614202" cy="2746901"/>
          </a:xfrm>
          <a:prstGeom prst="rect">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914400">
              <a:defRPr/>
            </a:pPr>
            <a:r>
              <a:rPr lang="ja-JP" altLang="en-US" sz="2000" dirty="0" smtClean="0">
                <a:solidFill>
                  <a:srgbClr val="404040"/>
                </a:solidFill>
                <a:latin typeface="Meiryo UI" panose="020B0604030504040204" pitchFamily="50" charset="-128"/>
                <a:ea typeface="Meiryo UI" panose="020B0604030504040204" pitchFamily="50" charset="-128"/>
              </a:rPr>
              <a:t>「</a:t>
            </a:r>
            <a:r>
              <a:rPr lang="ja-JP" altLang="en-US" sz="2000" b="1" dirty="0" smtClean="0">
                <a:solidFill>
                  <a:srgbClr val="404040"/>
                </a:solidFill>
                <a:latin typeface="Meiryo UI" panose="020B0604030504040204" pitchFamily="50" charset="-128"/>
                <a:ea typeface="Meiryo UI" panose="020B0604030504040204" pitchFamily="50" charset="-128"/>
              </a:rPr>
              <a:t>改善方針シート、進捗管理シートに基づき、改善活動</a:t>
            </a:r>
            <a:r>
              <a:rPr lang="ja-JP" altLang="en-US" sz="2000" b="1" dirty="0">
                <a:solidFill>
                  <a:srgbClr val="404040"/>
                </a:solidFill>
                <a:latin typeface="Meiryo UI" panose="020B0604030504040204" pitchFamily="50" charset="-128"/>
                <a:ea typeface="Meiryo UI" panose="020B0604030504040204" pitchFamily="50" charset="-128"/>
              </a:rPr>
              <a:t>を</a:t>
            </a:r>
            <a:r>
              <a:rPr lang="ja-JP" altLang="en-US" sz="2000" b="1" dirty="0" smtClean="0">
                <a:solidFill>
                  <a:srgbClr val="404040"/>
                </a:solidFill>
                <a:latin typeface="Meiryo UI" panose="020B0604030504040204" pitchFamily="50" charset="-128"/>
                <a:ea typeface="Meiryo UI" panose="020B0604030504040204" pitchFamily="50" charset="-128"/>
              </a:rPr>
              <a:t>始めてから２ヵ月が経過しました。チームメンバーが集まり、会議を行います。当初目標に比べて、進捗は芳しくありません。あなたは、どのように２ヵ月の成果を振り返り、次につなげるか、議論の場をどう作るか、考えを出し合ってみましょう</a:t>
            </a:r>
            <a:r>
              <a:rPr lang="ja-JP" altLang="en-US" sz="2000" dirty="0" smtClean="0">
                <a:solidFill>
                  <a:srgbClr val="404040"/>
                </a:solidFill>
                <a:latin typeface="Meiryo UI" panose="020B0604030504040204" pitchFamily="50" charset="-128"/>
                <a:ea typeface="Meiryo UI" panose="020B0604030504040204" pitchFamily="50" charset="-128"/>
              </a:rPr>
              <a:t>」</a:t>
            </a:r>
            <a:endParaRPr lang="en-US" altLang="ja-JP" sz="2000" dirty="0" smtClean="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2000" dirty="0" smtClean="0">
              <a:solidFill>
                <a:srgbClr val="404040"/>
              </a:solidFill>
              <a:latin typeface="Meiryo UI" panose="020B0604030504040204" pitchFamily="50" charset="-128"/>
              <a:ea typeface="Meiryo UI" panose="020B0604030504040204" pitchFamily="50" charset="-128"/>
            </a:endParaRPr>
          </a:p>
          <a:p>
            <a:pPr lvl="0" defTabSz="914400">
              <a:defRPr/>
            </a:pPr>
            <a:r>
              <a:rPr lang="ja-JP" altLang="en-US" sz="2000" dirty="0" smtClean="0">
                <a:solidFill>
                  <a:srgbClr val="404040"/>
                </a:solidFill>
                <a:latin typeface="Meiryo UI" panose="020B0604030504040204" pitchFamily="50" charset="-128"/>
                <a:ea typeface="Meiryo UI" panose="020B0604030504040204" pitchFamily="50" charset="-128"/>
              </a:rPr>
              <a:t>・はじめ</a:t>
            </a:r>
            <a:r>
              <a:rPr lang="ja-JP" altLang="en-US" sz="2000" dirty="0">
                <a:solidFill>
                  <a:srgbClr val="404040"/>
                </a:solidFill>
                <a:latin typeface="Meiryo UI" panose="020B0604030504040204" pitchFamily="50" charset="-128"/>
                <a:ea typeface="Meiryo UI" panose="020B0604030504040204" pitchFamily="50" charset="-128"/>
              </a:rPr>
              <a:t>に、個別に考えてください。</a:t>
            </a:r>
            <a:endParaRPr lang="en-US" altLang="ja-JP" sz="2000" dirty="0">
              <a:solidFill>
                <a:srgbClr val="404040"/>
              </a:solidFill>
              <a:latin typeface="Meiryo UI" panose="020B0604030504040204" pitchFamily="50" charset="-128"/>
              <a:ea typeface="Meiryo UI" panose="020B0604030504040204" pitchFamily="50" charset="-128"/>
            </a:endParaRPr>
          </a:p>
          <a:p>
            <a:pPr lvl="0" defTabSz="914400">
              <a:defRPr/>
            </a:pPr>
            <a:r>
              <a:rPr lang="ja-JP" altLang="en-US" sz="2000" dirty="0">
                <a:solidFill>
                  <a:srgbClr val="404040"/>
                </a:solidFill>
                <a:latin typeface="Meiryo UI" panose="020B0604030504040204" pitchFamily="50" charset="-128"/>
                <a:ea typeface="Meiryo UI" panose="020B0604030504040204" pitchFamily="50" charset="-128"/>
              </a:rPr>
              <a:t>・つぎに、グループ内で意見を出し合ってください。</a:t>
            </a:r>
            <a:endParaRPr lang="en-US" altLang="ja-JP" sz="2000" dirty="0">
              <a:solidFill>
                <a:srgbClr val="404040"/>
              </a:solidFill>
              <a:latin typeface="Meiryo UI" panose="020B0604030504040204" pitchFamily="50" charset="-128"/>
              <a:ea typeface="Meiryo UI" panose="020B0604030504040204" pitchFamily="50" charset="-128"/>
            </a:endParaRPr>
          </a:p>
          <a:p>
            <a:pPr lvl="0" defTabSz="914400">
              <a:defRPr/>
            </a:pPr>
            <a:r>
              <a:rPr lang="ja-JP" altLang="en-US" sz="2000" dirty="0">
                <a:solidFill>
                  <a:srgbClr val="404040"/>
                </a:solidFill>
                <a:latin typeface="Meiryo UI" panose="020B0604030504040204" pitchFamily="50" charset="-128"/>
                <a:ea typeface="Meiryo UI" panose="020B0604030504040204" pitchFamily="50" charset="-128"/>
              </a:rPr>
              <a:t>・最後に、出し合った意見を整理</a:t>
            </a:r>
            <a:r>
              <a:rPr lang="ja-JP" altLang="en-US" sz="2000" dirty="0" smtClean="0">
                <a:solidFill>
                  <a:srgbClr val="404040"/>
                </a:solidFill>
                <a:latin typeface="Meiryo UI" panose="020B0604030504040204" pitchFamily="50" charset="-128"/>
                <a:ea typeface="Meiryo UI" panose="020B0604030504040204" pitchFamily="50" charset="-128"/>
              </a:rPr>
              <a:t>し、まとめてみましょう</a:t>
            </a:r>
            <a:r>
              <a:rPr lang="ja-JP" altLang="en-US" sz="2000" dirty="0">
                <a:solidFill>
                  <a:srgbClr val="404040"/>
                </a:solidFill>
                <a:latin typeface="Meiryo UI" panose="020B0604030504040204" pitchFamily="50" charset="-128"/>
                <a:ea typeface="Meiryo UI" panose="020B0604030504040204" pitchFamily="50" charset="-128"/>
              </a:rPr>
              <a:t>。</a:t>
            </a:r>
          </a:p>
        </p:txBody>
      </p:sp>
      <p:sp>
        <p:nvSpPr>
          <p:cNvPr id="4" name="正方形/長方形 3"/>
          <p:cNvSpPr/>
          <p:nvPr/>
        </p:nvSpPr>
        <p:spPr>
          <a:xfrm>
            <a:off x="557777" y="4163229"/>
            <a:ext cx="1053193" cy="974272"/>
          </a:xfrm>
          <a:prstGeom prst="rect">
            <a:avLst/>
          </a:prstGeom>
          <a:solidFill>
            <a:schemeClr val="accent2">
              <a:lumMod val="60000"/>
              <a:lumOff val="40000"/>
            </a:schemeClr>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制限</a:t>
            </a:r>
            <a:endParaRPr kumimoji="1" lang="en-US" altLang="ja-JP" sz="18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時間</a:t>
            </a:r>
            <a:endParaRPr kumimoji="1" lang="ja-JP" altLang="en-US" sz="18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p:txBody>
      </p:sp>
      <p:sp>
        <p:nvSpPr>
          <p:cNvPr id="5" name="正方形/長方形 4"/>
          <p:cNvSpPr/>
          <p:nvPr/>
        </p:nvSpPr>
        <p:spPr>
          <a:xfrm>
            <a:off x="1709905" y="4163228"/>
            <a:ext cx="7614203" cy="974273"/>
          </a:xfrm>
          <a:prstGeom prst="rect">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tab pos="1435100" algn="l"/>
              </a:tabLst>
              <a:defRPr/>
            </a:pPr>
            <a:r>
              <a:rPr lang="ja-JP" altLang="en-US" sz="2000" dirty="0" smtClean="0">
                <a:solidFill>
                  <a:srgbClr val="404040"/>
                </a:solidFill>
                <a:latin typeface="Meiryo UI" panose="020B0604030504040204" pitchFamily="50" charset="-128"/>
                <a:ea typeface="Meiryo UI" panose="020B0604030504040204" pitchFamily="50" charset="-128"/>
              </a:rPr>
              <a:t>個別検討</a:t>
            </a:r>
            <a:r>
              <a:rPr lang="en-US" altLang="ja-JP" sz="2000" dirty="0" smtClean="0">
                <a:solidFill>
                  <a:srgbClr val="404040"/>
                </a:solidFill>
                <a:latin typeface="Meiryo UI" panose="020B0604030504040204" pitchFamily="50" charset="-128"/>
                <a:ea typeface="Meiryo UI" panose="020B0604030504040204" pitchFamily="50" charset="-128"/>
              </a:rPr>
              <a:t>	05</a:t>
            </a:r>
            <a:r>
              <a:rPr lang="ja-JP" altLang="en-US" sz="2000" dirty="0" smtClean="0">
                <a:solidFill>
                  <a:srgbClr val="404040"/>
                </a:solidFill>
                <a:latin typeface="Meiryo UI" panose="020B0604030504040204" pitchFamily="50" charset="-128"/>
                <a:ea typeface="Meiryo UI" panose="020B0604030504040204" pitchFamily="50" charset="-128"/>
              </a:rPr>
              <a:t>分</a:t>
            </a:r>
            <a:endParaRPr lang="en-US" altLang="ja-JP" sz="2000" dirty="0" smtClean="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tab pos="1435100" algn="l"/>
              </a:tabLst>
              <a:defRPr/>
            </a:pPr>
            <a:r>
              <a:rPr lang="ja-JP" altLang="en-US" sz="2000" dirty="0" smtClean="0">
                <a:solidFill>
                  <a:srgbClr val="404040"/>
                </a:solidFill>
                <a:latin typeface="Meiryo UI" panose="020B0604030504040204" pitchFamily="50" charset="-128"/>
                <a:ea typeface="Meiryo UI" panose="020B0604030504040204" pitchFamily="50" charset="-128"/>
              </a:rPr>
              <a:t>グループ検討</a:t>
            </a:r>
            <a:r>
              <a:rPr lang="en-US" altLang="ja-JP" sz="2000" dirty="0" smtClean="0">
                <a:solidFill>
                  <a:srgbClr val="404040"/>
                </a:solidFill>
                <a:latin typeface="Meiryo UI" panose="020B0604030504040204" pitchFamily="50" charset="-128"/>
                <a:ea typeface="Meiryo UI" panose="020B0604030504040204" pitchFamily="50" charset="-128"/>
              </a:rPr>
              <a:t>	25</a:t>
            </a:r>
            <a:r>
              <a:rPr kumimoji="1" lang="ja-JP" altLang="en-US" sz="20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分</a:t>
            </a:r>
            <a:endParaRPr kumimoji="1" lang="ja-JP" altLang="en-US" sz="20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p:txBody>
      </p:sp>
      <p:sp>
        <p:nvSpPr>
          <p:cNvPr id="6" name="正方形/長方形 5"/>
          <p:cNvSpPr/>
          <p:nvPr/>
        </p:nvSpPr>
        <p:spPr>
          <a:xfrm>
            <a:off x="557778" y="5209939"/>
            <a:ext cx="1053193" cy="1163154"/>
          </a:xfrm>
          <a:prstGeom prst="rect">
            <a:avLst/>
          </a:prstGeom>
          <a:solidFill>
            <a:schemeClr val="accent2">
              <a:lumMod val="60000"/>
              <a:lumOff val="40000"/>
            </a:schemeClr>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ねらい</a:t>
            </a:r>
            <a:endParaRPr kumimoji="1" lang="ja-JP" altLang="en-US" sz="18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p:txBody>
      </p:sp>
      <p:sp>
        <p:nvSpPr>
          <p:cNvPr id="7" name="正方形/長方形 6"/>
          <p:cNvSpPr/>
          <p:nvPr/>
        </p:nvSpPr>
        <p:spPr>
          <a:xfrm>
            <a:off x="1709906" y="5209938"/>
            <a:ext cx="7614203" cy="1163154"/>
          </a:xfrm>
          <a:prstGeom prst="rect">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defTabSz="914400">
              <a:buFont typeface="Arial" panose="020B0604020202020204" pitchFamily="34" charset="0"/>
              <a:buChar char="•"/>
              <a:defRPr/>
            </a:pPr>
            <a:r>
              <a:rPr lang="ja-JP" altLang="en-US" sz="2000" dirty="0">
                <a:solidFill>
                  <a:srgbClr val="404040"/>
                </a:solidFill>
                <a:latin typeface="Meiryo UI" panose="020B0604030504040204" pitchFamily="50" charset="-128"/>
                <a:ea typeface="Meiryo UI" panose="020B0604030504040204" pitchFamily="50" charset="-128"/>
              </a:rPr>
              <a:t>小さな成功体験の共有の</a:t>
            </a:r>
            <a:r>
              <a:rPr lang="ja-JP" altLang="en-US" sz="2000" dirty="0" smtClean="0">
                <a:solidFill>
                  <a:srgbClr val="404040"/>
                </a:solidFill>
                <a:latin typeface="Meiryo UI" panose="020B0604030504040204" pitchFamily="50" charset="-128"/>
                <a:ea typeface="Meiryo UI" panose="020B0604030504040204" pitchFamily="50" charset="-128"/>
              </a:rPr>
              <a:t>大切さ</a:t>
            </a:r>
            <a:r>
              <a:rPr lang="ja-JP" altLang="en-US" sz="2000" dirty="0">
                <a:solidFill>
                  <a:srgbClr val="404040"/>
                </a:solidFill>
                <a:latin typeface="Meiryo UI" panose="020B0604030504040204" pitchFamily="50" charset="-128"/>
                <a:ea typeface="Meiryo UI" panose="020B0604030504040204" pitchFamily="50" charset="-128"/>
              </a:rPr>
              <a:t>を理解する</a:t>
            </a:r>
          </a:p>
          <a:p>
            <a:pPr marL="342900" lvl="0" indent="-342900" defTabSz="914400">
              <a:buFont typeface="Arial" panose="020B0604020202020204" pitchFamily="34" charset="0"/>
              <a:buChar char="•"/>
              <a:defRPr/>
            </a:pPr>
            <a:r>
              <a:rPr lang="ja-JP" altLang="en-US" sz="2000" dirty="0" smtClean="0">
                <a:solidFill>
                  <a:srgbClr val="404040"/>
                </a:solidFill>
                <a:latin typeface="Meiryo UI" panose="020B0604030504040204" pitchFamily="50" charset="-128"/>
                <a:ea typeface="Meiryo UI" panose="020B0604030504040204" pitchFamily="50" charset="-128"/>
              </a:rPr>
              <a:t>次</a:t>
            </a:r>
            <a:r>
              <a:rPr lang="ja-JP" altLang="en-US" sz="2000" dirty="0">
                <a:solidFill>
                  <a:srgbClr val="404040"/>
                </a:solidFill>
                <a:latin typeface="Meiryo UI" panose="020B0604030504040204" pitchFamily="50" charset="-128"/>
                <a:ea typeface="Meiryo UI" panose="020B0604030504040204" pitchFamily="50" charset="-128"/>
              </a:rPr>
              <a:t>にどうつなげるかを考え</a:t>
            </a:r>
            <a:r>
              <a:rPr lang="ja-JP" altLang="en-US" sz="2000" dirty="0" smtClean="0">
                <a:solidFill>
                  <a:srgbClr val="404040"/>
                </a:solidFill>
                <a:latin typeface="Meiryo UI" panose="020B0604030504040204" pitchFamily="50" charset="-128"/>
                <a:ea typeface="Meiryo UI" panose="020B0604030504040204" pitchFamily="50" charset="-128"/>
              </a:rPr>
              <a:t>、プロジェクト</a:t>
            </a:r>
            <a:r>
              <a:rPr lang="ja-JP" altLang="en-US" sz="2000" dirty="0">
                <a:solidFill>
                  <a:srgbClr val="404040"/>
                </a:solidFill>
                <a:latin typeface="Meiryo UI" panose="020B0604030504040204" pitchFamily="50" charset="-128"/>
                <a:ea typeface="Meiryo UI" panose="020B0604030504040204" pitchFamily="50" charset="-128"/>
              </a:rPr>
              <a:t>を終了するのか</a:t>
            </a:r>
            <a:r>
              <a:rPr lang="ja-JP" altLang="en-US" sz="2000" dirty="0" smtClean="0">
                <a:solidFill>
                  <a:srgbClr val="404040"/>
                </a:solidFill>
                <a:latin typeface="Meiryo UI" panose="020B0604030504040204" pitchFamily="50" charset="-128"/>
                <a:ea typeface="Meiryo UI" panose="020B0604030504040204" pitchFamily="50" charset="-128"/>
              </a:rPr>
              <a:t>、継続</a:t>
            </a:r>
            <a:r>
              <a:rPr lang="ja-JP" altLang="en-US" sz="2000" dirty="0">
                <a:solidFill>
                  <a:srgbClr val="404040"/>
                </a:solidFill>
                <a:latin typeface="Meiryo UI" panose="020B0604030504040204" pitchFamily="50" charset="-128"/>
                <a:ea typeface="Meiryo UI" panose="020B0604030504040204" pitchFamily="50" charset="-128"/>
              </a:rPr>
              <a:t>するのか、主体的議論</a:t>
            </a:r>
            <a:r>
              <a:rPr lang="ja-JP" altLang="en-US" sz="2000" dirty="0" smtClean="0">
                <a:solidFill>
                  <a:srgbClr val="404040"/>
                </a:solidFill>
                <a:latin typeface="Meiryo UI" panose="020B0604030504040204" pitchFamily="50" charset="-128"/>
                <a:ea typeface="Meiryo UI" panose="020B0604030504040204" pitchFamily="50" charset="-128"/>
              </a:rPr>
              <a:t>の場</a:t>
            </a:r>
            <a:r>
              <a:rPr lang="ja-JP" altLang="en-US" sz="2000" dirty="0">
                <a:solidFill>
                  <a:srgbClr val="404040"/>
                </a:solidFill>
                <a:latin typeface="Meiryo UI" panose="020B0604030504040204" pitchFamily="50" charset="-128"/>
                <a:ea typeface="Meiryo UI" panose="020B0604030504040204" pitchFamily="50" charset="-128"/>
              </a:rPr>
              <a:t>の作り方を体験する</a:t>
            </a:r>
            <a:endParaRPr kumimoji="1" lang="en-US" altLang="ja-JP" sz="20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546387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579416" y="1416540"/>
            <a:ext cx="1053193" cy="4881838"/>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bg1"/>
                </a:solidFill>
                <a:latin typeface="Meiryo UI" panose="020B0604030504040204" pitchFamily="50" charset="-128"/>
                <a:ea typeface="Meiryo UI" panose="020B0604030504040204" pitchFamily="50" charset="-128"/>
              </a:rPr>
              <a:t>振り返りポイント</a:t>
            </a:r>
          </a:p>
        </p:txBody>
      </p:sp>
      <p:sp>
        <p:nvSpPr>
          <p:cNvPr id="3" name="正方形/長方形 2"/>
          <p:cNvSpPr/>
          <p:nvPr/>
        </p:nvSpPr>
        <p:spPr>
          <a:xfrm>
            <a:off x="1722416" y="1416539"/>
            <a:ext cx="7504711" cy="48818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buFont typeface="Wingdings" panose="05000000000000000000" pitchFamily="2" charset="2"/>
              <a:buChar char="p"/>
            </a:pPr>
            <a:r>
              <a:rPr lang="ja-JP" altLang="en-US" sz="2400" dirty="0">
                <a:solidFill>
                  <a:schemeClr val="tx1"/>
                </a:solidFill>
                <a:latin typeface="Meiryo UI" panose="020B0604030504040204" pitchFamily="50" charset="-128"/>
                <a:ea typeface="Meiryo UI" panose="020B0604030504040204" pitchFamily="50" charset="-128"/>
              </a:rPr>
              <a:t>改善</a:t>
            </a:r>
            <a:r>
              <a:rPr lang="ja-JP" altLang="en-US" sz="2400" dirty="0" smtClean="0">
                <a:solidFill>
                  <a:schemeClr val="tx1"/>
                </a:solidFill>
                <a:latin typeface="Meiryo UI" panose="020B0604030504040204" pitchFamily="50" charset="-128"/>
                <a:ea typeface="Meiryo UI" panose="020B0604030504040204" pitchFamily="50" charset="-128"/>
              </a:rPr>
              <a:t>活動は、まずは実行し、</a:t>
            </a:r>
            <a:r>
              <a:rPr lang="ja-JP" altLang="en-US" sz="2400" dirty="0">
                <a:solidFill>
                  <a:schemeClr val="tx1"/>
                </a:solidFill>
                <a:latin typeface="Meiryo UI" panose="020B0604030504040204" pitchFamily="50" charset="-128"/>
                <a:ea typeface="Meiryo UI" panose="020B0604030504040204" pitchFamily="50" charset="-128"/>
              </a:rPr>
              <a:t>状況に応じて試行錯誤しながら軌道</a:t>
            </a:r>
            <a:r>
              <a:rPr lang="ja-JP" altLang="en-US" sz="2400" dirty="0" smtClean="0">
                <a:solidFill>
                  <a:schemeClr val="tx1"/>
                </a:solidFill>
                <a:latin typeface="Meiryo UI" panose="020B0604030504040204" pitchFamily="50" charset="-128"/>
                <a:ea typeface="Meiryo UI" panose="020B0604030504040204" pitchFamily="50" charset="-128"/>
              </a:rPr>
              <a:t>修正する柔軟さが大切です。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571500" indent="-571500">
              <a:buFont typeface="Wingdings" panose="05000000000000000000" pitchFamily="2" charset="2"/>
              <a:buChar char="p"/>
            </a:pPr>
            <a:r>
              <a:rPr lang="ja-JP" altLang="en-US" sz="2400" dirty="0" smtClean="0">
                <a:solidFill>
                  <a:schemeClr val="tx1"/>
                </a:solidFill>
                <a:latin typeface="Meiryo UI" panose="020B0604030504040204" pitchFamily="50" charset="-128"/>
                <a:ea typeface="Meiryo UI" panose="020B0604030504040204" pitchFamily="50" charset="-128"/>
              </a:rPr>
              <a:t>振返りで</a:t>
            </a:r>
            <a:r>
              <a:rPr lang="ja-JP" altLang="en-US" sz="2400" dirty="0">
                <a:solidFill>
                  <a:schemeClr val="tx1"/>
                </a:solidFill>
                <a:latin typeface="Meiryo UI" panose="020B0604030504040204" pitchFamily="50" charset="-128"/>
                <a:ea typeface="Meiryo UI" panose="020B0604030504040204" pitchFamily="50" charset="-128"/>
              </a:rPr>
              <a:t>は、上手くいっている点、上手くいっていない点を</a:t>
            </a:r>
            <a:r>
              <a:rPr lang="ja-JP" altLang="en-US" sz="2400" dirty="0" smtClean="0">
                <a:solidFill>
                  <a:schemeClr val="tx1"/>
                </a:solidFill>
                <a:latin typeface="Meiryo UI" panose="020B0604030504040204" pitchFamily="50" charset="-128"/>
                <a:ea typeface="Meiryo UI" panose="020B0604030504040204" pitchFamily="50" charset="-128"/>
              </a:rPr>
              <a:t>整理して書き出してみましょう。</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571500" indent="-571500">
              <a:buFont typeface="Wingdings" panose="05000000000000000000" pitchFamily="2" charset="2"/>
              <a:buChar char="p"/>
            </a:pPr>
            <a:r>
              <a:rPr lang="ja-JP" altLang="en-US" sz="2400" dirty="0" smtClean="0">
                <a:solidFill>
                  <a:schemeClr val="tx1"/>
                </a:solidFill>
                <a:latin typeface="Meiryo UI" panose="020B0604030504040204" pitchFamily="50" charset="-128"/>
                <a:ea typeface="Meiryo UI" panose="020B0604030504040204" pitchFamily="50" charset="-128"/>
              </a:rPr>
              <a:t>今後も継続したい、良かった</a:t>
            </a:r>
            <a:r>
              <a:rPr lang="ja-JP" altLang="en-US" sz="2400" dirty="0">
                <a:solidFill>
                  <a:schemeClr val="tx1"/>
                </a:solidFill>
                <a:latin typeface="Meiryo UI" panose="020B0604030504040204" pitchFamily="50" charset="-128"/>
                <a:ea typeface="Meiryo UI" panose="020B0604030504040204" pitchFamily="50" charset="-128"/>
              </a:rPr>
              <a:t>点を共有</a:t>
            </a:r>
            <a:r>
              <a:rPr lang="ja-JP" altLang="en-US" sz="2400" dirty="0" smtClean="0">
                <a:solidFill>
                  <a:schemeClr val="tx1"/>
                </a:solidFill>
                <a:latin typeface="Meiryo UI" panose="020B0604030504040204" pitchFamily="50" charset="-128"/>
                <a:ea typeface="Meiryo UI" panose="020B0604030504040204" pitchFamily="50" charset="-128"/>
              </a:rPr>
              <a:t>する一方で、見直す</a:t>
            </a:r>
            <a:r>
              <a:rPr lang="ja-JP" altLang="en-US" sz="2400" dirty="0">
                <a:solidFill>
                  <a:schemeClr val="tx1"/>
                </a:solidFill>
                <a:latin typeface="Meiryo UI" panose="020B0604030504040204" pitchFamily="50" charset="-128"/>
                <a:ea typeface="Meiryo UI" panose="020B0604030504040204" pitchFamily="50" charset="-128"/>
              </a:rPr>
              <a:t>べき</a:t>
            </a:r>
            <a:r>
              <a:rPr lang="ja-JP" altLang="en-US" sz="2400" dirty="0" smtClean="0">
                <a:solidFill>
                  <a:schemeClr val="tx1"/>
                </a:solidFill>
                <a:latin typeface="Meiryo UI" panose="020B0604030504040204" pitchFamily="50" charset="-128"/>
                <a:ea typeface="Meiryo UI" panose="020B0604030504040204" pitchFamily="50" charset="-128"/>
              </a:rPr>
              <a:t>点、実施</a:t>
            </a:r>
            <a:r>
              <a:rPr lang="ja-JP" altLang="en-US" sz="2400" dirty="0">
                <a:solidFill>
                  <a:schemeClr val="tx1"/>
                </a:solidFill>
                <a:latin typeface="Meiryo UI" panose="020B0604030504040204" pitchFamily="50" charset="-128"/>
                <a:ea typeface="Meiryo UI" panose="020B0604030504040204" pitchFamily="50" charset="-128"/>
              </a:rPr>
              <a:t>しない</a:t>
            </a:r>
            <a:r>
              <a:rPr lang="ja-JP" altLang="en-US" sz="2400" dirty="0" smtClean="0">
                <a:solidFill>
                  <a:schemeClr val="tx1"/>
                </a:solidFill>
                <a:latin typeface="Meiryo UI" panose="020B0604030504040204" pitchFamily="50" charset="-128"/>
                <a:ea typeface="Meiryo UI" panose="020B0604030504040204" pitchFamily="50" charset="-128"/>
              </a:rPr>
              <a:t>点も共有しましょう。</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571500" indent="-571500">
              <a:buFont typeface="Wingdings" panose="05000000000000000000" pitchFamily="2" charset="2"/>
              <a:buChar char="p"/>
            </a:pPr>
            <a:r>
              <a:rPr lang="ja-JP" altLang="en-US" sz="2400" dirty="0" smtClean="0">
                <a:solidFill>
                  <a:schemeClr val="tx1"/>
                </a:solidFill>
                <a:latin typeface="Meiryo UI" panose="020B0604030504040204" pitchFamily="50" charset="-128"/>
                <a:ea typeface="Meiryo UI" panose="020B0604030504040204" pitchFamily="50" charset="-128"/>
              </a:rPr>
              <a:t>次に、新た</a:t>
            </a:r>
            <a:r>
              <a:rPr lang="ja-JP" altLang="en-US" sz="2400" dirty="0">
                <a:solidFill>
                  <a:schemeClr val="tx1"/>
                </a:solidFill>
                <a:latin typeface="Meiryo UI" panose="020B0604030504040204" pitchFamily="50" charset="-128"/>
                <a:ea typeface="Meiryo UI" panose="020B0604030504040204" pitchFamily="50" charset="-128"/>
              </a:rPr>
              <a:t>に試してみたいことを</a:t>
            </a:r>
            <a:r>
              <a:rPr lang="ja-JP" altLang="en-US" sz="2400" dirty="0" smtClean="0">
                <a:solidFill>
                  <a:schemeClr val="tx1"/>
                </a:solidFill>
                <a:latin typeface="Meiryo UI" panose="020B0604030504040204" pitchFamily="50" charset="-128"/>
                <a:ea typeface="Meiryo UI" panose="020B0604030504040204" pitchFamily="50" charset="-128"/>
              </a:rPr>
              <a:t>共有しましょう。</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571500" indent="-571500">
              <a:buFont typeface="Wingdings" panose="05000000000000000000" pitchFamily="2" charset="2"/>
              <a:buChar char="p"/>
            </a:pPr>
            <a:r>
              <a:rPr lang="ja-JP" altLang="en-US" sz="2400" dirty="0" smtClean="0">
                <a:solidFill>
                  <a:schemeClr val="tx1"/>
                </a:solidFill>
                <a:latin typeface="Meiryo UI" panose="020B0604030504040204" pitchFamily="50" charset="-128"/>
                <a:ea typeface="Meiryo UI" panose="020B0604030504040204" pitchFamily="50" charset="-128"/>
              </a:rPr>
              <a:t>業務</a:t>
            </a:r>
            <a:r>
              <a:rPr lang="ja-JP" altLang="en-US" sz="2400" dirty="0">
                <a:solidFill>
                  <a:schemeClr val="tx1"/>
                </a:solidFill>
                <a:latin typeface="Meiryo UI" panose="020B0604030504040204" pitchFamily="50" charset="-128"/>
                <a:ea typeface="Meiryo UI" panose="020B0604030504040204" pitchFamily="50" charset="-128"/>
              </a:rPr>
              <a:t>の改善活動は継続して実施するものです</a:t>
            </a:r>
            <a:r>
              <a:rPr lang="ja-JP" altLang="en-US" sz="2400" dirty="0" smtClean="0">
                <a:solidFill>
                  <a:schemeClr val="tx1"/>
                </a:solidFill>
                <a:latin typeface="Meiryo UI" panose="020B0604030504040204" pitchFamily="50" charset="-128"/>
                <a:ea typeface="Meiryo UI" panose="020B0604030504040204" pitchFamily="50" charset="-128"/>
              </a:rPr>
              <a:t>。どのように活動を継続しやすくなるのか、改善</a:t>
            </a:r>
            <a:r>
              <a:rPr lang="ja-JP" altLang="en-US" sz="2400" dirty="0">
                <a:solidFill>
                  <a:schemeClr val="tx1"/>
                </a:solidFill>
                <a:latin typeface="Meiryo UI" panose="020B0604030504040204" pitchFamily="50" charset="-128"/>
                <a:ea typeface="Meiryo UI" panose="020B0604030504040204" pitchFamily="50" charset="-128"/>
              </a:rPr>
              <a:t>方針シートと</a:t>
            </a:r>
            <a:r>
              <a:rPr lang="ja-JP" altLang="en-US" sz="2400" dirty="0" smtClean="0">
                <a:solidFill>
                  <a:schemeClr val="tx1"/>
                </a:solidFill>
                <a:latin typeface="Meiryo UI" panose="020B0604030504040204" pitchFamily="50" charset="-128"/>
                <a:ea typeface="Meiryo UI" panose="020B0604030504040204" pitchFamily="50" charset="-128"/>
              </a:rPr>
              <a:t>進捗管理</a:t>
            </a:r>
            <a:r>
              <a:rPr lang="ja-JP" altLang="en-US" sz="2400" dirty="0">
                <a:solidFill>
                  <a:schemeClr val="tx1"/>
                </a:solidFill>
                <a:latin typeface="Meiryo UI" panose="020B0604030504040204" pitchFamily="50" charset="-128"/>
                <a:ea typeface="Meiryo UI" panose="020B0604030504040204" pitchFamily="50" charset="-128"/>
              </a:rPr>
              <a:t>シート</a:t>
            </a:r>
            <a:r>
              <a:rPr lang="ja-JP" altLang="en-US" sz="2400" dirty="0" smtClean="0">
                <a:solidFill>
                  <a:schemeClr val="tx1"/>
                </a:solidFill>
                <a:latin typeface="Meiryo UI" panose="020B0604030504040204" pitchFamily="50" charset="-128"/>
                <a:ea typeface="Meiryo UI" panose="020B0604030504040204" pitchFamily="50" charset="-128"/>
              </a:rPr>
              <a:t>を活用し、計画を練り直して</a:t>
            </a:r>
            <a:r>
              <a:rPr lang="ja-JP" altLang="en-US" sz="2400" dirty="0">
                <a:solidFill>
                  <a:schemeClr val="tx1"/>
                </a:solidFill>
                <a:latin typeface="Meiryo UI" panose="020B0604030504040204" pitchFamily="50" charset="-128"/>
                <a:ea typeface="Meiryo UI" panose="020B0604030504040204" pitchFamily="50" charset="-128"/>
              </a:rPr>
              <a:t>みましょう。</a:t>
            </a:r>
            <a:endParaRPr kumimoji="1" lang="ja-JP" altLang="en-US" sz="2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491014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40139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このスライドをつかって、受講者にこのテーマのゴールを明確に伝える。</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プレースホルダー 2"/>
          <p:cNvSpPr>
            <a:spLocks noGrp="1"/>
          </p:cNvSpPr>
          <p:nvPr>
            <p:ph type="body" sz="quarter" idx="11"/>
          </p:nvPr>
        </p:nvSpPr>
        <p:spPr/>
        <p:txBody>
          <a:bodyPr/>
          <a:lstStyle/>
          <a:p>
            <a:pPr lvl="0">
              <a:defRPr/>
            </a:pPr>
            <a:r>
              <a:rPr lang="ja-JP" altLang="en-US" sz="14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まず</a:t>
            </a:r>
            <a:r>
              <a:rPr lang="ja-JP" altLang="en-US" sz="14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は実行してみて、振り返り、練り直すことを繰り返す中で、</a:t>
            </a:r>
            <a:r>
              <a:rPr lang="ja-JP" altLang="en-US" sz="1400" dirty="0">
                <a:solidFill>
                  <a:srgbClr val="404040"/>
                </a:solidFill>
                <a:latin typeface="Meiryo UI" panose="020B0604030504040204" pitchFamily="50" charset="-128"/>
                <a:ea typeface="Meiryo UI" panose="020B0604030504040204" pitchFamily="50" charset="-128"/>
              </a:rPr>
              <a:t>改善活動は着実に進んで</a:t>
            </a:r>
            <a:r>
              <a:rPr lang="ja-JP" altLang="en-US" sz="1400" dirty="0" smtClean="0">
                <a:solidFill>
                  <a:srgbClr val="404040"/>
                </a:solidFill>
                <a:latin typeface="Meiryo UI" panose="020B0604030504040204" pitchFamily="50" charset="-128"/>
                <a:ea typeface="Meiryo UI" panose="020B0604030504040204" pitchFamily="50" charset="-128"/>
              </a:rPr>
              <a:t>いくこと。</a:t>
            </a:r>
            <a:endParaRPr lang="en-US" altLang="ja-JP" sz="1400" dirty="0">
              <a:solidFill>
                <a:srgbClr val="404040"/>
              </a:solidFill>
              <a:latin typeface="Meiryo UI" panose="020B0604030504040204" pitchFamily="50" charset="-128"/>
              <a:ea typeface="Meiryo UI" panose="020B0604030504040204" pitchFamily="50" charset="-128"/>
            </a:endParaRPr>
          </a:p>
          <a:p>
            <a:pPr lvl="0">
              <a:defRPr/>
            </a:pPr>
            <a:r>
              <a:rPr lang="ja-JP" altLang="en-US" sz="1400" dirty="0">
                <a:solidFill>
                  <a:srgbClr val="404040"/>
                </a:solidFill>
                <a:latin typeface="Meiryo UI" panose="020B0604030504040204" pitchFamily="50" charset="-128"/>
                <a:ea typeface="Meiryo UI" panose="020B0604030504040204" pitchFamily="50" charset="-128"/>
              </a:rPr>
              <a:t>早い段階から、小さくても成功事例を共有することで、現場のモチベーションを高く維持することが大切である</a:t>
            </a:r>
            <a:r>
              <a:rPr lang="ja-JP" altLang="en-US" sz="1400" dirty="0" smtClean="0">
                <a:solidFill>
                  <a:srgbClr val="404040"/>
                </a:solidFill>
                <a:latin typeface="Meiryo UI" panose="020B0604030504040204" pitchFamily="50" charset="-128"/>
                <a:ea typeface="Meiryo UI" panose="020B0604030504040204" pitchFamily="50" charset="-128"/>
              </a:rPr>
              <a:t>こと。</a:t>
            </a:r>
            <a:endParaRPr lang="en-US" altLang="ja-JP" sz="14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図 3"/>
          <p:cNvPicPr>
            <a:picLocks noChangeAspect="1"/>
          </p:cNvPicPr>
          <p:nvPr/>
        </p:nvPicPr>
        <p:blipFill>
          <a:blip r:embed="rId2"/>
          <a:stretch>
            <a:fillRect/>
          </a:stretch>
        </p:blipFill>
        <p:spPr>
          <a:xfrm>
            <a:off x="812773" y="1989000"/>
            <a:ext cx="4140227" cy="2880000"/>
          </a:xfrm>
          <a:prstGeom prst="rect">
            <a:avLst/>
          </a:prstGeom>
        </p:spPr>
      </p:pic>
    </p:spTree>
    <p:extLst>
      <p:ext uri="{BB962C8B-B14F-4D97-AF65-F5344CB8AC3E}">
        <p14:creationId xmlns:p14="http://schemas.microsoft.com/office/powerpoint/2010/main" val="9868275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pPr marL="342900" lvl="0" indent="-342900">
              <a:buFont typeface="+mj-lt"/>
              <a:buAutoNum type="arabicPeriod"/>
              <a:defRPr/>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このスライドを使って、作成した改善方針シート、進捗管理シートと、取組の成果を確認し、検証することの大切さを</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説明</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する。</a:t>
            </a:r>
            <a:endParaRPr lang="en-US" altLang="ja-JP"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プレースホルダー 2"/>
          <p:cNvSpPr>
            <a:spLocks noGrp="1"/>
          </p:cNvSpPr>
          <p:nvPr>
            <p:ph type="body" sz="quarter" idx="11"/>
          </p:nvPr>
        </p:nvSpPr>
        <p:spPr/>
        <p:txBody>
          <a:bodyPr/>
          <a:lstStyle/>
          <a:p>
            <a:pPr lvl="0">
              <a:defRPr/>
            </a:pP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当初</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目標が達成されているか、振り返り、評価</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する機会を促すこと。</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defRPr/>
            </a:pP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改善</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活動は小さな成功事例や上手くいかなかった点を共有することで、改善活動を根付かせ、継続させることが</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できること。</a:t>
            </a:r>
            <a:endParaRPr lang="en-US" altLang="ja-JP"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図 3"/>
          <p:cNvPicPr>
            <a:picLocks noChangeAspect="1"/>
          </p:cNvPicPr>
          <p:nvPr/>
        </p:nvPicPr>
        <p:blipFill>
          <a:blip r:embed="rId2"/>
          <a:stretch>
            <a:fillRect/>
          </a:stretch>
        </p:blipFill>
        <p:spPr>
          <a:xfrm>
            <a:off x="498040" y="1155771"/>
            <a:ext cx="2598241" cy="1800000"/>
          </a:xfrm>
          <a:prstGeom prst="rect">
            <a:avLst/>
          </a:prstGeom>
        </p:spPr>
      </p:pic>
      <p:pic>
        <p:nvPicPr>
          <p:cNvPr id="5" name="図 4"/>
          <p:cNvPicPr>
            <a:picLocks noChangeAspect="1"/>
          </p:cNvPicPr>
          <p:nvPr/>
        </p:nvPicPr>
        <p:blipFill>
          <a:blip r:embed="rId3"/>
          <a:stretch>
            <a:fillRect/>
          </a:stretch>
        </p:blipFill>
        <p:spPr>
          <a:xfrm>
            <a:off x="1461454" y="3000813"/>
            <a:ext cx="2591184" cy="1800000"/>
          </a:xfrm>
          <a:prstGeom prst="rect">
            <a:avLst/>
          </a:prstGeom>
        </p:spPr>
      </p:pic>
      <p:pic>
        <p:nvPicPr>
          <p:cNvPr id="6" name="図 5"/>
          <p:cNvPicPr>
            <a:picLocks noChangeAspect="1"/>
          </p:cNvPicPr>
          <p:nvPr/>
        </p:nvPicPr>
        <p:blipFill>
          <a:blip r:embed="rId4"/>
          <a:stretch>
            <a:fillRect/>
          </a:stretch>
        </p:blipFill>
        <p:spPr>
          <a:xfrm>
            <a:off x="2629665" y="4845855"/>
            <a:ext cx="2600252" cy="1800000"/>
          </a:xfrm>
          <a:prstGeom prst="rect">
            <a:avLst/>
          </a:prstGeom>
        </p:spPr>
      </p:pic>
    </p:spTree>
    <p:extLst>
      <p:ext uri="{BB962C8B-B14F-4D97-AF65-F5344CB8AC3E}">
        <p14:creationId xmlns:p14="http://schemas.microsoft.com/office/powerpoint/2010/main" val="3354075284"/>
      </p:ext>
    </p:extLst>
  </p:cSld>
  <p:clrMapOvr>
    <a:masterClrMapping/>
  </p:clrMapOvr>
</p:sld>
</file>

<file path=ppt/theme/theme1.xml><?xml version="1.0" encoding="utf-8"?>
<a:theme xmlns:a="http://schemas.openxmlformats.org/drawingml/2006/main" name="Office テーマ">
  <a:themeElements>
    <a:clrScheme name="緑">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C350787988448F4AA39083C7AD3AF113" ma:contentTypeVersion="13" ma:contentTypeDescription="新しいドキュメントを作成します。" ma:contentTypeScope="" ma:versionID="84f67fd8a2233bee95bba7ba0be33800">
  <xsd:schema xmlns:xsd="http://www.w3.org/2001/XMLSchema" xmlns:xs="http://www.w3.org/2001/XMLSchema" xmlns:p="http://schemas.microsoft.com/office/2006/metadata/properties" xmlns:ns2="caf6acff-734e-4e6e-ba95-720f30d1ea0f" xmlns:ns3="f069099e-eee3-43c6-8254-edc6c1974cbd" targetNamespace="http://schemas.microsoft.com/office/2006/metadata/properties" ma:root="true" ma:fieldsID="cec361f6df7917edc14c15be2f611cd5" ns2:_="" ns3:_="">
    <xsd:import namespace="caf6acff-734e-4e6e-ba95-720f30d1ea0f"/>
    <xsd:import namespace="f069099e-eee3-43c6-8254-edc6c1974cb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f6acff-734e-4e6e-ba95-720f30d1ea0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069099e-eee3-43c6-8254-edc6c1974cbd"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5EC5F52-3A1A-4BC5-8F45-EE25419C230B}"/>
</file>

<file path=customXml/itemProps2.xml><?xml version="1.0" encoding="utf-8"?>
<ds:datastoreItem xmlns:ds="http://schemas.openxmlformats.org/officeDocument/2006/customXml" ds:itemID="{59409763-EE64-426B-B43C-707ED4F74497}"/>
</file>

<file path=customXml/itemProps3.xml><?xml version="1.0" encoding="utf-8"?>
<ds:datastoreItem xmlns:ds="http://schemas.openxmlformats.org/officeDocument/2006/customXml" ds:itemID="{950B23E1-08ED-4759-A665-F7A5A6E58485}"/>
</file>

<file path=docProps/app.xml><?xml version="1.0" encoding="utf-8"?>
<Properties xmlns="http://schemas.openxmlformats.org/officeDocument/2006/extended-properties" xmlns:vt="http://schemas.openxmlformats.org/officeDocument/2006/docPropsVTypes">
  <Template>Office Theme</Template>
  <TotalTime>774</TotalTime>
  <Words>1051</Words>
  <Application>Microsoft Office PowerPoint</Application>
  <PresentationFormat>A4 210 x 297 mm</PresentationFormat>
  <Paragraphs>61</Paragraphs>
  <Slides>11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11</vt:i4>
      </vt:variant>
    </vt:vector>
  </HeadingPairs>
  <TitlesOfParts>
    <vt:vector size="18" baseType="lpstr">
      <vt:lpstr>Meiryo UI</vt:lpstr>
      <vt:lpstr>メイリオ</vt:lpstr>
      <vt:lpstr>游ゴシック</vt:lpstr>
      <vt:lpstr>Arial</vt:lpstr>
      <vt:lpstr>Calibri</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エディター １</dc:creator>
  <cp:lastModifiedBy>山崎 智美</cp:lastModifiedBy>
  <cp:revision>60</cp:revision>
  <dcterms:created xsi:type="dcterms:W3CDTF">2022-01-04T11:33:49Z</dcterms:created>
  <dcterms:modified xsi:type="dcterms:W3CDTF">2022-03-27T07:44:09Z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0x010100C350787988448F4AA39083C7AD3AF113</vt:lpwstr>
  </property>
</Properties>
</file>