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8.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7.xml" ContentType="application/vnd.openxmlformats-officedocument.presentationml.slide+xml"/>
  <Override PartName="/ppt/slides/slide18.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7.xml" ContentType="application/vnd.openxmlformats-officedocument.presentationml.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9"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DCFB"/>
    <a:srgbClr val="6491F2"/>
    <a:srgbClr val="283A61"/>
    <a:srgbClr val="F58220"/>
    <a:srgbClr val="F1A3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4660"/>
  </p:normalViewPr>
  <p:slideViewPr>
    <p:cSldViewPr snapToGrid="0">
      <p:cViewPr varScale="1">
        <p:scale>
          <a:sx n="111" d="100"/>
          <a:sy n="111" d="100"/>
        </p:scale>
        <p:origin x="1194" y="114"/>
      </p:cViewPr>
      <p:guideLst>
        <p:guide orient="horz" pos="2160"/>
        <p:guide pos="312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97" d="100"/>
          <a:sy n="97" d="100"/>
        </p:scale>
        <p:origin x="2760"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8F1854-FE55-424E-A55F-FC7D666CAD8D}" type="datetimeFigureOut">
              <a:rPr kumimoji="1" lang="ja-JP" altLang="en-US" smtClean="0"/>
              <a:t>2022/3/27</a:t>
            </a:fld>
            <a:endParaRPr kumimoji="1" lang="ja-JP" altLang="en-US"/>
          </a:p>
        </p:txBody>
      </p:sp>
      <p:sp>
        <p:nvSpPr>
          <p:cNvPr id="4" name="スライド イメージ プレースホルダー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E89BD4-F103-43BA-8C86-ABE4CF9F096D}" type="slidenum">
              <a:rPr kumimoji="1" lang="ja-JP" altLang="en-US" smtClean="0"/>
              <a:t>‹#›</a:t>
            </a:fld>
            <a:endParaRPr kumimoji="1" lang="ja-JP" altLang="en-US"/>
          </a:p>
        </p:txBody>
      </p:sp>
    </p:spTree>
    <p:extLst>
      <p:ext uri="{BB962C8B-B14F-4D97-AF65-F5344CB8AC3E}">
        <p14:creationId xmlns:p14="http://schemas.microsoft.com/office/powerpoint/2010/main" val="392347949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2" name="図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906000" cy="6858000"/>
          </a:xfrm>
          <a:prstGeom prst="rect">
            <a:avLst/>
          </a:prstGeom>
        </p:spPr>
      </p:pic>
      <p:sp>
        <p:nvSpPr>
          <p:cNvPr id="4" name="楕円 3"/>
          <p:cNvSpPr/>
          <p:nvPr userDrawn="1"/>
        </p:nvSpPr>
        <p:spPr>
          <a:xfrm>
            <a:off x="359172" y="3861048"/>
            <a:ext cx="1785516" cy="1656184"/>
          </a:xfrm>
          <a:prstGeom prst="ellipse">
            <a:avLst/>
          </a:prstGeom>
          <a:solidFill>
            <a:schemeClr val="accent2"/>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000" dirty="0" smtClean="0">
                <a:latin typeface="Meiryo UI" panose="020B0604030504040204" pitchFamily="50" charset="-128"/>
                <a:ea typeface="Meiryo UI" panose="020B0604030504040204" pitchFamily="50" charset="-128"/>
              </a:rPr>
              <a:t>学習目標</a:t>
            </a:r>
            <a:endParaRPr kumimoji="1" lang="en-US" altLang="ja-JP" sz="2000" dirty="0" smtClean="0">
              <a:latin typeface="Meiryo UI" panose="020B0604030504040204" pitchFamily="50" charset="-128"/>
              <a:ea typeface="Meiryo UI" panose="020B0604030504040204" pitchFamily="50" charset="-128"/>
            </a:endParaRPr>
          </a:p>
          <a:p>
            <a:pPr algn="ctr"/>
            <a:r>
              <a:rPr kumimoji="1" lang="ja-JP" altLang="en-US" sz="2000" dirty="0" smtClean="0">
                <a:latin typeface="Meiryo UI" panose="020B0604030504040204" pitchFamily="50" charset="-128"/>
                <a:ea typeface="Meiryo UI" panose="020B0604030504040204" pitchFamily="50" charset="-128"/>
              </a:rPr>
              <a:t>ゴール</a:t>
            </a:r>
            <a:endParaRPr kumimoji="1" lang="ja-JP" altLang="en-US" sz="2000" dirty="0">
              <a:latin typeface="Meiryo UI" panose="020B0604030504040204" pitchFamily="50" charset="-128"/>
              <a:ea typeface="Meiryo UI" panose="020B0604030504040204" pitchFamily="50" charset="-128"/>
            </a:endParaRPr>
          </a:p>
        </p:txBody>
      </p:sp>
      <p:sp>
        <p:nvSpPr>
          <p:cNvPr id="7" name="テキスト プレースホルダー 6"/>
          <p:cNvSpPr>
            <a:spLocks noGrp="1"/>
          </p:cNvSpPr>
          <p:nvPr>
            <p:ph type="body" sz="quarter" idx="11"/>
          </p:nvPr>
        </p:nvSpPr>
        <p:spPr>
          <a:xfrm>
            <a:off x="996950" y="2728913"/>
            <a:ext cx="7648575" cy="706437"/>
          </a:xfrm>
          <a:prstGeom prst="rect">
            <a:avLst/>
          </a:prstGeom>
        </p:spPr>
        <p:txBody>
          <a:bodyPr anchor="ctr"/>
          <a:lstStyle>
            <a:lvl1pPr marL="0" indent="0">
              <a:buNone/>
              <a:defRPr sz="3600">
                <a:latin typeface="Meiryo UI" panose="020B0604030504040204" pitchFamily="50" charset="-128"/>
                <a:ea typeface="Meiryo UI" panose="020B0604030504040204" pitchFamily="50" charset="-128"/>
              </a:defRPr>
            </a:lvl1pPr>
          </a:lstStyle>
          <a:p>
            <a:pPr lvl="0"/>
            <a:endParaRPr kumimoji="1" lang="ja-JP" altLang="en-US" dirty="0"/>
          </a:p>
        </p:txBody>
      </p:sp>
      <p:sp>
        <p:nvSpPr>
          <p:cNvPr id="11" name="テキスト プレースホルダー 6"/>
          <p:cNvSpPr>
            <a:spLocks noGrp="1"/>
          </p:cNvSpPr>
          <p:nvPr>
            <p:ph type="body" sz="quarter" idx="12"/>
          </p:nvPr>
        </p:nvSpPr>
        <p:spPr>
          <a:xfrm>
            <a:off x="2299855" y="4335921"/>
            <a:ext cx="6982690" cy="706437"/>
          </a:xfrm>
          <a:prstGeom prst="rect">
            <a:avLst/>
          </a:prstGeom>
          <a:solidFill>
            <a:schemeClr val="accent3">
              <a:lumMod val="20000"/>
              <a:lumOff val="80000"/>
            </a:schemeClr>
          </a:solidFill>
        </p:spPr>
        <p:txBody>
          <a:bodyPr anchor="ctr"/>
          <a:lstStyle>
            <a:lvl1pPr marL="0" indent="0" algn="ctr">
              <a:buNone/>
              <a:defRPr sz="2000">
                <a:latin typeface="Meiryo UI" panose="020B0604030504040204" pitchFamily="50" charset="-128"/>
                <a:ea typeface="Meiryo UI" panose="020B0604030504040204" pitchFamily="50" charset="-128"/>
              </a:defRPr>
            </a:lvl1pPr>
          </a:lstStyle>
          <a:p>
            <a:pPr lvl="0"/>
            <a:endParaRPr kumimoji="1" lang="ja-JP" altLang="en-US" dirty="0"/>
          </a:p>
        </p:txBody>
      </p:sp>
      <p:sp>
        <p:nvSpPr>
          <p:cNvPr id="12" name="正方形/長方形 11"/>
          <p:cNvSpPr/>
          <p:nvPr userDrawn="1"/>
        </p:nvSpPr>
        <p:spPr>
          <a:xfrm>
            <a:off x="996950" y="1610488"/>
            <a:ext cx="4156941" cy="692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ja-JP" altLang="en-US" sz="3600" b="1" dirty="0" smtClean="0">
                <a:solidFill>
                  <a:schemeClr val="tx1"/>
                </a:solidFill>
                <a:latin typeface="Meiryo UI" panose="020B0604030504040204" pitchFamily="50" charset="-128"/>
                <a:ea typeface="Meiryo UI" panose="020B0604030504040204" pitchFamily="50" charset="-128"/>
              </a:rPr>
              <a:t>テーマ</a:t>
            </a:r>
            <a:endParaRPr kumimoji="1" lang="ja-JP" altLang="en-US" sz="3600" b="1"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8673034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pic>
        <p:nvPicPr>
          <p:cNvPr id="3" name="図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cxnSp>
        <p:nvCxnSpPr>
          <p:cNvPr id="7" name="直線コネクタ 6">
            <a:extLst>
              <a:ext uri="{FF2B5EF4-FFF2-40B4-BE49-F238E27FC236}">
                <a16:creationId xmlns:a16="http://schemas.microsoft.com/office/drawing/2014/main" id="{1BB62C20-EA96-455F-BF33-DA10E660C033}"/>
              </a:ext>
            </a:extLst>
          </p:cNvPr>
          <p:cNvCxnSpPr>
            <a:cxnSpLocks/>
          </p:cNvCxnSpPr>
          <p:nvPr userDrawn="1"/>
        </p:nvCxnSpPr>
        <p:spPr>
          <a:xfrm>
            <a:off x="536151" y="1215504"/>
            <a:ext cx="8739237" cy="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8" name="図 7">
            <a:extLst>
              <a:ext uri="{FF2B5EF4-FFF2-40B4-BE49-F238E27FC236}">
                <a16:creationId xmlns:a16="http://schemas.microsoft.com/office/drawing/2014/main" id="{7E780AF9-D081-437D-9CD8-12D77782E713}"/>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450773" y="488905"/>
            <a:ext cx="751065" cy="751065"/>
          </a:xfrm>
          <a:prstGeom prst="rect">
            <a:avLst/>
          </a:prstGeom>
        </p:spPr>
      </p:pic>
      <p:sp>
        <p:nvSpPr>
          <p:cNvPr id="11" name="ホームベース 9">
            <a:extLst>
              <a:ext uri="{FF2B5EF4-FFF2-40B4-BE49-F238E27FC236}">
                <a16:creationId xmlns:a16="http://schemas.microsoft.com/office/drawing/2014/main" id="{83C152B9-5176-48D0-8B68-BCB92E7DEFD8}"/>
              </a:ext>
            </a:extLst>
          </p:cNvPr>
          <p:cNvSpPr/>
          <p:nvPr/>
        </p:nvSpPr>
        <p:spPr>
          <a:xfrm>
            <a:off x="5438943" y="590752"/>
            <a:ext cx="846316" cy="450880"/>
          </a:xfrm>
          <a:prstGeom prst="homePlate">
            <a:avLst/>
          </a:prstGeom>
          <a:solidFill>
            <a:srgbClr val="B5E888">
              <a:alpha val="8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600" b="1" i="0" u="none" strike="noStrike" kern="0" cap="none" spc="0" normalizeH="0" baseline="0" noProof="0" dirty="0" smtClean="0">
                <a:ln>
                  <a:noFill/>
                </a:ln>
                <a:solidFill>
                  <a:srgbClr val="000000">
                    <a:lumMod val="95000"/>
                    <a:lumOff val="5000"/>
                  </a:srgbClr>
                </a:solidFill>
                <a:effectLst/>
                <a:uLnTx/>
                <a:uFillTx/>
                <a:latin typeface="Meiryo UI" panose="020B0604030504040204" pitchFamily="50" charset="-128"/>
                <a:ea typeface="Meiryo UI" panose="020B0604030504040204" pitchFamily="50" charset="-128"/>
                <a:cs typeface="+mn-cs"/>
              </a:rPr>
              <a:t>参照</a:t>
            </a:r>
          </a:p>
        </p:txBody>
      </p:sp>
      <p:sp>
        <p:nvSpPr>
          <p:cNvPr id="13" name="テキスト プレースホルダー 2"/>
          <p:cNvSpPr txBox="1">
            <a:spLocks/>
          </p:cNvSpPr>
          <p:nvPr userDrawn="1"/>
        </p:nvSpPr>
        <p:spPr>
          <a:xfrm>
            <a:off x="1201838" y="505508"/>
            <a:ext cx="4421958" cy="720000"/>
          </a:xfrm>
          <a:prstGeom prst="rect">
            <a:avLst/>
          </a:prstGeom>
        </p:spPr>
        <p:txBody>
          <a:bodyPr tIns="108000" anchor="ctr" anchorCtr="0">
            <a:normAutofit/>
          </a:bodyPr>
          <a:lstStyle>
            <a:lvl1pPr marL="0" indent="0" algn="l" defTabSz="484862" rtl="0" eaLnBrk="1" fontAlgn="base" hangingPunct="1">
              <a:spcBef>
                <a:spcPct val="20000"/>
              </a:spcBef>
              <a:spcAft>
                <a:spcPct val="0"/>
              </a:spcAft>
              <a:buFont typeface="+mj-lt"/>
              <a:buNone/>
              <a:defRPr kumimoji="1" sz="2400" b="0" kern="1200" baseline="0">
                <a:solidFill>
                  <a:schemeClr val="tx1"/>
                </a:solidFill>
                <a:latin typeface="HGPｺﾞｼｯｸE" panose="020B0900000000000000" pitchFamily="50" charset="-128"/>
                <a:ea typeface="HGPｺﾞｼｯｸE" panose="020B0900000000000000" pitchFamily="50" charset="-128"/>
                <a:cs typeface="Arial"/>
              </a:defRPr>
            </a:lvl1pPr>
            <a:lvl2pPr marL="723926" indent="-239063"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2pPr>
            <a:lvl3pPr marL="1156599" indent="-186874"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3pPr>
            <a:lvl4pPr marL="1638094" indent="-183509"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4pPr>
            <a:lvl5pPr marL="2121273" indent="-181825"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5pPr>
            <a:lvl6pPr marL="2666742"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6pPr>
            <a:lvl7pPr marL="3151607"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7pPr>
            <a:lvl8pPr marL="3636468"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8pPr>
            <a:lvl9pPr marL="4121332"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9pPr>
          </a:lstStyle>
          <a:p>
            <a:r>
              <a:rPr lang="ja-JP" altLang="en-US" dirty="0" smtClean="0">
                <a:latin typeface="メイリオ" panose="020B0604030504040204" pitchFamily="50" charset="-128"/>
                <a:ea typeface="メイリオ" panose="020B0604030504040204" pitchFamily="50" charset="-128"/>
              </a:rPr>
              <a:t>導入</a:t>
            </a:r>
            <a:endParaRPr lang="ja-JP" altLang="en-US" dirty="0">
              <a:latin typeface="メイリオ" panose="020B0604030504040204" pitchFamily="50" charset="-128"/>
              <a:ea typeface="メイリオ" panose="020B0604030504040204" pitchFamily="50" charset="-128"/>
            </a:endParaRPr>
          </a:p>
        </p:txBody>
      </p:sp>
      <p:sp>
        <p:nvSpPr>
          <p:cNvPr id="15" name="テキスト プレースホルダー 14"/>
          <p:cNvSpPr>
            <a:spLocks noGrp="1"/>
          </p:cNvSpPr>
          <p:nvPr>
            <p:ph type="body" sz="quarter" idx="10" hasCustomPrompt="1"/>
          </p:nvPr>
        </p:nvSpPr>
        <p:spPr>
          <a:xfrm>
            <a:off x="6285259" y="590024"/>
            <a:ext cx="2959278" cy="450850"/>
          </a:xfrm>
          <a:prstGeom prst="rect">
            <a:avLst/>
          </a:prstGeom>
        </p:spPr>
        <p:txBody>
          <a:bodyPr anchor="ctr"/>
          <a:lstStyle>
            <a:lvl1pPr marL="0" marR="0" indent="0" algn="l" defTabSz="925880" rtl="0" eaLnBrk="1" fontAlgn="auto" latinLnBrk="0" hangingPunct="1">
              <a:lnSpc>
                <a:spcPct val="100000"/>
              </a:lnSpc>
              <a:spcBef>
                <a:spcPts val="0"/>
              </a:spcBef>
              <a:spcAft>
                <a:spcPts val="0"/>
              </a:spcAft>
              <a:buClrTx/>
              <a:buSzTx/>
              <a:buFontTx/>
              <a:buNone/>
              <a:tabLst/>
              <a:defRPr sz="1400"/>
            </a:lvl1pPr>
          </a:lstStyle>
          <a:p>
            <a:pPr marL="0" marR="0" lvl="0" indent="0" algn="l" defTabSz="92588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smtClean="0">
                <a:ln>
                  <a:noFill/>
                </a:ln>
                <a:solidFill>
                  <a:srgbClr val="404040"/>
                </a:solidFill>
                <a:effectLst/>
                <a:uLnTx/>
                <a:uFillTx/>
                <a:latin typeface="Meiryo UI" panose="020B0604030504040204" pitchFamily="50" charset="-128"/>
                <a:ea typeface="Meiryo UI" panose="020B0604030504040204" pitchFamily="50" charset="-128"/>
                <a:cs typeface="+mn-cs"/>
              </a:rPr>
              <a:t>支援・促進する手引き　　 </a:t>
            </a:r>
            <a:r>
              <a:rPr kumimoji="1" lang="en-US" altLang="ja-JP" sz="1200" b="0" i="0" u="none" strike="noStrike" kern="1200" cap="none" spc="0" normalizeH="0" baseline="0" noProof="0" dirty="0" smtClean="0">
                <a:ln>
                  <a:noFill/>
                </a:ln>
                <a:solidFill>
                  <a:srgbClr val="404040"/>
                </a:solidFill>
                <a:effectLst/>
                <a:uLnTx/>
                <a:uFillTx/>
                <a:latin typeface="Meiryo UI" panose="020B0604030504040204" pitchFamily="50" charset="-128"/>
                <a:ea typeface="Meiryo UI" panose="020B0604030504040204" pitchFamily="50" charset="-128"/>
                <a:cs typeface="+mn-cs"/>
              </a:rPr>
              <a:t>P</a:t>
            </a:r>
          </a:p>
          <a:p>
            <a:pPr marL="0" marR="0" lvl="0" indent="0" algn="l" defTabSz="92588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smtClean="0">
                <a:ln>
                  <a:noFill/>
                </a:ln>
                <a:solidFill>
                  <a:srgbClr val="404040"/>
                </a:solidFill>
                <a:effectLst/>
                <a:uLnTx/>
                <a:uFillTx/>
                <a:latin typeface="Meiryo UI" panose="020B0604030504040204" pitchFamily="50" charset="-128"/>
                <a:ea typeface="Meiryo UI" panose="020B0604030504040204" pitchFamily="50" charset="-128"/>
                <a:cs typeface="+mn-cs"/>
              </a:rPr>
              <a:t>居宅・改訂版ガイドライン　</a:t>
            </a:r>
            <a:r>
              <a:rPr kumimoji="1" lang="en-US" altLang="ja-JP" sz="1200" b="0" i="0" u="none" strike="noStrike" kern="1200" cap="none" spc="0" normalizeH="0" baseline="0" noProof="0" dirty="0" smtClean="0">
                <a:ln>
                  <a:noFill/>
                </a:ln>
                <a:solidFill>
                  <a:srgbClr val="404040"/>
                </a:solidFill>
                <a:effectLst/>
                <a:uLnTx/>
                <a:uFillTx/>
                <a:latin typeface="Meiryo UI" panose="020B0604030504040204" pitchFamily="50" charset="-128"/>
                <a:ea typeface="Meiryo UI" panose="020B0604030504040204" pitchFamily="50" charset="-128"/>
                <a:cs typeface="+mn-cs"/>
              </a:rPr>
              <a:t>P</a:t>
            </a:r>
          </a:p>
        </p:txBody>
      </p:sp>
    </p:spTree>
    <p:extLst>
      <p:ext uri="{BB962C8B-B14F-4D97-AF65-F5344CB8AC3E}">
        <p14:creationId xmlns:p14="http://schemas.microsoft.com/office/powerpoint/2010/main" val="407370606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pic>
        <p:nvPicPr>
          <p:cNvPr id="2" name="図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906000" cy="6857999"/>
          </a:xfrm>
          <a:prstGeom prst="rect">
            <a:avLst/>
          </a:prstGeom>
        </p:spPr>
      </p:pic>
      <p:cxnSp>
        <p:nvCxnSpPr>
          <p:cNvPr id="6" name="直線コネクタ 5">
            <a:extLst>
              <a:ext uri="{FF2B5EF4-FFF2-40B4-BE49-F238E27FC236}">
                <a16:creationId xmlns:a16="http://schemas.microsoft.com/office/drawing/2014/main" id="{1BB62C20-EA96-455F-BF33-DA10E660C033}"/>
              </a:ext>
            </a:extLst>
          </p:cNvPr>
          <p:cNvCxnSpPr>
            <a:cxnSpLocks/>
          </p:cNvCxnSpPr>
          <p:nvPr userDrawn="1"/>
        </p:nvCxnSpPr>
        <p:spPr>
          <a:xfrm>
            <a:off x="536151" y="1215504"/>
            <a:ext cx="8739237" cy="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9" name="図 8">
            <a:extLst>
              <a:ext uri="{FF2B5EF4-FFF2-40B4-BE49-F238E27FC236}">
                <a16:creationId xmlns:a16="http://schemas.microsoft.com/office/drawing/2014/main" id="{7E780AF9-D081-437D-9CD8-12D77782E713}"/>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450773" y="488905"/>
            <a:ext cx="751065" cy="751065"/>
          </a:xfrm>
          <a:prstGeom prst="rect">
            <a:avLst/>
          </a:prstGeom>
        </p:spPr>
      </p:pic>
      <p:sp>
        <p:nvSpPr>
          <p:cNvPr id="10" name="テキスト プレースホルダー 2"/>
          <p:cNvSpPr txBox="1">
            <a:spLocks/>
          </p:cNvSpPr>
          <p:nvPr userDrawn="1"/>
        </p:nvSpPr>
        <p:spPr>
          <a:xfrm>
            <a:off x="1201838" y="505508"/>
            <a:ext cx="4421958" cy="720000"/>
          </a:xfrm>
          <a:prstGeom prst="rect">
            <a:avLst/>
          </a:prstGeom>
        </p:spPr>
        <p:txBody>
          <a:bodyPr tIns="108000" anchor="ctr" anchorCtr="0">
            <a:normAutofit/>
          </a:bodyPr>
          <a:lstStyle>
            <a:lvl1pPr marL="0" indent="0" algn="l" defTabSz="484862" rtl="0" eaLnBrk="1" fontAlgn="base" hangingPunct="1">
              <a:spcBef>
                <a:spcPct val="20000"/>
              </a:spcBef>
              <a:spcAft>
                <a:spcPct val="0"/>
              </a:spcAft>
              <a:buFont typeface="+mj-lt"/>
              <a:buNone/>
              <a:defRPr kumimoji="1" sz="2400" b="0" kern="1200" baseline="0">
                <a:solidFill>
                  <a:schemeClr val="tx1"/>
                </a:solidFill>
                <a:latin typeface="HGPｺﾞｼｯｸE" panose="020B0900000000000000" pitchFamily="50" charset="-128"/>
                <a:ea typeface="HGPｺﾞｼｯｸE" panose="020B0900000000000000" pitchFamily="50" charset="-128"/>
                <a:cs typeface="Arial"/>
              </a:defRPr>
            </a:lvl1pPr>
            <a:lvl2pPr marL="723926" indent="-239063"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2pPr>
            <a:lvl3pPr marL="1156599" indent="-186874"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3pPr>
            <a:lvl4pPr marL="1638094" indent="-183509"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4pPr>
            <a:lvl5pPr marL="2121273" indent="-181825"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5pPr>
            <a:lvl6pPr marL="2666742"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6pPr>
            <a:lvl7pPr marL="3151607"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7pPr>
            <a:lvl8pPr marL="3636468"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8pPr>
            <a:lvl9pPr marL="4121332"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9pPr>
          </a:lstStyle>
          <a:p>
            <a:r>
              <a:rPr lang="ja-JP" altLang="en-US" dirty="0" smtClean="0">
                <a:latin typeface="メイリオ" panose="020B0604030504040204" pitchFamily="50" charset="-128"/>
                <a:ea typeface="メイリオ" panose="020B0604030504040204" pitchFamily="50" charset="-128"/>
              </a:rPr>
              <a:t>展開（グループへの問い）</a:t>
            </a:r>
            <a:endParaRPr lang="ja-JP" altLang="en-US"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14254788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pic>
        <p:nvPicPr>
          <p:cNvPr id="2" name="図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906000" cy="6857999"/>
          </a:xfrm>
          <a:prstGeom prst="rect">
            <a:avLst/>
          </a:prstGeom>
        </p:spPr>
      </p:pic>
      <p:cxnSp>
        <p:nvCxnSpPr>
          <p:cNvPr id="9" name="直線コネクタ 8">
            <a:extLst>
              <a:ext uri="{FF2B5EF4-FFF2-40B4-BE49-F238E27FC236}">
                <a16:creationId xmlns:a16="http://schemas.microsoft.com/office/drawing/2014/main" id="{1BB62C20-EA96-455F-BF33-DA10E660C033}"/>
              </a:ext>
            </a:extLst>
          </p:cNvPr>
          <p:cNvCxnSpPr>
            <a:cxnSpLocks/>
          </p:cNvCxnSpPr>
          <p:nvPr userDrawn="1"/>
        </p:nvCxnSpPr>
        <p:spPr>
          <a:xfrm>
            <a:off x="536151" y="1215504"/>
            <a:ext cx="8739237" cy="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10" name="図 9">
            <a:extLst>
              <a:ext uri="{FF2B5EF4-FFF2-40B4-BE49-F238E27FC236}">
                <a16:creationId xmlns:a16="http://schemas.microsoft.com/office/drawing/2014/main" id="{7E780AF9-D081-437D-9CD8-12D77782E713}"/>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450773" y="488905"/>
            <a:ext cx="751065" cy="751065"/>
          </a:xfrm>
          <a:prstGeom prst="rect">
            <a:avLst/>
          </a:prstGeom>
        </p:spPr>
      </p:pic>
      <p:sp>
        <p:nvSpPr>
          <p:cNvPr id="11" name="テキスト プレースホルダー 2"/>
          <p:cNvSpPr txBox="1">
            <a:spLocks/>
          </p:cNvSpPr>
          <p:nvPr userDrawn="1"/>
        </p:nvSpPr>
        <p:spPr>
          <a:xfrm>
            <a:off x="1201838" y="505508"/>
            <a:ext cx="4421958" cy="720000"/>
          </a:xfrm>
          <a:prstGeom prst="rect">
            <a:avLst/>
          </a:prstGeom>
        </p:spPr>
        <p:txBody>
          <a:bodyPr tIns="108000" anchor="ctr" anchorCtr="0">
            <a:normAutofit/>
          </a:bodyPr>
          <a:lstStyle>
            <a:lvl1pPr marL="0" indent="0" algn="l" defTabSz="484862" rtl="0" eaLnBrk="1" fontAlgn="base" hangingPunct="1">
              <a:spcBef>
                <a:spcPct val="20000"/>
              </a:spcBef>
              <a:spcAft>
                <a:spcPct val="0"/>
              </a:spcAft>
              <a:buFont typeface="+mj-lt"/>
              <a:buNone/>
              <a:defRPr kumimoji="1" sz="2400" b="0" kern="1200" baseline="0">
                <a:solidFill>
                  <a:schemeClr val="tx1"/>
                </a:solidFill>
                <a:latin typeface="HGPｺﾞｼｯｸE" panose="020B0900000000000000" pitchFamily="50" charset="-128"/>
                <a:ea typeface="HGPｺﾞｼｯｸE" panose="020B0900000000000000" pitchFamily="50" charset="-128"/>
                <a:cs typeface="Arial"/>
              </a:defRPr>
            </a:lvl1pPr>
            <a:lvl2pPr marL="723926" indent="-239063"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2pPr>
            <a:lvl3pPr marL="1156599" indent="-186874"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3pPr>
            <a:lvl4pPr marL="1638094" indent="-183509"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4pPr>
            <a:lvl5pPr marL="2121273" indent="-181825"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5pPr>
            <a:lvl6pPr marL="2666742"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6pPr>
            <a:lvl7pPr marL="3151607"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7pPr>
            <a:lvl8pPr marL="3636468"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8pPr>
            <a:lvl9pPr marL="4121332"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9pPr>
          </a:lstStyle>
          <a:p>
            <a:r>
              <a:rPr lang="ja-JP" altLang="en-US" dirty="0" smtClean="0">
                <a:latin typeface="メイリオ" panose="020B0604030504040204" pitchFamily="50" charset="-128"/>
                <a:ea typeface="メイリオ" panose="020B0604030504040204" pitchFamily="50" charset="-128"/>
              </a:rPr>
              <a:t>振り返り</a:t>
            </a:r>
            <a:endParaRPr lang="ja-JP" altLang="en-US"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4008865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セクション見出し">
    <p:bg>
      <p:bgRef idx="1003">
        <a:schemeClr val="bg1"/>
      </p:bgRef>
    </p:bg>
    <p:spTree>
      <p:nvGrpSpPr>
        <p:cNvPr id="1" name=""/>
        <p:cNvGrpSpPr/>
        <p:nvPr/>
      </p:nvGrpSpPr>
      <p:grpSpPr>
        <a:xfrm>
          <a:off x="0" y="0"/>
          <a:ext cx="0" cy="0"/>
          <a:chOff x="0" y="0"/>
          <a:chExt cx="0" cy="0"/>
        </a:xfrm>
      </p:grpSpPr>
      <p:sp>
        <p:nvSpPr>
          <p:cNvPr id="7" name="テキスト ボックス 6"/>
          <p:cNvSpPr txBox="1"/>
          <p:nvPr userDrawn="1"/>
        </p:nvSpPr>
        <p:spPr>
          <a:xfrm>
            <a:off x="2327088" y="2924944"/>
            <a:ext cx="5578771" cy="707886"/>
          </a:xfrm>
          <a:prstGeom prst="rect">
            <a:avLst/>
          </a:prstGeom>
          <a:noFill/>
        </p:spPr>
        <p:txBody>
          <a:bodyPr wrap="none" rtlCol="0">
            <a:spAutoFit/>
          </a:bodyPr>
          <a:lstStyle/>
          <a:p>
            <a:pPr algn="ctr"/>
            <a:r>
              <a:rPr lang="ja-JP" altLang="en-US" sz="4000" dirty="0" smtClean="0">
                <a:latin typeface="Meiryo UI" panose="020B0604030504040204" pitchFamily="50" charset="-128"/>
                <a:ea typeface="Meiryo UI" panose="020B0604030504040204" pitchFamily="50" charset="-128"/>
                <a:cs typeface="Meiryo UI" panose="020B0604030504040204" pitchFamily="50" charset="-128"/>
              </a:rPr>
              <a:t>伝達者向け解説のスライド</a:t>
            </a:r>
            <a:endParaRPr kumimoji="1" lang="ja-JP" altLang="en-US" sz="40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98060150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とコンテンツ">
    <p:bg>
      <p:bgPr>
        <a:solidFill>
          <a:schemeClr val="bg1">
            <a:lumMod val="95000"/>
          </a:schemeClr>
        </a:solidFill>
        <a:effectLst/>
      </p:bgPr>
    </p:bg>
    <p:spTree>
      <p:nvGrpSpPr>
        <p:cNvPr id="1" name=""/>
        <p:cNvGrpSpPr/>
        <p:nvPr/>
      </p:nvGrpSpPr>
      <p:grpSpPr>
        <a:xfrm>
          <a:off x="0" y="0"/>
          <a:ext cx="0" cy="0"/>
          <a:chOff x="0" y="0"/>
          <a:chExt cx="0" cy="0"/>
        </a:xfrm>
      </p:grpSpPr>
      <p:sp>
        <p:nvSpPr>
          <p:cNvPr id="7" name="テキスト ボックス 6"/>
          <p:cNvSpPr txBox="1"/>
          <p:nvPr userDrawn="1"/>
        </p:nvSpPr>
        <p:spPr>
          <a:xfrm>
            <a:off x="5457663" y="1223154"/>
            <a:ext cx="2188420" cy="338554"/>
          </a:xfrm>
          <a:prstGeom prst="rect">
            <a:avLst/>
          </a:prstGeom>
          <a:noFill/>
        </p:spPr>
        <p:txBody>
          <a:bodyPr wrap="none" rtlCol="0">
            <a:spAutoFit/>
          </a:bodyPr>
          <a:lstStyle/>
          <a:p>
            <a:pPr marL="285750" indent="-285750">
              <a:buClr>
                <a:schemeClr val="accent4">
                  <a:lumMod val="75000"/>
                </a:schemeClr>
              </a:buClr>
              <a:buFont typeface="Wingdings" panose="05000000000000000000" pitchFamily="2" charset="2"/>
              <a:buChar char="u"/>
            </a:pPr>
            <a:r>
              <a:rPr kumimoji="1"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伝達者は何をする？</a:t>
            </a:r>
          </a:p>
        </p:txBody>
      </p:sp>
      <p:sp>
        <p:nvSpPr>
          <p:cNvPr id="8" name="テキスト ボックス 7"/>
          <p:cNvSpPr txBox="1"/>
          <p:nvPr userDrawn="1"/>
        </p:nvSpPr>
        <p:spPr>
          <a:xfrm>
            <a:off x="5457663" y="3763926"/>
            <a:ext cx="3328155" cy="338554"/>
          </a:xfrm>
          <a:prstGeom prst="rect">
            <a:avLst/>
          </a:prstGeom>
          <a:noFill/>
        </p:spPr>
        <p:txBody>
          <a:bodyPr wrap="none" rtlCol="0">
            <a:spAutoFit/>
          </a:bodyPr>
          <a:lstStyle/>
          <a:p>
            <a:pPr marL="285750" indent="-285750">
              <a:buClr>
                <a:schemeClr val="accent4">
                  <a:lumMod val="75000"/>
                </a:schemeClr>
              </a:buClr>
              <a:buFont typeface="Wingdings" panose="05000000000000000000" pitchFamily="2" charset="2"/>
              <a:buChar char="u"/>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伝達者から</a:t>
            </a: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受講者に何を伝える</a:t>
            </a: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a:t>
            </a:r>
            <a:endParaRPr lang="ja-JP" altLang="en-US" sz="1600" b="1"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a:extLst>
              <a:ext uri="{FF2B5EF4-FFF2-40B4-BE49-F238E27FC236}">
                <a16:creationId xmlns:a16="http://schemas.microsoft.com/office/drawing/2014/main" id="{1BB62C20-EA96-455F-BF33-DA10E660C033}"/>
              </a:ext>
            </a:extLst>
          </p:cNvPr>
          <p:cNvCxnSpPr>
            <a:cxnSpLocks/>
          </p:cNvCxnSpPr>
          <p:nvPr userDrawn="1"/>
        </p:nvCxnSpPr>
        <p:spPr>
          <a:xfrm>
            <a:off x="536151" y="957747"/>
            <a:ext cx="8739237" cy="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13" name="テキスト プレースホルダー 2"/>
          <p:cNvSpPr txBox="1">
            <a:spLocks/>
          </p:cNvSpPr>
          <p:nvPr userDrawn="1"/>
        </p:nvSpPr>
        <p:spPr>
          <a:xfrm>
            <a:off x="536151" y="237747"/>
            <a:ext cx="8739237" cy="720000"/>
          </a:xfrm>
          <a:prstGeom prst="rect">
            <a:avLst/>
          </a:prstGeom>
        </p:spPr>
        <p:txBody>
          <a:bodyPr tIns="108000" anchor="ctr" anchorCtr="0">
            <a:normAutofit/>
          </a:bodyPr>
          <a:lstStyle>
            <a:lvl1pPr marL="0" indent="0" algn="l" defTabSz="484862" rtl="0" eaLnBrk="1" fontAlgn="base" hangingPunct="1">
              <a:spcBef>
                <a:spcPct val="20000"/>
              </a:spcBef>
              <a:spcAft>
                <a:spcPct val="0"/>
              </a:spcAft>
              <a:buFont typeface="+mj-lt"/>
              <a:buNone/>
              <a:defRPr kumimoji="1" sz="2400" b="0" kern="1200" baseline="0">
                <a:solidFill>
                  <a:schemeClr val="tx1"/>
                </a:solidFill>
                <a:latin typeface="HGPｺﾞｼｯｸE" panose="020B0900000000000000" pitchFamily="50" charset="-128"/>
                <a:ea typeface="HGPｺﾞｼｯｸE" panose="020B0900000000000000" pitchFamily="50" charset="-128"/>
                <a:cs typeface="Arial"/>
              </a:defRPr>
            </a:lvl1pPr>
            <a:lvl2pPr marL="723926" indent="-239063"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2pPr>
            <a:lvl3pPr marL="1156599" indent="-186874"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3pPr>
            <a:lvl4pPr marL="1638094" indent="-183509"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4pPr>
            <a:lvl5pPr marL="2121273" indent="-181825"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5pPr>
            <a:lvl6pPr marL="2666742"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6pPr>
            <a:lvl7pPr marL="3151607"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7pPr>
            <a:lvl8pPr marL="3636468"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8pPr>
            <a:lvl9pPr marL="4121332"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9pPr>
          </a:lstStyle>
          <a:p>
            <a:r>
              <a:rPr lang="ja-JP" altLang="en-US" dirty="0" smtClean="0">
                <a:latin typeface="メイリオ" panose="020B0604030504040204" pitchFamily="50" charset="-128"/>
                <a:ea typeface="メイリオ" panose="020B0604030504040204" pitchFamily="50" charset="-128"/>
              </a:rPr>
              <a:t>伝達者向けの解説　このスライドで何をする？何を伝える？</a:t>
            </a:r>
            <a:endParaRPr lang="ja-JP" altLang="en-US" dirty="0">
              <a:latin typeface="メイリオ" panose="020B0604030504040204" pitchFamily="50" charset="-128"/>
              <a:ea typeface="メイリオ" panose="020B0604030504040204" pitchFamily="50" charset="-128"/>
            </a:endParaRPr>
          </a:p>
        </p:txBody>
      </p:sp>
      <p:sp>
        <p:nvSpPr>
          <p:cNvPr id="15" name="テキスト プレースホルダー 14"/>
          <p:cNvSpPr>
            <a:spLocks noGrp="1"/>
          </p:cNvSpPr>
          <p:nvPr>
            <p:ph type="body" sz="quarter" idx="10" hasCustomPrompt="1"/>
          </p:nvPr>
        </p:nvSpPr>
        <p:spPr>
          <a:xfrm>
            <a:off x="5583238" y="1690688"/>
            <a:ext cx="3692525" cy="1828800"/>
          </a:xfrm>
          <a:prstGeom prst="rect">
            <a:avLst/>
          </a:prstGeom>
          <a:solidFill>
            <a:schemeClr val="accent5">
              <a:lumMod val="20000"/>
              <a:lumOff val="80000"/>
            </a:schemeClr>
          </a:solidFill>
        </p:spPr>
        <p:txBody>
          <a:bodyPr/>
          <a:lstStyle>
            <a:lvl1pPr marL="0" marR="0" indent="0" algn="l" defTabSz="925880" rtl="0" eaLnBrk="1" fontAlgn="auto" latinLnBrk="0" hangingPunct="1">
              <a:lnSpc>
                <a:spcPct val="100000"/>
              </a:lnSpc>
              <a:spcBef>
                <a:spcPts val="0"/>
              </a:spcBef>
              <a:spcAft>
                <a:spcPts val="0"/>
              </a:spcAft>
              <a:buClrTx/>
              <a:buSzTx/>
              <a:buFont typeface="+mj-lt"/>
              <a:buNone/>
              <a:tabLst/>
              <a:defRPr/>
            </a:lvl1pPr>
          </a:lstStyle>
          <a:p>
            <a:pPr marL="342900" marR="0" lvl="0" indent="-342900" algn="l" defTabSz="925880" rtl="0" eaLnBrk="1" fontAlgn="auto" latinLnBrk="0" hangingPunct="1">
              <a:lnSpc>
                <a:spcPct val="100000"/>
              </a:lnSpc>
              <a:spcBef>
                <a:spcPts val="0"/>
              </a:spcBef>
              <a:spcAft>
                <a:spcPts val="0"/>
              </a:spcAft>
              <a:buClrTx/>
              <a:buSzTx/>
              <a:buFont typeface="+mj-lt"/>
              <a:buAutoNum type="arabicPeriod"/>
              <a:tabLst/>
              <a:defRPr/>
            </a:pPr>
            <a:r>
              <a:rPr kumimoji="1" lang="ja-JP" altLang="en-US" sz="1600" b="0" i="0" u="none" strike="noStrike" kern="1200" cap="none" spc="0" normalizeH="0" baseline="0" noProof="0" dirty="0" smtClean="0">
                <a:ln>
                  <a:noFill/>
                </a:ln>
                <a:solidFill>
                  <a:srgbClr val="404040"/>
                </a:solidFill>
                <a:effectLst/>
                <a:uLnTx/>
                <a:uFillTx/>
                <a:latin typeface="Meiryo UI" panose="020B0604030504040204" pitchFamily="50" charset="-128"/>
                <a:ea typeface="Meiryo UI" panose="020B0604030504040204" pitchFamily="50" charset="-128"/>
                <a:cs typeface="Meiryo UI" panose="020B0604030504040204" pitchFamily="50" charset="-128"/>
              </a:rPr>
              <a:t>このスライドをつかって、推進スキル研修受講者にこのテーマのゴールを明確に伝えます。</a:t>
            </a:r>
            <a:endParaRPr kumimoji="1" lang="en-US" altLang="ja-JP" sz="1600" b="0" i="0" u="none" strike="noStrike" kern="1200" cap="none" spc="0" normalizeH="0" baseline="0" noProof="0" dirty="0" smtClean="0">
              <a:ln>
                <a:noFill/>
              </a:ln>
              <a:solidFill>
                <a:srgbClr val="40404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342900" marR="0" lvl="0" indent="-342900" algn="l" defTabSz="925880" rtl="0" eaLnBrk="1" fontAlgn="auto" latinLnBrk="0" hangingPunct="1">
              <a:lnSpc>
                <a:spcPct val="100000"/>
              </a:lnSpc>
              <a:spcBef>
                <a:spcPts val="0"/>
              </a:spcBef>
              <a:spcAft>
                <a:spcPts val="0"/>
              </a:spcAft>
              <a:buClrTx/>
              <a:buSzTx/>
              <a:buFont typeface="+mj-lt"/>
              <a:buAutoNum type="arabicPeriod"/>
              <a:tabLst/>
              <a:defRPr/>
            </a:pPr>
            <a:endParaRPr kumimoji="1" lang="en-US" altLang="ja-JP" sz="1600" b="0" i="0" u="none" strike="noStrike" kern="1200" cap="none" spc="0" normalizeH="0" baseline="0" noProof="0" dirty="0">
              <a:ln>
                <a:noFill/>
              </a:ln>
              <a:solidFill>
                <a:srgbClr val="40404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テキスト プレースホルダー 14"/>
          <p:cNvSpPr>
            <a:spLocks noGrp="1"/>
          </p:cNvSpPr>
          <p:nvPr>
            <p:ph type="body" sz="quarter" idx="11" hasCustomPrompt="1"/>
          </p:nvPr>
        </p:nvSpPr>
        <p:spPr>
          <a:xfrm>
            <a:off x="5583238" y="4346918"/>
            <a:ext cx="3692525" cy="1828800"/>
          </a:xfrm>
          <a:prstGeom prst="rect">
            <a:avLst/>
          </a:prstGeom>
          <a:solidFill>
            <a:schemeClr val="accent3">
              <a:lumMod val="20000"/>
              <a:lumOff val="80000"/>
            </a:schemeClr>
          </a:solidFill>
        </p:spPr>
        <p:txBody>
          <a:bodyPr/>
          <a:lstStyle>
            <a:lvl1pPr marL="342900" marR="0" indent="-342900" algn="l" defTabSz="925880" rtl="0" eaLnBrk="1" fontAlgn="auto" latinLnBrk="0" hangingPunct="1">
              <a:lnSpc>
                <a:spcPct val="100000"/>
              </a:lnSpc>
              <a:spcBef>
                <a:spcPts val="0"/>
              </a:spcBef>
              <a:spcAft>
                <a:spcPts val="0"/>
              </a:spcAft>
              <a:buClrTx/>
              <a:buSzTx/>
              <a:buFont typeface="+mj-lt"/>
              <a:buAutoNum type="arabicPeriod"/>
              <a:tabLst/>
              <a:defRPr/>
            </a:lvl1pPr>
          </a:lstStyle>
          <a:p>
            <a:pPr marL="342900" marR="0" lvl="0" indent="-342900" algn="l" defTabSz="925880" rtl="0" eaLnBrk="1" fontAlgn="auto" latinLnBrk="0" hangingPunct="1">
              <a:lnSpc>
                <a:spcPct val="100000"/>
              </a:lnSpc>
              <a:spcBef>
                <a:spcPts val="0"/>
              </a:spcBef>
              <a:spcAft>
                <a:spcPts val="0"/>
              </a:spcAft>
              <a:buClrTx/>
              <a:buSzTx/>
              <a:buFont typeface="+mj-lt"/>
              <a:buAutoNum type="arabicPeriod"/>
              <a:tabLst/>
              <a:defRPr/>
            </a:pPr>
            <a:r>
              <a:rPr kumimoji="1" lang="ja-JP" altLang="en-US" sz="1600" b="0" i="0" u="none" strike="noStrike" kern="1200" cap="none" spc="0" normalizeH="0" baseline="0" noProof="0" dirty="0" smtClean="0">
                <a:ln>
                  <a:noFill/>
                </a:ln>
                <a:solidFill>
                  <a:srgbClr val="404040"/>
                </a:solidFill>
                <a:effectLst/>
                <a:uLnTx/>
                <a:uFillTx/>
                <a:latin typeface="Meiryo UI" panose="020B0604030504040204" pitchFamily="50" charset="-128"/>
                <a:ea typeface="Meiryo UI" panose="020B0604030504040204" pitchFamily="50" charset="-128"/>
                <a:cs typeface="Meiryo UI" panose="020B0604030504040204" pitchFamily="50" charset="-128"/>
              </a:rPr>
              <a:t>教える側のあなたは、受講者に対して、学習する目的を明確に伝えます。</a:t>
            </a:r>
            <a:endParaRPr kumimoji="1" lang="en-US" altLang="ja-JP" sz="1600" b="0" i="0" u="none" strike="noStrike" kern="1200" cap="none" spc="0" normalizeH="0" baseline="0" noProof="0" dirty="0" smtClean="0">
              <a:ln>
                <a:noFill/>
              </a:ln>
              <a:solidFill>
                <a:srgbClr val="40404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95272970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ユーザー設定レイアウト">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389803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6793883"/>
      </p:ext>
    </p:extLst>
  </p:cSld>
  <p:clrMap bg1="lt1" tx1="dk1" bg2="lt2" tx2="dk2" accent1="accent1" accent2="accent2" accent3="accent3" accent4="accent4" accent5="accent5" accent6="accent6" hlink="hlink" folHlink="folHlink"/>
  <p:sldLayoutIdLst>
    <p:sldLayoutId id="2147483674" r:id="rId1"/>
    <p:sldLayoutId id="2147483661" r:id="rId2"/>
    <p:sldLayoutId id="2147483673" r:id="rId3"/>
    <p:sldLayoutId id="2147483672" r:id="rId4"/>
    <p:sldLayoutId id="2147483663" r:id="rId5"/>
    <p:sldLayoutId id="2147483662" r:id="rId6"/>
    <p:sldLayoutId id="2147483675" r:id="rId7"/>
  </p:sldLayoutIdLst>
  <p:timing>
    <p:tnLst>
      <p:par>
        <p:cTn id="1" dur="indefinite" restart="never" nodeType="tmRoot"/>
      </p:par>
    </p:tnLst>
  </p:timing>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6.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5.png"/></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1"/>
          </p:nvPr>
        </p:nvSpPr>
        <p:spPr/>
        <p:txBody>
          <a:bodyPr/>
          <a:lstStyle/>
          <a:p>
            <a:r>
              <a:rPr lang="ja-JP" altLang="en-US" dirty="0"/>
              <a:t>ファシリテーションスキル：５つの</a:t>
            </a:r>
            <a:r>
              <a:rPr lang="ja-JP" altLang="en-US" dirty="0" smtClean="0"/>
              <a:t>基本</a:t>
            </a:r>
            <a:endParaRPr lang="en-US" altLang="ja-JP" dirty="0"/>
          </a:p>
        </p:txBody>
      </p:sp>
      <p:sp>
        <p:nvSpPr>
          <p:cNvPr id="3" name="テキスト プレースホルダー 2"/>
          <p:cNvSpPr>
            <a:spLocks noGrp="1"/>
          </p:cNvSpPr>
          <p:nvPr>
            <p:ph type="body" sz="quarter" idx="12"/>
          </p:nvPr>
        </p:nvSpPr>
        <p:spPr/>
        <p:txBody>
          <a:bodyPr/>
          <a:lstStyle/>
          <a:p>
            <a:pPr algn="l"/>
            <a:r>
              <a:rPr lang="ja-JP" altLang="en-US" dirty="0" smtClean="0"/>
              <a:t>「</a:t>
            </a:r>
            <a:r>
              <a:rPr lang="ja-JP" altLang="en-US" dirty="0"/>
              <a:t>対話の場づくり」についてイメージ</a:t>
            </a:r>
            <a:r>
              <a:rPr lang="ja-JP" altLang="en-US" dirty="0" smtClean="0"/>
              <a:t>が</a:t>
            </a:r>
            <a:r>
              <a:rPr lang="ja-JP" altLang="en-US" dirty="0"/>
              <a:t>描ける</a:t>
            </a:r>
            <a:r>
              <a:rPr lang="ja-JP" altLang="en-US" dirty="0" smtClean="0"/>
              <a:t>。</a:t>
            </a:r>
            <a:endParaRPr lang="en-US" altLang="ja-JP" dirty="0"/>
          </a:p>
        </p:txBody>
      </p:sp>
    </p:spTree>
    <p:extLst>
      <p:ext uri="{BB962C8B-B14F-4D97-AF65-F5344CB8AC3E}">
        <p14:creationId xmlns:p14="http://schemas.microsoft.com/office/powerpoint/2010/main" val="14542628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69F14337-F2A6-A641-8390-17BB30E9FEB4}"/>
              </a:ext>
            </a:extLst>
          </p:cNvPr>
          <p:cNvSpPr txBox="1"/>
          <p:nvPr/>
        </p:nvSpPr>
        <p:spPr>
          <a:xfrm>
            <a:off x="563512" y="1986993"/>
            <a:ext cx="5892445" cy="4201150"/>
          </a:xfrm>
          <a:prstGeom prst="rect">
            <a:avLst/>
          </a:prstGeom>
          <a:noFill/>
        </p:spPr>
        <p:txBody>
          <a:bodyPr wrap="square" rtlCol="0">
            <a:spAutoFit/>
          </a:bodyPr>
          <a:lstStyle/>
          <a:p>
            <a:pPr defTabSz="742950">
              <a:lnSpc>
                <a:spcPct val="150000"/>
              </a:lnSpc>
            </a:pPr>
            <a:r>
              <a:rPr lang="ja-JP" altLang="en-US" sz="1800" b="1" dirty="0">
                <a:solidFill>
                  <a:schemeClr val="accent5">
                    <a:lumMod val="50000"/>
                  </a:schemeClr>
                </a:solidFill>
                <a:latin typeface="Meiryo UI" panose="020B0604030504040204" pitchFamily="50" charset="-128"/>
                <a:ea typeface="Meiryo UI" panose="020B0604030504040204" pitchFamily="50" charset="-128"/>
              </a:rPr>
              <a:t>ポイント！</a:t>
            </a:r>
            <a:endParaRPr lang="en-US" altLang="ja-JP" sz="1800" b="1" dirty="0">
              <a:solidFill>
                <a:schemeClr val="accent5">
                  <a:lumMod val="50000"/>
                </a:schemeClr>
              </a:solidFill>
              <a:latin typeface="Meiryo UI" panose="020B0604030504040204" pitchFamily="50" charset="-128"/>
              <a:ea typeface="Meiryo UI" panose="020B0604030504040204" pitchFamily="50" charset="-128"/>
            </a:endParaRPr>
          </a:p>
          <a:p>
            <a:pPr defTabSz="742950">
              <a:lnSpc>
                <a:spcPct val="150000"/>
              </a:lnSpc>
            </a:pPr>
            <a:r>
              <a:rPr lang="ja-JP" altLang="en-US" sz="1600" b="1" u="sng" dirty="0">
                <a:solidFill>
                  <a:schemeClr val="tx1">
                    <a:lumMod val="50000"/>
                  </a:schemeClr>
                </a:solidFill>
                <a:latin typeface="Meiryo UI" panose="020B0604030504040204" pitchFamily="50" charset="-128"/>
                <a:ea typeface="Meiryo UI" panose="020B0604030504040204" pitchFamily="50" charset="-128"/>
              </a:rPr>
              <a:t>考えやすい</a:t>
            </a:r>
            <a:r>
              <a:rPr lang="ja-JP" altLang="en-US" sz="1600" u="sng" dirty="0">
                <a:solidFill>
                  <a:schemeClr val="tx1">
                    <a:lumMod val="50000"/>
                  </a:schemeClr>
                </a:solidFill>
                <a:latin typeface="Meiryo UI" panose="020B0604030504040204" pitchFamily="50" charset="-128"/>
                <a:ea typeface="Meiryo UI" panose="020B0604030504040204" pitchFamily="50" charset="-128"/>
              </a:rPr>
              <a:t>問いから始める</a:t>
            </a:r>
            <a:endParaRPr lang="en-US" altLang="ja-JP" sz="1600" u="sng" dirty="0">
              <a:solidFill>
                <a:schemeClr val="tx1">
                  <a:lumMod val="50000"/>
                </a:schemeClr>
              </a:solidFill>
              <a:latin typeface="Meiryo UI" panose="020B0604030504040204" pitchFamily="50" charset="-128"/>
              <a:ea typeface="Meiryo UI" panose="020B0604030504040204" pitchFamily="50" charset="-128"/>
            </a:endParaRPr>
          </a:p>
          <a:p>
            <a:pPr marL="546100" indent="-279400" defTabSz="742950">
              <a:lnSpc>
                <a:spcPct val="150000"/>
              </a:lnSpc>
              <a:buFont typeface="Wingdings" panose="05000000000000000000" pitchFamily="2" charset="2"/>
              <a:buChar char="Ø"/>
              <a:tabLst>
                <a:tab pos="444500" algn="l"/>
              </a:tabLst>
            </a:pPr>
            <a:r>
              <a:rPr lang="ja-JP" altLang="en-US" sz="1600" dirty="0">
                <a:solidFill>
                  <a:schemeClr val="tx1">
                    <a:lumMod val="50000"/>
                  </a:schemeClr>
                </a:solidFill>
                <a:latin typeface="Meiryo UI" panose="020B0604030504040204" pitchFamily="50" charset="-128"/>
                <a:ea typeface="Meiryo UI" panose="020B0604030504040204" pitchFamily="50" charset="-128"/>
              </a:rPr>
              <a:t>主観的なこと、感想など、否定されにくいものから順番に進めて、ここに関わっている人の考えやそもそもの現状などを共有する場づくりから始める</a:t>
            </a:r>
            <a:endParaRPr lang="en-US" altLang="ja-JP" sz="1600" dirty="0">
              <a:solidFill>
                <a:schemeClr val="tx1">
                  <a:lumMod val="50000"/>
                </a:schemeClr>
              </a:solidFill>
              <a:latin typeface="Meiryo UI" panose="020B0604030504040204" pitchFamily="50" charset="-128"/>
              <a:ea typeface="Meiryo UI" panose="020B0604030504040204" pitchFamily="50" charset="-128"/>
            </a:endParaRPr>
          </a:p>
          <a:p>
            <a:pPr marL="546100" indent="-279400" defTabSz="742950">
              <a:lnSpc>
                <a:spcPct val="150000"/>
              </a:lnSpc>
              <a:buFont typeface="Wingdings" panose="05000000000000000000" pitchFamily="2" charset="2"/>
              <a:buChar char="Ø"/>
              <a:tabLst>
                <a:tab pos="444500" algn="l"/>
              </a:tabLst>
            </a:pPr>
            <a:r>
              <a:rPr lang="ja-JP" altLang="en-US" sz="1600" dirty="0">
                <a:solidFill>
                  <a:schemeClr val="tx1">
                    <a:lumMod val="50000"/>
                  </a:schemeClr>
                </a:solidFill>
                <a:latin typeface="Meiryo UI" panose="020B0604030504040204" pitchFamily="50" charset="-128"/>
                <a:ea typeface="Meiryo UI" panose="020B0604030504040204" pitchFamily="50" charset="-128"/>
              </a:rPr>
              <a:t>違う意見の場合は、「なぜそういう意見を出そうと思ったのか」という</a:t>
            </a:r>
            <a:r>
              <a:rPr lang="ja-JP" altLang="en-US" sz="1600" dirty="0" smtClean="0">
                <a:solidFill>
                  <a:schemeClr val="tx1">
                    <a:lumMod val="50000"/>
                  </a:schemeClr>
                </a:solidFill>
                <a:latin typeface="Meiryo UI" panose="020B0604030504040204" pitchFamily="50" charset="-128"/>
                <a:ea typeface="Meiryo UI" panose="020B0604030504040204" pitchFamily="50" charset="-128"/>
              </a:rPr>
              <a:t>、そもそも</a:t>
            </a:r>
            <a:r>
              <a:rPr lang="ja-JP" altLang="en-US" sz="1600" dirty="0">
                <a:solidFill>
                  <a:schemeClr val="tx1">
                    <a:lumMod val="50000"/>
                  </a:schemeClr>
                </a:solidFill>
                <a:latin typeface="Meiryo UI" panose="020B0604030504040204" pitchFamily="50" charset="-128"/>
                <a:ea typeface="Meiryo UI" panose="020B0604030504040204" pitchFamily="50" charset="-128"/>
              </a:rPr>
              <a:t>のところをオープンクエスチョンを多用して、相手が</a:t>
            </a:r>
            <a:r>
              <a:rPr lang="ja-JP" altLang="en-US" sz="1600" b="1" dirty="0">
                <a:solidFill>
                  <a:schemeClr val="tx1">
                    <a:lumMod val="50000"/>
                  </a:schemeClr>
                </a:solidFill>
                <a:latin typeface="Meiryo UI" panose="020B0604030504040204" pitchFamily="50" charset="-128"/>
                <a:ea typeface="Meiryo UI" panose="020B0604030504040204" pitchFamily="50" charset="-128"/>
              </a:rPr>
              <a:t>考えて話せる</a:t>
            </a:r>
            <a:r>
              <a:rPr lang="ja-JP" altLang="en-US" sz="1600" dirty="0">
                <a:solidFill>
                  <a:schemeClr val="tx1">
                    <a:lumMod val="50000"/>
                  </a:schemeClr>
                </a:solidFill>
                <a:latin typeface="Meiryo UI" panose="020B0604030504040204" pitchFamily="50" charset="-128"/>
                <a:ea typeface="Meiryo UI" panose="020B0604030504040204" pitchFamily="50" charset="-128"/>
              </a:rPr>
              <a:t>ように進行する</a:t>
            </a:r>
            <a:endParaRPr lang="en-US" altLang="ja-JP" sz="1600" dirty="0">
              <a:solidFill>
                <a:schemeClr val="tx1">
                  <a:lumMod val="50000"/>
                </a:schemeClr>
              </a:solidFill>
              <a:latin typeface="Meiryo UI" panose="020B0604030504040204" pitchFamily="50" charset="-128"/>
              <a:ea typeface="Meiryo UI" panose="020B0604030504040204" pitchFamily="50" charset="-128"/>
            </a:endParaRPr>
          </a:p>
          <a:p>
            <a:pPr marL="546100" indent="-279400" defTabSz="742950">
              <a:lnSpc>
                <a:spcPct val="150000"/>
              </a:lnSpc>
              <a:buFont typeface="Wingdings" panose="05000000000000000000" pitchFamily="2" charset="2"/>
              <a:buChar char="Ø"/>
              <a:tabLst>
                <a:tab pos="444500" algn="l"/>
              </a:tabLst>
            </a:pPr>
            <a:r>
              <a:rPr lang="ja-JP" altLang="en-US" sz="1600" dirty="0">
                <a:solidFill>
                  <a:schemeClr val="tx1">
                    <a:lumMod val="50000"/>
                  </a:schemeClr>
                </a:solidFill>
                <a:latin typeface="Meiryo UI" panose="020B0604030504040204" pitchFamily="50" charset="-128"/>
                <a:ea typeface="Meiryo UI" panose="020B0604030504040204" pitchFamily="50" charset="-128"/>
              </a:rPr>
              <a:t>わかりやすい言葉、共有しやすい言い方を意識する。（使い慣れない言葉は極力使わない）</a:t>
            </a:r>
            <a:endParaRPr lang="en-US" altLang="ja-JP" sz="1600" dirty="0">
              <a:solidFill>
                <a:schemeClr val="tx1">
                  <a:lumMod val="50000"/>
                </a:schemeClr>
              </a:solidFill>
              <a:latin typeface="Meiryo UI" panose="020B0604030504040204" pitchFamily="50" charset="-128"/>
              <a:ea typeface="Meiryo UI" panose="020B0604030504040204" pitchFamily="50" charset="-128"/>
            </a:endParaRPr>
          </a:p>
          <a:p>
            <a:pPr marL="546100" indent="-279400" defTabSz="742950">
              <a:lnSpc>
                <a:spcPct val="150000"/>
              </a:lnSpc>
              <a:buFont typeface="Wingdings" panose="05000000000000000000" pitchFamily="2" charset="2"/>
              <a:buChar char="Ø"/>
              <a:tabLst>
                <a:tab pos="444500" algn="l"/>
              </a:tabLst>
            </a:pPr>
            <a:r>
              <a:rPr lang="ja-JP" altLang="en-US" sz="1600" dirty="0">
                <a:solidFill>
                  <a:schemeClr val="tx1">
                    <a:lumMod val="50000"/>
                  </a:schemeClr>
                </a:solidFill>
                <a:latin typeface="Meiryo UI" panose="020B0604030504040204" pitchFamily="50" charset="-128"/>
                <a:ea typeface="Meiryo UI" panose="020B0604030504040204" pitchFamily="50" charset="-128"/>
              </a:rPr>
              <a:t>「パス」も</a:t>
            </a:r>
            <a:r>
              <a:rPr lang="en-US" altLang="ja-JP" sz="1600" dirty="0">
                <a:solidFill>
                  <a:schemeClr val="tx1">
                    <a:lumMod val="50000"/>
                  </a:schemeClr>
                </a:solidFill>
                <a:latin typeface="Meiryo UI" panose="020B0604030504040204" pitchFamily="50" charset="-128"/>
                <a:ea typeface="Meiryo UI" panose="020B0604030504040204" pitchFamily="50" charset="-128"/>
              </a:rPr>
              <a:t>OK</a:t>
            </a:r>
            <a:r>
              <a:rPr lang="ja-JP" altLang="en-US" sz="1600" dirty="0" err="1">
                <a:solidFill>
                  <a:schemeClr val="tx1">
                    <a:lumMod val="50000"/>
                  </a:schemeClr>
                </a:solidFill>
                <a:latin typeface="Meiryo UI" panose="020B0604030504040204" pitchFamily="50" charset="-128"/>
                <a:ea typeface="Meiryo UI" panose="020B0604030504040204" pitchFamily="50" charset="-128"/>
              </a:rPr>
              <a:t>、</a:t>
            </a:r>
            <a:r>
              <a:rPr lang="ja-JP" altLang="en-US" sz="1600" dirty="0">
                <a:solidFill>
                  <a:schemeClr val="tx1">
                    <a:lumMod val="50000"/>
                  </a:schemeClr>
                </a:solidFill>
                <a:latin typeface="Meiryo UI" panose="020B0604030504040204" pitchFamily="50" charset="-128"/>
                <a:ea typeface="Meiryo UI" panose="020B0604030504040204" pitchFamily="50" charset="-128"/>
              </a:rPr>
              <a:t>それも大事な意見だという文化をつくる</a:t>
            </a:r>
            <a:endParaRPr lang="en-US" altLang="ja-JP" sz="1600" dirty="0">
              <a:solidFill>
                <a:schemeClr val="tx1">
                  <a:lumMod val="50000"/>
                </a:schemeClr>
              </a:solidFill>
              <a:latin typeface="Meiryo UI" panose="020B0604030504040204" pitchFamily="50" charset="-128"/>
              <a:ea typeface="Meiryo UI" panose="020B0604030504040204" pitchFamily="50" charset="-128"/>
            </a:endParaRPr>
          </a:p>
        </p:txBody>
      </p:sp>
      <p:pic>
        <p:nvPicPr>
          <p:cNvPr id="5" name="図 4"/>
          <p:cNvPicPr>
            <a:picLocks noChangeAspect="1"/>
          </p:cNvPicPr>
          <p:nvPr/>
        </p:nvPicPr>
        <p:blipFill>
          <a:blip r:embed="rId2"/>
          <a:stretch>
            <a:fillRect/>
          </a:stretch>
        </p:blipFill>
        <p:spPr>
          <a:xfrm>
            <a:off x="6530174" y="2996951"/>
            <a:ext cx="2714363" cy="2550565"/>
          </a:xfrm>
          <a:prstGeom prst="rect">
            <a:avLst/>
          </a:prstGeom>
        </p:spPr>
      </p:pic>
      <p:sp>
        <p:nvSpPr>
          <p:cNvPr id="6" name="テキスト ボックス 5">
            <a:extLst>
              <a:ext uri="{FF2B5EF4-FFF2-40B4-BE49-F238E27FC236}">
                <a16:creationId xmlns:a16="http://schemas.microsoft.com/office/drawing/2014/main" id="{A1FA5F8E-9CD0-9F4B-A12F-7D4F8F55BFCB}"/>
              </a:ext>
            </a:extLst>
          </p:cNvPr>
          <p:cNvSpPr txBox="1"/>
          <p:nvPr/>
        </p:nvSpPr>
        <p:spPr>
          <a:xfrm>
            <a:off x="563511" y="1376297"/>
            <a:ext cx="8681025" cy="461665"/>
          </a:xfrm>
          <a:prstGeom prst="rect">
            <a:avLst/>
          </a:prstGeom>
          <a:solidFill>
            <a:schemeClr val="bg2"/>
          </a:solidFill>
        </p:spPr>
        <p:txBody>
          <a:bodyPr wrap="square" rtlCol="0">
            <a:spAutoFit/>
          </a:bodyPr>
          <a:lstStyle/>
          <a:p>
            <a:r>
              <a:rPr lang="ja-JP" altLang="en-US" sz="2400" b="1" dirty="0">
                <a:latin typeface="Meiryo UI" panose="020B0604030504040204" pitchFamily="50" charset="-128"/>
                <a:ea typeface="Meiryo UI" panose="020B0604030504040204" pitchFamily="50" charset="-128"/>
              </a:rPr>
              <a:t>＜ファシリテーションのスキル：</a:t>
            </a:r>
            <a:r>
              <a:rPr lang="en-US" altLang="ja-JP" sz="2400" b="1" dirty="0">
                <a:latin typeface="Meiryo UI" panose="020B0604030504040204" pitchFamily="50" charset="-128"/>
                <a:ea typeface="Meiryo UI" panose="020B0604030504040204" pitchFamily="50" charset="-128"/>
              </a:rPr>
              <a:t>5</a:t>
            </a:r>
            <a:r>
              <a:rPr lang="ja-JP" altLang="en-US" sz="2400" b="1" dirty="0" err="1">
                <a:latin typeface="Meiryo UI" panose="020B0604030504040204" pitchFamily="50" charset="-128"/>
                <a:ea typeface="Meiryo UI" panose="020B0604030504040204" pitchFamily="50" charset="-128"/>
              </a:rPr>
              <a:t>つの</a:t>
            </a:r>
            <a:r>
              <a:rPr lang="ja-JP" altLang="en-US" sz="2400" b="1" dirty="0">
                <a:latin typeface="Meiryo UI" panose="020B0604030504040204" pitchFamily="50" charset="-128"/>
                <a:ea typeface="Meiryo UI" panose="020B0604030504040204" pitchFamily="50" charset="-128"/>
              </a:rPr>
              <a:t>基本＞④問いを立てる</a:t>
            </a:r>
          </a:p>
        </p:txBody>
      </p:sp>
      <p:sp>
        <p:nvSpPr>
          <p:cNvPr id="7" name="テキスト プレースホルダー 1"/>
          <p:cNvSpPr>
            <a:spLocks noGrp="1"/>
          </p:cNvSpPr>
          <p:nvPr>
            <p:ph type="body" sz="quarter" idx="10"/>
          </p:nvPr>
        </p:nvSpPr>
        <p:spPr>
          <a:xfrm>
            <a:off x="6285259" y="590024"/>
            <a:ext cx="2959278" cy="450850"/>
          </a:xfrm>
        </p:spPr>
        <p:txBody>
          <a:bodyPr/>
          <a:lstStyle/>
          <a:p>
            <a:r>
              <a:rPr lang="ja-JP" altLang="en-US" dirty="0">
                <a:latin typeface="Meiryo UI" panose="020B0604030504040204" pitchFamily="50" charset="-128"/>
                <a:ea typeface="Meiryo UI" panose="020B0604030504040204" pitchFamily="50" charset="-128"/>
              </a:rPr>
              <a:t>支援・促進する手引き　</a:t>
            </a:r>
            <a:r>
              <a:rPr lang="en-US" altLang="ja-JP" dirty="0" smtClean="0">
                <a:latin typeface="Meiryo UI" panose="020B0604030504040204" pitchFamily="50" charset="-128"/>
                <a:ea typeface="Meiryo UI" panose="020B0604030504040204" pitchFamily="50" charset="-128"/>
              </a:rPr>
              <a:t>P52</a:t>
            </a:r>
            <a:endParaRPr lang="en-US" altLang="ja-JP"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075878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heckerboard(across)">
                                      <p:cBhvr>
                                        <p:cTn id="7" dur="500"/>
                                        <p:tgtEl>
                                          <p:spTgt spid="4">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checkerboard(across)">
                                      <p:cBhvr>
                                        <p:cTn id="10" dur="500"/>
                                        <p:tgtEl>
                                          <p:spTgt spid="4">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checkerboard(across)">
                                      <p:cBhvr>
                                        <p:cTn id="13" dur="500"/>
                                        <p:tgtEl>
                                          <p:spTgt spid="4">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checkerboard(across)">
                                      <p:cBhvr>
                                        <p:cTn id="18" dur="500"/>
                                        <p:tgtEl>
                                          <p:spTgt spid="4">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checkerboard(across)">
                                      <p:cBhvr>
                                        <p:cTn id="23" dur="500"/>
                                        <p:tgtEl>
                                          <p:spTgt spid="4">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4">
                                            <p:txEl>
                                              <p:pRg st="5" end="5"/>
                                            </p:txEl>
                                          </p:spTgt>
                                        </p:tgtEl>
                                        <p:attrNameLst>
                                          <p:attrName>style.visibility</p:attrName>
                                        </p:attrNameLst>
                                      </p:cBhvr>
                                      <p:to>
                                        <p:strVal val="visible"/>
                                      </p:to>
                                    </p:set>
                                    <p:animEffect transition="in" filter="checkerboard(across)">
                                      <p:cBhvr>
                                        <p:cTn id="28"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1"/>
          <p:cNvSpPr>
            <a:spLocks noGrp="1"/>
          </p:cNvSpPr>
          <p:nvPr>
            <p:ph type="body" sz="quarter" idx="10"/>
          </p:nvPr>
        </p:nvSpPr>
        <p:spPr>
          <a:xfrm>
            <a:off x="6285259" y="590024"/>
            <a:ext cx="2959278" cy="450850"/>
          </a:xfrm>
        </p:spPr>
        <p:txBody>
          <a:bodyPr/>
          <a:lstStyle/>
          <a:p>
            <a:r>
              <a:rPr lang="ja-JP" altLang="en-US" dirty="0">
                <a:latin typeface="Meiryo UI" panose="020B0604030504040204" pitchFamily="50" charset="-128"/>
                <a:ea typeface="Meiryo UI" panose="020B0604030504040204" pitchFamily="50" charset="-128"/>
              </a:rPr>
              <a:t>支援・促進する手引き　</a:t>
            </a:r>
            <a:r>
              <a:rPr lang="en-US" altLang="ja-JP" dirty="0" smtClean="0">
                <a:latin typeface="Meiryo UI" panose="020B0604030504040204" pitchFamily="50" charset="-128"/>
                <a:ea typeface="Meiryo UI" panose="020B0604030504040204" pitchFamily="50" charset="-128"/>
              </a:rPr>
              <a:t>P53</a:t>
            </a:r>
            <a:endParaRPr lang="en-US" altLang="ja-JP" dirty="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A1FA5F8E-9CD0-9F4B-A12F-7D4F8F55BFCB}"/>
              </a:ext>
            </a:extLst>
          </p:cNvPr>
          <p:cNvSpPr txBox="1"/>
          <p:nvPr/>
        </p:nvSpPr>
        <p:spPr>
          <a:xfrm>
            <a:off x="618931" y="1518926"/>
            <a:ext cx="8625606" cy="461665"/>
          </a:xfrm>
          <a:prstGeom prst="rect">
            <a:avLst/>
          </a:prstGeom>
          <a:solidFill>
            <a:schemeClr val="bg2"/>
          </a:solidFill>
        </p:spPr>
        <p:txBody>
          <a:bodyPr wrap="square" rtlCol="0">
            <a:spAutoFit/>
          </a:bodyPr>
          <a:lstStyle/>
          <a:p>
            <a:r>
              <a:rPr lang="ja-JP" altLang="en-US" sz="2400" b="1" dirty="0">
                <a:latin typeface="Meiryo UI" panose="020B0604030504040204" pitchFamily="50" charset="-128"/>
                <a:ea typeface="Meiryo UI" panose="020B0604030504040204" pitchFamily="50" charset="-128"/>
              </a:rPr>
              <a:t>＜ファシリテーションのスキル：</a:t>
            </a:r>
            <a:r>
              <a:rPr lang="en-US" altLang="ja-JP" sz="2400" b="1" dirty="0">
                <a:latin typeface="Meiryo UI" panose="020B0604030504040204" pitchFamily="50" charset="-128"/>
                <a:ea typeface="Meiryo UI" panose="020B0604030504040204" pitchFamily="50" charset="-128"/>
              </a:rPr>
              <a:t>5</a:t>
            </a:r>
            <a:r>
              <a:rPr lang="ja-JP" altLang="en-US" sz="2400" b="1" dirty="0" err="1">
                <a:latin typeface="Meiryo UI" panose="020B0604030504040204" pitchFamily="50" charset="-128"/>
                <a:ea typeface="Meiryo UI" panose="020B0604030504040204" pitchFamily="50" charset="-128"/>
              </a:rPr>
              <a:t>つの</a:t>
            </a:r>
            <a:r>
              <a:rPr lang="ja-JP" altLang="en-US" sz="2400" b="1" dirty="0">
                <a:latin typeface="Meiryo UI" panose="020B0604030504040204" pitchFamily="50" charset="-128"/>
                <a:ea typeface="Meiryo UI" panose="020B0604030504040204" pitchFamily="50" charset="-128"/>
              </a:rPr>
              <a:t>基本＞⑤プログラムデザイン</a:t>
            </a:r>
          </a:p>
        </p:txBody>
      </p:sp>
      <p:sp>
        <p:nvSpPr>
          <p:cNvPr id="5" name="テキスト ボックス 4">
            <a:extLst>
              <a:ext uri="{FF2B5EF4-FFF2-40B4-BE49-F238E27FC236}">
                <a16:creationId xmlns:a16="http://schemas.microsoft.com/office/drawing/2014/main" id="{5340A557-54F3-B542-9D89-BC3437CCAC42}"/>
              </a:ext>
            </a:extLst>
          </p:cNvPr>
          <p:cNvSpPr txBox="1"/>
          <p:nvPr/>
        </p:nvSpPr>
        <p:spPr>
          <a:xfrm>
            <a:off x="618930" y="2035251"/>
            <a:ext cx="8625607" cy="523220"/>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限られた時間の中で一定の成果を生み出すためには、みんなで考えて話して決めるながれ（プロセス）を組み立てることが重要になる。</a:t>
            </a:r>
          </a:p>
        </p:txBody>
      </p:sp>
      <p:pic>
        <p:nvPicPr>
          <p:cNvPr id="6" name="図 5"/>
          <p:cNvPicPr>
            <a:picLocks noChangeAspect="1"/>
          </p:cNvPicPr>
          <p:nvPr/>
        </p:nvPicPr>
        <p:blipFill>
          <a:blip r:embed="rId2"/>
          <a:stretch>
            <a:fillRect/>
          </a:stretch>
        </p:blipFill>
        <p:spPr>
          <a:xfrm>
            <a:off x="618930" y="2785775"/>
            <a:ext cx="5002233" cy="3188558"/>
          </a:xfrm>
          <a:prstGeom prst="rect">
            <a:avLst/>
          </a:prstGeom>
        </p:spPr>
      </p:pic>
      <p:sp>
        <p:nvSpPr>
          <p:cNvPr id="8" name="テキスト ボックス 7">
            <a:extLst>
              <a:ext uri="{FF2B5EF4-FFF2-40B4-BE49-F238E27FC236}">
                <a16:creationId xmlns:a16="http://schemas.microsoft.com/office/drawing/2014/main" id="{505D325D-2657-EA49-A835-8043C9EB7EB4}"/>
              </a:ext>
            </a:extLst>
          </p:cNvPr>
          <p:cNvSpPr txBox="1"/>
          <p:nvPr/>
        </p:nvSpPr>
        <p:spPr>
          <a:xfrm>
            <a:off x="5800553" y="6201638"/>
            <a:ext cx="3443984" cy="261610"/>
          </a:xfrm>
          <a:prstGeom prst="rect">
            <a:avLst/>
          </a:prstGeom>
          <a:noFill/>
        </p:spPr>
        <p:txBody>
          <a:bodyPr wrap="square" rtlCol="0">
            <a:spAutoFit/>
          </a:bodyPr>
          <a:lstStyle/>
          <a:p>
            <a:r>
              <a:rPr lang="ja-JP" altLang="en-US" sz="1050" dirty="0" smtClean="0">
                <a:latin typeface="Meiryo UI" panose="020B0604030504040204" pitchFamily="50" charset="-128"/>
                <a:ea typeface="Meiryo UI" panose="020B0604030504040204" pitchFamily="50" charset="-128"/>
              </a:rPr>
              <a:t>出所：医学</a:t>
            </a:r>
            <a:r>
              <a:rPr lang="ja-JP" altLang="en-US" sz="1050" dirty="0">
                <a:latin typeface="Meiryo UI" panose="020B0604030504040204" pitchFamily="50" charset="-128"/>
                <a:ea typeface="Meiryo UI" panose="020B0604030504040204" pitchFamily="50" charset="-128"/>
              </a:rPr>
              <a:t>書院　看護のためのファシリテーション参照</a:t>
            </a:r>
            <a:endParaRPr lang="en-US" altLang="ja-JP" sz="1050" dirty="0">
              <a:latin typeface="Meiryo UI" panose="020B0604030504040204" pitchFamily="50" charset="-128"/>
              <a:ea typeface="Meiryo UI" panose="020B0604030504040204" pitchFamily="50" charset="-128"/>
            </a:endParaRPr>
          </a:p>
        </p:txBody>
      </p:sp>
      <p:grpSp>
        <p:nvGrpSpPr>
          <p:cNvPr id="10" name="グループ化 9"/>
          <p:cNvGrpSpPr/>
          <p:nvPr/>
        </p:nvGrpSpPr>
        <p:grpSpPr>
          <a:xfrm>
            <a:off x="5808785" y="4492728"/>
            <a:ext cx="3323970" cy="1453895"/>
            <a:chOff x="5928799" y="4520438"/>
            <a:chExt cx="3323970" cy="1453895"/>
          </a:xfrm>
        </p:grpSpPr>
        <p:pic>
          <p:nvPicPr>
            <p:cNvPr id="7" name="図 6"/>
            <p:cNvPicPr>
              <a:picLocks noChangeAspect="1"/>
            </p:cNvPicPr>
            <p:nvPr/>
          </p:nvPicPr>
          <p:blipFill>
            <a:blip r:embed="rId3"/>
            <a:stretch>
              <a:fillRect/>
            </a:stretch>
          </p:blipFill>
          <p:spPr>
            <a:xfrm>
              <a:off x="5928799" y="4520438"/>
              <a:ext cx="3203955" cy="1453895"/>
            </a:xfrm>
            <a:prstGeom prst="rect">
              <a:avLst/>
            </a:prstGeom>
          </p:spPr>
        </p:pic>
        <p:pic>
          <p:nvPicPr>
            <p:cNvPr id="9" name="図 8"/>
            <p:cNvPicPr>
              <a:picLocks noChangeAspect="1"/>
            </p:cNvPicPr>
            <p:nvPr/>
          </p:nvPicPr>
          <p:blipFill rotWithShape="1">
            <a:blip r:embed="rId3"/>
            <a:srcRect r="93367"/>
            <a:stretch/>
          </p:blipFill>
          <p:spPr>
            <a:xfrm flipH="1">
              <a:off x="9040246" y="4520438"/>
              <a:ext cx="212523" cy="1453895"/>
            </a:xfrm>
            <a:prstGeom prst="rect">
              <a:avLst/>
            </a:prstGeom>
          </p:spPr>
        </p:pic>
      </p:grpSp>
    </p:spTree>
    <p:extLst>
      <p:ext uri="{BB962C8B-B14F-4D97-AF65-F5344CB8AC3E}">
        <p14:creationId xmlns:p14="http://schemas.microsoft.com/office/powerpoint/2010/main" val="37043075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580785" y="4440565"/>
            <a:ext cx="792511" cy="729100"/>
          </a:xfrm>
          <a:prstGeom prst="rect">
            <a:avLst/>
          </a:prstGeom>
          <a:solidFill>
            <a:schemeClr val="accent2">
              <a:lumMod val="60000"/>
              <a:lumOff val="4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dirty="0" smtClean="0">
                <a:solidFill>
                  <a:srgbClr val="404040"/>
                </a:solidFill>
                <a:latin typeface="Meiryo UI" panose="020B0604030504040204" pitchFamily="50" charset="-128"/>
                <a:ea typeface="Meiryo UI" panose="020B0604030504040204" pitchFamily="50" charset="-128"/>
              </a:rPr>
              <a:t>制限</a:t>
            </a:r>
            <a:endParaRPr lang="en-US" altLang="ja-JP" sz="1600" dirty="0" smtClean="0">
              <a:solidFill>
                <a:srgbClr val="404040"/>
              </a:solidFill>
              <a:latin typeface="Meiryo UI" panose="020B0604030504040204" pitchFamily="50" charset="-128"/>
              <a:ea typeface="Meiryo UI"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dirty="0" smtClean="0">
                <a:solidFill>
                  <a:srgbClr val="404040"/>
                </a:solidFill>
                <a:latin typeface="Meiryo UI" panose="020B0604030504040204" pitchFamily="50" charset="-128"/>
                <a:ea typeface="Meiryo UI" panose="020B0604030504040204" pitchFamily="50" charset="-128"/>
              </a:rPr>
              <a:t>時間</a:t>
            </a:r>
            <a:endParaRPr lang="en-US" altLang="ja-JP" sz="1600" dirty="0">
              <a:solidFill>
                <a:srgbClr val="404040"/>
              </a:solidFill>
              <a:latin typeface="Meiryo UI" panose="020B0604030504040204" pitchFamily="50" charset="-128"/>
              <a:ea typeface="Meiryo UI" panose="020B0604030504040204" pitchFamily="50" charset="-128"/>
            </a:endParaRPr>
          </a:p>
        </p:txBody>
      </p:sp>
      <p:sp>
        <p:nvSpPr>
          <p:cNvPr id="3" name="正方形/長方形 2"/>
          <p:cNvSpPr/>
          <p:nvPr/>
        </p:nvSpPr>
        <p:spPr>
          <a:xfrm>
            <a:off x="568037" y="1407485"/>
            <a:ext cx="803564" cy="2948028"/>
          </a:xfrm>
          <a:prstGeom prst="rect">
            <a:avLst/>
          </a:prstGeom>
          <a:solidFill>
            <a:schemeClr val="accent2">
              <a:lumMod val="60000"/>
              <a:lumOff val="4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smtClean="0">
                <a:ln>
                  <a:noFill/>
                </a:ln>
                <a:solidFill>
                  <a:srgbClr val="404040"/>
                </a:solidFill>
                <a:effectLst/>
                <a:uLnTx/>
                <a:uFillTx/>
                <a:latin typeface="Meiryo UI" panose="020B0604030504040204" pitchFamily="50" charset="-128"/>
                <a:ea typeface="Meiryo UI" panose="020B0604030504040204" pitchFamily="50" charset="-128"/>
              </a:rPr>
              <a:t>問い</a:t>
            </a:r>
            <a:endParaRPr kumimoji="1" lang="ja-JP" altLang="en-US" sz="1600" b="0" i="0" u="none" strike="noStrike" kern="1200" cap="none" spc="0" normalizeH="0" baseline="0" noProof="0" dirty="0">
              <a:ln>
                <a:noFill/>
              </a:ln>
              <a:solidFill>
                <a:srgbClr val="404040"/>
              </a:solidFill>
              <a:effectLst/>
              <a:uLnTx/>
              <a:uFillTx/>
              <a:latin typeface="Meiryo UI" panose="020B0604030504040204" pitchFamily="50" charset="-128"/>
              <a:ea typeface="Meiryo UI" panose="020B0604030504040204" pitchFamily="50" charset="-128"/>
            </a:endParaRPr>
          </a:p>
        </p:txBody>
      </p:sp>
      <p:sp>
        <p:nvSpPr>
          <p:cNvPr id="4" name="正方形/長方形 3"/>
          <p:cNvSpPr/>
          <p:nvPr/>
        </p:nvSpPr>
        <p:spPr>
          <a:xfrm>
            <a:off x="1494927" y="1407484"/>
            <a:ext cx="7758559" cy="2922998"/>
          </a:xfrm>
          <a:prstGeom prst="rect">
            <a:avLst/>
          </a:prstGeom>
          <a:no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業務改善活動に向けて、リーダーと対話の場づくりに</a:t>
            </a:r>
            <a:r>
              <a:rPr lang="ja-JP" altLang="en-US" sz="200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ついて相談しています</a:t>
            </a:r>
            <a:r>
              <a:rPr lang="ja-JP" altLang="en-US" sz="20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20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初回の会議にむけて、どの</a:t>
            </a:r>
            <a:r>
              <a:rPr lang="ja-JP" altLang="en-US" sz="20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ような準備すると、意見が出やすく</a:t>
            </a:r>
            <a:r>
              <a:rPr lang="ja-JP" altLang="en-US" sz="200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なり、改善活動がスムーズに進められるか、どのような役割分担が必要かも含め、書き出してみましょう。</a:t>
            </a:r>
            <a:endParaRPr lang="en-US" altLang="ja-JP" sz="200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endParaRPr lang="en-US" altLang="ja-JP" sz="200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lvl="0" defTabSz="914400">
              <a:defRPr/>
            </a:pPr>
            <a:endParaRPr lang="en-US" altLang="ja-JP" sz="1600" dirty="0" smtClean="0">
              <a:solidFill>
                <a:srgbClr val="404040"/>
              </a:solidFill>
              <a:latin typeface="Meiryo UI" panose="020B0604030504040204" pitchFamily="50" charset="-128"/>
              <a:ea typeface="Meiryo UI" panose="020B0604030504040204" pitchFamily="50" charset="-128"/>
            </a:endParaRPr>
          </a:p>
          <a:p>
            <a:pPr lvl="0" defTabSz="914400">
              <a:defRPr/>
            </a:pPr>
            <a:r>
              <a:rPr lang="ja-JP" altLang="en-US" sz="1600" dirty="0">
                <a:solidFill>
                  <a:srgbClr val="404040"/>
                </a:solidFill>
                <a:latin typeface="Meiryo UI" panose="020B0604030504040204" pitchFamily="50" charset="-128"/>
                <a:ea typeface="Meiryo UI" panose="020B0604030504040204" pitchFamily="50" charset="-128"/>
              </a:rPr>
              <a:t>・</a:t>
            </a:r>
            <a:r>
              <a:rPr lang="ja-JP" altLang="en-US" sz="1600" dirty="0" smtClean="0">
                <a:solidFill>
                  <a:srgbClr val="404040"/>
                </a:solidFill>
                <a:latin typeface="Meiryo UI" panose="020B0604030504040204" pitchFamily="50" charset="-128"/>
                <a:ea typeface="Meiryo UI" panose="020B0604030504040204" pitchFamily="50" charset="-128"/>
              </a:rPr>
              <a:t>はじめ</a:t>
            </a:r>
            <a:r>
              <a:rPr lang="ja-JP" altLang="en-US" sz="1600" dirty="0">
                <a:solidFill>
                  <a:srgbClr val="404040"/>
                </a:solidFill>
                <a:latin typeface="Meiryo UI" panose="020B0604030504040204" pitchFamily="50" charset="-128"/>
                <a:ea typeface="Meiryo UI" panose="020B0604030504040204" pitchFamily="50" charset="-128"/>
              </a:rPr>
              <a:t>に、個別に考えてください。</a:t>
            </a:r>
            <a:endParaRPr lang="en-US" altLang="ja-JP" sz="1600" dirty="0">
              <a:solidFill>
                <a:srgbClr val="404040"/>
              </a:solidFill>
              <a:latin typeface="Meiryo UI" panose="020B0604030504040204" pitchFamily="50" charset="-128"/>
              <a:ea typeface="Meiryo UI" panose="020B0604030504040204" pitchFamily="50" charset="-128"/>
            </a:endParaRPr>
          </a:p>
          <a:p>
            <a:pPr lvl="0" defTabSz="914400">
              <a:defRPr/>
            </a:pPr>
            <a:r>
              <a:rPr lang="ja-JP" altLang="en-US" sz="1600" dirty="0">
                <a:solidFill>
                  <a:srgbClr val="404040"/>
                </a:solidFill>
                <a:latin typeface="Meiryo UI" panose="020B0604030504040204" pitchFamily="50" charset="-128"/>
                <a:ea typeface="Meiryo UI" panose="020B0604030504040204" pitchFamily="50" charset="-128"/>
              </a:rPr>
              <a:t>・つぎに、グループ内の他の人の意見を聞き合ってください。</a:t>
            </a:r>
            <a:endParaRPr lang="en-US" altLang="ja-JP" sz="1600" dirty="0">
              <a:solidFill>
                <a:srgbClr val="404040"/>
              </a:solidFill>
              <a:latin typeface="Meiryo UI" panose="020B0604030504040204" pitchFamily="50" charset="-128"/>
              <a:ea typeface="Meiryo UI" panose="020B0604030504040204" pitchFamily="50" charset="-128"/>
            </a:endParaRPr>
          </a:p>
          <a:p>
            <a:pPr lvl="0" defTabSz="914400">
              <a:defRPr/>
            </a:pPr>
            <a:r>
              <a:rPr lang="ja-JP" altLang="en-US" sz="1600" dirty="0">
                <a:solidFill>
                  <a:srgbClr val="404040"/>
                </a:solidFill>
                <a:latin typeface="Meiryo UI" panose="020B0604030504040204" pitchFamily="50" charset="-128"/>
                <a:ea typeface="Meiryo UI" panose="020B0604030504040204" pitchFamily="50" charset="-128"/>
              </a:rPr>
              <a:t>・最後に、グループで話し合い、グループとして意見をまとめましょう</a:t>
            </a:r>
            <a:r>
              <a:rPr lang="ja-JP" altLang="en-US" sz="1600" dirty="0" smtClean="0">
                <a:solidFill>
                  <a:srgbClr val="404040"/>
                </a:solidFill>
                <a:latin typeface="Meiryo UI" panose="020B0604030504040204" pitchFamily="50" charset="-128"/>
                <a:ea typeface="Meiryo UI" panose="020B0604030504040204" pitchFamily="50" charset="-128"/>
              </a:rPr>
              <a:t>。</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p:cNvSpPr/>
          <p:nvPr/>
        </p:nvSpPr>
        <p:spPr>
          <a:xfrm>
            <a:off x="1494927" y="4431820"/>
            <a:ext cx="7758559" cy="737846"/>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tab pos="1439863" algn="l"/>
              </a:tabLst>
              <a:defRPr/>
            </a:pPr>
            <a:r>
              <a:rPr lang="ja-JP" altLang="en-US" sz="2000" dirty="0" smtClean="0">
                <a:solidFill>
                  <a:srgbClr val="404040"/>
                </a:solidFill>
                <a:latin typeface="Meiryo UI" panose="020B0604030504040204" pitchFamily="50" charset="-128"/>
                <a:ea typeface="Meiryo UI" panose="020B0604030504040204" pitchFamily="50" charset="-128"/>
              </a:rPr>
              <a:t>個別検討</a:t>
            </a:r>
            <a:r>
              <a:rPr lang="en-US" altLang="ja-JP" sz="2000" dirty="0" smtClean="0">
                <a:solidFill>
                  <a:srgbClr val="404040"/>
                </a:solidFill>
                <a:latin typeface="Meiryo UI" panose="020B0604030504040204" pitchFamily="50" charset="-128"/>
                <a:ea typeface="Meiryo UI" panose="020B0604030504040204" pitchFamily="50" charset="-128"/>
              </a:rPr>
              <a:t>	5</a:t>
            </a:r>
            <a:r>
              <a:rPr lang="ja-JP" altLang="en-US" sz="2000" dirty="0" smtClean="0">
                <a:solidFill>
                  <a:srgbClr val="404040"/>
                </a:solidFill>
                <a:latin typeface="Meiryo UI" panose="020B0604030504040204" pitchFamily="50" charset="-128"/>
                <a:ea typeface="Meiryo UI" panose="020B0604030504040204" pitchFamily="50" charset="-128"/>
              </a:rPr>
              <a:t>分</a:t>
            </a:r>
            <a:endParaRPr lang="en-US" altLang="ja-JP" sz="2000" dirty="0" smtClean="0">
              <a:solidFill>
                <a:srgbClr val="404040"/>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tab pos="1439863" algn="l"/>
              </a:tabLst>
              <a:defRPr/>
            </a:pPr>
            <a:r>
              <a:rPr lang="ja-JP" altLang="en-US" sz="2000" dirty="0" smtClean="0">
                <a:solidFill>
                  <a:srgbClr val="404040"/>
                </a:solidFill>
                <a:latin typeface="Meiryo UI" panose="020B0604030504040204" pitchFamily="50" charset="-128"/>
                <a:ea typeface="Meiryo UI" panose="020B0604030504040204" pitchFamily="50" charset="-128"/>
              </a:rPr>
              <a:t>グループ検討</a:t>
            </a:r>
            <a:r>
              <a:rPr lang="en-US" altLang="ja-JP" sz="2000" dirty="0" smtClean="0">
                <a:solidFill>
                  <a:srgbClr val="404040"/>
                </a:solidFill>
                <a:latin typeface="Meiryo UI" panose="020B0604030504040204" pitchFamily="50" charset="-128"/>
                <a:ea typeface="Meiryo UI" panose="020B0604030504040204" pitchFamily="50" charset="-128"/>
              </a:rPr>
              <a:t>	25</a:t>
            </a:r>
            <a:r>
              <a:rPr kumimoji="1" lang="ja-JP" altLang="en-US" sz="2000" b="0" i="0" u="none" strike="noStrike" kern="1200" cap="none" spc="0" normalizeH="0" baseline="0" noProof="0" dirty="0" smtClean="0">
                <a:ln>
                  <a:noFill/>
                </a:ln>
                <a:solidFill>
                  <a:srgbClr val="404040"/>
                </a:solidFill>
                <a:effectLst/>
                <a:uLnTx/>
                <a:uFillTx/>
                <a:latin typeface="Meiryo UI" panose="020B0604030504040204" pitchFamily="50" charset="-128"/>
                <a:ea typeface="Meiryo UI" panose="020B0604030504040204" pitchFamily="50" charset="-128"/>
              </a:rPr>
              <a:t>分（意見の聞き合い</a:t>
            </a:r>
            <a:r>
              <a:rPr kumimoji="1" lang="en-US" altLang="ja-JP" sz="2000" b="0" i="0" u="none" strike="noStrike" kern="1200" cap="none" spc="0" normalizeH="0" baseline="0" noProof="0" dirty="0" smtClean="0">
                <a:ln>
                  <a:noFill/>
                </a:ln>
                <a:solidFill>
                  <a:srgbClr val="404040"/>
                </a:solidFill>
                <a:effectLst/>
                <a:uLnTx/>
                <a:uFillTx/>
                <a:latin typeface="Meiryo UI" panose="020B0604030504040204" pitchFamily="50" charset="-128"/>
                <a:ea typeface="Meiryo UI" panose="020B0604030504040204" pitchFamily="50" charset="-128"/>
              </a:rPr>
              <a:t>+</a:t>
            </a:r>
            <a:r>
              <a:rPr kumimoji="1" lang="ja-JP" altLang="en-US" sz="2000" b="0" i="0" u="none" strike="noStrike" kern="1200" cap="none" spc="0" normalizeH="0" baseline="0" noProof="0" dirty="0" smtClean="0">
                <a:ln>
                  <a:noFill/>
                </a:ln>
                <a:solidFill>
                  <a:srgbClr val="404040"/>
                </a:solidFill>
                <a:effectLst/>
                <a:uLnTx/>
                <a:uFillTx/>
                <a:latin typeface="Meiryo UI" panose="020B0604030504040204" pitchFamily="50" charset="-128"/>
                <a:ea typeface="Meiryo UI" panose="020B0604030504040204" pitchFamily="50" charset="-128"/>
              </a:rPr>
              <a:t>話し合い）</a:t>
            </a:r>
            <a:endParaRPr kumimoji="1" lang="ja-JP" altLang="en-US" sz="2000" b="0" i="0" u="none" strike="noStrike" kern="1200" cap="none" spc="0" normalizeH="0" baseline="0" noProof="0" dirty="0">
              <a:ln>
                <a:noFill/>
              </a:ln>
              <a:solidFill>
                <a:srgbClr val="404040"/>
              </a:solidFill>
              <a:effectLst/>
              <a:uLnTx/>
              <a:uFillTx/>
              <a:latin typeface="Meiryo UI" panose="020B0604030504040204" pitchFamily="50" charset="-128"/>
              <a:ea typeface="Meiryo UI" panose="020B0604030504040204" pitchFamily="50" charset="-128"/>
            </a:endParaRPr>
          </a:p>
        </p:txBody>
      </p:sp>
      <p:sp>
        <p:nvSpPr>
          <p:cNvPr id="6" name="正方形/長方形 5"/>
          <p:cNvSpPr/>
          <p:nvPr/>
        </p:nvSpPr>
        <p:spPr>
          <a:xfrm>
            <a:off x="568037" y="5265769"/>
            <a:ext cx="803564" cy="859160"/>
          </a:xfrm>
          <a:prstGeom prst="rect">
            <a:avLst/>
          </a:prstGeom>
          <a:solidFill>
            <a:schemeClr val="accent2">
              <a:lumMod val="60000"/>
              <a:lumOff val="4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smtClean="0">
                <a:ln>
                  <a:noFill/>
                </a:ln>
                <a:solidFill>
                  <a:srgbClr val="404040"/>
                </a:solidFill>
                <a:effectLst/>
                <a:uLnTx/>
                <a:uFillTx/>
                <a:latin typeface="Meiryo UI" panose="020B0604030504040204" pitchFamily="50" charset="-128"/>
                <a:ea typeface="Meiryo UI" panose="020B0604030504040204" pitchFamily="50" charset="-128"/>
              </a:rPr>
              <a:t>ねらい</a:t>
            </a:r>
            <a:endParaRPr kumimoji="1" lang="ja-JP" altLang="en-US" sz="1800" b="0" i="0" u="none" strike="noStrike" kern="1200" cap="none" spc="0" normalizeH="0" baseline="0" noProof="0" dirty="0">
              <a:ln>
                <a:noFill/>
              </a:ln>
              <a:solidFill>
                <a:srgbClr val="404040"/>
              </a:solidFill>
              <a:effectLst/>
              <a:uLnTx/>
              <a:uFillTx/>
              <a:latin typeface="Meiryo UI" panose="020B0604030504040204" pitchFamily="50" charset="-128"/>
              <a:ea typeface="Meiryo UI" panose="020B0604030504040204" pitchFamily="50" charset="-128"/>
            </a:endParaRPr>
          </a:p>
        </p:txBody>
      </p:sp>
      <p:sp>
        <p:nvSpPr>
          <p:cNvPr id="7" name="正方形/長方形 6"/>
          <p:cNvSpPr/>
          <p:nvPr/>
        </p:nvSpPr>
        <p:spPr>
          <a:xfrm>
            <a:off x="1494927" y="5263001"/>
            <a:ext cx="7758559" cy="860708"/>
          </a:xfrm>
          <a:prstGeom prst="rect">
            <a:avLst/>
          </a:prstGeom>
          <a:no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lvl="0" indent="-342900" defTabSz="914400">
              <a:buFont typeface="Arial" panose="020B0604020202020204" pitchFamily="34" charset="0"/>
              <a:buChar char="•"/>
              <a:defRPr/>
            </a:pPr>
            <a:r>
              <a:rPr lang="ja-JP" altLang="en-US" sz="2000" dirty="0" smtClean="0">
                <a:solidFill>
                  <a:schemeClr val="tx1"/>
                </a:solidFill>
                <a:latin typeface="Meiryo UI" panose="020B0604030504040204" pitchFamily="50" charset="-128"/>
                <a:ea typeface="Meiryo UI" panose="020B0604030504040204" pitchFamily="50" charset="-128"/>
              </a:rPr>
              <a:t>今後の取組の具体的なイメージをもつ</a:t>
            </a:r>
            <a:endParaRPr lang="en-US" altLang="ja-JP" sz="2000" dirty="0" smtClean="0">
              <a:solidFill>
                <a:schemeClr val="tx1"/>
              </a:solidFill>
              <a:latin typeface="Meiryo UI" panose="020B0604030504040204" pitchFamily="50" charset="-128"/>
              <a:ea typeface="Meiryo UI" panose="020B0604030504040204" pitchFamily="50" charset="-128"/>
            </a:endParaRPr>
          </a:p>
          <a:p>
            <a:pPr marL="342900" lvl="0" indent="-342900" defTabSz="914400">
              <a:buFont typeface="Arial" panose="020B0604020202020204" pitchFamily="34" charset="0"/>
              <a:buChar char="•"/>
              <a:defRPr/>
            </a:pPr>
            <a:r>
              <a:rPr lang="ja-JP" altLang="en-US" sz="2000" dirty="0" smtClean="0">
                <a:solidFill>
                  <a:schemeClr val="tx1"/>
                </a:solidFill>
                <a:latin typeface="Meiryo UI" panose="020B0604030504040204" pitchFamily="50" charset="-128"/>
                <a:ea typeface="Meiryo UI" panose="020B0604030504040204" pitchFamily="50" charset="-128"/>
              </a:rPr>
              <a:t>「相手の意見を聞く」、「意見をまとめる」スキルを身につける</a:t>
            </a:r>
            <a:endParaRPr lang="en-US" altLang="ja-JP" sz="2000" dirty="0" smtClean="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92289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554181" y="1385392"/>
            <a:ext cx="1029689" cy="494613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1"/>
                </a:solidFill>
                <a:latin typeface="Meiryo UI" panose="020B0604030504040204" pitchFamily="50" charset="-128"/>
                <a:ea typeface="Meiryo UI" panose="020B0604030504040204" pitchFamily="50" charset="-128"/>
              </a:rPr>
              <a:t>振り返り</a:t>
            </a:r>
            <a:endParaRPr lang="en-US" altLang="ja-JP" sz="2000" dirty="0">
              <a:solidFill>
                <a:schemeClr val="bg1"/>
              </a:solidFill>
              <a:latin typeface="Meiryo UI" panose="020B0604030504040204" pitchFamily="50" charset="-128"/>
              <a:ea typeface="Meiryo UI" panose="020B0604030504040204" pitchFamily="50" charset="-128"/>
            </a:endParaRPr>
          </a:p>
          <a:p>
            <a:pPr algn="ctr"/>
            <a:r>
              <a:rPr lang="ja-JP" altLang="en-US" sz="2000" dirty="0">
                <a:solidFill>
                  <a:schemeClr val="bg1"/>
                </a:solidFill>
                <a:latin typeface="Meiryo UI" panose="020B0604030504040204" pitchFamily="50" charset="-128"/>
                <a:ea typeface="Meiryo UI" panose="020B0604030504040204" pitchFamily="50" charset="-128"/>
              </a:rPr>
              <a:t>ポイント</a:t>
            </a:r>
          </a:p>
        </p:txBody>
      </p:sp>
      <p:sp>
        <p:nvSpPr>
          <p:cNvPr id="3" name="正方形/長方形 2"/>
          <p:cNvSpPr/>
          <p:nvPr/>
        </p:nvSpPr>
        <p:spPr>
          <a:xfrm>
            <a:off x="1731818" y="1385392"/>
            <a:ext cx="7523018" cy="494613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spcBef>
                <a:spcPts val="600"/>
              </a:spcBef>
              <a:buFont typeface="Wingdings" panose="05000000000000000000" pitchFamily="2" charset="2"/>
              <a:buChar char="p"/>
            </a:pPr>
            <a:r>
              <a:rPr lang="ja-JP" altLang="en-US" sz="2000" dirty="0" smtClean="0">
                <a:solidFill>
                  <a:schemeClr val="tx1"/>
                </a:solidFill>
                <a:latin typeface="Meiryo UI" panose="020B0604030504040204" pitchFamily="50" charset="-128"/>
                <a:ea typeface="Meiryo UI" panose="020B0604030504040204" pitchFamily="50" charset="-128"/>
              </a:rPr>
              <a:t>業務の改善活動を始めるにあたり、プロジェクトチームのメンバーがどのような人たちが含まれるのか確認し、今後の取組をどう進めていくのか、イメージをすることが大事です。</a:t>
            </a:r>
            <a:endParaRPr lang="en-US" altLang="ja-JP" sz="2000" dirty="0" smtClean="0">
              <a:solidFill>
                <a:schemeClr val="tx1"/>
              </a:solidFill>
              <a:latin typeface="Meiryo UI" panose="020B0604030504040204" pitchFamily="50" charset="-128"/>
              <a:ea typeface="Meiryo UI" panose="020B0604030504040204" pitchFamily="50" charset="-128"/>
            </a:endParaRPr>
          </a:p>
          <a:p>
            <a:pPr marL="571500" indent="-571500">
              <a:spcBef>
                <a:spcPts val="600"/>
              </a:spcBef>
              <a:buFont typeface="Wingdings" panose="05000000000000000000" pitchFamily="2" charset="2"/>
              <a:buChar char="p"/>
            </a:pPr>
            <a:r>
              <a:rPr lang="ja-JP" altLang="en-US" sz="2000" dirty="0">
                <a:solidFill>
                  <a:schemeClr val="tx1"/>
                </a:solidFill>
                <a:latin typeface="Meiryo UI" panose="020B0604030504040204" pitchFamily="50" charset="-128"/>
                <a:ea typeface="Meiryo UI" panose="020B0604030504040204" pitchFamily="50" charset="-128"/>
              </a:rPr>
              <a:t>最近</a:t>
            </a:r>
            <a:r>
              <a:rPr lang="ja-JP" altLang="en-US" sz="2000" dirty="0" smtClean="0">
                <a:solidFill>
                  <a:schemeClr val="tx1"/>
                </a:solidFill>
                <a:latin typeface="Meiryo UI" panose="020B0604030504040204" pitchFamily="50" charset="-128"/>
                <a:ea typeface="Meiryo UI" panose="020B0604030504040204" pitchFamily="50" charset="-128"/>
              </a:rPr>
              <a:t>は、</a:t>
            </a:r>
            <a:r>
              <a:rPr lang="en-US" altLang="ja-JP" sz="2000" dirty="0" smtClean="0">
                <a:solidFill>
                  <a:schemeClr val="tx1"/>
                </a:solidFill>
                <a:latin typeface="Meiryo UI" panose="020B0604030504040204" pitchFamily="50" charset="-128"/>
                <a:ea typeface="Meiryo UI" panose="020B0604030504040204" pitchFamily="50" charset="-128"/>
              </a:rPr>
              <a:t>WEB</a:t>
            </a:r>
            <a:r>
              <a:rPr lang="ja-JP" altLang="en-US" sz="2000" dirty="0" smtClean="0">
                <a:solidFill>
                  <a:schemeClr val="tx1"/>
                </a:solidFill>
                <a:latin typeface="Meiryo UI" panose="020B0604030504040204" pitchFamily="50" charset="-128"/>
                <a:ea typeface="Meiryo UI" panose="020B0604030504040204" pitchFamily="50" charset="-128"/>
              </a:rPr>
              <a:t>で会議をするケースも増えていますね。様々な想定をしながら、人数や役割に応じた場づくりをリーダーと事前に想定することにより、意見が出やすくなり、改善活動も進めやすくなります。</a:t>
            </a:r>
            <a:endParaRPr lang="en-US" altLang="ja-JP" sz="2000" dirty="0" smtClean="0">
              <a:solidFill>
                <a:schemeClr val="tx1"/>
              </a:solidFill>
              <a:latin typeface="Meiryo UI" panose="020B0604030504040204" pitchFamily="50" charset="-128"/>
              <a:ea typeface="Meiryo UI" panose="020B0604030504040204" pitchFamily="50" charset="-128"/>
            </a:endParaRPr>
          </a:p>
          <a:p>
            <a:pPr marL="571500" indent="-571500">
              <a:spcBef>
                <a:spcPts val="600"/>
              </a:spcBef>
              <a:buFont typeface="Wingdings" panose="05000000000000000000" pitchFamily="2" charset="2"/>
              <a:buChar char="p"/>
            </a:pPr>
            <a:r>
              <a:rPr lang="ja-JP" altLang="en-US" sz="2000" dirty="0" smtClean="0">
                <a:solidFill>
                  <a:schemeClr val="tx1"/>
                </a:solidFill>
                <a:latin typeface="Meiryo UI" panose="020B0604030504040204" pitchFamily="50" charset="-128"/>
                <a:ea typeface="Meiryo UI" panose="020B0604030504040204" pitchFamily="50" charset="-128"/>
              </a:rPr>
              <a:t>板書係を決めるなど、その時々の役割分担をすることにより、参加者一人一人の意識を高めていきましょう。</a:t>
            </a:r>
            <a:endParaRPr lang="en-US" altLang="ja-JP" sz="2000" dirty="0" smtClean="0">
              <a:solidFill>
                <a:schemeClr val="tx1"/>
              </a:solidFill>
              <a:latin typeface="Meiryo UI" panose="020B0604030504040204" pitchFamily="50" charset="-128"/>
              <a:ea typeface="Meiryo UI" panose="020B0604030504040204" pitchFamily="50" charset="-128"/>
            </a:endParaRPr>
          </a:p>
          <a:p>
            <a:pPr marL="571500" indent="-571500">
              <a:spcBef>
                <a:spcPts val="600"/>
              </a:spcBef>
              <a:buFont typeface="Wingdings" panose="05000000000000000000" pitchFamily="2" charset="2"/>
              <a:buChar char="p"/>
            </a:pPr>
            <a:r>
              <a:rPr lang="ja-JP" altLang="en-US" sz="2000" dirty="0" smtClean="0">
                <a:solidFill>
                  <a:schemeClr val="tx1"/>
                </a:solidFill>
                <a:latin typeface="Meiryo UI" panose="020B0604030504040204" pitchFamily="50" charset="-128"/>
                <a:ea typeface="Meiryo UI" panose="020B0604030504040204" pitchFamily="50" charset="-128"/>
              </a:rPr>
              <a:t>発言の見える化は、ホワイトボードや模造紙などを使って記録として残す、そして貼り</a:t>
            </a:r>
            <a:r>
              <a:rPr lang="ja-JP" altLang="en-US" sz="2000" dirty="0">
                <a:solidFill>
                  <a:schemeClr val="tx1"/>
                </a:solidFill>
                <a:latin typeface="Meiryo UI" panose="020B0604030504040204" pitchFamily="50" charset="-128"/>
                <a:ea typeface="Meiryo UI" panose="020B0604030504040204" pitchFamily="50" charset="-128"/>
              </a:rPr>
              <a:t>出す</a:t>
            </a:r>
            <a:r>
              <a:rPr lang="ja-JP" altLang="en-US" sz="2000" dirty="0" smtClean="0">
                <a:solidFill>
                  <a:schemeClr val="tx1"/>
                </a:solidFill>
                <a:latin typeface="Meiryo UI" panose="020B0604030504040204" pitchFamily="50" charset="-128"/>
                <a:ea typeface="Meiryo UI" panose="020B0604030504040204" pitchFamily="50" charset="-128"/>
              </a:rPr>
              <a:t>ことにより、みんなで振り返ることができます。</a:t>
            </a:r>
            <a:endParaRPr lang="en-US" altLang="ja-JP" sz="2000" dirty="0" smtClean="0">
              <a:solidFill>
                <a:schemeClr val="tx1"/>
              </a:solidFill>
              <a:latin typeface="Meiryo UI" panose="020B0604030504040204" pitchFamily="50" charset="-128"/>
              <a:ea typeface="Meiryo UI" panose="020B0604030504040204" pitchFamily="50" charset="-128"/>
            </a:endParaRPr>
          </a:p>
          <a:p>
            <a:pPr marL="571500" indent="-571500">
              <a:spcBef>
                <a:spcPts val="600"/>
              </a:spcBef>
              <a:buFont typeface="Wingdings" panose="05000000000000000000" pitchFamily="2" charset="2"/>
              <a:buChar char="p"/>
            </a:pPr>
            <a:r>
              <a:rPr lang="ja-JP" altLang="en-US" sz="2000" dirty="0" smtClean="0">
                <a:solidFill>
                  <a:schemeClr val="tx1"/>
                </a:solidFill>
                <a:latin typeface="Meiryo UI" panose="020B0604030504040204" pitchFamily="50" charset="-128"/>
                <a:ea typeface="Meiryo UI" panose="020B0604030504040204" pitchFamily="50" charset="-128"/>
              </a:rPr>
              <a:t>ホワイトボードに書いたものを、写真にとっておくことで時間短縮を図るなど、工夫をしながら進めることが大事です。</a:t>
            </a:r>
            <a:endParaRPr lang="en-US" altLang="ja-JP" sz="2000" dirty="0" smtClean="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17606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897111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0"/>
          </p:nvPr>
        </p:nvSpPr>
        <p:spPr/>
        <p:txBody>
          <a:bodyPr/>
          <a:lstStyle/>
          <a:p>
            <a:pPr marL="342900" lvl="0" indent="-342900">
              <a:buFont typeface="+mj-lt"/>
              <a:buAutoNum type="arabicPeriod"/>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このスライドをつかって、受講者にこのテーマのゴールを明確に伝える。</a:t>
            </a:r>
            <a:endParaRPr lang="en-US" altLang="ja-JP"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テキスト プレースホルダー 2"/>
          <p:cNvSpPr>
            <a:spLocks noGrp="1"/>
          </p:cNvSpPr>
          <p:nvPr>
            <p:ph type="body" sz="quarter" idx="11"/>
          </p:nvPr>
        </p:nvSpPr>
        <p:spPr/>
        <p:txBody>
          <a:bodyPr/>
          <a:lstStyle/>
          <a:p>
            <a:pPr lvl="0">
              <a:tabLst>
                <a:tab pos="1344613" algn="l"/>
              </a:tabLst>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「対話の場づくり</a:t>
            </a:r>
            <a:r>
              <a:rPr lang="ja-JP" altLang="en-US" sz="16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」とは、どういう事か。</a:t>
            </a:r>
            <a:endPar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4" name="図 3"/>
          <p:cNvPicPr>
            <a:picLocks noChangeAspect="1"/>
          </p:cNvPicPr>
          <p:nvPr/>
        </p:nvPicPr>
        <p:blipFill>
          <a:blip r:embed="rId2"/>
          <a:stretch>
            <a:fillRect/>
          </a:stretch>
        </p:blipFill>
        <p:spPr>
          <a:xfrm>
            <a:off x="797332" y="1989000"/>
            <a:ext cx="4155668" cy="2880000"/>
          </a:xfrm>
          <a:prstGeom prst="rect">
            <a:avLst/>
          </a:prstGeom>
        </p:spPr>
      </p:pic>
    </p:spTree>
    <p:extLst>
      <p:ext uri="{BB962C8B-B14F-4D97-AF65-F5344CB8AC3E}">
        <p14:creationId xmlns:p14="http://schemas.microsoft.com/office/powerpoint/2010/main" val="7034694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0"/>
          </p:nvPr>
        </p:nvSpPr>
        <p:spPr/>
        <p:txBody>
          <a:bodyPr/>
          <a:lstStyle/>
          <a:p>
            <a:pPr marL="342900" lvl="0" indent="-342900">
              <a:buFont typeface="+mj-lt"/>
              <a:buAutoNum type="arabicPeriod"/>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このスライドをつかって、ファシリテーションスキルの５つの基本について</a:t>
            </a:r>
            <a:r>
              <a:rPr lang="ja-JP" altLang="en-US" sz="16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説明する。</a:t>
            </a:r>
            <a:endParaRPr lang="en-US" altLang="ja-JP"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テキスト プレースホルダー 2"/>
          <p:cNvSpPr>
            <a:spLocks noGrp="1"/>
          </p:cNvSpPr>
          <p:nvPr>
            <p:ph type="body" sz="quarter" idx="11"/>
          </p:nvPr>
        </p:nvSpPr>
        <p:spPr/>
        <p:txBody>
          <a:bodyPr/>
          <a:lstStyle/>
          <a:p>
            <a:pPr lvl="0"/>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ファシリテーションを進めるなかで、大切なことは、参加者が主役である</a:t>
            </a:r>
            <a:r>
              <a:rPr lang="ja-JP" altLang="en-US" sz="16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こと。</a:t>
            </a:r>
            <a:endPar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lvl="0"/>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赤字の部分が、今回の事業で対話が</a:t>
            </a:r>
            <a:r>
              <a:rPr lang="ja-JP" altLang="en-US" sz="16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必要な理由であること。</a:t>
            </a:r>
            <a:endPar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4" name="図 3"/>
          <p:cNvPicPr>
            <a:picLocks noChangeAspect="1"/>
          </p:cNvPicPr>
          <p:nvPr/>
        </p:nvPicPr>
        <p:blipFill>
          <a:blip r:embed="rId2"/>
          <a:stretch>
            <a:fillRect/>
          </a:stretch>
        </p:blipFill>
        <p:spPr>
          <a:xfrm>
            <a:off x="767474" y="1989000"/>
            <a:ext cx="4185526" cy="2880000"/>
          </a:xfrm>
          <a:prstGeom prst="rect">
            <a:avLst/>
          </a:prstGeom>
        </p:spPr>
      </p:pic>
    </p:spTree>
    <p:extLst>
      <p:ext uri="{BB962C8B-B14F-4D97-AF65-F5344CB8AC3E}">
        <p14:creationId xmlns:p14="http://schemas.microsoft.com/office/powerpoint/2010/main" val="40969338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0"/>
          </p:nvPr>
        </p:nvSpPr>
        <p:spPr/>
        <p:txBody>
          <a:bodyPr/>
          <a:lstStyle/>
          <a:p>
            <a:pPr marL="342900" lvl="0" indent="-342900">
              <a:buFont typeface="+mj-lt"/>
              <a:buAutoNum type="arabicPeriod"/>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このスライドをつかって、ファシリテーションスキルの５つの基本について</a:t>
            </a:r>
            <a:r>
              <a:rPr lang="ja-JP" altLang="en-US" sz="16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説明する。</a:t>
            </a:r>
            <a:endParaRPr lang="en-US" altLang="ja-JP"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テキスト プレースホルダー 2"/>
          <p:cNvSpPr>
            <a:spLocks noGrp="1"/>
          </p:cNvSpPr>
          <p:nvPr>
            <p:ph type="body" sz="quarter" idx="11"/>
          </p:nvPr>
        </p:nvSpPr>
        <p:spPr>
          <a:xfrm>
            <a:off x="5583238" y="4180664"/>
            <a:ext cx="3692525" cy="2339406"/>
          </a:xfrm>
        </p:spPr>
        <p:txBody>
          <a:bodyPr/>
          <a:lstStyle/>
          <a:p>
            <a:pPr lvl="0"/>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対話をすることで双方が分かり合えることや、新しい発見やアイデアにつながる</a:t>
            </a:r>
            <a:r>
              <a:rPr lang="ja-JP" altLang="en-US" sz="14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こと。</a:t>
            </a:r>
            <a:endParaRPr lang="en-US" altLang="ja-JP" sz="14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lvl="0"/>
            <a:r>
              <a:rPr lang="ja-JP" altLang="en-US" sz="14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この</a:t>
            </a:r>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ことは日常のケアの中でも起こっているということ（可能なら事例を踏まえて伝える</a:t>
            </a:r>
            <a:r>
              <a:rPr lang="ja-JP" altLang="en-US" sz="14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lvl="0"/>
            <a:r>
              <a:rPr lang="ja-JP" altLang="en-US" sz="14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先</a:t>
            </a:r>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行きの見えない中では、既存の事柄やこれまでやったことのあることだけでは立ち行かないので、メンバーの力が必要であるという</a:t>
            </a:r>
            <a:r>
              <a:rPr lang="ja-JP" altLang="en-US" sz="14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こと。</a:t>
            </a:r>
            <a:endParaRPr lang="ja-JP" altLang="en-US" sz="14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lvl="0"/>
            <a:r>
              <a:rPr lang="ja-JP" altLang="en-US" sz="14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上記の</a:t>
            </a:r>
            <a:r>
              <a:rPr lang="en-US" altLang="ja-JP" sz="14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3</a:t>
            </a:r>
            <a:r>
              <a:rPr lang="ja-JP" altLang="en-US" sz="14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つなどを伝えながら準備を進めることが大切であるという</a:t>
            </a:r>
            <a:r>
              <a:rPr lang="ja-JP" altLang="en-US" sz="14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こと。</a:t>
            </a:r>
            <a:endPar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0" name="図 9"/>
          <p:cNvPicPr>
            <a:picLocks noChangeAspect="1"/>
          </p:cNvPicPr>
          <p:nvPr/>
        </p:nvPicPr>
        <p:blipFill>
          <a:blip r:embed="rId2"/>
          <a:stretch>
            <a:fillRect/>
          </a:stretch>
        </p:blipFill>
        <p:spPr>
          <a:xfrm>
            <a:off x="799796" y="1989000"/>
            <a:ext cx="4153204" cy="2880000"/>
          </a:xfrm>
          <a:prstGeom prst="rect">
            <a:avLst/>
          </a:prstGeom>
        </p:spPr>
      </p:pic>
    </p:spTree>
    <p:extLst>
      <p:ext uri="{BB962C8B-B14F-4D97-AF65-F5344CB8AC3E}">
        <p14:creationId xmlns:p14="http://schemas.microsoft.com/office/powerpoint/2010/main" val="34618434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0"/>
          </p:nvPr>
        </p:nvSpPr>
        <p:spPr/>
        <p:txBody>
          <a:bodyPr/>
          <a:lstStyle/>
          <a:p>
            <a:pPr marL="342900" lvl="0" indent="-342900">
              <a:buFont typeface="+mj-lt"/>
              <a:buAutoNum type="arabicPeriod"/>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このスライドをつかって、ファシリテーションスキルの５つの基本について説明します。</a:t>
            </a:r>
            <a:endParaRPr lang="en-US" altLang="ja-JP"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テキスト プレースホルダー 2"/>
          <p:cNvSpPr>
            <a:spLocks noGrp="1"/>
          </p:cNvSpPr>
          <p:nvPr>
            <p:ph type="body" sz="quarter" idx="11"/>
          </p:nvPr>
        </p:nvSpPr>
        <p:spPr>
          <a:xfrm>
            <a:off x="5583238" y="4346917"/>
            <a:ext cx="3692525" cy="2344827"/>
          </a:xfrm>
        </p:spPr>
        <p:txBody>
          <a:bodyPr/>
          <a:lstStyle/>
          <a:p>
            <a:pPr lvl="0"/>
            <a:r>
              <a:rPr lang="ja-JP" altLang="en-US" sz="16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最初にデザインすることは</a:t>
            </a: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、関係性を整えたり、これからの活動の</a:t>
            </a:r>
            <a:r>
              <a:rPr lang="ja-JP" altLang="en-US" sz="16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スタートラインを切るために</a:t>
            </a:r>
            <a:r>
              <a:rPr lang="ja-JP" altLang="en-US" sz="16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重要であるということ。</a:t>
            </a:r>
            <a:endPar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lvl="0"/>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話しやすさをつくるためには、何が話しにくくさせているのかを考えてみることも必要かもしれない</a:t>
            </a:r>
            <a:r>
              <a:rPr lang="ja-JP" altLang="en-US" sz="16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こと。</a:t>
            </a:r>
            <a:endPar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lvl="0"/>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机や椅子の位置を変えるだけでも、考える時間を１分程度持つだけでも雰囲気や話しやすさが変わる</a:t>
            </a:r>
            <a:r>
              <a:rPr lang="ja-JP" altLang="en-US" sz="16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こと。</a:t>
            </a:r>
            <a:endPar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4" name="図 3"/>
          <p:cNvPicPr>
            <a:picLocks noChangeAspect="1"/>
          </p:cNvPicPr>
          <p:nvPr/>
        </p:nvPicPr>
        <p:blipFill>
          <a:blip r:embed="rId2"/>
          <a:stretch>
            <a:fillRect/>
          </a:stretch>
        </p:blipFill>
        <p:spPr>
          <a:xfrm>
            <a:off x="633396" y="1024782"/>
            <a:ext cx="2087442" cy="1440000"/>
          </a:xfrm>
          <a:prstGeom prst="rect">
            <a:avLst/>
          </a:prstGeom>
        </p:spPr>
      </p:pic>
      <p:pic>
        <p:nvPicPr>
          <p:cNvPr id="5" name="図 4"/>
          <p:cNvPicPr>
            <a:picLocks noChangeAspect="1"/>
          </p:cNvPicPr>
          <p:nvPr/>
        </p:nvPicPr>
        <p:blipFill>
          <a:blip r:embed="rId3"/>
          <a:stretch>
            <a:fillRect/>
          </a:stretch>
        </p:blipFill>
        <p:spPr>
          <a:xfrm>
            <a:off x="2922853" y="1024782"/>
            <a:ext cx="2087442" cy="1440000"/>
          </a:xfrm>
          <a:prstGeom prst="rect">
            <a:avLst/>
          </a:prstGeom>
        </p:spPr>
      </p:pic>
      <p:pic>
        <p:nvPicPr>
          <p:cNvPr id="6" name="図 5"/>
          <p:cNvPicPr>
            <a:picLocks noChangeAspect="1"/>
          </p:cNvPicPr>
          <p:nvPr/>
        </p:nvPicPr>
        <p:blipFill>
          <a:blip r:embed="rId4"/>
          <a:stretch>
            <a:fillRect/>
          </a:stretch>
        </p:blipFill>
        <p:spPr>
          <a:xfrm>
            <a:off x="645406" y="2482503"/>
            <a:ext cx="2077834" cy="1440000"/>
          </a:xfrm>
          <a:prstGeom prst="rect">
            <a:avLst/>
          </a:prstGeom>
        </p:spPr>
      </p:pic>
      <p:pic>
        <p:nvPicPr>
          <p:cNvPr id="7" name="図 6"/>
          <p:cNvPicPr>
            <a:picLocks noChangeAspect="1"/>
          </p:cNvPicPr>
          <p:nvPr/>
        </p:nvPicPr>
        <p:blipFill>
          <a:blip r:embed="rId5"/>
          <a:stretch>
            <a:fillRect/>
          </a:stretch>
        </p:blipFill>
        <p:spPr>
          <a:xfrm>
            <a:off x="2922854" y="2482503"/>
            <a:ext cx="2070173" cy="1440000"/>
          </a:xfrm>
          <a:prstGeom prst="rect">
            <a:avLst/>
          </a:prstGeom>
        </p:spPr>
      </p:pic>
      <p:pic>
        <p:nvPicPr>
          <p:cNvPr id="8" name="図 7"/>
          <p:cNvPicPr>
            <a:picLocks noChangeAspect="1"/>
          </p:cNvPicPr>
          <p:nvPr/>
        </p:nvPicPr>
        <p:blipFill>
          <a:blip r:embed="rId6"/>
          <a:stretch>
            <a:fillRect/>
          </a:stretch>
        </p:blipFill>
        <p:spPr>
          <a:xfrm>
            <a:off x="650245" y="3931584"/>
            <a:ext cx="2073962" cy="1440000"/>
          </a:xfrm>
          <a:prstGeom prst="rect">
            <a:avLst/>
          </a:prstGeom>
        </p:spPr>
      </p:pic>
      <p:pic>
        <p:nvPicPr>
          <p:cNvPr id="9" name="図 8"/>
          <p:cNvPicPr>
            <a:picLocks noChangeAspect="1"/>
          </p:cNvPicPr>
          <p:nvPr/>
        </p:nvPicPr>
        <p:blipFill>
          <a:blip r:embed="rId7"/>
          <a:stretch>
            <a:fillRect/>
          </a:stretch>
        </p:blipFill>
        <p:spPr>
          <a:xfrm>
            <a:off x="2911578" y="3922503"/>
            <a:ext cx="2079193" cy="1440000"/>
          </a:xfrm>
          <a:prstGeom prst="rect">
            <a:avLst/>
          </a:prstGeom>
        </p:spPr>
      </p:pic>
      <p:pic>
        <p:nvPicPr>
          <p:cNvPr id="10" name="図 9"/>
          <p:cNvPicPr>
            <a:picLocks noChangeAspect="1"/>
          </p:cNvPicPr>
          <p:nvPr/>
        </p:nvPicPr>
        <p:blipFill>
          <a:blip r:embed="rId8"/>
          <a:stretch>
            <a:fillRect/>
          </a:stretch>
        </p:blipFill>
        <p:spPr>
          <a:xfrm>
            <a:off x="647450" y="5362503"/>
            <a:ext cx="2073746" cy="1440000"/>
          </a:xfrm>
          <a:prstGeom prst="rect">
            <a:avLst/>
          </a:prstGeom>
        </p:spPr>
      </p:pic>
      <p:pic>
        <p:nvPicPr>
          <p:cNvPr id="11" name="図 10"/>
          <p:cNvPicPr>
            <a:picLocks noChangeAspect="1"/>
          </p:cNvPicPr>
          <p:nvPr/>
        </p:nvPicPr>
        <p:blipFill>
          <a:blip r:embed="rId9"/>
          <a:stretch>
            <a:fillRect/>
          </a:stretch>
        </p:blipFill>
        <p:spPr>
          <a:xfrm>
            <a:off x="2929486" y="5362503"/>
            <a:ext cx="2080809" cy="1440000"/>
          </a:xfrm>
          <a:prstGeom prst="rect">
            <a:avLst/>
          </a:prstGeom>
        </p:spPr>
      </p:pic>
    </p:spTree>
    <p:extLst>
      <p:ext uri="{BB962C8B-B14F-4D97-AF65-F5344CB8AC3E}">
        <p14:creationId xmlns:p14="http://schemas.microsoft.com/office/powerpoint/2010/main" val="30061454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0"/>
          </p:nvPr>
        </p:nvSpPr>
        <p:spPr/>
        <p:txBody>
          <a:bodyPr/>
          <a:lstStyle/>
          <a:p>
            <a:pPr marL="342900" lvl="0" indent="-342900">
              <a:buFont typeface="+mj-lt"/>
              <a:buAutoNum type="arabicPeriod"/>
              <a:defRPr/>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このスライドを使って、受講者に「グループワークを展開する」体験をしてもらう。</a:t>
            </a:r>
            <a:endParaRPr lang="en-US" altLang="ja-JP"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marL="342900" lvl="0" indent="-342900">
              <a:buFont typeface="+mj-lt"/>
              <a:buAutoNum type="arabicPeriod"/>
              <a:defRPr/>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予め</a:t>
            </a:r>
            <a:r>
              <a:rPr lang="ja-JP" altLang="en-US" sz="16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、人数が多い場合など、グループ</a:t>
            </a: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分けをどうするか、決めておく。</a:t>
            </a:r>
          </a:p>
          <a:p>
            <a:pPr lvl="0"/>
            <a:endParaRPr lang="en-US" altLang="ja-JP"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テキスト プレースホルダー 2"/>
          <p:cNvSpPr>
            <a:spLocks noGrp="1"/>
          </p:cNvSpPr>
          <p:nvPr>
            <p:ph type="body" sz="quarter" idx="11"/>
          </p:nvPr>
        </p:nvSpPr>
        <p:spPr>
          <a:xfrm>
            <a:off x="5583238" y="4346917"/>
            <a:ext cx="3692525" cy="2330973"/>
          </a:xfrm>
        </p:spPr>
        <p:txBody>
          <a:bodyPr/>
          <a:lstStyle/>
          <a:p>
            <a:pPr lvl="0"/>
            <a:r>
              <a:rPr lang="ja-JP" altLang="en-US" sz="16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受講者は、今後、推進スキルを持つ人として、メンバーから様々な意見を聞くことにな</a:t>
            </a: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ること。</a:t>
            </a:r>
            <a:endParaRPr lang="en-US" altLang="ja-JP" sz="16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lvl="0"/>
            <a:r>
              <a:rPr lang="ja-JP" altLang="en-US" sz="16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今後</a:t>
            </a: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の取組について、具体的なイメージ</a:t>
            </a:r>
            <a:r>
              <a:rPr lang="ja-JP" altLang="en-US" sz="16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を</a:t>
            </a: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しながら</a:t>
            </a:r>
            <a:r>
              <a:rPr lang="ja-JP" altLang="en-US" sz="16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、グループ討議を展開すること。</a:t>
            </a:r>
            <a:endParaRPr lang="en-US" altLang="ja-JP" sz="16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lvl="0"/>
            <a:r>
              <a:rPr lang="ja-JP" altLang="en-US" sz="16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「相手の意見を聞く」、「意見をまとめる」スキルの重要性について、理解を深めること。</a:t>
            </a:r>
            <a:endPar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4" name="図 3"/>
          <p:cNvPicPr>
            <a:picLocks noChangeAspect="1"/>
          </p:cNvPicPr>
          <p:nvPr/>
        </p:nvPicPr>
        <p:blipFill>
          <a:blip r:embed="rId2"/>
          <a:stretch>
            <a:fillRect/>
          </a:stretch>
        </p:blipFill>
        <p:spPr>
          <a:xfrm>
            <a:off x="801453" y="1989000"/>
            <a:ext cx="4151547" cy="2880000"/>
          </a:xfrm>
          <a:prstGeom prst="rect">
            <a:avLst/>
          </a:prstGeom>
        </p:spPr>
      </p:pic>
    </p:spTree>
    <p:extLst>
      <p:ext uri="{BB962C8B-B14F-4D97-AF65-F5344CB8AC3E}">
        <p14:creationId xmlns:p14="http://schemas.microsoft.com/office/powerpoint/2010/main" val="9291511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0"/>
          </p:nvPr>
        </p:nvSpPr>
        <p:spPr/>
        <p:txBody>
          <a:bodyPr/>
          <a:lstStyle/>
          <a:p>
            <a:r>
              <a:rPr lang="ja-JP" altLang="en-US" dirty="0">
                <a:latin typeface="Meiryo UI" panose="020B0604030504040204" pitchFamily="50" charset="-128"/>
                <a:ea typeface="Meiryo UI" panose="020B0604030504040204" pitchFamily="50" charset="-128"/>
              </a:rPr>
              <a:t>支援・促進する手引き　</a:t>
            </a:r>
            <a:r>
              <a:rPr lang="en-US" altLang="ja-JP" dirty="0" smtClean="0">
                <a:latin typeface="Meiryo UI" panose="020B0604030504040204" pitchFamily="50" charset="-128"/>
                <a:ea typeface="Meiryo UI" panose="020B0604030504040204" pitchFamily="50" charset="-128"/>
              </a:rPr>
              <a:t>P47</a:t>
            </a:r>
            <a:endParaRPr lang="en-US" altLang="ja-JP" dirty="0">
              <a:latin typeface="Meiryo UI" panose="020B0604030504040204" pitchFamily="50" charset="-128"/>
              <a:ea typeface="Meiryo UI" panose="020B0604030504040204" pitchFamily="50" charset="-128"/>
            </a:endParaRPr>
          </a:p>
        </p:txBody>
      </p:sp>
      <p:sp>
        <p:nvSpPr>
          <p:cNvPr id="3" name="テキスト ボックス 2">
            <a:extLst>
              <a:ext uri="{FF2B5EF4-FFF2-40B4-BE49-F238E27FC236}">
                <a16:creationId xmlns:a16="http://schemas.microsoft.com/office/drawing/2014/main" id="{A1FA5F8E-9CD0-9F4B-A12F-7D4F8F55BFCB}"/>
              </a:ext>
            </a:extLst>
          </p:cNvPr>
          <p:cNvSpPr txBox="1"/>
          <p:nvPr/>
        </p:nvSpPr>
        <p:spPr>
          <a:xfrm>
            <a:off x="369808" y="1444763"/>
            <a:ext cx="8926867" cy="4616648"/>
          </a:xfrm>
          <a:prstGeom prst="rect">
            <a:avLst/>
          </a:prstGeom>
          <a:noFill/>
        </p:spPr>
        <p:txBody>
          <a:bodyPr wrap="square" rtlCol="0">
            <a:spAutoFit/>
          </a:bodyPr>
          <a:lstStyle/>
          <a:p>
            <a:pPr marL="342900" indent="-342900">
              <a:buFont typeface="Wingdings" panose="05000000000000000000" pitchFamily="2" charset="2"/>
              <a:buChar char="n"/>
            </a:pPr>
            <a:r>
              <a:rPr lang="ja-JP" altLang="en-US" sz="2000" b="1" dirty="0">
                <a:latin typeface="Meiryo UI" panose="020B0604030504040204" pitchFamily="50" charset="-128"/>
                <a:ea typeface="Meiryo UI" panose="020B0604030504040204" pitchFamily="50" charset="-128"/>
              </a:rPr>
              <a:t>ファシリテーションの</a:t>
            </a:r>
            <a:r>
              <a:rPr lang="ja-JP" altLang="en-US" sz="2000" b="1" dirty="0" smtClean="0">
                <a:latin typeface="Meiryo UI" panose="020B0604030504040204" pitchFamily="50" charset="-128"/>
                <a:ea typeface="Meiryo UI" panose="020B0604030504040204" pitchFamily="50" charset="-128"/>
              </a:rPr>
              <a:t>意味</a:t>
            </a:r>
            <a:endParaRPr lang="en-US" altLang="ja-JP" sz="2000" b="1" dirty="0" smtClean="0">
              <a:latin typeface="Meiryo UI" panose="020B0604030504040204" pitchFamily="50" charset="-128"/>
              <a:ea typeface="Meiryo UI" panose="020B0604030504040204" pitchFamily="50" charset="-128"/>
            </a:endParaRPr>
          </a:p>
          <a:p>
            <a:pPr marL="712788" indent="-350838"/>
            <a:r>
              <a:rPr lang="ja-JP" altLang="en-US" sz="2000" dirty="0" smtClean="0">
                <a:latin typeface="Meiryo UI" panose="020B0604030504040204" pitchFamily="50" charset="-128"/>
                <a:ea typeface="Meiryo UI" panose="020B0604030504040204" pitchFamily="50" charset="-128"/>
              </a:rPr>
              <a:t>ファシリテーション</a:t>
            </a:r>
            <a:r>
              <a:rPr lang="ja-JP" altLang="en-US" sz="2000" dirty="0">
                <a:latin typeface="Meiryo UI" panose="020B0604030504040204" pitchFamily="50" charset="-128"/>
                <a:ea typeface="Meiryo UI" panose="020B0604030504040204" pitchFamily="50" charset="-128"/>
              </a:rPr>
              <a:t>（</a:t>
            </a:r>
            <a:r>
              <a:rPr lang="en-US" altLang="ja-JP" sz="2000" dirty="0">
                <a:latin typeface="Meiryo UI" panose="020B0604030504040204" pitchFamily="50" charset="-128"/>
                <a:ea typeface="Meiryo UI" panose="020B0604030504040204" pitchFamily="50" charset="-128"/>
              </a:rPr>
              <a:t>facilitation)</a:t>
            </a:r>
          </a:p>
          <a:p>
            <a:pPr marL="712788" indent="-350838">
              <a:buFont typeface="Wingdings" panose="05000000000000000000" pitchFamily="2" charset="2"/>
              <a:buChar char="Ø"/>
            </a:pPr>
            <a:r>
              <a:rPr lang="ja-JP" altLang="en-US" sz="2000" dirty="0" smtClean="0">
                <a:latin typeface="Meiryo UI" panose="020B0604030504040204" pitchFamily="50" charset="-128"/>
                <a:ea typeface="Meiryo UI" panose="020B0604030504040204" pitchFamily="50" charset="-128"/>
              </a:rPr>
              <a:t>促進</a:t>
            </a:r>
            <a:r>
              <a:rPr lang="ja-JP" altLang="en-US" sz="2000" dirty="0">
                <a:latin typeface="Meiryo UI" panose="020B0604030504040204" pitchFamily="50" charset="-128"/>
                <a:ea typeface="Meiryo UI" panose="020B0604030504040204" pitchFamily="50" charset="-128"/>
              </a:rPr>
              <a:t>する　ことを簡単にする　</a:t>
            </a:r>
            <a:endParaRPr lang="en-US" altLang="ja-JP" sz="2000" dirty="0">
              <a:latin typeface="Meiryo UI" panose="020B0604030504040204" pitchFamily="50" charset="-128"/>
              <a:ea typeface="Meiryo UI" panose="020B0604030504040204" pitchFamily="50" charset="-128"/>
            </a:endParaRPr>
          </a:p>
          <a:p>
            <a:pPr marL="712788" indent="-350838">
              <a:buFont typeface="Wingdings" panose="05000000000000000000" pitchFamily="2" charset="2"/>
              <a:buChar char="Ø"/>
            </a:pPr>
            <a:r>
              <a:rPr lang="ja-JP" altLang="en-US" sz="2000" dirty="0" smtClean="0">
                <a:latin typeface="Meiryo UI" panose="020B0604030504040204" pitchFamily="50" charset="-128"/>
                <a:ea typeface="Meiryo UI" panose="020B0604030504040204" pitchFamily="50" charset="-128"/>
              </a:rPr>
              <a:t>やりやすくする</a:t>
            </a:r>
            <a:endParaRPr lang="en-US" altLang="ja-JP" sz="2000" dirty="0" smtClean="0">
              <a:latin typeface="Meiryo UI" panose="020B0604030504040204" pitchFamily="50" charset="-128"/>
              <a:ea typeface="Meiryo UI" panose="020B0604030504040204" pitchFamily="50" charset="-128"/>
            </a:endParaRPr>
          </a:p>
          <a:p>
            <a:pPr marL="712788" indent="-350838">
              <a:buFont typeface="Wingdings" panose="05000000000000000000" pitchFamily="2" charset="2"/>
              <a:buChar char="Ø"/>
            </a:pPr>
            <a:endParaRPr lang="en-US" altLang="ja-JP" sz="2000" dirty="0">
              <a:latin typeface="Meiryo UI" panose="020B0604030504040204" pitchFamily="50" charset="-128"/>
              <a:ea typeface="Meiryo UI" panose="020B0604030504040204" pitchFamily="50" charset="-128"/>
            </a:endParaRPr>
          </a:p>
          <a:p>
            <a:pPr marL="342900" indent="-342900">
              <a:buFont typeface="Wingdings" panose="05000000000000000000" pitchFamily="2" charset="2"/>
              <a:buChar char="n"/>
            </a:pPr>
            <a:r>
              <a:rPr lang="ja-JP" altLang="en-US" sz="2000" b="1" dirty="0" smtClean="0">
                <a:latin typeface="Meiryo UI" panose="020B0604030504040204" pitchFamily="50" charset="-128"/>
                <a:ea typeface="Meiryo UI" panose="020B0604030504040204" pitchFamily="50" charset="-128"/>
              </a:rPr>
              <a:t>大切</a:t>
            </a:r>
            <a:r>
              <a:rPr lang="ja-JP" altLang="en-US" sz="2000" b="1" dirty="0">
                <a:latin typeface="Meiryo UI" panose="020B0604030504040204" pitchFamily="50" charset="-128"/>
                <a:ea typeface="Meiryo UI" panose="020B0604030504040204" pitchFamily="50" charset="-128"/>
              </a:rPr>
              <a:t>な</a:t>
            </a:r>
            <a:r>
              <a:rPr lang="ja-JP" altLang="en-US" sz="2000" b="1" dirty="0" smtClean="0">
                <a:latin typeface="Meiryo UI" panose="020B0604030504040204" pitchFamily="50" charset="-128"/>
                <a:ea typeface="Meiryo UI" panose="020B0604030504040204" pitchFamily="50" charset="-128"/>
              </a:rPr>
              <a:t>考え方</a:t>
            </a:r>
            <a:endParaRPr lang="en-US" altLang="ja-JP" sz="2000" b="1" dirty="0" smtClean="0">
              <a:latin typeface="Meiryo UI" panose="020B0604030504040204" pitchFamily="50" charset="-128"/>
              <a:ea typeface="Meiryo UI" panose="020B0604030504040204" pitchFamily="50" charset="-128"/>
            </a:endParaRPr>
          </a:p>
          <a:p>
            <a:pPr marL="712788" lvl="1" indent="-350838">
              <a:buFont typeface="Wingdings" panose="05000000000000000000" pitchFamily="2" charset="2"/>
              <a:buChar char="Ø"/>
            </a:pPr>
            <a:r>
              <a:rPr lang="ja-JP" altLang="en-US" sz="2000" u="sng" dirty="0" smtClean="0">
                <a:latin typeface="Meiryo UI" panose="020B0604030504040204" pitchFamily="50" charset="-128"/>
                <a:ea typeface="Meiryo UI" panose="020B0604030504040204" pitchFamily="50" charset="-128"/>
              </a:rPr>
              <a:t>参加者</a:t>
            </a:r>
            <a:r>
              <a:rPr lang="ja-JP" altLang="en-US" sz="2000" u="sng" dirty="0">
                <a:latin typeface="Meiryo UI" panose="020B0604030504040204" pitchFamily="50" charset="-128"/>
                <a:ea typeface="Meiryo UI" panose="020B0604030504040204" pitchFamily="50" charset="-128"/>
              </a:rPr>
              <a:t>が主役</a:t>
            </a:r>
            <a:r>
              <a:rPr lang="ja-JP" altLang="en-US" sz="2000" dirty="0">
                <a:latin typeface="Meiryo UI" panose="020B0604030504040204" pitchFamily="50" charset="-128"/>
                <a:ea typeface="Meiryo UI" panose="020B0604030504040204" pitchFamily="50" charset="-128"/>
              </a:rPr>
              <a:t>であるという</a:t>
            </a:r>
            <a:r>
              <a:rPr lang="ja-JP" altLang="en-US" sz="2000" dirty="0" smtClean="0">
                <a:latin typeface="Meiryo UI" panose="020B0604030504040204" pitchFamily="50" charset="-128"/>
                <a:ea typeface="Meiryo UI" panose="020B0604030504040204" pitchFamily="50" charset="-128"/>
              </a:rPr>
              <a:t>こと</a:t>
            </a:r>
            <a:endParaRPr lang="en-US" altLang="ja-JP" sz="2000" dirty="0">
              <a:latin typeface="Meiryo UI" panose="020B0604030504040204" pitchFamily="50" charset="-128"/>
              <a:ea typeface="Meiryo UI" panose="020B0604030504040204" pitchFamily="50" charset="-128"/>
            </a:endParaRPr>
          </a:p>
          <a:p>
            <a:pPr marL="342900" indent="-342900">
              <a:spcBef>
                <a:spcPts val="1200"/>
              </a:spcBef>
              <a:buFont typeface="Wingdings" panose="05000000000000000000" pitchFamily="2" charset="2"/>
              <a:buChar char="n"/>
            </a:pPr>
            <a:r>
              <a:rPr lang="ja-JP" altLang="en-US" sz="2000" b="1" dirty="0" smtClean="0">
                <a:latin typeface="Meiryo UI" panose="020B0604030504040204" pitchFamily="50" charset="-128"/>
                <a:ea typeface="Meiryo UI" panose="020B0604030504040204" pitchFamily="50" charset="-128"/>
              </a:rPr>
              <a:t>やること</a:t>
            </a:r>
            <a:endParaRPr lang="en-US" altLang="ja-JP" sz="2000" b="1" dirty="0">
              <a:latin typeface="Meiryo UI" panose="020B0604030504040204" pitchFamily="50" charset="-128"/>
              <a:ea typeface="Meiryo UI" panose="020B0604030504040204" pitchFamily="50" charset="-128"/>
            </a:endParaRPr>
          </a:p>
          <a:p>
            <a:pPr marL="805840" lvl="1" indent="-342900">
              <a:buFont typeface="Wingdings" panose="05000000000000000000" pitchFamily="2" charset="2"/>
              <a:buChar char="Ø"/>
            </a:pPr>
            <a:r>
              <a:rPr lang="ja-JP" altLang="en-US" sz="2000" dirty="0">
                <a:latin typeface="Meiryo UI" panose="020B0604030504040204" pitchFamily="50" charset="-128"/>
                <a:ea typeface="Meiryo UI" panose="020B0604030504040204" pitchFamily="50" charset="-128"/>
              </a:rPr>
              <a:t>参加者同士の</a:t>
            </a:r>
            <a:r>
              <a:rPr lang="ja-JP" altLang="en-US" sz="2000" u="sng" dirty="0">
                <a:latin typeface="Meiryo UI" panose="020B0604030504040204" pitchFamily="50" charset="-128"/>
                <a:ea typeface="Meiryo UI" panose="020B0604030504040204" pitchFamily="50" charset="-128"/>
              </a:rPr>
              <a:t>対話を促進</a:t>
            </a:r>
            <a:r>
              <a:rPr lang="ja-JP" altLang="en-US" sz="2000" dirty="0">
                <a:latin typeface="Meiryo UI" panose="020B0604030504040204" pitchFamily="50" charset="-128"/>
                <a:ea typeface="Meiryo UI" panose="020B0604030504040204" pitchFamily="50" charset="-128"/>
              </a:rPr>
              <a:t>する</a:t>
            </a:r>
            <a:r>
              <a:rPr lang="ja-JP" altLang="en-US" sz="2000" dirty="0" smtClean="0">
                <a:latin typeface="Meiryo UI" panose="020B0604030504040204" pitchFamily="50" charset="-128"/>
                <a:ea typeface="Meiryo UI" panose="020B0604030504040204" pitchFamily="50" charset="-128"/>
              </a:rPr>
              <a:t>。</a:t>
            </a:r>
            <a:endParaRPr lang="en-US" altLang="ja-JP" sz="2000" dirty="0" smtClean="0">
              <a:latin typeface="Meiryo UI" panose="020B0604030504040204" pitchFamily="50" charset="-128"/>
              <a:ea typeface="Meiryo UI" panose="020B0604030504040204" pitchFamily="50" charset="-128"/>
            </a:endParaRPr>
          </a:p>
          <a:p>
            <a:pPr marL="805840" lvl="1" indent="-342900">
              <a:buFont typeface="Wingdings" panose="05000000000000000000" pitchFamily="2" charset="2"/>
              <a:buChar char="Ø"/>
            </a:pPr>
            <a:r>
              <a:rPr lang="ja-JP" altLang="en-US" sz="2000" dirty="0" smtClean="0">
                <a:latin typeface="Meiryo UI" panose="020B0604030504040204" pitchFamily="50" charset="-128"/>
                <a:ea typeface="Meiryo UI" panose="020B0604030504040204" pitchFamily="50" charset="-128"/>
              </a:rPr>
              <a:t>参加者</a:t>
            </a:r>
            <a:r>
              <a:rPr lang="ja-JP" altLang="en-US" sz="2000" dirty="0">
                <a:latin typeface="Meiryo UI" panose="020B0604030504040204" pitchFamily="50" charset="-128"/>
                <a:ea typeface="Meiryo UI" panose="020B0604030504040204" pitchFamily="50" charset="-128"/>
              </a:rPr>
              <a:t>の思考が深化し、気づきが生まれるプロセスをつくる</a:t>
            </a:r>
            <a:r>
              <a:rPr lang="ja-JP" altLang="en-US" sz="2000" dirty="0" smtClean="0">
                <a:latin typeface="Meiryo UI" panose="020B0604030504040204" pitchFamily="50" charset="-128"/>
                <a:ea typeface="Meiryo UI" panose="020B0604030504040204" pitchFamily="50" charset="-128"/>
              </a:rPr>
              <a:t>。</a:t>
            </a:r>
            <a:endParaRPr lang="en-US" altLang="ja-JP" sz="2000" dirty="0" smtClean="0">
              <a:latin typeface="Meiryo UI" panose="020B0604030504040204" pitchFamily="50" charset="-128"/>
              <a:ea typeface="Meiryo UI" panose="020B0604030504040204" pitchFamily="50" charset="-128"/>
            </a:endParaRPr>
          </a:p>
          <a:p>
            <a:pPr marL="805840" lvl="1" indent="-342900">
              <a:buFont typeface="Wingdings" panose="05000000000000000000" pitchFamily="2" charset="2"/>
              <a:buChar char="Ø"/>
            </a:pPr>
            <a:r>
              <a:rPr lang="ja-JP" altLang="en-US" sz="2000" dirty="0" smtClean="0">
                <a:latin typeface="Meiryo UI" panose="020B0604030504040204" pitchFamily="50" charset="-128"/>
                <a:ea typeface="Meiryo UI" panose="020B0604030504040204" pitchFamily="50" charset="-128"/>
              </a:rPr>
              <a:t>この</a:t>
            </a:r>
            <a:r>
              <a:rPr lang="ja-JP" altLang="en-US" sz="2000" dirty="0">
                <a:latin typeface="Meiryo UI" panose="020B0604030504040204" pitchFamily="50" charset="-128"/>
                <a:ea typeface="Meiryo UI" panose="020B0604030504040204" pitchFamily="50" charset="-128"/>
              </a:rPr>
              <a:t>事業の中では、それぞれの話し合いや会議の場だけではなく</a:t>
            </a:r>
            <a:r>
              <a:rPr lang="ja-JP" altLang="en-US" sz="2000" dirty="0" smtClean="0">
                <a:latin typeface="Meiryo UI" panose="020B0604030504040204" pitchFamily="50" charset="-128"/>
                <a:ea typeface="Meiryo UI" panose="020B0604030504040204" pitchFamily="50" charset="-128"/>
              </a:rPr>
              <a:t>、全体</a:t>
            </a:r>
            <a:r>
              <a:rPr lang="ja-JP" altLang="en-US" sz="2000" dirty="0">
                <a:latin typeface="Meiryo UI" panose="020B0604030504040204" pitchFamily="50" charset="-128"/>
                <a:ea typeface="Meiryo UI" panose="020B0604030504040204" pitchFamily="50" charset="-128"/>
              </a:rPr>
              <a:t>の調整と言った意味合いも含まれてくることもある。</a:t>
            </a:r>
          </a:p>
          <a:p>
            <a:pPr marL="361950"/>
            <a:endParaRPr lang="ja-JP" altLang="en-US" sz="2000" dirty="0">
              <a:latin typeface="Meiryo UI" panose="020B0604030504040204" pitchFamily="50" charset="-128"/>
              <a:ea typeface="Meiryo UI" panose="020B0604030504040204" pitchFamily="50" charset="-128"/>
            </a:endParaRPr>
          </a:p>
          <a:p>
            <a:pPr marL="712788" indent="-350838"/>
            <a:endParaRPr lang="ja-JP" altLang="en-US" sz="2400" b="1" dirty="0">
              <a:latin typeface="Meiryo UI" panose="020B0604030504040204" pitchFamily="50" charset="-128"/>
              <a:ea typeface="Meiryo UI" panose="020B0604030504040204" pitchFamily="50" charset="-128"/>
            </a:endParaRPr>
          </a:p>
        </p:txBody>
      </p:sp>
      <p:pic>
        <p:nvPicPr>
          <p:cNvPr id="4" name="コンテンツ プレースホルダー 4">
            <a:extLst>
              <a:ext uri="{FF2B5EF4-FFF2-40B4-BE49-F238E27FC236}">
                <a16:creationId xmlns:a16="http://schemas.microsoft.com/office/drawing/2014/main" id="{1A6E7543-2165-AF48-8CB4-B49BCEB3A3D3}"/>
              </a:ext>
            </a:extLst>
          </p:cNvPr>
          <p:cNvPicPr>
            <a:picLocks noChangeAspect="1"/>
          </p:cNvPicPr>
          <p:nvPr/>
        </p:nvPicPr>
        <p:blipFill rotWithShape="1">
          <a:blip r:embed="rId2"/>
          <a:srcRect l="53224" t="42004" r="5739" b="47487"/>
          <a:stretch/>
        </p:blipFill>
        <p:spPr>
          <a:xfrm>
            <a:off x="4937448" y="1444763"/>
            <a:ext cx="4358952" cy="1579707"/>
          </a:xfrm>
          <a:prstGeom prst="rect">
            <a:avLst/>
          </a:prstGeom>
        </p:spPr>
      </p:pic>
      <p:sp>
        <p:nvSpPr>
          <p:cNvPr id="5" name="テキスト ボックス 4">
            <a:extLst>
              <a:ext uri="{FF2B5EF4-FFF2-40B4-BE49-F238E27FC236}">
                <a16:creationId xmlns:a16="http://schemas.microsoft.com/office/drawing/2014/main" id="{C8CFE680-B591-2E48-9EA8-60232315CB6B}"/>
              </a:ext>
            </a:extLst>
          </p:cNvPr>
          <p:cNvSpPr txBox="1"/>
          <p:nvPr/>
        </p:nvSpPr>
        <p:spPr>
          <a:xfrm>
            <a:off x="369808" y="5448261"/>
            <a:ext cx="8926867" cy="830997"/>
          </a:xfrm>
          <a:prstGeom prst="rect">
            <a:avLst/>
          </a:prstGeom>
          <a:noFill/>
        </p:spPr>
        <p:txBody>
          <a:bodyPr wrap="square" rtlCol="0">
            <a:spAutoFit/>
          </a:bodyPr>
          <a:lstStyle/>
          <a:p>
            <a:r>
              <a:rPr lang="ja-JP" altLang="en-US" sz="1600" b="1" u="sng" dirty="0">
                <a:solidFill>
                  <a:srgbClr val="FF0000"/>
                </a:solidFill>
                <a:latin typeface="Meiryo UI" panose="020B0604030504040204" pitchFamily="50" charset="-128"/>
                <a:ea typeface="Meiryo UI" panose="020B0604030504040204" pitchFamily="50" charset="-128"/>
              </a:rPr>
              <a:t>大切なこと</a:t>
            </a:r>
            <a:endParaRPr lang="en-US" altLang="ja-JP" sz="1600" b="1" u="sng" dirty="0">
              <a:solidFill>
                <a:srgbClr val="FF0000"/>
              </a:solidFill>
              <a:latin typeface="Meiryo UI" panose="020B0604030504040204" pitchFamily="50" charset="-128"/>
              <a:ea typeface="Meiryo UI" panose="020B0604030504040204" pitchFamily="50" charset="-128"/>
            </a:endParaRPr>
          </a:p>
          <a:p>
            <a:r>
              <a:rPr lang="ja-JP" altLang="en-US" sz="1600" dirty="0">
                <a:solidFill>
                  <a:srgbClr val="FF0000"/>
                </a:solidFill>
                <a:latin typeface="Meiryo UI" panose="020B0604030504040204" pitchFamily="50" charset="-128"/>
                <a:ea typeface="Meiryo UI" panose="020B0604030504040204" pitchFamily="50" charset="-128"/>
              </a:rPr>
              <a:t>　</a:t>
            </a:r>
            <a:r>
              <a:rPr lang="ja-JP" altLang="en-US" sz="1600" dirty="0">
                <a:latin typeface="Meiryo UI" panose="020B0604030504040204" pitchFamily="50" charset="-128"/>
                <a:ea typeface="Meiryo UI" panose="020B0604030504040204" pitchFamily="50" charset="-128"/>
              </a:rPr>
              <a:t>役割分担するだけのグループではなく。目的やそれぞれの役割をしっかりと認識し、　　</a:t>
            </a:r>
            <a:endParaRPr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　少し先の見通しを</a:t>
            </a:r>
            <a:r>
              <a:rPr lang="ja-JP" altLang="en-US" sz="1600" dirty="0" smtClean="0">
                <a:latin typeface="Meiryo UI" panose="020B0604030504040204" pitchFamily="50" charset="-128"/>
                <a:ea typeface="Meiryo UI" panose="020B0604030504040204" pitchFamily="50" charset="-128"/>
              </a:rPr>
              <a:t>共有して関わりあう</a:t>
            </a:r>
            <a:r>
              <a:rPr lang="ja-JP" altLang="en-US" sz="1600" dirty="0">
                <a:latin typeface="Meiryo UI" panose="020B0604030504040204" pitchFamily="50" charset="-128"/>
                <a:ea typeface="Meiryo UI" panose="020B0604030504040204" pitchFamily="50" charset="-128"/>
              </a:rPr>
              <a:t>「全員参加型のチーム」であること</a:t>
            </a:r>
          </a:p>
        </p:txBody>
      </p:sp>
    </p:spTree>
    <p:extLst>
      <p:ext uri="{BB962C8B-B14F-4D97-AF65-F5344CB8AC3E}">
        <p14:creationId xmlns:p14="http://schemas.microsoft.com/office/powerpoint/2010/main" val="15337420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0"/>
          </p:nvPr>
        </p:nvSpPr>
        <p:spPr>
          <a:xfrm>
            <a:off x="5583238" y="1690688"/>
            <a:ext cx="3692525" cy="2022330"/>
          </a:xfrm>
        </p:spPr>
        <p:txBody>
          <a:bodyPr/>
          <a:lstStyle/>
          <a:p>
            <a:pPr marL="342900" lvl="0" indent="-342900">
              <a:buFont typeface="+mj-lt"/>
              <a:buAutoNum type="arabicPeriod"/>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伝達者は、全体で振り返る。</a:t>
            </a:r>
            <a:endParaRPr lang="en-US" altLang="ja-JP"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marL="342900" lvl="0" indent="-342900">
              <a:buFont typeface="+mj-lt"/>
              <a:buAutoNum type="arabicPeriod"/>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（このスライドを見せる前に）受講者から意見や感想を述べてもらう。</a:t>
            </a:r>
            <a:endParaRPr lang="en-US" altLang="ja-JP"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marL="342900" lvl="0" indent="-342900">
              <a:buFont typeface="+mj-lt"/>
              <a:buAutoNum type="arabicPeriod"/>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このスライドを受講者に見せ、受講者から意見・感想を聞く。</a:t>
            </a:r>
            <a:endParaRPr lang="en-US" altLang="ja-JP"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marL="342900" lvl="0" indent="-342900">
              <a:buFont typeface="+mj-lt"/>
              <a:buAutoNum type="arabicPeriod"/>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伝達者なりの解説を加える。</a:t>
            </a:r>
            <a:endParaRPr lang="en-US" altLang="ja-JP"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marL="342900" lvl="0" indent="-342900">
              <a:buFont typeface="+mj-lt"/>
              <a:buAutoNum type="arabicPeriod"/>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受講者が理解したかどうか、観察する。</a:t>
            </a:r>
            <a:endParaRPr lang="ja-JP" altLang="en-US" sz="1600" dirty="0"/>
          </a:p>
        </p:txBody>
      </p:sp>
      <p:sp>
        <p:nvSpPr>
          <p:cNvPr id="3" name="テキスト プレースホルダー 2"/>
          <p:cNvSpPr>
            <a:spLocks noGrp="1"/>
          </p:cNvSpPr>
          <p:nvPr>
            <p:ph type="body" sz="quarter" idx="11"/>
          </p:nvPr>
        </p:nvSpPr>
        <p:spPr>
          <a:xfrm>
            <a:off x="5583238" y="4346917"/>
            <a:ext cx="3692525" cy="2166025"/>
          </a:xfrm>
        </p:spPr>
        <p:txBody>
          <a:bodyPr/>
          <a:lstStyle/>
          <a:p>
            <a:pPr lvl="0"/>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業務の改善活動では、</a:t>
            </a:r>
            <a:r>
              <a:rPr lang="ja-JP" altLang="en-US" sz="16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一人一人</a:t>
            </a: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の意識を高めることが</a:t>
            </a:r>
            <a:r>
              <a:rPr lang="ja-JP" altLang="en-US" sz="16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重要であること。</a:t>
            </a:r>
            <a:endPar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lvl="0"/>
            <a:r>
              <a:rPr lang="ja-JP" altLang="en-US" sz="16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その</a:t>
            </a: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ため</a:t>
            </a:r>
            <a:r>
              <a:rPr lang="ja-JP" altLang="en-US" sz="16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の参加者を想定した場の設定や役割分担などの準備がとても重要であること。</a:t>
            </a:r>
            <a:endParaRPr lang="en-US" altLang="ja-JP" sz="16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lvl="0"/>
            <a:r>
              <a:rPr lang="ja-JP" altLang="en-US" sz="16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特に、発言</a:t>
            </a: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の見える化は、ホワイトボードや模造紙などを使って</a:t>
            </a:r>
            <a:r>
              <a:rPr lang="ja-JP" altLang="en-US" sz="1600" dirty="0" smtClean="0">
                <a:solidFill>
                  <a:srgbClr val="404040"/>
                </a:solidFill>
                <a:latin typeface="Meiryo UI" panose="020B0604030504040204" pitchFamily="50" charset="-128"/>
                <a:ea typeface="Meiryo UI" panose="020B0604030504040204" pitchFamily="50" charset="-128"/>
                <a:cs typeface="Meiryo UI" panose="020B0604030504040204" pitchFamily="50" charset="-128"/>
              </a:rPr>
              <a:t>記録を残す事を忘れないよう注意すること。</a:t>
            </a:r>
            <a:endParaRPr lang="en-US" altLang="ja-JP"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4" name="図 3"/>
          <p:cNvPicPr>
            <a:picLocks noChangeAspect="1"/>
          </p:cNvPicPr>
          <p:nvPr/>
        </p:nvPicPr>
        <p:blipFill>
          <a:blip r:embed="rId2"/>
          <a:stretch>
            <a:fillRect/>
          </a:stretch>
        </p:blipFill>
        <p:spPr>
          <a:xfrm>
            <a:off x="783719" y="1989000"/>
            <a:ext cx="4169281" cy="2880000"/>
          </a:xfrm>
          <a:prstGeom prst="rect">
            <a:avLst/>
          </a:prstGeom>
        </p:spPr>
      </p:pic>
    </p:spTree>
    <p:extLst>
      <p:ext uri="{BB962C8B-B14F-4D97-AF65-F5344CB8AC3E}">
        <p14:creationId xmlns:p14="http://schemas.microsoft.com/office/powerpoint/2010/main" val="31820512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1"/>
          <p:cNvSpPr>
            <a:spLocks noGrp="1"/>
          </p:cNvSpPr>
          <p:nvPr>
            <p:ph type="body" sz="quarter" idx="10"/>
          </p:nvPr>
        </p:nvSpPr>
        <p:spPr>
          <a:xfrm>
            <a:off x="6285259" y="590024"/>
            <a:ext cx="2959278" cy="450850"/>
          </a:xfrm>
        </p:spPr>
        <p:txBody>
          <a:bodyPr/>
          <a:lstStyle/>
          <a:p>
            <a:r>
              <a:rPr lang="ja-JP" altLang="en-US" dirty="0">
                <a:latin typeface="Meiryo UI" panose="020B0604030504040204" pitchFamily="50" charset="-128"/>
                <a:ea typeface="Meiryo UI" panose="020B0604030504040204" pitchFamily="50" charset="-128"/>
              </a:rPr>
              <a:t>支援・促進する手引き　</a:t>
            </a:r>
            <a:r>
              <a:rPr lang="en-US" altLang="ja-JP" dirty="0">
                <a:latin typeface="Meiryo UI" panose="020B0604030504040204" pitchFamily="50" charset="-128"/>
                <a:ea typeface="Meiryo UI" panose="020B0604030504040204" pitchFamily="50" charset="-128"/>
              </a:rPr>
              <a:t>P47</a:t>
            </a:r>
          </a:p>
        </p:txBody>
      </p:sp>
      <p:sp>
        <p:nvSpPr>
          <p:cNvPr id="4" name="テキスト ボックス 3">
            <a:extLst>
              <a:ext uri="{FF2B5EF4-FFF2-40B4-BE49-F238E27FC236}">
                <a16:creationId xmlns:a16="http://schemas.microsoft.com/office/drawing/2014/main" id="{A1FA5F8E-9CD0-9F4B-A12F-7D4F8F55BFCB}"/>
              </a:ext>
            </a:extLst>
          </p:cNvPr>
          <p:cNvSpPr txBox="1"/>
          <p:nvPr/>
        </p:nvSpPr>
        <p:spPr>
          <a:xfrm>
            <a:off x="595745" y="1444763"/>
            <a:ext cx="8700930" cy="1631216"/>
          </a:xfrm>
          <a:prstGeom prst="rect">
            <a:avLst/>
          </a:prstGeom>
          <a:noFill/>
        </p:spPr>
        <p:txBody>
          <a:bodyPr wrap="square" rtlCol="0">
            <a:spAutoFit/>
          </a:bodyPr>
          <a:lstStyle/>
          <a:p>
            <a:pPr marL="342900" indent="-342900">
              <a:buFont typeface="Wingdings" panose="05000000000000000000" pitchFamily="2" charset="2"/>
              <a:buChar char="n"/>
            </a:pPr>
            <a:r>
              <a:rPr lang="ja-JP" altLang="en-US" sz="2000" b="1" dirty="0">
                <a:latin typeface="Meiryo UI" panose="020B0604030504040204" pitchFamily="50" charset="-128"/>
                <a:ea typeface="Meiryo UI" panose="020B0604030504040204" pitchFamily="50" charset="-128"/>
              </a:rPr>
              <a:t>ファシリテーションの</a:t>
            </a:r>
            <a:r>
              <a:rPr lang="ja-JP" altLang="en-US" sz="2000" b="1" dirty="0" smtClean="0">
                <a:latin typeface="Meiryo UI" panose="020B0604030504040204" pitchFamily="50" charset="-128"/>
                <a:ea typeface="Meiryo UI" panose="020B0604030504040204" pitchFamily="50" charset="-128"/>
              </a:rPr>
              <a:t>効果</a:t>
            </a:r>
          </a:p>
          <a:p>
            <a:pPr marL="712788" indent="-350838">
              <a:buFont typeface="Wingdings" panose="05000000000000000000" pitchFamily="2" charset="2"/>
              <a:buChar char="Ø"/>
            </a:pPr>
            <a:r>
              <a:rPr lang="ja-JP" altLang="en-US" sz="2000" dirty="0">
                <a:latin typeface="Meiryo UI" panose="020B0604030504040204" pitchFamily="50" charset="-128"/>
                <a:ea typeface="Meiryo UI" panose="020B0604030504040204" pitchFamily="50" charset="-128"/>
              </a:rPr>
              <a:t>ファシリテーションのスキルを活用すると、各自が対話する場が増える</a:t>
            </a:r>
          </a:p>
          <a:p>
            <a:pPr marL="712788" indent="-350838">
              <a:buFont typeface="Wingdings" panose="05000000000000000000" pitchFamily="2" charset="2"/>
              <a:buChar char="Ø"/>
            </a:pPr>
            <a:r>
              <a:rPr lang="ja-JP" altLang="en-US" sz="2000" dirty="0" smtClean="0">
                <a:latin typeface="Meiryo UI" panose="020B0604030504040204" pitchFamily="50" charset="-128"/>
                <a:ea typeface="Meiryo UI" panose="020B0604030504040204" pitchFamily="50" charset="-128"/>
              </a:rPr>
              <a:t>聴く</a:t>
            </a:r>
            <a:r>
              <a:rPr lang="ja-JP" altLang="en-US" sz="2000" dirty="0">
                <a:latin typeface="Meiryo UI" panose="020B0604030504040204" pitchFamily="50" charset="-128"/>
                <a:ea typeface="Meiryo UI" panose="020B0604030504040204" pitchFamily="50" charset="-128"/>
              </a:rPr>
              <a:t>ことで、聴いた人にわかることがある</a:t>
            </a:r>
          </a:p>
          <a:p>
            <a:pPr marL="712788" indent="-350838">
              <a:buFont typeface="Wingdings" panose="05000000000000000000" pitchFamily="2" charset="2"/>
              <a:buChar char="Ø"/>
            </a:pPr>
            <a:r>
              <a:rPr lang="ja-JP" altLang="en-US" sz="2000" dirty="0" smtClean="0">
                <a:latin typeface="Meiryo UI" panose="020B0604030504040204" pitchFamily="50" charset="-128"/>
                <a:ea typeface="Meiryo UI" panose="020B0604030504040204" pitchFamily="50" charset="-128"/>
              </a:rPr>
              <a:t>話した</a:t>
            </a:r>
            <a:r>
              <a:rPr lang="ja-JP" altLang="en-US" sz="2000" dirty="0">
                <a:latin typeface="Meiryo UI" panose="020B0604030504040204" pitchFamily="50" charset="-128"/>
                <a:ea typeface="Meiryo UI" panose="020B0604030504040204" pitchFamily="50" charset="-128"/>
              </a:rPr>
              <a:t>ことで、話した人にわかることがある</a:t>
            </a:r>
          </a:p>
          <a:p>
            <a:pPr marL="712788" indent="-350838">
              <a:buFont typeface="Wingdings" panose="05000000000000000000" pitchFamily="2" charset="2"/>
              <a:buChar char="Ø"/>
            </a:pPr>
            <a:r>
              <a:rPr lang="ja-JP" altLang="en-US" sz="2000" dirty="0" smtClean="0">
                <a:latin typeface="Meiryo UI" panose="020B0604030504040204" pitchFamily="50" charset="-128"/>
                <a:ea typeface="Meiryo UI" panose="020B0604030504040204" pitchFamily="50" charset="-128"/>
              </a:rPr>
              <a:t>対話</a:t>
            </a:r>
            <a:r>
              <a:rPr lang="ja-JP" altLang="en-US" sz="2000" dirty="0">
                <a:latin typeface="Meiryo UI" panose="020B0604030504040204" pitchFamily="50" charset="-128"/>
                <a:ea typeface="Meiryo UI" panose="020B0604030504040204" pitchFamily="50" charset="-128"/>
              </a:rPr>
              <a:t>することで、新たに生まれるものがある　　</a:t>
            </a:r>
            <a:r>
              <a:rPr lang="ja-JP" altLang="en-US" sz="2000" dirty="0" smtClean="0">
                <a:latin typeface="Meiryo UI" panose="020B0604030504040204" pitchFamily="50" charset="-128"/>
                <a:ea typeface="Meiryo UI" panose="020B0604030504040204" pitchFamily="50" charset="-128"/>
              </a:rPr>
              <a:t>　</a:t>
            </a:r>
            <a:endParaRPr lang="en-US" altLang="ja-JP" sz="2000" dirty="0" smtClean="0">
              <a:latin typeface="Meiryo UI" panose="020B0604030504040204" pitchFamily="50" charset="-128"/>
              <a:ea typeface="Meiryo UI" panose="020B0604030504040204" pitchFamily="50" charset="-128"/>
            </a:endParaRPr>
          </a:p>
        </p:txBody>
      </p:sp>
      <p:pic>
        <p:nvPicPr>
          <p:cNvPr id="5" name="コンテンツ プレースホルダー 4">
            <a:extLst>
              <a:ext uri="{FF2B5EF4-FFF2-40B4-BE49-F238E27FC236}">
                <a16:creationId xmlns:a16="http://schemas.microsoft.com/office/drawing/2014/main" id="{1A411F91-712A-7946-A5ED-37E11A787120}"/>
              </a:ext>
            </a:extLst>
          </p:cNvPr>
          <p:cNvPicPr>
            <a:picLocks noChangeAspect="1"/>
          </p:cNvPicPr>
          <p:nvPr/>
        </p:nvPicPr>
        <p:blipFill rotWithShape="1">
          <a:blip r:embed="rId2"/>
          <a:srcRect l="45678" t="70223" r="8145" b="8055"/>
          <a:stretch/>
        </p:blipFill>
        <p:spPr>
          <a:xfrm>
            <a:off x="692985" y="3479868"/>
            <a:ext cx="3574215" cy="2379502"/>
          </a:xfrm>
          <a:prstGeom prst="rect">
            <a:avLst/>
          </a:prstGeom>
        </p:spPr>
      </p:pic>
      <p:sp>
        <p:nvSpPr>
          <p:cNvPr id="6" name="テキスト ボックス 5">
            <a:extLst>
              <a:ext uri="{FF2B5EF4-FFF2-40B4-BE49-F238E27FC236}">
                <a16:creationId xmlns:a16="http://schemas.microsoft.com/office/drawing/2014/main" id="{216F46C5-732A-974E-B603-6773915240A5}"/>
              </a:ext>
            </a:extLst>
          </p:cNvPr>
          <p:cNvSpPr txBox="1"/>
          <p:nvPr/>
        </p:nvSpPr>
        <p:spPr>
          <a:xfrm>
            <a:off x="4445594" y="3284984"/>
            <a:ext cx="4798943" cy="2646878"/>
          </a:xfrm>
          <a:prstGeom prst="rect">
            <a:avLst/>
          </a:prstGeom>
          <a:noFill/>
        </p:spPr>
        <p:txBody>
          <a:bodyPr wrap="square" rtlCol="0">
            <a:spAutoFit/>
          </a:bodyPr>
          <a:lstStyle/>
          <a:p>
            <a:pPr algn="ctr"/>
            <a:r>
              <a:rPr lang="ja-JP" altLang="en-US" sz="1950" b="1" dirty="0">
                <a:latin typeface="Meiryo UI" panose="020B0604030504040204" pitchFamily="50" charset="-128"/>
                <a:ea typeface="Meiryo UI" panose="020B0604030504040204" pitchFamily="50" charset="-128"/>
              </a:rPr>
              <a:t>＜生産性向上の取り組みから生まれるもの＞</a:t>
            </a:r>
            <a:endParaRPr lang="en-US" altLang="ja-JP" sz="1950" b="1" dirty="0">
              <a:latin typeface="Meiryo UI" panose="020B0604030504040204" pitchFamily="50" charset="-128"/>
              <a:ea typeface="Meiryo UI" panose="020B0604030504040204" pitchFamily="50" charset="-128"/>
            </a:endParaRPr>
          </a:p>
          <a:p>
            <a:pPr algn="ctr">
              <a:spcBef>
                <a:spcPts val="1200"/>
              </a:spcBef>
            </a:pPr>
            <a:r>
              <a:rPr lang="ja-JP" altLang="en-US" sz="1950" dirty="0">
                <a:latin typeface="Meiryo UI" panose="020B0604030504040204" pitchFamily="50" charset="-128"/>
                <a:ea typeface="Meiryo UI" panose="020B0604030504040204" pitchFamily="50" charset="-128"/>
              </a:rPr>
              <a:t>　介護現場の仕事のやりやすさ</a:t>
            </a:r>
            <a:endParaRPr lang="en-US" altLang="ja-JP" sz="1950" dirty="0">
              <a:latin typeface="Meiryo UI" panose="020B0604030504040204" pitchFamily="50" charset="-128"/>
              <a:ea typeface="Meiryo UI" panose="020B0604030504040204" pitchFamily="50" charset="-128"/>
            </a:endParaRPr>
          </a:p>
          <a:p>
            <a:pPr algn="ctr"/>
            <a:r>
              <a:rPr lang="ja-JP" altLang="en-US" sz="1950" dirty="0">
                <a:latin typeface="Meiryo UI" panose="020B0604030504040204" pitchFamily="50" charset="-128"/>
                <a:ea typeface="Meiryo UI" panose="020B0604030504040204" pitchFamily="50" charset="-128"/>
              </a:rPr>
              <a:t>　介護現場で働く人のモチベーション</a:t>
            </a:r>
            <a:endParaRPr lang="en-US" altLang="ja-JP" sz="1950" dirty="0">
              <a:latin typeface="Meiryo UI" panose="020B0604030504040204" pitchFamily="50" charset="-128"/>
              <a:ea typeface="Meiryo UI" panose="020B0604030504040204" pitchFamily="50" charset="-128"/>
            </a:endParaRPr>
          </a:p>
          <a:p>
            <a:pPr algn="ctr"/>
            <a:r>
              <a:rPr lang="ja-JP" altLang="en-US" sz="1950" dirty="0">
                <a:latin typeface="Meiryo UI" panose="020B0604030504040204" pitchFamily="50" charset="-128"/>
                <a:ea typeface="Meiryo UI" panose="020B0604030504040204" pitchFamily="50" charset="-128"/>
              </a:rPr>
              <a:t>　各自の役立ち感の自覚</a:t>
            </a:r>
            <a:endParaRPr lang="en-US" altLang="ja-JP" sz="1950" dirty="0">
              <a:latin typeface="Meiryo UI" panose="020B0604030504040204" pitchFamily="50" charset="-128"/>
              <a:ea typeface="Meiryo UI" panose="020B0604030504040204" pitchFamily="50" charset="-128"/>
            </a:endParaRPr>
          </a:p>
          <a:p>
            <a:pPr algn="ctr"/>
            <a:r>
              <a:rPr lang="ja-JP" altLang="en-US" sz="1950" dirty="0">
                <a:latin typeface="Meiryo UI" panose="020B0604030504040204" pitchFamily="50" charset="-128"/>
                <a:ea typeface="Meiryo UI" panose="020B0604030504040204" pitchFamily="50" charset="-128"/>
              </a:rPr>
              <a:t>　　　↓</a:t>
            </a:r>
            <a:endParaRPr lang="en-US" altLang="ja-JP" sz="1950" dirty="0">
              <a:latin typeface="Meiryo UI" panose="020B0604030504040204" pitchFamily="50" charset="-128"/>
              <a:ea typeface="Meiryo UI" panose="020B0604030504040204" pitchFamily="50" charset="-128"/>
            </a:endParaRPr>
          </a:p>
          <a:p>
            <a:pPr algn="ctr"/>
            <a:r>
              <a:rPr lang="ja-JP" altLang="en-US" sz="1950" dirty="0">
                <a:latin typeface="Meiryo UI" panose="020B0604030504040204" pitchFamily="50" charset="-128"/>
                <a:ea typeface="Meiryo UI" panose="020B0604030504040204" pitchFamily="50" charset="-128"/>
              </a:rPr>
              <a:t>　チームや組織が元気になる</a:t>
            </a:r>
            <a:endParaRPr lang="en-US" altLang="ja-JP" sz="1950" dirty="0">
              <a:latin typeface="Meiryo UI" panose="020B0604030504040204" pitchFamily="50" charset="-128"/>
              <a:ea typeface="Meiryo UI" panose="020B0604030504040204" pitchFamily="50" charset="-128"/>
            </a:endParaRPr>
          </a:p>
          <a:p>
            <a:pPr algn="ctr"/>
            <a:r>
              <a:rPr lang="ja-JP" altLang="en-US" sz="1950" dirty="0">
                <a:latin typeface="Meiryo UI" panose="020B0604030504040204" pitchFamily="50" charset="-128"/>
                <a:ea typeface="Meiryo UI" panose="020B0604030504040204" pitchFamily="50" charset="-128"/>
              </a:rPr>
              <a:t>　　　↓</a:t>
            </a:r>
            <a:endParaRPr lang="en-US" altLang="ja-JP" sz="1950" dirty="0">
              <a:latin typeface="Meiryo UI" panose="020B0604030504040204" pitchFamily="50" charset="-128"/>
              <a:ea typeface="Meiryo UI" panose="020B0604030504040204" pitchFamily="50" charset="-128"/>
            </a:endParaRPr>
          </a:p>
          <a:p>
            <a:pPr algn="ctr"/>
            <a:r>
              <a:rPr lang="ja-JP" altLang="en-US" sz="1950" dirty="0">
                <a:latin typeface="Meiryo UI" panose="020B0604030504040204" pitchFamily="50" charset="-128"/>
                <a:ea typeface="Meiryo UI" panose="020B0604030504040204" pitchFamily="50" charset="-128"/>
              </a:rPr>
              <a:t>　利用者さんの生活が安全で豊かになる</a:t>
            </a:r>
            <a:endParaRPr lang="en-US" altLang="ja-JP" sz="195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6652333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0"/>
          </p:nvPr>
        </p:nvSpPr>
        <p:spPr/>
        <p:txBody>
          <a:bodyPr/>
          <a:lstStyle/>
          <a:p>
            <a:r>
              <a:rPr lang="ja-JP" altLang="en-US" dirty="0">
                <a:latin typeface="Meiryo UI" panose="020B0604030504040204" pitchFamily="50" charset="-128"/>
                <a:ea typeface="Meiryo UI" panose="020B0604030504040204" pitchFamily="50" charset="-128"/>
              </a:rPr>
              <a:t>支援・促進する手引き　</a:t>
            </a:r>
            <a:r>
              <a:rPr lang="en-US" altLang="ja-JP" dirty="0" smtClean="0">
                <a:latin typeface="Meiryo UI" panose="020B0604030504040204" pitchFamily="50" charset="-128"/>
                <a:ea typeface="Meiryo UI" panose="020B0604030504040204" pitchFamily="50" charset="-128"/>
              </a:rPr>
              <a:t>P49</a:t>
            </a:r>
            <a:endParaRPr lang="en-US" altLang="ja-JP" dirty="0">
              <a:latin typeface="Meiryo UI" panose="020B0604030504040204" pitchFamily="50" charset="-128"/>
              <a:ea typeface="Meiryo UI" panose="020B0604030504040204" pitchFamily="50" charset="-128"/>
            </a:endParaRPr>
          </a:p>
        </p:txBody>
      </p:sp>
      <p:sp>
        <p:nvSpPr>
          <p:cNvPr id="3" name="テキスト ボックス 2">
            <a:extLst>
              <a:ext uri="{FF2B5EF4-FFF2-40B4-BE49-F238E27FC236}">
                <a16:creationId xmlns:a16="http://schemas.microsoft.com/office/drawing/2014/main" id="{A1FA5F8E-9CD0-9F4B-A12F-7D4F8F55BFCB}"/>
              </a:ext>
            </a:extLst>
          </p:cNvPr>
          <p:cNvSpPr txBox="1"/>
          <p:nvPr/>
        </p:nvSpPr>
        <p:spPr>
          <a:xfrm>
            <a:off x="646639" y="1475735"/>
            <a:ext cx="8597897" cy="461665"/>
          </a:xfrm>
          <a:prstGeom prst="rect">
            <a:avLst/>
          </a:prstGeom>
          <a:solidFill>
            <a:schemeClr val="bg2"/>
          </a:solidFill>
        </p:spPr>
        <p:txBody>
          <a:bodyPr wrap="square" rtlCol="0">
            <a:spAutoFit/>
          </a:bodyPr>
          <a:lstStyle/>
          <a:p>
            <a:r>
              <a:rPr lang="ja-JP" altLang="en-US" sz="2400" b="1" dirty="0">
                <a:latin typeface="Meiryo UI" panose="020B0604030504040204" pitchFamily="50" charset="-128"/>
                <a:ea typeface="Meiryo UI" panose="020B0604030504040204" pitchFamily="50" charset="-128"/>
              </a:rPr>
              <a:t>＜ファシリテーションのスキル：</a:t>
            </a:r>
            <a:r>
              <a:rPr lang="en-US" altLang="ja-JP" sz="2400" b="1" dirty="0">
                <a:latin typeface="Meiryo UI" panose="020B0604030504040204" pitchFamily="50" charset="-128"/>
                <a:ea typeface="Meiryo UI" panose="020B0604030504040204" pitchFamily="50" charset="-128"/>
              </a:rPr>
              <a:t>5</a:t>
            </a:r>
            <a:r>
              <a:rPr lang="ja-JP" altLang="en-US" sz="2400" b="1" dirty="0" err="1">
                <a:latin typeface="Meiryo UI" panose="020B0604030504040204" pitchFamily="50" charset="-128"/>
                <a:ea typeface="Meiryo UI" panose="020B0604030504040204" pitchFamily="50" charset="-128"/>
              </a:rPr>
              <a:t>つの</a:t>
            </a:r>
            <a:r>
              <a:rPr lang="ja-JP" altLang="en-US" sz="2400" b="1" dirty="0">
                <a:latin typeface="Meiryo UI" panose="020B0604030504040204" pitchFamily="50" charset="-128"/>
                <a:ea typeface="Meiryo UI" panose="020B0604030504040204" pitchFamily="50" charset="-128"/>
              </a:rPr>
              <a:t>基本＞①対話の場づくり</a:t>
            </a:r>
          </a:p>
        </p:txBody>
      </p:sp>
      <p:sp>
        <p:nvSpPr>
          <p:cNvPr id="4" name="タイトル 1"/>
          <p:cNvSpPr txBox="1">
            <a:spLocks/>
          </p:cNvSpPr>
          <p:nvPr/>
        </p:nvSpPr>
        <p:spPr>
          <a:xfrm>
            <a:off x="646640" y="2198677"/>
            <a:ext cx="9101378" cy="332834"/>
          </a:xfrm>
          <a:prstGeom prst="rect">
            <a:avLst/>
          </a:prstGeom>
        </p:spPr>
        <p:txBody>
          <a:bodyPr anchor="ctr"/>
          <a:lstStyle>
            <a:lvl1pPr algn="l" defTabSz="484862" rtl="0" eaLnBrk="1" fontAlgn="base" hangingPunct="1">
              <a:spcBef>
                <a:spcPct val="0"/>
              </a:spcBef>
              <a:spcAft>
                <a:spcPct val="0"/>
              </a:spcAft>
              <a:defRPr kumimoji="1" sz="1909" b="0" i="0" kern="1200" spc="160" baseline="0">
                <a:solidFill>
                  <a:srgbClr val="404040"/>
                </a:solidFill>
                <a:latin typeface="HGPGothicE" charset="-128"/>
                <a:ea typeface="HGPGothicE" charset="-128"/>
                <a:cs typeface="HGPGothicE" charset="-128"/>
              </a:defRPr>
            </a:lvl1pPr>
            <a:lvl2pPr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2pPr>
            <a:lvl3pPr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3pPr>
            <a:lvl4pPr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4pPr>
            <a:lvl5pPr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5pPr>
            <a:lvl6pPr marL="484862"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6pPr>
            <a:lvl7pPr marL="969727"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7pPr>
            <a:lvl8pPr marL="1454588"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8pPr>
            <a:lvl9pPr marL="1939450"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9pPr>
          </a:lstStyle>
          <a:p>
            <a:r>
              <a:rPr lang="ja-JP" altLang="en-US" sz="2000" b="1" dirty="0">
                <a:latin typeface="Meiryo UI" panose="020B0604030504040204" pitchFamily="50" charset="-128"/>
                <a:ea typeface="Meiryo UI" panose="020B0604030504040204" pitchFamily="50" charset="-128"/>
              </a:rPr>
              <a:t>関係性を整える心理的なデザイン</a:t>
            </a:r>
          </a:p>
        </p:txBody>
      </p:sp>
      <p:pic>
        <p:nvPicPr>
          <p:cNvPr id="5" name="コンテンツ プレースホルダー 11">
            <a:extLst>
              <a:ext uri="{FF2B5EF4-FFF2-40B4-BE49-F238E27FC236}">
                <a16:creationId xmlns:a16="http://schemas.microsoft.com/office/drawing/2014/main" id="{DB2687C8-B608-454D-B861-15C73A98E297}"/>
              </a:ext>
            </a:extLst>
          </p:cNvPr>
          <p:cNvPicPr>
            <a:picLocks noChangeAspect="1"/>
          </p:cNvPicPr>
          <p:nvPr/>
        </p:nvPicPr>
        <p:blipFill rotWithShape="1">
          <a:blip r:embed="rId2"/>
          <a:srcRect l="5217" t="78356" r="5435" b="8126"/>
          <a:stretch/>
        </p:blipFill>
        <p:spPr>
          <a:xfrm>
            <a:off x="521402" y="4441067"/>
            <a:ext cx="8587251" cy="1838521"/>
          </a:xfrm>
          <a:prstGeom prst="rect">
            <a:avLst/>
          </a:prstGeom>
        </p:spPr>
      </p:pic>
      <p:pic>
        <p:nvPicPr>
          <p:cNvPr id="6" name="コンテンツ プレースホルダー 11">
            <a:extLst>
              <a:ext uri="{FF2B5EF4-FFF2-40B4-BE49-F238E27FC236}">
                <a16:creationId xmlns:a16="http://schemas.microsoft.com/office/drawing/2014/main" id="{DB2687C8-B608-454D-B861-15C73A98E297}"/>
              </a:ext>
            </a:extLst>
          </p:cNvPr>
          <p:cNvPicPr>
            <a:picLocks noChangeAspect="1"/>
          </p:cNvPicPr>
          <p:nvPr/>
        </p:nvPicPr>
        <p:blipFill rotWithShape="1">
          <a:blip r:embed="rId2"/>
          <a:srcRect l="6178" t="64255" r="4475" b="23653"/>
          <a:stretch/>
        </p:blipFill>
        <p:spPr>
          <a:xfrm>
            <a:off x="657286" y="2722322"/>
            <a:ext cx="8587251" cy="1644437"/>
          </a:xfrm>
          <a:prstGeom prst="rect">
            <a:avLst/>
          </a:prstGeom>
        </p:spPr>
      </p:pic>
    </p:spTree>
    <p:extLst>
      <p:ext uri="{BB962C8B-B14F-4D97-AF65-F5344CB8AC3E}">
        <p14:creationId xmlns:p14="http://schemas.microsoft.com/office/powerpoint/2010/main" val="25247422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1"/>
          <p:cNvSpPr>
            <a:spLocks noGrp="1"/>
          </p:cNvSpPr>
          <p:nvPr>
            <p:ph type="body" sz="quarter" idx="10"/>
          </p:nvPr>
        </p:nvSpPr>
        <p:spPr>
          <a:xfrm>
            <a:off x="6285259" y="590024"/>
            <a:ext cx="2959278" cy="450850"/>
          </a:xfrm>
        </p:spPr>
        <p:txBody>
          <a:bodyPr/>
          <a:lstStyle/>
          <a:p>
            <a:r>
              <a:rPr lang="ja-JP" altLang="en-US" dirty="0">
                <a:latin typeface="Meiryo UI" panose="020B0604030504040204" pitchFamily="50" charset="-128"/>
                <a:ea typeface="Meiryo UI" panose="020B0604030504040204" pitchFamily="50" charset="-128"/>
              </a:rPr>
              <a:t>支援・促進する手引き　</a:t>
            </a:r>
            <a:r>
              <a:rPr lang="en-US" altLang="ja-JP" dirty="0" smtClean="0">
                <a:latin typeface="Meiryo UI" panose="020B0604030504040204" pitchFamily="50" charset="-128"/>
                <a:ea typeface="Meiryo UI" panose="020B0604030504040204" pitchFamily="50" charset="-128"/>
              </a:rPr>
              <a:t>P49</a:t>
            </a:r>
            <a:endParaRPr lang="en-US" altLang="ja-JP" dirty="0">
              <a:latin typeface="Meiryo UI" panose="020B0604030504040204" pitchFamily="50" charset="-128"/>
              <a:ea typeface="Meiryo UI" panose="020B0604030504040204" pitchFamily="50" charset="-128"/>
            </a:endParaRPr>
          </a:p>
        </p:txBody>
      </p:sp>
      <p:pic>
        <p:nvPicPr>
          <p:cNvPr id="4" name="図 3"/>
          <p:cNvPicPr>
            <a:picLocks noChangeAspect="1"/>
          </p:cNvPicPr>
          <p:nvPr/>
        </p:nvPicPr>
        <p:blipFill>
          <a:blip r:embed="rId2"/>
          <a:stretch>
            <a:fillRect/>
          </a:stretch>
        </p:blipFill>
        <p:spPr>
          <a:xfrm>
            <a:off x="1410998" y="2064752"/>
            <a:ext cx="5303261" cy="2458282"/>
          </a:xfrm>
          <a:prstGeom prst="rect">
            <a:avLst/>
          </a:prstGeom>
        </p:spPr>
      </p:pic>
      <p:sp>
        <p:nvSpPr>
          <p:cNvPr id="6" name="正方形/長方形 5">
            <a:extLst>
              <a:ext uri="{FF2B5EF4-FFF2-40B4-BE49-F238E27FC236}">
                <a16:creationId xmlns:a16="http://schemas.microsoft.com/office/drawing/2014/main" id="{9CA94F1B-12A0-4696-9F94-79BC5DDB109E}"/>
              </a:ext>
            </a:extLst>
          </p:cNvPr>
          <p:cNvSpPr/>
          <p:nvPr/>
        </p:nvSpPr>
        <p:spPr>
          <a:xfrm>
            <a:off x="784741" y="1431435"/>
            <a:ext cx="6092362" cy="609780"/>
          </a:xfrm>
          <a:prstGeom prst="rect">
            <a:avLst/>
          </a:prstGeom>
          <a:no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n-cs"/>
              </a:rPr>
              <a:t>空間の物理的なデザイン</a:t>
            </a:r>
          </a:p>
        </p:txBody>
      </p:sp>
      <p:sp>
        <p:nvSpPr>
          <p:cNvPr id="7" name="楕円 6"/>
          <p:cNvSpPr/>
          <p:nvPr/>
        </p:nvSpPr>
        <p:spPr>
          <a:xfrm>
            <a:off x="1913768" y="1497223"/>
            <a:ext cx="503675" cy="478221"/>
          </a:xfrm>
          <a:prstGeom prst="ellipse">
            <a:avLst/>
          </a:prstGeom>
          <a:solidFill>
            <a:schemeClr val="tx2">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smtClean="0">
                <a:ln>
                  <a:noFill/>
                </a:ln>
                <a:solidFill>
                  <a:schemeClr val="bg1"/>
                </a:solidFill>
                <a:effectLst/>
                <a:uLnTx/>
                <a:uFillTx/>
                <a:latin typeface="Meiryo UI" panose="020B0604030504040204" pitchFamily="50" charset="-128"/>
                <a:ea typeface="Meiryo UI" panose="020B0604030504040204" pitchFamily="50" charset="-128"/>
                <a:cs typeface="+mn-cs"/>
              </a:rPr>
              <a:t>１</a:t>
            </a:r>
          </a:p>
        </p:txBody>
      </p:sp>
      <p:sp>
        <p:nvSpPr>
          <p:cNvPr id="9" name="正方形/長方形 8">
            <a:extLst>
              <a:ext uri="{FF2B5EF4-FFF2-40B4-BE49-F238E27FC236}">
                <a16:creationId xmlns:a16="http://schemas.microsoft.com/office/drawing/2014/main" id="{9CA94F1B-12A0-4696-9F94-79BC5DDB109E}"/>
              </a:ext>
            </a:extLst>
          </p:cNvPr>
          <p:cNvSpPr/>
          <p:nvPr/>
        </p:nvSpPr>
        <p:spPr>
          <a:xfrm>
            <a:off x="2360031" y="4767415"/>
            <a:ext cx="6029240" cy="609780"/>
          </a:xfrm>
          <a:prstGeom prst="rect">
            <a:avLst/>
          </a:prstGeom>
          <a:noFill/>
          <a:ln w="38100" cap="flat" cmpd="sng" algn="ctr">
            <a:noFill/>
            <a:prstDash val="solid"/>
            <a:miter lim="800000"/>
          </a:ln>
          <a:effectLst/>
        </p:spPr>
        <p:txBody>
          <a:bodyPr rtlCol="0" anchor="ctr"/>
          <a:lstStyle/>
          <a:p>
            <a:pPr lvl="0" algn="ctr" defTabSz="914400">
              <a:defRPr/>
            </a:pPr>
            <a:r>
              <a:rPr kumimoji="0" lang="ja-JP" altLang="en-US" sz="2000" b="1" kern="0" dirty="0">
                <a:solidFill>
                  <a:srgbClr val="000000"/>
                </a:solidFill>
                <a:latin typeface="Meiryo UI" panose="020B0604030504040204" pitchFamily="50" charset="-128"/>
                <a:ea typeface="Meiryo UI" panose="020B0604030504040204" pitchFamily="50" charset="-128"/>
              </a:rPr>
              <a:t>関係性を整える心理的なデザイン</a:t>
            </a:r>
          </a:p>
        </p:txBody>
      </p:sp>
      <p:sp>
        <p:nvSpPr>
          <p:cNvPr id="10" name="楕円 9"/>
          <p:cNvSpPr/>
          <p:nvPr/>
        </p:nvSpPr>
        <p:spPr>
          <a:xfrm>
            <a:off x="2988481" y="4833203"/>
            <a:ext cx="498457" cy="478221"/>
          </a:xfrm>
          <a:prstGeom prst="ellipse">
            <a:avLst/>
          </a:prstGeom>
          <a:solidFill>
            <a:schemeClr val="tx2">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smtClean="0">
                <a:ln>
                  <a:noFill/>
                </a:ln>
                <a:solidFill>
                  <a:schemeClr val="bg1"/>
                </a:solidFill>
                <a:effectLst/>
                <a:uLnTx/>
                <a:uFillTx/>
                <a:latin typeface="Meiryo UI" panose="020B0604030504040204" pitchFamily="50" charset="-128"/>
                <a:ea typeface="Meiryo UI" panose="020B0604030504040204" pitchFamily="50" charset="-128"/>
                <a:cs typeface="+mn-cs"/>
              </a:rPr>
              <a:t>２</a:t>
            </a:r>
          </a:p>
        </p:txBody>
      </p:sp>
      <p:sp>
        <p:nvSpPr>
          <p:cNvPr id="11" name="正方形/長方形 10">
            <a:extLst>
              <a:ext uri="{FF2B5EF4-FFF2-40B4-BE49-F238E27FC236}">
                <a16:creationId xmlns:a16="http://schemas.microsoft.com/office/drawing/2014/main" id="{39D66ACD-6DA7-4A45-9118-C12B555885FA}"/>
              </a:ext>
            </a:extLst>
          </p:cNvPr>
          <p:cNvSpPr/>
          <p:nvPr/>
        </p:nvSpPr>
        <p:spPr>
          <a:xfrm>
            <a:off x="2417443" y="5400732"/>
            <a:ext cx="6827094" cy="1012302"/>
          </a:xfrm>
          <a:prstGeom prst="rect">
            <a:avLst/>
          </a:prstGeom>
          <a:noFill/>
          <a:ln w="38100" cap="flat" cmpd="sng" algn="ctr">
            <a:noFill/>
            <a:prstDash val="solid"/>
            <a:miter lim="800000"/>
          </a:ln>
          <a:effectLst/>
        </p:spPr>
        <p:txBody>
          <a:bodyPr rtlCol="0" anchor="ctr"/>
          <a:lstStyle/>
          <a:p>
            <a:pPr marL="285750" indent="-285750">
              <a:buFont typeface="Wingdings" panose="05000000000000000000" pitchFamily="2" charset="2"/>
              <a:buChar char="Ø"/>
              <a:defRPr/>
            </a:pPr>
            <a:r>
              <a:rPr kumimoji="0" lang="ja-JP" altLang="en-US" sz="2000" b="1" kern="0" dirty="0" smtClean="0">
                <a:latin typeface="Meiryo UI" panose="020B0604030504040204" pitchFamily="50" charset="-128"/>
                <a:ea typeface="Meiryo UI" panose="020B0604030504040204" pitchFamily="50" charset="-128"/>
              </a:rPr>
              <a:t>目的や流れなどを説明する、話しやすい雰囲気作りをする</a:t>
            </a:r>
            <a:endParaRPr kumimoji="0" lang="en-US" altLang="ja-JP" sz="2000" b="1" kern="0" dirty="0" smtClean="0">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Ø"/>
              <a:defRPr/>
            </a:pPr>
            <a:r>
              <a:rPr kumimoji="0" lang="ja-JP" altLang="en-US" sz="2000" b="1" kern="0" dirty="0">
                <a:latin typeface="Meiryo UI" panose="020B0604030504040204" pitchFamily="50" charset="-128"/>
                <a:ea typeface="Meiryo UI" panose="020B0604030504040204" pitchFamily="50" charset="-128"/>
              </a:rPr>
              <a:t>事前</a:t>
            </a:r>
            <a:r>
              <a:rPr kumimoji="0" lang="ja-JP" altLang="en-US" sz="2000" b="1" kern="0" dirty="0" smtClean="0">
                <a:latin typeface="Meiryo UI" panose="020B0604030504040204" pitchFamily="50" charset="-128"/>
                <a:ea typeface="Meiryo UI" panose="020B0604030504040204" pitchFamily="50" charset="-128"/>
              </a:rPr>
              <a:t>に</a:t>
            </a:r>
            <a:r>
              <a:rPr kumimoji="0" lang="ja-JP" altLang="en-US" sz="2000" b="1" kern="0" dirty="0">
                <a:latin typeface="Meiryo UI" panose="020B0604030504040204" pitchFamily="50" charset="-128"/>
                <a:ea typeface="Meiryo UI" panose="020B0604030504040204" pitchFamily="50" charset="-128"/>
              </a:rPr>
              <a:t>チーム</a:t>
            </a:r>
            <a:r>
              <a:rPr kumimoji="0" lang="ja-JP" altLang="en-US" sz="2000" b="1" kern="0" dirty="0" smtClean="0">
                <a:latin typeface="Meiryo UI" panose="020B0604030504040204" pitchFamily="50" charset="-128"/>
                <a:ea typeface="Meiryo UI" panose="020B0604030504040204" pitchFamily="50" charset="-128"/>
              </a:rPr>
              <a:t>に</a:t>
            </a:r>
            <a:r>
              <a:rPr kumimoji="0" lang="ja-JP" altLang="en-US" sz="2000" b="1" kern="0" dirty="0" err="1" smtClean="0">
                <a:latin typeface="Meiryo UI" panose="020B0604030504040204" pitchFamily="50" charset="-128"/>
                <a:ea typeface="Meiryo UI" panose="020B0604030504040204" pitchFamily="50" charset="-128"/>
              </a:rPr>
              <a:t>合わせて</a:t>
            </a:r>
            <a:r>
              <a:rPr kumimoji="0" lang="ja-JP" altLang="en-US" sz="2000" b="1" kern="0" dirty="0" smtClean="0">
                <a:latin typeface="Meiryo UI" panose="020B0604030504040204" pitchFamily="50" charset="-128"/>
                <a:ea typeface="Meiryo UI" panose="020B0604030504040204" pitchFamily="50" charset="-128"/>
              </a:rPr>
              <a:t>プログラムすることが大切</a:t>
            </a:r>
            <a:endParaRPr kumimoji="0" lang="en-US" altLang="ja-JP" sz="2000" b="1" kern="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753036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0"/>
          </p:nvPr>
        </p:nvSpPr>
        <p:spPr/>
        <p:txBody>
          <a:bodyPr/>
          <a:lstStyle/>
          <a:p>
            <a:r>
              <a:rPr lang="ja-JP" altLang="en-US" dirty="0">
                <a:latin typeface="Meiryo UI" panose="020B0604030504040204" pitchFamily="50" charset="-128"/>
                <a:ea typeface="Meiryo UI" panose="020B0604030504040204" pitchFamily="50" charset="-128"/>
              </a:rPr>
              <a:t>支援・促進する手引き　</a:t>
            </a:r>
            <a:r>
              <a:rPr lang="en-US" altLang="ja-JP" dirty="0" smtClean="0">
                <a:latin typeface="Meiryo UI" panose="020B0604030504040204" pitchFamily="50" charset="-128"/>
                <a:ea typeface="Meiryo UI" panose="020B0604030504040204" pitchFamily="50" charset="-128"/>
              </a:rPr>
              <a:t>P50</a:t>
            </a:r>
            <a:endParaRPr lang="en-US" altLang="ja-JP" dirty="0">
              <a:latin typeface="Meiryo UI" panose="020B0604030504040204" pitchFamily="50" charset="-128"/>
              <a:ea typeface="Meiryo UI" panose="020B0604030504040204" pitchFamily="50" charset="-128"/>
            </a:endParaRPr>
          </a:p>
        </p:txBody>
      </p:sp>
      <p:sp>
        <p:nvSpPr>
          <p:cNvPr id="3" name="テキスト ボックス 2">
            <a:extLst>
              <a:ext uri="{FF2B5EF4-FFF2-40B4-BE49-F238E27FC236}">
                <a16:creationId xmlns:a16="http://schemas.microsoft.com/office/drawing/2014/main" id="{A1FA5F8E-9CD0-9F4B-A12F-7D4F8F55BFCB}"/>
              </a:ext>
            </a:extLst>
          </p:cNvPr>
          <p:cNvSpPr txBox="1"/>
          <p:nvPr/>
        </p:nvSpPr>
        <p:spPr>
          <a:xfrm>
            <a:off x="397257" y="1380248"/>
            <a:ext cx="8847279" cy="461665"/>
          </a:xfrm>
          <a:prstGeom prst="rect">
            <a:avLst/>
          </a:prstGeom>
          <a:solidFill>
            <a:schemeClr val="bg2"/>
          </a:solidFill>
        </p:spPr>
        <p:txBody>
          <a:bodyPr wrap="square" rtlCol="0">
            <a:spAutoFit/>
          </a:bodyPr>
          <a:lstStyle/>
          <a:p>
            <a:r>
              <a:rPr lang="ja-JP" altLang="en-US" sz="2400" b="1" dirty="0">
                <a:latin typeface="Meiryo UI" panose="020B0604030504040204" pitchFamily="50" charset="-128"/>
                <a:ea typeface="Meiryo UI" panose="020B0604030504040204" pitchFamily="50" charset="-128"/>
              </a:rPr>
              <a:t>＜ファシリテーションのスキル：</a:t>
            </a:r>
            <a:r>
              <a:rPr lang="en-US" altLang="ja-JP" sz="2400" b="1" dirty="0">
                <a:latin typeface="Meiryo UI" panose="020B0604030504040204" pitchFamily="50" charset="-128"/>
                <a:ea typeface="Meiryo UI" panose="020B0604030504040204" pitchFamily="50" charset="-128"/>
              </a:rPr>
              <a:t>5</a:t>
            </a:r>
            <a:r>
              <a:rPr lang="ja-JP" altLang="en-US" sz="2400" b="1" dirty="0" err="1">
                <a:latin typeface="Meiryo UI" panose="020B0604030504040204" pitchFamily="50" charset="-128"/>
                <a:ea typeface="Meiryo UI" panose="020B0604030504040204" pitchFamily="50" charset="-128"/>
              </a:rPr>
              <a:t>つの</a:t>
            </a:r>
            <a:r>
              <a:rPr lang="ja-JP" altLang="en-US" sz="2400" b="1" dirty="0">
                <a:latin typeface="Meiryo UI" panose="020B0604030504040204" pitchFamily="50" charset="-128"/>
                <a:ea typeface="Meiryo UI" panose="020B0604030504040204" pitchFamily="50" charset="-128"/>
              </a:rPr>
              <a:t>基本＞②グループサイズ</a:t>
            </a:r>
          </a:p>
        </p:txBody>
      </p:sp>
      <p:pic>
        <p:nvPicPr>
          <p:cNvPr id="4" name="コンテンツ プレースホルダー 4">
            <a:extLst>
              <a:ext uri="{FF2B5EF4-FFF2-40B4-BE49-F238E27FC236}">
                <a16:creationId xmlns:a16="http://schemas.microsoft.com/office/drawing/2014/main" id="{82B82930-E2FB-1043-97AB-8AE3D3F418C5}"/>
              </a:ext>
            </a:extLst>
          </p:cNvPr>
          <p:cNvPicPr>
            <a:picLocks noChangeAspect="1"/>
          </p:cNvPicPr>
          <p:nvPr/>
        </p:nvPicPr>
        <p:blipFill rotWithShape="1">
          <a:blip r:embed="rId2"/>
          <a:srcRect l="4942" t="48336" r="4897" b="31051"/>
          <a:stretch/>
        </p:blipFill>
        <p:spPr>
          <a:xfrm>
            <a:off x="559069" y="2835003"/>
            <a:ext cx="5042003" cy="1631165"/>
          </a:xfrm>
          <a:prstGeom prst="rect">
            <a:avLst/>
          </a:prstGeom>
        </p:spPr>
      </p:pic>
      <p:sp>
        <p:nvSpPr>
          <p:cNvPr id="5" name="テキスト ボックス 4">
            <a:extLst>
              <a:ext uri="{FF2B5EF4-FFF2-40B4-BE49-F238E27FC236}">
                <a16:creationId xmlns:a16="http://schemas.microsoft.com/office/drawing/2014/main" id="{DCFEB5D4-2374-6D44-BFF6-D0B128034F0B}"/>
              </a:ext>
            </a:extLst>
          </p:cNvPr>
          <p:cNvSpPr txBox="1"/>
          <p:nvPr/>
        </p:nvSpPr>
        <p:spPr>
          <a:xfrm>
            <a:off x="608789" y="2136995"/>
            <a:ext cx="2828424" cy="547842"/>
          </a:xfrm>
          <a:prstGeom prst="rect">
            <a:avLst/>
          </a:prstGeom>
          <a:noFill/>
        </p:spPr>
        <p:txBody>
          <a:bodyPr wrap="square" rtlCol="0">
            <a:spAutoFit/>
          </a:bodyPr>
          <a:lstStyle/>
          <a:p>
            <a:r>
              <a:rPr lang="ja-JP" altLang="en-US" sz="1480" dirty="0">
                <a:latin typeface="Meiryo UI" panose="020B0604030504040204" pitchFamily="50" charset="-128"/>
                <a:ea typeface="Meiryo UI" panose="020B0604030504040204" pitchFamily="50" charset="-128"/>
              </a:rPr>
              <a:t>会議や話し合いあるある</a:t>
            </a:r>
            <a:endParaRPr lang="en-US" altLang="ja-JP" sz="1480" dirty="0">
              <a:latin typeface="Meiryo UI" panose="020B0604030504040204" pitchFamily="50" charset="-128"/>
              <a:ea typeface="Meiryo UI" panose="020B0604030504040204" pitchFamily="50" charset="-128"/>
            </a:endParaRPr>
          </a:p>
          <a:p>
            <a:r>
              <a:rPr lang="ja-JP" altLang="en-US" sz="1480" dirty="0">
                <a:latin typeface="Meiryo UI" panose="020B0604030504040204" pitchFamily="50" charset="-128"/>
                <a:ea typeface="Meiryo UI" panose="020B0604030504040204" pitchFamily="50" charset="-128"/>
              </a:rPr>
              <a:t>「問いかけてもシーンとする」</a:t>
            </a:r>
          </a:p>
        </p:txBody>
      </p:sp>
      <p:sp>
        <p:nvSpPr>
          <p:cNvPr id="6" name="テキスト ボックス 5">
            <a:extLst>
              <a:ext uri="{FF2B5EF4-FFF2-40B4-BE49-F238E27FC236}">
                <a16:creationId xmlns:a16="http://schemas.microsoft.com/office/drawing/2014/main" id="{C9A78A6F-C5FA-214D-A3EF-68BB93A63FD4}"/>
              </a:ext>
            </a:extLst>
          </p:cNvPr>
          <p:cNvSpPr txBox="1"/>
          <p:nvPr/>
        </p:nvSpPr>
        <p:spPr>
          <a:xfrm>
            <a:off x="3259646" y="2136995"/>
            <a:ext cx="2021686" cy="547842"/>
          </a:xfrm>
          <a:prstGeom prst="rect">
            <a:avLst/>
          </a:prstGeom>
          <a:noFill/>
        </p:spPr>
        <p:txBody>
          <a:bodyPr wrap="square" rtlCol="0">
            <a:spAutoFit/>
          </a:bodyPr>
          <a:lstStyle/>
          <a:p>
            <a:r>
              <a:rPr lang="ja-JP" altLang="en-US" sz="1480" dirty="0">
                <a:latin typeface="Meiryo UI" panose="020B0604030504040204" pitchFamily="50" charset="-128"/>
                <a:ea typeface="Meiryo UI" panose="020B0604030504040204" pitchFamily="50" charset="-128"/>
              </a:rPr>
              <a:t>意見を活発</a:t>
            </a:r>
            <a:r>
              <a:rPr lang="ja-JP" altLang="en-US" sz="1480" dirty="0" smtClean="0">
                <a:latin typeface="Meiryo UI" panose="020B0604030504040204" pitchFamily="50" charset="-128"/>
                <a:ea typeface="Meiryo UI" panose="020B0604030504040204" pitchFamily="50" charset="-128"/>
              </a:rPr>
              <a:t>に</a:t>
            </a:r>
            <a:endParaRPr lang="en-US" altLang="ja-JP" sz="1480" dirty="0" smtClean="0">
              <a:latin typeface="Meiryo UI" panose="020B0604030504040204" pitchFamily="50" charset="-128"/>
              <a:ea typeface="Meiryo UI" panose="020B0604030504040204" pitchFamily="50" charset="-128"/>
            </a:endParaRPr>
          </a:p>
          <a:p>
            <a:r>
              <a:rPr lang="ja-JP" altLang="en-US" sz="1480" dirty="0" smtClean="0">
                <a:latin typeface="Meiryo UI" panose="020B0604030504040204" pitchFamily="50" charset="-128"/>
                <a:ea typeface="Meiryo UI" panose="020B0604030504040204" pitchFamily="50" charset="-128"/>
              </a:rPr>
              <a:t>言い合える</a:t>
            </a:r>
            <a:r>
              <a:rPr lang="ja-JP" altLang="en-US" sz="1480" dirty="0">
                <a:latin typeface="Meiryo UI" panose="020B0604030504040204" pitchFamily="50" charset="-128"/>
                <a:ea typeface="Meiryo UI" panose="020B0604030504040204" pitchFamily="50" charset="-128"/>
              </a:rPr>
              <a:t>場にしたい</a:t>
            </a:r>
          </a:p>
        </p:txBody>
      </p:sp>
      <p:sp>
        <p:nvSpPr>
          <p:cNvPr id="7" name="右矢印 6"/>
          <p:cNvSpPr/>
          <p:nvPr/>
        </p:nvSpPr>
        <p:spPr>
          <a:xfrm>
            <a:off x="2759353" y="2265495"/>
            <a:ext cx="395704" cy="290842"/>
          </a:xfrm>
          <a:prstGeom prst="rightArrow">
            <a:avLst/>
          </a:prstGeom>
          <a:solidFill>
            <a:schemeClr val="accent2"/>
          </a:solidFill>
          <a:ln>
            <a:solidFill>
              <a:schemeClr val="accent2"/>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latin typeface="Meiryo UI" panose="020B0604030504040204" pitchFamily="50" charset="-128"/>
              <a:ea typeface="Meiryo UI" panose="020B0604030504040204" pitchFamily="50" charset="-128"/>
            </a:endParaRPr>
          </a:p>
        </p:txBody>
      </p:sp>
      <p:sp>
        <p:nvSpPr>
          <p:cNvPr id="8" name="右矢印 7"/>
          <p:cNvSpPr/>
          <p:nvPr/>
        </p:nvSpPr>
        <p:spPr>
          <a:xfrm>
            <a:off x="5205368" y="2265495"/>
            <a:ext cx="395704" cy="290842"/>
          </a:xfrm>
          <a:prstGeom prst="rightArrow">
            <a:avLst/>
          </a:prstGeom>
          <a:solidFill>
            <a:schemeClr val="accent2"/>
          </a:solidFill>
          <a:ln>
            <a:solidFill>
              <a:schemeClr val="accent2"/>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C9A78A6F-C5FA-214D-A3EF-68BB93A63FD4}"/>
              </a:ext>
            </a:extLst>
          </p:cNvPr>
          <p:cNvSpPr txBox="1"/>
          <p:nvPr/>
        </p:nvSpPr>
        <p:spPr>
          <a:xfrm>
            <a:off x="5696398" y="3001097"/>
            <a:ext cx="606108" cy="320088"/>
          </a:xfrm>
          <a:prstGeom prst="rect">
            <a:avLst/>
          </a:prstGeom>
          <a:noFill/>
        </p:spPr>
        <p:txBody>
          <a:bodyPr wrap="square" rtlCol="0">
            <a:spAutoFit/>
          </a:bodyPr>
          <a:lstStyle/>
          <a:p>
            <a:r>
              <a:rPr lang="ja-JP" altLang="en-US" sz="1480" dirty="0" smtClean="0">
                <a:latin typeface="Meiryo UI" panose="020B0604030504040204" pitchFamily="50" charset="-128"/>
                <a:ea typeface="Meiryo UI" panose="020B0604030504040204" pitchFamily="50" charset="-128"/>
              </a:rPr>
              <a:t>例）</a:t>
            </a:r>
            <a:endParaRPr lang="ja-JP" altLang="en-US" sz="1480" dirty="0">
              <a:latin typeface="Meiryo UI" panose="020B0604030504040204" pitchFamily="50" charset="-128"/>
              <a:ea typeface="Meiryo UI" panose="020B0604030504040204" pitchFamily="50" charset="-128"/>
            </a:endParaRPr>
          </a:p>
        </p:txBody>
      </p:sp>
      <p:pic>
        <p:nvPicPr>
          <p:cNvPr id="10" name="図 9"/>
          <p:cNvPicPr>
            <a:picLocks noChangeAspect="1"/>
          </p:cNvPicPr>
          <p:nvPr/>
        </p:nvPicPr>
        <p:blipFill>
          <a:blip r:embed="rId3"/>
          <a:stretch>
            <a:fillRect/>
          </a:stretch>
        </p:blipFill>
        <p:spPr>
          <a:xfrm>
            <a:off x="3381120" y="4660133"/>
            <a:ext cx="5808278" cy="1452070"/>
          </a:xfrm>
          <a:prstGeom prst="rect">
            <a:avLst/>
          </a:prstGeom>
        </p:spPr>
      </p:pic>
      <p:sp>
        <p:nvSpPr>
          <p:cNvPr id="11" name="テキスト ボックス 10">
            <a:extLst>
              <a:ext uri="{FF2B5EF4-FFF2-40B4-BE49-F238E27FC236}">
                <a16:creationId xmlns:a16="http://schemas.microsoft.com/office/drawing/2014/main" id="{593B625E-43B6-C141-B60A-7BBE729AE0FE}"/>
              </a:ext>
            </a:extLst>
          </p:cNvPr>
          <p:cNvSpPr txBox="1"/>
          <p:nvPr/>
        </p:nvSpPr>
        <p:spPr>
          <a:xfrm>
            <a:off x="5696398" y="2136995"/>
            <a:ext cx="3548139" cy="547842"/>
          </a:xfrm>
          <a:prstGeom prst="rect">
            <a:avLst/>
          </a:prstGeom>
          <a:noFill/>
        </p:spPr>
        <p:txBody>
          <a:bodyPr wrap="square" rtlCol="0">
            <a:spAutoFit/>
          </a:bodyPr>
          <a:lstStyle/>
          <a:p>
            <a:r>
              <a:rPr lang="ja-JP" altLang="en-US" sz="1480" dirty="0">
                <a:latin typeface="Meiryo UI" panose="020B0604030504040204" pitchFamily="50" charset="-128"/>
                <a:ea typeface="Meiryo UI" panose="020B0604030504040204" pitchFamily="50" charset="-128"/>
              </a:rPr>
              <a:t>話すハードルを上げているものは何なのか？を考え</a:t>
            </a:r>
            <a:r>
              <a:rPr lang="ja-JP" altLang="en-US" sz="1480" dirty="0" smtClean="0">
                <a:latin typeface="Meiryo UI" panose="020B0604030504040204" pitchFamily="50" charset="-128"/>
                <a:ea typeface="Meiryo UI" panose="020B0604030504040204" pitchFamily="50" charset="-128"/>
              </a:rPr>
              <a:t>、そのハードルを下げていく方法を考える</a:t>
            </a:r>
            <a:endParaRPr lang="en-US" altLang="ja-JP" sz="1480" dirty="0">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613C7FDD-7C8A-B448-A584-1307F6D92AEA}"/>
              </a:ext>
            </a:extLst>
          </p:cNvPr>
          <p:cNvSpPr txBox="1"/>
          <p:nvPr/>
        </p:nvSpPr>
        <p:spPr>
          <a:xfrm>
            <a:off x="6056236" y="3001097"/>
            <a:ext cx="3127832" cy="1384995"/>
          </a:xfrm>
          <a:prstGeom prst="rect">
            <a:avLst/>
          </a:prstGeom>
          <a:noFill/>
        </p:spPr>
        <p:txBody>
          <a:bodyPr wrap="square" rtlCol="0">
            <a:spAutoFit/>
          </a:bodyPr>
          <a:lstStyle/>
          <a:p>
            <a:pPr marL="285750" indent="-285750">
              <a:buFont typeface="Arial" panose="020B0604020202020204" pitchFamily="34" charset="0"/>
              <a:buChar char="•"/>
            </a:pPr>
            <a:r>
              <a:rPr lang="ja-JP" altLang="en-US" sz="1400" dirty="0" smtClean="0">
                <a:latin typeface="Meiryo UI" panose="020B0604030504040204" pitchFamily="50" charset="-128"/>
                <a:ea typeface="Meiryo UI" panose="020B0604030504040204" pitchFamily="50" charset="-128"/>
              </a:rPr>
              <a:t>意見</a:t>
            </a:r>
            <a:r>
              <a:rPr lang="ja-JP" altLang="en-US" sz="1400" dirty="0">
                <a:latin typeface="Meiryo UI" panose="020B0604030504040204" pitchFamily="50" charset="-128"/>
                <a:ea typeface="Meiryo UI" panose="020B0604030504040204" pitchFamily="50" charset="-128"/>
              </a:rPr>
              <a:t>が正しいかどうか自信がない</a:t>
            </a:r>
            <a:endParaRPr lang="en-US" altLang="ja-JP" sz="1400" dirty="0">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smtClean="0">
                <a:latin typeface="Meiryo UI" panose="020B0604030504040204" pitchFamily="50" charset="-128"/>
                <a:ea typeface="Meiryo UI" panose="020B0604030504040204" pitchFamily="50" charset="-128"/>
              </a:rPr>
              <a:t>何</a:t>
            </a:r>
            <a:r>
              <a:rPr lang="ja-JP" altLang="en-US" sz="1400" dirty="0">
                <a:latin typeface="Meiryo UI" panose="020B0604030504040204" pitchFamily="50" charset="-128"/>
                <a:ea typeface="Meiryo UI" panose="020B0604030504040204" pitchFamily="50" charset="-128"/>
              </a:rPr>
              <a:t>か言っても、違っていると怒られる？</a:t>
            </a:r>
            <a:endParaRPr lang="en-US" altLang="ja-JP" sz="1400" dirty="0">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smtClean="0">
                <a:latin typeface="Meiryo UI" panose="020B0604030504040204" pitchFamily="50" charset="-128"/>
                <a:ea typeface="Meiryo UI" panose="020B0604030504040204" pitchFamily="50" charset="-128"/>
              </a:rPr>
              <a:t>そもそも</a:t>
            </a:r>
            <a:r>
              <a:rPr lang="ja-JP" altLang="en-US" sz="1400" dirty="0">
                <a:latin typeface="Meiryo UI" panose="020B0604030504040204" pitchFamily="50" charset="-128"/>
                <a:ea typeface="Meiryo UI" panose="020B0604030504040204" pitchFamily="50" charset="-128"/>
              </a:rPr>
              <a:t>何を言っていいのかわからない</a:t>
            </a:r>
            <a:endParaRPr lang="en-US" altLang="ja-JP" sz="1400" dirty="0">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smtClean="0">
                <a:latin typeface="Meiryo UI" panose="020B0604030504040204" pitchFamily="50" charset="-128"/>
                <a:ea typeface="Meiryo UI" panose="020B0604030504040204" pitchFamily="50" charset="-128"/>
              </a:rPr>
              <a:t>質問</a:t>
            </a:r>
            <a:r>
              <a:rPr lang="ja-JP" altLang="en-US" sz="1400" dirty="0">
                <a:latin typeface="Meiryo UI" panose="020B0604030504040204" pitchFamily="50" charset="-128"/>
                <a:ea typeface="Meiryo UI" panose="020B0604030504040204" pitchFamily="50" charset="-128"/>
              </a:rPr>
              <a:t>の意味が不明</a:t>
            </a:r>
            <a:endParaRPr lang="en-US" altLang="ja-JP" sz="1400" dirty="0">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smtClean="0">
                <a:latin typeface="Meiryo UI" panose="020B0604030504040204" pitchFamily="50" charset="-128"/>
                <a:ea typeface="Meiryo UI" panose="020B0604030504040204" pitchFamily="50" charset="-128"/>
              </a:rPr>
              <a:t>今</a:t>
            </a:r>
            <a:r>
              <a:rPr lang="ja-JP" altLang="en-US" sz="1400" dirty="0">
                <a:latin typeface="Meiryo UI" panose="020B0604030504040204" pitchFamily="50" charset="-128"/>
                <a:ea typeface="Meiryo UI" panose="020B0604030504040204" pitchFamily="50" charset="-128"/>
              </a:rPr>
              <a:t>真剣に考えている</a:t>
            </a:r>
            <a:endParaRPr lang="en-US" altLang="ja-JP" sz="1400" dirty="0">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smtClean="0">
                <a:latin typeface="Meiryo UI" panose="020B0604030504040204" pitchFamily="50" charset="-128"/>
                <a:ea typeface="Meiryo UI" panose="020B0604030504040204" pitchFamily="50" charset="-128"/>
              </a:rPr>
              <a:t>私</a:t>
            </a:r>
            <a:r>
              <a:rPr lang="ja-JP" altLang="en-US" sz="1400" dirty="0">
                <a:latin typeface="Meiryo UI" panose="020B0604030504040204" pitchFamily="50" charset="-128"/>
                <a:ea typeface="Meiryo UI" panose="020B0604030504040204" pitchFamily="50" charset="-128"/>
              </a:rPr>
              <a:t>だけが違って</a:t>
            </a:r>
            <a:r>
              <a:rPr lang="ja-JP" altLang="en-US" sz="1400" dirty="0" smtClean="0">
                <a:latin typeface="Meiryo UI" panose="020B0604030504040204" pitchFamily="50" charset="-128"/>
                <a:ea typeface="Meiryo UI" panose="020B0604030504040204" pitchFamily="50" charset="-128"/>
              </a:rPr>
              <a:t>いたら</a:t>
            </a:r>
            <a:r>
              <a:rPr lang="ja-JP" altLang="en-US" sz="1400" dirty="0">
                <a:latin typeface="Meiryo UI" panose="020B0604030504040204" pitchFamily="50" charset="-128"/>
                <a:ea typeface="Meiryo UI" panose="020B0604030504040204" pitchFamily="50" charset="-128"/>
              </a:rPr>
              <a:t>気まずい　等々</a:t>
            </a:r>
          </a:p>
        </p:txBody>
      </p:sp>
    </p:spTree>
    <p:extLst>
      <p:ext uri="{BB962C8B-B14F-4D97-AF65-F5344CB8AC3E}">
        <p14:creationId xmlns:p14="http://schemas.microsoft.com/office/powerpoint/2010/main" val="380087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heckerboard(across)">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1"/>
          <p:cNvSpPr>
            <a:spLocks noGrp="1"/>
          </p:cNvSpPr>
          <p:nvPr>
            <p:ph type="body" sz="quarter" idx="10"/>
          </p:nvPr>
        </p:nvSpPr>
        <p:spPr>
          <a:xfrm>
            <a:off x="6285259" y="590024"/>
            <a:ext cx="2959278" cy="450850"/>
          </a:xfrm>
        </p:spPr>
        <p:txBody>
          <a:bodyPr/>
          <a:lstStyle/>
          <a:p>
            <a:r>
              <a:rPr lang="ja-JP" altLang="en-US" dirty="0">
                <a:latin typeface="Meiryo UI" panose="020B0604030504040204" pitchFamily="50" charset="-128"/>
                <a:ea typeface="Meiryo UI" panose="020B0604030504040204" pitchFamily="50" charset="-128"/>
              </a:rPr>
              <a:t>支援・促進する手引き　</a:t>
            </a:r>
            <a:r>
              <a:rPr lang="en-US" altLang="ja-JP" dirty="0" smtClean="0">
                <a:latin typeface="Meiryo UI" panose="020B0604030504040204" pitchFamily="50" charset="-128"/>
                <a:ea typeface="Meiryo UI" panose="020B0604030504040204" pitchFamily="50" charset="-128"/>
              </a:rPr>
              <a:t>P51</a:t>
            </a:r>
            <a:endParaRPr lang="en-US" altLang="ja-JP" dirty="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A1FA5F8E-9CD0-9F4B-A12F-7D4F8F55BFCB}"/>
              </a:ext>
            </a:extLst>
          </p:cNvPr>
          <p:cNvSpPr txBox="1"/>
          <p:nvPr/>
        </p:nvSpPr>
        <p:spPr>
          <a:xfrm>
            <a:off x="577367" y="1475735"/>
            <a:ext cx="8156142" cy="461665"/>
          </a:xfrm>
          <a:prstGeom prst="rect">
            <a:avLst/>
          </a:prstGeom>
          <a:solidFill>
            <a:schemeClr val="accent1">
              <a:lumMod val="20000"/>
              <a:lumOff val="80000"/>
            </a:schemeClr>
          </a:solidFill>
        </p:spPr>
        <p:txBody>
          <a:bodyPr wrap="square" rtlCol="0">
            <a:spAutoFit/>
          </a:bodyPr>
          <a:lstStyle/>
          <a:p>
            <a:r>
              <a:rPr lang="ja-JP" altLang="en-US" sz="2400" b="1" dirty="0">
                <a:latin typeface="Meiryo UI" panose="020B0604030504040204" pitchFamily="50" charset="-128"/>
                <a:ea typeface="Meiryo UI" panose="020B0604030504040204" pitchFamily="50" charset="-128"/>
              </a:rPr>
              <a:t>＜ファシリテーションのスキル：</a:t>
            </a:r>
            <a:r>
              <a:rPr lang="en-US" altLang="ja-JP" sz="2400" b="1" dirty="0">
                <a:latin typeface="Meiryo UI" panose="020B0604030504040204" pitchFamily="50" charset="-128"/>
                <a:ea typeface="Meiryo UI" panose="020B0604030504040204" pitchFamily="50" charset="-128"/>
              </a:rPr>
              <a:t>5</a:t>
            </a:r>
            <a:r>
              <a:rPr lang="ja-JP" altLang="en-US" sz="2400" b="1" dirty="0" err="1">
                <a:latin typeface="Meiryo UI" panose="020B0604030504040204" pitchFamily="50" charset="-128"/>
                <a:ea typeface="Meiryo UI" panose="020B0604030504040204" pitchFamily="50" charset="-128"/>
              </a:rPr>
              <a:t>つの</a:t>
            </a:r>
            <a:r>
              <a:rPr lang="ja-JP" altLang="en-US" sz="2400" b="1" dirty="0">
                <a:latin typeface="Meiryo UI" panose="020B0604030504040204" pitchFamily="50" charset="-128"/>
                <a:ea typeface="Meiryo UI" panose="020B0604030504040204" pitchFamily="50" charset="-128"/>
              </a:rPr>
              <a:t>基本＞③発言の見える化</a:t>
            </a:r>
          </a:p>
        </p:txBody>
      </p:sp>
      <p:sp>
        <p:nvSpPr>
          <p:cNvPr id="5" name="テキスト ボックス 4">
            <a:extLst>
              <a:ext uri="{FF2B5EF4-FFF2-40B4-BE49-F238E27FC236}">
                <a16:creationId xmlns:a16="http://schemas.microsoft.com/office/drawing/2014/main" id="{3961F367-1595-0241-A538-144B35397795}"/>
              </a:ext>
            </a:extLst>
          </p:cNvPr>
          <p:cNvSpPr txBox="1"/>
          <p:nvPr/>
        </p:nvSpPr>
        <p:spPr>
          <a:xfrm>
            <a:off x="577367" y="2106280"/>
            <a:ext cx="4548816" cy="2354491"/>
          </a:xfrm>
          <a:prstGeom prst="rect">
            <a:avLst/>
          </a:prstGeom>
          <a:noFill/>
        </p:spPr>
        <p:txBody>
          <a:bodyPr wrap="square" rtlCol="0">
            <a:spAutoFit/>
          </a:bodyPr>
          <a:lstStyle/>
          <a:p>
            <a:pPr>
              <a:lnSpc>
                <a:spcPct val="150000"/>
              </a:lnSpc>
            </a:pPr>
            <a:r>
              <a:rPr lang="ja-JP" altLang="en-US" sz="1800" b="1" dirty="0">
                <a:latin typeface="Meiryo UI" panose="020B0604030504040204" pitchFamily="50" charset="-128"/>
                <a:ea typeface="Meiryo UI" panose="020B0604030504040204" pitchFamily="50" charset="-128"/>
              </a:rPr>
              <a:t>ファシリテーターが事前にやっておくと良いこと</a:t>
            </a:r>
            <a:endParaRPr lang="en-US" altLang="ja-JP" sz="1800" b="1" dirty="0">
              <a:latin typeface="Meiryo UI" panose="020B0604030504040204" pitchFamily="50" charset="-128"/>
              <a:ea typeface="Meiryo UI" panose="020B0604030504040204" pitchFamily="50" charset="-128"/>
            </a:endParaRPr>
          </a:p>
          <a:p>
            <a:pPr marL="342900" indent="-342900">
              <a:lnSpc>
                <a:spcPct val="150000"/>
              </a:lnSpc>
              <a:buFont typeface="+mj-lt"/>
              <a:buAutoNum type="arabicPeriod"/>
            </a:pPr>
            <a:r>
              <a:rPr lang="ja-JP" altLang="en-US" sz="1600" dirty="0">
                <a:latin typeface="Meiryo UI" panose="020B0604030504040204" pitchFamily="50" charset="-128"/>
                <a:ea typeface="Meiryo UI" panose="020B0604030504040204" pitchFamily="50" charset="-128"/>
              </a:rPr>
              <a:t>今日のゴール、時間、役割、ルールなどオリエンテーション項目は紙に書いて貼り出せる準備をしておく。</a:t>
            </a:r>
            <a:endParaRPr lang="en-US" altLang="ja-JP" sz="1600" dirty="0">
              <a:latin typeface="Meiryo UI" panose="020B0604030504040204" pitchFamily="50" charset="-128"/>
              <a:ea typeface="Meiryo UI" panose="020B0604030504040204" pitchFamily="50" charset="-128"/>
            </a:endParaRPr>
          </a:p>
          <a:p>
            <a:pPr marL="342900" indent="-342900">
              <a:lnSpc>
                <a:spcPct val="150000"/>
              </a:lnSpc>
              <a:buFont typeface="+mj-lt"/>
              <a:buAutoNum type="arabicPeriod"/>
            </a:pPr>
            <a:r>
              <a:rPr lang="ja-JP" altLang="en-US" sz="1600" dirty="0">
                <a:latin typeface="Meiryo UI" panose="020B0604030504040204" pitchFamily="50" charset="-128"/>
                <a:ea typeface="Meiryo UI" panose="020B0604030504040204" pitchFamily="50" charset="-128"/>
              </a:rPr>
              <a:t>議題や話し合うテーマなども、進行に合わせて提示できるように</a:t>
            </a:r>
            <a:r>
              <a:rPr lang="ja-JP" altLang="en-US" sz="1600" dirty="0" smtClean="0">
                <a:latin typeface="Meiryo UI" panose="020B0604030504040204" pitchFamily="50" charset="-128"/>
                <a:ea typeface="Meiryo UI" panose="020B0604030504040204" pitchFamily="50" charset="-128"/>
              </a:rPr>
              <a:t>、</a:t>
            </a:r>
            <a:r>
              <a:rPr lang="en-US" altLang="ja-JP" sz="1600" dirty="0" smtClean="0">
                <a:latin typeface="Meiryo UI" panose="020B0604030504040204" pitchFamily="50" charset="-128"/>
                <a:ea typeface="Meiryo UI" panose="020B0604030504040204" pitchFamily="50" charset="-128"/>
              </a:rPr>
              <a:t>A4</a:t>
            </a:r>
            <a:r>
              <a:rPr lang="ja-JP" altLang="en-US" sz="1600" dirty="0">
                <a:latin typeface="Meiryo UI" panose="020B0604030504040204" pitchFamily="50" charset="-128"/>
                <a:ea typeface="Meiryo UI" panose="020B0604030504040204" pitchFamily="50" charset="-128"/>
              </a:rPr>
              <a:t>白紙などに参加者に見えやすいように事前に書いておく</a:t>
            </a:r>
          </a:p>
        </p:txBody>
      </p:sp>
      <p:pic>
        <p:nvPicPr>
          <p:cNvPr id="7" name="図 6"/>
          <p:cNvPicPr>
            <a:picLocks noChangeAspect="1"/>
          </p:cNvPicPr>
          <p:nvPr/>
        </p:nvPicPr>
        <p:blipFill>
          <a:blip r:embed="rId2"/>
          <a:stretch>
            <a:fillRect/>
          </a:stretch>
        </p:blipFill>
        <p:spPr>
          <a:xfrm>
            <a:off x="577367" y="4584743"/>
            <a:ext cx="7440063" cy="1657581"/>
          </a:xfrm>
          <a:prstGeom prst="corner">
            <a:avLst>
              <a:gd name="adj1" fmla="val 88448"/>
              <a:gd name="adj2" fmla="val 185404"/>
            </a:avLst>
          </a:prstGeom>
        </p:spPr>
      </p:pic>
      <p:pic>
        <p:nvPicPr>
          <p:cNvPr id="6" name="コンテンツ プレースホルダー 4">
            <a:extLst>
              <a:ext uri="{FF2B5EF4-FFF2-40B4-BE49-F238E27FC236}">
                <a16:creationId xmlns:a16="http://schemas.microsoft.com/office/drawing/2014/main" id="{566D0102-D6E7-AE48-AA2E-08BA0F71566C}"/>
              </a:ext>
            </a:extLst>
          </p:cNvPr>
          <p:cNvPicPr>
            <a:picLocks noChangeAspect="1"/>
          </p:cNvPicPr>
          <p:nvPr/>
        </p:nvPicPr>
        <p:blipFill rotWithShape="1">
          <a:blip r:embed="rId3"/>
          <a:srcRect l="4500" t="58799" r="6586" b="5560"/>
          <a:stretch/>
        </p:blipFill>
        <p:spPr>
          <a:xfrm>
            <a:off x="5273949" y="2083549"/>
            <a:ext cx="3970588" cy="2252321"/>
          </a:xfrm>
          <a:prstGeom prst="rect">
            <a:avLst/>
          </a:prstGeom>
        </p:spPr>
      </p:pic>
    </p:spTree>
    <p:extLst>
      <p:ext uri="{BB962C8B-B14F-4D97-AF65-F5344CB8AC3E}">
        <p14:creationId xmlns:p14="http://schemas.microsoft.com/office/powerpoint/2010/main" val="2034562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1"/>
          <p:cNvSpPr>
            <a:spLocks noGrp="1"/>
          </p:cNvSpPr>
          <p:nvPr>
            <p:ph type="body" sz="quarter" idx="10"/>
          </p:nvPr>
        </p:nvSpPr>
        <p:spPr>
          <a:xfrm>
            <a:off x="6285259" y="590024"/>
            <a:ext cx="2959278" cy="450850"/>
          </a:xfrm>
        </p:spPr>
        <p:txBody>
          <a:bodyPr/>
          <a:lstStyle/>
          <a:p>
            <a:r>
              <a:rPr lang="ja-JP" altLang="en-US" dirty="0">
                <a:latin typeface="Meiryo UI" panose="020B0604030504040204" pitchFamily="50" charset="-128"/>
                <a:ea typeface="Meiryo UI" panose="020B0604030504040204" pitchFamily="50" charset="-128"/>
              </a:rPr>
              <a:t>支援・促進する手引き　</a:t>
            </a:r>
            <a:r>
              <a:rPr lang="en-US" altLang="ja-JP" dirty="0" smtClean="0">
                <a:latin typeface="Meiryo UI" panose="020B0604030504040204" pitchFamily="50" charset="-128"/>
                <a:ea typeface="Meiryo UI" panose="020B0604030504040204" pitchFamily="50" charset="-128"/>
              </a:rPr>
              <a:t>P51</a:t>
            </a:r>
            <a:endParaRPr lang="en-US" altLang="ja-JP" dirty="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A1FA5F8E-9CD0-9F4B-A12F-7D4F8F55BFCB}"/>
              </a:ext>
            </a:extLst>
          </p:cNvPr>
          <p:cNvSpPr txBox="1"/>
          <p:nvPr/>
        </p:nvSpPr>
        <p:spPr>
          <a:xfrm>
            <a:off x="535802" y="1392036"/>
            <a:ext cx="8702229" cy="461665"/>
          </a:xfrm>
          <a:prstGeom prst="rect">
            <a:avLst/>
          </a:prstGeom>
          <a:solidFill>
            <a:schemeClr val="bg2"/>
          </a:solidFill>
        </p:spPr>
        <p:txBody>
          <a:bodyPr wrap="square" rtlCol="0">
            <a:spAutoFit/>
          </a:bodyPr>
          <a:lstStyle/>
          <a:p>
            <a:r>
              <a:rPr lang="ja-JP" altLang="en-US" sz="2400" b="1" dirty="0">
                <a:latin typeface="Meiryo UI" panose="020B0604030504040204" pitchFamily="50" charset="-128"/>
                <a:ea typeface="Meiryo UI" panose="020B0604030504040204" pitchFamily="50" charset="-128"/>
              </a:rPr>
              <a:t>＜ファシリテーションのスキル：</a:t>
            </a:r>
            <a:r>
              <a:rPr lang="en-US" altLang="ja-JP" sz="2400" b="1" dirty="0">
                <a:latin typeface="Meiryo UI" panose="020B0604030504040204" pitchFamily="50" charset="-128"/>
                <a:ea typeface="Meiryo UI" panose="020B0604030504040204" pitchFamily="50" charset="-128"/>
              </a:rPr>
              <a:t>5</a:t>
            </a:r>
            <a:r>
              <a:rPr lang="ja-JP" altLang="en-US" sz="2400" b="1" dirty="0" err="1">
                <a:latin typeface="Meiryo UI" panose="020B0604030504040204" pitchFamily="50" charset="-128"/>
                <a:ea typeface="Meiryo UI" panose="020B0604030504040204" pitchFamily="50" charset="-128"/>
              </a:rPr>
              <a:t>つの</a:t>
            </a:r>
            <a:r>
              <a:rPr lang="ja-JP" altLang="en-US" sz="2400" b="1" dirty="0">
                <a:latin typeface="Meiryo UI" panose="020B0604030504040204" pitchFamily="50" charset="-128"/>
                <a:ea typeface="Meiryo UI" panose="020B0604030504040204" pitchFamily="50" charset="-128"/>
              </a:rPr>
              <a:t>基本＞③発言の見える化</a:t>
            </a:r>
          </a:p>
        </p:txBody>
      </p:sp>
      <p:pic>
        <p:nvPicPr>
          <p:cNvPr id="5" name="図 4"/>
          <p:cNvPicPr>
            <a:picLocks noChangeAspect="1"/>
          </p:cNvPicPr>
          <p:nvPr/>
        </p:nvPicPr>
        <p:blipFill>
          <a:blip r:embed="rId2"/>
          <a:stretch>
            <a:fillRect/>
          </a:stretch>
        </p:blipFill>
        <p:spPr>
          <a:xfrm>
            <a:off x="699057" y="2327564"/>
            <a:ext cx="8538975" cy="3837740"/>
          </a:xfrm>
          <a:prstGeom prst="rect">
            <a:avLst/>
          </a:prstGeom>
        </p:spPr>
      </p:pic>
    </p:spTree>
    <p:extLst>
      <p:ext uri="{BB962C8B-B14F-4D97-AF65-F5344CB8AC3E}">
        <p14:creationId xmlns:p14="http://schemas.microsoft.com/office/powerpoint/2010/main" val="13974799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1"/>
          <p:cNvSpPr>
            <a:spLocks noGrp="1"/>
          </p:cNvSpPr>
          <p:nvPr>
            <p:ph type="body" sz="quarter" idx="10"/>
          </p:nvPr>
        </p:nvSpPr>
        <p:spPr>
          <a:xfrm>
            <a:off x="6285259" y="590024"/>
            <a:ext cx="2959278" cy="450850"/>
          </a:xfrm>
        </p:spPr>
        <p:txBody>
          <a:bodyPr/>
          <a:lstStyle/>
          <a:p>
            <a:r>
              <a:rPr lang="ja-JP" altLang="en-US" dirty="0">
                <a:latin typeface="Meiryo UI" panose="020B0604030504040204" pitchFamily="50" charset="-128"/>
                <a:ea typeface="Meiryo UI" panose="020B0604030504040204" pitchFamily="50" charset="-128"/>
              </a:rPr>
              <a:t>支援・促進する手引き　</a:t>
            </a:r>
            <a:r>
              <a:rPr lang="en-US" altLang="ja-JP" dirty="0" smtClean="0">
                <a:latin typeface="Meiryo UI" panose="020B0604030504040204" pitchFamily="50" charset="-128"/>
                <a:ea typeface="Meiryo UI" panose="020B0604030504040204" pitchFamily="50" charset="-128"/>
              </a:rPr>
              <a:t>P52</a:t>
            </a:r>
            <a:endParaRPr lang="en-US" altLang="ja-JP" dirty="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A1FA5F8E-9CD0-9F4B-A12F-7D4F8F55BFCB}"/>
              </a:ext>
            </a:extLst>
          </p:cNvPr>
          <p:cNvSpPr txBox="1"/>
          <p:nvPr/>
        </p:nvSpPr>
        <p:spPr>
          <a:xfrm>
            <a:off x="563511" y="1376297"/>
            <a:ext cx="8681025" cy="461665"/>
          </a:xfrm>
          <a:prstGeom prst="rect">
            <a:avLst/>
          </a:prstGeom>
          <a:solidFill>
            <a:schemeClr val="bg2"/>
          </a:solidFill>
        </p:spPr>
        <p:txBody>
          <a:bodyPr wrap="square" rtlCol="0">
            <a:spAutoFit/>
          </a:bodyPr>
          <a:lstStyle/>
          <a:p>
            <a:r>
              <a:rPr lang="ja-JP" altLang="en-US" sz="2400" b="1" dirty="0">
                <a:latin typeface="Meiryo UI" panose="020B0604030504040204" pitchFamily="50" charset="-128"/>
                <a:ea typeface="Meiryo UI" panose="020B0604030504040204" pitchFamily="50" charset="-128"/>
              </a:rPr>
              <a:t>＜ファシリテーションのスキル：</a:t>
            </a:r>
            <a:r>
              <a:rPr lang="en-US" altLang="ja-JP" sz="2400" b="1" dirty="0">
                <a:latin typeface="Meiryo UI" panose="020B0604030504040204" pitchFamily="50" charset="-128"/>
                <a:ea typeface="Meiryo UI" panose="020B0604030504040204" pitchFamily="50" charset="-128"/>
              </a:rPr>
              <a:t>5</a:t>
            </a:r>
            <a:r>
              <a:rPr lang="ja-JP" altLang="en-US" sz="2400" b="1" dirty="0" err="1">
                <a:latin typeface="Meiryo UI" panose="020B0604030504040204" pitchFamily="50" charset="-128"/>
                <a:ea typeface="Meiryo UI" panose="020B0604030504040204" pitchFamily="50" charset="-128"/>
              </a:rPr>
              <a:t>つの</a:t>
            </a:r>
            <a:r>
              <a:rPr lang="ja-JP" altLang="en-US" sz="2400" b="1" dirty="0">
                <a:latin typeface="Meiryo UI" panose="020B0604030504040204" pitchFamily="50" charset="-128"/>
                <a:ea typeface="Meiryo UI" panose="020B0604030504040204" pitchFamily="50" charset="-128"/>
              </a:rPr>
              <a:t>基本＞④問いを立てる</a:t>
            </a:r>
          </a:p>
        </p:txBody>
      </p:sp>
      <p:pic>
        <p:nvPicPr>
          <p:cNvPr id="5" name="図 4">
            <a:extLst>
              <a:ext uri="{FF2B5EF4-FFF2-40B4-BE49-F238E27FC236}">
                <a16:creationId xmlns:a16="http://schemas.microsoft.com/office/drawing/2014/main" id="{5EF8A553-D494-0242-B40C-B79618A171A6}"/>
              </a:ext>
            </a:extLst>
          </p:cNvPr>
          <p:cNvPicPr>
            <a:picLocks noChangeAspect="1"/>
          </p:cNvPicPr>
          <p:nvPr/>
        </p:nvPicPr>
        <p:blipFill rotWithShape="1">
          <a:blip r:embed="rId2"/>
          <a:srcRect l="5746" t="12616" r="5763" b="49306"/>
          <a:stretch/>
        </p:blipFill>
        <p:spPr>
          <a:xfrm>
            <a:off x="1335842" y="1937400"/>
            <a:ext cx="7217558" cy="4395051"/>
          </a:xfrm>
          <a:prstGeom prst="rect">
            <a:avLst/>
          </a:prstGeom>
        </p:spPr>
      </p:pic>
    </p:spTree>
    <p:extLst>
      <p:ext uri="{BB962C8B-B14F-4D97-AF65-F5344CB8AC3E}">
        <p14:creationId xmlns:p14="http://schemas.microsoft.com/office/powerpoint/2010/main" val="216051171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緑">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C350787988448F4AA39083C7AD3AF113" ma:contentTypeVersion="13" ma:contentTypeDescription="新しいドキュメントを作成します。" ma:contentTypeScope="" ma:versionID="84f67fd8a2233bee95bba7ba0be33800">
  <xsd:schema xmlns:xsd="http://www.w3.org/2001/XMLSchema" xmlns:xs="http://www.w3.org/2001/XMLSchema" xmlns:p="http://schemas.microsoft.com/office/2006/metadata/properties" xmlns:ns2="caf6acff-734e-4e6e-ba95-720f30d1ea0f" xmlns:ns3="f069099e-eee3-43c6-8254-edc6c1974cbd" targetNamespace="http://schemas.microsoft.com/office/2006/metadata/properties" ma:root="true" ma:fieldsID="cec361f6df7917edc14c15be2f611cd5" ns2:_="" ns3:_="">
    <xsd:import namespace="caf6acff-734e-4e6e-ba95-720f30d1ea0f"/>
    <xsd:import namespace="f069099e-eee3-43c6-8254-edc6c1974cb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af6acff-734e-4e6e-ba95-720f30d1ea0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069099e-eee3-43c6-8254-edc6c1974cbd" elementFormDefault="qualified">
    <xsd:import namespace="http://schemas.microsoft.com/office/2006/documentManagement/types"/>
    <xsd:import namespace="http://schemas.microsoft.com/office/infopath/2007/PartnerControls"/>
    <xsd:element name="SharedWithUsers" ma:index="10"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AC2E9CE-F8C7-462C-84B9-70EB04D3A796}"/>
</file>

<file path=customXml/itemProps2.xml><?xml version="1.0" encoding="utf-8"?>
<ds:datastoreItem xmlns:ds="http://schemas.openxmlformats.org/officeDocument/2006/customXml" ds:itemID="{68304905-1910-409F-8814-0DA303B3950D}"/>
</file>

<file path=customXml/itemProps3.xml><?xml version="1.0" encoding="utf-8"?>
<ds:datastoreItem xmlns:ds="http://schemas.openxmlformats.org/officeDocument/2006/customXml" ds:itemID="{2A314A79-8B26-4C39-BC91-2530B15AE533}"/>
</file>

<file path=docProps/app.xml><?xml version="1.0" encoding="utf-8"?>
<Properties xmlns="http://schemas.openxmlformats.org/officeDocument/2006/extended-properties" xmlns:vt="http://schemas.openxmlformats.org/officeDocument/2006/docPropsVTypes">
  <Template>Office Theme</Template>
  <TotalTime>1110</TotalTime>
  <Words>1588</Words>
  <Application>Microsoft Office PowerPoint</Application>
  <PresentationFormat>A4 210 x 297 mm</PresentationFormat>
  <Paragraphs>125</Paragraphs>
  <Slides>20</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20</vt:i4>
      </vt:variant>
    </vt:vector>
  </HeadingPairs>
  <TitlesOfParts>
    <vt:vector size="28" baseType="lpstr">
      <vt:lpstr>HGPGothicE</vt:lpstr>
      <vt:lpstr>Meiryo UI</vt:lpstr>
      <vt:lpstr>メイリオ</vt:lpstr>
      <vt:lpstr>游ゴシック</vt:lpstr>
      <vt:lpstr>Arial</vt:lpstr>
      <vt:lpstr>Calibri</vt:lpstr>
      <vt:lpstr>Wingdings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エディター １</dc:creator>
  <cp:lastModifiedBy>山崎 智美</cp:lastModifiedBy>
  <cp:revision>66</cp:revision>
  <dcterms:created xsi:type="dcterms:W3CDTF">2022-01-04T11:33:49Z</dcterms:created>
  <dcterms:modified xsi:type="dcterms:W3CDTF">2022-03-27T08:03:42Z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0x010100C350787988448F4AA39083C7AD3AF113</vt:lpwstr>
  </property>
</Properties>
</file>