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9.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30.xml" ContentType="application/vnd.openxmlformats-officedocument.presentationml.slide+xml"/>
  <Override PartName="/ppt/slides/slide9.xml" ContentType="application/vnd.openxmlformats-officedocument.presentationml.slide+xml"/>
  <Override PartName="/ppt/slides/slide32.xml" ContentType="application/vnd.openxmlformats-officedocument.presentationml.slide+xml"/>
  <Override PartName="/ppt/slides/slide2.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ppt/changesInfos/changesInfo1.xml" ContentType="application/vnd.ms-powerpoint.changes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9" r:id="rId2"/>
    <p:sldId id="260" r:id="rId3"/>
    <p:sldId id="261" r:id="rId4"/>
    <p:sldId id="262" r:id="rId5"/>
    <p:sldId id="263" r:id="rId6"/>
    <p:sldId id="264" r:id="rId7"/>
    <p:sldId id="266" r:id="rId8"/>
    <p:sldId id="265" r:id="rId9"/>
    <p:sldId id="267" r:id="rId10"/>
    <p:sldId id="268" r:id="rId11"/>
    <p:sldId id="269" r:id="rId12"/>
    <p:sldId id="270" r:id="rId13"/>
    <p:sldId id="271" r:id="rId14"/>
    <p:sldId id="272" r:id="rId15"/>
    <p:sldId id="273" r:id="rId16"/>
    <p:sldId id="274" r:id="rId17"/>
    <p:sldId id="277" r:id="rId18"/>
    <p:sldId id="279" r:id="rId19"/>
    <p:sldId id="280" r:id="rId20"/>
    <p:sldId id="281" r:id="rId21"/>
    <p:sldId id="282" r:id="rId22"/>
    <p:sldId id="283" r:id="rId23"/>
    <p:sldId id="284" r:id="rId24"/>
    <p:sldId id="285" r:id="rId25"/>
    <p:sldId id="287" r:id="rId26"/>
    <p:sldId id="288" r:id="rId27"/>
    <p:sldId id="289" r:id="rId28"/>
    <p:sldId id="290" r:id="rId29"/>
    <p:sldId id="291" r:id="rId30"/>
    <p:sldId id="292" r:id="rId31"/>
    <p:sldId id="293" r:id="rId32"/>
    <p:sldId id="294" r:id="rId33"/>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DCFB"/>
    <a:srgbClr val="6491F2"/>
    <a:srgbClr val="283A61"/>
    <a:srgbClr val="F58220"/>
    <a:srgbClr val="F1A3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DC2FCB-7CFF-483D-BA7A-A07965CAC721}" v="19" dt="2022-03-27T10:24:40.5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111" d="100"/>
          <a:sy n="111" d="100"/>
        </p:scale>
        <p:origin x="1194" y="114"/>
      </p:cViewPr>
      <p:guideLst>
        <p:guide orient="horz" pos="2160"/>
        <p:guide pos="312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7" d="100"/>
          <a:sy n="97" d="100"/>
        </p:scale>
        <p:origin x="276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山崎 智美" userId="S::yamazakisa@nttdata-strategy.com::6a6e6856-4678-4209-9fb9-7a9d174b522e" providerId="AD" clId="Web-{65DC2FCB-7CFF-483D-BA7A-A07965CAC721}"/>
    <pc:docChg chg="modSld">
      <pc:chgData name="山崎 智美" userId="S::yamazakisa@nttdata-strategy.com::6a6e6856-4678-4209-9fb9-7a9d174b522e" providerId="AD" clId="Web-{65DC2FCB-7CFF-483D-BA7A-A07965CAC721}" dt="2022-03-27T10:24:40.575" v="17" actId="1076"/>
      <pc:docMkLst>
        <pc:docMk/>
      </pc:docMkLst>
      <pc:sldChg chg="addSp delSp modSp">
        <pc:chgData name="山崎 智美" userId="S::yamazakisa@nttdata-strategy.com::6a6e6856-4678-4209-9fb9-7a9d174b522e" providerId="AD" clId="Web-{65DC2FCB-7CFF-483D-BA7A-A07965CAC721}" dt="2022-03-27T10:24:40.575" v="17" actId="1076"/>
        <pc:sldMkLst>
          <pc:docMk/>
          <pc:sldMk cId="2644733535" sldId="293"/>
        </pc:sldMkLst>
        <pc:picChg chg="del">
          <ac:chgData name="山崎 智美" userId="S::yamazakisa@nttdata-strategy.com::6a6e6856-4678-4209-9fb9-7a9d174b522e" providerId="AD" clId="Web-{65DC2FCB-7CFF-483D-BA7A-A07965CAC721}" dt="2022-03-27T10:23:37.137" v="3"/>
          <ac:picMkLst>
            <pc:docMk/>
            <pc:sldMk cId="2644733535" sldId="293"/>
            <ac:picMk id="4" creationId="{00000000-0000-0000-0000-000000000000}"/>
          </ac:picMkLst>
        </pc:picChg>
        <pc:picChg chg="add del mod">
          <ac:chgData name="山崎 智美" userId="S::yamazakisa@nttdata-strategy.com::6a6e6856-4678-4209-9fb9-7a9d174b522e" providerId="AD" clId="Web-{65DC2FCB-7CFF-483D-BA7A-A07965CAC721}" dt="2022-03-27T10:24:02.403" v="9"/>
          <ac:picMkLst>
            <pc:docMk/>
            <pc:sldMk cId="2644733535" sldId="293"/>
            <ac:picMk id="5" creationId="{96A11111-1B73-0946-6B09-B96D201C9D4A}"/>
          </ac:picMkLst>
        </pc:picChg>
        <pc:picChg chg="del">
          <ac:chgData name="山崎 智美" userId="S::yamazakisa@nttdata-strategy.com::6a6e6856-4678-4209-9fb9-7a9d174b522e" providerId="AD" clId="Web-{65DC2FCB-7CFF-483D-BA7A-A07965CAC721}" dt="2022-03-27T10:23:37.137" v="2"/>
          <ac:picMkLst>
            <pc:docMk/>
            <pc:sldMk cId="2644733535" sldId="293"/>
            <ac:picMk id="6" creationId="{00000000-0000-0000-0000-000000000000}"/>
          </ac:picMkLst>
        </pc:picChg>
        <pc:picChg chg="del">
          <ac:chgData name="山崎 智美" userId="S::yamazakisa@nttdata-strategy.com::6a6e6856-4678-4209-9fb9-7a9d174b522e" providerId="AD" clId="Web-{65DC2FCB-7CFF-483D-BA7A-A07965CAC721}" dt="2022-03-27T10:23:37.137" v="1"/>
          <ac:picMkLst>
            <pc:docMk/>
            <pc:sldMk cId="2644733535" sldId="293"/>
            <ac:picMk id="7" creationId="{00000000-0000-0000-0000-000000000000}"/>
          </ac:picMkLst>
        </pc:picChg>
        <pc:picChg chg="del">
          <ac:chgData name="山崎 智美" userId="S::yamazakisa@nttdata-strategy.com::6a6e6856-4678-4209-9fb9-7a9d174b522e" providerId="AD" clId="Web-{65DC2FCB-7CFF-483D-BA7A-A07965CAC721}" dt="2022-03-27T10:23:37.137" v="0"/>
          <ac:picMkLst>
            <pc:docMk/>
            <pc:sldMk cId="2644733535" sldId="293"/>
            <ac:picMk id="8" creationId="{00000000-0000-0000-0000-000000000000}"/>
          </ac:picMkLst>
        </pc:picChg>
        <pc:picChg chg="add mod">
          <ac:chgData name="山崎 智美" userId="S::yamazakisa@nttdata-strategy.com::6a6e6856-4678-4209-9fb9-7a9d174b522e" providerId="AD" clId="Web-{65DC2FCB-7CFF-483D-BA7A-A07965CAC721}" dt="2022-03-27T10:24:38.169" v="16" actId="1076"/>
          <ac:picMkLst>
            <pc:docMk/>
            <pc:sldMk cId="2644733535" sldId="293"/>
            <ac:picMk id="9" creationId="{7F4329B3-3910-4514-654B-9B8E387C1B04}"/>
          </ac:picMkLst>
        </pc:picChg>
        <pc:picChg chg="add mod">
          <ac:chgData name="山崎 智美" userId="S::yamazakisa@nttdata-strategy.com::6a6e6856-4678-4209-9fb9-7a9d174b522e" providerId="AD" clId="Web-{65DC2FCB-7CFF-483D-BA7A-A07965CAC721}" dt="2022-03-27T10:24:40.575" v="17" actId="1076"/>
          <ac:picMkLst>
            <pc:docMk/>
            <pc:sldMk cId="2644733535" sldId="293"/>
            <ac:picMk id="10" creationId="{A3C3C52B-7B9F-76C7-51C4-4C9BC38A7BA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8F1854-FE55-424E-A55F-FC7D666CAD8D}" type="datetimeFigureOut">
              <a:rPr kumimoji="1" lang="ja-JP" altLang="en-US" smtClean="0"/>
              <a:t>2022/3/28</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E89BD4-F103-43BA-8C86-ABE4CF9F096D}" type="slidenum">
              <a:rPr kumimoji="1" lang="ja-JP" altLang="en-US" smtClean="0"/>
              <a:t>‹#›</a:t>
            </a:fld>
            <a:endParaRPr kumimoji="1" lang="ja-JP" altLang="en-US"/>
          </a:p>
        </p:txBody>
      </p:sp>
    </p:spTree>
    <p:extLst>
      <p:ext uri="{BB962C8B-B14F-4D97-AF65-F5344CB8AC3E}">
        <p14:creationId xmlns:p14="http://schemas.microsoft.com/office/powerpoint/2010/main" val="392347949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906000" cy="6858000"/>
          </a:xfrm>
          <a:prstGeom prst="rect">
            <a:avLst/>
          </a:prstGeom>
        </p:spPr>
      </p:pic>
      <p:sp>
        <p:nvSpPr>
          <p:cNvPr id="4" name="楕円 3"/>
          <p:cNvSpPr/>
          <p:nvPr userDrawn="1"/>
        </p:nvSpPr>
        <p:spPr>
          <a:xfrm>
            <a:off x="359172" y="3861048"/>
            <a:ext cx="1785516" cy="1656184"/>
          </a:xfrm>
          <a:prstGeom prst="ellipse">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dirty="0">
                <a:latin typeface="Meiryo UI" panose="020B0604030504040204" pitchFamily="50" charset="-128"/>
                <a:ea typeface="Meiryo UI" panose="020B0604030504040204" pitchFamily="50" charset="-128"/>
              </a:rPr>
              <a:t>学習目標</a:t>
            </a:r>
            <a:endParaRPr kumimoji="1" lang="en-US" altLang="ja-JP" sz="2000" dirty="0">
              <a:latin typeface="Meiryo UI" panose="020B0604030504040204" pitchFamily="50" charset="-128"/>
              <a:ea typeface="Meiryo UI" panose="020B0604030504040204" pitchFamily="50" charset="-128"/>
            </a:endParaRPr>
          </a:p>
          <a:p>
            <a:pPr algn="ctr"/>
            <a:r>
              <a:rPr kumimoji="1" lang="ja-JP" altLang="en-US" sz="2000" dirty="0">
                <a:latin typeface="Meiryo UI" panose="020B0604030504040204" pitchFamily="50" charset="-128"/>
                <a:ea typeface="Meiryo UI" panose="020B0604030504040204" pitchFamily="50" charset="-128"/>
              </a:rPr>
              <a:t>ゴール</a:t>
            </a:r>
          </a:p>
        </p:txBody>
      </p:sp>
      <p:sp>
        <p:nvSpPr>
          <p:cNvPr id="7" name="テキスト プレースホルダー 6"/>
          <p:cNvSpPr>
            <a:spLocks noGrp="1"/>
          </p:cNvSpPr>
          <p:nvPr>
            <p:ph type="body" sz="quarter" idx="11"/>
          </p:nvPr>
        </p:nvSpPr>
        <p:spPr>
          <a:xfrm>
            <a:off x="996950" y="2728913"/>
            <a:ext cx="7648575" cy="706437"/>
          </a:xfrm>
          <a:prstGeom prst="rect">
            <a:avLst/>
          </a:prstGeom>
        </p:spPr>
        <p:txBody>
          <a:bodyPr anchor="ctr"/>
          <a:lstStyle>
            <a:lvl1pPr marL="0" indent="0">
              <a:buNone/>
              <a:defRPr sz="3600">
                <a:latin typeface="Meiryo UI" panose="020B0604030504040204" pitchFamily="50" charset="-128"/>
                <a:ea typeface="Meiryo UI" panose="020B0604030504040204" pitchFamily="50" charset="-128"/>
              </a:defRPr>
            </a:lvl1pPr>
          </a:lstStyle>
          <a:p>
            <a:pPr lvl="0"/>
            <a:endParaRPr kumimoji="1" lang="ja-JP" altLang="en-US" dirty="0"/>
          </a:p>
        </p:txBody>
      </p:sp>
      <p:sp>
        <p:nvSpPr>
          <p:cNvPr id="11" name="テキスト プレースホルダー 6"/>
          <p:cNvSpPr>
            <a:spLocks noGrp="1"/>
          </p:cNvSpPr>
          <p:nvPr>
            <p:ph type="body" sz="quarter" idx="12"/>
          </p:nvPr>
        </p:nvSpPr>
        <p:spPr>
          <a:xfrm>
            <a:off x="2299855" y="4335921"/>
            <a:ext cx="6982690" cy="706437"/>
          </a:xfrm>
          <a:prstGeom prst="rect">
            <a:avLst/>
          </a:prstGeom>
          <a:solidFill>
            <a:schemeClr val="accent3">
              <a:lumMod val="20000"/>
              <a:lumOff val="80000"/>
            </a:schemeClr>
          </a:solidFill>
        </p:spPr>
        <p:txBody>
          <a:bodyPr anchor="ctr"/>
          <a:lstStyle>
            <a:lvl1pPr marL="0" indent="0" algn="ctr">
              <a:buNone/>
              <a:defRPr sz="2000">
                <a:latin typeface="Meiryo UI" panose="020B0604030504040204" pitchFamily="50" charset="-128"/>
                <a:ea typeface="Meiryo UI" panose="020B0604030504040204" pitchFamily="50" charset="-128"/>
              </a:defRPr>
            </a:lvl1pPr>
          </a:lstStyle>
          <a:p>
            <a:pPr lvl="0"/>
            <a:endParaRPr kumimoji="1" lang="ja-JP" altLang="en-US" dirty="0"/>
          </a:p>
        </p:txBody>
      </p:sp>
      <p:sp>
        <p:nvSpPr>
          <p:cNvPr id="12" name="正方形/長方形 11"/>
          <p:cNvSpPr/>
          <p:nvPr userDrawn="1"/>
        </p:nvSpPr>
        <p:spPr>
          <a:xfrm>
            <a:off x="996950" y="1610488"/>
            <a:ext cx="4156941" cy="692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kumimoji="1" lang="ja-JP" altLang="en-US" sz="3600" b="1" dirty="0">
                <a:solidFill>
                  <a:schemeClr val="tx1"/>
                </a:solidFill>
                <a:latin typeface="Meiryo UI" panose="020B0604030504040204" pitchFamily="50" charset="-128"/>
                <a:ea typeface="Meiryo UI" panose="020B0604030504040204" pitchFamily="50" charset="-128"/>
              </a:rPr>
              <a:t>テーマ</a:t>
            </a:r>
          </a:p>
        </p:txBody>
      </p:sp>
    </p:spTree>
    <p:extLst>
      <p:ext uri="{BB962C8B-B14F-4D97-AF65-F5344CB8AC3E}">
        <p14:creationId xmlns:p14="http://schemas.microsoft.com/office/powerpoint/2010/main" val="786730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pic>
        <p:nvPicPr>
          <p:cNvPr id="3" name="図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cxnSp>
        <p:nvCxnSpPr>
          <p:cNvPr id="7" name="直線コネクタ 6">
            <a:extLst>
              <a:ext uri="{FF2B5EF4-FFF2-40B4-BE49-F238E27FC236}">
                <a16:creationId xmlns:a16="http://schemas.microsoft.com/office/drawing/2014/main" id="{1BB62C20-EA96-455F-BF33-DA10E660C033}"/>
              </a:ext>
            </a:extLst>
          </p:cNvPr>
          <p:cNvCxnSpPr>
            <a:cxnSpLocks/>
          </p:cNvCxnSpPr>
          <p:nvPr userDrawn="1"/>
        </p:nvCxnSpPr>
        <p:spPr>
          <a:xfrm>
            <a:off x="536151" y="1215504"/>
            <a:ext cx="8739237"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8" name="図 7">
            <a:extLst>
              <a:ext uri="{FF2B5EF4-FFF2-40B4-BE49-F238E27FC236}">
                <a16:creationId xmlns:a16="http://schemas.microsoft.com/office/drawing/2014/main" id="{7E780AF9-D081-437D-9CD8-12D77782E71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50773" y="488905"/>
            <a:ext cx="751065" cy="751065"/>
          </a:xfrm>
          <a:prstGeom prst="rect">
            <a:avLst/>
          </a:prstGeom>
        </p:spPr>
      </p:pic>
      <p:sp>
        <p:nvSpPr>
          <p:cNvPr id="11" name="ホームベース 9">
            <a:extLst>
              <a:ext uri="{FF2B5EF4-FFF2-40B4-BE49-F238E27FC236}">
                <a16:creationId xmlns:a16="http://schemas.microsoft.com/office/drawing/2014/main" id="{83C152B9-5176-48D0-8B68-BCB92E7DEFD8}"/>
              </a:ext>
            </a:extLst>
          </p:cNvPr>
          <p:cNvSpPr/>
          <p:nvPr/>
        </p:nvSpPr>
        <p:spPr>
          <a:xfrm>
            <a:off x="5438943" y="590752"/>
            <a:ext cx="846316" cy="450880"/>
          </a:xfrm>
          <a:prstGeom prst="homePlate">
            <a:avLst/>
          </a:prstGeom>
          <a:solidFill>
            <a:srgbClr val="B5E888">
              <a:alpha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dirty="0">
                <a:ln>
                  <a:noFill/>
                </a:ln>
                <a:solidFill>
                  <a:srgbClr val="000000">
                    <a:lumMod val="95000"/>
                    <a:lumOff val="5000"/>
                  </a:srgbClr>
                </a:solidFill>
                <a:effectLst/>
                <a:uLnTx/>
                <a:uFillTx/>
                <a:latin typeface="Meiryo UI" panose="020B0604030504040204" pitchFamily="50" charset="-128"/>
                <a:ea typeface="Meiryo UI" panose="020B0604030504040204" pitchFamily="50" charset="-128"/>
                <a:cs typeface="+mn-cs"/>
              </a:rPr>
              <a:t>参照</a:t>
            </a:r>
          </a:p>
        </p:txBody>
      </p:sp>
      <p:sp>
        <p:nvSpPr>
          <p:cNvPr id="13" name="テキスト プレースホルダー 2"/>
          <p:cNvSpPr txBox="1">
            <a:spLocks/>
          </p:cNvSpPr>
          <p:nvPr userDrawn="1"/>
        </p:nvSpPr>
        <p:spPr>
          <a:xfrm>
            <a:off x="1201838" y="505508"/>
            <a:ext cx="4421958" cy="720000"/>
          </a:xfrm>
          <a:prstGeom prst="rect">
            <a:avLst/>
          </a:prstGeom>
        </p:spPr>
        <p:txBody>
          <a:bodyPr tIns="108000" anchor="ctr" anchorCtr="0">
            <a:normAutofit/>
          </a:bodyPr>
          <a:lstStyle>
            <a:lvl1pPr marL="0" indent="0" algn="l" defTabSz="484862" rtl="0" eaLnBrk="1" fontAlgn="base" hangingPunct="1">
              <a:spcBef>
                <a:spcPct val="20000"/>
              </a:spcBef>
              <a:spcAft>
                <a:spcPct val="0"/>
              </a:spcAft>
              <a:buFont typeface="+mj-lt"/>
              <a:buNone/>
              <a:defRPr kumimoji="1" sz="2400" b="0" kern="1200" baseline="0">
                <a:solidFill>
                  <a:schemeClr val="tx1"/>
                </a:solidFill>
                <a:latin typeface="HGPｺﾞｼｯｸE" panose="020B0900000000000000" pitchFamily="50" charset="-128"/>
                <a:ea typeface="HGPｺﾞｼｯｸE" panose="020B0900000000000000" pitchFamily="50" charset="-128"/>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導入</a:t>
            </a:r>
          </a:p>
        </p:txBody>
      </p:sp>
      <p:sp>
        <p:nvSpPr>
          <p:cNvPr id="15" name="テキスト プレースホルダー 14"/>
          <p:cNvSpPr>
            <a:spLocks noGrp="1"/>
          </p:cNvSpPr>
          <p:nvPr>
            <p:ph type="body" sz="quarter" idx="10" hasCustomPrompt="1"/>
          </p:nvPr>
        </p:nvSpPr>
        <p:spPr>
          <a:xfrm>
            <a:off x="6285259" y="590024"/>
            <a:ext cx="2959278" cy="450850"/>
          </a:xfrm>
          <a:prstGeom prst="rect">
            <a:avLst/>
          </a:prstGeom>
        </p:spPr>
        <p:txBody>
          <a:bodyPr anchor="ctr"/>
          <a:lstStyle>
            <a:lvl1pPr marL="0" marR="0" indent="0" algn="l" defTabSz="925880" rtl="0" eaLnBrk="1" fontAlgn="auto" latinLnBrk="0" hangingPunct="1">
              <a:lnSpc>
                <a:spcPct val="100000"/>
              </a:lnSpc>
              <a:spcBef>
                <a:spcPts val="0"/>
              </a:spcBef>
              <a:spcAft>
                <a:spcPts val="0"/>
              </a:spcAft>
              <a:buClrTx/>
              <a:buSzTx/>
              <a:buFontTx/>
              <a:buNone/>
              <a:tabLst/>
              <a:defRPr sz="1400"/>
            </a:lvl1pPr>
          </a:lstStyle>
          <a:p>
            <a:pPr marL="0" marR="0" lvl="0" indent="0" algn="l" defTabSz="92588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cs typeface="+mn-cs"/>
              </a:rPr>
              <a:t>支援・促進する手引き　　 </a:t>
            </a:r>
            <a:r>
              <a:rPr kumimoji="1" lang="en-US" altLang="ja-JP" sz="12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cs typeface="+mn-cs"/>
              </a:rPr>
              <a:t>P</a:t>
            </a:r>
          </a:p>
          <a:p>
            <a:pPr marL="0" marR="0" lvl="0" indent="0" algn="l" defTabSz="92588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cs typeface="+mn-cs"/>
              </a:rPr>
              <a:t>居宅・改訂版ガイドライン　</a:t>
            </a:r>
            <a:r>
              <a:rPr kumimoji="1" lang="en-US" altLang="ja-JP" sz="12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cs typeface="+mn-cs"/>
              </a:rPr>
              <a:t>P</a:t>
            </a:r>
          </a:p>
        </p:txBody>
      </p:sp>
    </p:spTree>
    <p:extLst>
      <p:ext uri="{BB962C8B-B14F-4D97-AF65-F5344CB8AC3E}">
        <p14:creationId xmlns:p14="http://schemas.microsoft.com/office/powerpoint/2010/main" val="4073706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906000" cy="6857999"/>
          </a:xfrm>
          <a:prstGeom prst="rect">
            <a:avLst/>
          </a:prstGeom>
        </p:spPr>
      </p:pic>
      <p:cxnSp>
        <p:nvCxnSpPr>
          <p:cNvPr id="6" name="直線コネクタ 5">
            <a:extLst>
              <a:ext uri="{FF2B5EF4-FFF2-40B4-BE49-F238E27FC236}">
                <a16:creationId xmlns:a16="http://schemas.microsoft.com/office/drawing/2014/main" id="{1BB62C20-EA96-455F-BF33-DA10E660C033}"/>
              </a:ext>
            </a:extLst>
          </p:cNvPr>
          <p:cNvCxnSpPr>
            <a:cxnSpLocks/>
          </p:cNvCxnSpPr>
          <p:nvPr userDrawn="1"/>
        </p:nvCxnSpPr>
        <p:spPr>
          <a:xfrm>
            <a:off x="536151" y="1215504"/>
            <a:ext cx="8739237"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9" name="図 8">
            <a:extLst>
              <a:ext uri="{FF2B5EF4-FFF2-40B4-BE49-F238E27FC236}">
                <a16:creationId xmlns:a16="http://schemas.microsoft.com/office/drawing/2014/main" id="{7E780AF9-D081-437D-9CD8-12D77782E71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50773" y="488905"/>
            <a:ext cx="751065" cy="751065"/>
          </a:xfrm>
          <a:prstGeom prst="rect">
            <a:avLst/>
          </a:prstGeom>
        </p:spPr>
      </p:pic>
      <p:sp>
        <p:nvSpPr>
          <p:cNvPr id="10" name="テキスト プレースホルダー 2"/>
          <p:cNvSpPr txBox="1">
            <a:spLocks/>
          </p:cNvSpPr>
          <p:nvPr userDrawn="1"/>
        </p:nvSpPr>
        <p:spPr>
          <a:xfrm>
            <a:off x="1201837" y="505508"/>
            <a:ext cx="8385507" cy="720000"/>
          </a:xfrm>
          <a:prstGeom prst="rect">
            <a:avLst/>
          </a:prstGeom>
        </p:spPr>
        <p:txBody>
          <a:bodyPr tIns="108000" anchor="ctr" anchorCtr="0">
            <a:normAutofit fontScale="92500"/>
          </a:bodyPr>
          <a:lstStyle>
            <a:lvl1pPr marL="0" indent="0" algn="l" defTabSz="484862" rtl="0" eaLnBrk="1" fontAlgn="base" hangingPunct="1">
              <a:spcBef>
                <a:spcPct val="20000"/>
              </a:spcBef>
              <a:spcAft>
                <a:spcPct val="0"/>
              </a:spcAft>
              <a:buFont typeface="+mj-lt"/>
              <a:buNone/>
              <a:defRPr kumimoji="1" sz="2400" b="0" kern="1200" baseline="0">
                <a:solidFill>
                  <a:schemeClr val="tx1"/>
                </a:solidFill>
                <a:latin typeface="HGPｺﾞｼｯｸE" panose="020B0900000000000000" pitchFamily="50" charset="-128"/>
                <a:ea typeface="HGPｺﾞｼｯｸE" panose="020B0900000000000000" pitchFamily="50" charset="-128"/>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展開（グループワークの実施：実践に向けてのグループワーク）</a:t>
            </a:r>
          </a:p>
        </p:txBody>
      </p:sp>
    </p:spTree>
    <p:extLst>
      <p:ext uri="{BB962C8B-B14F-4D97-AF65-F5344CB8AC3E}">
        <p14:creationId xmlns:p14="http://schemas.microsoft.com/office/powerpoint/2010/main" val="2142547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906000" cy="6857999"/>
          </a:xfrm>
          <a:prstGeom prst="rect">
            <a:avLst/>
          </a:prstGeom>
        </p:spPr>
      </p:pic>
      <p:cxnSp>
        <p:nvCxnSpPr>
          <p:cNvPr id="9" name="直線コネクタ 8">
            <a:extLst>
              <a:ext uri="{FF2B5EF4-FFF2-40B4-BE49-F238E27FC236}">
                <a16:creationId xmlns:a16="http://schemas.microsoft.com/office/drawing/2014/main" id="{1BB62C20-EA96-455F-BF33-DA10E660C033}"/>
              </a:ext>
            </a:extLst>
          </p:cNvPr>
          <p:cNvCxnSpPr>
            <a:cxnSpLocks/>
          </p:cNvCxnSpPr>
          <p:nvPr userDrawn="1"/>
        </p:nvCxnSpPr>
        <p:spPr>
          <a:xfrm>
            <a:off x="536151" y="1215504"/>
            <a:ext cx="8739237"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10" name="図 9">
            <a:extLst>
              <a:ext uri="{FF2B5EF4-FFF2-40B4-BE49-F238E27FC236}">
                <a16:creationId xmlns:a16="http://schemas.microsoft.com/office/drawing/2014/main" id="{7E780AF9-D081-437D-9CD8-12D77782E71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50773" y="488905"/>
            <a:ext cx="751065" cy="751065"/>
          </a:xfrm>
          <a:prstGeom prst="rect">
            <a:avLst/>
          </a:prstGeom>
        </p:spPr>
      </p:pic>
      <p:sp>
        <p:nvSpPr>
          <p:cNvPr id="11" name="テキスト プレースホルダー 2"/>
          <p:cNvSpPr txBox="1">
            <a:spLocks/>
          </p:cNvSpPr>
          <p:nvPr userDrawn="1"/>
        </p:nvSpPr>
        <p:spPr>
          <a:xfrm>
            <a:off x="1201838" y="505508"/>
            <a:ext cx="4421958" cy="720000"/>
          </a:xfrm>
          <a:prstGeom prst="rect">
            <a:avLst/>
          </a:prstGeom>
        </p:spPr>
        <p:txBody>
          <a:bodyPr tIns="108000" anchor="ctr" anchorCtr="0">
            <a:normAutofit/>
          </a:bodyPr>
          <a:lstStyle>
            <a:lvl1pPr marL="0" indent="0" algn="l" defTabSz="484862" rtl="0" eaLnBrk="1" fontAlgn="base" hangingPunct="1">
              <a:spcBef>
                <a:spcPct val="20000"/>
              </a:spcBef>
              <a:spcAft>
                <a:spcPct val="0"/>
              </a:spcAft>
              <a:buFont typeface="+mj-lt"/>
              <a:buNone/>
              <a:defRPr kumimoji="1" sz="2400" b="0" kern="1200" baseline="0">
                <a:solidFill>
                  <a:schemeClr val="tx1"/>
                </a:solidFill>
                <a:latin typeface="HGPｺﾞｼｯｸE" panose="020B0900000000000000" pitchFamily="50" charset="-128"/>
                <a:ea typeface="HGPｺﾞｼｯｸE" panose="020B0900000000000000" pitchFamily="50" charset="-128"/>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振り返り</a:t>
            </a:r>
          </a:p>
        </p:txBody>
      </p:sp>
    </p:spTree>
    <p:extLst>
      <p:ext uri="{BB962C8B-B14F-4D97-AF65-F5344CB8AC3E}">
        <p14:creationId xmlns:p14="http://schemas.microsoft.com/office/powerpoint/2010/main" val="140088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bg>
      <p:bgRef idx="1003">
        <a:schemeClr val="bg1"/>
      </p:bgRef>
    </p:bg>
    <p:spTree>
      <p:nvGrpSpPr>
        <p:cNvPr id="1" name=""/>
        <p:cNvGrpSpPr/>
        <p:nvPr/>
      </p:nvGrpSpPr>
      <p:grpSpPr>
        <a:xfrm>
          <a:off x="0" y="0"/>
          <a:ext cx="0" cy="0"/>
          <a:chOff x="0" y="0"/>
          <a:chExt cx="0" cy="0"/>
        </a:xfrm>
      </p:grpSpPr>
      <p:sp>
        <p:nvSpPr>
          <p:cNvPr id="7" name="テキスト ボックス 6"/>
          <p:cNvSpPr txBox="1"/>
          <p:nvPr userDrawn="1"/>
        </p:nvSpPr>
        <p:spPr>
          <a:xfrm>
            <a:off x="2327088" y="2924944"/>
            <a:ext cx="5578771" cy="707886"/>
          </a:xfrm>
          <a:prstGeom prst="rect">
            <a:avLst/>
          </a:prstGeom>
          <a:noFill/>
        </p:spPr>
        <p:txBody>
          <a:bodyPr wrap="none" rtlCol="0">
            <a:spAutoFit/>
          </a:bodyPr>
          <a:lstStyle/>
          <a:p>
            <a:pPr algn="ctr"/>
            <a:r>
              <a:rPr lang="ja-JP" altLang="en-US" sz="4000" dirty="0">
                <a:latin typeface="Meiryo UI" panose="020B0604030504040204" pitchFamily="50" charset="-128"/>
                <a:ea typeface="Meiryo UI" panose="020B0604030504040204" pitchFamily="50" charset="-128"/>
                <a:cs typeface="Meiryo UI" panose="020B0604030504040204" pitchFamily="50" charset="-128"/>
              </a:rPr>
              <a:t>伝達者向け解説のスライド</a:t>
            </a:r>
            <a:endParaRPr kumimoji="1" lang="ja-JP" altLang="en-US" sz="40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980601504"/>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bg>
      <p:bgPr>
        <a:solidFill>
          <a:schemeClr val="bg1">
            <a:lumMod val="95000"/>
          </a:schemeClr>
        </a:solidFill>
        <a:effectLst/>
      </p:bgPr>
    </p:bg>
    <p:spTree>
      <p:nvGrpSpPr>
        <p:cNvPr id="1" name=""/>
        <p:cNvGrpSpPr/>
        <p:nvPr/>
      </p:nvGrpSpPr>
      <p:grpSpPr>
        <a:xfrm>
          <a:off x="0" y="0"/>
          <a:ext cx="0" cy="0"/>
          <a:chOff x="0" y="0"/>
          <a:chExt cx="0" cy="0"/>
        </a:xfrm>
      </p:grpSpPr>
      <p:sp>
        <p:nvSpPr>
          <p:cNvPr id="7" name="テキスト ボックス 6"/>
          <p:cNvSpPr txBox="1"/>
          <p:nvPr userDrawn="1"/>
        </p:nvSpPr>
        <p:spPr>
          <a:xfrm>
            <a:off x="5457663" y="1223154"/>
            <a:ext cx="2188420" cy="338554"/>
          </a:xfrm>
          <a:prstGeom prst="rect">
            <a:avLst/>
          </a:prstGeom>
          <a:noFill/>
        </p:spPr>
        <p:txBody>
          <a:bodyPr wrap="none" rtlCol="0">
            <a:spAutoFit/>
          </a:bodyPr>
          <a:lstStyle/>
          <a:p>
            <a:pPr marL="285750" indent="-285750">
              <a:buClr>
                <a:schemeClr val="accent4">
                  <a:lumMod val="75000"/>
                </a:schemeClr>
              </a:buClr>
              <a:buFont typeface="Wingdings" panose="05000000000000000000" pitchFamily="2" charset="2"/>
              <a:buChar char="u"/>
            </a:pPr>
            <a:r>
              <a:rPr kumimoji="1" lang="ja-JP" altLang="en-US" sz="1600" b="1" dirty="0">
                <a:latin typeface="Meiryo UI" panose="020B0604030504040204" pitchFamily="50" charset="-128"/>
                <a:ea typeface="Meiryo UI" panose="020B0604030504040204" pitchFamily="50" charset="-128"/>
                <a:cs typeface="Meiryo UI" panose="020B0604030504040204" pitchFamily="50" charset="-128"/>
              </a:rPr>
              <a:t>伝達者は何をする？</a:t>
            </a:r>
          </a:p>
        </p:txBody>
      </p:sp>
      <p:sp>
        <p:nvSpPr>
          <p:cNvPr id="8" name="テキスト ボックス 7"/>
          <p:cNvSpPr txBox="1"/>
          <p:nvPr userDrawn="1"/>
        </p:nvSpPr>
        <p:spPr>
          <a:xfrm>
            <a:off x="5457663" y="3763926"/>
            <a:ext cx="3328155" cy="338554"/>
          </a:xfrm>
          <a:prstGeom prst="rect">
            <a:avLst/>
          </a:prstGeom>
          <a:noFill/>
        </p:spPr>
        <p:txBody>
          <a:bodyPr wrap="none" rtlCol="0">
            <a:spAutoFit/>
          </a:bodyPr>
          <a:lstStyle/>
          <a:p>
            <a:pPr marL="285750" indent="-285750">
              <a:buClr>
                <a:schemeClr val="accent4">
                  <a:lumMod val="75000"/>
                </a:schemeClr>
              </a:buClr>
              <a:buFont typeface="Wingdings" panose="05000000000000000000" pitchFamily="2" charset="2"/>
              <a:buChar char="u"/>
            </a:pPr>
            <a:r>
              <a:rPr lang="ja-JP" altLang="en-US" sz="1600" b="1" dirty="0">
                <a:latin typeface="Meiryo UI" panose="020B0604030504040204" pitchFamily="50" charset="-128"/>
                <a:ea typeface="Meiryo UI" panose="020B0604030504040204" pitchFamily="50" charset="-128"/>
                <a:cs typeface="Meiryo UI" panose="020B0604030504040204" pitchFamily="50" charset="-128"/>
              </a:rPr>
              <a:t>伝達者から受講者に何を伝える？</a:t>
            </a:r>
          </a:p>
        </p:txBody>
      </p:sp>
      <p:cxnSp>
        <p:nvCxnSpPr>
          <p:cNvPr id="9" name="直線コネクタ 8">
            <a:extLst>
              <a:ext uri="{FF2B5EF4-FFF2-40B4-BE49-F238E27FC236}">
                <a16:creationId xmlns:a16="http://schemas.microsoft.com/office/drawing/2014/main" id="{1BB62C20-EA96-455F-BF33-DA10E660C033}"/>
              </a:ext>
            </a:extLst>
          </p:cNvPr>
          <p:cNvCxnSpPr>
            <a:cxnSpLocks/>
          </p:cNvCxnSpPr>
          <p:nvPr userDrawn="1"/>
        </p:nvCxnSpPr>
        <p:spPr>
          <a:xfrm>
            <a:off x="536151" y="957747"/>
            <a:ext cx="8739237"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3" name="テキスト プレースホルダー 2"/>
          <p:cNvSpPr txBox="1">
            <a:spLocks/>
          </p:cNvSpPr>
          <p:nvPr userDrawn="1"/>
        </p:nvSpPr>
        <p:spPr>
          <a:xfrm>
            <a:off x="536151" y="237747"/>
            <a:ext cx="8739237" cy="720000"/>
          </a:xfrm>
          <a:prstGeom prst="rect">
            <a:avLst/>
          </a:prstGeom>
        </p:spPr>
        <p:txBody>
          <a:bodyPr tIns="108000" anchor="ctr" anchorCtr="0">
            <a:normAutofit/>
          </a:bodyPr>
          <a:lstStyle>
            <a:lvl1pPr marL="0" indent="0" algn="l" defTabSz="484862" rtl="0" eaLnBrk="1" fontAlgn="base" hangingPunct="1">
              <a:spcBef>
                <a:spcPct val="20000"/>
              </a:spcBef>
              <a:spcAft>
                <a:spcPct val="0"/>
              </a:spcAft>
              <a:buFont typeface="+mj-lt"/>
              <a:buNone/>
              <a:defRPr kumimoji="1" sz="2400" b="0" kern="1200" baseline="0">
                <a:solidFill>
                  <a:schemeClr val="tx1"/>
                </a:solidFill>
                <a:latin typeface="HGPｺﾞｼｯｸE" panose="020B0900000000000000" pitchFamily="50" charset="-128"/>
                <a:ea typeface="HGPｺﾞｼｯｸE" panose="020B0900000000000000" pitchFamily="50" charset="-128"/>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dirty="0">
                <a:latin typeface="メイリオ" panose="020B0604030504040204" pitchFamily="50" charset="-128"/>
                <a:ea typeface="メイリオ" panose="020B0604030504040204" pitchFamily="50" charset="-128"/>
              </a:rPr>
              <a:t>伝達者向けの解説　このスライドで何をする？何を伝える？</a:t>
            </a:r>
          </a:p>
        </p:txBody>
      </p:sp>
      <p:sp>
        <p:nvSpPr>
          <p:cNvPr id="15" name="テキスト プレースホルダー 14"/>
          <p:cNvSpPr>
            <a:spLocks noGrp="1"/>
          </p:cNvSpPr>
          <p:nvPr>
            <p:ph type="body" sz="quarter" idx="10"/>
          </p:nvPr>
        </p:nvSpPr>
        <p:spPr>
          <a:xfrm>
            <a:off x="5583238" y="1690688"/>
            <a:ext cx="3692525" cy="1828800"/>
          </a:xfrm>
          <a:prstGeom prst="rect">
            <a:avLst/>
          </a:prstGeom>
          <a:solidFill>
            <a:schemeClr val="accent5">
              <a:lumMod val="20000"/>
              <a:lumOff val="80000"/>
            </a:schemeClr>
          </a:solidFill>
        </p:spPr>
        <p:txBody>
          <a:bodyPr/>
          <a:lstStyle>
            <a:lvl1pPr marL="0" marR="0" indent="0" algn="l" defTabSz="925880" rtl="0" eaLnBrk="1" fontAlgn="auto" latinLnBrk="0" hangingPunct="1">
              <a:lnSpc>
                <a:spcPct val="100000"/>
              </a:lnSpc>
              <a:spcBef>
                <a:spcPts val="0"/>
              </a:spcBef>
              <a:spcAft>
                <a:spcPts val="0"/>
              </a:spcAft>
              <a:buClrTx/>
              <a:buSzTx/>
              <a:buFont typeface="+mj-lt"/>
              <a:buNone/>
              <a:tabLst/>
              <a:defRPr/>
            </a:lvl1pPr>
          </a:lstStyle>
          <a:p>
            <a:pPr marL="342900" marR="0" lvl="0" indent="-342900" algn="l" defTabSz="925880" rtl="0" eaLnBrk="1" fontAlgn="auto" latinLnBrk="0" hangingPunct="1">
              <a:lnSpc>
                <a:spcPct val="100000"/>
              </a:lnSpc>
              <a:spcBef>
                <a:spcPts val="0"/>
              </a:spcBef>
              <a:spcAft>
                <a:spcPts val="0"/>
              </a:spcAft>
              <a:buClrTx/>
              <a:buSzTx/>
              <a:buFont typeface="+mj-lt"/>
              <a:buAutoNum type="arabicPeriod"/>
              <a:tabLst/>
              <a:defRPr/>
            </a:pPr>
            <a:endParaRPr kumimoji="1" lang="en-US" altLang="ja-JP" sz="16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プレースホルダー 14"/>
          <p:cNvSpPr>
            <a:spLocks noGrp="1"/>
          </p:cNvSpPr>
          <p:nvPr>
            <p:ph type="body" sz="quarter" idx="11"/>
          </p:nvPr>
        </p:nvSpPr>
        <p:spPr>
          <a:xfrm>
            <a:off x="5583238" y="4346918"/>
            <a:ext cx="3692525" cy="1828800"/>
          </a:xfrm>
          <a:prstGeom prst="rect">
            <a:avLst/>
          </a:prstGeom>
          <a:solidFill>
            <a:schemeClr val="accent3">
              <a:lumMod val="20000"/>
              <a:lumOff val="80000"/>
            </a:schemeClr>
          </a:solidFill>
        </p:spPr>
        <p:txBody>
          <a:bodyPr/>
          <a:lstStyle>
            <a:lvl1pPr marL="342900" marR="0" indent="-342900" algn="l" defTabSz="925880" rtl="0" eaLnBrk="1" fontAlgn="auto" latinLnBrk="0" hangingPunct="1">
              <a:lnSpc>
                <a:spcPct val="100000"/>
              </a:lnSpc>
              <a:spcBef>
                <a:spcPts val="0"/>
              </a:spcBef>
              <a:spcAft>
                <a:spcPts val="0"/>
              </a:spcAft>
              <a:buClrTx/>
              <a:buSzTx/>
              <a:buFont typeface="+mj-lt"/>
              <a:buAutoNum type="arabicPeriod"/>
              <a:tabLst/>
              <a:defRPr/>
            </a:lvl1pPr>
          </a:lstStyle>
          <a:p>
            <a:pPr marL="342900" marR="0" lvl="0" indent="-342900" algn="l" defTabSz="925880" rtl="0" eaLnBrk="1" fontAlgn="auto" latinLnBrk="0" hangingPunct="1">
              <a:lnSpc>
                <a:spcPct val="100000"/>
              </a:lnSpc>
              <a:spcBef>
                <a:spcPts val="0"/>
              </a:spcBef>
              <a:spcAft>
                <a:spcPts val="0"/>
              </a:spcAft>
              <a:buClrTx/>
              <a:buSzTx/>
              <a:buFont typeface="+mj-lt"/>
              <a:buAutoNum type="arabicPeriod"/>
              <a:tabLst/>
              <a:defRPr/>
            </a:pPr>
            <a:endParaRPr kumimoji="1" lang="en-US" altLang="ja-JP" sz="16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952729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3898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6793883"/>
      </p:ext>
    </p:extLst>
  </p:cSld>
  <p:clrMap bg1="lt1" tx1="dk1" bg2="lt2" tx2="dk2" accent1="accent1" accent2="accent2" accent3="accent3" accent4="accent4" accent5="accent5" accent6="accent6" hlink="hlink" folHlink="folHlink"/>
  <p:sldLayoutIdLst>
    <p:sldLayoutId id="2147483674" r:id="rId1"/>
    <p:sldLayoutId id="2147483661" r:id="rId2"/>
    <p:sldLayoutId id="2147483673" r:id="rId3"/>
    <p:sldLayoutId id="2147483672" r:id="rId4"/>
    <p:sldLayoutId id="2147483663" r:id="rId5"/>
    <p:sldLayoutId id="2147483662" r:id="rId6"/>
    <p:sldLayoutId id="2147483675"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1"/>
          </p:nvPr>
        </p:nvSpPr>
        <p:spPr/>
        <p:txBody>
          <a:bodyPr/>
          <a:lstStyle/>
          <a:p>
            <a:r>
              <a:rPr lang="ja-JP" altLang="en-US" dirty="0"/>
              <a:t>ファシリテーションスキル：段階別スキル</a:t>
            </a:r>
            <a:endParaRPr lang="en-US" altLang="ja-JP" dirty="0"/>
          </a:p>
        </p:txBody>
      </p:sp>
      <p:sp>
        <p:nvSpPr>
          <p:cNvPr id="3" name="テキスト プレースホルダー 2"/>
          <p:cNvSpPr>
            <a:spLocks noGrp="1"/>
          </p:cNvSpPr>
          <p:nvPr>
            <p:ph type="body" sz="quarter" idx="12"/>
          </p:nvPr>
        </p:nvSpPr>
        <p:spPr/>
        <p:txBody>
          <a:bodyPr/>
          <a:lstStyle/>
          <a:p>
            <a:pPr algn="l"/>
            <a:r>
              <a:rPr lang="ja-JP" altLang="en-US" dirty="0"/>
              <a:t>「段階別スキル」を理解し、実践するイメージが描ける。</a:t>
            </a:r>
            <a:endParaRPr lang="en-US" altLang="ja-JP" dirty="0"/>
          </a:p>
        </p:txBody>
      </p:sp>
    </p:spTree>
    <p:extLst>
      <p:ext uri="{BB962C8B-B14F-4D97-AF65-F5344CB8AC3E}">
        <p14:creationId xmlns:p14="http://schemas.microsoft.com/office/powerpoint/2010/main" val="2683058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P56</a:t>
            </a:r>
          </a:p>
        </p:txBody>
      </p:sp>
      <p:sp>
        <p:nvSpPr>
          <p:cNvPr id="13" name="テキスト ボックス 1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＜プログラムデザイン＞③収束のステージ</a:t>
            </a:r>
            <a:endParaRPr kumimoji="0"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 name="タイトル 1"/>
          <p:cNvSpPr txBox="1">
            <a:spLocks/>
          </p:cNvSpPr>
          <p:nvPr/>
        </p:nvSpPr>
        <p:spPr>
          <a:xfrm>
            <a:off x="564244" y="2132856"/>
            <a:ext cx="7058025" cy="450692"/>
          </a:xfrm>
          <a:prstGeom prst="rect">
            <a:avLst/>
          </a:prstGeom>
        </p:spPr>
        <p:txBody>
          <a:bodyPr>
            <a:normAutofit/>
          </a:bodyPr>
          <a:lstStyle>
            <a:lvl1pPr algn="l" defTabSz="484862" rtl="0" eaLnBrk="1" fontAlgn="base" hangingPunct="1">
              <a:spcBef>
                <a:spcPct val="0"/>
              </a:spcBef>
              <a:spcAft>
                <a:spcPct val="0"/>
              </a:spcAft>
              <a:defRPr kumimoji="1" sz="1909" b="0" i="0" kern="1200" spc="160" baseline="0">
                <a:solidFill>
                  <a:srgbClr val="404040"/>
                </a:solidFill>
                <a:latin typeface="HGPGothicE" charset="-128"/>
                <a:ea typeface="HGPGothicE" charset="-128"/>
                <a:cs typeface="HGPGothicE" charset="-128"/>
              </a:defRPr>
            </a:lvl1pPr>
            <a:lvl2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2pPr>
            <a:lvl3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3pPr>
            <a:lvl4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4pPr>
            <a:lvl5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5pPr>
            <a:lvl6pPr marL="484862"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6pPr>
            <a:lvl7pPr marL="969727"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7pPr>
            <a:lvl8pPr marL="1454588"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8pPr>
            <a:lvl9pPr marL="1939450"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9pPr>
          </a:lstStyle>
          <a:p>
            <a:r>
              <a:rPr lang="ja-JP" altLang="en-US" sz="2000" b="1" dirty="0">
                <a:solidFill>
                  <a:srgbClr val="0070C0"/>
                </a:solidFill>
                <a:latin typeface="Meiryo UI" panose="020B0604030504040204" pitchFamily="50" charset="-128"/>
                <a:ea typeface="Meiryo UI" panose="020B0604030504040204" pitchFamily="50" charset="-128"/>
              </a:rPr>
              <a:t>「みんなでまとめる（決める）」方法</a:t>
            </a:r>
          </a:p>
        </p:txBody>
      </p:sp>
      <p:sp>
        <p:nvSpPr>
          <p:cNvPr id="8" name="コンテンツ プレースホルダー 2"/>
          <p:cNvSpPr txBox="1">
            <a:spLocks/>
          </p:cNvSpPr>
          <p:nvPr/>
        </p:nvSpPr>
        <p:spPr>
          <a:xfrm>
            <a:off x="616722" y="2631425"/>
            <a:ext cx="6421388" cy="2128372"/>
          </a:xfrm>
          <a:prstGeom prst="rect">
            <a:avLst/>
          </a:prstGeom>
        </p:spPr>
        <p:txBody>
          <a:bodyPr>
            <a:noAutofit/>
          </a:bodyPr>
          <a:lstStyle>
            <a:lvl1pPr marL="180141" indent="-180141" algn="l" defTabSz="484862" rtl="0" eaLnBrk="1" fontAlgn="base" hangingPunct="1">
              <a:spcBef>
                <a:spcPct val="20000"/>
              </a:spcBef>
              <a:spcAft>
                <a:spcPct val="0"/>
              </a:spcAft>
              <a:buFont typeface="Arial" pitchFamily="34" charset="0"/>
              <a:buChar char="•"/>
              <a:defRPr kumimoji="1" sz="2545" kern="1200">
                <a:solidFill>
                  <a:schemeClr val="tx1"/>
                </a:solidFill>
                <a:latin typeface="Arial"/>
                <a:ea typeface="+mn-ea"/>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pPr>
              <a:spcBef>
                <a:spcPts val="0"/>
              </a:spcBef>
            </a:pPr>
            <a:r>
              <a:rPr lang="ja-JP" altLang="en-US" sz="2000" dirty="0">
                <a:latin typeface="Meiryo UI" panose="020B0604030504040204" pitchFamily="50" charset="-128"/>
                <a:ea typeface="Meiryo UI" panose="020B0604030504040204" pitchFamily="50" charset="-128"/>
              </a:rPr>
              <a:t>アイデアを自由に発散し、</a:t>
            </a:r>
            <a:r>
              <a:rPr lang="ja-JP" altLang="en-US" sz="2000" dirty="0">
                <a:solidFill>
                  <a:srgbClr val="0000FF"/>
                </a:solidFill>
                <a:latin typeface="Meiryo UI" panose="020B0604030504040204" pitchFamily="50" charset="-128"/>
                <a:ea typeface="Meiryo UI" panose="020B0604030504040204" pitchFamily="50" charset="-128"/>
              </a:rPr>
              <a:t>可視化</a:t>
            </a:r>
            <a:r>
              <a:rPr lang="ja-JP" altLang="en-US" sz="2000" dirty="0">
                <a:latin typeface="Meiryo UI" panose="020B0604030504040204" pitchFamily="50" charset="-128"/>
                <a:ea typeface="Meiryo UI" panose="020B0604030504040204" pitchFamily="50" charset="-128"/>
              </a:rPr>
              <a:t>する</a:t>
            </a:r>
            <a:endParaRPr lang="en-US" altLang="ja-JP" sz="2000" dirty="0">
              <a:latin typeface="Meiryo UI" panose="020B0604030504040204" pitchFamily="50" charset="-128"/>
              <a:ea typeface="Meiryo UI" panose="020B0604030504040204" pitchFamily="50" charset="-128"/>
            </a:endParaRPr>
          </a:p>
          <a:p>
            <a:pPr>
              <a:spcBef>
                <a:spcPts val="0"/>
              </a:spcBef>
            </a:pPr>
            <a:r>
              <a:rPr lang="ja-JP" altLang="en-US" sz="2000" dirty="0">
                <a:latin typeface="Meiryo UI" panose="020B0604030504040204" pitchFamily="50" charset="-128"/>
                <a:ea typeface="Meiryo UI" panose="020B0604030504040204" pitchFamily="50" charset="-128"/>
              </a:rPr>
              <a:t>軸を使って「手と頭」を使ってみんなで</a:t>
            </a:r>
            <a:r>
              <a:rPr lang="ja-JP" altLang="en-US" sz="2000" dirty="0">
                <a:solidFill>
                  <a:srgbClr val="0000FF"/>
                </a:solidFill>
                <a:latin typeface="Meiryo UI" panose="020B0604030504040204" pitchFamily="50" charset="-128"/>
                <a:ea typeface="Meiryo UI" panose="020B0604030504040204" pitchFamily="50" charset="-128"/>
              </a:rPr>
              <a:t>整理</a:t>
            </a:r>
            <a:r>
              <a:rPr lang="ja-JP" altLang="en-US" sz="2000" dirty="0">
                <a:latin typeface="Meiryo UI" panose="020B0604030504040204" pitchFamily="50" charset="-128"/>
                <a:ea typeface="Meiryo UI" panose="020B0604030504040204" pitchFamily="50" charset="-128"/>
              </a:rPr>
              <a:t>する </a:t>
            </a:r>
            <a:r>
              <a:rPr lang="en-US" altLang="ja-JP" sz="2000" dirty="0">
                <a:latin typeface="Meiryo UI" panose="020B0604030504040204" pitchFamily="50" charset="-128"/>
                <a:ea typeface="Meiryo UI" panose="020B0604030504040204" pitchFamily="50" charset="-128"/>
              </a:rPr>
              <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１軸で</a:t>
            </a:r>
            <a:r>
              <a:rPr lang="ja-JP" altLang="en-US" sz="2000" dirty="0">
                <a:solidFill>
                  <a:srgbClr val="0000FF"/>
                </a:solidFill>
                <a:latin typeface="Meiryo UI" panose="020B0604030504040204" pitchFamily="50" charset="-128"/>
                <a:ea typeface="Meiryo UI" panose="020B0604030504040204" pitchFamily="50" charset="-128"/>
              </a:rPr>
              <a:t>整理</a:t>
            </a:r>
            <a:r>
              <a:rPr lang="ja-JP"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２軸で</a:t>
            </a:r>
            <a:r>
              <a:rPr lang="ja-JP" altLang="en-US" sz="2000" dirty="0">
                <a:solidFill>
                  <a:srgbClr val="0000FF"/>
                </a:solidFill>
                <a:latin typeface="Meiryo UI" panose="020B0604030504040204" pitchFamily="50" charset="-128"/>
                <a:ea typeface="Meiryo UI" panose="020B0604030504040204" pitchFamily="50" charset="-128"/>
              </a:rPr>
              <a:t>考える</a:t>
            </a:r>
            <a:r>
              <a:rPr lang="ja-JP" altLang="en-US" sz="2000" dirty="0">
                <a:solidFill>
                  <a:srgbClr val="FF0000"/>
                </a:solidFill>
                <a:latin typeface="Meiryo UI" panose="020B0604030504040204" pitchFamily="50" charset="-128"/>
                <a:ea typeface="Meiryo UI" panose="020B0604030504040204" pitchFamily="50" charset="-128"/>
              </a:rPr>
              <a:t>（自分たちの思考の軸を持つ）</a:t>
            </a:r>
            <a:endParaRPr lang="en-US" altLang="ja-JP" sz="2000" dirty="0">
              <a:solidFill>
                <a:srgbClr val="FF0000"/>
              </a:solidFill>
              <a:latin typeface="Meiryo UI" panose="020B0604030504040204" pitchFamily="50" charset="-128"/>
              <a:ea typeface="Meiryo UI" panose="020B0604030504040204" pitchFamily="50" charset="-128"/>
            </a:endParaRPr>
          </a:p>
          <a:p>
            <a:pPr>
              <a:spcBef>
                <a:spcPts val="0"/>
              </a:spcBef>
            </a:pPr>
            <a:r>
              <a:rPr lang="ja-JP" altLang="en-US" sz="2000" dirty="0">
                <a:latin typeface="Meiryo UI" panose="020B0604030504040204" pitchFamily="50" charset="-128"/>
                <a:ea typeface="Meiryo UI" panose="020B0604030504040204" pitchFamily="50" charset="-128"/>
              </a:rPr>
              <a:t>今できることや、大切にしたいことなどの条件を元に、その時点で良いと思うものを納得して</a:t>
            </a:r>
            <a:r>
              <a:rPr lang="ja-JP" altLang="en-US" sz="2000" dirty="0">
                <a:solidFill>
                  <a:srgbClr val="0000FF"/>
                </a:solidFill>
                <a:latin typeface="Meiryo UI" panose="020B0604030504040204" pitchFamily="50" charset="-128"/>
                <a:ea typeface="Meiryo UI" panose="020B0604030504040204" pitchFamily="50" charset="-128"/>
              </a:rPr>
              <a:t>決める</a:t>
            </a:r>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最適性）</a:t>
            </a:r>
            <a:endParaRPr lang="ja-JP" altLang="en-US" sz="2800" dirty="0">
              <a:latin typeface="Meiryo UI" panose="020B0604030504040204" pitchFamily="50" charset="-128"/>
              <a:ea typeface="Meiryo UI" panose="020B0604030504040204" pitchFamily="50" charset="-128"/>
            </a:endParaRPr>
          </a:p>
        </p:txBody>
      </p:sp>
      <p:pic>
        <p:nvPicPr>
          <p:cNvPr id="9" name="図 8" descr="IMG_7927.JPG">
            <a:extLst>
              <a:ext uri="{FF2B5EF4-FFF2-40B4-BE49-F238E27FC236}">
                <a16:creationId xmlns:a16="http://schemas.microsoft.com/office/drawing/2014/main" id="{EA32F1A7-8ECC-A54C-AE36-11562B732BD2}"/>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rot="5400000">
            <a:off x="6955043" y="2443773"/>
            <a:ext cx="2487335" cy="1865501"/>
          </a:xfrm>
          <a:prstGeom prst="rect">
            <a:avLst/>
          </a:prstGeom>
          <a:effectLst>
            <a:outerShdw blurRad="50800" dist="38100" dir="5400000" algn="t" rotWithShape="0">
              <a:prstClr val="black">
                <a:alpha val="40000"/>
              </a:prstClr>
            </a:outerShdw>
          </a:effectLst>
        </p:spPr>
      </p:pic>
      <p:pic>
        <p:nvPicPr>
          <p:cNvPr id="10" name="図 9"/>
          <p:cNvPicPr>
            <a:picLocks noChangeAspect="1"/>
          </p:cNvPicPr>
          <p:nvPr/>
        </p:nvPicPr>
        <p:blipFill>
          <a:blip r:embed="rId3"/>
          <a:stretch>
            <a:fillRect/>
          </a:stretch>
        </p:blipFill>
        <p:spPr>
          <a:xfrm>
            <a:off x="564244" y="4668068"/>
            <a:ext cx="7516274" cy="1581371"/>
          </a:xfrm>
          <a:prstGeom prst="rect">
            <a:avLst/>
          </a:prstGeom>
        </p:spPr>
      </p:pic>
    </p:spTree>
    <p:extLst>
      <p:ext uri="{BB962C8B-B14F-4D97-AF65-F5344CB8AC3E}">
        <p14:creationId xmlns:p14="http://schemas.microsoft.com/office/powerpoint/2010/main" val="3274987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078F6D4-86C8-EB48-8B7E-0CA1E0A2C290}"/>
              </a:ext>
            </a:extLst>
          </p:cNvPr>
          <p:cNvPicPr>
            <a:picLocks noChangeAspect="1"/>
          </p:cNvPicPr>
          <p:nvPr/>
        </p:nvPicPr>
        <p:blipFill rotWithShape="1">
          <a:blip r:embed="rId2"/>
          <a:srcRect l="5703" t="23803" r="6073" b="46803"/>
          <a:stretch/>
        </p:blipFill>
        <p:spPr>
          <a:xfrm>
            <a:off x="677691" y="1912128"/>
            <a:ext cx="8550618" cy="4031472"/>
          </a:xfrm>
          <a:prstGeom prst="rect">
            <a:avLst/>
          </a:prstGeom>
        </p:spPr>
      </p:pic>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P53</a:t>
            </a:r>
          </a:p>
        </p:txBody>
      </p:sp>
      <p:sp>
        <p:nvSpPr>
          <p:cNvPr id="12" name="正方形/長方形 11"/>
          <p:cNvSpPr/>
          <p:nvPr/>
        </p:nvSpPr>
        <p:spPr>
          <a:xfrm>
            <a:off x="7389343" y="2410780"/>
            <a:ext cx="1574548" cy="3172602"/>
          </a:xfrm>
          <a:prstGeom prst="rect">
            <a:avLst/>
          </a:prstGeom>
          <a:noFill/>
          <a:ln w="38100">
            <a:solidFill>
              <a:srgbClr val="FF0000"/>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13" name="テキスト ボックス 1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a:t>
            </a:r>
            <a:r>
              <a:rPr lang="ja-JP" altLang="en-US" sz="2400" b="1" dirty="0">
                <a:latin typeface="Meiryo UI" panose="020B0604030504040204" pitchFamily="50" charset="-128"/>
                <a:ea typeface="Meiryo UI" panose="020B0604030504040204" pitchFamily="50" charset="-128"/>
              </a:rPr>
              <a:t>④再び共有のステージ</a:t>
            </a:r>
            <a:endParaRPr lang="en-US" altLang="ja-JP" sz="2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15089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P56</a:t>
            </a:r>
          </a:p>
        </p:txBody>
      </p:sp>
      <p:sp>
        <p:nvSpPr>
          <p:cNvPr id="13" name="テキスト ボックス 1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＜プログラムデザイン＞④再び共有のステージ</a:t>
            </a:r>
            <a:endParaRPr kumimoji="0"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 name="テキスト ボックス 6">
            <a:extLst>
              <a:ext uri="{FF2B5EF4-FFF2-40B4-BE49-F238E27FC236}">
                <a16:creationId xmlns:a16="http://schemas.microsoft.com/office/drawing/2014/main" id="{07B9B349-168D-D94D-803F-1BBF0281AF3D}"/>
              </a:ext>
            </a:extLst>
          </p:cNvPr>
          <p:cNvSpPr txBox="1"/>
          <p:nvPr/>
        </p:nvSpPr>
        <p:spPr>
          <a:xfrm>
            <a:off x="581892" y="5271587"/>
            <a:ext cx="8662646" cy="1077218"/>
          </a:xfrm>
          <a:prstGeom prst="rect">
            <a:avLst/>
          </a:prstGeom>
          <a:noFill/>
        </p:spPr>
        <p:txBody>
          <a:bodyPr wrap="square" rtlCol="0">
            <a:spAutoFit/>
          </a:bodyPr>
          <a:lstStyle/>
          <a:p>
            <a:pPr marL="285750" indent="-285750" defTabSz="742950">
              <a:buFont typeface="Arial" panose="020B0604020202020204" pitchFamily="34" charset="0"/>
              <a:buChar char="•"/>
            </a:pPr>
            <a:r>
              <a:rPr lang="ja-JP" altLang="en-US" sz="1600" dirty="0">
                <a:solidFill>
                  <a:prstClr val="black"/>
                </a:solidFill>
                <a:latin typeface="Meiryo UI" panose="020B0604030504040204" pitchFamily="50" charset="-128"/>
                <a:ea typeface="Meiryo UI" panose="020B0604030504040204" pitchFamily="50" charset="-128"/>
              </a:rPr>
              <a:t>全部を言葉で伝えることはなく、可視化したものを見ながらかいつまんで伝えると大抵の場合は、</a:t>
            </a:r>
            <a:r>
              <a:rPr lang="en-US" altLang="ja-JP" sz="1600" dirty="0">
                <a:solidFill>
                  <a:prstClr val="black"/>
                </a:solidFill>
                <a:latin typeface="Meiryo UI" panose="020B0604030504040204" pitchFamily="50" charset="-128"/>
                <a:ea typeface="Meiryo UI" panose="020B0604030504040204" pitchFamily="50" charset="-128"/>
              </a:rPr>
              <a:t/>
            </a:r>
            <a:br>
              <a:rPr lang="en-US" altLang="ja-JP" sz="1600" dirty="0">
                <a:solidFill>
                  <a:prstClr val="black"/>
                </a:solidFill>
                <a:latin typeface="Meiryo UI" panose="020B0604030504040204" pitchFamily="50" charset="-128"/>
                <a:ea typeface="Meiryo UI" panose="020B0604030504040204" pitchFamily="50" charset="-128"/>
              </a:rPr>
            </a:br>
            <a:r>
              <a:rPr lang="ja-JP" altLang="en-US" sz="1600" dirty="0">
                <a:solidFill>
                  <a:prstClr val="black"/>
                </a:solidFill>
                <a:latin typeface="Meiryo UI" panose="020B0604030504040204" pitchFamily="50" charset="-128"/>
                <a:ea typeface="Meiryo UI" panose="020B0604030504040204" pitchFamily="50" charset="-128"/>
              </a:rPr>
              <a:t>参加者は思い出せる。</a:t>
            </a:r>
            <a:endParaRPr lang="en-US" altLang="ja-JP" sz="1600" dirty="0">
              <a:solidFill>
                <a:prstClr val="black"/>
              </a:solidFill>
              <a:latin typeface="Meiryo UI" panose="020B0604030504040204" pitchFamily="50" charset="-128"/>
              <a:ea typeface="Meiryo UI" panose="020B0604030504040204" pitchFamily="50" charset="-128"/>
            </a:endParaRPr>
          </a:p>
          <a:p>
            <a:pPr marL="285750" indent="-285750" defTabSz="742950">
              <a:buFont typeface="Arial" panose="020B0604020202020204" pitchFamily="34" charset="0"/>
              <a:buChar char="•"/>
            </a:pPr>
            <a:r>
              <a:rPr lang="ja-JP" altLang="en-US" sz="1600" dirty="0">
                <a:solidFill>
                  <a:prstClr val="black"/>
                </a:solidFill>
                <a:latin typeface="Meiryo UI" panose="020B0604030504040204" pitchFamily="50" charset="-128"/>
                <a:ea typeface="Meiryo UI" panose="020B0604030504040204" pitchFamily="50" charset="-128"/>
              </a:rPr>
              <a:t>可能であれば、その時の状態やエピソードなども伝え、その変化を自覚できると、</a:t>
            </a:r>
            <a:r>
              <a:rPr lang="en-US" altLang="ja-JP" sz="1600" dirty="0">
                <a:solidFill>
                  <a:prstClr val="black"/>
                </a:solidFill>
                <a:latin typeface="Meiryo UI" panose="020B0604030504040204" pitchFamily="50" charset="-128"/>
                <a:ea typeface="Meiryo UI" panose="020B0604030504040204" pitchFamily="50" charset="-128"/>
              </a:rPr>
              <a:t/>
            </a:r>
            <a:br>
              <a:rPr lang="en-US" altLang="ja-JP" sz="1600" dirty="0">
                <a:solidFill>
                  <a:prstClr val="black"/>
                </a:solidFill>
                <a:latin typeface="Meiryo UI" panose="020B0604030504040204" pitchFamily="50" charset="-128"/>
                <a:ea typeface="Meiryo UI" panose="020B0604030504040204" pitchFamily="50" charset="-128"/>
              </a:rPr>
            </a:br>
            <a:r>
              <a:rPr lang="ja-JP" altLang="en-US" sz="1600" dirty="0">
                <a:solidFill>
                  <a:prstClr val="black"/>
                </a:solidFill>
                <a:latin typeface="Meiryo UI" panose="020B0604030504040204" pitchFamily="50" charset="-128"/>
                <a:ea typeface="Meiryo UI" panose="020B0604030504040204" pitchFamily="50" charset="-128"/>
              </a:rPr>
              <a:t>いい話し合いの後はその雰囲気を持続させることができる</a:t>
            </a:r>
          </a:p>
        </p:txBody>
      </p:sp>
      <p:pic>
        <p:nvPicPr>
          <p:cNvPr id="8" name="図 7"/>
          <p:cNvPicPr>
            <a:picLocks noChangeAspect="1"/>
          </p:cNvPicPr>
          <p:nvPr/>
        </p:nvPicPr>
        <p:blipFill>
          <a:blip r:embed="rId2"/>
          <a:stretch>
            <a:fillRect/>
          </a:stretch>
        </p:blipFill>
        <p:spPr>
          <a:xfrm>
            <a:off x="1712640" y="1937427"/>
            <a:ext cx="5367561" cy="3202107"/>
          </a:xfrm>
          <a:prstGeom prst="rect">
            <a:avLst/>
          </a:prstGeom>
        </p:spPr>
      </p:pic>
    </p:spTree>
    <p:extLst>
      <p:ext uri="{BB962C8B-B14F-4D97-AF65-F5344CB8AC3E}">
        <p14:creationId xmlns:p14="http://schemas.microsoft.com/office/powerpoint/2010/main" val="3497666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P56</a:t>
            </a:r>
          </a:p>
        </p:txBody>
      </p:sp>
      <p:sp>
        <p:nvSpPr>
          <p:cNvPr id="13" name="テキスト ボックス 1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＜プログラムデザイン＞④再び共有のステージ</a:t>
            </a:r>
            <a:endParaRPr kumimoji="0"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pic>
        <p:nvPicPr>
          <p:cNvPr id="9" name="図 8"/>
          <p:cNvPicPr>
            <a:picLocks noChangeAspect="1"/>
          </p:cNvPicPr>
          <p:nvPr/>
        </p:nvPicPr>
        <p:blipFill>
          <a:blip r:embed="rId2"/>
          <a:stretch>
            <a:fillRect/>
          </a:stretch>
        </p:blipFill>
        <p:spPr>
          <a:xfrm>
            <a:off x="581891" y="2003794"/>
            <a:ext cx="5908434" cy="4211869"/>
          </a:xfrm>
          <a:prstGeom prst="rect">
            <a:avLst/>
          </a:prstGeom>
        </p:spPr>
      </p:pic>
      <p:sp>
        <p:nvSpPr>
          <p:cNvPr id="10" name="テキスト ボックス 9">
            <a:extLst>
              <a:ext uri="{FF2B5EF4-FFF2-40B4-BE49-F238E27FC236}">
                <a16:creationId xmlns:a16="http://schemas.microsoft.com/office/drawing/2014/main" id="{17B6F231-5DB3-7042-B2F4-EFABE65631A3}"/>
              </a:ext>
            </a:extLst>
          </p:cNvPr>
          <p:cNvSpPr txBox="1"/>
          <p:nvPr/>
        </p:nvSpPr>
        <p:spPr>
          <a:xfrm>
            <a:off x="6634207" y="2924944"/>
            <a:ext cx="2610330" cy="2585323"/>
          </a:xfrm>
          <a:prstGeom prst="rect">
            <a:avLst/>
          </a:prstGeom>
          <a:noFill/>
        </p:spPr>
        <p:txBody>
          <a:bodyPr wrap="square" rtlCol="0">
            <a:spAutoFit/>
          </a:bodyPr>
          <a:lstStyle/>
          <a:p>
            <a:pPr algn="ctr" defTabSz="742950"/>
            <a:r>
              <a:rPr lang="ja-JP" altLang="en-US" sz="1800" dirty="0">
                <a:solidFill>
                  <a:prstClr val="black"/>
                </a:solidFill>
                <a:latin typeface="Meiryo UI" panose="020B0604030504040204" pitchFamily="50" charset="-128"/>
                <a:ea typeface="Meiryo UI" panose="020B0604030504040204" pitchFamily="50" charset="-128"/>
              </a:rPr>
              <a:t>推進チームの中でも、</a:t>
            </a:r>
            <a:endParaRPr lang="en-US" altLang="ja-JP" sz="1800" dirty="0">
              <a:solidFill>
                <a:prstClr val="black"/>
              </a:solidFill>
              <a:latin typeface="Meiryo UI" panose="020B0604030504040204" pitchFamily="50" charset="-128"/>
              <a:ea typeface="Meiryo UI" panose="020B0604030504040204" pitchFamily="50" charset="-128"/>
            </a:endParaRPr>
          </a:p>
          <a:p>
            <a:pPr algn="ctr" defTabSz="742950"/>
            <a:r>
              <a:rPr lang="ja-JP" altLang="en-US" sz="1800" dirty="0">
                <a:solidFill>
                  <a:prstClr val="black"/>
                </a:solidFill>
                <a:latin typeface="Meiryo UI" panose="020B0604030504040204" pitchFamily="50" charset="-128"/>
                <a:ea typeface="Meiryo UI" panose="020B0604030504040204" pitchFamily="50" charset="-128"/>
              </a:rPr>
              <a:t>話し合いの場を持つ</a:t>
            </a:r>
            <a:endParaRPr lang="en-US" altLang="ja-JP" sz="1800" dirty="0">
              <a:solidFill>
                <a:prstClr val="black"/>
              </a:solidFill>
              <a:latin typeface="Meiryo UI" panose="020B0604030504040204" pitchFamily="50" charset="-128"/>
              <a:ea typeface="Meiryo UI" panose="020B0604030504040204" pitchFamily="50" charset="-128"/>
            </a:endParaRPr>
          </a:p>
          <a:p>
            <a:pPr algn="ctr" defTabSz="742950"/>
            <a:endParaRPr lang="en-US" altLang="ja-JP" sz="1800" dirty="0">
              <a:solidFill>
                <a:prstClr val="black"/>
              </a:solidFill>
              <a:latin typeface="Meiryo UI" panose="020B0604030504040204" pitchFamily="50" charset="-128"/>
              <a:ea typeface="Meiryo UI" panose="020B0604030504040204" pitchFamily="50" charset="-128"/>
            </a:endParaRPr>
          </a:p>
          <a:p>
            <a:pPr algn="ctr" defTabSz="742950"/>
            <a:r>
              <a:rPr lang="ja-JP" altLang="en-US" sz="1800" dirty="0">
                <a:solidFill>
                  <a:prstClr val="black"/>
                </a:solidFill>
                <a:latin typeface="Meiryo UI" panose="020B0604030504040204" pitchFamily="50" charset="-128"/>
                <a:ea typeface="Meiryo UI" panose="020B0604030504040204" pitchFamily="50" charset="-128"/>
              </a:rPr>
              <a:t>みんなで企画し、</a:t>
            </a:r>
            <a:endParaRPr lang="en-US" altLang="ja-JP" sz="1800" dirty="0">
              <a:solidFill>
                <a:prstClr val="black"/>
              </a:solidFill>
              <a:latin typeface="Meiryo UI" panose="020B0604030504040204" pitchFamily="50" charset="-128"/>
              <a:ea typeface="Meiryo UI" panose="020B0604030504040204" pitchFamily="50" charset="-128"/>
            </a:endParaRPr>
          </a:p>
          <a:p>
            <a:pPr algn="ctr" defTabSz="742950"/>
            <a:r>
              <a:rPr lang="ja-JP" altLang="en-US" sz="1800" dirty="0">
                <a:solidFill>
                  <a:prstClr val="black"/>
                </a:solidFill>
                <a:latin typeface="Meiryo UI" panose="020B0604030504040204" pitchFamily="50" charset="-128"/>
                <a:ea typeface="Meiryo UI" panose="020B0604030504040204" pitchFamily="50" charset="-128"/>
              </a:rPr>
              <a:t>ふりかえり、</a:t>
            </a:r>
            <a:endParaRPr lang="en-US" altLang="ja-JP" sz="1800" dirty="0">
              <a:solidFill>
                <a:prstClr val="black"/>
              </a:solidFill>
              <a:latin typeface="Meiryo UI" panose="020B0604030504040204" pitchFamily="50" charset="-128"/>
              <a:ea typeface="Meiryo UI" panose="020B0604030504040204" pitchFamily="50" charset="-128"/>
            </a:endParaRPr>
          </a:p>
          <a:p>
            <a:pPr algn="ctr" defTabSz="742950"/>
            <a:r>
              <a:rPr lang="ja-JP" altLang="en-US" sz="1800" dirty="0">
                <a:solidFill>
                  <a:prstClr val="black"/>
                </a:solidFill>
                <a:latin typeface="Meiryo UI" panose="020B0604030504040204" pitchFamily="50" charset="-128"/>
                <a:ea typeface="Meiryo UI" panose="020B0604030504040204" pitchFamily="50" charset="-128"/>
              </a:rPr>
              <a:t>新たなものを積み上げる</a:t>
            </a:r>
            <a:endParaRPr lang="en-US" altLang="ja-JP" sz="1800" dirty="0">
              <a:solidFill>
                <a:prstClr val="black"/>
              </a:solidFill>
              <a:latin typeface="Meiryo UI" panose="020B0604030504040204" pitchFamily="50" charset="-128"/>
              <a:ea typeface="Meiryo UI" panose="020B0604030504040204" pitchFamily="50" charset="-128"/>
            </a:endParaRPr>
          </a:p>
          <a:p>
            <a:pPr algn="ctr" defTabSz="742950"/>
            <a:r>
              <a:rPr lang="ja-JP" altLang="en-US" sz="1800" dirty="0" smtClean="0">
                <a:solidFill>
                  <a:prstClr val="black"/>
                </a:solidFill>
                <a:latin typeface="Meiryo UI" panose="020B0604030504040204" pitchFamily="50" charset="-128"/>
                <a:ea typeface="Meiryo UI" panose="020B0604030504040204" pitchFamily="50" charset="-128"/>
              </a:rPr>
              <a:t>↓</a:t>
            </a:r>
            <a:endParaRPr lang="en-US" altLang="ja-JP" sz="1800" dirty="0">
              <a:solidFill>
                <a:prstClr val="black"/>
              </a:solidFill>
              <a:latin typeface="Meiryo UI" panose="020B0604030504040204" pitchFamily="50" charset="-128"/>
              <a:ea typeface="Meiryo UI" panose="020B0604030504040204" pitchFamily="50" charset="-128"/>
            </a:endParaRPr>
          </a:p>
          <a:p>
            <a:pPr algn="ctr" defTabSz="742950"/>
            <a:r>
              <a:rPr lang="ja-JP" altLang="en-US" sz="1800" b="1" dirty="0">
                <a:solidFill>
                  <a:srgbClr val="FF0000"/>
                </a:solidFill>
                <a:latin typeface="Meiryo UI" panose="020B0604030504040204" pitchFamily="50" charset="-128"/>
                <a:ea typeface="Meiryo UI" panose="020B0604030504040204" pitchFamily="50" charset="-128"/>
              </a:rPr>
              <a:t>全員参加型の体験</a:t>
            </a:r>
            <a:endParaRPr lang="en-US" altLang="ja-JP" sz="1800" b="1" dirty="0">
              <a:solidFill>
                <a:srgbClr val="FF0000"/>
              </a:solidFill>
              <a:latin typeface="Meiryo UI" panose="020B0604030504040204" pitchFamily="50" charset="-128"/>
              <a:ea typeface="Meiryo UI" panose="020B0604030504040204" pitchFamily="50" charset="-128"/>
            </a:endParaRPr>
          </a:p>
          <a:p>
            <a:pPr algn="ctr" defTabSz="742950"/>
            <a:r>
              <a:rPr lang="ja-JP" altLang="en-US" sz="1800" b="1" dirty="0">
                <a:solidFill>
                  <a:srgbClr val="FF0000"/>
                </a:solidFill>
                <a:latin typeface="Meiryo UI" panose="020B0604030504040204" pitchFamily="50" charset="-128"/>
                <a:ea typeface="Meiryo UI" panose="020B0604030504040204" pitchFamily="50" charset="-128"/>
              </a:rPr>
              <a:t>実践の達成感・やりがい</a:t>
            </a:r>
            <a:endParaRPr lang="en-US" altLang="ja-JP" sz="1800" b="1"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849262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P57</a:t>
            </a:r>
          </a:p>
        </p:txBody>
      </p:sp>
      <p:sp>
        <p:nvSpPr>
          <p:cNvPr id="13" name="テキスト ボックス 1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＜プログラムデザイン＞④再び共有のステージ</a:t>
            </a:r>
            <a:endParaRPr kumimoji="0"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pic>
        <p:nvPicPr>
          <p:cNvPr id="7" name="コンテンツ プレースホルダー 3">
            <a:extLst>
              <a:ext uri="{FF2B5EF4-FFF2-40B4-BE49-F238E27FC236}">
                <a16:creationId xmlns:a16="http://schemas.microsoft.com/office/drawing/2014/main" id="{5D92A557-628E-E348-9FE1-1FDC0570D48A}"/>
              </a:ext>
            </a:extLst>
          </p:cNvPr>
          <p:cNvPicPr>
            <a:picLocks noChangeAspect="1"/>
          </p:cNvPicPr>
          <p:nvPr/>
        </p:nvPicPr>
        <p:blipFill rotWithShape="1">
          <a:blip r:embed="rId2"/>
          <a:srcRect t="54485" b="6489"/>
          <a:stretch/>
        </p:blipFill>
        <p:spPr>
          <a:xfrm>
            <a:off x="2135069" y="1797885"/>
            <a:ext cx="5472608" cy="3022374"/>
          </a:xfrm>
          <a:prstGeom prst="rect">
            <a:avLst/>
          </a:prstGeom>
        </p:spPr>
      </p:pic>
      <p:sp>
        <p:nvSpPr>
          <p:cNvPr id="8" name="テキスト ボックス 7">
            <a:extLst>
              <a:ext uri="{FF2B5EF4-FFF2-40B4-BE49-F238E27FC236}">
                <a16:creationId xmlns:a16="http://schemas.microsoft.com/office/drawing/2014/main" id="{EB11C3ED-5F0D-0341-BE82-6064DDE6DFE5}"/>
              </a:ext>
            </a:extLst>
          </p:cNvPr>
          <p:cNvSpPr txBox="1"/>
          <p:nvPr/>
        </p:nvSpPr>
        <p:spPr>
          <a:xfrm>
            <a:off x="581891" y="4725144"/>
            <a:ext cx="8662645" cy="1668214"/>
          </a:xfrm>
          <a:prstGeom prst="rect">
            <a:avLst/>
          </a:prstGeom>
          <a:noFill/>
        </p:spPr>
        <p:txBody>
          <a:bodyPr wrap="square" rtlCol="0">
            <a:spAutoFit/>
          </a:bodyPr>
          <a:lstStyle/>
          <a:p>
            <a:pPr defTabSz="742950"/>
            <a:r>
              <a:rPr lang="ja-JP" altLang="en-US" sz="1463" b="1" dirty="0">
                <a:solidFill>
                  <a:prstClr val="black"/>
                </a:solidFill>
                <a:latin typeface="Meiryo UI" panose="020B0604030504040204" pitchFamily="50" charset="-128"/>
                <a:ea typeface="Meiryo UI" panose="020B0604030504040204" pitchFamily="50" charset="-128"/>
              </a:rPr>
              <a:t>チェックアウト</a:t>
            </a:r>
            <a:endParaRPr lang="en-US" altLang="ja-JP" sz="1463" b="1" dirty="0">
              <a:solidFill>
                <a:prstClr val="black"/>
              </a:solidFill>
              <a:latin typeface="Meiryo UI" panose="020B0604030504040204" pitchFamily="50" charset="-128"/>
              <a:ea typeface="Meiryo UI" panose="020B0604030504040204" pitchFamily="50" charset="-128"/>
            </a:endParaRPr>
          </a:p>
          <a:p>
            <a:pPr defTabSz="742950"/>
            <a:r>
              <a:rPr lang="ja-JP" altLang="en-US" sz="1463" dirty="0">
                <a:solidFill>
                  <a:prstClr val="black"/>
                </a:solidFill>
                <a:latin typeface="Meiryo UI" panose="020B0604030504040204" pitchFamily="50" charset="-128"/>
                <a:ea typeface="Meiryo UI" panose="020B0604030504040204" pitchFamily="50" charset="-128"/>
              </a:rPr>
              <a:t>言いたいことは、その場で言い置いていく</a:t>
            </a:r>
            <a:endParaRPr lang="en-US" altLang="ja-JP" sz="1463" dirty="0">
              <a:solidFill>
                <a:prstClr val="black"/>
              </a:solidFill>
              <a:latin typeface="Meiryo UI" panose="020B0604030504040204" pitchFamily="50" charset="-128"/>
              <a:ea typeface="Meiryo UI" panose="020B0604030504040204" pitchFamily="50" charset="-128"/>
            </a:endParaRPr>
          </a:p>
          <a:p>
            <a:pPr defTabSz="742950"/>
            <a:r>
              <a:rPr lang="ja-JP" altLang="en-US" sz="1463" dirty="0">
                <a:solidFill>
                  <a:prstClr val="black"/>
                </a:solidFill>
                <a:latin typeface="Meiryo UI" panose="020B0604030504040204" pitchFamily="50" charset="-128"/>
                <a:ea typeface="Meiryo UI" panose="020B0604030504040204" pitchFamily="50" charset="-128"/>
              </a:rPr>
              <a:t>ただし、チェックアウト後は議論しないというのをルールにおいておく。二次会を開かないためにも、大切！</a:t>
            </a:r>
            <a:endParaRPr lang="en-US" altLang="ja-JP" sz="1463" dirty="0">
              <a:solidFill>
                <a:prstClr val="black"/>
              </a:solidFill>
              <a:latin typeface="Meiryo UI" panose="020B0604030504040204" pitchFamily="50" charset="-128"/>
              <a:ea typeface="Meiryo UI" panose="020B0604030504040204" pitchFamily="50" charset="-128"/>
            </a:endParaRPr>
          </a:p>
          <a:p>
            <a:pPr defTabSz="742950"/>
            <a:endParaRPr lang="en-US" altLang="ja-JP" sz="1463" dirty="0">
              <a:solidFill>
                <a:prstClr val="black"/>
              </a:solidFill>
              <a:latin typeface="Meiryo UI" panose="020B0604030504040204" pitchFamily="50" charset="-128"/>
              <a:ea typeface="Meiryo UI" panose="020B0604030504040204" pitchFamily="50" charset="-128"/>
            </a:endParaRPr>
          </a:p>
          <a:p>
            <a:pPr defTabSz="742950"/>
            <a:r>
              <a:rPr lang="ja-JP" altLang="en-US" sz="1463" b="1" dirty="0">
                <a:solidFill>
                  <a:prstClr val="black"/>
                </a:solidFill>
                <a:latin typeface="Meiryo UI" panose="020B0604030504040204" pitchFamily="50" charset="-128"/>
                <a:ea typeface="Meiryo UI" panose="020B0604030504040204" pitchFamily="50" charset="-128"/>
              </a:rPr>
              <a:t>ふりかえり</a:t>
            </a:r>
            <a:endParaRPr lang="en-US" altLang="ja-JP" sz="1463" b="1" dirty="0">
              <a:solidFill>
                <a:prstClr val="black"/>
              </a:solidFill>
              <a:latin typeface="Meiryo UI" panose="020B0604030504040204" pitchFamily="50" charset="-128"/>
              <a:ea typeface="Meiryo UI" panose="020B0604030504040204" pitchFamily="50" charset="-128"/>
            </a:endParaRPr>
          </a:p>
          <a:p>
            <a:pPr defTabSz="742950"/>
            <a:r>
              <a:rPr lang="ja-JP" altLang="en-US" sz="1463" dirty="0">
                <a:solidFill>
                  <a:prstClr val="black"/>
                </a:solidFill>
                <a:latin typeface="Meiryo UI" panose="020B0604030504040204" pitchFamily="50" charset="-128"/>
                <a:ea typeface="Meiryo UI" panose="020B0604030504040204" pitchFamily="50" charset="-128"/>
              </a:rPr>
              <a:t>内容ではなくプロセス（ながれ）のふりかえりをしておくと、今後のプログラムづくりに役立つ。</a:t>
            </a:r>
            <a:endParaRPr lang="en-US" altLang="ja-JP" sz="1463" dirty="0">
              <a:solidFill>
                <a:prstClr val="black"/>
              </a:solidFill>
              <a:latin typeface="Meiryo UI" panose="020B0604030504040204" pitchFamily="50" charset="-128"/>
              <a:ea typeface="Meiryo UI" panose="020B0604030504040204" pitchFamily="50" charset="-128"/>
            </a:endParaRPr>
          </a:p>
          <a:p>
            <a:pPr defTabSz="742950"/>
            <a:r>
              <a:rPr lang="ja-JP" altLang="en-US" sz="1463" dirty="0">
                <a:solidFill>
                  <a:prstClr val="black"/>
                </a:solidFill>
                <a:latin typeface="Meiryo UI" panose="020B0604030504040204" pitchFamily="50" charset="-128"/>
                <a:ea typeface="Meiryo UI" panose="020B0604030504040204" pitchFamily="50" charset="-128"/>
              </a:rPr>
              <a:t>ふりかえりは課題解決の場ではなく、忘れないうちに気づいたことをメモしておく程度。よいことも伝えあう！</a:t>
            </a:r>
          </a:p>
        </p:txBody>
      </p:sp>
    </p:spTree>
    <p:extLst>
      <p:ext uri="{BB962C8B-B14F-4D97-AF65-F5344CB8AC3E}">
        <p14:creationId xmlns:p14="http://schemas.microsoft.com/office/powerpoint/2010/main" val="273375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r>
              <a:rPr kumimoji="1" lang="ja-JP" altLang="en-US" dirty="0">
                <a:latin typeface="Meiryo UI" panose="020B0604030504040204" pitchFamily="50" charset="-128"/>
                <a:ea typeface="Meiryo UI" panose="020B0604030504040204" pitchFamily="50" charset="-128"/>
              </a:rPr>
              <a:t>なし</a:t>
            </a:r>
          </a:p>
        </p:txBody>
      </p:sp>
      <p:sp>
        <p:nvSpPr>
          <p:cNvPr id="5" name="タイトル 1">
            <a:extLst>
              <a:ext uri="{FF2B5EF4-FFF2-40B4-BE49-F238E27FC236}">
                <a16:creationId xmlns:a16="http://schemas.microsoft.com/office/drawing/2014/main" id="{AFDFF336-8613-B345-8142-587EA61DB999}"/>
              </a:ext>
            </a:extLst>
          </p:cNvPr>
          <p:cNvSpPr txBox="1">
            <a:spLocks/>
          </p:cNvSpPr>
          <p:nvPr/>
        </p:nvSpPr>
        <p:spPr>
          <a:xfrm>
            <a:off x="678874" y="1385526"/>
            <a:ext cx="6686550" cy="255736"/>
          </a:xfrm>
          <a:prstGeom prst="rect">
            <a:avLst/>
          </a:prstGeom>
        </p:spPr>
        <p:txBody>
          <a:bodyPr>
            <a:noAutofit/>
          </a:bodyPr>
          <a:lstStyle>
            <a:lvl1pPr algn="l" defTabSz="484862" rtl="0" eaLnBrk="1" fontAlgn="base" hangingPunct="1">
              <a:spcBef>
                <a:spcPct val="0"/>
              </a:spcBef>
              <a:spcAft>
                <a:spcPct val="0"/>
              </a:spcAft>
              <a:defRPr kumimoji="1" sz="1909" b="0" i="0" kern="1200" spc="160" baseline="0">
                <a:solidFill>
                  <a:srgbClr val="404040"/>
                </a:solidFill>
                <a:latin typeface="HGPGothicE" charset="-128"/>
                <a:ea typeface="HGPGothicE" charset="-128"/>
                <a:cs typeface="HGPGothicE" charset="-128"/>
              </a:defRPr>
            </a:lvl1pPr>
            <a:lvl2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2pPr>
            <a:lvl3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3pPr>
            <a:lvl4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4pPr>
            <a:lvl5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5pPr>
            <a:lvl6pPr marL="484862"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6pPr>
            <a:lvl7pPr marL="969727"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7pPr>
            <a:lvl8pPr marL="1454588"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8pPr>
            <a:lvl9pPr marL="1939450"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9pPr>
          </a:lstStyle>
          <a:p>
            <a:r>
              <a:rPr lang="ja-JP" altLang="ja-JP" sz="1800" b="1" dirty="0">
                <a:solidFill>
                  <a:srgbClr val="008DCC"/>
                </a:solidFill>
                <a:latin typeface="Meiryo UI" panose="020B0604030504040204" pitchFamily="50" charset="-128"/>
                <a:ea typeface="Meiryo UI" panose="020B0604030504040204" pitchFamily="50" charset="-128"/>
              </a:rPr>
              <a:t>プログラムデザイン　チェックリスト</a:t>
            </a:r>
            <a:endParaRPr lang="ja-JP" altLang="en-US" sz="1800" b="1" dirty="0">
              <a:solidFill>
                <a:srgbClr val="008DCC"/>
              </a:solidFill>
              <a:latin typeface="Meiryo UI" panose="020B0604030504040204" pitchFamily="50" charset="-128"/>
              <a:ea typeface="Meiryo UI" panose="020B0604030504040204" pitchFamily="50" charset="-128"/>
            </a:endParaRPr>
          </a:p>
        </p:txBody>
      </p:sp>
      <p:sp>
        <p:nvSpPr>
          <p:cNvPr id="6" name="コンテンツ プレースホルダー 2">
            <a:extLst>
              <a:ext uri="{FF2B5EF4-FFF2-40B4-BE49-F238E27FC236}">
                <a16:creationId xmlns:a16="http://schemas.microsoft.com/office/drawing/2014/main" id="{E6E3283C-26BC-2847-9581-D651281505A8}"/>
              </a:ext>
            </a:extLst>
          </p:cNvPr>
          <p:cNvSpPr txBox="1">
            <a:spLocks/>
          </p:cNvSpPr>
          <p:nvPr/>
        </p:nvSpPr>
        <p:spPr>
          <a:xfrm>
            <a:off x="678874" y="1745672"/>
            <a:ext cx="8565664" cy="4654283"/>
          </a:xfrm>
          <a:prstGeom prst="rect">
            <a:avLst/>
          </a:prstGeom>
        </p:spPr>
        <p:txBody>
          <a:bodyPr anchor="ctr">
            <a:normAutofit/>
          </a:bodyPr>
          <a:lstStyle>
            <a:lvl1pPr marL="180141" indent="-180141" algn="l" defTabSz="484862" rtl="0" eaLnBrk="1" fontAlgn="base" hangingPunct="1">
              <a:spcBef>
                <a:spcPct val="20000"/>
              </a:spcBef>
              <a:spcAft>
                <a:spcPct val="0"/>
              </a:spcAft>
              <a:buFont typeface="Arial" pitchFamily="34" charset="0"/>
              <a:buChar char="•"/>
              <a:defRPr kumimoji="1" sz="2545" kern="1200">
                <a:solidFill>
                  <a:schemeClr val="tx1"/>
                </a:solidFill>
                <a:latin typeface="Arial"/>
                <a:ea typeface="+mn-ea"/>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□１　参加者を主語にした目標（目的、目標）が示されている</a:t>
            </a:r>
          </a:p>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□２　オリエンテーションで、</a:t>
            </a:r>
            <a:r>
              <a:rPr lang="en-US" altLang="ja-JP" sz="1600" dirty="0">
                <a:solidFill>
                  <a:srgbClr val="404040"/>
                </a:solidFill>
                <a:latin typeface="Meiryo UI" panose="020B0604030504040204" pitchFamily="50" charset="-128"/>
                <a:ea typeface="Meiryo UI" panose="020B0604030504040204" pitchFamily="50" charset="-128"/>
              </a:rPr>
              <a:t>OARR</a:t>
            </a:r>
            <a:r>
              <a:rPr lang="ja-JP" altLang="ja-JP" sz="1600" dirty="0" err="1">
                <a:solidFill>
                  <a:srgbClr val="404040"/>
                </a:solidFill>
                <a:latin typeface="Meiryo UI" panose="020B0604030504040204" pitchFamily="50" charset="-128"/>
                <a:ea typeface="Meiryo UI" panose="020B0604030504040204" pitchFamily="50" charset="-128"/>
              </a:rPr>
              <a:t>が提</a:t>
            </a:r>
            <a:r>
              <a:rPr lang="ja-JP" altLang="ja-JP" sz="1600" dirty="0">
                <a:solidFill>
                  <a:srgbClr val="404040"/>
                </a:solidFill>
                <a:latin typeface="Meiryo UI" panose="020B0604030504040204" pitchFamily="50" charset="-128"/>
                <a:ea typeface="Meiryo UI" panose="020B0604030504040204" pitchFamily="50" charset="-128"/>
              </a:rPr>
              <a:t>示されている</a:t>
            </a:r>
          </a:p>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□３　その後の活動（ワークやテーマ、雰囲気作り）にあったチェックインや</a:t>
            </a:r>
            <a:endParaRPr lang="en-US" altLang="ja-JP" sz="1600" dirty="0">
              <a:solidFill>
                <a:srgbClr val="404040"/>
              </a:solidFill>
              <a:latin typeface="Meiryo UI" panose="020B0604030504040204" pitchFamily="50" charset="-128"/>
              <a:ea typeface="Meiryo UI" panose="020B0604030504040204" pitchFamily="50" charset="-128"/>
            </a:endParaRPr>
          </a:p>
          <a:p>
            <a:pPr marL="0" indent="0">
              <a:buFont typeface="Arial" pitchFamily="34" charset="0"/>
              <a:buNone/>
            </a:pPr>
            <a:r>
              <a:rPr lang="ja-JP" altLang="en-US" sz="1600" dirty="0">
                <a:solidFill>
                  <a:srgbClr val="404040"/>
                </a:solidFill>
                <a:latin typeface="Meiryo UI" panose="020B0604030504040204" pitchFamily="50" charset="-128"/>
                <a:ea typeface="Meiryo UI" panose="020B0604030504040204" pitchFamily="50" charset="-128"/>
              </a:rPr>
              <a:t>　　　　</a:t>
            </a:r>
            <a:r>
              <a:rPr lang="ja-JP" altLang="ja-JP" sz="1600" dirty="0">
                <a:solidFill>
                  <a:srgbClr val="404040"/>
                </a:solidFill>
                <a:latin typeface="Meiryo UI" panose="020B0604030504040204" pitchFamily="50" charset="-128"/>
                <a:ea typeface="Meiryo UI" panose="020B0604030504040204" pitchFamily="50" charset="-128"/>
              </a:rPr>
              <a:t>アイスブレイクが組み込まれている</a:t>
            </a:r>
          </a:p>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□４　テーマと参加人数に合わせたグループサイズが設定されている</a:t>
            </a:r>
          </a:p>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□５　考えやすい、あるいは話しやすい問いから始められている</a:t>
            </a:r>
          </a:p>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□６　参加者自身が運営できる参加型の仕掛けがある</a:t>
            </a:r>
            <a:endParaRPr lang="en-US" altLang="ja-JP" sz="1600" dirty="0">
              <a:solidFill>
                <a:srgbClr val="404040"/>
              </a:solidFill>
              <a:latin typeface="Meiryo UI" panose="020B0604030504040204" pitchFamily="50" charset="-128"/>
              <a:ea typeface="Meiryo UI" panose="020B0604030504040204" pitchFamily="50" charset="-128"/>
            </a:endParaRPr>
          </a:p>
          <a:p>
            <a:pPr marL="0" indent="0">
              <a:buFont typeface="Arial" pitchFamily="34" charset="0"/>
              <a:buNone/>
            </a:pPr>
            <a:r>
              <a:rPr lang="ja-JP" altLang="en-US" sz="1600" dirty="0">
                <a:solidFill>
                  <a:srgbClr val="404040"/>
                </a:solidFill>
                <a:latin typeface="Meiryo UI" panose="020B0604030504040204" pitchFamily="50" charset="-128"/>
                <a:ea typeface="Meiryo UI" panose="020B0604030504040204" pitchFamily="50" charset="-128"/>
              </a:rPr>
              <a:t>　　　　</a:t>
            </a:r>
            <a:r>
              <a:rPr lang="ja-JP" altLang="ja-JP" sz="1600" dirty="0">
                <a:solidFill>
                  <a:srgbClr val="404040"/>
                </a:solidFill>
                <a:latin typeface="Meiryo UI" panose="020B0604030504040204" pitchFamily="50" charset="-128"/>
                <a:ea typeface="Meiryo UI" panose="020B0604030504040204" pitchFamily="50" charset="-128"/>
              </a:rPr>
              <a:t>（参加者をお客さんにしない）</a:t>
            </a:r>
          </a:p>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□７　起承転結の流れができている</a:t>
            </a:r>
            <a:endParaRPr lang="en-US" altLang="ja-JP" sz="1600" dirty="0">
              <a:solidFill>
                <a:srgbClr val="404040"/>
              </a:solidFill>
              <a:latin typeface="Meiryo UI" panose="020B0604030504040204" pitchFamily="50" charset="-128"/>
              <a:ea typeface="Meiryo UI" panose="020B0604030504040204" pitchFamily="50" charset="-128"/>
            </a:endParaRPr>
          </a:p>
          <a:p>
            <a:pPr marL="0" indent="0">
              <a:buFont typeface="Arial" pitchFamily="34" charset="0"/>
              <a:buNone/>
            </a:pPr>
            <a:r>
              <a:rPr lang="ja-JP" altLang="ja-JP" sz="1200" dirty="0">
                <a:solidFill>
                  <a:srgbClr val="404040"/>
                </a:solidFill>
                <a:latin typeface="Meiryo UI" panose="020B0604030504040204" pitchFamily="50" charset="-128"/>
                <a:ea typeface="Meiryo UI" panose="020B0604030504040204" pitchFamily="50" charset="-128"/>
              </a:rPr>
              <a:t>（スタートラインを整える、発散、混沌、収束、共有、ふりかえり次に繋げ</a:t>
            </a:r>
            <a:r>
              <a:rPr lang="ja-JP" altLang="en-US" sz="1200" dirty="0">
                <a:solidFill>
                  <a:srgbClr val="404040"/>
                </a:solidFill>
                <a:latin typeface="Meiryo UI" panose="020B0604030504040204" pitchFamily="50" charset="-128"/>
                <a:ea typeface="Meiryo UI" panose="020B0604030504040204" pitchFamily="50" charset="-128"/>
              </a:rPr>
              <a:t>られている</a:t>
            </a:r>
            <a:r>
              <a:rPr lang="ja-JP" altLang="ja-JP" sz="1600" dirty="0">
                <a:solidFill>
                  <a:srgbClr val="404040"/>
                </a:solidFill>
                <a:latin typeface="Meiryo UI" panose="020B0604030504040204" pitchFamily="50" charset="-128"/>
                <a:ea typeface="Meiryo UI" panose="020B0604030504040204" pitchFamily="50" charset="-128"/>
              </a:rPr>
              <a:t>）</a:t>
            </a:r>
          </a:p>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□８　それぞれの時間配分が、適切である</a:t>
            </a:r>
          </a:p>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□９　休憩はオンラインであれば６０分程度に一回程度、組み込まれている</a:t>
            </a:r>
          </a:p>
          <a:p>
            <a:pPr marL="0" indent="0">
              <a:buFont typeface="Arial" pitchFamily="34" charset="0"/>
              <a:buNone/>
            </a:pPr>
            <a:r>
              <a:rPr lang="ja-JP" altLang="ja-JP" sz="1600" dirty="0">
                <a:solidFill>
                  <a:srgbClr val="404040"/>
                </a:solidFill>
                <a:latin typeface="Meiryo UI" panose="020B0604030504040204" pitchFamily="50" charset="-128"/>
                <a:ea typeface="Meiryo UI" panose="020B0604030504040204" pitchFamily="50" charset="-128"/>
              </a:rPr>
              <a:t>□</a:t>
            </a:r>
            <a:r>
              <a:rPr lang="en-US" altLang="ja-JP" sz="1600" dirty="0">
                <a:solidFill>
                  <a:srgbClr val="404040"/>
                </a:solidFill>
                <a:latin typeface="Meiryo UI" panose="020B0604030504040204" pitchFamily="50" charset="-128"/>
                <a:ea typeface="Meiryo UI" panose="020B0604030504040204" pitchFamily="50" charset="-128"/>
              </a:rPr>
              <a:t>10 </a:t>
            </a:r>
            <a:r>
              <a:rPr lang="ja-JP" altLang="ja-JP" sz="1600" dirty="0">
                <a:solidFill>
                  <a:srgbClr val="404040"/>
                </a:solidFill>
                <a:latin typeface="Meiryo UI" panose="020B0604030504040204" pitchFamily="50" charset="-128"/>
                <a:ea typeface="Meiryo UI" panose="020B0604030504040204" pitchFamily="50" charset="-128"/>
              </a:rPr>
              <a:t>ゴールを共に達成できたという実感を分かち合うしつらえがある</a:t>
            </a:r>
            <a:endParaRPr lang="en-US" altLang="ja-JP" sz="1600" dirty="0">
              <a:solidFill>
                <a:srgbClr val="404040"/>
              </a:solidFill>
              <a:latin typeface="Meiryo UI" panose="020B0604030504040204" pitchFamily="50" charset="-128"/>
              <a:ea typeface="Meiryo UI" panose="020B0604030504040204" pitchFamily="50" charset="-128"/>
            </a:endParaRPr>
          </a:p>
          <a:p>
            <a:pPr marL="0" indent="0">
              <a:spcBef>
                <a:spcPts val="1800"/>
              </a:spcBef>
              <a:buFont typeface="Arial" pitchFamily="34" charset="0"/>
              <a:buNone/>
            </a:pPr>
            <a:r>
              <a:rPr lang="ja-JP" altLang="en-US" sz="1600" dirty="0">
                <a:solidFill>
                  <a:srgbClr val="404040"/>
                </a:solidFill>
                <a:latin typeface="Meiryo UI" panose="020B0604030504040204" pitchFamily="50" charset="-128"/>
                <a:ea typeface="Meiryo UI" panose="020B0604030504040204" pitchFamily="50" charset="-128"/>
              </a:rPr>
              <a:t>＊オンラインで</a:t>
            </a:r>
            <a:r>
              <a:rPr lang="ja-JP" altLang="ja-JP" sz="1600" dirty="0">
                <a:solidFill>
                  <a:srgbClr val="404040"/>
                </a:solidFill>
                <a:latin typeface="Meiryo UI" panose="020B0604030504040204" pitchFamily="50" charset="-128"/>
                <a:ea typeface="Meiryo UI" panose="020B0604030504040204" pitchFamily="50" charset="-128"/>
              </a:rPr>
              <a:t>プログラムを進行するにあたって、テクニカルサポート、</a:t>
            </a:r>
            <a:r>
              <a:rPr lang="ja-JP" altLang="en-US" sz="1600" dirty="0">
                <a:solidFill>
                  <a:srgbClr val="404040"/>
                </a:solidFill>
                <a:latin typeface="Meiryo UI" panose="020B0604030504040204" pitchFamily="50" charset="-128"/>
                <a:ea typeface="Meiryo UI" panose="020B0604030504040204" pitchFamily="50" charset="-128"/>
              </a:rPr>
              <a:t>　　　　　　　　　</a:t>
            </a:r>
            <a:endParaRPr lang="en-US" altLang="ja-JP" sz="1600" dirty="0">
              <a:solidFill>
                <a:srgbClr val="404040"/>
              </a:solidFill>
              <a:latin typeface="Meiryo UI" panose="020B0604030504040204" pitchFamily="50" charset="-128"/>
              <a:ea typeface="Meiryo UI" panose="020B0604030504040204" pitchFamily="50" charset="-128"/>
            </a:endParaRPr>
          </a:p>
          <a:p>
            <a:pPr marL="0" indent="0">
              <a:buFont typeface="Arial" pitchFamily="34" charset="0"/>
              <a:buNone/>
            </a:pPr>
            <a:r>
              <a:rPr lang="ja-JP" altLang="en-US" sz="1600" dirty="0">
                <a:solidFill>
                  <a:srgbClr val="404040"/>
                </a:solidFill>
                <a:latin typeface="Meiryo UI" panose="020B0604030504040204" pitchFamily="50" charset="-128"/>
                <a:ea typeface="Meiryo UI" panose="020B0604030504040204" pitchFamily="50" charset="-128"/>
              </a:rPr>
              <a:t>　</a:t>
            </a:r>
            <a:r>
              <a:rPr lang="ja-JP" altLang="ja-JP" sz="1600" dirty="0">
                <a:solidFill>
                  <a:srgbClr val="404040"/>
                </a:solidFill>
                <a:latin typeface="Meiryo UI" panose="020B0604030504040204" pitchFamily="50" charset="-128"/>
                <a:ea typeface="Meiryo UI" panose="020B0604030504040204" pitchFamily="50" charset="-128"/>
              </a:rPr>
              <a:t>グループファシリテーターなど</a:t>
            </a:r>
            <a:r>
              <a:rPr lang="ja-JP" altLang="en-US" sz="1600" dirty="0">
                <a:solidFill>
                  <a:srgbClr val="404040"/>
                </a:solidFill>
                <a:latin typeface="Meiryo UI" panose="020B0604030504040204" pitchFamily="50" charset="-128"/>
                <a:ea typeface="Meiryo UI" panose="020B0604030504040204" pitchFamily="50" charset="-128"/>
              </a:rPr>
              <a:t>協力者</a:t>
            </a:r>
            <a:r>
              <a:rPr lang="ja-JP" altLang="ja-JP" sz="1600" dirty="0">
                <a:solidFill>
                  <a:srgbClr val="404040"/>
                </a:solidFill>
                <a:latin typeface="Meiryo UI" panose="020B0604030504040204" pitchFamily="50" charset="-128"/>
                <a:ea typeface="Meiryo UI" panose="020B0604030504040204" pitchFamily="50" charset="-128"/>
              </a:rPr>
              <a:t>が必要な場合、</a:t>
            </a:r>
            <a:r>
              <a:rPr lang="ja-JP" altLang="en-US" sz="1600" dirty="0">
                <a:solidFill>
                  <a:srgbClr val="404040"/>
                </a:solidFill>
                <a:latin typeface="Meiryo UI" panose="020B0604030504040204" pitchFamily="50" charset="-128"/>
                <a:ea typeface="Meiryo UI" panose="020B0604030504040204" pitchFamily="50" charset="-128"/>
              </a:rPr>
              <a:t>その</a:t>
            </a:r>
            <a:r>
              <a:rPr lang="ja-JP" altLang="ja-JP" sz="1600" dirty="0">
                <a:solidFill>
                  <a:srgbClr val="404040"/>
                </a:solidFill>
                <a:latin typeface="Meiryo UI" panose="020B0604030504040204" pitchFamily="50" charset="-128"/>
                <a:ea typeface="Meiryo UI" panose="020B0604030504040204" pitchFamily="50" charset="-128"/>
              </a:rPr>
              <a:t>人選ができている</a:t>
            </a:r>
          </a:p>
        </p:txBody>
      </p:sp>
    </p:spTree>
    <p:extLst>
      <p:ext uri="{BB962C8B-B14F-4D97-AF65-F5344CB8AC3E}">
        <p14:creationId xmlns:p14="http://schemas.microsoft.com/office/powerpoint/2010/main" val="948610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54181" y="2543292"/>
            <a:ext cx="920741" cy="3074223"/>
          </a:xfrm>
          <a:prstGeom prst="rect">
            <a:avLst/>
          </a:prstGeom>
          <a:solidFill>
            <a:schemeClr val="accent2">
              <a:lumMod val="60000"/>
              <a:lumOff val="4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a:solidFill>
                  <a:srgbClr val="404040"/>
                </a:solidFill>
                <a:latin typeface="Meiryo UI" panose="020B0604030504040204" pitchFamily="50" charset="-128"/>
                <a:ea typeface="Meiryo UI" panose="020B0604030504040204" pitchFamily="50" charset="-128"/>
              </a:rPr>
              <a:t>進め方</a:t>
            </a:r>
            <a:endParaRPr lang="en-US" altLang="ja-JP" sz="1600" dirty="0">
              <a:solidFill>
                <a:srgbClr val="404040"/>
              </a:solidFill>
              <a:latin typeface="Meiryo UI" panose="020B0604030504040204" pitchFamily="50" charset="-128"/>
              <a:ea typeface="Meiryo UI" panose="020B0604030504040204" pitchFamily="50" charset="-128"/>
            </a:endParaRPr>
          </a:p>
        </p:txBody>
      </p:sp>
      <p:sp>
        <p:nvSpPr>
          <p:cNvPr id="3" name="正方形/長方形 2"/>
          <p:cNvSpPr/>
          <p:nvPr/>
        </p:nvSpPr>
        <p:spPr>
          <a:xfrm>
            <a:off x="1618720" y="2543292"/>
            <a:ext cx="7620354" cy="3074223"/>
          </a:xfrm>
          <a:prstGeom prst="rect">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ts val="2000"/>
              </a:lnSpc>
              <a:buClrTx/>
              <a:buSzTx/>
              <a:buFontTx/>
              <a:buNone/>
              <a:tabLst/>
              <a:defRPr/>
            </a:pPr>
            <a:r>
              <a:rPr lang="ja-JP" altLang="en-US" sz="1600" dirty="0">
                <a:solidFill>
                  <a:schemeClr val="tx1"/>
                </a:solidFill>
                <a:latin typeface="Meiryo UI" panose="020B0604030504040204" pitchFamily="50" charset="-128"/>
                <a:ea typeface="Meiryo UI" panose="020B0604030504040204" pitchFamily="50" charset="-128"/>
              </a:rPr>
              <a:t>①ひとこと自己紹介</a:t>
            </a:r>
            <a:endParaRPr lang="en-US" altLang="ja-JP" sz="16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ts val="2000"/>
              </a:lnSpc>
              <a:buClrTx/>
              <a:buSzTx/>
              <a:buFontTx/>
              <a:buNone/>
              <a:tabLst/>
              <a:defRPr/>
            </a:pPr>
            <a:r>
              <a:rPr lang="en-US" altLang="ja-JP" sz="1600" dirty="0">
                <a:solidFill>
                  <a:schemeClr val="tx1"/>
                </a:solidFill>
                <a:latin typeface="Meiryo UI" panose="020B0604030504040204" pitchFamily="50" charset="-128"/>
                <a:ea typeface="Meiryo UI" panose="020B0604030504040204" pitchFamily="50" charset="-128"/>
              </a:rPr>
              <a:t>②</a:t>
            </a:r>
            <a:r>
              <a:rPr lang="ja-JP" altLang="en-US" sz="1600" dirty="0">
                <a:solidFill>
                  <a:schemeClr val="tx1"/>
                </a:solidFill>
                <a:latin typeface="Meiryo UI" panose="020B0604030504040204" pitchFamily="50" charset="-128"/>
                <a:ea typeface="Meiryo UI" panose="020B0604030504040204" pitchFamily="50" charset="-128"/>
              </a:rPr>
              <a:t>実際の現場の話し合いについて、現状などを話す</a:t>
            </a:r>
            <a:endParaRPr lang="en-US" altLang="ja-JP" sz="16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ts val="2000"/>
              </a:lnSpc>
              <a:buClrTx/>
              <a:buSzTx/>
              <a:buFontTx/>
              <a:buNone/>
              <a:tabLst/>
              <a:defRPr/>
            </a:pPr>
            <a:r>
              <a:rPr lang="ja-JP" altLang="en-US" sz="1600" dirty="0">
                <a:solidFill>
                  <a:schemeClr val="tx1"/>
                </a:solidFill>
                <a:latin typeface="Meiryo UI" panose="020B0604030504040204" pitchFamily="50" charset="-128"/>
                <a:ea typeface="Meiryo UI" panose="020B0604030504040204" pitchFamily="50" charset="-128"/>
              </a:rPr>
              <a:t>③うまくいっていることを話す</a:t>
            </a:r>
            <a:endParaRPr lang="en-US" altLang="ja-JP" sz="16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ts val="2000"/>
              </a:lnSpc>
              <a:buClrTx/>
              <a:buSzTx/>
              <a:buFontTx/>
              <a:buNone/>
              <a:tabLst/>
              <a:defRPr/>
            </a:pPr>
            <a:r>
              <a:rPr lang="en-US" altLang="ja-JP" sz="1600" dirty="0">
                <a:solidFill>
                  <a:schemeClr val="tx1"/>
                </a:solidFill>
                <a:latin typeface="Meiryo UI" panose="020B0604030504040204" pitchFamily="50" charset="-128"/>
                <a:ea typeface="Meiryo UI" panose="020B0604030504040204" pitchFamily="50" charset="-128"/>
              </a:rPr>
              <a:t>④</a:t>
            </a:r>
            <a:r>
              <a:rPr lang="ja-JP" altLang="en-US" sz="1600" dirty="0">
                <a:solidFill>
                  <a:schemeClr val="tx1"/>
                </a:solidFill>
                <a:latin typeface="Meiryo UI" panose="020B0604030504040204" pitchFamily="50" charset="-128"/>
                <a:ea typeface="Meiryo UI" panose="020B0604030504040204" pitchFamily="50" charset="-128"/>
              </a:rPr>
              <a:t>困っていることや、気になることを話す</a:t>
            </a:r>
            <a:endParaRPr lang="en-US" altLang="ja-JP" sz="16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ts val="2000"/>
              </a:lnSpc>
              <a:buClrTx/>
              <a:buSzTx/>
              <a:buFontTx/>
              <a:buNone/>
              <a:tabLst/>
              <a:defRPr/>
            </a:pPr>
            <a:r>
              <a:rPr lang="en-US" altLang="ja-JP" sz="1600" dirty="0">
                <a:solidFill>
                  <a:schemeClr val="tx1"/>
                </a:solidFill>
                <a:latin typeface="Meiryo UI" panose="020B0604030504040204" pitchFamily="50" charset="-128"/>
                <a:ea typeface="Meiryo UI" panose="020B0604030504040204" pitchFamily="50" charset="-128"/>
              </a:rPr>
              <a:t>⑤</a:t>
            </a:r>
            <a:r>
              <a:rPr lang="ja-JP" altLang="en-US" sz="1600" dirty="0">
                <a:solidFill>
                  <a:schemeClr val="tx1"/>
                </a:solidFill>
                <a:latin typeface="Meiryo UI" panose="020B0604030504040204" pitchFamily="50" charset="-128"/>
                <a:ea typeface="Meiryo UI" panose="020B0604030504040204" pitchFamily="50" charset="-128"/>
              </a:rPr>
              <a:t>そもそも、どんな話し合いにしたいのか？</a:t>
            </a:r>
            <a:endParaRPr lang="en-US" altLang="ja-JP" sz="16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ts val="2000"/>
              </a:lnSpc>
              <a:buClrTx/>
              <a:buSzTx/>
              <a:buFontTx/>
              <a:buNone/>
              <a:tabLst/>
              <a:defRPr/>
            </a:pPr>
            <a:r>
              <a:rPr lang="en-US" altLang="ja-JP" sz="1600" dirty="0">
                <a:solidFill>
                  <a:schemeClr val="tx1"/>
                </a:solidFill>
                <a:latin typeface="Meiryo UI" panose="020B0604030504040204" pitchFamily="50" charset="-128"/>
                <a:ea typeface="Meiryo UI" panose="020B0604030504040204" pitchFamily="50" charset="-128"/>
              </a:rPr>
              <a:t>⑥</a:t>
            </a:r>
            <a:r>
              <a:rPr lang="ja-JP" altLang="en-US" sz="1600" dirty="0">
                <a:solidFill>
                  <a:schemeClr val="tx1"/>
                </a:solidFill>
                <a:latin typeface="Meiryo UI" panose="020B0604030504040204" pitchFamily="50" charset="-128"/>
                <a:ea typeface="Meiryo UI" panose="020B0604030504040204" pitchFamily="50" charset="-128"/>
              </a:rPr>
              <a:t>よりよい話し合いになるために、私たちができそうなことを考える</a:t>
            </a:r>
            <a:endParaRPr lang="en-US" altLang="ja-JP" sz="1600" dirty="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ts val="2000"/>
              </a:lnSpc>
              <a:buClrTx/>
              <a:buSzTx/>
              <a:buFontTx/>
              <a:buNone/>
              <a:tabLst/>
              <a:defRPr/>
            </a:pPr>
            <a:r>
              <a:rPr lang="en-US" altLang="ja-JP" sz="1600" dirty="0">
                <a:solidFill>
                  <a:schemeClr val="tx1"/>
                </a:solidFill>
                <a:latin typeface="Meiryo UI" panose="020B0604030504040204" pitchFamily="50" charset="-128"/>
                <a:ea typeface="Meiryo UI" panose="020B0604030504040204" pitchFamily="50" charset="-128"/>
              </a:rPr>
              <a:t>⑦</a:t>
            </a:r>
            <a:r>
              <a:rPr lang="ja-JP" altLang="en-US" sz="1600" dirty="0">
                <a:solidFill>
                  <a:schemeClr val="tx1"/>
                </a:solidFill>
                <a:latin typeface="Meiryo UI" panose="020B0604030504040204" pitchFamily="50" charset="-128"/>
                <a:ea typeface="Meiryo UI" panose="020B0604030504040204" pitchFamily="50" charset="-128"/>
              </a:rPr>
              <a:t>ひとことチェックアウト</a:t>
            </a:r>
            <a:endParaRPr lang="en-US" altLang="ja-JP" sz="1600" dirty="0">
              <a:solidFill>
                <a:schemeClr val="tx1"/>
              </a:solidFill>
              <a:latin typeface="Meiryo UI" panose="020B0604030504040204" pitchFamily="50" charset="-128"/>
              <a:ea typeface="Meiryo UI"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600" dirty="0">
                <a:solidFill>
                  <a:schemeClr val="tx1"/>
                </a:solidFill>
                <a:latin typeface="Meiryo UI" panose="020B0604030504040204" pitchFamily="50" charset="-128"/>
                <a:ea typeface="Meiryo UI" panose="020B0604030504040204" pitchFamily="50" charset="-128"/>
              </a:rPr>
              <a:t>グループサイズ１人を必ず入れて考えてから（場合によってはメモを取って）、その後２人や３人で意見交換をしてから話してもらう。</a:t>
            </a:r>
            <a:endParaRPr lang="en-US" altLang="ja-JP" sz="1600" dirty="0">
              <a:solidFill>
                <a:schemeClr val="tx1"/>
              </a:solidFill>
              <a:latin typeface="Meiryo UI" panose="020B0604030504040204" pitchFamily="50" charset="-128"/>
              <a:ea typeface="Meiryo UI"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600" dirty="0">
                <a:solidFill>
                  <a:schemeClr val="tx1"/>
                </a:solidFill>
                <a:latin typeface="Meiryo UI" panose="020B0604030504040204" pitchFamily="50" charset="-128"/>
                <a:ea typeface="Meiryo UI" panose="020B0604030504040204" pitchFamily="50" charset="-128"/>
              </a:rPr>
              <a:t>話されたことは、ホワイトボードなどに書き出す。（同じような意見であっても書いておく。発表者の名前は書かない）</a:t>
            </a:r>
            <a:endParaRPr lang="en-US" altLang="ja-JP" sz="1600" dirty="0">
              <a:solidFill>
                <a:schemeClr val="tx1"/>
              </a:solidFill>
              <a:latin typeface="Meiryo UI" panose="020B0604030504040204" pitchFamily="50" charset="-128"/>
              <a:ea typeface="Meiryo UI"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600" dirty="0">
                <a:solidFill>
                  <a:schemeClr val="tx1"/>
                </a:solidFill>
                <a:latin typeface="Meiryo UI" panose="020B0604030504040204" pitchFamily="50" charset="-128"/>
                <a:ea typeface="Meiryo UI" panose="020B0604030504040204" pitchFamily="50" charset="-128"/>
              </a:rPr>
              <a:t>今回は決めるということではないので、多様な意見を共有し気づきを見つける。</a:t>
            </a:r>
            <a:endParaRPr kumimoji="1" lang="ja-JP" altLang="en-US" sz="16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sp>
        <p:nvSpPr>
          <p:cNvPr id="4" name="正方形/長方形 3"/>
          <p:cNvSpPr/>
          <p:nvPr/>
        </p:nvSpPr>
        <p:spPr>
          <a:xfrm>
            <a:off x="548386" y="5711644"/>
            <a:ext cx="920741" cy="717284"/>
          </a:xfrm>
          <a:prstGeom prst="rect">
            <a:avLst/>
          </a:prstGeom>
          <a:solidFill>
            <a:schemeClr val="accent2">
              <a:lumMod val="60000"/>
              <a:lumOff val="4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rPr>
              <a:t>ねらい</a:t>
            </a:r>
          </a:p>
        </p:txBody>
      </p:sp>
      <p:sp>
        <p:nvSpPr>
          <p:cNvPr id="5" name="正方形/長方形 4"/>
          <p:cNvSpPr/>
          <p:nvPr/>
        </p:nvSpPr>
        <p:spPr>
          <a:xfrm>
            <a:off x="1612924" y="5711644"/>
            <a:ext cx="7620355" cy="717284"/>
          </a:xfrm>
          <a:prstGeom prst="rect">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defTabSz="914400">
              <a:buFont typeface="Arial" panose="020B0604020202020204" pitchFamily="34" charset="0"/>
              <a:buChar char="•"/>
              <a:defRPr/>
            </a:pPr>
            <a:r>
              <a:rPr lang="ja-JP" altLang="en-US" sz="1600" dirty="0">
                <a:solidFill>
                  <a:schemeClr val="tx1"/>
                </a:solidFill>
                <a:latin typeface="Meiryo UI" panose="020B0604030504040204" pitchFamily="50" charset="-128"/>
                <a:ea typeface="Meiryo UI" panose="020B0604030504040204" pitchFamily="50" charset="-128"/>
              </a:rPr>
              <a:t>業務改善活動に向けて、私たちの現場で実施する対話の場づくりについて考える。</a:t>
            </a:r>
            <a:endParaRPr lang="en-US" altLang="ja-JP" sz="1600" dirty="0">
              <a:solidFill>
                <a:schemeClr val="tx1"/>
              </a:solidFill>
              <a:latin typeface="Meiryo UI" panose="020B0604030504040204" pitchFamily="50" charset="-128"/>
              <a:ea typeface="Meiryo UI" panose="020B0604030504040204" pitchFamily="50" charset="-128"/>
            </a:endParaRPr>
          </a:p>
          <a:p>
            <a:pPr marL="285750" lvl="0" indent="-285750" defTabSz="914400">
              <a:buFont typeface="Arial" panose="020B0604020202020204" pitchFamily="34" charset="0"/>
              <a:buChar char="•"/>
              <a:defRPr/>
            </a:pPr>
            <a:r>
              <a:rPr lang="ja-JP" altLang="en-US" sz="1600" dirty="0">
                <a:solidFill>
                  <a:schemeClr val="tx1"/>
                </a:solidFill>
                <a:latin typeface="Meiryo UI" panose="020B0604030504040204" pitchFamily="50" charset="-128"/>
                <a:ea typeface="Meiryo UI" panose="020B0604030504040204" pitchFamily="50" charset="-128"/>
              </a:rPr>
              <a:t>可視化したメモを用意し、それを使って話し合いを進めることを、意識的にやってみる。</a:t>
            </a:r>
          </a:p>
          <a:p>
            <a:pPr marL="285750" lvl="0" indent="-285750" defTabSz="914400">
              <a:buFont typeface="Arial" panose="020B0604020202020204" pitchFamily="34" charset="0"/>
              <a:buChar char="•"/>
              <a:defRPr/>
            </a:pPr>
            <a:r>
              <a:rPr lang="ja-JP" altLang="en-US" sz="1600" dirty="0">
                <a:solidFill>
                  <a:schemeClr val="tx1"/>
                </a:solidFill>
                <a:latin typeface="Meiryo UI" panose="020B0604030504040204" pitchFamily="50" charset="-128"/>
                <a:ea typeface="Meiryo UI" panose="020B0604030504040204" pitchFamily="50" charset="-128"/>
              </a:rPr>
              <a:t>その体験を通して、自分たちの改善活動にどう落とし込めるか、考える。</a:t>
            </a:r>
            <a:endParaRPr kumimoji="1" lang="en-US" altLang="ja-JP" sz="1600" b="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endParaRPr>
          </a:p>
        </p:txBody>
      </p:sp>
      <p:sp>
        <p:nvSpPr>
          <p:cNvPr id="6" name="正方形/長方形 5"/>
          <p:cNvSpPr/>
          <p:nvPr/>
        </p:nvSpPr>
        <p:spPr>
          <a:xfrm>
            <a:off x="548385" y="1338327"/>
            <a:ext cx="920741" cy="392633"/>
          </a:xfrm>
          <a:prstGeom prst="rect">
            <a:avLst/>
          </a:prstGeom>
          <a:solidFill>
            <a:schemeClr val="accent2">
              <a:lumMod val="60000"/>
              <a:lumOff val="4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dirty="0">
                <a:solidFill>
                  <a:srgbClr val="404040"/>
                </a:solidFill>
                <a:latin typeface="Meiryo UI" panose="020B0604030504040204" pitchFamily="50" charset="-128"/>
                <a:ea typeface="Meiryo UI" panose="020B0604030504040204" pitchFamily="50" charset="-128"/>
              </a:rPr>
              <a:t>目標</a:t>
            </a:r>
            <a:endParaRPr kumimoji="1" lang="ja-JP" altLang="en-US" sz="16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endParaRPr>
          </a:p>
        </p:txBody>
      </p:sp>
      <p:sp>
        <p:nvSpPr>
          <p:cNvPr id="7" name="正方形/長方形 6"/>
          <p:cNvSpPr/>
          <p:nvPr/>
        </p:nvSpPr>
        <p:spPr>
          <a:xfrm>
            <a:off x="1612924" y="1338327"/>
            <a:ext cx="7620355" cy="415699"/>
          </a:xfrm>
          <a:prstGeom prst="rect">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ja-JP" altLang="en-US" sz="1600">
                <a:solidFill>
                  <a:prstClr val="black"/>
                </a:solidFill>
                <a:latin typeface="Meiryo UI" panose="020B0604030504040204" pitchFamily="50" charset="-128"/>
                <a:ea typeface="Meiryo UI" panose="020B0604030504040204" pitchFamily="50" charset="-128"/>
                <a:cs typeface="Meiryo UI" panose="020B0604030504040204" pitchFamily="50" charset="-128"/>
              </a:rPr>
              <a:t>これからの活動について、何か取り組めそうなことはないか、みんなで考えられる。</a:t>
            </a:r>
            <a:endParaRPr kumimoji="1" lang="ja-JP" altLang="en-US"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05533D37-38E3-644F-AA55-4F89A204BA50}"/>
              </a:ext>
            </a:extLst>
          </p:cNvPr>
          <p:cNvSpPr/>
          <p:nvPr/>
        </p:nvSpPr>
        <p:spPr>
          <a:xfrm>
            <a:off x="548385" y="1801091"/>
            <a:ext cx="920741" cy="648072"/>
          </a:xfrm>
          <a:prstGeom prst="rect">
            <a:avLst/>
          </a:prstGeom>
          <a:solidFill>
            <a:schemeClr val="accent2">
              <a:lumMod val="60000"/>
              <a:lumOff val="4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a:solidFill>
                  <a:srgbClr val="404040"/>
                </a:solidFill>
                <a:latin typeface="Meiryo UI" panose="020B0604030504040204" pitchFamily="50" charset="-128"/>
                <a:ea typeface="Meiryo UI" panose="020B0604030504040204" pitchFamily="50" charset="-128"/>
              </a:rPr>
              <a:t>役割</a:t>
            </a:r>
            <a:endParaRPr kumimoji="1" lang="en-US" altLang="ja-JP" sz="1600" b="0" i="0" u="none" strike="noStrike" kern="1200" cap="none" spc="0" normalizeH="0" baseline="0" noProof="0" dirty="0">
              <a:ln>
                <a:noFill/>
              </a:ln>
              <a:solidFill>
                <a:srgbClr val="404040"/>
              </a:solidFill>
              <a:effectLst/>
              <a:uLnTx/>
              <a:uFillTx/>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2386CAD8-2D26-6F48-8485-F7B69997E852}"/>
              </a:ext>
            </a:extLst>
          </p:cNvPr>
          <p:cNvSpPr/>
          <p:nvPr/>
        </p:nvSpPr>
        <p:spPr>
          <a:xfrm>
            <a:off x="1612923" y="1801091"/>
            <a:ext cx="7620355" cy="648072"/>
          </a:xfrm>
          <a:prstGeom prst="rect">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ja-JP" altLang="en-US"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・参加者：これからの活動を共に実施・運営していく仲間</a:t>
            </a:r>
            <a:endParaRPr lang="en-US" altLang="ja-JP"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lvl="0"/>
            <a:r>
              <a:rPr kumimoji="1" lang="ja-JP" altLang="en-US"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・進行役：話し合いの進行役　　・板書役：話されたことを記録する役割</a:t>
            </a:r>
            <a:endParaRPr kumimoji="1" lang="en-US" altLang="ja-JP" sz="1600"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p:cNvSpPr/>
          <p:nvPr/>
        </p:nvSpPr>
        <p:spPr>
          <a:xfrm>
            <a:off x="7231793" y="2669255"/>
            <a:ext cx="1813317" cy="400110"/>
          </a:xfrm>
          <a:prstGeom prst="rect">
            <a:avLst/>
          </a:prstGeom>
          <a:solidFill>
            <a:schemeClr val="accent5">
              <a:lumMod val="20000"/>
              <a:lumOff val="80000"/>
            </a:schemeClr>
          </a:solidFill>
        </p:spPr>
        <p:txBody>
          <a:bodyPr wrap="none">
            <a:spAutoFit/>
          </a:bodyPr>
          <a:lstStyle/>
          <a:p>
            <a:r>
              <a:rPr lang="ja-JP" altLang="en-US" sz="2000" b="1" dirty="0">
                <a:latin typeface="Meiryo UI" panose="020B0604030504040204" pitchFamily="50" charset="-128"/>
                <a:ea typeface="Meiryo UI" panose="020B0604030504040204" pitchFamily="50" charset="-128"/>
              </a:rPr>
              <a:t>（</a:t>
            </a:r>
            <a:r>
              <a:rPr lang="en-US" altLang="ja-JP" sz="2000" b="1" dirty="0">
                <a:latin typeface="Meiryo UI" panose="020B0604030504040204" pitchFamily="50" charset="-128"/>
                <a:ea typeface="Meiryo UI" panose="020B0604030504040204" pitchFamily="50" charset="-128"/>
              </a:rPr>
              <a:t>30</a:t>
            </a:r>
            <a:r>
              <a:rPr lang="ja-JP" altLang="en-US" sz="2000" b="1" dirty="0">
                <a:latin typeface="Meiryo UI" panose="020B0604030504040204" pitchFamily="50" charset="-128"/>
                <a:ea typeface="Meiryo UI" panose="020B0604030504040204" pitchFamily="50" charset="-128"/>
              </a:rPr>
              <a:t>分程度）</a:t>
            </a:r>
            <a:endParaRPr lang="ja-JP" altLang="en-US" b="1" dirty="0"/>
          </a:p>
        </p:txBody>
      </p:sp>
    </p:spTree>
    <p:extLst>
      <p:ext uri="{BB962C8B-B14F-4D97-AF65-F5344CB8AC3E}">
        <p14:creationId xmlns:p14="http://schemas.microsoft.com/office/powerpoint/2010/main" val="3022022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7296639" y="84531"/>
            <a:ext cx="2339102" cy="338554"/>
          </a:xfrm>
          <a:prstGeom prst="rect">
            <a:avLst/>
          </a:prstGeom>
          <a:solidFill>
            <a:schemeClr val="accent5">
              <a:lumMod val="20000"/>
              <a:lumOff val="80000"/>
            </a:schemeClr>
          </a:solidFill>
          <a:ln>
            <a:solidFill>
              <a:schemeClr val="tx2"/>
            </a:solidFill>
          </a:ln>
        </p:spPr>
        <p:txBody>
          <a:bodyPr wrap="none">
            <a:spAutoFit/>
          </a:bodyPr>
          <a:lstStyle/>
          <a:p>
            <a:r>
              <a:rPr lang="ja-JP" altLang="en-US" sz="1600" b="1" dirty="0">
                <a:latin typeface="Meiryo UI" panose="020B0604030504040204" pitchFamily="50" charset="-128"/>
                <a:ea typeface="Meiryo UI" panose="020B0604030504040204" pitchFamily="50" charset="-128"/>
              </a:rPr>
              <a:t>ワークの記入用のスライド</a:t>
            </a:r>
            <a:endParaRPr lang="ja-JP" altLang="en-US" sz="1600" b="1" dirty="0"/>
          </a:p>
        </p:txBody>
      </p:sp>
      <p:sp>
        <p:nvSpPr>
          <p:cNvPr id="3" name="Google Shape;65;p15"/>
          <p:cNvSpPr txBox="1">
            <a:spLocks/>
          </p:cNvSpPr>
          <p:nvPr/>
        </p:nvSpPr>
        <p:spPr>
          <a:xfrm>
            <a:off x="235528" y="583764"/>
            <a:ext cx="6889918" cy="501883"/>
          </a:xfrm>
          <a:prstGeom prst="rect">
            <a:avLst/>
          </a:prstGeom>
        </p:spPr>
        <p:txBody>
          <a:bodyPr spcFirstLastPara="1" wrap="square" lIns="99044" tIns="99044" rIns="99044" bIns="99044" anchor="t" anchorCtr="0">
            <a:noAutofit/>
          </a:bodyPr>
          <a:lstStyle>
            <a:lvl1pPr algn="l" defTabSz="484862" rtl="0" eaLnBrk="1" fontAlgn="base" hangingPunct="1">
              <a:spcBef>
                <a:spcPct val="0"/>
              </a:spcBef>
              <a:spcAft>
                <a:spcPct val="0"/>
              </a:spcAft>
              <a:defRPr kumimoji="1" sz="1909" b="0" i="0" kern="1200" spc="160" baseline="0">
                <a:solidFill>
                  <a:srgbClr val="404040"/>
                </a:solidFill>
                <a:latin typeface="HGPGothicE" charset="-128"/>
                <a:ea typeface="HGPGothicE" charset="-128"/>
                <a:cs typeface="HGPGothicE" charset="-128"/>
              </a:defRPr>
            </a:lvl1pPr>
            <a:lvl2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2pPr>
            <a:lvl3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3pPr>
            <a:lvl4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4pPr>
            <a:lvl5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5pPr>
            <a:lvl6pPr marL="484862"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6pPr>
            <a:lvl7pPr marL="969727"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7pPr>
            <a:lvl8pPr marL="1454588"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8pPr>
            <a:lvl9pPr marL="1939450"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9pPr>
          </a:lstStyle>
          <a:p>
            <a:pPr>
              <a:buSzPts val="990"/>
            </a:pPr>
            <a:r>
              <a:rPr lang="ja-JP" altLang="en-US" sz="1800" b="1" dirty="0">
                <a:latin typeface="Meiryo UI" panose="020B0604030504040204" pitchFamily="50" charset="-128"/>
                <a:ea typeface="Meiryo UI" panose="020B0604030504040204" pitchFamily="50" charset="-128"/>
              </a:rPr>
              <a:t>テーマ：全員参加でより良い対話の場づくりの方法を話し合う</a:t>
            </a:r>
          </a:p>
        </p:txBody>
      </p:sp>
      <p:grpSp>
        <p:nvGrpSpPr>
          <p:cNvPr id="32" name="グループ化 31"/>
          <p:cNvGrpSpPr/>
          <p:nvPr/>
        </p:nvGrpSpPr>
        <p:grpSpPr>
          <a:xfrm>
            <a:off x="235528" y="1209790"/>
            <a:ext cx="9400214" cy="5355398"/>
            <a:chOff x="508410" y="1209790"/>
            <a:chExt cx="8487837" cy="5355398"/>
          </a:xfrm>
        </p:grpSpPr>
        <p:sp>
          <p:nvSpPr>
            <p:cNvPr id="4" name="メモ 3"/>
            <p:cNvSpPr/>
            <p:nvPr/>
          </p:nvSpPr>
          <p:spPr>
            <a:xfrm>
              <a:off x="508410" y="1209790"/>
              <a:ext cx="4097548" cy="427188"/>
            </a:xfrm>
            <a:prstGeom prst="foldedCorner">
              <a:avLst/>
            </a:prstGeom>
            <a:solidFill>
              <a:schemeClr val="bg1">
                <a:lumMod val="85000"/>
              </a:schemeClr>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600" b="1" dirty="0">
                  <a:latin typeface="Meiryo UI" panose="020B0604030504040204" pitchFamily="50" charset="-128"/>
                  <a:ea typeface="Meiryo UI" panose="020B0604030504040204" pitchFamily="50" charset="-128"/>
                </a:rPr>
                <a:t>①</a:t>
              </a:r>
              <a:r>
                <a:rPr lang="ja" altLang="en-US" sz="1600" b="1" dirty="0">
                  <a:latin typeface="Meiryo UI" panose="020B0604030504040204" pitchFamily="50" charset="-128"/>
                  <a:ea typeface="Meiryo UI" panose="020B0604030504040204" pitchFamily="50" charset="-128"/>
                </a:rPr>
                <a:t>一言自己紹介（書かない）</a:t>
              </a:r>
              <a:endParaRPr kumimoji="1" lang="ja-JP" altLang="en-US" sz="1600" dirty="0">
                <a:latin typeface="Meiryo UI" panose="020B0604030504040204" pitchFamily="50" charset="-128"/>
                <a:ea typeface="Meiryo UI" panose="020B0604030504040204" pitchFamily="50" charset="-128"/>
              </a:endParaRPr>
            </a:p>
          </p:txBody>
        </p:sp>
        <p:sp>
          <p:nvSpPr>
            <p:cNvPr id="5" name="メモ 4"/>
            <p:cNvSpPr/>
            <p:nvPr/>
          </p:nvSpPr>
          <p:spPr>
            <a:xfrm>
              <a:off x="508410" y="2040383"/>
              <a:ext cx="4097548" cy="2005282"/>
            </a:xfrm>
            <a:prstGeom prst="foldedCorner">
              <a:avLst/>
            </a:prstGeom>
            <a:solidFill>
              <a:schemeClr val="accent2">
                <a:lumMod val="20000"/>
                <a:lumOff val="80000"/>
              </a:schemeClr>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600" b="1" dirty="0">
                  <a:latin typeface="Meiryo UI" panose="020B0604030504040204" pitchFamily="50" charset="-128"/>
                  <a:ea typeface="Meiryo UI" panose="020B0604030504040204" pitchFamily="50" charset="-128"/>
                </a:rPr>
                <a:t>②話し合いの現状ってどんな感じ</a:t>
              </a:r>
              <a:r>
                <a:rPr lang="en-US" altLang="ja-JP" sz="1600" b="1" dirty="0">
                  <a:latin typeface="Meiryo UI" panose="020B0604030504040204" pitchFamily="50" charset="-128"/>
                  <a:ea typeface="Meiryo UI" panose="020B0604030504040204" pitchFamily="50" charset="-128"/>
                </a:rPr>
                <a:t>?</a:t>
              </a:r>
              <a:endParaRPr lang="ja-JP" altLang="en-US" sz="1600" b="1" dirty="0">
                <a:latin typeface="Meiryo UI" panose="020B0604030504040204" pitchFamily="50" charset="-128"/>
                <a:ea typeface="Meiryo UI" panose="020B0604030504040204" pitchFamily="50" charset="-128"/>
              </a:endParaRPr>
            </a:p>
            <a:p>
              <a:endParaRPr lang="ja-JP" altLang="en-US" sz="1600" b="1" dirty="0">
                <a:latin typeface="Meiryo UI" panose="020B0604030504040204" pitchFamily="50" charset="-128"/>
                <a:ea typeface="Meiryo UI" panose="020B0604030504040204" pitchFamily="50" charset="-128"/>
              </a:endParaRPr>
            </a:p>
          </p:txBody>
        </p:sp>
        <p:sp>
          <p:nvSpPr>
            <p:cNvPr id="6" name="メモ 5"/>
            <p:cNvSpPr/>
            <p:nvPr/>
          </p:nvSpPr>
          <p:spPr>
            <a:xfrm>
              <a:off x="508410" y="4449070"/>
              <a:ext cx="4097548" cy="2116118"/>
            </a:xfrm>
            <a:prstGeom prst="foldedCorner">
              <a:avLst/>
            </a:prstGeom>
            <a:solidFill>
              <a:schemeClr val="accent2">
                <a:lumMod val="20000"/>
                <a:lumOff val="80000"/>
              </a:schemeClr>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600" b="1" dirty="0">
                  <a:latin typeface="Meiryo UI" panose="020B0604030504040204" pitchFamily="50" charset="-128"/>
                  <a:ea typeface="Meiryo UI" panose="020B0604030504040204" pitchFamily="50" charset="-128"/>
                </a:rPr>
                <a:t>③うまくいっていること</a:t>
              </a:r>
            </a:p>
            <a:p>
              <a:endParaRPr lang="ja-JP" altLang="en-US" sz="1600" b="1" dirty="0">
                <a:latin typeface="Meiryo UI" panose="020B0604030504040204" pitchFamily="50" charset="-128"/>
                <a:ea typeface="Meiryo UI" panose="020B0604030504040204" pitchFamily="50" charset="-128"/>
              </a:endParaRPr>
            </a:p>
          </p:txBody>
        </p:sp>
        <p:sp>
          <p:nvSpPr>
            <p:cNvPr id="7" name="メモ 6"/>
            <p:cNvSpPr/>
            <p:nvPr/>
          </p:nvSpPr>
          <p:spPr>
            <a:xfrm>
              <a:off x="4898699" y="1209790"/>
              <a:ext cx="4097548" cy="1440000"/>
            </a:xfrm>
            <a:prstGeom prst="foldedCorner">
              <a:avLst/>
            </a:prstGeom>
            <a:solidFill>
              <a:schemeClr val="accent2">
                <a:lumMod val="20000"/>
                <a:lumOff val="80000"/>
              </a:schemeClr>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600" b="1" dirty="0">
                  <a:latin typeface="Meiryo UI" panose="020B0604030504040204" pitchFamily="50" charset="-128"/>
                  <a:ea typeface="Meiryo UI" panose="020B0604030504040204" pitchFamily="50" charset="-128"/>
                </a:rPr>
                <a:t>④困っていること、気になること</a:t>
              </a:r>
            </a:p>
          </p:txBody>
        </p:sp>
        <p:sp>
          <p:nvSpPr>
            <p:cNvPr id="8" name="メモ 7"/>
            <p:cNvSpPr/>
            <p:nvPr/>
          </p:nvSpPr>
          <p:spPr>
            <a:xfrm>
              <a:off x="4898699" y="2874214"/>
              <a:ext cx="4097548" cy="1440000"/>
            </a:xfrm>
            <a:prstGeom prst="foldedCorner">
              <a:avLst/>
            </a:prstGeom>
            <a:solidFill>
              <a:schemeClr val="accent2">
                <a:lumMod val="20000"/>
                <a:lumOff val="80000"/>
              </a:schemeClr>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600" b="1" dirty="0">
                  <a:latin typeface="Meiryo UI" panose="020B0604030504040204" pitchFamily="50" charset="-128"/>
                  <a:ea typeface="Meiryo UI" panose="020B0604030504040204" pitchFamily="50" charset="-128"/>
                </a:rPr>
                <a:t>⑤そもそもどんな話し合いにしたいのか</a:t>
              </a:r>
            </a:p>
          </p:txBody>
        </p:sp>
        <p:sp>
          <p:nvSpPr>
            <p:cNvPr id="9" name="メモ 8"/>
            <p:cNvSpPr/>
            <p:nvPr/>
          </p:nvSpPr>
          <p:spPr>
            <a:xfrm>
              <a:off x="4898699" y="4538638"/>
              <a:ext cx="4097548" cy="1440000"/>
            </a:xfrm>
            <a:prstGeom prst="foldedCorner">
              <a:avLst/>
            </a:prstGeom>
            <a:solidFill>
              <a:schemeClr val="accent2">
                <a:lumMod val="20000"/>
                <a:lumOff val="80000"/>
              </a:schemeClr>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600" b="1" dirty="0">
                  <a:latin typeface="Meiryo UI" panose="020B0604030504040204" pitchFamily="50" charset="-128"/>
                  <a:ea typeface="Meiryo UI" panose="020B0604030504040204" pitchFamily="50" charset="-128"/>
                </a:rPr>
                <a:t>⑥よりよい話し合いになるために、</a:t>
              </a:r>
              <a:endParaRPr lang="en-US" altLang="ja-JP" sz="1600" b="1" dirty="0">
                <a:latin typeface="Meiryo UI" panose="020B0604030504040204" pitchFamily="50" charset="-128"/>
                <a:ea typeface="Meiryo UI" panose="020B0604030504040204" pitchFamily="50" charset="-128"/>
              </a:endParaRPr>
            </a:p>
            <a:p>
              <a:r>
                <a:rPr lang="ja-JP" altLang="en-US" sz="1600" b="1" dirty="0">
                  <a:latin typeface="Meiryo UI" panose="020B0604030504040204" pitchFamily="50" charset="-128"/>
                  <a:ea typeface="Meiryo UI" panose="020B0604030504040204" pitchFamily="50" charset="-128"/>
                </a:rPr>
                <a:t>　　私たちができそうなこと</a:t>
              </a:r>
            </a:p>
          </p:txBody>
        </p:sp>
        <p:sp>
          <p:nvSpPr>
            <p:cNvPr id="10" name="メモ 9"/>
            <p:cNvSpPr/>
            <p:nvPr/>
          </p:nvSpPr>
          <p:spPr>
            <a:xfrm>
              <a:off x="4898699" y="6203063"/>
              <a:ext cx="4097548" cy="362125"/>
            </a:xfrm>
            <a:prstGeom prst="foldedCorner">
              <a:avLst/>
            </a:prstGeom>
            <a:solidFill>
              <a:schemeClr val="bg1">
                <a:lumMod val="85000"/>
              </a:schemeClr>
            </a:solidFill>
            <a:ln>
              <a:solidFill>
                <a:schemeClr val="accent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600" b="1" dirty="0">
                  <a:latin typeface="Meiryo UI" panose="020B0604030504040204" pitchFamily="50" charset="-128"/>
                  <a:ea typeface="Meiryo UI" panose="020B0604030504040204" pitchFamily="50" charset="-128"/>
                </a:rPr>
                <a:t>⑦一言チェックアウト（書かない）</a:t>
              </a:r>
            </a:p>
          </p:txBody>
        </p:sp>
        <p:cxnSp>
          <p:nvCxnSpPr>
            <p:cNvPr id="11" name="直線矢印コネクタ 10"/>
            <p:cNvCxnSpPr>
              <a:stCxn id="4" idx="2"/>
              <a:endCxn id="5" idx="0"/>
            </p:cNvCxnSpPr>
            <p:nvPr/>
          </p:nvCxnSpPr>
          <p:spPr>
            <a:xfrm>
              <a:off x="2557184" y="1636978"/>
              <a:ext cx="0" cy="403405"/>
            </a:xfrm>
            <a:prstGeom prst="straightConnector1">
              <a:avLst/>
            </a:prstGeom>
            <a:ln>
              <a:solidFill>
                <a:schemeClr val="accent2">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a:stCxn id="5" idx="2"/>
              <a:endCxn id="6" idx="0"/>
            </p:cNvCxnSpPr>
            <p:nvPr/>
          </p:nvCxnSpPr>
          <p:spPr>
            <a:xfrm>
              <a:off x="2557184" y="4045665"/>
              <a:ext cx="0" cy="403405"/>
            </a:xfrm>
            <a:prstGeom prst="straightConnector1">
              <a:avLst/>
            </a:prstGeom>
            <a:ln>
              <a:solidFill>
                <a:schemeClr val="accent2">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a:stCxn id="7" idx="2"/>
              <a:endCxn id="8" idx="0"/>
            </p:cNvCxnSpPr>
            <p:nvPr/>
          </p:nvCxnSpPr>
          <p:spPr>
            <a:xfrm>
              <a:off x="6947473" y="2649790"/>
              <a:ext cx="0" cy="224424"/>
            </a:xfrm>
            <a:prstGeom prst="straightConnector1">
              <a:avLst/>
            </a:prstGeom>
            <a:ln>
              <a:solidFill>
                <a:schemeClr val="accent2">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 name="直線矢印コネクタ 13"/>
            <p:cNvCxnSpPr>
              <a:stCxn id="8" idx="2"/>
              <a:endCxn id="9" idx="0"/>
            </p:cNvCxnSpPr>
            <p:nvPr/>
          </p:nvCxnSpPr>
          <p:spPr>
            <a:xfrm>
              <a:off x="6947473" y="4314214"/>
              <a:ext cx="0" cy="224424"/>
            </a:xfrm>
            <a:prstGeom prst="straightConnector1">
              <a:avLst/>
            </a:prstGeom>
            <a:ln>
              <a:solidFill>
                <a:schemeClr val="accent2">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 name="カギ線コネクタ 14"/>
            <p:cNvCxnSpPr>
              <a:stCxn id="6" idx="3"/>
              <a:endCxn id="7" idx="1"/>
            </p:cNvCxnSpPr>
            <p:nvPr/>
          </p:nvCxnSpPr>
          <p:spPr>
            <a:xfrm flipV="1">
              <a:off x="4605958" y="1929790"/>
              <a:ext cx="292741" cy="3577339"/>
            </a:xfrm>
            <a:prstGeom prst="bentConnector3">
              <a:avLst/>
            </a:prstGeom>
            <a:ln>
              <a:solidFill>
                <a:schemeClr val="accent2">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6" name="直線矢印コネクタ 25"/>
            <p:cNvCxnSpPr>
              <a:stCxn id="9" idx="2"/>
              <a:endCxn id="10" idx="0"/>
            </p:cNvCxnSpPr>
            <p:nvPr/>
          </p:nvCxnSpPr>
          <p:spPr>
            <a:xfrm>
              <a:off x="6947473" y="5978638"/>
              <a:ext cx="0" cy="224425"/>
            </a:xfrm>
            <a:prstGeom prst="straightConnector1">
              <a:avLst/>
            </a:prstGeom>
            <a:ln>
              <a:solidFill>
                <a:schemeClr val="accent2">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grpSp>
      <p:grpSp>
        <p:nvGrpSpPr>
          <p:cNvPr id="38" name="グループ化 37"/>
          <p:cNvGrpSpPr/>
          <p:nvPr/>
        </p:nvGrpSpPr>
        <p:grpSpPr>
          <a:xfrm>
            <a:off x="153921" y="64572"/>
            <a:ext cx="5734261" cy="471381"/>
            <a:chOff x="153921" y="-63379"/>
            <a:chExt cx="9136571" cy="751065"/>
          </a:xfrm>
        </p:grpSpPr>
        <p:pic>
          <p:nvPicPr>
            <p:cNvPr id="36" name="図 35">
              <a:extLst>
                <a:ext uri="{FF2B5EF4-FFF2-40B4-BE49-F238E27FC236}">
                  <a16:creationId xmlns:a16="http://schemas.microsoft.com/office/drawing/2014/main" id="{7E780AF9-D081-437D-9CD8-12D77782E71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3921" y="-63379"/>
              <a:ext cx="751065" cy="751065"/>
            </a:xfrm>
            <a:prstGeom prst="rect">
              <a:avLst/>
            </a:prstGeom>
          </p:spPr>
        </p:pic>
        <p:sp>
          <p:nvSpPr>
            <p:cNvPr id="37" name="テキスト プレースホルダー 2"/>
            <p:cNvSpPr txBox="1">
              <a:spLocks/>
            </p:cNvSpPr>
            <p:nvPr/>
          </p:nvSpPr>
          <p:spPr>
            <a:xfrm>
              <a:off x="904985" y="-46776"/>
              <a:ext cx="8385507" cy="720000"/>
            </a:xfrm>
            <a:prstGeom prst="rect">
              <a:avLst/>
            </a:prstGeom>
          </p:spPr>
          <p:txBody>
            <a:bodyPr tIns="108000" anchor="ctr" anchorCtr="0">
              <a:normAutofit fontScale="70000" lnSpcReduction="20000"/>
            </a:bodyPr>
            <a:lstStyle>
              <a:lvl1pPr marL="0" indent="0" algn="l" defTabSz="484862" rtl="0" eaLnBrk="1" fontAlgn="base" hangingPunct="1">
                <a:spcBef>
                  <a:spcPct val="20000"/>
                </a:spcBef>
                <a:spcAft>
                  <a:spcPct val="0"/>
                </a:spcAft>
                <a:buFont typeface="+mj-lt"/>
                <a:buNone/>
                <a:defRPr kumimoji="1" sz="2400" b="0" kern="1200" baseline="0">
                  <a:solidFill>
                    <a:schemeClr val="tx1"/>
                  </a:solidFill>
                  <a:latin typeface="HGPｺﾞｼｯｸE" panose="020B0900000000000000" pitchFamily="50" charset="-128"/>
                  <a:ea typeface="HGPｺﾞｼｯｸE" panose="020B0900000000000000" pitchFamily="50" charset="-128"/>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sz="1800" dirty="0">
                  <a:latin typeface="メイリオ" panose="020B0604030504040204" pitchFamily="50" charset="-128"/>
                  <a:ea typeface="メイリオ" panose="020B0604030504040204" pitchFamily="50" charset="-128"/>
                </a:rPr>
                <a:t>展開（グループワークの実施：実践に向けてのグループワーク）</a:t>
              </a:r>
            </a:p>
          </p:txBody>
        </p:sp>
      </p:grpSp>
      <p:cxnSp>
        <p:nvCxnSpPr>
          <p:cNvPr id="39" name="直線コネクタ 38">
            <a:extLst>
              <a:ext uri="{FF2B5EF4-FFF2-40B4-BE49-F238E27FC236}">
                <a16:creationId xmlns:a16="http://schemas.microsoft.com/office/drawing/2014/main" id="{1BB62C20-EA96-455F-BF33-DA10E660C033}"/>
              </a:ext>
            </a:extLst>
          </p:cNvPr>
          <p:cNvCxnSpPr>
            <a:cxnSpLocks/>
          </p:cNvCxnSpPr>
          <p:nvPr/>
        </p:nvCxnSpPr>
        <p:spPr>
          <a:xfrm>
            <a:off x="235528" y="555636"/>
            <a:ext cx="9483341" cy="6045"/>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7388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54181" y="1732556"/>
            <a:ext cx="1039092" cy="3781554"/>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bg1"/>
                </a:solidFill>
                <a:latin typeface="Meiryo UI" panose="020B0604030504040204" pitchFamily="50" charset="-128"/>
                <a:ea typeface="Meiryo UI" panose="020B0604030504040204" pitchFamily="50" charset="-128"/>
              </a:rPr>
              <a:t>振り返り</a:t>
            </a:r>
            <a:endParaRPr lang="en-US" altLang="ja-JP" sz="2000" dirty="0">
              <a:solidFill>
                <a:schemeClr val="bg1"/>
              </a:solidFill>
              <a:latin typeface="Meiryo UI" panose="020B0604030504040204" pitchFamily="50" charset="-128"/>
              <a:ea typeface="Meiryo UI" panose="020B0604030504040204" pitchFamily="50" charset="-128"/>
            </a:endParaRPr>
          </a:p>
          <a:p>
            <a:pPr algn="ctr"/>
            <a:r>
              <a:rPr lang="ja-JP" altLang="en-US" sz="2000" dirty="0">
                <a:solidFill>
                  <a:schemeClr val="bg1"/>
                </a:solidFill>
                <a:latin typeface="Meiryo UI" panose="020B0604030504040204" pitchFamily="50" charset="-128"/>
                <a:ea typeface="Meiryo UI" panose="020B0604030504040204" pitchFamily="50" charset="-128"/>
              </a:rPr>
              <a:t>ポイント</a:t>
            </a:r>
          </a:p>
        </p:txBody>
      </p:sp>
      <p:sp>
        <p:nvSpPr>
          <p:cNvPr id="3" name="正方形/長方形 2"/>
          <p:cNvSpPr/>
          <p:nvPr/>
        </p:nvSpPr>
        <p:spPr>
          <a:xfrm>
            <a:off x="1731819" y="1732554"/>
            <a:ext cx="7509164" cy="37815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最初のオリエンテーションを、伝わる言葉で伝えられたか？</a:t>
            </a:r>
            <a:endParaRPr lang="en-US" altLang="ja-JP" sz="2000" dirty="0">
              <a:solidFill>
                <a:schemeClr val="tx1"/>
              </a:solidFill>
              <a:latin typeface="Meiryo UI" panose="020B0604030504040204" pitchFamily="50" charset="-128"/>
              <a:ea typeface="Meiryo UI" panose="020B0604030504040204" pitchFamily="50" charset="-128"/>
            </a:endParaRPr>
          </a:p>
          <a:p>
            <a:pPr marL="571500" indent="-571500">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テーマに向けて、相互に話を聞き合える場をつくったか？</a:t>
            </a:r>
            <a:endParaRPr lang="en-US" altLang="ja-JP" sz="2000" dirty="0">
              <a:solidFill>
                <a:schemeClr val="tx1"/>
              </a:solidFill>
              <a:latin typeface="Meiryo UI" panose="020B0604030504040204" pitchFamily="50" charset="-128"/>
              <a:ea typeface="Meiryo UI" panose="020B0604030504040204" pitchFamily="50" charset="-128"/>
            </a:endParaRPr>
          </a:p>
          <a:p>
            <a:pPr marL="571500" indent="-571500">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意見を言いっぱなしにせず、なぜそう思うのか？というように理由を話せるように促せたか？</a:t>
            </a:r>
            <a:endParaRPr lang="en-US" altLang="ja-JP" sz="2000" dirty="0">
              <a:solidFill>
                <a:schemeClr val="tx1"/>
              </a:solidFill>
              <a:latin typeface="Meiryo UI" panose="020B0604030504040204" pitchFamily="50" charset="-128"/>
              <a:ea typeface="Meiryo UI" panose="020B0604030504040204" pitchFamily="50" charset="-128"/>
            </a:endParaRPr>
          </a:p>
          <a:p>
            <a:pPr marL="571500" indent="-571500">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グループサイズや問いを工夫して、話しやすさをつくれたか？</a:t>
            </a:r>
            <a:endParaRPr lang="en-US" altLang="ja-JP" sz="2000" dirty="0">
              <a:solidFill>
                <a:schemeClr val="tx1"/>
              </a:solidFill>
              <a:latin typeface="Meiryo UI" panose="020B0604030504040204" pitchFamily="50" charset="-128"/>
              <a:ea typeface="Meiryo UI" panose="020B0604030504040204" pitchFamily="50" charset="-128"/>
            </a:endParaRPr>
          </a:p>
          <a:p>
            <a:pPr marL="571500" indent="-571500">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愚直に板書することと、書かれたものを見て考えるようにしたか？</a:t>
            </a:r>
            <a:endParaRPr lang="en-US" altLang="ja-JP" sz="2000" dirty="0">
              <a:solidFill>
                <a:schemeClr val="tx1"/>
              </a:solidFill>
              <a:latin typeface="Meiryo UI" panose="020B0604030504040204" pitchFamily="50" charset="-128"/>
              <a:ea typeface="Meiryo UI" panose="020B0604030504040204" pitchFamily="50" charset="-128"/>
            </a:endParaRPr>
          </a:p>
          <a:p>
            <a:pPr marL="571500" indent="-571500">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予め自分の思いや意見に推し進めようということはなかったか？</a:t>
            </a:r>
            <a:endParaRPr lang="en-US" altLang="ja-JP" sz="2000" dirty="0">
              <a:solidFill>
                <a:schemeClr val="tx1"/>
              </a:solidFill>
              <a:latin typeface="Meiryo UI" panose="020B0604030504040204" pitchFamily="50" charset="-128"/>
              <a:ea typeface="Meiryo UI" panose="020B0604030504040204" pitchFamily="50" charset="-128"/>
            </a:endParaRPr>
          </a:p>
          <a:p>
            <a:pPr marL="571500" indent="-571500">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話しがそれたりした時に、対話を止めたり、プログラムに戻すことができたか？</a:t>
            </a:r>
            <a:endParaRPr lang="en-US" altLang="ja-JP" sz="2000" dirty="0">
              <a:solidFill>
                <a:schemeClr val="tx1"/>
              </a:solidFill>
              <a:latin typeface="Meiryo UI" panose="020B0604030504040204" pitchFamily="50" charset="-128"/>
              <a:ea typeface="Meiryo UI" panose="020B0604030504040204" pitchFamily="50" charset="-128"/>
            </a:endParaRPr>
          </a:p>
          <a:p>
            <a:pPr marL="571500" indent="-571500">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最後の共有とチェックアウトを実施できたか？</a:t>
            </a:r>
            <a:endParaRPr lang="en-US" altLang="ja-JP" sz="2000" dirty="0">
              <a:solidFill>
                <a:schemeClr val="tx1"/>
              </a:solidFill>
              <a:latin typeface="Meiryo UI" panose="020B0604030504040204" pitchFamily="50" charset="-128"/>
              <a:ea typeface="Meiryo UI" panose="020B0604030504040204" pitchFamily="50" charset="-128"/>
            </a:endParaRPr>
          </a:p>
          <a:p>
            <a:pPr marL="571500" indent="-571500">
              <a:buFont typeface="Wingdings" panose="05000000000000000000" pitchFamily="2" charset="2"/>
              <a:buChar char="p"/>
            </a:pPr>
            <a:r>
              <a:rPr lang="ja-JP" altLang="en-US" sz="2000" dirty="0">
                <a:solidFill>
                  <a:schemeClr val="tx1"/>
                </a:solidFill>
                <a:latin typeface="Meiryo UI" panose="020B0604030504040204" pitchFamily="50" charset="-128"/>
                <a:ea typeface="Meiryo UI" panose="020B0604030504040204" pitchFamily="50" charset="-128"/>
              </a:rPr>
              <a:t>皆で、改めて、で振り返りをしたか？</a:t>
            </a:r>
            <a:endParaRPr lang="en-US" altLang="ja-JP" sz="2000" dirty="0">
              <a:solidFill>
                <a:schemeClr val="tx1"/>
              </a:solidFill>
              <a:latin typeface="Meiryo UI" panose="020B0604030504040204" pitchFamily="50" charset="-128"/>
              <a:ea typeface="Meiryo UI" panose="020B0604030504040204" pitchFamily="50" charset="-128"/>
            </a:endParaRPr>
          </a:p>
          <a:p>
            <a:pPr marL="571500" indent="-571500">
              <a:buFont typeface="Wingdings" panose="05000000000000000000" pitchFamily="2" charset="2"/>
              <a:buChar char="p"/>
            </a:pPr>
            <a:endParaRPr lang="en-US" altLang="ja-JP" sz="2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46160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2970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P53</a:t>
            </a:r>
          </a:p>
        </p:txBody>
      </p:sp>
      <p:sp>
        <p:nvSpPr>
          <p:cNvPr id="3" name="テキスト ボックス 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r>
              <a:rPr lang="ja-JP" altLang="en-US" sz="2400" b="1" dirty="0">
                <a:latin typeface="Meiryo UI" panose="020B0604030504040204" pitchFamily="50" charset="-128"/>
                <a:ea typeface="Meiryo UI" panose="020B0604030504040204" pitchFamily="50" charset="-128"/>
              </a:rPr>
              <a:t>＜プログラムデザイン＞①共有のステージ</a:t>
            </a:r>
          </a:p>
        </p:txBody>
      </p:sp>
      <p:sp>
        <p:nvSpPr>
          <p:cNvPr id="4" name="テキスト ボックス 3">
            <a:extLst>
              <a:ext uri="{FF2B5EF4-FFF2-40B4-BE49-F238E27FC236}">
                <a16:creationId xmlns:a16="http://schemas.microsoft.com/office/drawing/2014/main" id="{505D325D-2657-EA49-A835-8043C9EB7EB4}"/>
              </a:ext>
            </a:extLst>
          </p:cNvPr>
          <p:cNvSpPr txBox="1"/>
          <p:nvPr/>
        </p:nvSpPr>
        <p:spPr>
          <a:xfrm>
            <a:off x="6321152" y="6154020"/>
            <a:ext cx="3443984" cy="261610"/>
          </a:xfrm>
          <a:prstGeom prst="rect">
            <a:avLst/>
          </a:prstGeom>
          <a:noFill/>
        </p:spPr>
        <p:txBody>
          <a:bodyPr wrap="square" rtlCol="0">
            <a:spAutoFit/>
          </a:bodyPr>
          <a:lstStyle/>
          <a:p>
            <a:r>
              <a:rPr lang="ja-JP" altLang="en-US" sz="1050" dirty="0">
                <a:latin typeface="Meiryo UI" panose="020B0604030504040204" pitchFamily="50" charset="-128"/>
                <a:ea typeface="Meiryo UI" panose="020B0604030504040204" pitchFamily="50" charset="-128"/>
              </a:rPr>
              <a:t>出所：医学書院　看護のためのファシリテーション参照</a:t>
            </a:r>
            <a:endParaRPr lang="en-US" altLang="ja-JP" sz="1050" dirty="0">
              <a:latin typeface="Meiryo UI" panose="020B0604030504040204" pitchFamily="50" charset="-128"/>
              <a:ea typeface="Meiryo UI" panose="020B0604030504040204" pitchFamily="50" charset="-128"/>
            </a:endParaRPr>
          </a:p>
        </p:txBody>
      </p:sp>
      <p:pic>
        <p:nvPicPr>
          <p:cNvPr id="5" name="図 4">
            <a:extLst>
              <a:ext uri="{FF2B5EF4-FFF2-40B4-BE49-F238E27FC236}">
                <a16:creationId xmlns:a16="http://schemas.microsoft.com/office/drawing/2014/main" id="{0078F6D4-86C8-EB48-8B7E-0CA1E0A2C290}"/>
              </a:ext>
            </a:extLst>
          </p:cNvPr>
          <p:cNvPicPr>
            <a:picLocks noChangeAspect="1"/>
          </p:cNvPicPr>
          <p:nvPr/>
        </p:nvPicPr>
        <p:blipFill rotWithShape="1">
          <a:blip r:embed="rId2"/>
          <a:srcRect l="5703" t="23803" r="6073" b="46803"/>
          <a:stretch/>
        </p:blipFill>
        <p:spPr>
          <a:xfrm>
            <a:off x="677691" y="1912128"/>
            <a:ext cx="8550618" cy="4031472"/>
          </a:xfrm>
          <a:prstGeom prst="rect">
            <a:avLst/>
          </a:prstGeom>
        </p:spPr>
      </p:pic>
    </p:spTree>
    <p:extLst>
      <p:ext uri="{BB962C8B-B14F-4D97-AF65-F5344CB8AC3E}">
        <p14:creationId xmlns:p14="http://schemas.microsoft.com/office/powerpoint/2010/main" val="3773163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このスライドをつかって、受講者にこのテーマのゴールを明確に伝える。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プレースホルダー 2"/>
          <p:cNvSpPr>
            <a:spLocks noGrp="1"/>
          </p:cNvSpPr>
          <p:nvPr>
            <p:ph type="body" sz="quarter" idx="11"/>
          </p:nvPr>
        </p:nvSpPr>
        <p:spPr/>
        <p:txBody>
          <a:bodyPr/>
          <a:lstStyle/>
          <a:p>
            <a:pPr lvl="0">
              <a:tabLst>
                <a:tab pos="1344613" algn="l"/>
              </a:tabLst>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推進スキルには段階別ステージがあり、それに応じたスキルがあること。</a:t>
            </a:r>
          </a:p>
        </p:txBody>
      </p:sp>
      <p:pic>
        <p:nvPicPr>
          <p:cNvPr id="4" name="図 3"/>
          <p:cNvPicPr>
            <a:picLocks noChangeAspect="1"/>
          </p:cNvPicPr>
          <p:nvPr/>
        </p:nvPicPr>
        <p:blipFill>
          <a:blip r:embed="rId2"/>
          <a:stretch>
            <a:fillRect/>
          </a:stretch>
        </p:blipFill>
        <p:spPr>
          <a:xfrm>
            <a:off x="773177" y="1989000"/>
            <a:ext cx="4179823" cy="2880000"/>
          </a:xfrm>
          <a:prstGeom prst="rect">
            <a:avLst/>
          </a:prstGeom>
        </p:spPr>
      </p:pic>
    </p:spTree>
    <p:extLst>
      <p:ext uri="{BB962C8B-B14F-4D97-AF65-F5344CB8AC3E}">
        <p14:creationId xmlns:p14="http://schemas.microsoft.com/office/powerpoint/2010/main" val="1103879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defTabSz="4572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a:t>
            </a:r>
            <a:r>
              <a:rPr kumimoji="0"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つかって、各段階について</a:t>
            </a: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説明する。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defRPr/>
            </a:pP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sp>
        <p:nvSpPr>
          <p:cNvPr id="3" name="テキスト プレースホルダー 2"/>
          <p:cNvSpPr>
            <a:spLocks noGrp="1"/>
          </p:cNvSpPr>
          <p:nvPr>
            <p:ph type="body" sz="quarter" idx="11"/>
          </p:nvPr>
        </p:nvSpPr>
        <p:spPr>
          <a:xfrm>
            <a:off x="5583238" y="4277646"/>
            <a:ext cx="3692525" cy="2261700"/>
          </a:xfrm>
        </p:spPr>
        <p:txBody>
          <a:bodyPr/>
          <a:lstStyle/>
          <a:p>
            <a:pPr lvl="0" defTabSz="457200"/>
            <a:r>
              <a:rPr kumimoji="0"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話し合いや対話にはこのようなプロセスがあること。</a:t>
            </a:r>
          </a:p>
          <a:p>
            <a:pPr lvl="0" defTabSz="457200"/>
            <a:r>
              <a:rPr kumimoji="0"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いまどのあたりなのかに自覚的であることが大切であること。</a:t>
            </a:r>
          </a:p>
          <a:p>
            <a:pPr lvl="0" defTabSz="457200"/>
            <a:r>
              <a:rPr kumimoji="0"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特に混沌というところがスルーされて、あらかじめ決められていた落とし所や多数決で決まっていくと、不満が高まったり後で二次会が開かれてゴシップなどで関係性が悪くなったりすること。</a:t>
            </a:r>
          </a:p>
          <a:p>
            <a:pPr lvl="0" defTabSz="457200"/>
            <a:r>
              <a:rPr kumimoji="0"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この混沌というところを、しっかりと対話し合えることが大切なポイントになること。</a:t>
            </a:r>
          </a:p>
          <a:p>
            <a:pPr lvl="0">
              <a:defRPr/>
            </a:pPr>
            <a:endPar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pic>
        <p:nvPicPr>
          <p:cNvPr id="4" name="図 3"/>
          <p:cNvPicPr>
            <a:picLocks noChangeAspect="1"/>
          </p:cNvPicPr>
          <p:nvPr/>
        </p:nvPicPr>
        <p:blipFill>
          <a:blip r:embed="rId2"/>
          <a:stretch>
            <a:fillRect/>
          </a:stretch>
        </p:blipFill>
        <p:spPr>
          <a:xfrm>
            <a:off x="792597" y="1989000"/>
            <a:ext cx="4160403" cy="2880000"/>
          </a:xfrm>
          <a:prstGeom prst="rect">
            <a:avLst/>
          </a:prstGeom>
        </p:spPr>
      </p:pic>
    </p:spTree>
    <p:extLst>
      <p:ext uri="{BB962C8B-B14F-4D97-AF65-F5344CB8AC3E}">
        <p14:creationId xmlns:p14="http://schemas.microsoft.com/office/powerpoint/2010/main" val="2031695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このスライドをつかって、共有のステージについて説明する。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sp>
        <p:nvSpPr>
          <p:cNvPr id="3" name="テキスト プレースホルダー 2"/>
          <p:cNvSpPr>
            <a:spLocks noGrp="1"/>
          </p:cNvSpPr>
          <p:nvPr>
            <p:ph type="body" sz="quarter" idx="11"/>
          </p:nvPr>
        </p:nvSpPr>
        <p:spPr>
          <a:xfrm>
            <a:off x="5583238" y="4346917"/>
            <a:ext cx="3692525" cy="2275555"/>
          </a:xfrm>
        </p:spPr>
        <p:txBody>
          <a:bodyPr/>
          <a:lstStyle/>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事前準備が大きなカギになること。</a:t>
            </a:r>
          </a:p>
          <a:p>
            <a:pPr lvl="0"/>
            <a:r>
              <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OARR</a:t>
            </a:r>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を事前に、参加者にわかりやすい言葉にしておくこと。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目的は、キックオフなどでわかりやすい言葉で伝え、大まかな流れを把握してもらうことが必要になること。</a:t>
            </a:r>
            <a:endPar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そのキックオフの場の目標は、この活動の目的（今後どう自分たちの現場やケアにつながっていくのか）がわかる、といったように、目的とその時間の目標はわかりやすい言葉にしておくこと。</a:t>
            </a:r>
            <a:endPar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pic>
        <p:nvPicPr>
          <p:cNvPr id="4" name="図 3"/>
          <p:cNvPicPr>
            <a:picLocks noChangeAspect="1"/>
          </p:cNvPicPr>
          <p:nvPr/>
        </p:nvPicPr>
        <p:blipFill>
          <a:blip r:embed="rId2"/>
          <a:stretch>
            <a:fillRect/>
          </a:stretch>
        </p:blipFill>
        <p:spPr>
          <a:xfrm>
            <a:off x="809842" y="1989000"/>
            <a:ext cx="4143158" cy="2880000"/>
          </a:xfrm>
          <a:prstGeom prst="rect">
            <a:avLst/>
          </a:prstGeom>
        </p:spPr>
      </p:pic>
    </p:spTree>
    <p:extLst>
      <p:ext uri="{BB962C8B-B14F-4D97-AF65-F5344CB8AC3E}">
        <p14:creationId xmlns:p14="http://schemas.microsoft.com/office/powerpoint/2010/main" val="16205681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このスライドをつかって、共有のステージにおけるチェックインやスタートラインについて説明する。</a:t>
            </a:r>
          </a:p>
          <a:p>
            <a:endParaRPr kumimoji="1" lang="ja-JP" altLang="en-US" dirty="0"/>
          </a:p>
        </p:txBody>
      </p:sp>
      <p:sp>
        <p:nvSpPr>
          <p:cNvPr id="3" name="テキスト プレースホルダー 2"/>
          <p:cNvSpPr>
            <a:spLocks noGrp="1"/>
          </p:cNvSpPr>
          <p:nvPr>
            <p:ph type="body" sz="quarter" idx="11"/>
          </p:nvPr>
        </p:nvSpPr>
        <p:spPr>
          <a:xfrm>
            <a:off x="5583238" y="4346917"/>
            <a:ext cx="3692525" cy="2123155"/>
          </a:xfrm>
        </p:spPr>
        <p:txBody>
          <a:bodyPr/>
          <a:lstStyle/>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話し合いのスタートラインを整えるためには、事前に参加者のことを考えながらどんな雰囲気を作ればいいのかを考えておくこと。</a:t>
            </a:r>
          </a:p>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誰にも否定されない体験は、その後の発言にも関わってくるので、チェックインは大切に聴き合う場を確保することが必要であること。</a:t>
            </a:r>
          </a:p>
          <a:p>
            <a:pPr lvl="0">
              <a:defRPr/>
            </a:pP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pic>
        <p:nvPicPr>
          <p:cNvPr id="4" name="図 3"/>
          <p:cNvPicPr>
            <a:picLocks noChangeAspect="1"/>
          </p:cNvPicPr>
          <p:nvPr/>
        </p:nvPicPr>
        <p:blipFill>
          <a:blip r:embed="rId2"/>
          <a:stretch>
            <a:fillRect/>
          </a:stretch>
        </p:blipFill>
        <p:spPr>
          <a:xfrm>
            <a:off x="764240" y="1989000"/>
            <a:ext cx="4188760" cy="2880000"/>
          </a:xfrm>
          <a:prstGeom prst="rect">
            <a:avLst/>
          </a:prstGeom>
        </p:spPr>
      </p:pic>
    </p:spTree>
    <p:extLst>
      <p:ext uri="{BB962C8B-B14F-4D97-AF65-F5344CB8AC3E}">
        <p14:creationId xmlns:p14="http://schemas.microsoft.com/office/powerpoint/2010/main" val="215875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このスライドをつかって、拡散のステージについて説明する。</a:t>
            </a:r>
          </a:p>
          <a:p>
            <a:endParaRPr kumimoji="1" lang="ja-JP" altLang="en-US" dirty="0"/>
          </a:p>
        </p:txBody>
      </p:sp>
      <p:sp>
        <p:nvSpPr>
          <p:cNvPr id="3" name="テキスト プレースホルダー 2"/>
          <p:cNvSpPr>
            <a:spLocks noGrp="1"/>
          </p:cNvSpPr>
          <p:nvPr>
            <p:ph type="body" sz="quarter" idx="11"/>
          </p:nvPr>
        </p:nvSpPr>
        <p:spPr>
          <a:xfrm>
            <a:off x="5583238" y="4263791"/>
            <a:ext cx="3692525" cy="2358682"/>
          </a:xfrm>
        </p:spPr>
        <p:txBody>
          <a:bodyPr/>
          <a:lstStyle/>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拡散の部分で考えておくこと。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何が言いやすさをつくるのか？を事前にリーダーなどと意見交換をしておくと良いこと。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制限や前提条件（予算、期限内にできること、活動に避ける人員など）は、あらかじめ提示するとアイデアを制限してしまうこと。</a:t>
            </a:r>
            <a:r>
              <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br>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ただ、その中で考えてもらう方がいいのか、制限をなくして自由に考えてもらってから改めてその条件で考えた方がいいのかは、テーマとメンバーによること。</a:t>
            </a:r>
          </a:p>
          <a:p>
            <a:pPr lvl="0">
              <a:defRPr/>
            </a:pPr>
            <a:endPar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pic>
        <p:nvPicPr>
          <p:cNvPr id="4" name="図 3"/>
          <p:cNvPicPr>
            <a:picLocks noChangeAspect="1"/>
          </p:cNvPicPr>
          <p:nvPr/>
        </p:nvPicPr>
        <p:blipFill>
          <a:blip r:embed="rId2"/>
          <a:stretch>
            <a:fillRect/>
          </a:stretch>
        </p:blipFill>
        <p:spPr>
          <a:xfrm>
            <a:off x="1312649" y="1345088"/>
            <a:ext cx="3640351" cy="2520000"/>
          </a:xfrm>
          <a:prstGeom prst="rect">
            <a:avLst/>
          </a:prstGeom>
        </p:spPr>
      </p:pic>
      <p:pic>
        <p:nvPicPr>
          <p:cNvPr id="5" name="図 4"/>
          <p:cNvPicPr>
            <a:picLocks noChangeAspect="1"/>
          </p:cNvPicPr>
          <p:nvPr/>
        </p:nvPicPr>
        <p:blipFill>
          <a:blip r:embed="rId3"/>
          <a:stretch>
            <a:fillRect/>
          </a:stretch>
        </p:blipFill>
        <p:spPr>
          <a:xfrm>
            <a:off x="1321793" y="3988846"/>
            <a:ext cx="3631207" cy="2520000"/>
          </a:xfrm>
          <a:prstGeom prst="rect">
            <a:avLst/>
          </a:prstGeom>
        </p:spPr>
      </p:pic>
    </p:spTree>
    <p:extLst>
      <p:ext uri="{BB962C8B-B14F-4D97-AF65-F5344CB8AC3E}">
        <p14:creationId xmlns:p14="http://schemas.microsoft.com/office/powerpoint/2010/main" val="4155092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このスライドをつかって、混沌におけるポイントについて説明する。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プレースホルダー 2"/>
          <p:cNvSpPr>
            <a:spLocks noGrp="1"/>
          </p:cNvSpPr>
          <p:nvPr>
            <p:ph type="body" sz="quarter" idx="11"/>
          </p:nvPr>
        </p:nvSpPr>
        <p:spPr>
          <a:xfrm>
            <a:off x="5583238" y="4346917"/>
            <a:ext cx="3692525" cy="2067737"/>
          </a:xfrm>
        </p:spPr>
        <p:txBody>
          <a:bodyPr/>
          <a:lstStyle/>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事前に参加者の様子やチームのことをより知っておくことで、事前にイメージできること。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また関係性やテーマの持つ意味などを、企画チームで共有しておくことが、より良いプログラムデザインにつながること。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「こと」と「人」では対応が異なるので、決めつけるのではなく、そういうことも起こるかもしれない、そんな時はどうする？といったことを、運営チームで話し合っておくことは大切であること</a:t>
            </a:r>
          </a:p>
        </p:txBody>
      </p:sp>
      <p:pic>
        <p:nvPicPr>
          <p:cNvPr id="7" name="図 6"/>
          <p:cNvPicPr>
            <a:picLocks noChangeAspect="1"/>
          </p:cNvPicPr>
          <p:nvPr/>
        </p:nvPicPr>
        <p:blipFill>
          <a:blip r:embed="rId2"/>
          <a:stretch>
            <a:fillRect/>
          </a:stretch>
        </p:blipFill>
        <p:spPr>
          <a:xfrm>
            <a:off x="1327276" y="4015877"/>
            <a:ext cx="3632604" cy="2520000"/>
          </a:xfrm>
          <a:prstGeom prst="rect">
            <a:avLst/>
          </a:prstGeom>
        </p:spPr>
      </p:pic>
      <p:pic>
        <p:nvPicPr>
          <p:cNvPr id="8" name="図 7"/>
          <p:cNvPicPr>
            <a:picLocks noChangeAspect="1"/>
          </p:cNvPicPr>
          <p:nvPr/>
        </p:nvPicPr>
        <p:blipFill>
          <a:blip r:embed="rId3"/>
          <a:stretch>
            <a:fillRect/>
          </a:stretch>
        </p:blipFill>
        <p:spPr>
          <a:xfrm>
            <a:off x="1320396" y="1345088"/>
            <a:ext cx="3646364" cy="2520000"/>
          </a:xfrm>
          <a:prstGeom prst="rect">
            <a:avLst/>
          </a:prstGeom>
        </p:spPr>
      </p:pic>
    </p:spTree>
    <p:extLst>
      <p:ext uri="{BB962C8B-B14F-4D97-AF65-F5344CB8AC3E}">
        <p14:creationId xmlns:p14="http://schemas.microsoft.com/office/powerpoint/2010/main" val="11262334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このスライドをつかって、収束のステージについて説明する。</a:t>
            </a:r>
          </a:p>
          <a:p>
            <a:pPr marL="342900" lvl="0" indent="-342900">
              <a:buFont typeface="+mj-lt"/>
              <a:buAutoNum type="arabicPeriod"/>
              <a:defRPr/>
            </a:pP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プレースホルダー 2"/>
          <p:cNvSpPr>
            <a:spLocks noGrp="1"/>
          </p:cNvSpPr>
          <p:nvPr>
            <p:ph type="body" sz="quarter" idx="11"/>
          </p:nvPr>
        </p:nvSpPr>
        <p:spPr>
          <a:xfrm>
            <a:off x="5583238" y="4170217"/>
            <a:ext cx="3692525" cy="2549237"/>
          </a:xfrm>
        </p:spPr>
        <p:txBody>
          <a:bodyPr/>
          <a:lstStyle/>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決めるときには、決め方やその基準を決めておくこと。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その整理や思考は、ファシリテーターが持つのではなく、参加者自身ができるように場を設定すること。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この中で大きな軸になるのは事前に提示された</a:t>
            </a:r>
            <a:r>
              <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Outcome</a:t>
            </a:r>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や組織の理念やミッションであること。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少し混乱したら、私たちはなんのためにいまこの話し合いをしているのか？に戻れるようにすること。</a:t>
            </a:r>
          </a:p>
          <a:p>
            <a:pPr lvl="0">
              <a:defRPr/>
            </a:pPr>
            <a:endPar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pic>
        <p:nvPicPr>
          <p:cNvPr id="4" name="図 3"/>
          <p:cNvPicPr>
            <a:picLocks noChangeAspect="1"/>
          </p:cNvPicPr>
          <p:nvPr/>
        </p:nvPicPr>
        <p:blipFill>
          <a:blip r:embed="rId2"/>
          <a:stretch>
            <a:fillRect/>
          </a:stretch>
        </p:blipFill>
        <p:spPr>
          <a:xfrm>
            <a:off x="1311417" y="1345088"/>
            <a:ext cx="3635773" cy="2520000"/>
          </a:xfrm>
          <a:prstGeom prst="rect">
            <a:avLst/>
          </a:prstGeom>
        </p:spPr>
      </p:pic>
      <p:pic>
        <p:nvPicPr>
          <p:cNvPr id="5" name="図 4"/>
          <p:cNvPicPr>
            <a:picLocks noChangeAspect="1"/>
          </p:cNvPicPr>
          <p:nvPr/>
        </p:nvPicPr>
        <p:blipFill>
          <a:blip r:embed="rId3"/>
          <a:stretch>
            <a:fillRect/>
          </a:stretch>
        </p:blipFill>
        <p:spPr>
          <a:xfrm>
            <a:off x="1314587" y="3955492"/>
            <a:ext cx="3632603" cy="2520000"/>
          </a:xfrm>
          <a:prstGeom prst="rect">
            <a:avLst/>
          </a:prstGeom>
        </p:spPr>
      </p:pic>
    </p:spTree>
    <p:extLst>
      <p:ext uri="{BB962C8B-B14F-4D97-AF65-F5344CB8AC3E}">
        <p14:creationId xmlns:p14="http://schemas.microsoft.com/office/powerpoint/2010/main" val="9267006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このスライドをつかって、（再び）共有のプロセスについて説明する。</a:t>
            </a:r>
          </a:p>
          <a:p>
            <a:endParaRPr kumimoji="1" lang="ja-JP" altLang="en-US" dirty="0"/>
          </a:p>
        </p:txBody>
      </p:sp>
      <p:sp>
        <p:nvSpPr>
          <p:cNvPr id="3" name="テキスト プレースホルダー 2"/>
          <p:cNvSpPr>
            <a:spLocks noGrp="1"/>
          </p:cNvSpPr>
          <p:nvPr>
            <p:ph type="body" sz="quarter" idx="11"/>
          </p:nvPr>
        </p:nvSpPr>
        <p:spPr>
          <a:xfrm>
            <a:off x="5583238" y="4222227"/>
            <a:ext cx="3692525" cy="2358682"/>
          </a:xfrm>
        </p:spPr>
        <p:txBody>
          <a:bodyPr/>
          <a:lstStyle/>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決まったら終わりではなく、ここまでのプロセスを簡単に思い出す時間と持っておくこと。</a:t>
            </a:r>
          </a:p>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決まったことだけではなく、プロセスを共有することで、決まるまでの流れが共有され、強化されること。</a:t>
            </a:r>
          </a:p>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全員参加が難しい現場でもあるので、この時間を持つことで、いなかった人への伝わり方が整うこと。</a:t>
            </a:r>
            <a:endParaRPr kumimoji="1" lang="ja-JP" altLang="en-US" dirty="0"/>
          </a:p>
        </p:txBody>
      </p:sp>
      <p:pic>
        <p:nvPicPr>
          <p:cNvPr id="4" name="図 3"/>
          <p:cNvPicPr>
            <a:picLocks noChangeAspect="1"/>
          </p:cNvPicPr>
          <p:nvPr/>
        </p:nvPicPr>
        <p:blipFill>
          <a:blip r:embed="rId2"/>
          <a:stretch>
            <a:fillRect/>
          </a:stretch>
        </p:blipFill>
        <p:spPr>
          <a:xfrm>
            <a:off x="1283189" y="1345088"/>
            <a:ext cx="3669811" cy="2520000"/>
          </a:xfrm>
          <a:prstGeom prst="rect">
            <a:avLst/>
          </a:prstGeom>
        </p:spPr>
      </p:pic>
      <p:pic>
        <p:nvPicPr>
          <p:cNvPr id="5" name="図 4"/>
          <p:cNvPicPr>
            <a:picLocks noChangeAspect="1"/>
          </p:cNvPicPr>
          <p:nvPr/>
        </p:nvPicPr>
        <p:blipFill>
          <a:blip r:embed="rId3"/>
          <a:stretch>
            <a:fillRect/>
          </a:stretch>
        </p:blipFill>
        <p:spPr>
          <a:xfrm>
            <a:off x="1322169" y="4043933"/>
            <a:ext cx="3630831" cy="2520000"/>
          </a:xfrm>
          <a:prstGeom prst="rect">
            <a:avLst/>
          </a:prstGeom>
        </p:spPr>
      </p:pic>
    </p:spTree>
    <p:extLst>
      <p:ext uri="{BB962C8B-B14F-4D97-AF65-F5344CB8AC3E}">
        <p14:creationId xmlns:p14="http://schemas.microsoft.com/office/powerpoint/2010/main" val="31446081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このスライドをつかって、（再び）共有のプロセスにおいて大きなプロセスをホールドすることについて説明する。</a:t>
            </a:r>
          </a:p>
          <a:p>
            <a:endParaRPr kumimoji="1" lang="ja-JP" altLang="en-US" dirty="0"/>
          </a:p>
        </p:txBody>
      </p:sp>
      <p:sp>
        <p:nvSpPr>
          <p:cNvPr id="3" name="テキスト プレースホルダー 2"/>
          <p:cNvSpPr>
            <a:spLocks noGrp="1"/>
          </p:cNvSpPr>
          <p:nvPr>
            <p:ph type="body" sz="quarter" idx="11"/>
          </p:nvPr>
        </p:nvSpPr>
        <p:spPr>
          <a:xfrm>
            <a:off x="5583238" y="4346918"/>
            <a:ext cx="3692525" cy="2358682"/>
          </a:xfrm>
        </p:spPr>
        <p:txBody>
          <a:bodyPr/>
          <a:lstStyle/>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推進チームでは、大きな流れを企画しつつ、この小さな企画を実施していくこと。</a:t>
            </a:r>
          </a:p>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できていることを認め合ったり、感謝し合うこと、小さな成功体験を共有することで、継続性を図ることができること。</a:t>
            </a:r>
          </a:p>
          <a:p>
            <a:pPr lvl="0"/>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推進チームだけで達成感を得るのではなく、それを参加者全員と共有できる仕掛けをつくっておくと、全体の風土改革につながること。</a:t>
            </a:r>
            <a:endParaRPr kumimoji="1" lang="ja-JP" altLang="en-US" dirty="0"/>
          </a:p>
        </p:txBody>
      </p:sp>
      <p:pic>
        <p:nvPicPr>
          <p:cNvPr id="5" name="図 4"/>
          <p:cNvPicPr>
            <a:picLocks noChangeAspect="1"/>
          </p:cNvPicPr>
          <p:nvPr/>
        </p:nvPicPr>
        <p:blipFill rotWithShape="1">
          <a:blip r:embed="rId2"/>
          <a:srcRect l="669" r="-1"/>
          <a:stretch/>
        </p:blipFill>
        <p:spPr>
          <a:xfrm>
            <a:off x="856211" y="2468880"/>
            <a:ext cx="3700457" cy="2568052"/>
          </a:xfrm>
          <a:prstGeom prst="rect">
            <a:avLst/>
          </a:prstGeom>
        </p:spPr>
      </p:pic>
    </p:spTree>
    <p:extLst>
      <p:ext uri="{BB962C8B-B14F-4D97-AF65-F5344CB8AC3E}">
        <p14:creationId xmlns:p14="http://schemas.microsoft.com/office/powerpoint/2010/main" val="3101067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このスライドをつかって、（再び）共有のプロセスにおけるチェックアウトとふりかえりについて説明します。</a:t>
            </a:r>
          </a:p>
          <a:p>
            <a:endParaRPr kumimoji="1" lang="ja-JP" altLang="en-US" dirty="0"/>
          </a:p>
        </p:txBody>
      </p:sp>
      <p:sp>
        <p:nvSpPr>
          <p:cNvPr id="3" name="テキスト プレースホルダー 2"/>
          <p:cNvSpPr>
            <a:spLocks noGrp="1"/>
          </p:cNvSpPr>
          <p:nvPr>
            <p:ph type="body" sz="quarter" idx="11"/>
          </p:nvPr>
        </p:nvSpPr>
        <p:spPr>
          <a:xfrm>
            <a:off x="5583238" y="4346918"/>
            <a:ext cx="3692525" cy="2317118"/>
          </a:xfrm>
        </p:spPr>
        <p:txBody>
          <a:bodyPr/>
          <a:lstStyle/>
          <a:p>
            <a:pPr lvl="0">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チェックアウトのポイントは、その後は議論しないということ。</a:t>
            </a:r>
          </a:p>
          <a:p>
            <a:pPr lvl="0">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チャックアウトの効果の一つには、二次会を発生させない、という意味もあること。</a:t>
            </a:r>
          </a:p>
          <a:p>
            <a:pPr lvl="0">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この場で言いたいことは言い、残さないで伝えておくことが大切であること。</a:t>
            </a:r>
          </a:p>
          <a:p>
            <a:pPr lvl="0">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短時間でひとこと感想などを言ってもらうようにすること。</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6" name="図 5"/>
          <p:cNvPicPr>
            <a:picLocks noChangeAspect="1"/>
          </p:cNvPicPr>
          <p:nvPr/>
        </p:nvPicPr>
        <p:blipFill>
          <a:blip r:embed="rId2"/>
          <a:stretch>
            <a:fillRect/>
          </a:stretch>
        </p:blipFill>
        <p:spPr>
          <a:xfrm>
            <a:off x="790982" y="1989000"/>
            <a:ext cx="4162018" cy="2880000"/>
          </a:xfrm>
          <a:prstGeom prst="rect">
            <a:avLst/>
          </a:prstGeom>
        </p:spPr>
      </p:pic>
    </p:spTree>
    <p:extLst>
      <p:ext uri="{BB962C8B-B14F-4D97-AF65-F5344CB8AC3E}">
        <p14:creationId xmlns:p14="http://schemas.microsoft.com/office/powerpoint/2010/main" val="1904916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r>
              <a:rPr lang="ja-JP" altLang="en-US" sz="2400" b="1" dirty="0">
                <a:latin typeface="Meiryo UI" panose="020B0604030504040204" pitchFamily="50" charset="-128"/>
                <a:ea typeface="Meiryo UI" panose="020B0604030504040204" pitchFamily="50" charset="-128"/>
              </a:rPr>
              <a:t>＜プログラムデザイン＞①共有のステージ</a:t>
            </a:r>
          </a:p>
        </p:txBody>
      </p:sp>
      <p:pic>
        <p:nvPicPr>
          <p:cNvPr id="4" name="コンテンツ プレースホルダー 3">
            <a:extLst>
              <a:ext uri="{FF2B5EF4-FFF2-40B4-BE49-F238E27FC236}">
                <a16:creationId xmlns:a16="http://schemas.microsoft.com/office/drawing/2014/main" id="{2F4BB7E4-87A3-0B45-B321-5E8EA8F368AA}"/>
              </a:ext>
            </a:extLst>
          </p:cNvPr>
          <p:cNvPicPr>
            <a:picLocks noChangeAspect="1"/>
          </p:cNvPicPr>
          <p:nvPr/>
        </p:nvPicPr>
        <p:blipFill rotWithShape="1">
          <a:blip r:embed="rId2"/>
          <a:srcRect t="21182" b="19191"/>
          <a:stretch/>
        </p:blipFill>
        <p:spPr>
          <a:xfrm>
            <a:off x="274590" y="1971630"/>
            <a:ext cx="5678315" cy="4269453"/>
          </a:xfrm>
          <a:prstGeom prst="rect">
            <a:avLst/>
          </a:prstGeom>
        </p:spPr>
      </p:pic>
      <p:pic>
        <p:nvPicPr>
          <p:cNvPr id="5" name="図 4"/>
          <p:cNvPicPr>
            <a:picLocks noChangeAspect="1"/>
          </p:cNvPicPr>
          <p:nvPr/>
        </p:nvPicPr>
        <p:blipFill>
          <a:blip r:embed="rId3"/>
          <a:stretch>
            <a:fillRect/>
          </a:stretch>
        </p:blipFill>
        <p:spPr>
          <a:xfrm>
            <a:off x="5596751" y="5350357"/>
            <a:ext cx="3647786" cy="734204"/>
          </a:xfrm>
          <a:prstGeom prst="rect">
            <a:avLst/>
          </a:prstGeom>
        </p:spPr>
      </p:pic>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P54</a:t>
            </a:r>
          </a:p>
        </p:txBody>
      </p:sp>
    </p:spTree>
    <p:extLst>
      <p:ext uri="{BB962C8B-B14F-4D97-AF65-F5344CB8AC3E}">
        <p14:creationId xmlns:p14="http://schemas.microsoft.com/office/powerpoint/2010/main" val="41329625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このスライドをつかって、プロフラムデザインのポイント（まとめ）について説明する。</a:t>
            </a:r>
          </a:p>
        </p:txBody>
      </p:sp>
      <p:sp>
        <p:nvSpPr>
          <p:cNvPr id="3" name="テキスト プレースホルダー 2"/>
          <p:cNvSpPr>
            <a:spLocks noGrp="1"/>
          </p:cNvSpPr>
          <p:nvPr>
            <p:ph type="body" sz="quarter" idx="11"/>
          </p:nvPr>
        </p:nvSpPr>
        <p:spPr>
          <a:xfrm>
            <a:off x="5583238" y="4346917"/>
            <a:ext cx="3692525" cy="2123155"/>
          </a:xfrm>
        </p:spPr>
        <p:txBody>
          <a:bodyPr/>
          <a:lstStyle/>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プログラムデザインは、よく考えてつくること（ここの作業で８割型できたことになる）。</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当日は生ものなので、何が起こるかわからないが、事前の準備でシミュレーションができているので慌てないこと。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ファシリテーターが全てを仕切るわけではないので、困ったら参加者に相談することもできること。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あくまでもプロセスを進行する役割であることを忘れないこと</a:t>
            </a:r>
            <a:endPar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defRPr/>
            </a:pPr>
            <a:endPar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2"/>
          <a:stretch>
            <a:fillRect/>
          </a:stretch>
        </p:blipFill>
        <p:spPr>
          <a:xfrm>
            <a:off x="799852" y="1989000"/>
            <a:ext cx="4153148" cy="2880000"/>
          </a:xfrm>
          <a:prstGeom prst="rect">
            <a:avLst/>
          </a:prstGeom>
        </p:spPr>
      </p:pic>
    </p:spTree>
    <p:extLst>
      <p:ext uri="{BB962C8B-B14F-4D97-AF65-F5344CB8AC3E}">
        <p14:creationId xmlns:p14="http://schemas.microsoft.com/office/powerpoint/2010/main" val="22621778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p:txBody>
          <a:bodyPr/>
          <a:lstStyle/>
          <a:p>
            <a:pPr marL="342900" lvl="0" indent="-342900">
              <a:buFont typeface="+mj-lt"/>
              <a:buAutoNum type="arabicPeriod"/>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このスライドを使って、受講者に「グループワークを展開する」体験をしてもらう。</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defRP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予め、グループ分けをどうするか、決めておく。</a:t>
            </a:r>
          </a:p>
        </p:txBody>
      </p:sp>
      <p:sp>
        <p:nvSpPr>
          <p:cNvPr id="3" name="テキスト プレースホルダー 2"/>
          <p:cNvSpPr>
            <a:spLocks noGrp="1"/>
          </p:cNvSpPr>
          <p:nvPr>
            <p:ph type="body" sz="quarter" idx="11"/>
          </p:nvPr>
        </p:nvSpPr>
        <p:spPr>
          <a:xfrm>
            <a:off x="5583238" y="4346918"/>
            <a:ext cx="3692525" cy="2261700"/>
          </a:xfrm>
        </p:spPr>
        <p:txBody>
          <a:bodyPr/>
          <a:lstStyle/>
          <a:p>
            <a:pPr lvl="0"/>
            <a:r>
              <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OARR</a:t>
            </a:r>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として、わかりやすい資料をつくって、ワークでつかってもうこと。</a:t>
            </a:r>
            <a:endPar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オリエンテーションをすること（伝わるように伝える）。</a:t>
            </a:r>
            <a:endParaRPr lang="en-US" altLang="ja-JP"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グループサイズ１人などを使うこと。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意見の可視化をすること、それを使って話し合いを進めることなどを、意識的にやってみること。</a:t>
            </a:r>
          </a:p>
          <a:p>
            <a:pPr lvl="0"/>
            <a:r>
              <a:rPr lang="ja-JP" altLang="en-US" sz="14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何かを参加者にしてもらう時には、モデルになる、ということがやりやすさをつくること。</a:t>
            </a:r>
          </a:p>
        </p:txBody>
      </p:sp>
      <p:pic>
        <p:nvPicPr>
          <p:cNvPr id="9" name="図 9" descr="グラフィカル ユーザー インターフェイス, テキスト, アプリケーション&#10;&#10;説明は自動で生成されたものです">
            <a:extLst>
              <a:ext uri="{FF2B5EF4-FFF2-40B4-BE49-F238E27FC236}">
                <a16:creationId xmlns:a16="http://schemas.microsoft.com/office/drawing/2014/main" id="{7F4329B3-3910-4514-654B-9B8E387C1B04}"/>
              </a:ext>
            </a:extLst>
          </p:cNvPr>
          <p:cNvPicPr>
            <a:picLocks noChangeAspect="1"/>
          </p:cNvPicPr>
          <p:nvPr/>
        </p:nvPicPr>
        <p:blipFill>
          <a:blip r:embed="rId2"/>
          <a:stretch>
            <a:fillRect/>
          </a:stretch>
        </p:blipFill>
        <p:spPr>
          <a:xfrm>
            <a:off x="1362971" y="1297581"/>
            <a:ext cx="3590264" cy="2477010"/>
          </a:xfrm>
          <a:prstGeom prst="rect">
            <a:avLst/>
          </a:prstGeom>
        </p:spPr>
      </p:pic>
      <p:pic>
        <p:nvPicPr>
          <p:cNvPr id="10" name="図 10">
            <a:extLst>
              <a:ext uri="{FF2B5EF4-FFF2-40B4-BE49-F238E27FC236}">
                <a16:creationId xmlns:a16="http://schemas.microsoft.com/office/drawing/2014/main" id="{A3C3C52B-7B9F-76C7-51C4-4C9BC38A7BA2}"/>
              </a:ext>
            </a:extLst>
          </p:cNvPr>
          <p:cNvPicPr>
            <a:picLocks noChangeAspect="1"/>
          </p:cNvPicPr>
          <p:nvPr/>
        </p:nvPicPr>
        <p:blipFill>
          <a:blip r:embed="rId3"/>
          <a:stretch>
            <a:fillRect/>
          </a:stretch>
        </p:blipFill>
        <p:spPr>
          <a:xfrm>
            <a:off x="1362971" y="3962947"/>
            <a:ext cx="3590264" cy="2472060"/>
          </a:xfrm>
          <a:prstGeom prst="rect">
            <a:avLst/>
          </a:prstGeom>
        </p:spPr>
      </p:pic>
    </p:spTree>
    <p:extLst>
      <p:ext uri="{BB962C8B-B14F-4D97-AF65-F5344CB8AC3E}">
        <p14:creationId xmlns:p14="http://schemas.microsoft.com/office/powerpoint/2010/main" val="26447335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0"/>
          </p:nvPr>
        </p:nvSpPr>
        <p:spPr>
          <a:xfrm>
            <a:off x="5583238" y="1690688"/>
            <a:ext cx="3692525" cy="2008476"/>
          </a:xfrm>
        </p:spPr>
        <p:txBody>
          <a:bodyPr/>
          <a:lstStyle/>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伝達者は、全体で振り返る。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（このスライドを見せる前に）受講者から意見や感想を述べてもらう。</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このスライドを受講者に見せ、受講者から意見・感想を聞く。</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伝達者なりの解説を加える。</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342900" lvl="0" indent="-342900">
              <a:buFont typeface="+mj-lt"/>
              <a:buAutoNum type="arabicPeriod"/>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受講者が理解したかどうか、観察する。</a:t>
            </a:r>
            <a:endParaRPr lang="ja-JP" altLang="en-US" sz="1600" dirty="0"/>
          </a:p>
          <a:p>
            <a:pPr marL="342900" lvl="0" indent="-342900">
              <a:buFont typeface="+mj-lt"/>
              <a:buAutoNum type="arabicPeriod"/>
            </a:pP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dirty="0"/>
          </a:p>
        </p:txBody>
      </p:sp>
      <p:sp>
        <p:nvSpPr>
          <p:cNvPr id="3" name="テキスト プレースホルダー 2"/>
          <p:cNvSpPr>
            <a:spLocks noGrp="1"/>
          </p:cNvSpPr>
          <p:nvPr>
            <p:ph type="body" sz="quarter" idx="11"/>
          </p:nvPr>
        </p:nvSpPr>
        <p:spPr/>
        <p:txBody>
          <a:bodyPr/>
          <a:lstStyle/>
          <a:p>
            <a:pPr marL="285750" lvl="0" indent="-285750">
              <a:buFont typeface="Arial" panose="020B0604020202020204" pitchFamily="34" charset="0"/>
              <a:buChar cha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全員がファシリテーター体験するので、全員で、振り返りポイントを確認すること。</a:t>
            </a:r>
            <a:endParaRPr lang="en-US" altLang="ja-JP"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endParaRPr>
          </a:p>
          <a:p>
            <a:pPr marL="285750" lvl="0" indent="-285750">
              <a:buFont typeface="Arial" panose="020B0604020202020204" pitchFamily="34" charset="0"/>
              <a:buChar char="•"/>
            </a:pPr>
            <a:r>
              <a:rPr lang="ja-JP" altLang="en-US" sz="1600" dirty="0">
                <a:solidFill>
                  <a:srgbClr val="404040"/>
                </a:solidFill>
                <a:latin typeface="Meiryo UI" panose="020B0604030504040204" pitchFamily="50" charset="-128"/>
                <a:ea typeface="Meiryo UI" panose="020B0604030504040204" pitchFamily="50" charset="-128"/>
                <a:cs typeface="Meiryo UI" panose="020B0604030504040204" pitchFamily="50" charset="-128"/>
              </a:rPr>
              <a:t>互いの意見を引き出すこと、聞き合い・理解して、書き出したり、伝える事は難しいが、役に立つと実感できていること。</a:t>
            </a:r>
          </a:p>
        </p:txBody>
      </p:sp>
      <p:pic>
        <p:nvPicPr>
          <p:cNvPr id="4" name="図 3"/>
          <p:cNvPicPr>
            <a:picLocks noChangeAspect="1"/>
          </p:cNvPicPr>
          <p:nvPr/>
        </p:nvPicPr>
        <p:blipFill>
          <a:blip r:embed="rId2"/>
          <a:stretch>
            <a:fillRect/>
          </a:stretch>
        </p:blipFill>
        <p:spPr>
          <a:xfrm>
            <a:off x="796636" y="1989000"/>
            <a:ext cx="4156364" cy="2880000"/>
          </a:xfrm>
          <a:prstGeom prst="rect">
            <a:avLst/>
          </a:prstGeom>
        </p:spPr>
      </p:pic>
    </p:spTree>
    <p:extLst>
      <p:ext uri="{BB962C8B-B14F-4D97-AF65-F5344CB8AC3E}">
        <p14:creationId xmlns:p14="http://schemas.microsoft.com/office/powerpoint/2010/main" val="34391086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＜プログラムデザイン＞①共有のステージ</a:t>
            </a:r>
          </a:p>
        </p:txBody>
      </p:sp>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P54~55</a:t>
            </a:r>
          </a:p>
        </p:txBody>
      </p:sp>
      <p:pic>
        <p:nvPicPr>
          <p:cNvPr id="7" name="コンテンツ プレースホルダー 3">
            <a:extLst>
              <a:ext uri="{FF2B5EF4-FFF2-40B4-BE49-F238E27FC236}">
                <a16:creationId xmlns:a16="http://schemas.microsoft.com/office/drawing/2014/main" id="{12CFBFF5-937B-314D-95C5-130879E71514}"/>
              </a:ext>
            </a:extLst>
          </p:cNvPr>
          <p:cNvPicPr>
            <a:picLocks noChangeAspect="1"/>
          </p:cNvPicPr>
          <p:nvPr/>
        </p:nvPicPr>
        <p:blipFill rotWithShape="1">
          <a:blip r:embed="rId2"/>
          <a:srcRect t="6669" b="52764"/>
          <a:stretch/>
        </p:blipFill>
        <p:spPr>
          <a:xfrm>
            <a:off x="452169" y="2842687"/>
            <a:ext cx="5301649" cy="3043540"/>
          </a:xfrm>
          <a:prstGeom prst="rect">
            <a:avLst/>
          </a:prstGeom>
        </p:spPr>
      </p:pic>
      <p:sp>
        <p:nvSpPr>
          <p:cNvPr id="8" name="テキスト ボックス 7">
            <a:extLst>
              <a:ext uri="{FF2B5EF4-FFF2-40B4-BE49-F238E27FC236}">
                <a16:creationId xmlns:a16="http://schemas.microsoft.com/office/drawing/2014/main" id="{29AC0363-79FF-144E-B6E6-D83B605168DE}"/>
              </a:ext>
            </a:extLst>
          </p:cNvPr>
          <p:cNvSpPr txBox="1"/>
          <p:nvPr/>
        </p:nvSpPr>
        <p:spPr>
          <a:xfrm>
            <a:off x="5451894" y="3279442"/>
            <a:ext cx="3792644" cy="2308324"/>
          </a:xfrm>
          <a:prstGeom prst="rect">
            <a:avLst/>
          </a:prstGeom>
          <a:noFill/>
        </p:spPr>
        <p:txBody>
          <a:bodyPr wrap="square" rtlCol="0">
            <a:spAutoFit/>
          </a:bodyPr>
          <a:lstStyle/>
          <a:p>
            <a:pPr marL="285750" indent="-285750" defTabSz="742950">
              <a:buFont typeface="Wingdings" panose="05000000000000000000" pitchFamily="2" charset="2"/>
              <a:buChar char="Ø"/>
            </a:pPr>
            <a:r>
              <a:rPr lang="ja-JP" altLang="en-US" sz="1600" dirty="0">
                <a:solidFill>
                  <a:prstClr val="black"/>
                </a:solidFill>
                <a:latin typeface="Meiryo UI" panose="020B0604030504040204" pitchFamily="50" charset="-128"/>
                <a:ea typeface="Meiryo UI" panose="020B0604030504040204" pitchFamily="50" charset="-128"/>
              </a:rPr>
              <a:t>プロジェクトメンバーや参加者の職種や状態に合わせて、ちょっとした対話の練習やその場にいることを安心できる「スタートラインを整える時間」を大切にしましょう。</a:t>
            </a:r>
            <a:endParaRPr lang="en-US" altLang="ja-JP" sz="1600" dirty="0">
              <a:solidFill>
                <a:prstClr val="black"/>
              </a:solidFill>
              <a:latin typeface="Meiryo UI" panose="020B0604030504040204" pitchFamily="50" charset="-128"/>
              <a:ea typeface="Meiryo UI" panose="020B0604030504040204" pitchFamily="50" charset="-128"/>
            </a:endParaRPr>
          </a:p>
          <a:p>
            <a:pPr marL="285750" indent="-285750" defTabSz="742950">
              <a:buFont typeface="Wingdings" panose="05000000000000000000" pitchFamily="2" charset="2"/>
              <a:buChar char="Ø"/>
            </a:pPr>
            <a:endParaRPr lang="en-US" altLang="ja-JP" sz="1600" dirty="0">
              <a:solidFill>
                <a:prstClr val="black"/>
              </a:solidFill>
              <a:latin typeface="Meiryo UI" panose="020B0604030504040204" pitchFamily="50" charset="-128"/>
              <a:ea typeface="Meiryo UI" panose="020B0604030504040204" pitchFamily="50" charset="-128"/>
            </a:endParaRPr>
          </a:p>
          <a:p>
            <a:pPr marL="285750" indent="-285750" defTabSz="742950">
              <a:buFont typeface="Wingdings" panose="05000000000000000000" pitchFamily="2" charset="2"/>
              <a:buChar char="Ø"/>
            </a:pPr>
            <a:r>
              <a:rPr lang="ja-JP" altLang="en-US" sz="1600" dirty="0">
                <a:solidFill>
                  <a:prstClr val="black"/>
                </a:solidFill>
                <a:latin typeface="Meiryo UI" panose="020B0604030504040204" pitchFamily="50" charset="-128"/>
                <a:ea typeface="Meiryo UI" panose="020B0604030504040204" pitchFamily="50" charset="-128"/>
              </a:rPr>
              <a:t>互いを知ること＝発声練習</a:t>
            </a:r>
            <a:endParaRPr lang="en-US" altLang="ja-JP" sz="1600" dirty="0">
              <a:solidFill>
                <a:prstClr val="black"/>
              </a:solidFill>
              <a:latin typeface="Meiryo UI" panose="020B0604030504040204" pitchFamily="50" charset="-128"/>
              <a:ea typeface="Meiryo UI" panose="020B0604030504040204" pitchFamily="50" charset="-128"/>
            </a:endParaRPr>
          </a:p>
          <a:p>
            <a:pPr marL="285750" indent="-285750" defTabSz="742950">
              <a:buFont typeface="Wingdings" panose="05000000000000000000" pitchFamily="2" charset="2"/>
              <a:buChar char="Ø"/>
            </a:pPr>
            <a:endParaRPr lang="en-US" altLang="ja-JP" sz="1600" dirty="0">
              <a:solidFill>
                <a:prstClr val="black"/>
              </a:solidFill>
              <a:latin typeface="Meiryo UI" panose="020B0604030504040204" pitchFamily="50" charset="-128"/>
              <a:ea typeface="Meiryo UI" panose="020B0604030504040204" pitchFamily="50" charset="-128"/>
            </a:endParaRPr>
          </a:p>
          <a:p>
            <a:pPr marL="285750" indent="-285750" defTabSz="742950">
              <a:buFont typeface="Wingdings" panose="05000000000000000000" pitchFamily="2" charset="2"/>
              <a:buChar char="Ø"/>
            </a:pPr>
            <a:r>
              <a:rPr lang="ja-JP" altLang="en-US" sz="1600" dirty="0">
                <a:solidFill>
                  <a:prstClr val="black"/>
                </a:solidFill>
                <a:latin typeface="Meiryo UI" panose="020B0604030504040204" pitchFamily="50" charset="-128"/>
                <a:ea typeface="Meiryo UI" panose="020B0604030504040204" pitchFamily="50" charset="-128"/>
              </a:rPr>
              <a:t>誰にも否定されない体験が、その後の対話を活性化する</a:t>
            </a:r>
          </a:p>
        </p:txBody>
      </p:sp>
      <p:sp>
        <p:nvSpPr>
          <p:cNvPr id="9" name="テキスト ボックス 8">
            <a:extLst>
              <a:ext uri="{FF2B5EF4-FFF2-40B4-BE49-F238E27FC236}">
                <a16:creationId xmlns:a16="http://schemas.microsoft.com/office/drawing/2014/main" id="{C00F2984-457E-234E-9F8A-FBD44708B475}"/>
              </a:ext>
            </a:extLst>
          </p:cNvPr>
          <p:cNvSpPr txBox="1"/>
          <p:nvPr/>
        </p:nvSpPr>
        <p:spPr>
          <a:xfrm>
            <a:off x="671780" y="2282413"/>
            <a:ext cx="7093118" cy="400110"/>
          </a:xfrm>
          <a:prstGeom prst="rect">
            <a:avLst/>
          </a:prstGeom>
        </p:spPr>
        <p:txBody>
          <a:bodyPr wrap="square" rtlCol="0">
            <a:spAutoFit/>
          </a:bodyPr>
          <a:lstStyle/>
          <a:p>
            <a:pPr defTabSz="742950"/>
            <a:r>
              <a:rPr kumimoji="1" lang="ja-JP" altLang="en-US" sz="2000" b="1" spc="160" dirty="0">
                <a:solidFill>
                  <a:srgbClr val="0070C0"/>
                </a:solidFill>
                <a:latin typeface="Meiryo UI" panose="020B0604030504040204" pitchFamily="50" charset="-128"/>
                <a:ea typeface="Meiryo UI" panose="020B0604030504040204" pitchFamily="50" charset="-128"/>
                <a:cs typeface="HGPGothicE" charset="-128"/>
              </a:rPr>
              <a:t>効果的なチェックインや場づくりを事前に考えておく</a:t>
            </a:r>
            <a:endParaRPr kumimoji="1" lang="en-US" altLang="ja-JP" sz="2000" b="1" spc="160" dirty="0">
              <a:solidFill>
                <a:srgbClr val="0070C0"/>
              </a:solidFill>
              <a:latin typeface="Meiryo UI" panose="020B0604030504040204" pitchFamily="50" charset="-128"/>
              <a:ea typeface="Meiryo UI" panose="020B0604030504040204" pitchFamily="50" charset="-128"/>
              <a:cs typeface="HGPGothicE" charset="-128"/>
            </a:endParaRPr>
          </a:p>
        </p:txBody>
      </p:sp>
    </p:spTree>
    <p:extLst>
      <p:ext uri="{BB962C8B-B14F-4D97-AF65-F5344CB8AC3E}">
        <p14:creationId xmlns:p14="http://schemas.microsoft.com/office/powerpoint/2010/main" val="95487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078F6D4-86C8-EB48-8B7E-0CA1E0A2C290}"/>
              </a:ext>
            </a:extLst>
          </p:cNvPr>
          <p:cNvPicPr>
            <a:picLocks noChangeAspect="1"/>
          </p:cNvPicPr>
          <p:nvPr/>
        </p:nvPicPr>
        <p:blipFill rotWithShape="1">
          <a:blip r:embed="rId2"/>
          <a:srcRect l="5703" t="23803" r="6073" b="46803"/>
          <a:stretch/>
        </p:blipFill>
        <p:spPr>
          <a:xfrm>
            <a:off x="677691" y="1912128"/>
            <a:ext cx="8550618" cy="4031472"/>
          </a:xfrm>
          <a:prstGeom prst="rect">
            <a:avLst/>
          </a:prstGeom>
        </p:spPr>
      </p:pic>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P53</a:t>
            </a:r>
          </a:p>
        </p:txBody>
      </p:sp>
      <p:sp>
        <p:nvSpPr>
          <p:cNvPr id="12" name="正方形/長方形 11"/>
          <p:cNvSpPr/>
          <p:nvPr/>
        </p:nvSpPr>
        <p:spPr>
          <a:xfrm>
            <a:off x="2554106" y="2410780"/>
            <a:ext cx="1552410" cy="3172602"/>
          </a:xfrm>
          <a:prstGeom prst="rect">
            <a:avLst/>
          </a:prstGeom>
          <a:noFill/>
          <a:ln w="38100">
            <a:solidFill>
              <a:srgbClr val="FF0000"/>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bg1"/>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pPr lvl="0"/>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a:t>
            </a:r>
            <a:r>
              <a:rPr lang="ja-JP" altLang="en-US" sz="2400" b="1" dirty="0">
                <a:solidFill>
                  <a:prstClr val="black"/>
                </a:solidFill>
                <a:latin typeface="Meiryo UI" panose="020B0604030504040204" pitchFamily="50" charset="-128"/>
                <a:ea typeface="Meiryo UI" panose="020B0604030504040204" pitchFamily="50" charset="-128"/>
              </a:rPr>
              <a:t>＞②拡散のステージ</a:t>
            </a:r>
            <a:endPar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120491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P49,54</a:t>
            </a:r>
          </a:p>
        </p:txBody>
      </p:sp>
      <p:sp>
        <p:nvSpPr>
          <p:cNvPr id="5" name="テキスト ボックス 4">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pPr lvl="0"/>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a:t>
            </a:r>
            <a:r>
              <a:rPr lang="ja-JP" altLang="en-US" sz="2400" b="1" dirty="0">
                <a:solidFill>
                  <a:prstClr val="black"/>
                </a:solidFill>
                <a:latin typeface="Meiryo UI" panose="020B0604030504040204" pitchFamily="50" charset="-128"/>
                <a:ea typeface="Meiryo UI" panose="020B0604030504040204" pitchFamily="50" charset="-128"/>
              </a:rPr>
              <a:t>＞②拡散のステージ</a:t>
            </a:r>
            <a:endPar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 name="タイトル 1">
            <a:extLst>
              <a:ext uri="{FF2B5EF4-FFF2-40B4-BE49-F238E27FC236}">
                <a16:creationId xmlns:a16="http://schemas.microsoft.com/office/drawing/2014/main" id="{15CA41BA-72E4-F94C-AF10-6ECBD582A6D0}"/>
              </a:ext>
            </a:extLst>
          </p:cNvPr>
          <p:cNvSpPr txBox="1">
            <a:spLocks/>
          </p:cNvSpPr>
          <p:nvPr/>
        </p:nvSpPr>
        <p:spPr>
          <a:xfrm>
            <a:off x="644178" y="1843685"/>
            <a:ext cx="4452837" cy="545815"/>
          </a:xfrm>
          <a:prstGeom prst="rect">
            <a:avLst/>
          </a:prstGeom>
        </p:spPr>
        <p:txBody>
          <a:bodyPr anchor="ctr"/>
          <a:lstStyle>
            <a:lvl1pPr algn="l" defTabSz="484862" rtl="0" eaLnBrk="1" fontAlgn="base" hangingPunct="1">
              <a:spcBef>
                <a:spcPct val="0"/>
              </a:spcBef>
              <a:spcAft>
                <a:spcPct val="0"/>
              </a:spcAft>
              <a:defRPr kumimoji="1" sz="1909" b="0" i="0" kern="1200" spc="160" baseline="0">
                <a:solidFill>
                  <a:srgbClr val="404040"/>
                </a:solidFill>
                <a:latin typeface="HGPGothicE" charset="-128"/>
                <a:ea typeface="HGPGothicE" charset="-128"/>
                <a:cs typeface="HGPGothicE" charset="-128"/>
              </a:defRPr>
            </a:lvl1pPr>
            <a:lvl2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2pPr>
            <a:lvl3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3pPr>
            <a:lvl4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4pPr>
            <a:lvl5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5pPr>
            <a:lvl6pPr marL="484862"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6pPr>
            <a:lvl7pPr marL="969727"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7pPr>
            <a:lvl8pPr marL="1454588"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8pPr>
            <a:lvl9pPr marL="1939450"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9pPr>
          </a:lstStyle>
          <a:p>
            <a:pPr>
              <a:spcBef>
                <a:spcPts val="0"/>
              </a:spcBef>
            </a:pPr>
            <a:r>
              <a:rPr lang="ja-JP" altLang="en-US" sz="2000" b="1" dirty="0">
                <a:solidFill>
                  <a:srgbClr val="0070C0"/>
                </a:solidFill>
                <a:latin typeface="Meiryo UI" panose="020B0604030504040204" pitchFamily="50" charset="-128"/>
                <a:ea typeface="Meiryo UI" panose="020B0604030504040204" pitchFamily="50" charset="-128"/>
              </a:rPr>
              <a:t>拡散のプロセスで考えておくこと</a:t>
            </a:r>
          </a:p>
        </p:txBody>
      </p:sp>
      <p:sp>
        <p:nvSpPr>
          <p:cNvPr id="8" name="コンテンツ プレースホルダー 2">
            <a:extLst>
              <a:ext uri="{FF2B5EF4-FFF2-40B4-BE49-F238E27FC236}">
                <a16:creationId xmlns:a16="http://schemas.microsoft.com/office/drawing/2014/main" id="{7174F7C4-5663-6B43-B0FC-213DF6DFB5A2}"/>
              </a:ext>
            </a:extLst>
          </p:cNvPr>
          <p:cNvSpPr txBox="1">
            <a:spLocks/>
          </p:cNvSpPr>
          <p:nvPr/>
        </p:nvSpPr>
        <p:spPr>
          <a:xfrm>
            <a:off x="644178" y="2243092"/>
            <a:ext cx="7261150" cy="1656183"/>
          </a:xfrm>
          <a:prstGeom prst="rect">
            <a:avLst/>
          </a:prstGeom>
        </p:spPr>
        <p:txBody>
          <a:bodyPr>
            <a:noAutofit/>
          </a:bodyPr>
          <a:lstStyle>
            <a:lvl1pPr marL="180141" indent="-180141" algn="l" defTabSz="484862" rtl="0" eaLnBrk="1" fontAlgn="base" hangingPunct="1">
              <a:spcBef>
                <a:spcPct val="20000"/>
              </a:spcBef>
              <a:spcAft>
                <a:spcPct val="0"/>
              </a:spcAft>
              <a:buFont typeface="Arial" pitchFamily="34" charset="0"/>
              <a:buChar char="•"/>
              <a:defRPr kumimoji="1" sz="2545" kern="1200">
                <a:solidFill>
                  <a:schemeClr val="tx1"/>
                </a:solidFill>
                <a:latin typeface="Arial"/>
                <a:ea typeface="+mn-ea"/>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pPr>
              <a:lnSpc>
                <a:spcPct val="150000"/>
              </a:lnSpc>
              <a:spcBef>
                <a:spcPts val="0"/>
              </a:spcBef>
            </a:pPr>
            <a:r>
              <a:rPr lang="ja-JP" altLang="en-US" sz="1400" dirty="0">
                <a:latin typeface="Meiryo UI" panose="020B0604030504040204" pitchFamily="50" charset="-128"/>
                <a:ea typeface="Meiryo UI" panose="020B0604030504040204" pitchFamily="50" charset="-128"/>
              </a:rPr>
              <a:t>自由に話せる場（雰囲気）をつくる</a:t>
            </a:r>
            <a:endParaRPr lang="en-US" altLang="ja-JP" sz="1400" dirty="0">
              <a:latin typeface="Meiryo UI" panose="020B0604030504040204" pitchFamily="50" charset="-128"/>
              <a:ea typeface="Meiryo UI" panose="020B0604030504040204" pitchFamily="50" charset="-128"/>
            </a:endParaRPr>
          </a:p>
          <a:p>
            <a:pPr>
              <a:lnSpc>
                <a:spcPct val="110000"/>
              </a:lnSpc>
              <a:spcBef>
                <a:spcPts val="0"/>
              </a:spcBef>
            </a:pPr>
            <a:r>
              <a:rPr lang="ja-JP" altLang="en-US" sz="1400" dirty="0">
                <a:latin typeface="Meiryo UI" panose="020B0604030504040204" pitchFamily="50" charset="-128"/>
                <a:ea typeface="Meiryo UI" panose="020B0604030504040204" pitchFamily="50" charset="-128"/>
              </a:rPr>
              <a:t>みんなで考えやすい問いの組み立て</a:t>
            </a:r>
            <a:endParaRPr lang="en-US" altLang="ja-JP" sz="1400" dirty="0">
              <a:latin typeface="Meiryo UI" panose="020B0604030504040204" pitchFamily="50" charset="-128"/>
              <a:ea typeface="Meiryo UI" panose="020B0604030504040204" pitchFamily="50" charset="-128"/>
            </a:endParaRPr>
          </a:p>
          <a:p>
            <a:pPr marL="355600" indent="-88900">
              <a:lnSpc>
                <a:spcPct val="150000"/>
              </a:lnSpc>
              <a:spcBef>
                <a:spcPts val="0"/>
              </a:spcBef>
              <a:buFont typeface="Wingdings" panose="05000000000000000000" pitchFamily="2" charset="2"/>
              <a:buChar char="Ø"/>
              <a:tabLst>
                <a:tab pos="723900" algn="l"/>
              </a:tabLst>
            </a:pPr>
            <a:r>
              <a:rPr lang="ja-JP" altLang="en-US" sz="1400" dirty="0">
                <a:latin typeface="Meiryo UI" panose="020B0604030504040204" pitchFamily="50" charset="-128"/>
                <a:ea typeface="Meiryo UI" panose="020B0604030504040204" pitchFamily="50" charset="-128"/>
              </a:rPr>
              <a:t>　　自分ごとで、否定されにくいことから始める</a:t>
            </a:r>
            <a:endParaRPr lang="en-US" altLang="ja-JP" sz="1400" dirty="0">
              <a:latin typeface="Meiryo UI" panose="020B0604030504040204" pitchFamily="50" charset="-128"/>
              <a:ea typeface="Meiryo UI" panose="020B0604030504040204" pitchFamily="50" charset="-128"/>
            </a:endParaRPr>
          </a:p>
          <a:p>
            <a:pPr marL="355600" indent="-88900">
              <a:lnSpc>
                <a:spcPct val="150000"/>
              </a:lnSpc>
              <a:spcBef>
                <a:spcPts val="0"/>
              </a:spcBef>
              <a:buFont typeface="Wingdings" panose="05000000000000000000" pitchFamily="2" charset="2"/>
              <a:buChar char="Ø"/>
              <a:tabLst>
                <a:tab pos="723900" algn="l"/>
              </a:tabLst>
            </a:pPr>
            <a:r>
              <a:rPr lang="ja-JP" altLang="en-US" sz="1400" dirty="0">
                <a:latin typeface="Meiryo UI" panose="020B0604030504040204" pitchFamily="50" charset="-128"/>
                <a:ea typeface="Meiryo UI" panose="020B0604030504040204" pitchFamily="50" charset="-128"/>
              </a:rPr>
              <a:t>　　段階的にゴールに近づく実感が持てる（急に本題にいかない）</a:t>
            </a:r>
            <a:endParaRPr lang="en-US" altLang="ja-JP" sz="1400" dirty="0">
              <a:latin typeface="Meiryo UI" panose="020B0604030504040204" pitchFamily="50" charset="-128"/>
              <a:ea typeface="Meiryo UI" panose="020B0604030504040204" pitchFamily="50" charset="-128"/>
            </a:endParaRPr>
          </a:p>
          <a:p>
            <a:pPr marL="355600" indent="-88900">
              <a:lnSpc>
                <a:spcPct val="150000"/>
              </a:lnSpc>
              <a:spcBef>
                <a:spcPts val="0"/>
              </a:spcBef>
              <a:buFont typeface="Wingdings" panose="05000000000000000000" pitchFamily="2" charset="2"/>
              <a:buChar char="Ø"/>
              <a:tabLst>
                <a:tab pos="723900" algn="l"/>
              </a:tabLst>
            </a:pPr>
            <a:r>
              <a:rPr lang="ja-JP" altLang="en-US" sz="1400" dirty="0">
                <a:latin typeface="Meiryo UI" panose="020B0604030504040204" pitchFamily="50" charset="-128"/>
                <a:ea typeface="Meiryo UI" panose="020B0604030504040204" pitchFamily="50" charset="-128"/>
              </a:rPr>
              <a:t>　　わかりやすい言葉を使う</a:t>
            </a:r>
            <a:endParaRPr lang="en-US" altLang="ja-JP" sz="1400" dirty="0">
              <a:latin typeface="Meiryo UI" panose="020B0604030504040204" pitchFamily="50" charset="-128"/>
              <a:ea typeface="Meiryo UI" panose="020B0604030504040204" pitchFamily="50" charset="-128"/>
            </a:endParaRPr>
          </a:p>
          <a:p>
            <a:pPr>
              <a:lnSpc>
                <a:spcPct val="150000"/>
              </a:lnSpc>
              <a:spcBef>
                <a:spcPts val="0"/>
              </a:spcBef>
            </a:pPr>
            <a:r>
              <a:rPr lang="ja-JP" altLang="en-US" sz="1400" dirty="0">
                <a:latin typeface="Meiryo UI" panose="020B0604030504040204" pitchFamily="50" charset="-128"/>
                <a:ea typeface="Meiryo UI" panose="020B0604030504040204" pitchFamily="50" charset="-128"/>
              </a:rPr>
              <a:t>制限や前提条件の活用を考える</a:t>
            </a:r>
          </a:p>
        </p:txBody>
      </p:sp>
      <p:pic>
        <p:nvPicPr>
          <p:cNvPr id="9" name="図 8"/>
          <p:cNvPicPr>
            <a:picLocks noChangeAspect="1"/>
          </p:cNvPicPr>
          <p:nvPr/>
        </p:nvPicPr>
        <p:blipFill>
          <a:blip r:embed="rId2"/>
          <a:stretch>
            <a:fillRect/>
          </a:stretch>
        </p:blipFill>
        <p:spPr>
          <a:xfrm>
            <a:off x="2479963" y="4177041"/>
            <a:ext cx="6667592" cy="2157162"/>
          </a:xfrm>
          <a:prstGeom prst="rect">
            <a:avLst/>
          </a:prstGeom>
        </p:spPr>
      </p:pic>
      <p:pic>
        <p:nvPicPr>
          <p:cNvPr id="10" name="図 9"/>
          <p:cNvPicPr>
            <a:picLocks noChangeAspect="1"/>
          </p:cNvPicPr>
          <p:nvPr/>
        </p:nvPicPr>
        <p:blipFill>
          <a:blip r:embed="rId3"/>
          <a:stretch>
            <a:fillRect/>
          </a:stretch>
        </p:blipFill>
        <p:spPr>
          <a:xfrm>
            <a:off x="6285259" y="2051399"/>
            <a:ext cx="2757437" cy="1933949"/>
          </a:xfrm>
          <a:prstGeom prst="rect">
            <a:avLst/>
          </a:prstGeom>
        </p:spPr>
      </p:pic>
    </p:spTree>
    <p:extLst>
      <p:ext uri="{BB962C8B-B14F-4D97-AF65-F5344CB8AC3E}">
        <p14:creationId xmlns:p14="http://schemas.microsoft.com/office/powerpoint/2010/main" val="1626659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P53</a:t>
            </a:r>
          </a:p>
        </p:txBody>
      </p:sp>
      <p:sp>
        <p:nvSpPr>
          <p:cNvPr id="13" name="テキスト ボックス 1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＜プログラムデザイン＞②拡散のステージ</a:t>
            </a:r>
          </a:p>
        </p:txBody>
      </p:sp>
      <p:sp>
        <p:nvSpPr>
          <p:cNvPr id="7" name="タイトル 1">
            <a:extLst>
              <a:ext uri="{FF2B5EF4-FFF2-40B4-BE49-F238E27FC236}">
                <a16:creationId xmlns:a16="http://schemas.microsoft.com/office/drawing/2014/main" id="{071F28C3-CC7A-A84D-B655-10F857EF7A51}"/>
              </a:ext>
            </a:extLst>
          </p:cNvPr>
          <p:cNvSpPr txBox="1">
            <a:spLocks/>
          </p:cNvSpPr>
          <p:nvPr/>
        </p:nvSpPr>
        <p:spPr>
          <a:xfrm>
            <a:off x="681038" y="2287742"/>
            <a:ext cx="8543925" cy="428742"/>
          </a:xfrm>
          <a:prstGeom prst="rect">
            <a:avLst/>
          </a:prstGeom>
        </p:spPr>
        <p:txBody>
          <a:bodyPr/>
          <a:lstStyle>
            <a:lvl1pPr algn="l" defTabSz="484862" rtl="0" eaLnBrk="1" fontAlgn="base" hangingPunct="1">
              <a:spcBef>
                <a:spcPct val="0"/>
              </a:spcBef>
              <a:spcAft>
                <a:spcPct val="0"/>
              </a:spcAft>
              <a:defRPr kumimoji="1" sz="1909" b="0" i="0" kern="1200" spc="160" baseline="0">
                <a:solidFill>
                  <a:srgbClr val="404040"/>
                </a:solidFill>
                <a:latin typeface="HGPGothicE" charset="-128"/>
                <a:ea typeface="HGPGothicE" charset="-128"/>
                <a:cs typeface="HGPGothicE" charset="-128"/>
              </a:defRPr>
            </a:lvl1pPr>
            <a:lvl2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2pPr>
            <a:lvl3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3pPr>
            <a:lvl4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4pPr>
            <a:lvl5pPr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5pPr>
            <a:lvl6pPr marL="484862"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6pPr>
            <a:lvl7pPr marL="969727"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7pPr>
            <a:lvl8pPr marL="1454588"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8pPr>
            <a:lvl9pPr marL="1939450" algn="l" defTabSz="484862" rtl="0" eaLnBrk="1" fontAlgn="base" hangingPunct="1">
              <a:spcBef>
                <a:spcPct val="0"/>
              </a:spcBef>
              <a:spcAft>
                <a:spcPct val="0"/>
              </a:spcAft>
              <a:defRPr kumimoji="1" sz="2121">
                <a:solidFill>
                  <a:schemeClr val="tx1"/>
                </a:solidFill>
                <a:latin typeface="Arial" pitchFamily="34" charset="0"/>
                <a:ea typeface="HGP創英角ｺﾞｼｯｸUB"/>
                <a:cs typeface="Arial" pitchFamily="34" charset="0"/>
              </a:defRPr>
            </a:lvl9pPr>
          </a:lstStyle>
          <a:p>
            <a:r>
              <a:rPr lang="ja-JP" altLang="en-US" sz="2400" b="1" dirty="0">
                <a:solidFill>
                  <a:srgbClr val="0070C0"/>
                </a:solidFill>
                <a:latin typeface="Meiryo UI" panose="020B0604030504040204" pitchFamily="50" charset="-128"/>
                <a:ea typeface="Meiryo UI" panose="020B0604030504040204" pitchFamily="50" charset="-128"/>
              </a:rPr>
              <a:t>事前にイメージしておく</a:t>
            </a:r>
          </a:p>
        </p:txBody>
      </p:sp>
      <p:sp>
        <p:nvSpPr>
          <p:cNvPr id="8" name="コンテンツ プレースホルダー 2">
            <a:extLst>
              <a:ext uri="{FF2B5EF4-FFF2-40B4-BE49-F238E27FC236}">
                <a16:creationId xmlns:a16="http://schemas.microsoft.com/office/drawing/2014/main" id="{624AE880-4C72-A44D-AA4D-356669F1655A}"/>
              </a:ext>
            </a:extLst>
          </p:cNvPr>
          <p:cNvSpPr txBox="1">
            <a:spLocks/>
          </p:cNvSpPr>
          <p:nvPr/>
        </p:nvSpPr>
        <p:spPr>
          <a:xfrm>
            <a:off x="681038" y="2804901"/>
            <a:ext cx="8543925" cy="2699213"/>
          </a:xfrm>
          <a:prstGeom prst="rect">
            <a:avLst/>
          </a:prstGeom>
        </p:spPr>
        <p:txBody>
          <a:bodyPr/>
          <a:lstStyle>
            <a:lvl1pPr marL="180141" indent="-180141" algn="l" defTabSz="484862" rtl="0" eaLnBrk="1" fontAlgn="base" hangingPunct="1">
              <a:spcBef>
                <a:spcPct val="20000"/>
              </a:spcBef>
              <a:spcAft>
                <a:spcPct val="0"/>
              </a:spcAft>
              <a:buFont typeface="Arial" pitchFamily="34" charset="0"/>
              <a:buChar char="•"/>
              <a:defRPr kumimoji="1" sz="2545" kern="1200">
                <a:solidFill>
                  <a:schemeClr val="tx1"/>
                </a:solidFill>
                <a:latin typeface="Arial"/>
                <a:ea typeface="+mn-ea"/>
                <a:cs typeface="Arial"/>
              </a:defRPr>
            </a:lvl1pPr>
            <a:lvl2pPr marL="723926" indent="-239063"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2pPr>
            <a:lvl3pPr marL="1156599" indent="-186874"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3pPr>
            <a:lvl4pPr marL="1638094" indent="-183509"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4pPr>
            <a:lvl5pPr marL="2121273" indent="-181825" algn="l" defTabSz="484862" rtl="0" eaLnBrk="1" fontAlgn="base" hangingPunct="1">
              <a:spcBef>
                <a:spcPct val="20000"/>
              </a:spcBef>
              <a:spcAft>
                <a:spcPct val="0"/>
              </a:spcAft>
              <a:buFont typeface="Arial" pitchFamily="34" charset="0"/>
              <a:buChar char="»"/>
              <a:defRPr kumimoji="1" sz="2121" kern="1200">
                <a:solidFill>
                  <a:schemeClr val="tx1"/>
                </a:solidFill>
                <a:latin typeface="Arial"/>
                <a:ea typeface="+mn-ea"/>
                <a:cs typeface="Arial"/>
              </a:defRPr>
            </a:lvl5pPr>
            <a:lvl6pPr marL="266674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6pPr>
            <a:lvl7pPr marL="3151607"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7pPr>
            <a:lvl8pPr marL="3636468"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8pPr>
            <a:lvl9pPr marL="4121332" indent="-242431" algn="l" defTabSz="484862" rtl="0" eaLnBrk="1" latinLnBrk="0" hangingPunct="1">
              <a:spcBef>
                <a:spcPct val="20000"/>
              </a:spcBef>
              <a:buFont typeface="Arial"/>
              <a:buChar char="•"/>
              <a:defRPr kumimoji="1" sz="2121" kern="1200">
                <a:solidFill>
                  <a:schemeClr val="tx1"/>
                </a:solidFill>
                <a:latin typeface="+mn-lt"/>
                <a:ea typeface="+mn-ea"/>
                <a:cs typeface="+mn-cs"/>
              </a:defRPr>
            </a:lvl9pPr>
          </a:lstStyle>
          <a:p>
            <a:r>
              <a:rPr lang="ja-JP" altLang="en-US" sz="2000" dirty="0">
                <a:latin typeface="Meiryo UI" panose="020B0604030504040204" pitchFamily="50" charset="-128"/>
                <a:ea typeface="Meiryo UI" panose="020B0604030504040204" pitchFamily="50" charset="-128"/>
              </a:rPr>
              <a:t>紛糾しそうなポイントがあるのか　それはどこにあるのか？　　</a:t>
            </a:r>
            <a:endParaRPr lang="en-US" altLang="ja-JP" sz="2000" dirty="0">
              <a:latin typeface="Meiryo UI" panose="020B0604030504040204" pitchFamily="50" charset="-128"/>
              <a:ea typeface="Meiryo UI" panose="020B0604030504040204" pitchFamily="50" charset="-128"/>
            </a:endParaRPr>
          </a:p>
          <a:p>
            <a:pPr marL="0" indent="0">
              <a:buFont typeface="Arial" pitchFamily="34" charset="0"/>
              <a:buNone/>
            </a:pPr>
            <a:r>
              <a:rPr lang="ja-JP" altLang="en-US" sz="2000" dirty="0">
                <a:solidFill>
                  <a:srgbClr val="FF0000"/>
                </a:solidFill>
                <a:latin typeface="Meiryo UI" panose="020B0604030504040204" pitchFamily="50" charset="-128"/>
                <a:ea typeface="Meiryo UI" panose="020B0604030504040204" pitchFamily="50" charset="-128"/>
              </a:rPr>
              <a:t>　　　「こと」と「人」</a:t>
            </a:r>
            <a:endParaRPr lang="en-US" altLang="ja-JP" sz="2000" dirty="0">
              <a:solidFill>
                <a:srgbClr val="FF0000"/>
              </a:solidFill>
              <a:latin typeface="Meiryo UI" panose="020B0604030504040204" pitchFamily="50" charset="-128"/>
              <a:ea typeface="Meiryo UI" panose="020B0604030504040204" pitchFamily="50" charset="-128"/>
            </a:endParaRPr>
          </a:p>
          <a:p>
            <a:pPr marL="0" indent="0">
              <a:buFont typeface="Arial" pitchFamily="34" charset="0"/>
              <a:buNone/>
            </a:pPr>
            <a:endParaRPr lang="en-US" altLang="ja-JP" sz="2000" dirty="0">
              <a:solidFill>
                <a:srgbClr val="FF0000"/>
              </a:solidFill>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重要度と緊急性を考えておく</a:t>
            </a:r>
            <a:endParaRPr lang="en-US" altLang="ja-JP" sz="2000" dirty="0">
              <a:latin typeface="Meiryo UI" panose="020B0604030504040204" pitchFamily="50" charset="-128"/>
              <a:ea typeface="Meiryo UI" panose="020B0604030504040204" pitchFamily="50" charset="-128"/>
            </a:endParaRPr>
          </a:p>
          <a:p>
            <a:pPr marL="0" indent="0">
              <a:buFont typeface="Arial" pitchFamily="34" charset="0"/>
              <a:buNone/>
            </a:pPr>
            <a:r>
              <a:rPr lang="ja-JP" altLang="en-US" sz="2000" dirty="0">
                <a:latin typeface="Meiryo UI" panose="020B0604030504040204" pitchFamily="50" charset="-128"/>
                <a:ea typeface="Meiryo UI" panose="020B0604030504040204" pitchFamily="50" charset="-128"/>
              </a:rPr>
              <a:t>　　時間と次のステップへの影響</a:t>
            </a:r>
            <a:endParaRPr lang="en-US" altLang="ja-JP" sz="2000" dirty="0">
              <a:latin typeface="Meiryo UI" panose="020B0604030504040204" pitchFamily="50" charset="-128"/>
              <a:ea typeface="Meiryo UI" panose="020B0604030504040204" pitchFamily="50" charset="-128"/>
            </a:endParaRPr>
          </a:p>
          <a:p>
            <a:pPr marL="0" indent="0">
              <a:buFont typeface="Arial" pitchFamily="34" charset="0"/>
              <a:buNone/>
            </a:pPr>
            <a:r>
              <a:rPr lang="ja-JP" altLang="en-US" sz="2000" dirty="0">
                <a:latin typeface="Meiryo UI" panose="020B0604030504040204" pitchFamily="50" charset="-128"/>
                <a:ea typeface="Meiryo UI" panose="020B0604030504040204" pitchFamily="50" charset="-128"/>
              </a:rPr>
              <a:t>　　強いリーダーシップが必要なこともある</a:t>
            </a:r>
            <a:endParaRPr lang="en-US" altLang="ja-JP" sz="2000" dirty="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874B7E26-53C6-864D-87F1-820C8C46DFF7}"/>
              </a:ext>
            </a:extLst>
          </p:cNvPr>
          <p:cNvSpPr txBox="1"/>
          <p:nvPr/>
        </p:nvSpPr>
        <p:spPr>
          <a:xfrm>
            <a:off x="878334" y="5297074"/>
            <a:ext cx="8997950" cy="707886"/>
          </a:xfrm>
          <a:prstGeom prst="rect">
            <a:avLst/>
          </a:prstGeom>
          <a:noFill/>
        </p:spPr>
        <p:txBody>
          <a:bodyPr wrap="square" rtlCol="0">
            <a:spAutoFit/>
          </a:bodyPr>
          <a:lstStyle/>
          <a:p>
            <a:pPr defTabSz="742950"/>
            <a:r>
              <a:rPr lang="ja-JP" altLang="en-US" sz="2000" dirty="0">
                <a:solidFill>
                  <a:srgbClr val="002060"/>
                </a:solidFill>
                <a:latin typeface="Meiryo UI" panose="020B0604030504040204" pitchFamily="50" charset="-128"/>
                <a:ea typeface="Meiryo UI" panose="020B0604030504040204" pitchFamily="50" charset="-128"/>
              </a:rPr>
              <a:t>事前に考える＝シミュレーション</a:t>
            </a:r>
            <a:endParaRPr lang="en-US" altLang="ja-JP" sz="2000" dirty="0">
              <a:solidFill>
                <a:srgbClr val="002060"/>
              </a:solidFill>
              <a:latin typeface="Meiryo UI" panose="020B0604030504040204" pitchFamily="50" charset="-128"/>
              <a:ea typeface="Meiryo UI" panose="020B0604030504040204" pitchFamily="50" charset="-128"/>
            </a:endParaRPr>
          </a:p>
          <a:p>
            <a:pPr defTabSz="742950"/>
            <a:r>
              <a:rPr lang="ja-JP" altLang="en-US" sz="2000" dirty="0">
                <a:solidFill>
                  <a:srgbClr val="002060"/>
                </a:solidFill>
                <a:latin typeface="Meiryo UI" panose="020B0604030504040204" pitchFamily="50" charset="-128"/>
                <a:ea typeface="Meiryo UI" panose="020B0604030504040204" pitchFamily="50" charset="-128"/>
              </a:rPr>
              <a:t>　　　　　　　対応を考えておけるので慌てない</a:t>
            </a:r>
          </a:p>
        </p:txBody>
      </p:sp>
    </p:spTree>
    <p:extLst>
      <p:ext uri="{BB962C8B-B14F-4D97-AF65-F5344CB8AC3E}">
        <p14:creationId xmlns:p14="http://schemas.microsoft.com/office/powerpoint/2010/main" val="514008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078F6D4-86C8-EB48-8B7E-0CA1E0A2C290}"/>
              </a:ext>
            </a:extLst>
          </p:cNvPr>
          <p:cNvPicPr>
            <a:picLocks noChangeAspect="1"/>
          </p:cNvPicPr>
          <p:nvPr/>
        </p:nvPicPr>
        <p:blipFill rotWithShape="1">
          <a:blip r:embed="rId2"/>
          <a:srcRect l="5703" t="23803" r="6073" b="46803"/>
          <a:stretch/>
        </p:blipFill>
        <p:spPr>
          <a:xfrm>
            <a:off x="677691" y="1912128"/>
            <a:ext cx="8550618" cy="4031472"/>
          </a:xfrm>
          <a:prstGeom prst="rect">
            <a:avLst/>
          </a:prstGeom>
        </p:spPr>
      </p:pic>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P53</a:t>
            </a:r>
          </a:p>
        </p:txBody>
      </p:sp>
      <p:sp>
        <p:nvSpPr>
          <p:cNvPr id="12" name="正方形/長方形 11"/>
          <p:cNvSpPr/>
          <p:nvPr/>
        </p:nvSpPr>
        <p:spPr>
          <a:xfrm>
            <a:off x="4188943" y="2410780"/>
            <a:ext cx="1552410" cy="3172602"/>
          </a:xfrm>
          <a:prstGeom prst="rect">
            <a:avLst/>
          </a:prstGeom>
          <a:noFill/>
          <a:ln w="38100">
            <a:solidFill>
              <a:srgbClr val="FF0000"/>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13" name="テキスト ボックス 1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a:t>
            </a:r>
            <a:r>
              <a:rPr lang="ja-JP" altLang="en-US" sz="2400" b="1" dirty="0">
                <a:solidFill>
                  <a:prstClr val="black"/>
                </a:solidFill>
                <a:latin typeface="Meiryo UI" panose="020B0604030504040204" pitchFamily="50" charset="-128"/>
                <a:ea typeface="Meiryo UI" panose="020B0604030504040204" pitchFamily="50" charset="-128"/>
              </a:rPr>
              <a:t>混沌</a:t>
            </a:r>
            <a:endParaRPr kumimoji="0"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6186174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078F6D4-86C8-EB48-8B7E-0CA1E0A2C290}"/>
              </a:ext>
            </a:extLst>
          </p:cNvPr>
          <p:cNvPicPr>
            <a:picLocks noChangeAspect="1"/>
          </p:cNvPicPr>
          <p:nvPr/>
        </p:nvPicPr>
        <p:blipFill rotWithShape="1">
          <a:blip r:embed="rId2"/>
          <a:srcRect l="5703" t="23803" r="6073" b="46803"/>
          <a:stretch/>
        </p:blipFill>
        <p:spPr>
          <a:xfrm>
            <a:off x="677691" y="1912128"/>
            <a:ext cx="8550618" cy="4031472"/>
          </a:xfrm>
          <a:prstGeom prst="rect">
            <a:avLst/>
          </a:prstGeom>
        </p:spPr>
      </p:pic>
      <p:sp>
        <p:nvSpPr>
          <p:cNvPr id="6" name="テキスト プレースホルダー 1"/>
          <p:cNvSpPr>
            <a:spLocks noGrp="1"/>
          </p:cNvSpPr>
          <p:nvPr>
            <p:ph type="body" sz="quarter" idx="10"/>
          </p:nvPr>
        </p:nvSpPr>
        <p:spPr>
          <a:xfrm>
            <a:off x="6285259" y="590024"/>
            <a:ext cx="2959278" cy="450850"/>
          </a:xfrm>
        </p:spPr>
        <p:txBody>
          <a:bodyPr/>
          <a:lstStyle/>
          <a:p>
            <a:r>
              <a:rPr lang="ja-JP" altLang="en-US" dirty="0">
                <a:latin typeface="Meiryo UI" panose="020B0604030504040204" pitchFamily="50" charset="-128"/>
                <a:ea typeface="Meiryo UI" panose="020B0604030504040204" pitchFamily="50" charset="-128"/>
              </a:rPr>
              <a:t>支援・促進する手引き　</a:t>
            </a:r>
            <a:r>
              <a:rPr lang="en-US" altLang="ja-JP" dirty="0">
                <a:latin typeface="Meiryo UI" panose="020B0604030504040204" pitchFamily="50" charset="-128"/>
                <a:ea typeface="Meiryo UI" panose="020B0604030504040204" pitchFamily="50" charset="-128"/>
              </a:rPr>
              <a:t>P53</a:t>
            </a:r>
          </a:p>
        </p:txBody>
      </p:sp>
      <p:sp>
        <p:nvSpPr>
          <p:cNvPr id="12" name="正方形/長方形 11"/>
          <p:cNvSpPr/>
          <p:nvPr/>
        </p:nvSpPr>
        <p:spPr>
          <a:xfrm>
            <a:off x="5809925" y="2410780"/>
            <a:ext cx="1574548" cy="3172602"/>
          </a:xfrm>
          <a:prstGeom prst="rect">
            <a:avLst/>
          </a:prstGeom>
          <a:noFill/>
          <a:ln w="38100">
            <a:solidFill>
              <a:srgbClr val="FF0000"/>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13" name="テキスト ボックス 12">
            <a:extLst>
              <a:ext uri="{FF2B5EF4-FFF2-40B4-BE49-F238E27FC236}">
                <a16:creationId xmlns:a16="http://schemas.microsoft.com/office/drawing/2014/main" id="{A1FA5F8E-9CD0-9F4B-A12F-7D4F8F55BFCB}"/>
              </a:ext>
            </a:extLst>
          </p:cNvPr>
          <p:cNvSpPr txBox="1"/>
          <p:nvPr/>
        </p:nvSpPr>
        <p:spPr>
          <a:xfrm>
            <a:off x="581891" y="1343710"/>
            <a:ext cx="8662646" cy="461665"/>
          </a:xfrm>
          <a:prstGeom prst="rect">
            <a:avLst/>
          </a:prstGeom>
          <a:solidFill>
            <a:schemeClr val="accent5">
              <a:lumMod val="20000"/>
              <a:lumOff val="80000"/>
            </a:schemeClr>
          </a:solidFill>
        </p:spPr>
        <p:txBody>
          <a:bodyPr wrap="square" rtlCol="0">
            <a:spAutoFit/>
          </a:bodyPr>
          <a:lstStyle/>
          <a:p>
            <a:r>
              <a:rPr kumimoji="0"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＜プログラムデザイン＞</a:t>
            </a:r>
            <a:r>
              <a:rPr lang="ja-JP" altLang="en-US" sz="2400" b="1" dirty="0">
                <a:latin typeface="Meiryo UI" panose="020B0604030504040204" pitchFamily="50" charset="-128"/>
                <a:ea typeface="Meiryo UI" panose="020B0604030504040204" pitchFamily="50" charset="-128"/>
              </a:rPr>
              <a:t>③収束のステージ</a:t>
            </a:r>
            <a:endParaRPr lang="en-US" altLang="ja-JP" sz="2400" b="1"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28608223"/>
      </p:ext>
    </p:extLst>
  </p:cSld>
  <p:clrMapOvr>
    <a:masterClrMapping/>
  </p:clrMapOvr>
</p:sld>
</file>

<file path=ppt/theme/theme1.xml><?xml version="1.0" encoding="utf-8"?>
<a:theme xmlns:a="http://schemas.openxmlformats.org/drawingml/2006/main" name="Office テーマ">
  <a:themeElements>
    <a:clrScheme name="緑">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C350787988448F4AA39083C7AD3AF113" ma:contentTypeVersion="13" ma:contentTypeDescription="新しいドキュメントを作成します。" ma:contentTypeScope="" ma:versionID="84f67fd8a2233bee95bba7ba0be33800">
  <xsd:schema xmlns:xsd="http://www.w3.org/2001/XMLSchema" xmlns:xs="http://www.w3.org/2001/XMLSchema" xmlns:p="http://schemas.microsoft.com/office/2006/metadata/properties" xmlns:ns2="caf6acff-734e-4e6e-ba95-720f30d1ea0f" xmlns:ns3="f069099e-eee3-43c6-8254-edc6c1974cbd" targetNamespace="http://schemas.microsoft.com/office/2006/metadata/properties" ma:root="true" ma:fieldsID="cec361f6df7917edc14c15be2f611cd5" ns2:_="" ns3:_="">
    <xsd:import namespace="caf6acff-734e-4e6e-ba95-720f30d1ea0f"/>
    <xsd:import namespace="f069099e-eee3-43c6-8254-edc6c1974cb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f6acff-734e-4e6e-ba95-720f30d1ea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069099e-eee3-43c6-8254-edc6c1974cbd"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32CAB41-92EC-49CF-A54A-95A3D5D255BC}"/>
</file>

<file path=customXml/itemProps2.xml><?xml version="1.0" encoding="utf-8"?>
<ds:datastoreItem xmlns:ds="http://schemas.openxmlformats.org/officeDocument/2006/customXml" ds:itemID="{4ED15D28-7369-4E0F-B85C-817A051ED243}"/>
</file>

<file path=customXml/itemProps3.xml><?xml version="1.0" encoding="utf-8"?>
<ds:datastoreItem xmlns:ds="http://schemas.openxmlformats.org/officeDocument/2006/customXml" ds:itemID="{05DE8B50-8A63-419D-9DDD-859DAC90319A}"/>
</file>

<file path=docProps/app.xml><?xml version="1.0" encoding="utf-8"?>
<Properties xmlns="http://schemas.openxmlformats.org/officeDocument/2006/extended-properties" xmlns:vt="http://schemas.openxmlformats.org/officeDocument/2006/docPropsVTypes">
  <Template>Office Theme</Template>
  <TotalTime>1170</TotalTime>
  <Words>2620</Words>
  <Application>Microsoft Office PowerPoint</Application>
  <PresentationFormat>A4 210 x 297 mm</PresentationFormat>
  <Paragraphs>197</Paragraphs>
  <Slides>32</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32</vt:i4>
      </vt:variant>
    </vt:vector>
  </HeadingPairs>
  <TitlesOfParts>
    <vt:vector size="40" baseType="lpstr">
      <vt:lpstr>HGPGothicE</vt:lpstr>
      <vt:lpstr>Meiryo UI</vt:lpstr>
      <vt:lpstr>メイリオ</vt:lpstr>
      <vt:lpstr>游ゴシック</vt:lpstr>
      <vt:lpstr>Arial</vt:lpstr>
      <vt:lpstr>Calibri</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エディター １</dc:creator>
  <cp:lastModifiedBy>山崎 智美</cp:lastModifiedBy>
  <cp:revision>87</cp:revision>
  <dcterms:created xsi:type="dcterms:W3CDTF">2022-01-04T11:33:49Z</dcterms:created>
  <dcterms:modified xsi:type="dcterms:W3CDTF">2022-03-27T18:27:28Z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0x010100C350787988448F4AA39083C7AD3AF113</vt:lpwstr>
  </property>
</Properties>
</file>