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8.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9.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0.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60" r:id="rId2"/>
  </p:sldMasterIdLst>
  <p:notesMasterIdLst>
    <p:notesMasterId r:id="rId20"/>
  </p:notesMasterIdLst>
  <p:sldIdLst>
    <p:sldId id="324" r:id="rId3"/>
    <p:sldId id="353" r:id="rId4"/>
    <p:sldId id="326" r:id="rId5"/>
    <p:sldId id="327" r:id="rId6"/>
    <p:sldId id="328" r:id="rId7"/>
    <p:sldId id="329" r:id="rId8"/>
    <p:sldId id="330" r:id="rId9"/>
    <p:sldId id="331" r:id="rId10"/>
    <p:sldId id="332" r:id="rId11"/>
    <p:sldId id="333" r:id="rId12"/>
    <p:sldId id="334" r:id="rId13"/>
    <p:sldId id="335" r:id="rId14"/>
    <p:sldId id="336" r:id="rId15"/>
    <p:sldId id="337" r:id="rId16"/>
    <p:sldId id="338" r:id="rId17"/>
    <p:sldId id="339" r:id="rId18"/>
    <p:sldId id="340" r:id="rId19"/>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8CE3B21-E94A-4A91-8DDC-42DDCF371025}">
          <p14:sldIdLst>
            <p14:sldId id="324"/>
            <p14:sldId id="353"/>
            <p14:sldId id="326"/>
            <p14:sldId id="327"/>
            <p14:sldId id="328"/>
            <p14:sldId id="329"/>
            <p14:sldId id="330"/>
            <p14:sldId id="331"/>
            <p14:sldId id="332"/>
            <p14:sldId id="333"/>
            <p14:sldId id="334"/>
            <p14:sldId id="335"/>
            <p14:sldId id="336"/>
            <p14:sldId id="337"/>
            <p14:sldId id="338"/>
            <p14:sldId id="339"/>
            <p14:sldId id="340"/>
          </p14:sldIdLst>
        </p14:section>
        <p14:section name="タイトルなしのセクション" id="{BEB5E5DE-2B18-4613-9B80-7EFBBDC77AB7}">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800"/>
    <a:srgbClr val="F2E09C"/>
    <a:srgbClr val="A8CFE2"/>
    <a:srgbClr val="E9B2A5"/>
    <a:srgbClr val="85C9C1"/>
    <a:srgbClr val="ECD070"/>
    <a:srgbClr val="4DADA1"/>
    <a:srgbClr val="83BAD6"/>
    <a:srgbClr val="DF907C"/>
    <a:srgbClr val="BECE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89" autoAdjust="0"/>
    <p:restoredTop sz="94660"/>
  </p:normalViewPr>
  <p:slideViewPr>
    <p:cSldViewPr>
      <p:cViewPr varScale="1">
        <p:scale>
          <a:sx n="111" d="100"/>
          <a:sy n="111" d="100"/>
        </p:scale>
        <p:origin x="1380" y="13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01&#24180;&#24230;&#65288;&#24179;&#25104;31&#24180;&#24230;&#65289;\02_&#20132;&#20184;&#37329;&#22519;&#34892;&#38306;&#20418;\02_&#24066;&#30010;&#26449;&#20998;\02_&#37117;&#36947;&#24220;&#30476;&#29992;&#38598;&#35336;&#12471;&#12540;&#12488;\00_&#20840;&#22269;&#38598;&#35336;&#32080;&#26524;(&#24066;&#30010;&#26449;&#20998;&#35413;&#20385;&#25351;&#27161;&#38598;&#35336;&#12471;&#12540;&#12488;)%2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01&#24180;&#24230;&#65288;&#24179;&#25104;31&#24180;&#24230;&#65289;\02_&#20132;&#20184;&#37329;&#22519;&#34892;&#38306;&#20418;\02_&#24066;&#30010;&#26449;&#20998;\02_&#37117;&#36947;&#24220;&#30476;&#29992;&#38598;&#35336;&#12471;&#12540;&#12488;\00_&#20840;&#22269;&#38598;&#35336;&#32080;&#26524;(&#24066;&#30010;&#26449;&#20998;&#35413;&#20385;&#25351;&#27161;&#38598;&#35336;&#12471;&#12540;&#12488;)%20.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file3.inside.mhlw.go.jp\&#35506;&#23460;&#38936;&#22495;3\12303500_&#32769;&#20581;&#23616;&#12288;&#20171;&#35703;&#20445;&#38522;&#35336;&#30011;&#35506;\04_&#20132;&#20184;&#37329;&#23529;&#26619;&#12539;&#20132;&#20184;&#20418;\&#20196;&#21644;&#20803;&#24180;&#24230;&#65288;&#24179;&#25104;31&#24180;&#24230;&#65289;\02_&#20132;&#20184;&#37329;&#22519;&#34892;&#38306;&#20418;\02_&#24066;&#30010;&#26449;&#20998;\02_&#37117;&#36947;&#24220;&#30476;&#29992;&#38598;&#35336;&#12471;&#12540;&#12488;\&#27010;&#35201;&#36039;&#26009;\&#12464;&#12521;&#12501;&#20316;&#25104;&#29992;.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ja-JP" sz="1200" b="0" i="0" baseline="0">
                <a:effectLst/>
              </a:rPr>
              <a:t>全国集計結果　都道府県別市町村得点（満点</a:t>
            </a:r>
            <a:r>
              <a:rPr lang="en-US" altLang="ja-JP" sz="1200" b="0" i="0" baseline="0">
                <a:effectLst/>
              </a:rPr>
              <a:t>692</a:t>
            </a:r>
            <a:r>
              <a:rPr lang="ja-JP" altLang="ja-JP" sz="1200" b="0" i="0" baseline="0">
                <a:effectLst/>
              </a:rPr>
              <a:t>点　平均点</a:t>
            </a:r>
            <a:r>
              <a:rPr lang="en-US" altLang="ja-JP" sz="1200" b="0" i="0" baseline="0">
                <a:effectLst/>
              </a:rPr>
              <a:t>428.6</a:t>
            </a:r>
            <a:r>
              <a:rPr lang="ja-JP" altLang="ja-JP" sz="1200" b="0" i="0" baseline="0">
                <a:effectLst/>
              </a:rPr>
              <a:t>点　得点率</a:t>
            </a:r>
            <a:r>
              <a:rPr lang="en-US" altLang="ja-JP" sz="1200" b="0" i="0" baseline="0">
                <a:effectLst/>
              </a:rPr>
              <a:t>61.9%</a:t>
            </a:r>
            <a:r>
              <a:rPr lang="ja-JP" altLang="ja-JP" sz="1200" b="0" i="0" baseline="0">
                <a:effectLst/>
              </a:rPr>
              <a:t>）</a:t>
            </a:r>
            <a:endParaRPr lang="ja-JP" altLang="ja-JP" sz="1200">
              <a:effectLst/>
            </a:endParaRPr>
          </a:p>
        </c:rich>
      </c:tx>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stacked"/>
        <c:varyColors val="0"/>
        <c:ser>
          <c:idx val="0"/>
          <c:order val="0"/>
          <c:tx>
            <c:strRef>
              <c:f>ⅠⅡⅢ!$H$8</c:f>
              <c:strCache>
                <c:ptCount val="1"/>
                <c:pt idx="0">
                  <c:v>Ⅰ　ＰＤＣＡサイクルの活用による保険者機能の強化に向けた体制等の構築（80点）（平均54.5点）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ⅠⅡⅢ!$G$9:$G$56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ⅠⅡⅢ!$H$9:$H$56</c:f>
              <c:numCache>
                <c:formatCode>0.0</c:formatCode>
                <c:ptCount val="48"/>
                <c:pt idx="0">
                  <c:v>43.195530726256983</c:v>
                </c:pt>
                <c:pt idx="1">
                  <c:v>58.424999999999997</c:v>
                </c:pt>
                <c:pt idx="2">
                  <c:v>47.303030303030305</c:v>
                </c:pt>
                <c:pt idx="3">
                  <c:v>57.571428571428569</c:v>
                </c:pt>
                <c:pt idx="4">
                  <c:v>43.52</c:v>
                </c:pt>
                <c:pt idx="5">
                  <c:v>51.771428571428572</c:v>
                </c:pt>
                <c:pt idx="6">
                  <c:v>40.152542372881356</c:v>
                </c:pt>
                <c:pt idx="7">
                  <c:v>54.81818181818182</c:v>
                </c:pt>
                <c:pt idx="8">
                  <c:v>46.16</c:v>
                </c:pt>
                <c:pt idx="9">
                  <c:v>41.8</c:v>
                </c:pt>
                <c:pt idx="10">
                  <c:v>56.984126984126981</c:v>
                </c:pt>
                <c:pt idx="11">
                  <c:v>53.75925925925926</c:v>
                </c:pt>
                <c:pt idx="12">
                  <c:v>64.193548387096769</c:v>
                </c:pt>
                <c:pt idx="13">
                  <c:v>56.666666666666664</c:v>
                </c:pt>
                <c:pt idx="14">
                  <c:v>66.766666666666666</c:v>
                </c:pt>
                <c:pt idx="15">
                  <c:v>69.333333333333329</c:v>
                </c:pt>
                <c:pt idx="16">
                  <c:v>55.578947368421055</c:v>
                </c:pt>
                <c:pt idx="17">
                  <c:v>57.176470588235297</c:v>
                </c:pt>
                <c:pt idx="18">
                  <c:v>65.259259259259252</c:v>
                </c:pt>
                <c:pt idx="19">
                  <c:v>48.688311688311686</c:v>
                </c:pt>
                <c:pt idx="20">
                  <c:v>53</c:v>
                </c:pt>
                <c:pt idx="21">
                  <c:v>71.371428571428567</c:v>
                </c:pt>
                <c:pt idx="22">
                  <c:v>57.611111111111114</c:v>
                </c:pt>
                <c:pt idx="23">
                  <c:v>52.793103448275865</c:v>
                </c:pt>
                <c:pt idx="24">
                  <c:v>61.94736842105263</c:v>
                </c:pt>
                <c:pt idx="25">
                  <c:v>46.307692307692307</c:v>
                </c:pt>
                <c:pt idx="26">
                  <c:v>66.255813953488371</c:v>
                </c:pt>
                <c:pt idx="27">
                  <c:v>58.365853658536587</c:v>
                </c:pt>
                <c:pt idx="28">
                  <c:v>45.07692307692308</c:v>
                </c:pt>
                <c:pt idx="29">
                  <c:v>68.833333333333329</c:v>
                </c:pt>
                <c:pt idx="30">
                  <c:v>51.526315789473685</c:v>
                </c:pt>
                <c:pt idx="31">
                  <c:v>64.78947368421052</c:v>
                </c:pt>
                <c:pt idx="32">
                  <c:v>54.185185185185183</c:v>
                </c:pt>
                <c:pt idx="33">
                  <c:v>50.434782608695649</c:v>
                </c:pt>
                <c:pt idx="34">
                  <c:v>49.684210526315788</c:v>
                </c:pt>
                <c:pt idx="35">
                  <c:v>46.375</c:v>
                </c:pt>
                <c:pt idx="36">
                  <c:v>32</c:v>
                </c:pt>
                <c:pt idx="37">
                  <c:v>49.35</c:v>
                </c:pt>
                <c:pt idx="38">
                  <c:v>71</c:v>
                </c:pt>
                <c:pt idx="39">
                  <c:v>71.3</c:v>
                </c:pt>
                <c:pt idx="40">
                  <c:v>55.65</c:v>
                </c:pt>
                <c:pt idx="41">
                  <c:v>58.952380952380949</c:v>
                </c:pt>
                <c:pt idx="42">
                  <c:v>55.266666666666666</c:v>
                </c:pt>
                <c:pt idx="43">
                  <c:v>67.611111111111114</c:v>
                </c:pt>
                <c:pt idx="44">
                  <c:v>49.692307692307693</c:v>
                </c:pt>
                <c:pt idx="45">
                  <c:v>51.465116279069768</c:v>
                </c:pt>
                <c:pt idx="46">
                  <c:v>59.975609756097562</c:v>
                </c:pt>
                <c:pt idx="47">
                  <c:v>54.458357265939114</c:v>
                </c:pt>
              </c:numCache>
            </c:numRef>
          </c:val>
          <c:extLst>
            <c:ext xmlns:c16="http://schemas.microsoft.com/office/drawing/2014/chart" uri="{C3380CC4-5D6E-409C-BE32-E72D297353CC}">
              <c16:uniqueId val="{00000000-FC3C-4B36-A8F0-8A8DE59301DA}"/>
            </c:ext>
          </c:extLst>
        </c:ser>
        <c:ser>
          <c:idx val="1"/>
          <c:order val="1"/>
          <c:tx>
            <c:strRef>
              <c:f>ⅠⅡⅢ!$I$8</c:f>
              <c:strCache>
                <c:ptCount val="1"/>
                <c:pt idx="0">
                  <c:v>Ⅱ　自立支援、重度化防止等に資する施策の推進（529点）（平均339.4点）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ⅠⅡⅢ!$G$9:$G$56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ⅠⅡⅢ!$I$9:$I$56</c:f>
              <c:numCache>
                <c:formatCode>0.0</c:formatCode>
                <c:ptCount val="48"/>
                <c:pt idx="0">
                  <c:v>282.01675977653633</c:v>
                </c:pt>
                <c:pt idx="1">
                  <c:v>330.52499999999998</c:v>
                </c:pt>
                <c:pt idx="2">
                  <c:v>295.84848484848487</c:v>
                </c:pt>
                <c:pt idx="3">
                  <c:v>363.71428571428572</c:v>
                </c:pt>
                <c:pt idx="4">
                  <c:v>279.88</c:v>
                </c:pt>
                <c:pt idx="5">
                  <c:v>337.57142857142856</c:v>
                </c:pt>
                <c:pt idx="6">
                  <c:v>296.89830508474574</c:v>
                </c:pt>
                <c:pt idx="7">
                  <c:v>307.04545454545456</c:v>
                </c:pt>
                <c:pt idx="8">
                  <c:v>348.04</c:v>
                </c:pt>
                <c:pt idx="9">
                  <c:v>324.91428571428571</c:v>
                </c:pt>
                <c:pt idx="10">
                  <c:v>354.39682539682542</c:v>
                </c:pt>
                <c:pt idx="11">
                  <c:v>297.53703703703701</c:v>
                </c:pt>
                <c:pt idx="12">
                  <c:v>367.16129032258067</c:v>
                </c:pt>
                <c:pt idx="13">
                  <c:v>353.24242424242425</c:v>
                </c:pt>
                <c:pt idx="14">
                  <c:v>364.36666666666667</c:v>
                </c:pt>
                <c:pt idx="15">
                  <c:v>415.33333333333331</c:v>
                </c:pt>
                <c:pt idx="16">
                  <c:v>355.15789473684208</c:v>
                </c:pt>
                <c:pt idx="17">
                  <c:v>387.88235294117646</c:v>
                </c:pt>
                <c:pt idx="18">
                  <c:v>371.92592592592592</c:v>
                </c:pt>
                <c:pt idx="19">
                  <c:v>327.3766233766234</c:v>
                </c:pt>
                <c:pt idx="20">
                  <c:v>340</c:v>
                </c:pt>
                <c:pt idx="21">
                  <c:v>414.51428571428573</c:v>
                </c:pt>
                <c:pt idx="22">
                  <c:v>353.25925925925924</c:v>
                </c:pt>
                <c:pt idx="23">
                  <c:v>334.93103448275861</c:v>
                </c:pt>
                <c:pt idx="24">
                  <c:v>412.4736842105263</c:v>
                </c:pt>
                <c:pt idx="25">
                  <c:v>323.84615384615387</c:v>
                </c:pt>
                <c:pt idx="26">
                  <c:v>415.02325581395348</c:v>
                </c:pt>
                <c:pt idx="27">
                  <c:v>389.73170731707319</c:v>
                </c:pt>
                <c:pt idx="28">
                  <c:v>274.43589743589746</c:v>
                </c:pt>
                <c:pt idx="29">
                  <c:v>380.7</c:v>
                </c:pt>
                <c:pt idx="30">
                  <c:v>318.78947368421052</c:v>
                </c:pt>
                <c:pt idx="31">
                  <c:v>376.78947368421052</c:v>
                </c:pt>
                <c:pt idx="32">
                  <c:v>371.62962962962962</c:v>
                </c:pt>
                <c:pt idx="33">
                  <c:v>339.52173913043481</c:v>
                </c:pt>
                <c:pt idx="34">
                  <c:v>354.73684210526318</c:v>
                </c:pt>
                <c:pt idx="35">
                  <c:v>312.16666666666669</c:v>
                </c:pt>
                <c:pt idx="36">
                  <c:v>287.76470588235293</c:v>
                </c:pt>
                <c:pt idx="37">
                  <c:v>318.35000000000002</c:v>
                </c:pt>
                <c:pt idx="38">
                  <c:v>376.44117647058823</c:v>
                </c:pt>
                <c:pt idx="39">
                  <c:v>336.3</c:v>
                </c:pt>
                <c:pt idx="40">
                  <c:v>393.65</c:v>
                </c:pt>
                <c:pt idx="41">
                  <c:v>381.04761904761904</c:v>
                </c:pt>
                <c:pt idx="42">
                  <c:v>351.13333333333333</c:v>
                </c:pt>
                <c:pt idx="43">
                  <c:v>410.61111111111109</c:v>
                </c:pt>
                <c:pt idx="44">
                  <c:v>383.88461538461536</c:v>
                </c:pt>
                <c:pt idx="45">
                  <c:v>346.58139534883719</c:v>
                </c:pt>
                <c:pt idx="46">
                  <c:v>315.41463414634148</c:v>
                </c:pt>
                <c:pt idx="47">
                  <c:v>339.38426191843769</c:v>
                </c:pt>
              </c:numCache>
            </c:numRef>
          </c:val>
          <c:extLst>
            <c:ext xmlns:c16="http://schemas.microsoft.com/office/drawing/2014/chart" uri="{C3380CC4-5D6E-409C-BE32-E72D297353CC}">
              <c16:uniqueId val="{00000001-FC3C-4B36-A8F0-8A8DE59301DA}"/>
            </c:ext>
          </c:extLst>
        </c:ser>
        <c:ser>
          <c:idx val="2"/>
          <c:order val="2"/>
          <c:tx>
            <c:strRef>
              <c:f>ⅠⅡⅢ!$J$8</c:f>
              <c:strCache>
                <c:ptCount val="1"/>
                <c:pt idx="0">
                  <c:v>Ⅲ　介護保険運営の安定化に資する施策の推進（83点）（平均34.7点）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ⅠⅡⅢ!$G$9:$G$56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ⅠⅡⅢ!$J$9:$J$56</c:f>
              <c:numCache>
                <c:formatCode>0.0</c:formatCode>
                <c:ptCount val="48"/>
                <c:pt idx="0">
                  <c:v>31.625698324022345</c:v>
                </c:pt>
                <c:pt idx="1">
                  <c:v>31.25</c:v>
                </c:pt>
                <c:pt idx="2">
                  <c:v>22.393939393939394</c:v>
                </c:pt>
                <c:pt idx="3">
                  <c:v>32.371428571428574</c:v>
                </c:pt>
                <c:pt idx="4">
                  <c:v>27.64</c:v>
                </c:pt>
                <c:pt idx="5">
                  <c:v>30.314285714285713</c:v>
                </c:pt>
                <c:pt idx="6">
                  <c:v>24.457627118644069</c:v>
                </c:pt>
                <c:pt idx="7">
                  <c:v>26.295454545454547</c:v>
                </c:pt>
                <c:pt idx="8">
                  <c:v>27.48</c:v>
                </c:pt>
                <c:pt idx="9">
                  <c:v>21.4</c:v>
                </c:pt>
                <c:pt idx="10">
                  <c:v>30.126984126984127</c:v>
                </c:pt>
                <c:pt idx="11">
                  <c:v>31.703703703703702</c:v>
                </c:pt>
                <c:pt idx="12">
                  <c:v>39.451612903225808</c:v>
                </c:pt>
                <c:pt idx="13">
                  <c:v>32.454545454545453</c:v>
                </c:pt>
                <c:pt idx="14">
                  <c:v>39.43333333333333</c:v>
                </c:pt>
                <c:pt idx="15">
                  <c:v>40.133333333333333</c:v>
                </c:pt>
                <c:pt idx="16">
                  <c:v>40.10526315789474</c:v>
                </c:pt>
                <c:pt idx="17">
                  <c:v>48.529411764705884</c:v>
                </c:pt>
                <c:pt idx="18">
                  <c:v>37.407407407407405</c:v>
                </c:pt>
                <c:pt idx="19">
                  <c:v>33.519480519480517</c:v>
                </c:pt>
                <c:pt idx="20">
                  <c:v>31.571428571428573</c:v>
                </c:pt>
                <c:pt idx="21">
                  <c:v>50.628571428571426</c:v>
                </c:pt>
                <c:pt idx="22">
                  <c:v>35.907407407407405</c:v>
                </c:pt>
                <c:pt idx="23">
                  <c:v>29.103448275862068</c:v>
                </c:pt>
                <c:pt idx="24">
                  <c:v>55.631578947368418</c:v>
                </c:pt>
                <c:pt idx="25">
                  <c:v>32.153846153846153</c:v>
                </c:pt>
                <c:pt idx="26">
                  <c:v>52.790697674418603</c:v>
                </c:pt>
                <c:pt idx="27">
                  <c:v>44</c:v>
                </c:pt>
                <c:pt idx="28">
                  <c:v>29.512820512820515</c:v>
                </c:pt>
                <c:pt idx="29">
                  <c:v>34.9</c:v>
                </c:pt>
                <c:pt idx="30">
                  <c:v>22.894736842105264</c:v>
                </c:pt>
                <c:pt idx="31">
                  <c:v>43.421052631578945</c:v>
                </c:pt>
                <c:pt idx="32">
                  <c:v>40.703703703703702</c:v>
                </c:pt>
                <c:pt idx="33">
                  <c:v>37.434782608695649</c:v>
                </c:pt>
                <c:pt idx="34">
                  <c:v>30.736842105263158</c:v>
                </c:pt>
                <c:pt idx="35">
                  <c:v>27</c:v>
                </c:pt>
                <c:pt idx="36">
                  <c:v>26.823529411764707</c:v>
                </c:pt>
                <c:pt idx="37">
                  <c:v>30.1</c:v>
                </c:pt>
                <c:pt idx="38">
                  <c:v>47.911764705882355</c:v>
                </c:pt>
                <c:pt idx="39">
                  <c:v>33.733333333333334</c:v>
                </c:pt>
                <c:pt idx="40">
                  <c:v>34.700000000000003</c:v>
                </c:pt>
                <c:pt idx="41">
                  <c:v>50.61904761904762</c:v>
                </c:pt>
                <c:pt idx="42">
                  <c:v>40.844444444444441</c:v>
                </c:pt>
                <c:pt idx="43">
                  <c:v>48.388888888888886</c:v>
                </c:pt>
                <c:pt idx="44">
                  <c:v>44.153846153846153</c:v>
                </c:pt>
                <c:pt idx="45">
                  <c:v>32.720930232558139</c:v>
                </c:pt>
                <c:pt idx="46">
                  <c:v>38.195121951219512</c:v>
                </c:pt>
                <c:pt idx="47">
                  <c:v>34.72544514646755</c:v>
                </c:pt>
              </c:numCache>
            </c:numRef>
          </c:val>
          <c:extLst>
            <c:ext xmlns:c16="http://schemas.microsoft.com/office/drawing/2014/chart" uri="{C3380CC4-5D6E-409C-BE32-E72D297353CC}">
              <c16:uniqueId val="{00000002-FC3C-4B36-A8F0-8A8DE59301DA}"/>
            </c:ext>
          </c:extLst>
        </c:ser>
        <c:ser>
          <c:idx val="3"/>
          <c:order val="3"/>
          <c:tx>
            <c:strRef>
              <c:f>ⅠⅡⅢ!$K$8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ⅠⅡⅢ!$G$9:$G$56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ⅠⅡⅢ!$K$9:$K$56</c:f>
              <c:numCache>
                <c:formatCode>0.0</c:formatCode>
                <c:ptCount val="48"/>
                <c:pt idx="0">
                  <c:v>356.83798882681566</c:v>
                </c:pt>
                <c:pt idx="1">
                  <c:v>420.2</c:v>
                </c:pt>
                <c:pt idx="2">
                  <c:v>365.54545454545456</c:v>
                </c:pt>
                <c:pt idx="3">
                  <c:v>453.65714285714284</c:v>
                </c:pt>
                <c:pt idx="4">
                  <c:v>351.04</c:v>
                </c:pt>
                <c:pt idx="5">
                  <c:v>419.65714285714284</c:v>
                </c:pt>
                <c:pt idx="6">
                  <c:v>361.50847457627117</c:v>
                </c:pt>
                <c:pt idx="7">
                  <c:v>388.15909090909093</c:v>
                </c:pt>
                <c:pt idx="8">
                  <c:v>421.68</c:v>
                </c:pt>
                <c:pt idx="9">
                  <c:v>388.1142857142857</c:v>
                </c:pt>
                <c:pt idx="10">
                  <c:v>441.50793650793651</c:v>
                </c:pt>
                <c:pt idx="11">
                  <c:v>383</c:v>
                </c:pt>
                <c:pt idx="12">
                  <c:v>470.80645161290323</c:v>
                </c:pt>
                <c:pt idx="13">
                  <c:v>442.36363636363637</c:v>
                </c:pt>
                <c:pt idx="14">
                  <c:v>470.56666666666666</c:v>
                </c:pt>
                <c:pt idx="15">
                  <c:v>524.79999999999995</c:v>
                </c:pt>
                <c:pt idx="16">
                  <c:v>450.84210526315792</c:v>
                </c:pt>
                <c:pt idx="17">
                  <c:v>493.58823529411762</c:v>
                </c:pt>
                <c:pt idx="18">
                  <c:v>474.59259259259261</c:v>
                </c:pt>
                <c:pt idx="19">
                  <c:v>409.58441558441558</c:v>
                </c:pt>
                <c:pt idx="20">
                  <c:v>424.57142857142856</c:v>
                </c:pt>
                <c:pt idx="21">
                  <c:v>536.51428571428573</c:v>
                </c:pt>
                <c:pt idx="22">
                  <c:v>446.77777777777777</c:v>
                </c:pt>
                <c:pt idx="23">
                  <c:v>416.82758620689657</c:v>
                </c:pt>
                <c:pt idx="24">
                  <c:v>530.0526315789474</c:v>
                </c:pt>
                <c:pt idx="25">
                  <c:v>402.30769230769232</c:v>
                </c:pt>
                <c:pt idx="26">
                  <c:v>534.06976744186045</c:v>
                </c:pt>
                <c:pt idx="27">
                  <c:v>492.09756097560978</c:v>
                </c:pt>
                <c:pt idx="28">
                  <c:v>349.02564102564105</c:v>
                </c:pt>
                <c:pt idx="29">
                  <c:v>484.43333333333334</c:v>
                </c:pt>
                <c:pt idx="30">
                  <c:v>393.21052631578948</c:v>
                </c:pt>
                <c:pt idx="31">
                  <c:v>485</c:v>
                </c:pt>
                <c:pt idx="32">
                  <c:v>466.51851851851853</c:v>
                </c:pt>
                <c:pt idx="33">
                  <c:v>427.39130434782606</c:v>
                </c:pt>
                <c:pt idx="34">
                  <c:v>435.15789473684208</c:v>
                </c:pt>
                <c:pt idx="35">
                  <c:v>385.54166666666669</c:v>
                </c:pt>
                <c:pt idx="36">
                  <c:v>346.58823529411762</c:v>
                </c:pt>
                <c:pt idx="37">
                  <c:v>397.8</c:v>
                </c:pt>
                <c:pt idx="38">
                  <c:v>495.35294117647061</c:v>
                </c:pt>
                <c:pt idx="39">
                  <c:v>441.33333333333331</c:v>
                </c:pt>
                <c:pt idx="40">
                  <c:v>484</c:v>
                </c:pt>
                <c:pt idx="41">
                  <c:v>490.61904761904759</c:v>
                </c:pt>
                <c:pt idx="42">
                  <c:v>447.24444444444447</c:v>
                </c:pt>
                <c:pt idx="43">
                  <c:v>526.61111111111109</c:v>
                </c:pt>
                <c:pt idx="44">
                  <c:v>477.73076923076923</c:v>
                </c:pt>
                <c:pt idx="45">
                  <c:v>430.76744186046511</c:v>
                </c:pt>
                <c:pt idx="46">
                  <c:v>413.58536585365852</c:v>
                </c:pt>
                <c:pt idx="47">
                  <c:v>428.56806433084432</c:v>
                </c:pt>
              </c:numCache>
            </c:numRef>
          </c:val>
          <c:extLst>
            <c:ext xmlns:c16="http://schemas.microsoft.com/office/drawing/2014/chart" uri="{C3380CC4-5D6E-409C-BE32-E72D297353CC}">
              <c16:uniqueId val="{00000003-FC3C-4B36-A8F0-8A8DE59301DA}"/>
            </c:ext>
          </c:extLst>
        </c:ser>
        <c:dLbls>
          <c:dLblPos val="ctr"/>
          <c:showLegendKey val="0"/>
          <c:showVal val="1"/>
          <c:showCatName val="0"/>
          <c:showSerName val="0"/>
          <c:showPercent val="0"/>
          <c:showBubbleSize val="0"/>
        </c:dLbls>
        <c:gapWidth val="150"/>
        <c:overlap val="100"/>
        <c:axId val="182118655"/>
        <c:axId val="182120319"/>
      </c:barChart>
      <c:catAx>
        <c:axId val="1821186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2120319"/>
        <c:crosses val="autoZero"/>
        <c:auto val="1"/>
        <c:lblAlgn val="ctr"/>
        <c:lblOffset val="100"/>
        <c:noMultiLvlLbl val="0"/>
      </c:catAx>
      <c:valAx>
        <c:axId val="182120319"/>
        <c:scaling>
          <c:orientation val="minMax"/>
          <c:max val="60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2118655"/>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（６）介護予防</a:t>
            </a:r>
            <a:r>
              <a:rPr lang="en-US" altLang="ja-JP"/>
              <a:t>/</a:t>
            </a:r>
            <a:r>
              <a:rPr lang="ja-JP" altLang="en-US"/>
              <a:t>日常生活支援　都道府県別市町村得点（満点</a:t>
            </a:r>
            <a:r>
              <a:rPr lang="en-US" altLang="ja-JP"/>
              <a:t>89</a:t>
            </a:r>
            <a:r>
              <a:rPr lang="ja-JP" altLang="en-US"/>
              <a:t>点　平均</a:t>
            </a:r>
            <a:r>
              <a:rPr lang="en-US" altLang="ja-JP"/>
              <a:t>57.6</a:t>
            </a:r>
            <a:r>
              <a:rPr lang="ja-JP" altLang="en-US"/>
              <a:t>点　得点率</a:t>
            </a:r>
            <a:r>
              <a:rPr lang="en-US" altLang="ja-JP"/>
              <a:t>64.7</a:t>
            </a:r>
            <a:r>
              <a:rPr lang="ja-JP" altLang="en-US"/>
              <a:t>％）</a:t>
            </a:r>
            <a:endParaRPr lang="en-US" altLang="ja-JP"/>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3.9511396867566023E-2"/>
          <c:y val="5.3030664723969292E-2"/>
          <c:w val="0.93496093296227645"/>
          <c:h val="0.58292343206528374"/>
        </c:manualLayout>
      </c:layout>
      <c:barChart>
        <c:barDir val="col"/>
        <c:grouping val="stacked"/>
        <c:varyColors val="0"/>
        <c:ser>
          <c:idx val="0"/>
          <c:order val="0"/>
          <c:tx>
            <c:strRef>
              <c:f>'Ⅱ（６）'!$H$8</c:f>
              <c:strCache>
                <c:ptCount val="1"/>
                <c:pt idx="0">
                  <c:v>①介護予防・日常生活支援総合事業の創設やその趣旨について、地域の住民やサービス事業者等地域の関係者に対して周知を行っているか（6点）（平均5.5点）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'Ⅱ（６）'!$G$9:$G$56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'Ⅱ（６）'!$H$9:$H$56</c:f>
              <c:numCache>
                <c:formatCode>0.0</c:formatCode>
                <c:ptCount val="48"/>
                <c:pt idx="0">
                  <c:v>4.7262569832402237</c:v>
                </c:pt>
                <c:pt idx="1">
                  <c:v>5.85</c:v>
                </c:pt>
                <c:pt idx="2">
                  <c:v>5.2727272727272725</c:v>
                </c:pt>
                <c:pt idx="3">
                  <c:v>5.4857142857142858</c:v>
                </c:pt>
                <c:pt idx="4">
                  <c:v>6</c:v>
                </c:pt>
                <c:pt idx="5">
                  <c:v>5.4857142857142858</c:v>
                </c:pt>
                <c:pt idx="6">
                  <c:v>5.4915254237288131</c:v>
                </c:pt>
                <c:pt idx="7">
                  <c:v>5.3181818181818183</c:v>
                </c:pt>
                <c:pt idx="8">
                  <c:v>5.76</c:v>
                </c:pt>
                <c:pt idx="9">
                  <c:v>5.3142857142857141</c:v>
                </c:pt>
                <c:pt idx="10">
                  <c:v>6</c:v>
                </c:pt>
                <c:pt idx="11">
                  <c:v>5.333333333333333</c:v>
                </c:pt>
                <c:pt idx="12">
                  <c:v>5.709677419354839</c:v>
                </c:pt>
                <c:pt idx="13">
                  <c:v>6</c:v>
                </c:pt>
                <c:pt idx="14">
                  <c:v>5.4</c:v>
                </c:pt>
                <c:pt idx="15">
                  <c:v>6</c:v>
                </c:pt>
                <c:pt idx="16">
                  <c:v>6</c:v>
                </c:pt>
                <c:pt idx="17">
                  <c:v>6</c:v>
                </c:pt>
                <c:pt idx="18">
                  <c:v>5.7777777777777777</c:v>
                </c:pt>
                <c:pt idx="19">
                  <c:v>5.8441558441558445</c:v>
                </c:pt>
                <c:pt idx="20">
                  <c:v>5.4285714285714288</c:v>
                </c:pt>
                <c:pt idx="21">
                  <c:v>5.8285714285714283</c:v>
                </c:pt>
                <c:pt idx="22">
                  <c:v>5.5555555555555554</c:v>
                </c:pt>
                <c:pt idx="23">
                  <c:v>5.3793103448275863</c:v>
                </c:pt>
                <c:pt idx="24">
                  <c:v>6</c:v>
                </c:pt>
                <c:pt idx="25">
                  <c:v>5.5384615384615383</c:v>
                </c:pt>
                <c:pt idx="26">
                  <c:v>6</c:v>
                </c:pt>
                <c:pt idx="27">
                  <c:v>5.7073170731707314</c:v>
                </c:pt>
                <c:pt idx="28">
                  <c:v>5.0769230769230766</c:v>
                </c:pt>
                <c:pt idx="29">
                  <c:v>5.6</c:v>
                </c:pt>
                <c:pt idx="30">
                  <c:v>5.0526315789473681</c:v>
                </c:pt>
                <c:pt idx="31">
                  <c:v>6</c:v>
                </c:pt>
                <c:pt idx="32">
                  <c:v>6</c:v>
                </c:pt>
                <c:pt idx="33">
                  <c:v>5.7391304347826084</c:v>
                </c:pt>
                <c:pt idx="34">
                  <c:v>5.3684210526315788</c:v>
                </c:pt>
                <c:pt idx="35">
                  <c:v>5.25</c:v>
                </c:pt>
                <c:pt idx="36">
                  <c:v>5.6470588235294121</c:v>
                </c:pt>
                <c:pt idx="37">
                  <c:v>5.7</c:v>
                </c:pt>
                <c:pt idx="38">
                  <c:v>5.117647058823529</c:v>
                </c:pt>
                <c:pt idx="39">
                  <c:v>5.6</c:v>
                </c:pt>
                <c:pt idx="40">
                  <c:v>6</c:v>
                </c:pt>
                <c:pt idx="41">
                  <c:v>5.4285714285714288</c:v>
                </c:pt>
                <c:pt idx="42">
                  <c:v>5.6</c:v>
                </c:pt>
                <c:pt idx="43">
                  <c:v>5.333333333333333</c:v>
                </c:pt>
                <c:pt idx="44">
                  <c:v>6</c:v>
                </c:pt>
                <c:pt idx="45">
                  <c:v>5.1627906976744189</c:v>
                </c:pt>
                <c:pt idx="46">
                  <c:v>4.5365853658536581</c:v>
                </c:pt>
                <c:pt idx="47">
                  <c:v>5.4968408960367601</c:v>
                </c:pt>
              </c:numCache>
            </c:numRef>
          </c:val>
          <c:extLst>
            <c:ext xmlns:c16="http://schemas.microsoft.com/office/drawing/2014/chart" uri="{C3380CC4-5D6E-409C-BE32-E72D297353CC}">
              <c16:uniqueId val="{00000000-A35B-415F-9411-E45917DDE099}"/>
            </c:ext>
          </c:extLst>
        </c:ser>
        <c:ser>
          <c:idx val="1"/>
          <c:order val="1"/>
          <c:tx>
            <c:strRef>
              <c:f>'Ⅱ（６）'!$I$8</c:f>
              <c:strCache>
                <c:ptCount val="1"/>
                <c:pt idx="0">
                  <c:v>②介護予防・生活支援サービス事業における多様なサービス及びその他の生活支援サービスの量の見込みを立て、その見込み量の確保に向けた具体策を記載した上で、計画1年目のサービス量を確認しているか（12点）（平均4.9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'Ⅱ（６）'!$G$9:$G$56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'Ⅱ（６）'!$I$9:$I$56</c:f>
              <c:numCache>
                <c:formatCode>0.0</c:formatCode>
                <c:ptCount val="48"/>
                <c:pt idx="0">
                  <c:v>3.4189944134078214</c:v>
                </c:pt>
                <c:pt idx="1">
                  <c:v>4.5</c:v>
                </c:pt>
                <c:pt idx="2">
                  <c:v>4.3636363636363633</c:v>
                </c:pt>
                <c:pt idx="3">
                  <c:v>3.7714285714285714</c:v>
                </c:pt>
                <c:pt idx="4">
                  <c:v>5.76</c:v>
                </c:pt>
                <c:pt idx="5">
                  <c:v>6.1714285714285717</c:v>
                </c:pt>
                <c:pt idx="6">
                  <c:v>3.0508474576271185</c:v>
                </c:pt>
                <c:pt idx="7">
                  <c:v>4.6363636363636367</c:v>
                </c:pt>
                <c:pt idx="8">
                  <c:v>4.32</c:v>
                </c:pt>
                <c:pt idx="9">
                  <c:v>2.4</c:v>
                </c:pt>
                <c:pt idx="10">
                  <c:v>4.9523809523809526</c:v>
                </c:pt>
                <c:pt idx="11">
                  <c:v>2.8888888888888888</c:v>
                </c:pt>
                <c:pt idx="12">
                  <c:v>5.806451612903226</c:v>
                </c:pt>
                <c:pt idx="13">
                  <c:v>6.5454545454545459</c:v>
                </c:pt>
                <c:pt idx="14">
                  <c:v>8.4</c:v>
                </c:pt>
                <c:pt idx="15">
                  <c:v>10.4</c:v>
                </c:pt>
                <c:pt idx="16">
                  <c:v>8.2105263157894743</c:v>
                </c:pt>
                <c:pt idx="17">
                  <c:v>5.6470588235294121</c:v>
                </c:pt>
                <c:pt idx="18">
                  <c:v>5.333333333333333</c:v>
                </c:pt>
                <c:pt idx="19">
                  <c:v>4.9870129870129869</c:v>
                </c:pt>
                <c:pt idx="20">
                  <c:v>2.2857142857142856</c:v>
                </c:pt>
                <c:pt idx="21">
                  <c:v>8.2285714285714278</c:v>
                </c:pt>
                <c:pt idx="22">
                  <c:v>3.7777777777777777</c:v>
                </c:pt>
                <c:pt idx="23">
                  <c:v>7.0344827586206895</c:v>
                </c:pt>
                <c:pt idx="24">
                  <c:v>7.5789473684210522</c:v>
                </c:pt>
                <c:pt idx="25">
                  <c:v>3.6923076923076925</c:v>
                </c:pt>
                <c:pt idx="26">
                  <c:v>9.2093023255813957</c:v>
                </c:pt>
                <c:pt idx="27">
                  <c:v>4.3902439024390247</c:v>
                </c:pt>
                <c:pt idx="28">
                  <c:v>1.2307692307692308</c:v>
                </c:pt>
                <c:pt idx="29">
                  <c:v>2.8</c:v>
                </c:pt>
                <c:pt idx="30">
                  <c:v>2.5263157894736841</c:v>
                </c:pt>
                <c:pt idx="31">
                  <c:v>5.6842105263157894</c:v>
                </c:pt>
                <c:pt idx="32">
                  <c:v>8.4444444444444446</c:v>
                </c:pt>
                <c:pt idx="33">
                  <c:v>7.3043478260869561</c:v>
                </c:pt>
                <c:pt idx="34">
                  <c:v>4.4210526315789478</c:v>
                </c:pt>
                <c:pt idx="35">
                  <c:v>3.5</c:v>
                </c:pt>
                <c:pt idx="36">
                  <c:v>4.2352941176470589</c:v>
                </c:pt>
                <c:pt idx="37">
                  <c:v>0.6</c:v>
                </c:pt>
                <c:pt idx="38">
                  <c:v>6.7058823529411766</c:v>
                </c:pt>
                <c:pt idx="39">
                  <c:v>3.2</c:v>
                </c:pt>
                <c:pt idx="40">
                  <c:v>1.2</c:v>
                </c:pt>
                <c:pt idx="41">
                  <c:v>6.8571428571428568</c:v>
                </c:pt>
                <c:pt idx="42">
                  <c:v>4</c:v>
                </c:pt>
                <c:pt idx="43">
                  <c:v>9.3333333333333339</c:v>
                </c:pt>
                <c:pt idx="44">
                  <c:v>6.9230769230769234</c:v>
                </c:pt>
                <c:pt idx="45">
                  <c:v>5.3023255813953485</c:v>
                </c:pt>
                <c:pt idx="46">
                  <c:v>11.414634146341463</c:v>
                </c:pt>
                <c:pt idx="47">
                  <c:v>4.9350947731188972</c:v>
                </c:pt>
              </c:numCache>
            </c:numRef>
          </c:val>
          <c:extLst>
            <c:ext xmlns:c16="http://schemas.microsoft.com/office/drawing/2014/chart" uri="{C3380CC4-5D6E-409C-BE32-E72D297353CC}">
              <c16:uniqueId val="{00000001-A35B-415F-9411-E45917DDE099}"/>
            </c:ext>
          </c:extLst>
        </c:ser>
        <c:ser>
          <c:idx val="2"/>
          <c:order val="2"/>
          <c:tx>
            <c:strRef>
              <c:f>'Ⅱ（６）'!$J$8</c:f>
              <c:strCache>
                <c:ptCount val="1"/>
                <c:pt idx="0">
                  <c:v>③介護予防・生活支援サービス事業における多様なサービスやその他の生活支援サービスの開始にあたり、生活支援コーディネーターや協議体、その他地域の関係者との協議を行うとともに、開始後の実施状況の検証の機会を設けているか（12点）（平均5.8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'Ⅱ（６）'!$G$9:$G$56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'Ⅱ（６）'!$J$9:$J$56</c:f>
              <c:numCache>
                <c:formatCode>0.0</c:formatCode>
                <c:ptCount val="48"/>
                <c:pt idx="0">
                  <c:v>5.027932960893855</c:v>
                </c:pt>
                <c:pt idx="1">
                  <c:v>6</c:v>
                </c:pt>
                <c:pt idx="2">
                  <c:v>4.7272727272727275</c:v>
                </c:pt>
                <c:pt idx="3">
                  <c:v>3.4285714285714284</c:v>
                </c:pt>
                <c:pt idx="4">
                  <c:v>3.36</c:v>
                </c:pt>
                <c:pt idx="5">
                  <c:v>6.1714285714285717</c:v>
                </c:pt>
                <c:pt idx="6">
                  <c:v>4.4745762711864403</c:v>
                </c:pt>
                <c:pt idx="7">
                  <c:v>4.0909090909090908</c:v>
                </c:pt>
                <c:pt idx="8">
                  <c:v>6.24</c:v>
                </c:pt>
                <c:pt idx="9">
                  <c:v>3.7714285714285714</c:v>
                </c:pt>
                <c:pt idx="10">
                  <c:v>4</c:v>
                </c:pt>
                <c:pt idx="11">
                  <c:v>4.2222222222222223</c:v>
                </c:pt>
                <c:pt idx="12">
                  <c:v>6.774193548387097</c:v>
                </c:pt>
                <c:pt idx="13">
                  <c:v>7.2727272727272725</c:v>
                </c:pt>
                <c:pt idx="14">
                  <c:v>6.4</c:v>
                </c:pt>
                <c:pt idx="15">
                  <c:v>11.2</c:v>
                </c:pt>
                <c:pt idx="16">
                  <c:v>8.2105263157894743</c:v>
                </c:pt>
                <c:pt idx="17">
                  <c:v>8.4705882352941178</c:v>
                </c:pt>
                <c:pt idx="18">
                  <c:v>5.333333333333333</c:v>
                </c:pt>
                <c:pt idx="19">
                  <c:v>6.3896103896103895</c:v>
                </c:pt>
                <c:pt idx="20">
                  <c:v>4.5714285714285712</c:v>
                </c:pt>
                <c:pt idx="21">
                  <c:v>9.9428571428571431</c:v>
                </c:pt>
                <c:pt idx="22">
                  <c:v>6.2222222222222223</c:v>
                </c:pt>
                <c:pt idx="23">
                  <c:v>6.6206896551724137</c:v>
                </c:pt>
                <c:pt idx="24">
                  <c:v>8.2105263157894743</c:v>
                </c:pt>
                <c:pt idx="25">
                  <c:v>4.615384615384615</c:v>
                </c:pt>
                <c:pt idx="26">
                  <c:v>9.2093023255813957</c:v>
                </c:pt>
                <c:pt idx="27">
                  <c:v>5.2682926829268295</c:v>
                </c:pt>
                <c:pt idx="28">
                  <c:v>3.0769230769230771</c:v>
                </c:pt>
                <c:pt idx="29">
                  <c:v>6</c:v>
                </c:pt>
                <c:pt idx="30">
                  <c:v>1.8947368421052631</c:v>
                </c:pt>
                <c:pt idx="31">
                  <c:v>8.8421052631578956</c:v>
                </c:pt>
                <c:pt idx="32">
                  <c:v>8.4444444444444446</c:v>
                </c:pt>
                <c:pt idx="33">
                  <c:v>5.2173913043478262</c:v>
                </c:pt>
                <c:pt idx="34">
                  <c:v>5.6842105263157894</c:v>
                </c:pt>
                <c:pt idx="35">
                  <c:v>6.5</c:v>
                </c:pt>
                <c:pt idx="36">
                  <c:v>4.2352941176470589</c:v>
                </c:pt>
                <c:pt idx="37">
                  <c:v>3</c:v>
                </c:pt>
                <c:pt idx="38">
                  <c:v>7.7647058823529411</c:v>
                </c:pt>
                <c:pt idx="39">
                  <c:v>4.2</c:v>
                </c:pt>
                <c:pt idx="40">
                  <c:v>6.6</c:v>
                </c:pt>
                <c:pt idx="41">
                  <c:v>8</c:v>
                </c:pt>
                <c:pt idx="42">
                  <c:v>8</c:v>
                </c:pt>
                <c:pt idx="43">
                  <c:v>8</c:v>
                </c:pt>
                <c:pt idx="44">
                  <c:v>6.9230769230769234</c:v>
                </c:pt>
                <c:pt idx="45">
                  <c:v>5.3023255813953485</c:v>
                </c:pt>
                <c:pt idx="46">
                  <c:v>4.975609756097561</c:v>
                </c:pt>
                <c:pt idx="47">
                  <c:v>5.7553130384836297</c:v>
                </c:pt>
              </c:numCache>
            </c:numRef>
          </c:val>
          <c:extLst>
            <c:ext xmlns:c16="http://schemas.microsoft.com/office/drawing/2014/chart" uri="{C3380CC4-5D6E-409C-BE32-E72D297353CC}">
              <c16:uniqueId val="{00000002-A35B-415F-9411-E45917DDE099}"/>
            </c:ext>
          </c:extLst>
        </c:ser>
        <c:ser>
          <c:idx val="3"/>
          <c:order val="3"/>
          <c:tx>
            <c:strRef>
              <c:f>'Ⅱ（６）'!$K$8</c:f>
              <c:strCache>
                <c:ptCount val="1"/>
                <c:pt idx="0">
                  <c:v>④高齢者のニーズを踏まえ、介護予防・生活支援サービス事業における多様なサービス、その他生活支援サービスを創設しているか（12点）（平均8.1点）</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'Ⅱ（６）'!$G$9:$G$56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'Ⅱ（６）'!$K$9:$K$56</c:f>
              <c:numCache>
                <c:formatCode>0.0</c:formatCode>
                <c:ptCount val="48"/>
                <c:pt idx="0">
                  <c:v>6.1675977653631282</c:v>
                </c:pt>
                <c:pt idx="1">
                  <c:v>6.9</c:v>
                </c:pt>
                <c:pt idx="2">
                  <c:v>6.9090909090909092</c:v>
                </c:pt>
                <c:pt idx="3">
                  <c:v>7.8857142857142861</c:v>
                </c:pt>
                <c:pt idx="4">
                  <c:v>5.76</c:v>
                </c:pt>
                <c:pt idx="5">
                  <c:v>8.5714285714285712</c:v>
                </c:pt>
                <c:pt idx="6">
                  <c:v>4.4745762711864403</c:v>
                </c:pt>
                <c:pt idx="7">
                  <c:v>6.5454545454545459</c:v>
                </c:pt>
                <c:pt idx="8">
                  <c:v>10.08</c:v>
                </c:pt>
                <c:pt idx="9">
                  <c:v>4.8</c:v>
                </c:pt>
                <c:pt idx="10">
                  <c:v>10.095238095238095</c:v>
                </c:pt>
                <c:pt idx="11">
                  <c:v>5.7777777777777777</c:v>
                </c:pt>
                <c:pt idx="12">
                  <c:v>10.64516129032258</c:v>
                </c:pt>
                <c:pt idx="13">
                  <c:v>9.0909090909090917</c:v>
                </c:pt>
                <c:pt idx="14">
                  <c:v>11.6</c:v>
                </c:pt>
                <c:pt idx="15">
                  <c:v>12</c:v>
                </c:pt>
                <c:pt idx="16">
                  <c:v>10.736842105263158</c:v>
                </c:pt>
                <c:pt idx="17">
                  <c:v>11.294117647058824</c:v>
                </c:pt>
                <c:pt idx="18">
                  <c:v>8.8888888888888893</c:v>
                </c:pt>
                <c:pt idx="19">
                  <c:v>7.9480519480519485</c:v>
                </c:pt>
                <c:pt idx="20">
                  <c:v>7.4285714285714288</c:v>
                </c:pt>
                <c:pt idx="21">
                  <c:v>10.628571428571428</c:v>
                </c:pt>
                <c:pt idx="22">
                  <c:v>9.3333333333333339</c:v>
                </c:pt>
                <c:pt idx="23">
                  <c:v>7.8620689655172411</c:v>
                </c:pt>
                <c:pt idx="24">
                  <c:v>11.368421052631579</c:v>
                </c:pt>
                <c:pt idx="25">
                  <c:v>8.3076923076923084</c:v>
                </c:pt>
                <c:pt idx="26">
                  <c:v>9.7674418604651159</c:v>
                </c:pt>
                <c:pt idx="27">
                  <c:v>9.3658536585365848</c:v>
                </c:pt>
                <c:pt idx="28">
                  <c:v>5.5384615384615383</c:v>
                </c:pt>
                <c:pt idx="29">
                  <c:v>6</c:v>
                </c:pt>
                <c:pt idx="30">
                  <c:v>3.1578947368421053</c:v>
                </c:pt>
                <c:pt idx="31">
                  <c:v>9.473684210526315</c:v>
                </c:pt>
                <c:pt idx="32">
                  <c:v>11.555555555555555</c:v>
                </c:pt>
                <c:pt idx="33">
                  <c:v>8.3478260869565215</c:v>
                </c:pt>
                <c:pt idx="34">
                  <c:v>8.2105263157894743</c:v>
                </c:pt>
                <c:pt idx="35">
                  <c:v>7</c:v>
                </c:pt>
                <c:pt idx="36">
                  <c:v>5.6470588235294121</c:v>
                </c:pt>
                <c:pt idx="37">
                  <c:v>9</c:v>
                </c:pt>
                <c:pt idx="38">
                  <c:v>6.7058823529411766</c:v>
                </c:pt>
                <c:pt idx="39">
                  <c:v>8.4</c:v>
                </c:pt>
                <c:pt idx="40">
                  <c:v>12</c:v>
                </c:pt>
                <c:pt idx="41">
                  <c:v>10.285714285714286</c:v>
                </c:pt>
                <c:pt idx="42">
                  <c:v>10.4</c:v>
                </c:pt>
                <c:pt idx="43">
                  <c:v>11.333333333333334</c:v>
                </c:pt>
                <c:pt idx="44">
                  <c:v>6.9230769230769234</c:v>
                </c:pt>
                <c:pt idx="45">
                  <c:v>6.1395348837209305</c:v>
                </c:pt>
                <c:pt idx="46">
                  <c:v>8.7804878048780495</c:v>
                </c:pt>
                <c:pt idx="47">
                  <c:v>8.0643308443423312</c:v>
                </c:pt>
              </c:numCache>
            </c:numRef>
          </c:val>
          <c:extLst>
            <c:ext xmlns:c16="http://schemas.microsoft.com/office/drawing/2014/chart" uri="{C3380CC4-5D6E-409C-BE32-E72D297353CC}">
              <c16:uniqueId val="{00000003-A35B-415F-9411-E45917DDE099}"/>
            </c:ext>
          </c:extLst>
        </c:ser>
        <c:ser>
          <c:idx val="4"/>
          <c:order val="4"/>
          <c:tx>
            <c:strRef>
              <c:f>'Ⅱ（６）'!$L$8</c:f>
              <c:strCache>
                <c:ptCount val="1"/>
                <c:pt idx="0">
                  <c:v>⑤介護予防に資する住民主体の通いの場への65歳以上の方の参加者数はどの程度か（15点、8点）（平均6.1点）</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'Ⅱ（６）'!$G$9:$G$56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'Ⅱ（６）'!$L$9:$L$56</c:f>
              <c:numCache>
                <c:formatCode>0.0</c:formatCode>
                <c:ptCount val="48"/>
                <c:pt idx="0">
                  <c:v>4.5307262569832405</c:v>
                </c:pt>
                <c:pt idx="1">
                  <c:v>2.6749999999999998</c:v>
                </c:pt>
                <c:pt idx="2">
                  <c:v>6.0303030303030303</c:v>
                </c:pt>
                <c:pt idx="3">
                  <c:v>5.2571428571428571</c:v>
                </c:pt>
                <c:pt idx="4">
                  <c:v>2.12</c:v>
                </c:pt>
                <c:pt idx="5">
                  <c:v>7.3428571428571425</c:v>
                </c:pt>
                <c:pt idx="6">
                  <c:v>6.2203389830508478</c:v>
                </c:pt>
                <c:pt idx="7">
                  <c:v>2.6363636363636362</c:v>
                </c:pt>
                <c:pt idx="8">
                  <c:v>5.8</c:v>
                </c:pt>
                <c:pt idx="9">
                  <c:v>5.4285714285714288</c:v>
                </c:pt>
                <c:pt idx="10">
                  <c:v>7.1587301587301591</c:v>
                </c:pt>
                <c:pt idx="11">
                  <c:v>4.5740740740740744</c:v>
                </c:pt>
                <c:pt idx="12">
                  <c:v>4.919354838709677</c:v>
                </c:pt>
                <c:pt idx="13">
                  <c:v>2.5757575757575757</c:v>
                </c:pt>
                <c:pt idx="14">
                  <c:v>3.0666666666666669</c:v>
                </c:pt>
                <c:pt idx="15">
                  <c:v>5.1333333333333337</c:v>
                </c:pt>
                <c:pt idx="16">
                  <c:v>9.5789473684210531</c:v>
                </c:pt>
                <c:pt idx="17">
                  <c:v>3.5882352941176472</c:v>
                </c:pt>
                <c:pt idx="18">
                  <c:v>4.5925925925925926</c:v>
                </c:pt>
                <c:pt idx="19">
                  <c:v>2.5974025974025974</c:v>
                </c:pt>
                <c:pt idx="20">
                  <c:v>2.9285714285714284</c:v>
                </c:pt>
                <c:pt idx="21">
                  <c:v>5.0571428571428569</c:v>
                </c:pt>
                <c:pt idx="22">
                  <c:v>4.3888888888888893</c:v>
                </c:pt>
                <c:pt idx="23">
                  <c:v>4.9655172413793105</c:v>
                </c:pt>
                <c:pt idx="24">
                  <c:v>9.526315789473685</c:v>
                </c:pt>
                <c:pt idx="25">
                  <c:v>2.9615384615384617</c:v>
                </c:pt>
                <c:pt idx="26">
                  <c:v>8.0232558139534884</c:v>
                </c:pt>
                <c:pt idx="27">
                  <c:v>13.390243902439025</c:v>
                </c:pt>
                <c:pt idx="28">
                  <c:v>9.1282051282051277</c:v>
                </c:pt>
                <c:pt idx="29">
                  <c:v>6.4</c:v>
                </c:pt>
                <c:pt idx="30">
                  <c:v>7.1578947368421053</c:v>
                </c:pt>
                <c:pt idx="31">
                  <c:v>10.473684210526315</c:v>
                </c:pt>
                <c:pt idx="32">
                  <c:v>10.074074074074074</c:v>
                </c:pt>
                <c:pt idx="33">
                  <c:v>11.217391304347826</c:v>
                </c:pt>
                <c:pt idx="34">
                  <c:v>6.4736842105263159</c:v>
                </c:pt>
                <c:pt idx="35">
                  <c:v>6.041666666666667</c:v>
                </c:pt>
                <c:pt idx="36">
                  <c:v>4</c:v>
                </c:pt>
                <c:pt idx="37">
                  <c:v>7.95</c:v>
                </c:pt>
                <c:pt idx="38">
                  <c:v>11.764705882352942</c:v>
                </c:pt>
                <c:pt idx="39">
                  <c:v>1.2666666666666666</c:v>
                </c:pt>
                <c:pt idx="40">
                  <c:v>11.45</c:v>
                </c:pt>
                <c:pt idx="41">
                  <c:v>10.523809523809524</c:v>
                </c:pt>
                <c:pt idx="42">
                  <c:v>7.822222222222222</c:v>
                </c:pt>
                <c:pt idx="43">
                  <c:v>10.277777777777779</c:v>
                </c:pt>
                <c:pt idx="44">
                  <c:v>12.192307692307692</c:v>
                </c:pt>
                <c:pt idx="45">
                  <c:v>9.5813953488372086</c:v>
                </c:pt>
                <c:pt idx="46">
                  <c:v>8.6097560975609753</c:v>
                </c:pt>
                <c:pt idx="47">
                  <c:v>6.0534175761056863</c:v>
                </c:pt>
              </c:numCache>
            </c:numRef>
          </c:val>
          <c:extLst>
            <c:ext xmlns:c16="http://schemas.microsoft.com/office/drawing/2014/chart" uri="{C3380CC4-5D6E-409C-BE32-E72D297353CC}">
              <c16:uniqueId val="{00000004-A35B-415F-9411-E45917DDE099}"/>
            </c:ext>
          </c:extLst>
        </c:ser>
        <c:ser>
          <c:idx val="5"/>
          <c:order val="5"/>
          <c:tx>
            <c:strRef>
              <c:f>'Ⅱ（６）'!$M$8</c:f>
              <c:strCache>
                <c:ptCount val="1"/>
                <c:pt idx="0">
                  <c:v>⑥地域包括支援センター、介護支援専門員、生活支援コーディネーター、協議体に対して、総合事業を含む多様な地域の社会資源に関する情報を提供しているか（10点）（平均8.7点）</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'Ⅱ（６）'!$G$9:$G$56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'Ⅱ（６）'!$M$9:$M$56</c:f>
              <c:numCache>
                <c:formatCode>0.0</c:formatCode>
                <c:ptCount val="48"/>
                <c:pt idx="0">
                  <c:v>7.8770949720670389</c:v>
                </c:pt>
                <c:pt idx="1">
                  <c:v>8.5</c:v>
                </c:pt>
                <c:pt idx="2">
                  <c:v>8.1818181818181817</c:v>
                </c:pt>
                <c:pt idx="3">
                  <c:v>10</c:v>
                </c:pt>
                <c:pt idx="4">
                  <c:v>8</c:v>
                </c:pt>
                <c:pt idx="5">
                  <c:v>8.5714285714285712</c:v>
                </c:pt>
                <c:pt idx="6">
                  <c:v>8.4745762711864412</c:v>
                </c:pt>
                <c:pt idx="7">
                  <c:v>6.5909090909090908</c:v>
                </c:pt>
                <c:pt idx="8">
                  <c:v>8.8000000000000007</c:v>
                </c:pt>
                <c:pt idx="9">
                  <c:v>9.1428571428571423</c:v>
                </c:pt>
                <c:pt idx="10">
                  <c:v>9.3650793650793656</c:v>
                </c:pt>
                <c:pt idx="11">
                  <c:v>8.518518518518519</c:v>
                </c:pt>
                <c:pt idx="12">
                  <c:v>9.0322580645161299</c:v>
                </c:pt>
                <c:pt idx="13">
                  <c:v>8.4848484848484844</c:v>
                </c:pt>
                <c:pt idx="14">
                  <c:v>8.6666666666666661</c:v>
                </c:pt>
                <c:pt idx="15">
                  <c:v>10</c:v>
                </c:pt>
                <c:pt idx="16">
                  <c:v>8.9473684210526319</c:v>
                </c:pt>
                <c:pt idx="17">
                  <c:v>10</c:v>
                </c:pt>
                <c:pt idx="18">
                  <c:v>9.2592592592592595</c:v>
                </c:pt>
                <c:pt idx="19">
                  <c:v>9.3506493506493502</c:v>
                </c:pt>
                <c:pt idx="20">
                  <c:v>9.0476190476190474</c:v>
                </c:pt>
                <c:pt idx="21">
                  <c:v>10</c:v>
                </c:pt>
                <c:pt idx="22">
                  <c:v>9.6296296296296298</c:v>
                </c:pt>
                <c:pt idx="23">
                  <c:v>8.2758620689655178</c:v>
                </c:pt>
                <c:pt idx="24">
                  <c:v>10</c:v>
                </c:pt>
                <c:pt idx="25">
                  <c:v>7.6923076923076925</c:v>
                </c:pt>
                <c:pt idx="26">
                  <c:v>9.7674418604651159</c:v>
                </c:pt>
                <c:pt idx="27">
                  <c:v>8.536585365853659</c:v>
                </c:pt>
                <c:pt idx="28">
                  <c:v>6.666666666666667</c:v>
                </c:pt>
                <c:pt idx="29">
                  <c:v>9.3333333333333339</c:v>
                </c:pt>
                <c:pt idx="30">
                  <c:v>8.4210526315789469</c:v>
                </c:pt>
                <c:pt idx="31">
                  <c:v>10</c:v>
                </c:pt>
                <c:pt idx="32">
                  <c:v>8.8888888888888893</c:v>
                </c:pt>
                <c:pt idx="33">
                  <c:v>9.1304347826086953</c:v>
                </c:pt>
                <c:pt idx="34">
                  <c:v>8.9473684210526319</c:v>
                </c:pt>
                <c:pt idx="35">
                  <c:v>9.1666666666666661</c:v>
                </c:pt>
                <c:pt idx="36">
                  <c:v>7.6470588235294121</c:v>
                </c:pt>
                <c:pt idx="37">
                  <c:v>8</c:v>
                </c:pt>
                <c:pt idx="38">
                  <c:v>9.7058823529411757</c:v>
                </c:pt>
                <c:pt idx="39">
                  <c:v>7.666666666666667</c:v>
                </c:pt>
                <c:pt idx="40">
                  <c:v>9.5</c:v>
                </c:pt>
                <c:pt idx="41">
                  <c:v>10</c:v>
                </c:pt>
                <c:pt idx="42">
                  <c:v>9.5555555555555554</c:v>
                </c:pt>
                <c:pt idx="43">
                  <c:v>9.4444444444444446</c:v>
                </c:pt>
                <c:pt idx="44">
                  <c:v>9.615384615384615</c:v>
                </c:pt>
                <c:pt idx="45">
                  <c:v>7.6744186046511631</c:v>
                </c:pt>
                <c:pt idx="46">
                  <c:v>7.8048780487804876</c:v>
                </c:pt>
                <c:pt idx="47">
                  <c:v>8.7133831131533608</c:v>
                </c:pt>
              </c:numCache>
            </c:numRef>
          </c:val>
          <c:extLst>
            <c:ext xmlns:c16="http://schemas.microsoft.com/office/drawing/2014/chart" uri="{C3380CC4-5D6E-409C-BE32-E72D297353CC}">
              <c16:uniqueId val="{00000005-A35B-415F-9411-E45917DDE099}"/>
            </c:ext>
          </c:extLst>
        </c:ser>
        <c:ser>
          <c:idx val="6"/>
          <c:order val="6"/>
          <c:tx>
            <c:strRef>
              <c:f>'Ⅱ（６）'!$N$8</c:f>
              <c:strCache>
                <c:ptCount val="1"/>
                <c:pt idx="0">
                  <c:v>⑦地域リハビリテーション活動支援事業（リハビリテーション専門職等が技術的助言等を行う事業）等により、介護予防の場にリハビリテーション専門職等が関与する仕組みを設け実行しているか（12点）（平均9.6点）</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'Ⅱ（６）'!$G$9:$G$56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'Ⅱ（６）'!$N$9:$N$56</c:f>
              <c:numCache>
                <c:formatCode>0.0</c:formatCode>
                <c:ptCount val="48"/>
                <c:pt idx="0">
                  <c:v>7.6424581005586596</c:v>
                </c:pt>
                <c:pt idx="1">
                  <c:v>6.9</c:v>
                </c:pt>
                <c:pt idx="2">
                  <c:v>9.8181818181818183</c:v>
                </c:pt>
                <c:pt idx="3">
                  <c:v>10.971428571428572</c:v>
                </c:pt>
                <c:pt idx="4">
                  <c:v>5.76</c:v>
                </c:pt>
                <c:pt idx="5">
                  <c:v>7.2</c:v>
                </c:pt>
                <c:pt idx="6">
                  <c:v>9.3559322033898304</c:v>
                </c:pt>
                <c:pt idx="7">
                  <c:v>8.454545454545455</c:v>
                </c:pt>
                <c:pt idx="8">
                  <c:v>10.08</c:v>
                </c:pt>
                <c:pt idx="9">
                  <c:v>10.628571428571428</c:v>
                </c:pt>
                <c:pt idx="10">
                  <c:v>11.619047619047619</c:v>
                </c:pt>
                <c:pt idx="11">
                  <c:v>9.7407407407407405</c:v>
                </c:pt>
                <c:pt idx="12">
                  <c:v>9.4838709677419359</c:v>
                </c:pt>
                <c:pt idx="13">
                  <c:v>8.7272727272727266</c:v>
                </c:pt>
                <c:pt idx="14">
                  <c:v>11.2</c:v>
                </c:pt>
                <c:pt idx="15">
                  <c:v>12</c:v>
                </c:pt>
                <c:pt idx="16">
                  <c:v>10.105263157894736</c:v>
                </c:pt>
                <c:pt idx="17">
                  <c:v>10.588235294117647</c:v>
                </c:pt>
                <c:pt idx="18">
                  <c:v>10.666666666666666</c:v>
                </c:pt>
                <c:pt idx="19">
                  <c:v>8.103896103896103</c:v>
                </c:pt>
                <c:pt idx="20">
                  <c:v>8.5714285714285712</c:v>
                </c:pt>
                <c:pt idx="21">
                  <c:v>12</c:v>
                </c:pt>
                <c:pt idx="22">
                  <c:v>9.5555555555555554</c:v>
                </c:pt>
                <c:pt idx="23">
                  <c:v>8.6896551724137936</c:v>
                </c:pt>
                <c:pt idx="24">
                  <c:v>12</c:v>
                </c:pt>
                <c:pt idx="25">
                  <c:v>8.7692307692307701</c:v>
                </c:pt>
                <c:pt idx="26">
                  <c:v>11.720930232558139</c:v>
                </c:pt>
                <c:pt idx="27">
                  <c:v>11.414634146341463</c:v>
                </c:pt>
                <c:pt idx="28">
                  <c:v>9.2307692307692299</c:v>
                </c:pt>
                <c:pt idx="29">
                  <c:v>11.2</c:v>
                </c:pt>
                <c:pt idx="30">
                  <c:v>7.5789473684210522</c:v>
                </c:pt>
                <c:pt idx="31">
                  <c:v>10.105263157894736</c:v>
                </c:pt>
                <c:pt idx="32">
                  <c:v>10.666666666666666</c:v>
                </c:pt>
                <c:pt idx="33">
                  <c:v>11.478260869565217</c:v>
                </c:pt>
                <c:pt idx="34">
                  <c:v>10.105263157894736</c:v>
                </c:pt>
                <c:pt idx="35">
                  <c:v>9.5</c:v>
                </c:pt>
                <c:pt idx="36">
                  <c:v>7.7647058823529411</c:v>
                </c:pt>
                <c:pt idx="37">
                  <c:v>10.199999999999999</c:v>
                </c:pt>
                <c:pt idx="38">
                  <c:v>10.588235294117647</c:v>
                </c:pt>
                <c:pt idx="39">
                  <c:v>9.6</c:v>
                </c:pt>
                <c:pt idx="40">
                  <c:v>11.4</c:v>
                </c:pt>
                <c:pt idx="41">
                  <c:v>10.857142857142858</c:v>
                </c:pt>
                <c:pt idx="42">
                  <c:v>12</c:v>
                </c:pt>
                <c:pt idx="43">
                  <c:v>12</c:v>
                </c:pt>
                <c:pt idx="44">
                  <c:v>9.6923076923076916</c:v>
                </c:pt>
                <c:pt idx="45">
                  <c:v>10.325581395348838</c:v>
                </c:pt>
                <c:pt idx="46">
                  <c:v>7.3170731707317076</c:v>
                </c:pt>
                <c:pt idx="47">
                  <c:v>9.5864445720850089</c:v>
                </c:pt>
              </c:numCache>
            </c:numRef>
          </c:val>
          <c:extLst>
            <c:ext xmlns:c16="http://schemas.microsoft.com/office/drawing/2014/chart" uri="{C3380CC4-5D6E-409C-BE32-E72D297353CC}">
              <c16:uniqueId val="{00000006-A35B-415F-9411-E45917DDE099}"/>
            </c:ext>
          </c:extLst>
        </c:ser>
        <c:ser>
          <c:idx val="7"/>
          <c:order val="7"/>
          <c:tx>
            <c:strRef>
              <c:f>'Ⅱ（６）'!$O$8</c:f>
              <c:strCache>
                <c:ptCount val="1"/>
                <c:pt idx="0">
                  <c:v>⑧住民の介護予防活動への積極的な参加を促進する取組を推進しているか（10点）（平均9.0点）</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'Ⅱ（６）'!$G$9:$G$56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'Ⅱ（６）'!$O$9:$O$56</c:f>
              <c:numCache>
                <c:formatCode>0.0</c:formatCode>
                <c:ptCount val="48"/>
                <c:pt idx="0">
                  <c:v>7.7653631284916198</c:v>
                </c:pt>
                <c:pt idx="1">
                  <c:v>9</c:v>
                </c:pt>
                <c:pt idx="2">
                  <c:v>9.0909090909090917</c:v>
                </c:pt>
                <c:pt idx="3">
                  <c:v>9.4285714285714288</c:v>
                </c:pt>
                <c:pt idx="4">
                  <c:v>7.6</c:v>
                </c:pt>
                <c:pt idx="5">
                  <c:v>8.8571428571428577</c:v>
                </c:pt>
                <c:pt idx="6">
                  <c:v>9.3220338983050848</c:v>
                </c:pt>
                <c:pt idx="7">
                  <c:v>8.6363636363636367</c:v>
                </c:pt>
                <c:pt idx="8">
                  <c:v>10</c:v>
                </c:pt>
                <c:pt idx="9">
                  <c:v>9.1428571428571423</c:v>
                </c:pt>
                <c:pt idx="10">
                  <c:v>9.5238095238095237</c:v>
                </c:pt>
                <c:pt idx="11">
                  <c:v>8.7037037037037042</c:v>
                </c:pt>
                <c:pt idx="12">
                  <c:v>8.7096774193548381</c:v>
                </c:pt>
                <c:pt idx="13">
                  <c:v>9.3939393939393945</c:v>
                </c:pt>
                <c:pt idx="14">
                  <c:v>8.3333333333333339</c:v>
                </c:pt>
                <c:pt idx="15">
                  <c:v>10</c:v>
                </c:pt>
                <c:pt idx="16">
                  <c:v>9.473684210526315</c:v>
                </c:pt>
                <c:pt idx="17">
                  <c:v>10</c:v>
                </c:pt>
                <c:pt idx="18">
                  <c:v>8.518518518518519</c:v>
                </c:pt>
                <c:pt idx="19">
                  <c:v>8.9610389610389607</c:v>
                </c:pt>
                <c:pt idx="20">
                  <c:v>8.8095238095238102</c:v>
                </c:pt>
                <c:pt idx="21">
                  <c:v>10</c:v>
                </c:pt>
                <c:pt idx="22">
                  <c:v>8.8888888888888893</c:v>
                </c:pt>
                <c:pt idx="23">
                  <c:v>8.2758620689655178</c:v>
                </c:pt>
                <c:pt idx="24">
                  <c:v>9.473684210526315</c:v>
                </c:pt>
                <c:pt idx="25">
                  <c:v>8.8461538461538467</c:v>
                </c:pt>
                <c:pt idx="26">
                  <c:v>10</c:v>
                </c:pt>
                <c:pt idx="27">
                  <c:v>10</c:v>
                </c:pt>
                <c:pt idx="28">
                  <c:v>8.9743589743589745</c:v>
                </c:pt>
                <c:pt idx="29">
                  <c:v>10</c:v>
                </c:pt>
                <c:pt idx="30">
                  <c:v>8.4210526315789469</c:v>
                </c:pt>
                <c:pt idx="31">
                  <c:v>10</c:v>
                </c:pt>
                <c:pt idx="32">
                  <c:v>10</c:v>
                </c:pt>
                <c:pt idx="33">
                  <c:v>9.5652173913043477</c:v>
                </c:pt>
                <c:pt idx="34">
                  <c:v>8.9473684210526319</c:v>
                </c:pt>
                <c:pt idx="35">
                  <c:v>8.75</c:v>
                </c:pt>
                <c:pt idx="36">
                  <c:v>8.8235294117647065</c:v>
                </c:pt>
                <c:pt idx="37">
                  <c:v>9</c:v>
                </c:pt>
                <c:pt idx="38">
                  <c:v>9.4117647058823533</c:v>
                </c:pt>
                <c:pt idx="39">
                  <c:v>8.6666666666666661</c:v>
                </c:pt>
                <c:pt idx="40">
                  <c:v>10</c:v>
                </c:pt>
                <c:pt idx="41">
                  <c:v>10</c:v>
                </c:pt>
                <c:pt idx="42">
                  <c:v>9.5555555555555554</c:v>
                </c:pt>
                <c:pt idx="43">
                  <c:v>10</c:v>
                </c:pt>
                <c:pt idx="44">
                  <c:v>10</c:v>
                </c:pt>
                <c:pt idx="45">
                  <c:v>9.5348837209302317</c:v>
                </c:pt>
                <c:pt idx="46">
                  <c:v>7.5609756097560972</c:v>
                </c:pt>
                <c:pt idx="47">
                  <c:v>9.0178058587018963</c:v>
                </c:pt>
              </c:numCache>
            </c:numRef>
          </c:val>
          <c:extLst>
            <c:ext xmlns:c16="http://schemas.microsoft.com/office/drawing/2014/chart" uri="{C3380CC4-5D6E-409C-BE32-E72D297353CC}">
              <c16:uniqueId val="{00000007-A35B-415F-9411-E45917DDE099}"/>
            </c:ext>
          </c:extLst>
        </c:ser>
        <c:ser>
          <c:idx val="8"/>
          <c:order val="8"/>
          <c:tx>
            <c:strRef>
              <c:f>'Ⅱ（６）'!$P$8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'Ⅱ（６）'!$G$9:$G$56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'Ⅱ（６）'!$P$9:$P$56</c:f>
              <c:numCache>
                <c:formatCode>0.0</c:formatCode>
                <c:ptCount val="48"/>
                <c:pt idx="0">
                  <c:v>47.156424581005588</c:v>
                </c:pt>
                <c:pt idx="1">
                  <c:v>50.325000000000003</c:v>
                </c:pt>
                <c:pt idx="2">
                  <c:v>54.393939393939391</c:v>
                </c:pt>
                <c:pt idx="3">
                  <c:v>56.228571428571428</c:v>
                </c:pt>
                <c:pt idx="4">
                  <c:v>44.36</c:v>
                </c:pt>
                <c:pt idx="5">
                  <c:v>58.371428571428574</c:v>
                </c:pt>
                <c:pt idx="6">
                  <c:v>50.864406779661017</c:v>
                </c:pt>
                <c:pt idx="7">
                  <c:v>46.909090909090907</c:v>
                </c:pt>
                <c:pt idx="8">
                  <c:v>61.08</c:v>
                </c:pt>
                <c:pt idx="9">
                  <c:v>50.628571428571426</c:v>
                </c:pt>
                <c:pt idx="10">
                  <c:v>62.714285714285715</c:v>
                </c:pt>
                <c:pt idx="11">
                  <c:v>49.75925925925926</c:v>
                </c:pt>
                <c:pt idx="12">
                  <c:v>61.08064516129032</c:v>
                </c:pt>
                <c:pt idx="13">
                  <c:v>58.090909090909093</c:v>
                </c:pt>
                <c:pt idx="14">
                  <c:v>63.06666666666667</c:v>
                </c:pt>
                <c:pt idx="15">
                  <c:v>76.733333333333334</c:v>
                </c:pt>
                <c:pt idx="16">
                  <c:v>71.263157894736835</c:v>
                </c:pt>
                <c:pt idx="17">
                  <c:v>65.588235294117652</c:v>
                </c:pt>
                <c:pt idx="18">
                  <c:v>58.370370370370374</c:v>
                </c:pt>
                <c:pt idx="19">
                  <c:v>54.18181818181818</c:v>
                </c:pt>
                <c:pt idx="20">
                  <c:v>49.071428571428569</c:v>
                </c:pt>
                <c:pt idx="21">
                  <c:v>71.685714285714283</c:v>
                </c:pt>
                <c:pt idx="22">
                  <c:v>57.351851851851855</c:v>
                </c:pt>
                <c:pt idx="23">
                  <c:v>57.103448275862071</c:v>
                </c:pt>
                <c:pt idx="24">
                  <c:v>74.15789473684211</c:v>
                </c:pt>
                <c:pt idx="25">
                  <c:v>50.42307692307692</c:v>
                </c:pt>
                <c:pt idx="26">
                  <c:v>73.697674418604649</c:v>
                </c:pt>
                <c:pt idx="27">
                  <c:v>68.073170731707322</c:v>
                </c:pt>
                <c:pt idx="28">
                  <c:v>48.92307692307692</c:v>
                </c:pt>
                <c:pt idx="29">
                  <c:v>57.333333333333336</c:v>
                </c:pt>
                <c:pt idx="30">
                  <c:v>44.210526315789473</c:v>
                </c:pt>
                <c:pt idx="31">
                  <c:v>70.578947368421055</c:v>
                </c:pt>
                <c:pt idx="32">
                  <c:v>74.074074074074076</c:v>
                </c:pt>
                <c:pt idx="33">
                  <c:v>68</c:v>
                </c:pt>
                <c:pt idx="34">
                  <c:v>58.157894736842103</c:v>
                </c:pt>
                <c:pt idx="35">
                  <c:v>55.708333333333336</c:v>
                </c:pt>
                <c:pt idx="36">
                  <c:v>48</c:v>
                </c:pt>
                <c:pt idx="37">
                  <c:v>53.45</c:v>
                </c:pt>
                <c:pt idx="38">
                  <c:v>67.764705882352942</c:v>
                </c:pt>
                <c:pt idx="39">
                  <c:v>48.6</c:v>
                </c:pt>
                <c:pt idx="40">
                  <c:v>68.150000000000006</c:v>
                </c:pt>
                <c:pt idx="41">
                  <c:v>71.952380952380949</c:v>
                </c:pt>
                <c:pt idx="42">
                  <c:v>66.933333333333337</c:v>
                </c:pt>
                <c:pt idx="43">
                  <c:v>75.722222222222229</c:v>
                </c:pt>
                <c:pt idx="44">
                  <c:v>68.269230769230774</c:v>
                </c:pt>
                <c:pt idx="45">
                  <c:v>59.02325581395349</c:v>
                </c:pt>
                <c:pt idx="46">
                  <c:v>61</c:v>
                </c:pt>
                <c:pt idx="47">
                  <c:v>57.622630672027569</c:v>
                </c:pt>
              </c:numCache>
            </c:numRef>
          </c:val>
          <c:extLst>
            <c:ext xmlns:c16="http://schemas.microsoft.com/office/drawing/2014/chart" uri="{C3380CC4-5D6E-409C-BE32-E72D297353CC}">
              <c16:uniqueId val="{00000008-A35B-415F-9411-E45917DDE099}"/>
            </c:ext>
          </c:extLst>
        </c:ser>
        <c:dLbls>
          <c:dLblPos val="ctr"/>
          <c:showLegendKey val="0"/>
          <c:showVal val="1"/>
          <c:showCatName val="0"/>
          <c:showSerName val="0"/>
          <c:showPercent val="0"/>
          <c:showBubbleSize val="0"/>
        </c:dLbls>
        <c:gapWidth val="150"/>
        <c:overlap val="100"/>
        <c:axId val="2026795872"/>
        <c:axId val="2026775904"/>
      </c:barChart>
      <c:catAx>
        <c:axId val="2026795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26775904"/>
        <c:crosses val="autoZero"/>
        <c:auto val="1"/>
        <c:lblAlgn val="ctr"/>
        <c:lblOffset val="100"/>
        <c:noMultiLvlLbl val="0"/>
      </c:catAx>
      <c:valAx>
        <c:axId val="2026775904"/>
        <c:scaling>
          <c:orientation val="minMax"/>
          <c:max val="8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26795872"/>
        <c:crosses val="autoZero"/>
        <c:crossBetween val="between"/>
      </c:valAx>
      <c:spPr>
        <a:noFill/>
        <a:ln>
          <a:noFill/>
        </a:ln>
        <a:effectLst/>
      </c:spPr>
    </c:plotArea>
    <c:legend>
      <c:legendPos val="b"/>
      <c:layout>
        <c:manualLayout>
          <c:xMode val="edge"/>
          <c:yMode val="edge"/>
          <c:x val="2.861858752582162E-2"/>
          <c:y val="0.70980433275145549"/>
          <c:w val="0.95045996575636515"/>
          <c:h val="0.29019566724854456"/>
        </c:manualLayout>
      </c:layout>
      <c:overlay val="0"/>
      <c:spPr>
        <a:noFill/>
        <a:ln>
          <a:noFill/>
        </a:ln>
        <a:effectLst/>
      </c:spPr>
      <c:txPr>
        <a:bodyPr rot="0" spcFirstLastPara="1" vertOverflow="ellipsis" vert="horz" wrap="square" anchor="ctr" anchorCtr="1"/>
        <a:lstStyle/>
        <a:p>
          <a:pPr>
            <a:defRPr sz="75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ja-JP" sz="1400" b="0" i="0" baseline="0">
                <a:effectLst/>
              </a:rPr>
              <a:t>（７）生活支援体制の整備　都道府県別市町村得点（満点</a:t>
            </a:r>
            <a:r>
              <a:rPr lang="en-US" altLang="ja-JP" sz="1400" b="0" i="0" baseline="0">
                <a:effectLst/>
              </a:rPr>
              <a:t>46</a:t>
            </a:r>
            <a:r>
              <a:rPr lang="ja-JP" altLang="ja-JP" sz="1400" b="0" i="0" baseline="0">
                <a:effectLst/>
              </a:rPr>
              <a:t>点　平均点</a:t>
            </a:r>
            <a:r>
              <a:rPr lang="en-US" altLang="ja-JP" sz="1400" b="0" i="0" baseline="0">
                <a:effectLst/>
              </a:rPr>
              <a:t>30.6</a:t>
            </a:r>
            <a:r>
              <a:rPr lang="ja-JP" altLang="ja-JP" sz="1400" b="0" i="0" baseline="0">
                <a:effectLst/>
              </a:rPr>
              <a:t>点　得点率</a:t>
            </a:r>
            <a:r>
              <a:rPr lang="en-US" altLang="ja-JP" sz="1400" b="0" i="0" baseline="0">
                <a:effectLst/>
              </a:rPr>
              <a:t>66.5%</a:t>
            </a:r>
            <a:r>
              <a:rPr lang="ja-JP" altLang="ja-JP" sz="1400" b="0" i="0" baseline="0">
                <a:effectLst/>
              </a:rPr>
              <a:t>）</a:t>
            </a:r>
            <a:endParaRPr lang="ja-JP" altLang="ja-JP" sz="140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stacked"/>
        <c:varyColors val="0"/>
        <c:ser>
          <c:idx val="0"/>
          <c:order val="0"/>
          <c:tx>
            <c:strRef>
              <c:f>'Ⅱ（７）'!$H$8</c:f>
              <c:strCache>
                <c:ptCount val="1"/>
                <c:pt idx="0">
                  <c:v>①生活支援コーディネーターに対して市町村としての支援を行っているか（各1点、10点）（平均7.1点）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'Ⅱ（７）'!$G$9:$G$56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'Ⅱ（７）'!$H$9:$H$56</c:f>
              <c:numCache>
                <c:formatCode>0.0</c:formatCode>
                <c:ptCount val="48"/>
                <c:pt idx="0">
                  <c:v>6.0837988826815641</c:v>
                </c:pt>
                <c:pt idx="1">
                  <c:v>6.6</c:v>
                </c:pt>
                <c:pt idx="2">
                  <c:v>6.8484848484848486</c:v>
                </c:pt>
                <c:pt idx="3">
                  <c:v>8.6857142857142851</c:v>
                </c:pt>
                <c:pt idx="4">
                  <c:v>6.24</c:v>
                </c:pt>
                <c:pt idx="5">
                  <c:v>6.4285714285714288</c:v>
                </c:pt>
                <c:pt idx="6">
                  <c:v>6.2033898305084749</c:v>
                </c:pt>
                <c:pt idx="7">
                  <c:v>7.4772727272727275</c:v>
                </c:pt>
                <c:pt idx="8">
                  <c:v>6.88</c:v>
                </c:pt>
                <c:pt idx="9">
                  <c:v>6.4</c:v>
                </c:pt>
                <c:pt idx="10">
                  <c:v>7.8412698412698409</c:v>
                </c:pt>
                <c:pt idx="11">
                  <c:v>6.6296296296296298</c:v>
                </c:pt>
                <c:pt idx="12">
                  <c:v>7.870967741935484</c:v>
                </c:pt>
                <c:pt idx="13">
                  <c:v>7.9393939393939394</c:v>
                </c:pt>
                <c:pt idx="14">
                  <c:v>7.0666666666666664</c:v>
                </c:pt>
                <c:pt idx="15">
                  <c:v>7.8</c:v>
                </c:pt>
                <c:pt idx="16">
                  <c:v>7.7368421052631575</c:v>
                </c:pt>
                <c:pt idx="17">
                  <c:v>7.117647058823529</c:v>
                </c:pt>
                <c:pt idx="18">
                  <c:v>7.1481481481481479</c:v>
                </c:pt>
                <c:pt idx="19">
                  <c:v>6.7402597402597406</c:v>
                </c:pt>
                <c:pt idx="20">
                  <c:v>6.7142857142857144</c:v>
                </c:pt>
                <c:pt idx="21">
                  <c:v>8.257142857142858</c:v>
                </c:pt>
                <c:pt idx="22">
                  <c:v>8.1481481481481488</c:v>
                </c:pt>
                <c:pt idx="23">
                  <c:v>7.1034482758620694</c:v>
                </c:pt>
                <c:pt idx="24">
                  <c:v>8.473684210526315</c:v>
                </c:pt>
                <c:pt idx="25">
                  <c:v>7.0384615384615383</c:v>
                </c:pt>
                <c:pt idx="26">
                  <c:v>8.3255813953488378</c:v>
                </c:pt>
                <c:pt idx="27">
                  <c:v>8.1463414634146343</c:v>
                </c:pt>
                <c:pt idx="28">
                  <c:v>5.2564102564102564</c:v>
                </c:pt>
                <c:pt idx="29">
                  <c:v>7.6</c:v>
                </c:pt>
                <c:pt idx="30">
                  <c:v>6.2105263157894735</c:v>
                </c:pt>
                <c:pt idx="31">
                  <c:v>7.6315789473684212</c:v>
                </c:pt>
                <c:pt idx="32">
                  <c:v>7.5925925925925926</c:v>
                </c:pt>
                <c:pt idx="33">
                  <c:v>7.6956521739130439</c:v>
                </c:pt>
                <c:pt idx="34">
                  <c:v>7.2631578947368425</c:v>
                </c:pt>
                <c:pt idx="35">
                  <c:v>6.25</c:v>
                </c:pt>
                <c:pt idx="36">
                  <c:v>7.2941176470588234</c:v>
                </c:pt>
                <c:pt idx="37">
                  <c:v>7.3</c:v>
                </c:pt>
                <c:pt idx="38">
                  <c:v>8.0294117647058822</c:v>
                </c:pt>
                <c:pt idx="39">
                  <c:v>7.4</c:v>
                </c:pt>
                <c:pt idx="40">
                  <c:v>8.8000000000000007</c:v>
                </c:pt>
                <c:pt idx="41">
                  <c:v>7.5714285714285712</c:v>
                </c:pt>
                <c:pt idx="42">
                  <c:v>7.2444444444444445</c:v>
                </c:pt>
                <c:pt idx="43">
                  <c:v>8.3333333333333339</c:v>
                </c:pt>
                <c:pt idx="44">
                  <c:v>7.5384615384615383</c:v>
                </c:pt>
                <c:pt idx="45">
                  <c:v>7.441860465116279</c:v>
                </c:pt>
                <c:pt idx="46">
                  <c:v>5.7560975609756095</c:v>
                </c:pt>
                <c:pt idx="47">
                  <c:v>7.1424468696151635</c:v>
                </c:pt>
              </c:numCache>
            </c:numRef>
          </c:val>
          <c:extLst>
            <c:ext xmlns:c16="http://schemas.microsoft.com/office/drawing/2014/chart" uri="{C3380CC4-5D6E-409C-BE32-E72D297353CC}">
              <c16:uniqueId val="{00000000-6664-421C-8BAA-A14B6A0DF790}"/>
            </c:ext>
          </c:extLst>
        </c:ser>
        <c:ser>
          <c:idx val="1"/>
          <c:order val="1"/>
          <c:tx>
            <c:strRef>
              <c:f>'Ⅱ（７）'!$I$8</c:f>
              <c:strCache>
                <c:ptCount val="1"/>
                <c:pt idx="0">
                  <c:v>②生活支援コーディネーターが地域資源の開発に向けた具体的取組（地域ニーズ、地域資源の把握、問題提起等）を行っているか（各2点、4点、12点）（平均8.7点）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'Ⅱ（７）'!$G$9:$G$56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'Ⅱ（７）'!$I$9:$I$56</c:f>
              <c:numCache>
                <c:formatCode>0.0</c:formatCode>
                <c:ptCount val="48"/>
                <c:pt idx="0">
                  <c:v>7.4301675977653634</c:v>
                </c:pt>
                <c:pt idx="1">
                  <c:v>7.5</c:v>
                </c:pt>
                <c:pt idx="2">
                  <c:v>7.1515151515151514</c:v>
                </c:pt>
                <c:pt idx="3">
                  <c:v>10.228571428571428</c:v>
                </c:pt>
                <c:pt idx="4">
                  <c:v>7.76</c:v>
                </c:pt>
                <c:pt idx="5">
                  <c:v>8.9714285714285715</c:v>
                </c:pt>
                <c:pt idx="6">
                  <c:v>7.1525423728813555</c:v>
                </c:pt>
                <c:pt idx="7">
                  <c:v>9.5</c:v>
                </c:pt>
                <c:pt idx="8">
                  <c:v>8.9600000000000009</c:v>
                </c:pt>
                <c:pt idx="9">
                  <c:v>8.0571428571428569</c:v>
                </c:pt>
                <c:pt idx="10">
                  <c:v>10.19047619047619</c:v>
                </c:pt>
                <c:pt idx="11">
                  <c:v>8.2962962962962958</c:v>
                </c:pt>
                <c:pt idx="12">
                  <c:v>10.387096774193548</c:v>
                </c:pt>
                <c:pt idx="13">
                  <c:v>9.7575757575757578</c:v>
                </c:pt>
                <c:pt idx="14">
                  <c:v>8.1999999999999993</c:v>
                </c:pt>
                <c:pt idx="15">
                  <c:v>10.4</c:v>
                </c:pt>
                <c:pt idx="16">
                  <c:v>8.6315789473684212</c:v>
                </c:pt>
                <c:pt idx="17">
                  <c:v>8.9411764705882355</c:v>
                </c:pt>
                <c:pt idx="18">
                  <c:v>8.518518518518519</c:v>
                </c:pt>
                <c:pt idx="19">
                  <c:v>8.1558441558441555</c:v>
                </c:pt>
                <c:pt idx="20">
                  <c:v>7.666666666666667</c:v>
                </c:pt>
                <c:pt idx="21">
                  <c:v>10.4</c:v>
                </c:pt>
                <c:pt idx="22">
                  <c:v>9.9629629629629637</c:v>
                </c:pt>
                <c:pt idx="23">
                  <c:v>8.9655172413793096</c:v>
                </c:pt>
                <c:pt idx="24">
                  <c:v>9.3684210526315788</c:v>
                </c:pt>
                <c:pt idx="25">
                  <c:v>8.6923076923076916</c:v>
                </c:pt>
                <c:pt idx="26">
                  <c:v>10</c:v>
                </c:pt>
                <c:pt idx="27">
                  <c:v>10.146341463414634</c:v>
                </c:pt>
                <c:pt idx="28">
                  <c:v>5.5384615384615383</c:v>
                </c:pt>
                <c:pt idx="29">
                  <c:v>9.5333333333333332</c:v>
                </c:pt>
                <c:pt idx="30">
                  <c:v>6.2105263157894735</c:v>
                </c:pt>
                <c:pt idx="31">
                  <c:v>10.421052631578947</c:v>
                </c:pt>
                <c:pt idx="32">
                  <c:v>9.5555555555555554</c:v>
                </c:pt>
                <c:pt idx="33">
                  <c:v>9.7391304347826093</c:v>
                </c:pt>
                <c:pt idx="34">
                  <c:v>9.3684210526315788</c:v>
                </c:pt>
                <c:pt idx="35">
                  <c:v>7.416666666666667</c:v>
                </c:pt>
                <c:pt idx="36">
                  <c:v>8.3529411764705888</c:v>
                </c:pt>
                <c:pt idx="37">
                  <c:v>8.5</c:v>
                </c:pt>
                <c:pt idx="38">
                  <c:v>9.0588235294117645</c:v>
                </c:pt>
                <c:pt idx="39">
                  <c:v>8.0333333333333332</c:v>
                </c:pt>
                <c:pt idx="40">
                  <c:v>9.6</c:v>
                </c:pt>
                <c:pt idx="41">
                  <c:v>9.9047619047619051</c:v>
                </c:pt>
                <c:pt idx="42">
                  <c:v>8.9777777777777779</c:v>
                </c:pt>
                <c:pt idx="43">
                  <c:v>10.444444444444445</c:v>
                </c:pt>
                <c:pt idx="44">
                  <c:v>9.0769230769230766</c:v>
                </c:pt>
                <c:pt idx="45">
                  <c:v>8.8372093023255811</c:v>
                </c:pt>
                <c:pt idx="46">
                  <c:v>7.3170731707317076</c:v>
                </c:pt>
                <c:pt idx="47">
                  <c:v>8.6789201608271114</c:v>
                </c:pt>
              </c:numCache>
            </c:numRef>
          </c:val>
          <c:extLst>
            <c:ext xmlns:c16="http://schemas.microsoft.com/office/drawing/2014/chart" uri="{C3380CC4-5D6E-409C-BE32-E72D297353CC}">
              <c16:uniqueId val="{00000001-6664-421C-8BAA-A14B6A0DF790}"/>
            </c:ext>
          </c:extLst>
        </c:ser>
        <c:ser>
          <c:idx val="2"/>
          <c:order val="2"/>
          <c:tx>
            <c:strRef>
              <c:f>'Ⅱ（７）'!$J$8</c:f>
              <c:strCache>
                <c:ptCount val="1"/>
                <c:pt idx="0">
                  <c:v>③協議体が地域資源の開発に向けた具体的取組（地域ニーズ、地域資源の把握等）を行っているか（4点、5点、3点　12点）（平均7.2点）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'Ⅱ（７）'!$G$9:$G$56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'Ⅱ（７）'!$J$9:$J$56</c:f>
              <c:numCache>
                <c:formatCode>0.0</c:formatCode>
                <c:ptCount val="48"/>
                <c:pt idx="0">
                  <c:v>5.983240223463687</c:v>
                </c:pt>
                <c:pt idx="1">
                  <c:v>6.4</c:v>
                </c:pt>
                <c:pt idx="2">
                  <c:v>5.8181818181818183</c:v>
                </c:pt>
                <c:pt idx="3">
                  <c:v>9.5428571428571427</c:v>
                </c:pt>
                <c:pt idx="4">
                  <c:v>5.88</c:v>
                </c:pt>
                <c:pt idx="5">
                  <c:v>5.6571428571428575</c:v>
                </c:pt>
                <c:pt idx="6">
                  <c:v>6.5423728813559325</c:v>
                </c:pt>
                <c:pt idx="7">
                  <c:v>9.204545454545455</c:v>
                </c:pt>
                <c:pt idx="8">
                  <c:v>8.52</c:v>
                </c:pt>
                <c:pt idx="9">
                  <c:v>7.8857142857142861</c:v>
                </c:pt>
                <c:pt idx="10">
                  <c:v>8.1269841269841265</c:v>
                </c:pt>
                <c:pt idx="11">
                  <c:v>6.6851851851851851</c:v>
                </c:pt>
                <c:pt idx="12">
                  <c:v>8.9516129032258061</c:v>
                </c:pt>
                <c:pt idx="13">
                  <c:v>8.6666666666666661</c:v>
                </c:pt>
                <c:pt idx="14">
                  <c:v>6.9333333333333336</c:v>
                </c:pt>
                <c:pt idx="15">
                  <c:v>9.5333333333333332</c:v>
                </c:pt>
                <c:pt idx="16">
                  <c:v>7.5789473684210522</c:v>
                </c:pt>
                <c:pt idx="17">
                  <c:v>7.9411764705882355</c:v>
                </c:pt>
                <c:pt idx="18">
                  <c:v>7.5925925925925926</c:v>
                </c:pt>
                <c:pt idx="19">
                  <c:v>6.3636363636363633</c:v>
                </c:pt>
                <c:pt idx="20">
                  <c:v>5.666666666666667</c:v>
                </c:pt>
                <c:pt idx="21">
                  <c:v>10.142857142857142</c:v>
                </c:pt>
                <c:pt idx="22">
                  <c:v>8.1481481481481488</c:v>
                </c:pt>
                <c:pt idx="23">
                  <c:v>8.2413793103448274</c:v>
                </c:pt>
                <c:pt idx="24">
                  <c:v>8.5789473684210531</c:v>
                </c:pt>
                <c:pt idx="25">
                  <c:v>5.8461538461538458</c:v>
                </c:pt>
                <c:pt idx="26">
                  <c:v>8.8139534883720927</c:v>
                </c:pt>
                <c:pt idx="27">
                  <c:v>8.1951219512195124</c:v>
                </c:pt>
                <c:pt idx="28">
                  <c:v>5.1282051282051286</c:v>
                </c:pt>
                <c:pt idx="29">
                  <c:v>8.9666666666666668</c:v>
                </c:pt>
                <c:pt idx="30">
                  <c:v>5.0526315789473681</c:v>
                </c:pt>
                <c:pt idx="31">
                  <c:v>8.3157894736842106</c:v>
                </c:pt>
                <c:pt idx="32">
                  <c:v>6.666666666666667</c:v>
                </c:pt>
                <c:pt idx="33">
                  <c:v>8.0434782608695645</c:v>
                </c:pt>
                <c:pt idx="34">
                  <c:v>9.2105263157894743</c:v>
                </c:pt>
                <c:pt idx="35">
                  <c:v>7.041666666666667</c:v>
                </c:pt>
                <c:pt idx="36">
                  <c:v>7.5882352941176467</c:v>
                </c:pt>
                <c:pt idx="37">
                  <c:v>7.45</c:v>
                </c:pt>
                <c:pt idx="38">
                  <c:v>8.5</c:v>
                </c:pt>
                <c:pt idx="39">
                  <c:v>6.166666666666667</c:v>
                </c:pt>
                <c:pt idx="40">
                  <c:v>9.0500000000000007</c:v>
                </c:pt>
                <c:pt idx="41">
                  <c:v>5.7142857142857144</c:v>
                </c:pt>
                <c:pt idx="42">
                  <c:v>7.3111111111111109</c:v>
                </c:pt>
                <c:pt idx="43">
                  <c:v>9.4444444444444446</c:v>
                </c:pt>
                <c:pt idx="44">
                  <c:v>5.3461538461538458</c:v>
                </c:pt>
                <c:pt idx="45">
                  <c:v>6.6279069767441863</c:v>
                </c:pt>
                <c:pt idx="46">
                  <c:v>4.0975609756097562</c:v>
                </c:pt>
                <c:pt idx="47">
                  <c:v>7.2257323377369325</c:v>
                </c:pt>
              </c:numCache>
            </c:numRef>
          </c:val>
          <c:extLst>
            <c:ext xmlns:c16="http://schemas.microsoft.com/office/drawing/2014/chart" uri="{C3380CC4-5D6E-409C-BE32-E72D297353CC}">
              <c16:uniqueId val="{00000002-6664-421C-8BAA-A14B6A0DF790}"/>
            </c:ext>
          </c:extLst>
        </c:ser>
        <c:ser>
          <c:idx val="3"/>
          <c:order val="3"/>
          <c:tx>
            <c:strRef>
              <c:f>'Ⅱ（７）'!$K$8</c:f>
              <c:strCache>
                <c:ptCount val="1"/>
                <c:pt idx="0">
                  <c:v>④生活支援コーディネーター、協議体の活動を通じて高齢者のニーズに対応した具体的な資源の開発が行われているか（12点）（平均7.5点）</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'Ⅱ（７）'!$G$9:$G$56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'Ⅱ（７）'!$K$9:$K$56</c:f>
              <c:numCache>
                <c:formatCode>0.0</c:formatCode>
                <c:ptCount val="48"/>
                <c:pt idx="0">
                  <c:v>5.4972067039106145</c:v>
                </c:pt>
                <c:pt idx="1">
                  <c:v>5.7</c:v>
                </c:pt>
                <c:pt idx="2">
                  <c:v>5.0909090909090908</c:v>
                </c:pt>
                <c:pt idx="3">
                  <c:v>9.257142857142858</c:v>
                </c:pt>
                <c:pt idx="4">
                  <c:v>5.76</c:v>
                </c:pt>
                <c:pt idx="5">
                  <c:v>7.5428571428571427</c:v>
                </c:pt>
                <c:pt idx="6">
                  <c:v>6.3050847457627119</c:v>
                </c:pt>
                <c:pt idx="7">
                  <c:v>5.7272727272727275</c:v>
                </c:pt>
                <c:pt idx="8">
                  <c:v>6.24</c:v>
                </c:pt>
                <c:pt idx="9">
                  <c:v>5.8285714285714283</c:v>
                </c:pt>
                <c:pt idx="10">
                  <c:v>10.095238095238095</c:v>
                </c:pt>
                <c:pt idx="11">
                  <c:v>5.7777777777777777</c:v>
                </c:pt>
                <c:pt idx="12">
                  <c:v>10.64516129032258</c:v>
                </c:pt>
                <c:pt idx="13">
                  <c:v>8.3636363636363633</c:v>
                </c:pt>
                <c:pt idx="14">
                  <c:v>8.8000000000000007</c:v>
                </c:pt>
                <c:pt idx="15">
                  <c:v>12</c:v>
                </c:pt>
                <c:pt idx="16">
                  <c:v>7.5789473684210522</c:v>
                </c:pt>
                <c:pt idx="17">
                  <c:v>8.4705882352941178</c:v>
                </c:pt>
                <c:pt idx="18">
                  <c:v>7.5555555555555554</c:v>
                </c:pt>
                <c:pt idx="19">
                  <c:v>6.2337662337662341</c:v>
                </c:pt>
                <c:pt idx="20">
                  <c:v>7.4285714285714288</c:v>
                </c:pt>
                <c:pt idx="21">
                  <c:v>9.6</c:v>
                </c:pt>
                <c:pt idx="22">
                  <c:v>10</c:v>
                </c:pt>
                <c:pt idx="23">
                  <c:v>9.1034482758620694</c:v>
                </c:pt>
                <c:pt idx="24">
                  <c:v>9.473684210526315</c:v>
                </c:pt>
                <c:pt idx="25">
                  <c:v>7.384615384615385</c:v>
                </c:pt>
                <c:pt idx="26">
                  <c:v>9.2093023255813957</c:v>
                </c:pt>
                <c:pt idx="27">
                  <c:v>8.7804878048780495</c:v>
                </c:pt>
                <c:pt idx="28">
                  <c:v>4.615384615384615</c:v>
                </c:pt>
                <c:pt idx="29">
                  <c:v>8.8000000000000007</c:v>
                </c:pt>
                <c:pt idx="30">
                  <c:v>3.7894736842105261</c:v>
                </c:pt>
                <c:pt idx="31">
                  <c:v>7.5789473684210522</c:v>
                </c:pt>
                <c:pt idx="32">
                  <c:v>9.7777777777777786</c:v>
                </c:pt>
                <c:pt idx="33">
                  <c:v>8.3478260869565215</c:v>
                </c:pt>
                <c:pt idx="34">
                  <c:v>7.5789473684210522</c:v>
                </c:pt>
                <c:pt idx="35">
                  <c:v>7</c:v>
                </c:pt>
                <c:pt idx="36">
                  <c:v>4.9411764705882355</c:v>
                </c:pt>
                <c:pt idx="37">
                  <c:v>9.6</c:v>
                </c:pt>
                <c:pt idx="38">
                  <c:v>8.8235294117647065</c:v>
                </c:pt>
                <c:pt idx="39">
                  <c:v>7</c:v>
                </c:pt>
                <c:pt idx="40">
                  <c:v>8.4</c:v>
                </c:pt>
                <c:pt idx="41">
                  <c:v>8</c:v>
                </c:pt>
                <c:pt idx="42">
                  <c:v>7.4666666666666668</c:v>
                </c:pt>
                <c:pt idx="43">
                  <c:v>10.666666666666666</c:v>
                </c:pt>
                <c:pt idx="44">
                  <c:v>8.7692307692307701</c:v>
                </c:pt>
                <c:pt idx="45">
                  <c:v>8.0930232558139537</c:v>
                </c:pt>
                <c:pt idx="46">
                  <c:v>6.7317073170731705</c:v>
                </c:pt>
                <c:pt idx="47">
                  <c:v>7.5336013785180933</c:v>
                </c:pt>
              </c:numCache>
            </c:numRef>
          </c:val>
          <c:extLst>
            <c:ext xmlns:c16="http://schemas.microsoft.com/office/drawing/2014/chart" uri="{C3380CC4-5D6E-409C-BE32-E72D297353CC}">
              <c16:uniqueId val="{00000003-6664-421C-8BAA-A14B6A0DF790}"/>
            </c:ext>
          </c:extLst>
        </c:ser>
        <c:ser>
          <c:idx val="4"/>
          <c:order val="4"/>
          <c:tx>
            <c:strRef>
              <c:f>'Ⅱ（７）'!$L$8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'Ⅱ（７）'!$G$9:$G$56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'Ⅱ（７）'!$L$9:$L$56</c:f>
              <c:numCache>
                <c:formatCode>0.0</c:formatCode>
                <c:ptCount val="48"/>
                <c:pt idx="0">
                  <c:v>24.994413407821231</c:v>
                </c:pt>
                <c:pt idx="1">
                  <c:v>26.2</c:v>
                </c:pt>
                <c:pt idx="2">
                  <c:v>24.90909090909091</c:v>
                </c:pt>
                <c:pt idx="3">
                  <c:v>37.714285714285715</c:v>
                </c:pt>
                <c:pt idx="4">
                  <c:v>25.64</c:v>
                </c:pt>
                <c:pt idx="5">
                  <c:v>28.6</c:v>
                </c:pt>
                <c:pt idx="6">
                  <c:v>26.203389830508474</c:v>
                </c:pt>
                <c:pt idx="7">
                  <c:v>31.90909090909091</c:v>
                </c:pt>
                <c:pt idx="8">
                  <c:v>30.6</c:v>
                </c:pt>
                <c:pt idx="9">
                  <c:v>28.171428571428571</c:v>
                </c:pt>
                <c:pt idx="10">
                  <c:v>36.253968253968253</c:v>
                </c:pt>
                <c:pt idx="11">
                  <c:v>27.388888888888889</c:v>
                </c:pt>
                <c:pt idx="12">
                  <c:v>37.854838709677416</c:v>
                </c:pt>
                <c:pt idx="13">
                  <c:v>34.727272727272727</c:v>
                </c:pt>
                <c:pt idx="14">
                  <c:v>31</c:v>
                </c:pt>
                <c:pt idx="15">
                  <c:v>39.733333333333334</c:v>
                </c:pt>
                <c:pt idx="16">
                  <c:v>31.526315789473685</c:v>
                </c:pt>
                <c:pt idx="17">
                  <c:v>32.470588235294116</c:v>
                </c:pt>
                <c:pt idx="18">
                  <c:v>30.814814814814813</c:v>
                </c:pt>
                <c:pt idx="19">
                  <c:v>27.493506493506494</c:v>
                </c:pt>
                <c:pt idx="20">
                  <c:v>27.476190476190474</c:v>
                </c:pt>
                <c:pt idx="21">
                  <c:v>38.4</c:v>
                </c:pt>
                <c:pt idx="22">
                  <c:v>36.25925925925926</c:v>
                </c:pt>
                <c:pt idx="23">
                  <c:v>33.413793103448278</c:v>
                </c:pt>
                <c:pt idx="24">
                  <c:v>35.89473684210526</c:v>
                </c:pt>
                <c:pt idx="25">
                  <c:v>28.96153846153846</c:v>
                </c:pt>
                <c:pt idx="26">
                  <c:v>36.348837209302324</c:v>
                </c:pt>
                <c:pt idx="27">
                  <c:v>35.268292682926827</c:v>
                </c:pt>
                <c:pt idx="28">
                  <c:v>20.53846153846154</c:v>
                </c:pt>
                <c:pt idx="29">
                  <c:v>34.9</c:v>
                </c:pt>
                <c:pt idx="30">
                  <c:v>21.263157894736842</c:v>
                </c:pt>
                <c:pt idx="31">
                  <c:v>33.94736842105263</c:v>
                </c:pt>
                <c:pt idx="32">
                  <c:v>33.592592592592595</c:v>
                </c:pt>
                <c:pt idx="33">
                  <c:v>33.826086956521742</c:v>
                </c:pt>
                <c:pt idx="34">
                  <c:v>33.421052631578945</c:v>
                </c:pt>
                <c:pt idx="35">
                  <c:v>27.708333333333332</c:v>
                </c:pt>
                <c:pt idx="36">
                  <c:v>28.176470588235293</c:v>
                </c:pt>
                <c:pt idx="37">
                  <c:v>32.85</c:v>
                </c:pt>
                <c:pt idx="38">
                  <c:v>34.411764705882355</c:v>
                </c:pt>
                <c:pt idx="39">
                  <c:v>28.6</c:v>
                </c:pt>
                <c:pt idx="40">
                  <c:v>35.85</c:v>
                </c:pt>
                <c:pt idx="41">
                  <c:v>31.19047619047619</c:v>
                </c:pt>
                <c:pt idx="42">
                  <c:v>31</c:v>
                </c:pt>
                <c:pt idx="43">
                  <c:v>38.888888888888886</c:v>
                </c:pt>
                <c:pt idx="44">
                  <c:v>30.73076923076923</c:v>
                </c:pt>
                <c:pt idx="45">
                  <c:v>31</c:v>
                </c:pt>
                <c:pt idx="46">
                  <c:v>23.902439024390244</c:v>
                </c:pt>
                <c:pt idx="47">
                  <c:v>30.5807007466973</c:v>
                </c:pt>
              </c:numCache>
            </c:numRef>
          </c:val>
          <c:extLst>
            <c:ext xmlns:c16="http://schemas.microsoft.com/office/drawing/2014/chart" uri="{C3380CC4-5D6E-409C-BE32-E72D297353CC}">
              <c16:uniqueId val="{00000004-6664-421C-8BAA-A14B6A0DF790}"/>
            </c:ext>
          </c:extLst>
        </c:ser>
        <c:dLbls>
          <c:dLblPos val="ctr"/>
          <c:showLegendKey val="0"/>
          <c:showVal val="1"/>
          <c:showCatName val="0"/>
          <c:showSerName val="0"/>
          <c:showPercent val="0"/>
          <c:showBubbleSize val="0"/>
        </c:dLbls>
        <c:gapWidth val="150"/>
        <c:overlap val="100"/>
        <c:axId val="1793732976"/>
        <c:axId val="1793720080"/>
      </c:barChart>
      <c:catAx>
        <c:axId val="1793732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793720080"/>
        <c:crosses val="autoZero"/>
        <c:auto val="1"/>
        <c:lblAlgn val="ctr"/>
        <c:lblOffset val="100"/>
        <c:noMultiLvlLbl val="0"/>
      </c:catAx>
      <c:valAx>
        <c:axId val="1793720080"/>
        <c:scaling>
          <c:orientation val="minMax"/>
          <c:max val="4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7937329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ja-JP" sz="1400" b="0" i="0" baseline="0">
                <a:effectLst/>
              </a:rPr>
              <a:t>（８）要介護状態の維持改善の状況等　都道府県別市町村得点（満点</a:t>
            </a:r>
            <a:r>
              <a:rPr lang="en-US" altLang="ja-JP" sz="1400" b="0" i="0" baseline="0">
                <a:effectLst/>
              </a:rPr>
              <a:t>60</a:t>
            </a:r>
            <a:r>
              <a:rPr lang="ja-JP" altLang="ja-JP" sz="1400" b="0" i="0" baseline="0">
                <a:effectLst/>
              </a:rPr>
              <a:t>点　平均点</a:t>
            </a:r>
            <a:r>
              <a:rPr lang="en-US" altLang="ja-JP" sz="1400" b="0" i="0" baseline="0">
                <a:effectLst/>
              </a:rPr>
              <a:t>38.0</a:t>
            </a:r>
            <a:r>
              <a:rPr lang="ja-JP" altLang="ja-JP" sz="1400" b="0" i="0" baseline="0">
                <a:effectLst/>
              </a:rPr>
              <a:t>点　得点率</a:t>
            </a:r>
            <a:r>
              <a:rPr lang="en-US" altLang="ja-JP" sz="1400" b="0" i="0" baseline="0">
                <a:effectLst/>
              </a:rPr>
              <a:t>63.3%</a:t>
            </a:r>
            <a:r>
              <a:rPr lang="ja-JP" altLang="ja-JP" sz="1400" b="0" i="0" baseline="0">
                <a:effectLst/>
              </a:rPr>
              <a:t>）</a:t>
            </a:r>
            <a:endParaRPr lang="ja-JP" altLang="ja-JP" sz="140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0699218841450564E-2"/>
          <c:y val="0.11011369406477842"/>
          <c:w val="0.93269248677909311"/>
          <c:h val="0.64053124154004815"/>
        </c:manualLayout>
      </c:layout>
      <c:barChart>
        <c:barDir val="col"/>
        <c:grouping val="stacked"/>
        <c:varyColors val="0"/>
        <c:ser>
          <c:idx val="0"/>
          <c:order val="0"/>
          <c:tx>
            <c:strRef>
              <c:f>'Ⅱ（８）'!$H$8</c:f>
              <c:strCache>
                <c:ptCount val="1"/>
                <c:pt idx="0">
                  <c:v>①一定期間における、要介護認定者（要介護１・２）の要介護認定等基準時間の変化率の状況はどのようになっているか（15点）（平均9.7点）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'Ⅱ（８）'!$G$9:$G$56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'Ⅱ（８）'!$H$9:$H$56</c:f>
              <c:numCache>
                <c:formatCode>0.0</c:formatCode>
                <c:ptCount val="48"/>
                <c:pt idx="0">
                  <c:v>9.6368715083798886</c:v>
                </c:pt>
                <c:pt idx="1">
                  <c:v>10.875</c:v>
                </c:pt>
                <c:pt idx="2">
                  <c:v>9.545454545454545</c:v>
                </c:pt>
                <c:pt idx="3">
                  <c:v>9</c:v>
                </c:pt>
                <c:pt idx="4">
                  <c:v>11.4</c:v>
                </c:pt>
                <c:pt idx="5">
                  <c:v>12.857142857142858</c:v>
                </c:pt>
                <c:pt idx="6">
                  <c:v>8.3898305084745761</c:v>
                </c:pt>
                <c:pt idx="7">
                  <c:v>9.8863636363636367</c:v>
                </c:pt>
                <c:pt idx="8">
                  <c:v>9</c:v>
                </c:pt>
                <c:pt idx="9">
                  <c:v>9.4285714285714288</c:v>
                </c:pt>
                <c:pt idx="10">
                  <c:v>9.5238095238095237</c:v>
                </c:pt>
                <c:pt idx="11">
                  <c:v>9.1666666666666661</c:v>
                </c:pt>
                <c:pt idx="12">
                  <c:v>9.9193548387096779</c:v>
                </c:pt>
                <c:pt idx="13">
                  <c:v>11.363636363636363</c:v>
                </c:pt>
                <c:pt idx="14">
                  <c:v>9.5</c:v>
                </c:pt>
                <c:pt idx="15">
                  <c:v>7</c:v>
                </c:pt>
                <c:pt idx="16">
                  <c:v>7.8947368421052628</c:v>
                </c:pt>
                <c:pt idx="17">
                  <c:v>9.7058823529411757</c:v>
                </c:pt>
                <c:pt idx="18">
                  <c:v>13.888888888888889</c:v>
                </c:pt>
                <c:pt idx="19">
                  <c:v>9.9350649350649345</c:v>
                </c:pt>
                <c:pt idx="20">
                  <c:v>7.8571428571428568</c:v>
                </c:pt>
                <c:pt idx="21">
                  <c:v>7.7142857142857144</c:v>
                </c:pt>
                <c:pt idx="22">
                  <c:v>6.3888888888888893</c:v>
                </c:pt>
                <c:pt idx="23">
                  <c:v>7.7586206896551726</c:v>
                </c:pt>
                <c:pt idx="24">
                  <c:v>10.263157894736842</c:v>
                </c:pt>
                <c:pt idx="25">
                  <c:v>8.6538461538461533</c:v>
                </c:pt>
                <c:pt idx="26">
                  <c:v>7.6744186046511631</c:v>
                </c:pt>
                <c:pt idx="27">
                  <c:v>11.707317073170731</c:v>
                </c:pt>
                <c:pt idx="28">
                  <c:v>9.615384615384615</c:v>
                </c:pt>
                <c:pt idx="29">
                  <c:v>10.5</c:v>
                </c:pt>
                <c:pt idx="30">
                  <c:v>11.052631578947368</c:v>
                </c:pt>
                <c:pt idx="31">
                  <c:v>11.842105263157896</c:v>
                </c:pt>
                <c:pt idx="32">
                  <c:v>5.5555555555555554</c:v>
                </c:pt>
                <c:pt idx="33">
                  <c:v>11.086956521739131</c:v>
                </c:pt>
                <c:pt idx="34">
                  <c:v>8.6842105263157894</c:v>
                </c:pt>
                <c:pt idx="35">
                  <c:v>12.5</c:v>
                </c:pt>
                <c:pt idx="36">
                  <c:v>9.7058823529411757</c:v>
                </c:pt>
                <c:pt idx="37">
                  <c:v>12</c:v>
                </c:pt>
                <c:pt idx="38">
                  <c:v>11.029411764705882</c:v>
                </c:pt>
                <c:pt idx="39">
                  <c:v>3.5</c:v>
                </c:pt>
                <c:pt idx="40">
                  <c:v>8.25</c:v>
                </c:pt>
                <c:pt idx="41">
                  <c:v>10.714285714285714</c:v>
                </c:pt>
                <c:pt idx="42">
                  <c:v>11</c:v>
                </c:pt>
                <c:pt idx="43">
                  <c:v>10</c:v>
                </c:pt>
                <c:pt idx="44">
                  <c:v>12.692307692307692</c:v>
                </c:pt>
                <c:pt idx="45">
                  <c:v>12.55813953488372</c:v>
                </c:pt>
                <c:pt idx="46">
                  <c:v>13.902439024390244</c:v>
                </c:pt>
                <c:pt idx="47">
                  <c:v>9.6668581275129242</c:v>
                </c:pt>
              </c:numCache>
            </c:numRef>
          </c:val>
          <c:extLst>
            <c:ext xmlns:c16="http://schemas.microsoft.com/office/drawing/2014/chart" uri="{C3380CC4-5D6E-409C-BE32-E72D297353CC}">
              <c16:uniqueId val="{00000000-A536-46ED-8A94-F912D3B05EC8}"/>
            </c:ext>
          </c:extLst>
        </c:ser>
        <c:ser>
          <c:idx val="1"/>
          <c:order val="1"/>
          <c:tx>
            <c:strRef>
              <c:f>'Ⅱ（８）'!$I$8</c:f>
              <c:strCache>
                <c:ptCount val="1"/>
                <c:pt idx="0">
                  <c:v>②一定期間における要介護認定者（要介護１・２）の要介護認定の変化率の状況はどのようになっているか（15点）（平均9.5点）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'Ⅱ（８）'!$G$9:$G$56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'Ⅱ（８）'!$I$9:$I$56</c:f>
              <c:numCache>
                <c:formatCode>0.0</c:formatCode>
                <c:ptCount val="48"/>
                <c:pt idx="0">
                  <c:v>9.050279329608939</c:v>
                </c:pt>
                <c:pt idx="1">
                  <c:v>11.625</c:v>
                </c:pt>
                <c:pt idx="2">
                  <c:v>10.454545454545455</c:v>
                </c:pt>
                <c:pt idx="3">
                  <c:v>9.8571428571428577</c:v>
                </c:pt>
                <c:pt idx="4">
                  <c:v>13.2</c:v>
                </c:pt>
                <c:pt idx="5">
                  <c:v>13.285714285714286</c:v>
                </c:pt>
                <c:pt idx="6">
                  <c:v>8.6440677966101696</c:v>
                </c:pt>
                <c:pt idx="7">
                  <c:v>8.5227272727272734</c:v>
                </c:pt>
                <c:pt idx="8">
                  <c:v>9</c:v>
                </c:pt>
                <c:pt idx="9">
                  <c:v>9.8571428571428577</c:v>
                </c:pt>
                <c:pt idx="10">
                  <c:v>9.7619047619047628</c:v>
                </c:pt>
                <c:pt idx="11">
                  <c:v>9.7222222222222214</c:v>
                </c:pt>
                <c:pt idx="12">
                  <c:v>8.7096774193548381</c:v>
                </c:pt>
                <c:pt idx="13">
                  <c:v>10.454545454545455</c:v>
                </c:pt>
                <c:pt idx="14">
                  <c:v>9.5</c:v>
                </c:pt>
                <c:pt idx="15">
                  <c:v>7</c:v>
                </c:pt>
                <c:pt idx="16">
                  <c:v>7.8947368421052628</c:v>
                </c:pt>
                <c:pt idx="17">
                  <c:v>8.8235294117647065</c:v>
                </c:pt>
                <c:pt idx="18">
                  <c:v>13.333333333333334</c:v>
                </c:pt>
                <c:pt idx="19">
                  <c:v>9.3506493506493502</c:v>
                </c:pt>
                <c:pt idx="20">
                  <c:v>7.1428571428571432</c:v>
                </c:pt>
                <c:pt idx="21">
                  <c:v>8.1428571428571423</c:v>
                </c:pt>
                <c:pt idx="22">
                  <c:v>6.9444444444444446</c:v>
                </c:pt>
                <c:pt idx="23">
                  <c:v>7.2413793103448274</c:v>
                </c:pt>
                <c:pt idx="24">
                  <c:v>10.263157894736842</c:v>
                </c:pt>
                <c:pt idx="25">
                  <c:v>11.538461538461538</c:v>
                </c:pt>
                <c:pt idx="26">
                  <c:v>6.6279069767441863</c:v>
                </c:pt>
                <c:pt idx="27">
                  <c:v>10.24390243902439</c:v>
                </c:pt>
                <c:pt idx="28">
                  <c:v>11.153846153846153</c:v>
                </c:pt>
                <c:pt idx="29">
                  <c:v>8.5</c:v>
                </c:pt>
                <c:pt idx="30">
                  <c:v>11.052631578947368</c:v>
                </c:pt>
                <c:pt idx="31">
                  <c:v>11.052631578947368</c:v>
                </c:pt>
                <c:pt idx="32">
                  <c:v>5</c:v>
                </c:pt>
                <c:pt idx="33">
                  <c:v>9.7826086956521738</c:v>
                </c:pt>
                <c:pt idx="34">
                  <c:v>10.263157894736842</c:v>
                </c:pt>
                <c:pt idx="35">
                  <c:v>11.875</c:v>
                </c:pt>
                <c:pt idx="36">
                  <c:v>9.7058823529411757</c:v>
                </c:pt>
                <c:pt idx="37">
                  <c:v>12</c:v>
                </c:pt>
                <c:pt idx="38">
                  <c:v>11.911764705882353</c:v>
                </c:pt>
                <c:pt idx="39">
                  <c:v>3.25</c:v>
                </c:pt>
                <c:pt idx="40">
                  <c:v>4.5</c:v>
                </c:pt>
                <c:pt idx="41">
                  <c:v>12.857142857142858</c:v>
                </c:pt>
                <c:pt idx="42">
                  <c:v>10</c:v>
                </c:pt>
                <c:pt idx="43">
                  <c:v>10</c:v>
                </c:pt>
                <c:pt idx="44">
                  <c:v>12.115384615384615</c:v>
                </c:pt>
                <c:pt idx="45">
                  <c:v>12.906976744186046</c:v>
                </c:pt>
                <c:pt idx="46">
                  <c:v>13.536585365853659</c:v>
                </c:pt>
                <c:pt idx="47">
                  <c:v>9.5117748420448027</c:v>
                </c:pt>
              </c:numCache>
            </c:numRef>
          </c:val>
          <c:extLst>
            <c:ext xmlns:c16="http://schemas.microsoft.com/office/drawing/2014/chart" uri="{C3380CC4-5D6E-409C-BE32-E72D297353CC}">
              <c16:uniqueId val="{00000001-A536-46ED-8A94-F912D3B05EC8}"/>
            </c:ext>
          </c:extLst>
        </c:ser>
        <c:ser>
          <c:idx val="2"/>
          <c:order val="2"/>
          <c:tx>
            <c:strRef>
              <c:f>'Ⅱ（８）'!$J$8</c:f>
              <c:strCache>
                <c:ptCount val="1"/>
                <c:pt idx="0">
                  <c:v>③一定期間における、要介護認定者（要介護３～５）の要介護認定等基準時間の変化率の状況はどのようになっているか（15点）（平均9.1点）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'Ⅱ（８）'!$G$9:$G$56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'Ⅱ（８）'!$J$9:$J$56</c:f>
              <c:numCache>
                <c:formatCode>0.0</c:formatCode>
                <c:ptCount val="48"/>
                <c:pt idx="0">
                  <c:v>7.1229050279329611</c:v>
                </c:pt>
                <c:pt idx="1">
                  <c:v>6.375</c:v>
                </c:pt>
                <c:pt idx="2">
                  <c:v>9.0909090909090917</c:v>
                </c:pt>
                <c:pt idx="3">
                  <c:v>12.428571428571429</c:v>
                </c:pt>
                <c:pt idx="4">
                  <c:v>9</c:v>
                </c:pt>
                <c:pt idx="5">
                  <c:v>9.4285714285714288</c:v>
                </c:pt>
                <c:pt idx="6">
                  <c:v>11.440677966101696</c:v>
                </c:pt>
                <c:pt idx="7">
                  <c:v>11.931818181818182</c:v>
                </c:pt>
                <c:pt idx="8">
                  <c:v>10.199999999999999</c:v>
                </c:pt>
                <c:pt idx="9">
                  <c:v>8.5714285714285712</c:v>
                </c:pt>
                <c:pt idx="10">
                  <c:v>11.904761904761905</c:v>
                </c:pt>
                <c:pt idx="11">
                  <c:v>10.555555555555555</c:v>
                </c:pt>
                <c:pt idx="12">
                  <c:v>12.096774193548388</c:v>
                </c:pt>
                <c:pt idx="13">
                  <c:v>13.636363636363637</c:v>
                </c:pt>
                <c:pt idx="14">
                  <c:v>12</c:v>
                </c:pt>
                <c:pt idx="15">
                  <c:v>5</c:v>
                </c:pt>
                <c:pt idx="16">
                  <c:v>6.3157894736842106</c:v>
                </c:pt>
                <c:pt idx="17">
                  <c:v>7.9411764705882355</c:v>
                </c:pt>
                <c:pt idx="18">
                  <c:v>10.555555555555555</c:v>
                </c:pt>
                <c:pt idx="19">
                  <c:v>9.545454545454545</c:v>
                </c:pt>
                <c:pt idx="20">
                  <c:v>10</c:v>
                </c:pt>
                <c:pt idx="21">
                  <c:v>8.5714285714285712</c:v>
                </c:pt>
                <c:pt idx="22">
                  <c:v>9.4444444444444446</c:v>
                </c:pt>
                <c:pt idx="23">
                  <c:v>10.862068965517242</c:v>
                </c:pt>
                <c:pt idx="24">
                  <c:v>4.7368421052631575</c:v>
                </c:pt>
                <c:pt idx="25">
                  <c:v>8.6538461538461533</c:v>
                </c:pt>
                <c:pt idx="26">
                  <c:v>12.906976744186046</c:v>
                </c:pt>
                <c:pt idx="27">
                  <c:v>10.975609756097562</c:v>
                </c:pt>
                <c:pt idx="28">
                  <c:v>8.8461538461538467</c:v>
                </c:pt>
                <c:pt idx="29">
                  <c:v>9</c:v>
                </c:pt>
                <c:pt idx="30">
                  <c:v>10.263157894736842</c:v>
                </c:pt>
                <c:pt idx="31">
                  <c:v>1.5789473684210527</c:v>
                </c:pt>
                <c:pt idx="32">
                  <c:v>10.555555555555555</c:v>
                </c:pt>
                <c:pt idx="33">
                  <c:v>8.4782608695652169</c:v>
                </c:pt>
                <c:pt idx="34">
                  <c:v>9.473684210526315</c:v>
                </c:pt>
                <c:pt idx="35">
                  <c:v>8.125</c:v>
                </c:pt>
                <c:pt idx="36">
                  <c:v>8.8235294117647065</c:v>
                </c:pt>
                <c:pt idx="37">
                  <c:v>8.25</c:v>
                </c:pt>
                <c:pt idx="38">
                  <c:v>5.7352941176470589</c:v>
                </c:pt>
                <c:pt idx="39">
                  <c:v>3.25</c:v>
                </c:pt>
                <c:pt idx="40">
                  <c:v>11.25</c:v>
                </c:pt>
                <c:pt idx="41">
                  <c:v>10.714285714285714</c:v>
                </c:pt>
                <c:pt idx="42">
                  <c:v>8.6666666666666661</c:v>
                </c:pt>
                <c:pt idx="43">
                  <c:v>4.166666666666667</c:v>
                </c:pt>
                <c:pt idx="44">
                  <c:v>7.5</c:v>
                </c:pt>
                <c:pt idx="45">
                  <c:v>12.209302325581396</c:v>
                </c:pt>
                <c:pt idx="46">
                  <c:v>2.9268292682926829</c:v>
                </c:pt>
                <c:pt idx="47">
                  <c:v>9.0896036760482488</c:v>
                </c:pt>
              </c:numCache>
            </c:numRef>
          </c:val>
          <c:extLst>
            <c:ext xmlns:c16="http://schemas.microsoft.com/office/drawing/2014/chart" uri="{C3380CC4-5D6E-409C-BE32-E72D297353CC}">
              <c16:uniqueId val="{00000002-A536-46ED-8A94-F912D3B05EC8}"/>
            </c:ext>
          </c:extLst>
        </c:ser>
        <c:ser>
          <c:idx val="3"/>
          <c:order val="3"/>
          <c:tx>
            <c:strRef>
              <c:f>'Ⅱ（８）'!$K$8</c:f>
              <c:strCache>
                <c:ptCount val="1"/>
                <c:pt idx="0">
                  <c:v>④一定期間における要介護認定者（要介護３～５）の要介護認定の変化率の状況はどのようになっているか（15点）（平均9.7点）
</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'Ⅱ（８）'!$G$9:$G$56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'Ⅱ（８）'!$K$9:$K$56</c:f>
              <c:numCache>
                <c:formatCode>0.0</c:formatCode>
                <c:ptCount val="48"/>
                <c:pt idx="0">
                  <c:v>7.2067039106145252</c:v>
                </c:pt>
                <c:pt idx="1">
                  <c:v>7.5</c:v>
                </c:pt>
                <c:pt idx="2">
                  <c:v>9.0909090909090917</c:v>
                </c:pt>
                <c:pt idx="3">
                  <c:v>12.428571428571429</c:v>
                </c:pt>
                <c:pt idx="4">
                  <c:v>9.6</c:v>
                </c:pt>
                <c:pt idx="5">
                  <c:v>9.4285714285714288</c:v>
                </c:pt>
                <c:pt idx="6">
                  <c:v>10.423728813559322</c:v>
                </c:pt>
                <c:pt idx="7">
                  <c:v>11.931818181818182</c:v>
                </c:pt>
                <c:pt idx="8">
                  <c:v>10.199999999999999</c:v>
                </c:pt>
                <c:pt idx="9">
                  <c:v>6.4285714285714288</c:v>
                </c:pt>
                <c:pt idx="10">
                  <c:v>10.952380952380953</c:v>
                </c:pt>
                <c:pt idx="11">
                  <c:v>11.666666666666666</c:v>
                </c:pt>
                <c:pt idx="12">
                  <c:v>11.85483870967742</c:v>
                </c:pt>
                <c:pt idx="13">
                  <c:v>12.272727272727273</c:v>
                </c:pt>
                <c:pt idx="14">
                  <c:v>9</c:v>
                </c:pt>
                <c:pt idx="15">
                  <c:v>1</c:v>
                </c:pt>
                <c:pt idx="16">
                  <c:v>7.1052631578947372</c:v>
                </c:pt>
                <c:pt idx="17">
                  <c:v>9.7058823529411757</c:v>
                </c:pt>
                <c:pt idx="18">
                  <c:v>10.555555555555555</c:v>
                </c:pt>
                <c:pt idx="19">
                  <c:v>9.545454545454545</c:v>
                </c:pt>
                <c:pt idx="20">
                  <c:v>9.6428571428571423</c:v>
                </c:pt>
                <c:pt idx="21">
                  <c:v>9.8571428571428577</c:v>
                </c:pt>
                <c:pt idx="22">
                  <c:v>10.555555555555555</c:v>
                </c:pt>
                <c:pt idx="23">
                  <c:v>10.862068965517242</c:v>
                </c:pt>
                <c:pt idx="24">
                  <c:v>5.5263157894736841</c:v>
                </c:pt>
                <c:pt idx="25">
                  <c:v>6.3461538461538458</c:v>
                </c:pt>
                <c:pt idx="26">
                  <c:v>12.906976744186046</c:v>
                </c:pt>
                <c:pt idx="27">
                  <c:v>9.8780487804878057</c:v>
                </c:pt>
                <c:pt idx="28">
                  <c:v>8.8461538461538467</c:v>
                </c:pt>
                <c:pt idx="29">
                  <c:v>8.5</c:v>
                </c:pt>
                <c:pt idx="30">
                  <c:v>8.6842105263157894</c:v>
                </c:pt>
                <c:pt idx="31">
                  <c:v>3.9473684210526314</c:v>
                </c:pt>
                <c:pt idx="32">
                  <c:v>11.666666666666666</c:v>
                </c:pt>
                <c:pt idx="33">
                  <c:v>7.1739130434782608</c:v>
                </c:pt>
                <c:pt idx="34">
                  <c:v>10.263157894736842</c:v>
                </c:pt>
                <c:pt idx="35">
                  <c:v>9.375</c:v>
                </c:pt>
                <c:pt idx="36">
                  <c:v>9.7058823529411757</c:v>
                </c:pt>
                <c:pt idx="37">
                  <c:v>7.5</c:v>
                </c:pt>
                <c:pt idx="38">
                  <c:v>11.029411764705882</c:v>
                </c:pt>
                <c:pt idx="39">
                  <c:v>11.5</c:v>
                </c:pt>
                <c:pt idx="40">
                  <c:v>14.25</c:v>
                </c:pt>
                <c:pt idx="41">
                  <c:v>11.428571428571429</c:v>
                </c:pt>
                <c:pt idx="42">
                  <c:v>8.6666666666666661</c:v>
                </c:pt>
                <c:pt idx="43">
                  <c:v>7.5</c:v>
                </c:pt>
                <c:pt idx="44">
                  <c:v>12.115384615384615</c:v>
                </c:pt>
                <c:pt idx="45">
                  <c:v>10.813953488372093</c:v>
                </c:pt>
                <c:pt idx="46">
                  <c:v>13.536585365853659</c:v>
                </c:pt>
                <c:pt idx="47">
                  <c:v>9.735784032165423</c:v>
                </c:pt>
              </c:numCache>
            </c:numRef>
          </c:val>
          <c:extLst>
            <c:ext xmlns:c16="http://schemas.microsoft.com/office/drawing/2014/chart" uri="{C3380CC4-5D6E-409C-BE32-E72D297353CC}">
              <c16:uniqueId val="{00000003-A536-46ED-8A94-F912D3B05EC8}"/>
            </c:ext>
          </c:extLst>
        </c:ser>
        <c:ser>
          <c:idx val="4"/>
          <c:order val="4"/>
          <c:tx>
            <c:strRef>
              <c:f>'Ⅱ（８）'!$L$8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'Ⅱ（８）'!$G$9:$G$56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'Ⅱ（８）'!$L$9:$L$56</c:f>
              <c:numCache>
                <c:formatCode>0.0</c:formatCode>
                <c:ptCount val="48"/>
                <c:pt idx="0">
                  <c:v>33.016759776536311</c:v>
                </c:pt>
                <c:pt idx="1">
                  <c:v>36.375</c:v>
                </c:pt>
                <c:pt idx="2">
                  <c:v>38.18181818181818</c:v>
                </c:pt>
                <c:pt idx="3">
                  <c:v>43.714285714285715</c:v>
                </c:pt>
                <c:pt idx="4">
                  <c:v>43.2</c:v>
                </c:pt>
                <c:pt idx="5">
                  <c:v>45</c:v>
                </c:pt>
                <c:pt idx="6">
                  <c:v>38.898305084745765</c:v>
                </c:pt>
                <c:pt idx="7">
                  <c:v>42.272727272727273</c:v>
                </c:pt>
                <c:pt idx="8">
                  <c:v>38.4</c:v>
                </c:pt>
                <c:pt idx="9">
                  <c:v>34.285714285714285</c:v>
                </c:pt>
                <c:pt idx="10">
                  <c:v>42.142857142857146</c:v>
                </c:pt>
                <c:pt idx="11">
                  <c:v>41.111111111111114</c:v>
                </c:pt>
                <c:pt idx="12">
                  <c:v>42.58064516129032</c:v>
                </c:pt>
                <c:pt idx="13">
                  <c:v>47.727272727272727</c:v>
                </c:pt>
                <c:pt idx="14">
                  <c:v>40</c:v>
                </c:pt>
                <c:pt idx="15">
                  <c:v>20</c:v>
                </c:pt>
                <c:pt idx="16">
                  <c:v>29.210526315789473</c:v>
                </c:pt>
                <c:pt idx="17">
                  <c:v>36.176470588235297</c:v>
                </c:pt>
                <c:pt idx="18">
                  <c:v>48.333333333333336</c:v>
                </c:pt>
                <c:pt idx="19">
                  <c:v>38.376623376623378</c:v>
                </c:pt>
                <c:pt idx="20">
                  <c:v>34.642857142857146</c:v>
                </c:pt>
                <c:pt idx="21">
                  <c:v>34.285714285714285</c:v>
                </c:pt>
                <c:pt idx="22">
                  <c:v>33.333333333333336</c:v>
                </c:pt>
                <c:pt idx="23">
                  <c:v>36.724137931034484</c:v>
                </c:pt>
                <c:pt idx="24">
                  <c:v>30.789473684210527</c:v>
                </c:pt>
                <c:pt idx="25">
                  <c:v>35.192307692307693</c:v>
                </c:pt>
                <c:pt idx="26">
                  <c:v>40.116279069767444</c:v>
                </c:pt>
                <c:pt idx="27">
                  <c:v>42.804878048780488</c:v>
                </c:pt>
                <c:pt idx="28">
                  <c:v>38.46153846153846</c:v>
                </c:pt>
                <c:pt idx="29">
                  <c:v>36.5</c:v>
                </c:pt>
                <c:pt idx="30">
                  <c:v>41.05263157894737</c:v>
                </c:pt>
                <c:pt idx="31">
                  <c:v>28.421052631578949</c:v>
                </c:pt>
                <c:pt idx="32">
                  <c:v>32.777777777777779</c:v>
                </c:pt>
                <c:pt idx="33">
                  <c:v>36.521739130434781</c:v>
                </c:pt>
                <c:pt idx="34">
                  <c:v>38.684210526315788</c:v>
                </c:pt>
                <c:pt idx="35">
                  <c:v>41.875</c:v>
                </c:pt>
                <c:pt idx="36">
                  <c:v>37.941176470588232</c:v>
                </c:pt>
                <c:pt idx="37">
                  <c:v>39.75</c:v>
                </c:pt>
                <c:pt idx="38">
                  <c:v>39.705882352941174</c:v>
                </c:pt>
                <c:pt idx="39">
                  <c:v>21.5</c:v>
                </c:pt>
                <c:pt idx="40">
                  <c:v>38.25</c:v>
                </c:pt>
                <c:pt idx="41">
                  <c:v>45.714285714285715</c:v>
                </c:pt>
                <c:pt idx="42">
                  <c:v>38.333333333333336</c:v>
                </c:pt>
                <c:pt idx="43">
                  <c:v>31.666666666666668</c:v>
                </c:pt>
                <c:pt idx="44">
                  <c:v>44.42307692307692</c:v>
                </c:pt>
                <c:pt idx="45">
                  <c:v>48.488372093023258</c:v>
                </c:pt>
                <c:pt idx="46">
                  <c:v>43.902439024390247</c:v>
                </c:pt>
                <c:pt idx="47">
                  <c:v>38.004020677771393</c:v>
                </c:pt>
              </c:numCache>
            </c:numRef>
          </c:val>
          <c:extLst>
            <c:ext xmlns:c16="http://schemas.microsoft.com/office/drawing/2014/chart" uri="{C3380CC4-5D6E-409C-BE32-E72D297353CC}">
              <c16:uniqueId val="{00000004-A536-46ED-8A94-F912D3B05EC8}"/>
            </c:ext>
          </c:extLst>
        </c:ser>
        <c:dLbls>
          <c:dLblPos val="ctr"/>
          <c:showLegendKey val="0"/>
          <c:showVal val="1"/>
          <c:showCatName val="0"/>
          <c:showSerName val="0"/>
          <c:showPercent val="0"/>
          <c:showBubbleSize val="0"/>
        </c:dLbls>
        <c:gapWidth val="150"/>
        <c:overlap val="100"/>
        <c:axId val="2026777984"/>
        <c:axId val="2026776736"/>
      </c:barChart>
      <c:catAx>
        <c:axId val="2026777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26776736"/>
        <c:crosses val="autoZero"/>
        <c:auto val="1"/>
        <c:lblAlgn val="ctr"/>
        <c:lblOffset val="100"/>
        <c:noMultiLvlLbl val="0"/>
      </c:catAx>
      <c:valAx>
        <c:axId val="2026776736"/>
        <c:scaling>
          <c:orientation val="minMax"/>
          <c:max val="5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26777984"/>
        <c:crosses val="autoZero"/>
        <c:crossBetween val="between"/>
      </c:valAx>
      <c:spPr>
        <a:noFill/>
        <a:ln>
          <a:noFill/>
        </a:ln>
        <a:effectLst/>
      </c:spPr>
    </c:plotArea>
    <c:legend>
      <c:legendPos val="b"/>
      <c:layout>
        <c:manualLayout>
          <c:xMode val="edge"/>
          <c:yMode val="edge"/>
          <c:x val="7.8955021603469053E-2"/>
          <c:y val="0.81183822135668837"/>
          <c:w val="0.84076851642305872"/>
          <c:h val="0.17644755587046285"/>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ja-JP" sz="1400" b="0" i="0" u="none" strike="noStrike" baseline="0">
                <a:effectLst/>
              </a:rPr>
              <a:t>（１）介護給付の適正化　都道府県別市町村得点（満点</a:t>
            </a:r>
            <a:r>
              <a:rPr lang="en-US" altLang="ja-JP" sz="1400" b="0" i="0" u="none" strike="noStrike" baseline="0">
                <a:effectLst/>
              </a:rPr>
              <a:t>59</a:t>
            </a:r>
            <a:r>
              <a:rPr lang="ja-JP" altLang="ja-JP" sz="1400" b="0" i="0" u="none" strike="noStrike" baseline="0">
                <a:effectLst/>
              </a:rPr>
              <a:t>点　平均点</a:t>
            </a:r>
            <a:r>
              <a:rPr lang="en-US" altLang="ja-JP" sz="1400" b="0" i="0" u="none" strike="noStrike" baseline="0">
                <a:effectLst/>
              </a:rPr>
              <a:t>26.9</a:t>
            </a:r>
            <a:r>
              <a:rPr lang="ja-JP" altLang="ja-JP" sz="1400" b="0" i="0" u="none" strike="noStrike" baseline="0">
                <a:effectLst/>
              </a:rPr>
              <a:t>点　得点率</a:t>
            </a:r>
            <a:r>
              <a:rPr lang="en-US" altLang="ja-JP" sz="1400" b="0" i="0" u="none" strike="noStrike" baseline="0">
                <a:effectLst/>
              </a:rPr>
              <a:t>45.6</a:t>
            </a:r>
            <a:r>
              <a:rPr lang="ja-JP" altLang="ja-JP" sz="1400" b="0" i="0" u="none" strike="noStrike" baseline="0">
                <a:effectLst/>
              </a:rPr>
              <a:t>％）</a:t>
            </a:r>
            <a:endParaRPr lang="ja-JP" altLang="en-US" sz="140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stacked"/>
        <c:varyColors val="0"/>
        <c:ser>
          <c:idx val="0"/>
          <c:order val="0"/>
          <c:tx>
            <c:strRef>
              <c:f>'Ⅲ（１）'!$H$8</c:f>
              <c:strCache>
                <c:ptCount val="1"/>
                <c:pt idx="0">
                  <c:v>①介護給付の適正化事業の主要５事業のうち、３事業以上を実施しているか（5点）（平均4.8点）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'Ⅲ（１）'!$H$9:$H$56</c:f>
              <c:numCache>
                <c:formatCode>0.0</c:formatCode>
                <c:ptCount val="48"/>
                <c:pt idx="0">
                  <c:v>4.6648044692737427</c:v>
                </c:pt>
                <c:pt idx="1">
                  <c:v>5</c:v>
                </c:pt>
                <c:pt idx="2">
                  <c:v>4.2424242424242422</c:v>
                </c:pt>
                <c:pt idx="3">
                  <c:v>4.5714285714285712</c:v>
                </c:pt>
                <c:pt idx="4">
                  <c:v>5</c:v>
                </c:pt>
                <c:pt idx="5">
                  <c:v>5</c:v>
                </c:pt>
                <c:pt idx="6">
                  <c:v>4.5762711864406782</c:v>
                </c:pt>
                <c:pt idx="7">
                  <c:v>4.8863636363636367</c:v>
                </c:pt>
                <c:pt idx="8">
                  <c:v>4.2</c:v>
                </c:pt>
                <c:pt idx="9">
                  <c:v>5</c:v>
                </c:pt>
                <c:pt idx="10">
                  <c:v>4.9206349206349209</c:v>
                </c:pt>
                <c:pt idx="11">
                  <c:v>4.6296296296296298</c:v>
                </c:pt>
                <c:pt idx="12">
                  <c:v>4.758064516129032</c:v>
                </c:pt>
                <c:pt idx="13">
                  <c:v>5</c:v>
                </c:pt>
                <c:pt idx="14">
                  <c:v>5</c:v>
                </c:pt>
                <c:pt idx="15">
                  <c:v>5</c:v>
                </c:pt>
                <c:pt idx="16">
                  <c:v>5</c:v>
                </c:pt>
                <c:pt idx="17">
                  <c:v>5</c:v>
                </c:pt>
                <c:pt idx="18">
                  <c:v>5</c:v>
                </c:pt>
                <c:pt idx="19">
                  <c:v>4.8051948051948052</c:v>
                </c:pt>
                <c:pt idx="20">
                  <c:v>4.5238095238095237</c:v>
                </c:pt>
                <c:pt idx="21">
                  <c:v>5</c:v>
                </c:pt>
                <c:pt idx="22">
                  <c:v>5</c:v>
                </c:pt>
                <c:pt idx="23">
                  <c:v>5</c:v>
                </c:pt>
                <c:pt idx="24">
                  <c:v>5</c:v>
                </c:pt>
                <c:pt idx="25">
                  <c:v>5</c:v>
                </c:pt>
                <c:pt idx="26">
                  <c:v>5</c:v>
                </c:pt>
                <c:pt idx="27">
                  <c:v>4.8780487804878048</c:v>
                </c:pt>
                <c:pt idx="28">
                  <c:v>5</c:v>
                </c:pt>
                <c:pt idx="29">
                  <c:v>5</c:v>
                </c:pt>
                <c:pt idx="30">
                  <c:v>4.4736842105263159</c:v>
                </c:pt>
                <c:pt idx="31">
                  <c:v>4.7368421052631575</c:v>
                </c:pt>
                <c:pt idx="32">
                  <c:v>4.8148148148148149</c:v>
                </c:pt>
                <c:pt idx="33">
                  <c:v>4.7826086956521738</c:v>
                </c:pt>
                <c:pt idx="34">
                  <c:v>5</c:v>
                </c:pt>
                <c:pt idx="35">
                  <c:v>4.583333333333333</c:v>
                </c:pt>
                <c:pt idx="36">
                  <c:v>5</c:v>
                </c:pt>
                <c:pt idx="37">
                  <c:v>5</c:v>
                </c:pt>
                <c:pt idx="38">
                  <c:v>5</c:v>
                </c:pt>
                <c:pt idx="39">
                  <c:v>5</c:v>
                </c:pt>
                <c:pt idx="40">
                  <c:v>4.75</c:v>
                </c:pt>
                <c:pt idx="41">
                  <c:v>5</c:v>
                </c:pt>
                <c:pt idx="42">
                  <c:v>5</c:v>
                </c:pt>
                <c:pt idx="43">
                  <c:v>5</c:v>
                </c:pt>
                <c:pt idx="44">
                  <c:v>5</c:v>
                </c:pt>
                <c:pt idx="45">
                  <c:v>4.8837209302325579</c:v>
                </c:pt>
                <c:pt idx="46">
                  <c:v>5</c:v>
                </c:pt>
                <c:pt idx="47">
                  <c:v>4.842044801838024</c:v>
                </c:pt>
              </c:numCache>
            </c:numRef>
          </c:val>
          <c:extLst>
            <c:ext xmlns:c16="http://schemas.microsoft.com/office/drawing/2014/chart" uri="{C3380CC4-5D6E-409C-BE32-E72D297353CC}">
              <c16:uniqueId val="{00000000-393F-4831-93D0-6F22897F77C5}"/>
            </c:ext>
          </c:extLst>
        </c:ser>
        <c:ser>
          <c:idx val="1"/>
          <c:order val="1"/>
          <c:tx>
            <c:strRef>
              <c:f>'Ⅲ（１）'!$I$8</c:f>
              <c:strCache>
                <c:ptCount val="1"/>
                <c:pt idx="0">
                  <c:v>②ケアプラン点検をどの程度実施しているか（12点、6点）（平均4.9点）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'Ⅲ（１）'!$I$9:$I$56</c:f>
              <c:numCache>
                <c:formatCode>0.0</c:formatCode>
                <c:ptCount val="48"/>
                <c:pt idx="0">
                  <c:v>4.5251396648044695</c:v>
                </c:pt>
                <c:pt idx="1">
                  <c:v>5.0999999999999996</c:v>
                </c:pt>
                <c:pt idx="2">
                  <c:v>2.1818181818181817</c:v>
                </c:pt>
                <c:pt idx="3">
                  <c:v>3.9428571428571431</c:v>
                </c:pt>
                <c:pt idx="4">
                  <c:v>4.08</c:v>
                </c:pt>
                <c:pt idx="5">
                  <c:v>4.628571428571429</c:v>
                </c:pt>
                <c:pt idx="6">
                  <c:v>2.847457627118644</c:v>
                </c:pt>
                <c:pt idx="7">
                  <c:v>3.8181818181818183</c:v>
                </c:pt>
                <c:pt idx="8">
                  <c:v>2.64</c:v>
                </c:pt>
                <c:pt idx="9">
                  <c:v>0.8571428571428571</c:v>
                </c:pt>
                <c:pt idx="10">
                  <c:v>4.1904761904761907</c:v>
                </c:pt>
                <c:pt idx="11">
                  <c:v>3.1111111111111112</c:v>
                </c:pt>
                <c:pt idx="12">
                  <c:v>2.4193548387096775</c:v>
                </c:pt>
                <c:pt idx="13">
                  <c:v>2.9090909090909092</c:v>
                </c:pt>
                <c:pt idx="14">
                  <c:v>5.4</c:v>
                </c:pt>
                <c:pt idx="15">
                  <c:v>2</c:v>
                </c:pt>
                <c:pt idx="16">
                  <c:v>6.3157894736842106</c:v>
                </c:pt>
                <c:pt idx="17">
                  <c:v>8.4705882352941178</c:v>
                </c:pt>
                <c:pt idx="18">
                  <c:v>9.7777777777777786</c:v>
                </c:pt>
                <c:pt idx="19">
                  <c:v>5.5324675324675328</c:v>
                </c:pt>
                <c:pt idx="20">
                  <c:v>4.1428571428571432</c:v>
                </c:pt>
                <c:pt idx="21">
                  <c:v>3.4285714285714284</c:v>
                </c:pt>
                <c:pt idx="22">
                  <c:v>4.8888888888888893</c:v>
                </c:pt>
                <c:pt idx="23">
                  <c:v>2.6896551724137931</c:v>
                </c:pt>
                <c:pt idx="24">
                  <c:v>6.6315789473684212</c:v>
                </c:pt>
                <c:pt idx="25">
                  <c:v>1.1538461538461537</c:v>
                </c:pt>
                <c:pt idx="26">
                  <c:v>8.7906976744186043</c:v>
                </c:pt>
                <c:pt idx="27">
                  <c:v>4.8292682926829267</c:v>
                </c:pt>
                <c:pt idx="28">
                  <c:v>5.8461538461538458</c:v>
                </c:pt>
                <c:pt idx="29">
                  <c:v>1.8</c:v>
                </c:pt>
                <c:pt idx="30">
                  <c:v>4.7368421052631575</c:v>
                </c:pt>
                <c:pt idx="31">
                  <c:v>6.3157894736842106</c:v>
                </c:pt>
                <c:pt idx="32">
                  <c:v>6.8888888888888893</c:v>
                </c:pt>
                <c:pt idx="33">
                  <c:v>3.1304347826086958</c:v>
                </c:pt>
                <c:pt idx="34">
                  <c:v>6</c:v>
                </c:pt>
                <c:pt idx="35">
                  <c:v>7</c:v>
                </c:pt>
                <c:pt idx="36">
                  <c:v>5.2941176470588234</c:v>
                </c:pt>
                <c:pt idx="37">
                  <c:v>9.3000000000000007</c:v>
                </c:pt>
                <c:pt idx="38">
                  <c:v>4.2352941176470589</c:v>
                </c:pt>
                <c:pt idx="39">
                  <c:v>6.1</c:v>
                </c:pt>
                <c:pt idx="40">
                  <c:v>3.3</c:v>
                </c:pt>
                <c:pt idx="41">
                  <c:v>7.7142857142857144</c:v>
                </c:pt>
                <c:pt idx="42">
                  <c:v>9.0666666666666664</c:v>
                </c:pt>
                <c:pt idx="43">
                  <c:v>6.333333333333333</c:v>
                </c:pt>
                <c:pt idx="44">
                  <c:v>8.5384615384615383</c:v>
                </c:pt>
                <c:pt idx="45">
                  <c:v>7.2558139534883717</c:v>
                </c:pt>
                <c:pt idx="46">
                  <c:v>5.7073170731707314</c:v>
                </c:pt>
                <c:pt idx="47">
                  <c:v>4.852383687535899</c:v>
                </c:pt>
              </c:numCache>
            </c:numRef>
          </c:val>
          <c:extLst>
            <c:ext xmlns:c16="http://schemas.microsoft.com/office/drawing/2014/chart" uri="{C3380CC4-5D6E-409C-BE32-E72D297353CC}">
              <c16:uniqueId val="{00000001-393F-4831-93D0-6F22897F77C5}"/>
            </c:ext>
          </c:extLst>
        </c:ser>
        <c:ser>
          <c:idx val="2"/>
          <c:order val="2"/>
          <c:tx>
            <c:strRef>
              <c:f>'Ⅲ（１）'!$J$8</c:f>
              <c:strCache>
                <c:ptCount val="1"/>
                <c:pt idx="0">
                  <c:v>③医療情報との突合・縦覧点検を実施しているか（5点）（平均4.8点）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'Ⅲ（１）'!$J$9:$J$56</c:f>
              <c:numCache>
                <c:formatCode>0.0</c:formatCode>
                <c:ptCount val="48"/>
                <c:pt idx="0">
                  <c:v>4.4413407821229054</c:v>
                </c:pt>
                <c:pt idx="1">
                  <c:v>5</c:v>
                </c:pt>
                <c:pt idx="2">
                  <c:v>4.3939393939393936</c:v>
                </c:pt>
                <c:pt idx="3">
                  <c:v>5</c:v>
                </c:pt>
                <c:pt idx="4">
                  <c:v>4.8</c:v>
                </c:pt>
                <c:pt idx="5">
                  <c:v>5</c:v>
                </c:pt>
                <c:pt idx="6">
                  <c:v>4.6610169491525424</c:v>
                </c:pt>
                <c:pt idx="7">
                  <c:v>4.8863636363636367</c:v>
                </c:pt>
                <c:pt idx="8">
                  <c:v>4.4000000000000004</c:v>
                </c:pt>
                <c:pt idx="9">
                  <c:v>4.8571428571428568</c:v>
                </c:pt>
                <c:pt idx="10">
                  <c:v>4.7619047619047619</c:v>
                </c:pt>
                <c:pt idx="11">
                  <c:v>4.0740740740740744</c:v>
                </c:pt>
                <c:pt idx="12">
                  <c:v>5</c:v>
                </c:pt>
                <c:pt idx="13">
                  <c:v>5</c:v>
                </c:pt>
                <c:pt idx="14">
                  <c:v>5</c:v>
                </c:pt>
                <c:pt idx="15">
                  <c:v>5</c:v>
                </c:pt>
                <c:pt idx="16">
                  <c:v>4.4736842105263159</c:v>
                </c:pt>
                <c:pt idx="17">
                  <c:v>5</c:v>
                </c:pt>
                <c:pt idx="18">
                  <c:v>5</c:v>
                </c:pt>
                <c:pt idx="19">
                  <c:v>4.8051948051948052</c:v>
                </c:pt>
                <c:pt idx="20">
                  <c:v>5</c:v>
                </c:pt>
                <c:pt idx="21">
                  <c:v>5</c:v>
                </c:pt>
                <c:pt idx="22">
                  <c:v>5</c:v>
                </c:pt>
                <c:pt idx="23">
                  <c:v>5</c:v>
                </c:pt>
                <c:pt idx="24">
                  <c:v>5</c:v>
                </c:pt>
                <c:pt idx="25">
                  <c:v>5</c:v>
                </c:pt>
                <c:pt idx="26">
                  <c:v>4.8837209302325579</c:v>
                </c:pt>
                <c:pt idx="27">
                  <c:v>4.6341463414634143</c:v>
                </c:pt>
                <c:pt idx="28">
                  <c:v>5</c:v>
                </c:pt>
                <c:pt idx="29">
                  <c:v>5</c:v>
                </c:pt>
                <c:pt idx="30">
                  <c:v>4.7368421052631575</c:v>
                </c:pt>
                <c:pt idx="31">
                  <c:v>5</c:v>
                </c:pt>
                <c:pt idx="32">
                  <c:v>5</c:v>
                </c:pt>
                <c:pt idx="33">
                  <c:v>5</c:v>
                </c:pt>
                <c:pt idx="34">
                  <c:v>4.4736842105263159</c:v>
                </c:pt>
                <c:pt idx="35">
                  <c:v>5</c:v>
                </c:pt>
                <c:pt idx="36">
                  <c:v>4.4117647058823533</c:v>
                </c:pt>
                <c:pt idx="37">
                  <c:v>5</c:v>
                </c:pt>
                <c:pt idx="38">
                  <c:v>5</c:v>
                </c:pt>
                <c:pt idx="39">
                  <c:v>4.916666666666667</c:v>
                </c:pt>
                <c:pt idx="40">
                  <c:v>4.75</c:v>
                </c:pt>
                <c:pt idx="41">
                  <c:v>4.5238095238095237</c:v>
                </c:pt>
                <c:pt idx="42">
                  <c:v>5</c:v>
                </c:pt>
                <c:pt idx="43">
                  <c:v>4.4444444444444446</c:v>
                </c:pt>
                <c:pt idx="44">
                  <c:v>5</c:v>
                </c:pt>
                <c:pt idx="45">
                  <c:v>4.8837209302325579</c:v>
                </c:pt>
                <c:pt idx="46">
                  <c:v>5</c:v>
                </c:pt>
                <c:pt idx="47">
                  <c:v>4.8047099368179209</c:v>
                </c:pt>
              </c:numCache>
            </c:numRef>
          </c:val>
          <c:extLst>
            <c:ext xmlns:c16="http://schemas.microsoft.com/office/drawing/2014/chart" uri="{C3380CC4-5D6E-409C-BE32-E72D297353CC}">
              <c16:uniqueId val="{00000002-393F-4831-93D0-6F22897F77C5}"/>
            </c:ext>
          </c:extLst>
        </c:ser>
        <c:ser>
          <c:idx val="3"/>
          <c:order val="3"/>
          <c:tx>
            <c:strRef>
              <c:f>'Ⅲ（１）'!$K$8</c:f>
              <c:strCache>
                <c:ptCount val="1"/>
                <c:pt idx="0">
                  <c:v>④福祉用具の利用に関しリハビリテーション専門職が関与する仕組みを設けているか（15点）（平均2.7点）</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'Ⅲ（１）'!$K$9:$K$56</c:f>
              <c:numCache>
                <c:formatCode>0.0</c:formatCode>
                <c:ptCount val="48"/>
                <c:pt idx="0">
                  <c:v>2.0726256983240225</c:v>
                </c:pt>
                <c:pt idx="1">
                  <c:v>1.8</c:v>
                </c:pt>
                <c:pt idx="2">
                  <c:v>0</c:v>
                </c:pt>
                <c:pt idx="3">
                  <c:v>2.4</c:v>
                </c:pt>
                <c:pt idx="4">
                  <c:v>0.4</c:v>
                </c:pt>
                <c:pt idx="5">
                  <c:v>5.1142857142857139</c:v>
                </c:pt>
                <c:pt idx="6">
                  <c:v>1.0169491525423728</c:v>
                </c:pt>
                <c:pt idx="7">
                  <c:v>0.84090909090909094</c:v>
                </c:pt>
                <c:pt idx="8">
                  <c:v>1.28</c:v>
                </c:pt>
                <c:pt idx="9">
                  <c:v>0.8571428571428571</c:v>
                </c:pt>
                <c:pt idx="10">
                  <c:v>3.8412698412698414</c:v>
                </c:pt>
                <c:pt idx="11">
                  <c:v>1.2962962962962963</c:v>
                </c:pt>
                <c:pt idx="12">
                  <c:v>2.370967741935484</c:v>
                </c:pt>
                <c:pt idx="13">
                  <c:v>1.3636363636363635</c:v>
                </c:pt>
                <c:pt idx="14">
                  <c:v>3.9</c:v>
                </c:pt>
                <c:pt idx="15">
                  <c:v>2</c:v>
                </c:pt>
                <c:pt idx="16">
                  <c:v>3.263157894736842</c:v>
                </c:pt>
                <c:pt idx="17">
                  <c:v>6.4117647058823533</c:v>
                </c:pt>
                <c:pt idx="18">
                  <c:v>1.8518518518518519</c:v>
                </c:pt>
                <c:pt idx="19">
                  <c:v>2.4805194805194803</c:v>
                </c:pt>
                <c:pt idx="20">
                  <c:v>2.1904761904761907</c:v>
                </c:pt>
                <c:pt idx="21">
                  <c:v>7.7142857142857144</c:v>
                </c:pt>
                <c:pt idx="22">
                  <c:v>1.2777777777777777</c:v>
                </c:pt>
                <c:pt idx="23">
                  <c:v>1.3793103448275863</c:v>
                </c:pt>
                <c:pt idx="24">
                  <c:v>9.1052631578947363</c:v>
                </c:pt>
                <c:pt idx="25">
                  <c:v>1.9230769230769231</c:v>
                </c:pt>
                <c:pt idx="26">
                  <c:v>4.5813953488372094</c:v>
                </c:pt>
                <c:pt idx="27">
                  <c:v>4</c:v>
                </c:pt>
                <c:pt idx="28">
                  <c:v>1.1538461538461537</c:v>
                </c:pt>
                <c:pt idx="29">
                  <c:v>5.0999999999999996</c:v>
                </c:pt>
                <c:pt idx="30">
                  <c:v>1.0526315789473684</c:v>
                </c:pt>
                <c:pt idx="31">
                  <c:v>4.3157894736842106</c:v>
                </c:pt>
                <c:pt idx="32">
                  <c:v>5.333333333333333</c:v>
                </c:pt>
                <c:pt idx="33">
                  <c:v>1.7391304347826086</c:v>
                </c:pt>
                <c:pt idx="34">
                  <c:v>1.1578947368421053</c:v>
                </c:pt>
                <c:pt idx="35">
                  <c:v>1.25</c:v>
                </c:pt>
                <c:pt idx="36">
                  <c:v>1.7647058823529411</c:v>
                </c:pt>
                <c:pt idx="37">
                  <c:v>1</c:v>
                </c:pt>
                <c:pt idx="38">
                  <c:v>7.9117647058823533</c:v>
                </c:pt>
                <c:pt idx="39">
                  <c:v>2.9833333333333334</c:v>
                </c:pt>
                <c:pt idx="40">
                  <c:v>2.5</c:v>
                </c:pt>
                <c:pt idx="41">
                  <c:v>5.5714285714285712</c:v>
                </c:pt>
                <c:pt idx="42">
                  <c:v>2.7555555555555555</c:v>
                </c:pt>
                <c:pt idx="43">
                  <c:v>8.7222222222222214</c:v>
                </c:pt>
                <c:pt idx="44">
                  <c:v>6</c:v>
                </c:pt>
                <c:pt idx="45">
                  <c:v>2.3023255813953489</c:v>
                </c:pt>
                <c:pt idx="46">
                  <c:v>0.78048780487804881</c:v>
                </c:pt>
                <c:pt idx="47">
                  <c:v>2.7352096496266514</c:v>
                </c:pt>
              </c:numCache>
            </c:numRef>
          </c:val>
          <c:extLst>
            <c:ext xmlns:c16="http://schemas.microsoft.com/office/drawing/2014/chart" uri="{C3380CC4-5D6E-409C-BE32-E72D297353CC}">
              <c16:uniqueId val="{00000003-393F-4831-93D0-6F22897F77C5}"/>
            </c:ext>
          </c:extLst>
        </c:ser>
        <c:ser>
          <c:idx val="4"/>
          <c:order val="4"/>
          <c:tx>
            <c:strRef>
              <c:f>'Ⅲ（１）'!$L$8</c:f>
              <c:strCache>
                <c:ptCount val="1"/>
                <c:pt idx="0">
                  <c:v>⑤住宅改修の利用に際して、建築専門職、リハビリテーション専門職等が適切に関与する仕組みを設けているか（12点）（平均3.9点）</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'Ⅲ（１）'!$L$9:$L$56</c:f>
              <c:numCache>
                <c:formatCode>0.0</c:formatCode>
                <c:ptCount val="48"/>
                <c:pt idx="0">
                  <c:v>3.8659217877094973</c:v>
                </c:pt>
                <c:pt idx="1">
                  <c:v>2.1</c:v>
                </c:pt>
                <c:pt idx="2">
                  <c:v>1.2121212121212122</c:v>
                </c:pt>
                <c:pt idx="3">
                  <c:v>3.3714285714285714</c:v>
                </c:pt>
                <c:pt idx="4">
                  <c:v>0.8</c:v>
                </c:pt>
                <c:pt idx="5">
                  <c:v>1.8285714285714285</c:v>
                </c:pt>
                <c:pt idx="6">
                  <c:v>0.71186440677966101</c:v>
                </c:pt>
                <c:pt idx="7">
                  <c:v>2.3636363636363638</c:v>
                </c:pt>
                <c:pt idx="8">
                  <c:v>1.68</c:v>
                </c:pt>
                <c:pt idx="9">
                  <c:v>2.0571428571428569</c:v>
                </c:pt>
                <c:pt idx="10">
                  <c:v>1.2698412698412698</c:v>
                </c:pt>
                <c:pt idx="11">
                  <c:v>1.4074074074074074</c:v>
                </c:pt>
                <c:pt idx="12">
                  <c:v>5.67741935483871</c:v>
                </c:pt>
                <c:pt idx="13">
                  <c:v>3.393939393939394</c:v>
                </c:pt>
                <c:pt idx="14">
                  <c:v>5</c:v>
                </c:pt>
                <c:pt idx="15">
                  <c:v>6.1333333333333337</c:v>
                </c:pt>
                <c:pt idx="16">
                  <c:v>7.4736842105263159</c:v>
                </c:pt>
                <c:pt idx="17">
                  <c:v>4.8235294117647056</c:v>
                </c:pt>
                <c:pt idx="18">
                  <c:v>4.1481481481481479</c:v>
                </c:pt>
                <c:pt idx="19">
                  <c:v>2.8571428571428572</c:v>
                </c:pt>
                <c:pt idx="20">
                  <c:v>2.9047619047619047</c:v>
                </c:pt>
                <c:pt idx="21">
                  <c:v>7.371428571428571</c:v>
                </c:pt>
                <c:pt idx="22">
                  <c:v>5.1481481481481479</c:v>
                </c:pt>
                <c:pt idx="23">
                  <c:v>1.7241379310344827</c:v>
                </c:pt>
                <c:pt idx="24">
                  <c:v>8.4210526315789469</c:v>
                </c:pt>
                <c:pt idx="25">
                  <c:v>4.6923076923076925</c:v>
                </c:pt>
                <c:pt idx="26">
                  <c:v>6.5116279069767442</c:v>
                </c:pt>
                <c:pt idx="27">
                  <c:v>7.4146341463414638</c:v>
                </c:pt>
                <c:pt idx="28">
                  <c:v>2.6666666666666665</c:v>
                </c:pt>
                <c:pt idx="29">
                  <c:v>3.8666666666666667</c:v>
                </c:pt>
                <c:pt idx="30">
                  <c:v>3.1578947368421053</c:v>
                </c:pt>
                <c:pt idx="31">
                  <c:v>4.4210526315789478</c:v>
                </c:pt>
                <c:pt idx="32">
                  <c:v>4.5185185185185182</c:v>
                </c:pt>
                <c:pt idx="33">
                  <c:v>3.5652173913043477</c:v>
                </c:pt>
                <c:pt idx="34">
                  <c:v>2.6315789473684212</c:v>
                </c:pt>
                <c:pt idx="35">
                  <c:v>2.3333333333333335</c:v>
                </c:pt>
                <c:pt idx="36">
                  <c:v>3.0588235294117645</c:v>
                </c:pt>
                <c:pt idx="37">
                  <c:v>1</c:v>
                </c:pt>
                <c:pt idx="38">
                  <c:v>7.2352941176470589</c:v>
                </c:pt>
                <c:pt idx="39">
                  <c:v>2.2666666666666666</c:v>
                </c:pt>
                <c:pt idx="40">
                  <c:v>5</c:v>
                </c:pt>
                <c:pt idx="41">
                  <c:v>7.9047619047619051</c:v>
                </c:pt>
                <c:pt idx="42">
                  <c:v>6.3111111111111109</c:v>
                </c:pt>
                <c:pt idx="43">
                  <c:v>5.2222222222222223</c:v>
                </c:pt>
                <c:pt idx="44">
                  <c:v>5.3076923076923075</c:v>
                </c:pt>
                <c:pt idx="45">
                  <c:v>4.0930232558139537</c:v>
                </c:pt>
                <c:pt idx="46">
                  <c:v>8.536585365853659</c:v>
                </c:pt>
                <c:pt idx="47">
                  <c:v>3.8518093049971283</c:v>
                </c:pt>
              </c:numCache>
            </c:numRef>
          </c:val>
          <c:extLst>
            <c:ext xmlns:c16="http://schemas.microsoft.com/office/drawing/2014/chart" uri="{C3380CC4-5D6E-409C-BE32-E72D297353CC}">
              <c16:uniqueId val="{00000004-393F-4831-93D0-6F22897F77C5}"/>
            </c:ext>
          </c:extLst>
        </c:ser>
        <c:ser>
          <c:idx val="5"/>
          <c:order val="5"/>
          <c:tx>
            <c:strRef>
              <c:f>'Ⅲ（１）'!$M$8</c:f>
              <c:strCache>
                <c:ptCount val="1"/>
                <c:pt idx="0">
                  <c:v>⑥給付実績を活用した適正化事業を実施しているか（10点）（平均5.8点）</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'Ⅲ（１）'!$M$9:$M$56</c:f>
              <c:numCache>
                <c:formatCode>0.0</c:formatCode>
                <c:ptCount val="48"/>
                <c:pt idx="0">
                  <c:v>3.0726256983240225</c:v>
                </c:pt>
                <c:pt idx="1">
                  <c:v>7.75</c:v>
                </c:pt>
                <c:pt idx="2">
                  <c:v>1.8181818181818181</c:v>
                </c:pt>
                <c:pt idx="3">
                  <c:v>4.8571428571428568</c:v>
                </c:pt>
                <c:pt idx="4">
                  <c:v>8</c:v>
                </c:pt>
                <c:pt idx="5">
                  <c:v>1.7142857142857142</c:v>
                </c:pt>
                <c:pt idx="6">
                  <c:v>4.7457627118644066</c:v>
                </c:pt>
                <c:pt idx="7">
                  <c:v>6.3636363636363633</c:v>
                </c:pt>
                <c:pt idx="8">
                  <c:v>3.2</c:v>
                </c:pt>
                <c:pt idx="9">
                  <c:v>4</c:v>
                </c:pt>
                <c:pt idx="10">
                  <c:v>4.2857142857142856</c:v>
                </c:pt>
                <c:pt idx="11">
                  <c:v>6.2962962962962967</c:v>
                </c:pt>
                <c:pt idx="12">
                  <c:v>7.903225806451613</c:v>
                </c:pt>
                <c:pt idx="13">
                  <c:v>5.1515151515151514</c:v>
                </c:pt>
                <c:pt idx="14">
                  <c:v>5.333333333333333</c:v>
                </c:pt>
                <c:pt idx="15">
                  <c:v>8</c:v>
                </c:pt>
                <c:pt idx="16">
                  <c:v>4.7368421052631575</c:v>
                </c:pt>
                <c:pt idx="17">
                  <c:v>8.235294117647058</c:v>
                </c:pt>
                <c:pt idx="18">
                  <c:v>6.2962962962962967</c:v>
                </c:pt>
                <c:pt idx="19">
                  <c:v>5.3246753246753249</c:v>
                </c:pt>
                <c:pt idx="20">
                  <c:v>5.9523809523809526</c:v>
                </c:pt>
                <c:pt idx="21">
                  <c:v>9.4285714285714288</c:v>
                </c:pt>
                <c:pt idx="22">
                  <c:v>7.5925925925925926</c:v>
                </c:pt>
                <c:pt idx="23">
                  <c:v>6.8965517241379306</c:v>
                </c:pt>
                <c:pt idx="24">
                  <c:v>9.473684210526315</c:v>
                </c:pt>
                <c:pt idx="25">
                  <c:v>5.384615384615385</c:v>
                </c:pt>
                <c:pt idx="26">
                  <c:v>9.0697674418604652</c:v>
                </c:pt>
                <c:pt idx="27">
                  <c:v>7.5609756097560972</c:v>
                </c:pt>
                <c:pt idx="28">
                  <c:v>5.384615384615385</c:v>
                </c:pt>
                <c:pt idx="29">
                  <c:v>5.333333333333333</c:v>
                </c:pt>
                <c:pt idx="30">
                  <c:v>1.5789473684210527</c:v>
                </c:pt>
                <c:pt idx="31">
                  <c:v>6.3157894736842106</c:v>
                </c:pt>
                <c:pt idx="32">
                  <c:v>7.0370370370370372</c:v>
                </c:pt>
                <c:pt idx="33">
                  <c:v>6.9565217391304346</c:v>
                </c:pt>
                <c:pt idx="34">
                  <c:v>5.7894736842105265</c:v>
                </c:pt>
                <c:pt idx="35">
                  <c:v>3.3333333333333335</c:v>
                </c:pt>
                <c:pt idx="36">
                  <c:v>4.117647058823529</c:v>
                </c:pt>
                <c:pt idx="37">
                  <c:v>4</c:v>
                </c:pt>
                <c:pt idx="38">
                  <c:v>8.8235294117647065</c:v>
                </c:pt>
                <c:pt idx="39">
                  <c:v>9.1666666666666661</c:v>
                </c:pt>
                <c:pt idx="40">
                  <c:v>4.5</c:v>
                </c:pt>
                <c:pt idx="41">
                  <c:v>9.0476190476190474</c:v>
                </c:pt>
                <c:pt idx="42">
                  <c:v>4.4444444444444446</c:v>
                </c:pt>
                <c:pt idx="43">
                  <c:v>8.3333333333333339</c:v>
                </c:pt>
                <c:pt idx="44">
                  <c:v>6.9230769230769234</c:v>
                </c:pt>
                <c:pt idx="45">
                  <c:v>3.7209302325581395</c:v>
                </c:pt>
                <c:pt idx="46">
                  <c:v>8.7804878048780495</c:v>
                </c:pt>
                <c:pt idx="47">
                  <c:v>5.7955198161975874</c:v>
                </c:pt>
              </c:numCache>
            </c:numRef>
          </c:val>
          <c:extLst>
            <c:ext xmlns:c16="http://schemas.microsoft.com/office/drawing/2014/chart" uri="{C3380CC4-5D6E-409C-BE32-E72D297353CC}">
              <c16:uniqueId val="{00000005-393F-4831-93D0-6F22897F77C5}"/>
            </c:ext>
          </c:extLst>
        </c:ser>
        <c:ser>
          <c:idx val="6"/>
          <c:order val="6"/>
          <c:tx>
            <c:strRef>
              <c:f>'Ⅲ（１）'!$N$8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'Ⅲ（１）'!$N$9:$N$56</c:f>
              <c:numCache>
                <c:formatCode>0.0</c:formatCode>
                <c:ptCount val="48"/>
                <c:pt idx="0">
                  <c:v>22.64245810055866</c:v>
                </c:pt>
                <c:pt idx="1">
                  <c:v>26.75</c:v>
                </c:pt>
                <c:pt idx="2">
                  <c:v>13.848484848484848</c:v>
                </c:pt>
                <c:pt idx="3">
                  <c:v>24.142857142857142</c:v>
                </c:pt>
                <c:pt idx="4">
                  <c:v>23.08</c:v>
                </c:pt>
                <c:pt idx="5">
                  <c:v>23.285714285714285</c:v>
                </c:pt>
                <c:pt idx="6">
                  <c:v>18.559322033898304</c:v>
                </c:pt>
                <c:pt idx="7">
                  <c:v>23.15909090909091</c:v>
                </c:pt>
                <c:pt idx="8">
                  <c:v>17.399999999999999</c:v>
                </c:pt>
                <c:pt idx="9">
                  <c:v>17.62857142857143</c:v>
                </c:pt>
                <c:pt idx="10">
                  <c:v>23.269841269841269</c:v>
                </c:pt>
                <c:pt idx="11">
                  <c:v>20.814814814814813</c:v>
                </c:pt>
                <c:pt idx="12">
                  <c:v>28.129032258064516</c:v>
                </c:pt>
                <c:pt idx="13">
                  <c:v>22.818181818181817</c:v>
                </c:pt>
                <c:pt idx="14">
                  <c:v>29.633333333333333</c:v>
                </c:pt>
                <c:pt idx="15">
                  <c:v>28.133333333333333</c:v>
                </c:pt>
                <c:pt idx="16">
                  <c:v>31.263157894736842</c:v>
                </c:pt>
                <c:pt idx="17">
                  <c:v>37.941176470588232</c:v>
                </c:pt>
                <c:pt idx="18">
                  <c:v>32.074074074074076</c:v>
                </c:pt>
                <c:pt idx="19">
                  <c:v>25.805194805194805</c:v>
                </c:pt>
                <c:pt idx="20">
                  <c:v>24.714285714285715</c:v>
                </c:pt>
                <c:pt idx="21">
                  <c:v>37.942857142857143</c:v>
                </c:pt>
                <c:pt idx="22">
                  <c:v>28.907407407407408</c:v>
                </c:pt>
                <c:pt idx="23">
                  <c:v>22.689655172413794</c:v>
                </c:pt>
                <c:pt idx="24">
                  <c:v>43.631578947368418</c:v>
                </c:pt>
                <c:pt idx="25">
                  <c:v>23.153846153846153</c:v>
                </c:pt>
                <c:pt idx="26">
                  <c:v>38.837209302325583</c:v>
                </c:pt>
                <c:pt idx="27">
                  <c:v>33.31707317073171</c:v>
                </c:pt>
                <c:pt idx="28">
                  <c:v>25.051282051282051</c:v>
                </c:pt>
                <c:pt idx="29">
                  <c:v>26.1</c:v>
                </c:pt>
                <c:pt idx="30">
                  <c:v>19.736842105263158</c:v>
                </c:pt>
                <c:pt idx="31">
                  <c:v>31.105263157894736</c:v>
                </c:pt>
                <c:pt idx="32">
                  <c:v>33.592592592592595</c:v>
                </c:pt>
                <c:pt idx="33">
                  <c:v>25.173913043478262</c:v>
                </c:pt>
                <c:pt idx="34">
                  <c:v>25.05263157894737</c:v>
                </c:pt>
                <c:pt idx="35">
                  <c:v>23.5</c:v>
                </c:pt>
                <c:pt idx="36">
                  <c:v>23.647058823529413</c:v>
                </c:pt>
                <c:pt idx="37">
                  <c:v>25.3</c:v>
                </c:pt>
                <c:pt idx="38">
                  <c:v>38.205882352941174</c:v>
                </c:pt>
                <c:pt idx="39">
                  <c:v>30.433333333333334</c:v>
                </c:pt>
                <c:pt idx="40">
                  <c:v>24.8</c:v>
                </c:pt>
                <c:pt idx="41">
                  <c:v>39.761904761904759</c:v>
                </c:pt>
                <c:pt idx="42">
                  <c:v>32.577777777777776</c:v>
                </c:pt>
                <c:pt idx="43">
                  <c:v>38.055555555555557</c:v>
                </c:pt>
                <c:pt idx="44">
                  <c:v>36.769230769230766</c:v>
                </c:pt>
                <c:pt idx="45">
                  <c:v>27.13953488372093</c:v>
                </c:pt>
                <c:pt idx="46">
                  <c:v>33.804878048780488</c:v>
                </c:pt>
                <c:pt idx="47">
                  <c:v>26.881677197013211</c:v>
                </c:pt>
              </c:numCache>
            </c:numRef>
          </c:val>
          <c:extLst>
            <c:ext xmlns:c16="http://schemas.microsoft.com/office/drawing/2014/chart" uri="{C3380CC4-5D6E-409C-BE32-E72D297353CC}">
              <c16:uniqueId val="{00000006-393F-4831-93D0-6F22897F77C5}"/>
            </c:ext>
          </c:extLst>
        </c:ser>
        <c:dLbls>
          <c:dLblPos val="ctr"/>
          <c:showLegendKey val="0"/>
          <c:showVal val="1"/>
          <c:showCatName val="0"/>
          <c:showSerName val="0"/>
          <c:showPercent val="0"/>
          <c:showBubbleSize val="0"/>
        </c:dLbls>
        <c:gapWidth val="150"/>
        <c:overlap val="100"/>
        <c:axId val="2030847744"/>
        <c:axId val="2030830688"/>
      </c:barChart>
      <c:catAx>
        <c:axId val="2030847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30830688"/>
        <c:crosses val="autoZero"/>
        <c:auto val="1"/>
        <c:lblAlgn val="ctr"/>
        <c:lblOffset val="100"/>
        <c:noMultiLvlLbl val="0"/>
      </c:catAx>
      <c:valAx>
        <c:axId val="2030830688"/>
        <c:scaling>
          <c:orientation val="minMax"/>
          <c:max val="45"/>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308477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ja-JP" sz="1400" b="0" i="0" baseline="0" dirty="0">
                <a:effectLst/>
              </a:rPr>
              <a:t>（２）介護人材の確保　都道府県別市町村得点（満点</a:t>
            </a:r>
            <a:r>
              <a:rPr lang="en-US" altLang="ja-JP" sz="1400" b="0" i="0" baseline="0" dirty="0">
                <a:effectLst/>
              </a:rPr>
              <a:t>24</a:t>
            </a:r>
            <a:r>
              <a:rPr lang="ja-JP" altLang="ja-JP" sz="1400" b="0" i="0" baseline="0" dirty="0">
                <a:effectLst/>
              </a:rPr>
              <a:t>点　平均点</a:t>
            </a:r>
            <a:r>
              <a:rPr lang="en-US" altLang="ja-JP" sz="1400" b="0" i="0" baseline="0" dirty="0" smtClean="0">
                <a:effectLst/>
              </a:rPr>
              <a:t>7.8</a:t>
            </a:r>
            <a:r>
              <a:rPr lang="ja-JP" altLang="ja-JP" sz="1400" b="0" i="0" baseline="0" dirty="0" smtClean="0">
                <a:effectLst/>
              </a:rPr>
              <a:t>点</a:t>
            </a:r>
            <a:r>
              <a:rPr lang="ja-JP" altLang="ja-JP" sz="1400" b="0" i="0" baseline="0" dirty="0">
                <a:effectLst/>
              </a:rPr>
              <a:t>　得点率</a:t>
            </a:r>
            <a:r>
              <a:rPr lang="en-US" altLang="ja-JP" sz="1400" b="0" i="0" baseline="0" dirty="0">
                <a:effectLst/>
              </a:rPr>
              <a:t>32.7%</a:t>
            </a:r>
            <a:r>
              <a:rPr lang="ja-JP" altLang="ja-JP" sz="1400" b="0" i="0" baseline="0" dirty="0">
                <a:effectLst/>
              </a:rPr>
              <a:t>）</a:t>
            </a:r>
            <a:endParaRPr lang="ja-JP" altLang="ja-JP" sz="1400"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stacked"/>
        <c:varyColors val="0"/>
        <c:ser>
          <c:idx val="0"/>
          <c:order val="0"/>
          <c:tx>
            <c:strRef>
              <c:f>'Ⅲ（２）'!$H$8</c:f>
              <c:strCache>
                <c:ptCount val="1"/>
                <c:pt idx="0">
                  <c:v>①必要な介護人材を確保するための具体的な取組を行っているか（12点）（平均7.1点）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'Ⅲ（２）'!$G$9:$G$56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'Ⅲ（２）'!$H$9:$H$56</c:f>
              <c:numCache>
                <c:formatCode>0.0</c:formatCode>
                <c:ptCount val="48"/>
                <c:pt idx="0">
                  <c:v>8.1117318435754182</c:v>
                </c:pt>
                <c:pt idx="1">
                  <c:v>4.5</c:v>
                </c:pt>
                <c:pt idx="2">
                  <c:v>8</c:v>
                </c:pt>
                <c:pt idx="3">
                  <c:v>7.5428571428571427</c:v>
                </c:pt>
                <c:pt idx="4">
                  <c:v>4.32</c:v>
                </c:pt>
                <c:pt idx="5">
                  <c:v>6.8571428571428568</c:v>
                </c:pt>
                <c:pt idx="6">
                  <c:v>5.2881355932203391</c:v>
                </c:pt>
                <c:pt idx="7">
                  <c:v>3</c:v>
                </c:pt>
                <c:pt idx="8">
                  <c:v>6.72</c:v>
                </c:pt>
                <c:pt idx="9">
                  <c:v>3.7714285714285714</c:v>
                </c:pt>
                <c:pt idx="10">
                  <c:v>6.2857142857142856</c:v>
                </c:pt>
                <c:pt idx="11">
                  <c:v>9.3333333333333339</c:v>
                </c:pt>
                <c:pt idx="12">
                  <c:v>10.258064516129032</c:v>
                </c:pt>
                <c:pt idx="13">
                  <c:v>8.3636363636363633</c:v>
                </c:pt>
                <c:pt idx="14">
                  <c:v>9.1999999999999993</c:v>
                </c:pt>
                <c:pt idx="15">
                  <c:v>12</c:v>
                </c:pt>
                <c:pt idx="16">
                  <c:v>8.8421052631578956</c:v>
                </c:pt>
                <c:pt idx="17">
                  <c:v>8.4705882352941178</c:v>
                </c:pt>
                <c:pt idx="18">
                  <c:v>5.333333333333333</c:v>
                </c:pt>
                <c:pt idx="19">
                  <c:v>6.5454545454545459</c:v>
                </c:pt>
                <c:pt idx="20">
                  <c:v>5.7142857142857144</c:v>
                </c:pt>
                <c:pt idx="21">
                  <c:v>12</c:v>
                </c:pt>
                <c:pt idx="22">
                  <c:v>6.4444444444444446</c:v>
                </c:pt>
                <c:pt idx="23">
                  <c:v>4.5517241379310347</c:v>
                </c:pt>
                <c:pt idx="24">
                  <c:v>12</c:v>
                </c:pt>
                <c:pt idx="25">
                  <c:v>8.3076923076923084</c:v>
                </c:pt>
                <c:pt idx="26">
                  <c:v>11.720930232558139</c:v>
                </c:pt>
                <c:pt idx="27">
                  <c:v>9.6585365853658534</c:v>
                </c:pt>
                <c:pt idx="28">
                  <c:v>3.6923076923076925</c:v>
                </c:pt>
                <c:pt idx="29">
                  <c:v>8.8000000000000007</c:v>
                </c:pt>
                <c:pt idx="30">
                  <c:v>3.1578947368421053</c:v>
                </c:pt>
                <c:pt idx="31">
                  <c:v>12</c:v>
                </c:pt>
                <c:pt idx="32">
                  <c:v>6.2222222222222223</c:v>
                </c:pt>
                <c:pt idx="33">
                  <c:v>10.956521739130435</c:v>
                </c:pt>
                <c:pt idx="34">
                  <c:v>5.6842105263157894</c:v>
                </c:pt>
                <c:pt idx="35">
                  <c:v>3.5</c:v>
                </c:pt>
                <c:pt idx="36">
                  <c:v>2.8235294117647061</c:v>
                </c:pt>
                <c:pt idx="37">
                  <c:v>4.8</c:v>
                </c:pt>
                <c:pt idx="38">
                  <c:v>8.117647058823529</c:v>
                </c:pt>
                <c:pt idx="39">
                  <c:v>3</c:v>
                </c:pt>
                <c:pt idx="40">
                  <c:v>6.6</c:v>
                </c:pt>
                <c:pt idx="41">
                  <c:v>10.857142857142858</c:v>
                </c:pt>
                <c:pt idx="42">
                  <c:v>8.2666666666666675</c:v>
                </c:pt>
                <c:pt idx="43">
                  <c:v>10</c:v>
                </c:pt>
                <c:pt idx="44">
                  <c:v>6.4615384615384617</c:v>
                </c:pt>
                <c:pt idx="45">
                  <c:v>5.3023255813953485</c:v>
                </c:pt>
                <c:pt idx="46">
                  <c:v>4.0975609756097562</c:v>
                </c:pt>
                <c:pt idx="47">
                  <c:v>7.0924755887421025</c:v>
                </c:pt>
              </c:numCache>
            </c:numRef>
          </c:val>
          <c:extLst>
            <c:ext xmlns:c16="http://schemas.microsoft.com/office/drawing/2014/chart" uri="{C3380CC4-5D6E-409C-BE32-E72D297353CC}">
              <c16:uniqueId val="{00000000-5AD5-4A6C-85EC-1F7FF7834F42}"/>
            </c:ext>
          </c:extLst>
        </c:ser>
        <c:ser>
          <c:idx val="1"/>
          <c:order val="1"/>
          <c:tx>
            <c:strRef>
              <c:f>'Ⅲ（２）'!$I$8</c:f>
              <c:strCache>
                <c:ptCount val="1"/>
                <c:pt idx="0">
                  <c:v>②介護人材の確保及び質の向上に関し、「介護に関する入門的研修」の実施状況はどのようになっているか（各6点、12点）（平均0.8点）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'Ⅲ（２）'!$G$9:$G$56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'Ⅲ（２）'!$I$9:$I$56</c:f>
              <c:numCache>
                <c:formatCode>0.0</c:formatCode>
                <c:ptCount val="48"/>
                <c:pt idx="0">
                  <c:v>0.87150837988826813</c:v>
                </c:pt>
                <c:pt idx="1">
                  <c:v>0</c:v>
                </c:pt>
                <c:pt idx="2">
                  <c:v>0.54545454545454541</c:v>
                </c:pt>
                <c:pt idx="3">
                  <c:v>0.68571428571428572</c:v>
                </c:pt>
                <c:pt idx="4">
                  <c:v>0.24</c:v>
                </c:pt>
                <c:pt idx="5">
                  <c:v>0.17142857142857143</c:v>
                </c:pt>
                <c:pt idx="6">
                  <c:v>0.61016949152542377</c:v>
                </c:pt>
                <c:pt idx="7">
                  <c:v>0.13636363636363635</c:v>
                </c:pt>
                <c:pt idx="8">
                  <c:v>3.36</c:v>
                </c:pt>
                <c:pt idx="9">
                  <c:v>0</c:v>
                </c:pt>
                <c:pt idx="10">
                  <c:v>0.5714285714285714</c:v>
                </c:pt>
                <c:pt idx="11">
                  <c:v>1.5555555555555556</c:v>
                </c:pt>
                <c:pt idx="12">
                  <c:v>1.064516129032258</c:v>
                </c:pt>
                <c:pt idx="13">
                  <c:v>1.2727272727272727</c:v>
                </c:pt>
                <c:pt idx="14">
                  <c:v>0.6</c:v>
                </c:pt>
                <c:pt idx="15">
                  <c:v>0</c:v>
                </c:pt>
                <c:pt idx="16">
                  <c:v>0</c:v>
                </c:pt>
                <c:pt idx="17">
                  <c:v>2.1176470588235294</c:v>
                </c:pt>
                <c:pt idx="18">
                  <c:v>0</c:v>
                </c:pt>
                <c:pt idx="19">
                  <c:v>1.1688311688311688</c:v>
                </c:pt>
                <c:pt idx="20">
                  <c:v>1.1428571428571428</c:v>
                </c:pt>
                <c:pt idx="21">
                  <c:v>0.68571428571428572</c:v>
                </c:pt>
                <c:pt idx="22">
                  <c:v>0.55555555555555558</c:v>
                </c:pt>
                <c:pt idx="23">
                  <c:v>1.8620689655172413</c:v>
                </c:pt>
                <c:pt idx="24">
                  <c:v>0</c:v>
                </c:pt>
                <c:pt idx="25">
                  <c:v>0.69230769230769229</c:v>
                </c:pt>
                <c:pt idx="26">
                  <c:v>2.2325581395348837</c:v>
                </c:pt>
                <c:pt idx="27">
                  <c:v>1.024390243902439</c:v>
                </c:pt>
                <c:pt idx="28">
                  <c:v>0.76923076923076927</c:v>
                </c:pt>
                <c:pt idx="29">
                  <c:v>0</c:v>
                </c:pt>
                <c:pt idx="30">
                  <c:v>0</c:v>
                </c:pt>
                <c:pt idx="31">
                  <c:v>0.31578947368421051</c:v>
                </c:pt>
                <c:pt idx="32">
                  <c:v>0.88888888888888884</c:v>
                </c:pt>
                <c:pt idx="33">
                  <c:v>1.3043478260869565</c:v>
                </c:pt>
                <c:pt idx="34">
                  <c:v>0</c:v>
                </c:pt>
                <c:pt idx="35">
                  <c:v>0</c:v>
                </c:pt>
                <c:pt idx="36">
                  <c:v>0.35294117647058826</c:v>
                </c:pt>
                <c:pt idx="37">
                  <c:v>0</c:v>
                </c:pt>
                <c:pt idx="38">
                  <c:v>1.588235294117647</c:v>
                </c:pt>
                <c:pt idx="39">
                  <c:v>0.3</c:v>
                </c:pt>
                <c:pt idx="40">
                  <c:v>3.3</c:v>
                </c:pt>
                <c:pt idx="41">
                  <c:v>0</c:v>
                </c:pt>
                <c:pt idx="42">
                  <c:v>0</c:v>
                </c:pt>
                <c:pt idx="43">
                  <c:v>0.33333333333333331</c:v>
                </c:pt>
                <c:pt idx="44">
                  <c:v>0.92307692307692313</c:v>
                </c:pt>
                <c:pt idx="45">
                  <c:v>0.27906976744186046</c:v>
                </c:pt>
                <c:pt idx="46">
                  <c:v>0.29268292682926828</c:v>
                </c:pt>
                <c:pt idx="47">
                  <c:v>0.75129236071223437</c:v>
                </c:pt>
              </c:numCache>
            </c:numRef>
          </c:val>
          <c:extLst>
            <c:ext xmlns:c16="http://schemas.microsoft.com/office/drawing/2014/chart" uri="{C3380CC4-5D6E-409C-BE32-E72D297353CC}">
              <c16:uniqueId val="{00000001-5AD5-4A6C-85EC-1F7FF7834F42}"/>
            </c:ext>
          </c:extLst>
        </c:ser>
        <c:ser>
          <c:idx val="2"/>
          <c:order val="2"/>
          <c:tx>
            <c:strRef>
              <c:f>'Ⅲ（２）'!$J$8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'Ⅲ（２）'!$G$9:$G$56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'Ⅲ（２）'!$J$9:$J$56</c:f>
              <c:numCache>
                <c:formatCode>0.0</c:formatCode>
                <c:ptCount val="48"/>
                <c:pt idx="0">
                  <c:v>8.983240223463687</c:v>
                </c:pt>
                <c:pt idx="1">
                  <c:v>4.5</c:v>
                </c:pt>
                <c:pt idx="2">
                  <c:v>8.545454545454545</c:v>
                </c:pt>
                <c:pt idx="3">
                  <c:v>8.2285714285714278</c:v>
                </c:pt>
                <c:pt idx="4">
                  <c:v>4.5599999999999996</c:v>
                </c:pt>
                <c:pt idx="5">
                  <c:v>7.0285714285714285</c:v>
                </c:pt>
                <c:pt idx="6">
                  <c:v>5.898305084745763</c:v>
                </c:pt>
                <c:pt idx="7">
                  <c:v>3.1363636363636362</c:v>
                </c:pt>
                <c:pt idx="8">
                  <c:v>10.08</c:v>
                </c:pt>
                <c:pt idx="9">
                  <c:v>3.7714285714285714</c:v>
                </c:pt>
                <c:pt idx="10">
                  <c:v>6.8571428571428568</c:v>
                </c:pt>
                <c:pt idx="11">
                  <c:v>10.888888888888889</c:v>
                </c:pt>
                <c:pt idx="12">
                  <c:v>11.32258064516129</c:v>
                </c:pt>
                <c:pt idx="13">
                  <c:v>9.6363636363636367</c:v>
                </c:pt>
                <c:pt idx="14">
                  <c:v>9.8000000000000007</c:v>
                </c:pt>
                <c:pt idx="15">
                  <c:v>12</c:v>
                </c:pt>
                <c:pt idx="16">
                  <c:v>8.8421052631578956</c:v>
                </c:pt>
                <c:pt idx="17">
                  <c:v>10.588235294117647</c:v>
                </c:pt>
                <c:pt idx="18">
                  <c:v>5.333333333333333</c:v>
                </c:pt>
                <c:pt idx="19">
                  <c:v>7.7142857142857144</c:v>
                </c:pt>
                <c:pt idx="20">
                  <c:v>6.8571428571428568</c:v>
                </c:pt>
                <c:pt idx="21">
                  <c:v>12.685714285714285</c:v>
                </c:pt>
                <c:pt idx="22">
                  <c:v>7</c:v>
                </c:pt>
                <c:pt idx="23">
                  <c:v>6.4137931034482758</c:v>
                </c:pt>
                <c:pt idx="24">
                  <c:v>12</c:v>
                </c:pt>
                <c:pt idx="25">
                  <c:v>9</c:v>
                </c:pt>
                <c:pt idx="26">
                  <c:v>13.953488372093023</c:v>
                </c:pt>
                <c:pt idx="27">
                  <c:v>10.682926829268293</c:v>
                </c:pt>
                <c:pt idx="28">
                  <c:v>4.4615384615384617</c:v>
                </c:pt>
                <c:pt idx="29">
                  <c:v>8.8000000000000007</c:v>
                </c:pt>
                <c:pt idx="30">
                  <c:v>3.1578947368421053</c:v>
                </c:pt>
                <c:pt idx="31">
                  <c:v>12.315789473684211</c:v>
                </c:pt>
                <c:pt idx="32">
                  <c:v>7.1111111111111107</c:v>
                </c:pt>
                <c:pt idx="33">
                  <c:v>12.260869565217391</c:v>
                </c:pt>
                <c:pt idx="34">
                  <c:v>5.6842105263157894</c:v>
                </c:pt>
                <c:pt idx="35">
                  <c:v>3.5</c:v>
                </c:pt>
                <c:pt idx="36">
                  <c:v>3.1764705882352939</c:v>
                </c:pt>
                <c:pt idx="37">
                  <c:v>4.8</c:v>
                </c:pt>
                <c:pt idx="38">
                  <c:v>9.7058823529411757</c:v>
                </c:pt>
                <c:pt idx="39">
                  <c:v>3.3</c:v>
                </c:pt>
                <c:pt idx="40">
                  <c:v>9.9</c:v>
                </c:pt>
                <c:pt idx="41">
                  <c:v>10.857142857142858</c:v>
                </c:pt>
                <c:pt idx="42">
                  <c:v>8.2666666666666675</c:v>
                </c:pt>
                <c:pt idx="43">
                  <c:v>10.333333333333334</c:v>
                </c:pt>
                <c:pt idx="44">
                  <c:v>7.384615384615385</c:v>
                </c:pt>
                <c:pt idx="45">
                  <c:v>5.5813953488372094</c:v>
                </c:pt>
                <c:pt idx="46">
                  <c:v>4.3902439024390247</c:v>
                </c:pt>
                <c:pt idx="47">
                  <c:v>7.8437679494543362</c:v>
                </c:pt>
              </c:numCache>
            </c:numRef>
          </c:val>
          <c:extLst>
            <c:ext xmlns:c16="http://schemas.microsoft.com/office/drawing/2014/chart" uri="{C3380CC4-5D6E-409C-BE32-E72D297353CC}">
              <c16:uniqueId val="{00000002-5AD5-4A6C-85EC-1F7FF7834F42}"/>
            </c:ext>
          </c:extLst>
        </c:ser>
        <c:dLbls>
          <c:dLblPos val="ctr"/>
          <c:showLegendKey val="0"/>
          <c:showVal val="1"/>
          <c:showCatName val="0"/>
          <c:showSerName val="0"/>
          <c:showPercent val="0"/>
          <c:showBubbleSize val="0"/>
        </c:dLbls>
        <c:gapWidth val="150"/>
        <c:overlap val="100"/>
        <c:axId val="2030849408"/>
        <c:axId val="2030833184"/>
      </c:barChart>
      <c:catAx>
        <c:axId val="2030849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30833184"/>
        <c:crosses val="autoZero"/>
        <c:auto val="1"/>
        <c:lblAlgn val="ctr"/>
        <c:lblOffset val="100"/>
        <c:noMultiLvlLbl val="0"/>
      </c:catAx>
      <c:valAx>
        <c:axId val="2030833184"/>
        <c:scaling>
          <c:orientation val="minMax"/>
          <c:max val="15"/>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308494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930597980954494E-2"/>
          <c:y val="9.056046170253472E-2"/>
          <c:w val="0.93371380905793544"/>
          <c:h val="0.81885134591986863"/>
        </c:manualLayout>
      </c:layout>
      <c:barChart>
        <c:barDir val="col"/>
        <c:grouping val="clustered"/>
        <c:varyColors val="0"/>
        <c:ser>
          <c:idx val="0"/>
          <c:order val="0"/>
          <c:tx>
            <c:strRef>
              <c:f>'1号被保険者一人当たり交付額（都道府県別）'!$J$6</c:f>
              <c:strCache>
                <c:ptCount val="1"/>
                <c:pt idx="0">
                  <c:v>1人当たり交付額（円）</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'1号被保険者一人当たり交付額（都道府県別）'!$I$7:$I$54</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'1号被保険者一人当たり交付額（都道府県別）'!$J$7:$J$54</c:f>
              <c:numCache>
                <c:formatCode>#,##0_);[Red]\(#,##0\)</c:formatCode>
                <c:ptCount val="48"/>
                <c:pt idx="0">
                  <c:v>478.35460834132812</c:v>
                </c:pt>
                <c:pt idx="1">
                  <c:v>501.48853393905711</c:v>
                </c:pt>
                <c:pt idx="2">
                  <c:v>434.50508535917288</c:v>
                </c:pt>
                <c:pt idx="3">
                  <c:v>526.45224915696372</c:v>
                </c:pt>
                <c:pt idx="4">
                  <c:v>423.20489218038938</c:v>
                </c:pt>
                <c:pt idx="5">
                  <c:v>512.60294694380639</c:v>
                </c:pt>
                <c:pt idx="6">
                  <c:v>465.05369797628032</c:v>
                </c:pt>
                <c:pt idx="7">
                  <c:v>456.42060618474716</c:v>
                </c:pt>
                <c:pt idx="8">
                  <c:v>521.74293304568698</c:v>
                </c:pt>
                <c:pt idx="9">
                  <c:v>509.1325123057552</c:v>
                </c:pt>
                <c:pt idx="10">
                  <c:v>490.42444796866698</c:v>
                </c:pt>
                <c:pt idx="11">
                  <c:v>499.61030965257652</c:v>
                </c:pt>
                <c:pt idx="12">
                  <c:v>574.82605617166837</c:v>
                </c:pt>
                <c:pt idx="13">
                  <c:v>603.64482242084068</c:v>
                </c:pt>
                <c:pt idx="14">
                  <c:v>545.63416438724721</c:v>
                </c:pt>
                <c:pt idx="15">
                  <c:v>594.98546011038934</c:v>
                </c:pt>
                <c:pt idx="16">
                  <c:v>557.3447941317811</c:v>
                </c:pt>
                <c:pt idx="17">
                  <c:v>577.0053822709292</c:v>
                </c:pt>
                <c:pt idx="18">
                  <c:v>545.18552702954344</c:v>
                </c:pt>
                <c:pt idx="19">
                  <c:v>499.80712079176141</c:v>
                </c:pt>
                <c:pt idx="20">
                  <c:v>501.12084197716189</c:v>
                </c:pt>
                <c:pt idx="21">
                  <c:v>600.40728819809249</c:v>
                </c:pt>
                <c:pt idx="22">
                  <c:v>534.56138681103471</c:v>
                </c:pt>
                <c:pt idx="23">
                  <c:v>493.02190291690351</c:v>
                </c:pt>
                <c:pt idx="24">
                  <c:v>598.74781226017683</c:v>
                </c:pt>
                <c:pt idx="25">
                  <c:v>539.08006248673246</c:v>
                </c:pt>
                <c:pt idx="26">
                  <c:v>626.71770764471387</c:v>
                </c:pt>
                <c:pt idx="27">
                  <c:v>594.96334261409072</c:v>
                </c:pt>
                <c:pt idx="28">
                  <c:v>487.3078030103303</c:v>
                </c:pt>
                <c:pt idx="29">
                  <c:v>565.58841941039668</c:v>
                </c:pt>
                <c:pt idx="30">
                  <c:v>406.47971530249112</c:v>
                </c:pt>
                <c:pt idx="31">
                  <c:v>561.14445341655573</c:v>
                </c:pt>
                <c:pt idx="32">
                  <c:v>603.85037392338609</c:v>
                </c:pt>
                <c:pt idx="33">
                  <c:v>510.59489387880654</c:v>
                </c:pt>
                <c:pt idx="34">
                  <c:v>514.15542220815541</c:v>
                </c:pt>
                <c:pt idx="35">
                  <c:v>465.40862268206916</c:v>
                </c:pt>
                <c:pt idx="36">
                  <c:v>464.63548057769754</c:v>
                </c:pt>
                <c:pt idx="37">
                  <c:v>487.55297512867418</c:v>
                </c:pt>
                <c:pt idx="38">
                  <c:v>564.12109630210375</c:v>
                </c:pt>
                <c:pt idx="39">
                  <c:v>525.01374937027163</c:v>
                </c:pt>
                <c:pt idx="40">
                  <c:v>528.81534839419942</c:v>
                </c:pt>
                <c:pt idx="41">
                  <c:v>586.10493134061892</c:v>
                </c:pt>
                <c:pt idx="42">
                  <c:v>521.43467915830172</c:v>
                </c:pt>
                <c:pt idx="43">
                  <c:v>590.44735484533123</c:v>
                </c:pt>
                <c:pt idx="44">
                  <c:v>555.00267087813825</c:v>
                </c:pt>
                <c:pt idx="45">
                  <c:v>514.62530773018227</c:v>
                </c:pt>
                <c:pt idx="46">
                  <c:v>523.78029293852978</c:v>
                </c:pt>
                <c:pt idx="47">
                  <c:v>538.97680246678908</c:v>
                </c:pt>
              </c:numCache>
            </c:numRef>
          </c:val>
          <c:extLst>
            <c:ext xmlns:c16="http://schemas.microsoft.com/office/drawing/2014/chart" uri="{C3380CC4-5D6E-409C-BE32-E72D297353CC}">
              <c16:uniqueId val="{00000000-4801-4E44-BC9A-1875E093A5A2}"/>
            </c:ext>
          </c:extLst>
        </c:ser>
        <c:dLbls>
          <c:dLblPos val="outEnd"/>
          <c:showLegendKey val="0"/>
          <c:showVal val="1"/>
          <c:showCatName val="0"/>
          <c:showSerName val="0"/>
          <c:showPercent val="0"/>
          <c:showBubbleSize val="0"/>
        </c:dLbls>
        <c:gapWidth val="219"/>
        <c:overlap val="-27"/>
        <c:axId val="1092974239"/>
        <c:axId val="1092976735"/>
      </c:barChart>
      <c:catAx>
        <c:axId val="10929742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092976735"/>
        <c:crosses val="autoZero"/>
        <c:auto val="1"/>
        <c:lblAlgn val="ctr"/>
        <c:lblOffset val="100"/>
        <c:noMultiLvlLbl val="0"/>
      </c:catAx>
      <c:valAx>
        <c:axId val="1092976735"/>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09297423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dirty="0" smtClean="0"/>
              <a:t>都道府県別交付額合計</a:t>
            </a:r>
            <a:endParaRPr lang="zh-TW" alt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6.0367981394090608E-2"/>
          <c:y val="8.5278298936835528E-2"/>
          <c:w val="0.90941981251806003"/>
          <c:h val="0.79820714718352515"/>
        </c:manualLayout>
      </c:layout>
      <c:barChart>
        <c:barDir val="col"/>
        <c:grouping val="clustered"/>
        <c:varyColors val="0"/>
        <c:ser>
          <c:idx val="0"/>
          <c:order val="0"/>
          <c:tx>
            <c:strRef>
              <c:f>'1号被保険者一人当たり交付額'!$G$6</c:f>
              <c:strCache>
                <c:ptCount val="1"/>
                <c:pt idx="0">
                  <c:v>交付金配分額</c:v>
                </c:pt>
              </c:strCache>
            </c:strRef>
          </c:tx>
          <c:spPr>
            <a:solidFill>
              <a:schemeClr val="accent6"/>
            </a:solidFill>
            <a:ln>
              <a:noFill/>
            </a:ln>
            <a:effectLst/>
          </c:spPr>
          <c:invertIfNegative val="0"/>
          <c:dLbls>
            <c:dLbl>
              <c:idx val="1"/>
              <c:layout>
                <c:manualLayout>
                  <c:x val="0"/>
                  <c:y val="-1.2507817385866074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030-4DFF-B147-57756888CF46}"/>
                </c:ext>
              </c:extLst>
            </c:dLbl>
            <c:dLbl>
              <c:idx val="2"/>
              <c:layout>
                <c:manualLayout>
                  <c:x val="-2.7886028265454036E-3"/>
                  <c:y val="9.1722934571851356E-17"/>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030-4DFF-B147-57756888CF46}"/>
                </c:ext>
              </c:extLst>
            </c:dLbl>
            <c:dLbl>
              <c:idx val="4"/>
              <c:layout>
                <c:manualLayout>
                  <c:x val="4.1829042398180867E-3"/>
                  <c:y val="5.0031269543463746E-3"/>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3030-4DFF-B147-57756888CF46}"/>
                </c:ext>
              </c:extLst>
            </c:dLbl>
            <c:dLbl>
              <c:idx val="5"/>
              <c:layout>
                <c:manualLayout>
                  <c:x val="-5.577205653090782E-3"/>
                  <c:y val="-7.5046904315196998E-3"/>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3030-4DFF-B147-57756888CF46}"/>
                </c:ext>
              </c:extLst>
            </c:dLbl>
            <c:dLbl>
              <c:idx val="8"/>
              <c:layout>
                <c:manualLayout>
                  <c:x val="0"/>
                  <c:y val="4.5028142589118289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3030-4DFF-B147-57756888CF46}"/>
                </c:ext>
              </c:extLst>
            </c:dLbl>
            <c:dLbl>
              <c:idx val="15"/>
              <c:layout>
                <c:manualLayout>
                  <c:x val="1.3943014132726955E-3"/>
                  <c:y val="-1.5009380863039308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3030-4DFF-B147-57756888CF46}"/>
                </c:ext>
              </c:extLst>
            </c:dLbl>
            <c:dLbl>
              <c:idx val="17"/>
              <c:layout>
                <c:manualLayout>
                  <c:x val="2.7886028265453398E-3"/>
                  <c:y val="1.2507817385866166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3030-4DFF-B147-57756888CF46}"/>
                </c:ext>
              </c:extLst>
            </c:dLbl>
            <c:dLbl>
              <c:idx val="18"/>
              <c:layout>
                <c:manualLayout>
                  <c:x val="0"/>
                  <c:y val="-9.1722934571851356E-17"/>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3030-4DFF-B147-57756888CF46}"/>
                </c:ext>
              </c:extLst>
            </c:dLbl>
            <c:dLbl>
              <c:idx val="20"/>
              <c:layout>
                <c:manualLayout>
                  <c:x val="1.3943014132726443E-3"/>
                  <c:y val="7.5046904315196998E-3"/>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3030-4DFF-B147-57756888CF46}"/>
                </c:ext>
              </c:extLst>
            </c:dLbl>
            <c:dLbl>
              <c:idx val="24"/>
              <c:layout>
                <c:manualLayout>
                  <c:x val="5.577205653090782E-3"/>
                  <c:y val="2.5015634771731418E-3"/>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3030-4DFF-B147-57756888CF46}"/>
                </c:ext>
              </c:extLst>
            </c:dLbl>
            <c:dLbl>
              <c:idx val="28"/>
              <c:layout>
                <c:manualLayout>
                  <c:x val="0"/>
                  <c:y val="-1.50093808630394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3030-4DFF-B147-57756888CF46}"/>
                </c:ext>
              </c:extLst>
            </c:dLbl>
            <c:dLbl>
              <c:idx val="30"/>
              <c:layout>
                <c:manualLayout>
                  <c:x val="0"/>
                  <c:y val="1.50093808630394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3030-4DFF-B147-57756888CF46}"/>
                </c:ext>
              </c:extLst>
            </c:dLbl>
            <c:dLbl>
              <c:idx val="32"/>
              <c:layout>
                <c:manualLayout>
                  <c:x val="-1.1154411306181564E-2"/>
                  <c:y val="-2.5015634771733252E-3"/>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3030-4DFF-B147-57756888CF46}"/>
                </c:ext>
              </c:extLst>
            </c:dLbl>
            <c:dLbl>
              <c:idx val="35"/>
              <c:layout>
                <c:manualLayout>
                  <c:x val="2.788602826545391E-3"/>
                  <c:y val="2.5015634771731418E-3"/>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3030-4DFF-B147-57756888CF46}"/>
                </c:ext>
              </c:extLst>
            </c:dLbl>
            <c:dLbl>
              <c:idx val="36"/>
              <c:layout>
                <c:manualLayout>
                  <c:x val="-1.0224758913378953E-16"/>
                  <c:y val="-1.2507817385866258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3030-4DFF-B147-57756888CF46}"/>
                </c:ext>
              </c:extLst>
            </c:dLbl>
            <c:dLbl>
              <c:idx val="37"/>
              <c:layout>
                <c:manualLayout>
                  <c:x val="-2.788602826545391E-3"/>
                  <c:y val="-1.0006253908692933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3030-4DFF-B147-57756888CF46}"/>
                </c:ext>
              </c:extLst>
            </c:dLbl>
            <c:dLbl>
              <c:idx val="38"/>
              <c:layout>
                <c:manualLayout>
                  <c:x val="1.3943014132725931E-3"/>
                  <c:y val="9.1722934571851356E-17"/>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3030-4DFF-B147-57756888CF46}"/>
                </c:ext>
              </c:extLst>
            </c:dLbl>
            <c:dLbl>
              <c:idx val="42"/>
              <c:layout>
                <c:manualLayout>
                  <c:x val="-2.788602826545391E-3"/>
                  <c:y val="-1.2507817385866166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3030-4DFF-B147-57756888CF46}"/>
                </c:ext>
              </c:extLst>
            </c:dLbl>
            <c:dLbl>
              <c:idx val="44"/>
              <c:layout>
                <c:manualLayout>
                  <c:x val="2.7886028265452886E-3"/>
                  <c:y val="1.7510944340212633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3030-4DFF-B147-57756888CF46}"/>
                </c:ext>
              </c:extLst>
            </c:dLbl>
            <c:dLbl>
              <c:idx val="46"/>
              <c:layout>
                <c:manualLayout>
                  <c:x val="-2.788602826545391E-3"/>
                  <c:y val="3.2520325203251939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3030-4DFF-B147-57756888CF4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'1号被保険者一人当たり交付額'!$F$7:$F$54</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'1号被保険者一人当たり交付額'!$G$7:$G$54</c:f>
              <c:numCache>
                <c:formatCode>#,##0_);[Red]\(#,##0\)</c:formatCode>
                <c:ptCount val="48"/>
                <c:pt idx="0">
                  <c:v>786315</c:v>
                </c:pt>
                <c:pt idx="1">
                  <c:v>207531</c:v>
                </c:pt>
                <c:pt idx="2">
                  <c:v>175285</c:v>
                </c:pt>
                <c:pt idx="3">
                  <c:v>330970</c:v>
                </c:pt>
                <c:pt idx="4">
                  <c:v>151490</c:v>
                </c:pt>
                <c:pt idx="5">
                  <c:v>182989</c:v>
                </c:pt>
                <c:pt idx="6">
                  <c:v>267351</c:v>
                </c:pt>
                <c:pt idx="7">
                  <c:v>378804</c:v>
                </c:pt>
                <c:pt idx="8">
                  <c:v>286344</c:v>
                </c:pt>
                <c:pt idx="9">
                  <c:v>289925</c:v>
                </c:pt>
                <c:pt idx="10">
                  <c:v>937617</c:v>
                </c:pt>
                <c:pt idx="11">
                  <c:v>842320</c:v>
                </c:pt>
                <c:pt idx="12">
                  <c:v>1793359</c:v>
                </c:pt>
                <c:pt idx="13">
                  <c:v>1378994</c:v>
                </c:pt>
                <c:pt idx="14">
                  <c:v>389382</c:v>
                </c:pt>
                <c:pt idx="15">
                  <c:v>198671</c:v>
                </c:pt>
                <c:pt idx="16">
                  <c:v>184407</c:v>
                </c:pt>
                <c:pt idx="17">
                  <c:v>133470</c:v>
                </c:pt>
                <c:pt idx="18">
                  <c:v>134675</c:v>
                </c:pt>
                <c:pt idx="19">
                  <c:v>323912</c:v>
                </c:pt>
                <c:pt idx="20">
                  <c:v>299776</c:v>
                </c:pt>
                <c:pt idx="21">
                  <c:v>648040</c:v>
                </c:pt>
                <c:pt idx="22">
                  <c:v>994119</c:v>
                </c:pt>
                <c:pt idx="23">
                  <c:v>259331</c:v>
                </c:pt>
                <c:pt idx="24">
                  <c:v>216894</c:v>
                </c:pt>
                <c:pt idx="25">
                  <c:v>396157</c:v>
                </c:pt>
                <c:pt idx="26">
                  <c:v>1485561</c:v>
                </c:pt>
                <c:pt idx="27">
                  <c:v>926349</c:v>
                </c:pt>
                <c:pt idx="28">
                  <c:v>201474</c:v>
                </c:pt>
                <c:pt idx="29">
                  <c:v>174376</c:v>
                </c:pt>
                <c:pt idx="30">
                  <c:v>71388</c:v>
                </c:pt>
                <c:pt idx="31">
                  <c:v>128561</c:v>
                </c:pt>
                <c:pt idx="32">
                  <c:v>340664</c:v>
                </c:pt>
                <c:pt idx="33">
                  <c:v>414986</c:v>
                </c:pt>
                <c:pt idx="34">
                  <c:v>238800</c:v>
                </c:pt>
                <c:pt idx="35">
                  <c:v>112365</c:v>
                </c:pt>
                <c:pt idx="36">
                  <c:v>139721</c:v>
                </c:pt>
                <c:pt idx="37">
                  <c:v>214555</c:v>
                </c:pt>
                <c:pt idx="38">
                  <c:v>138151</c:v>
                </c:pt>
                <c:pt idx="39">
                  <c:v>727416</c:v>
                </c:pt>
                <c:pt idx="40">
                  <c:v>128252</c:v>
                </c:pt>
                <c:pt idx="41">
                  <c:v>252123</c:v>
                </c:pt>
                <c:pt idx="42">
                  <c:v>280511</c:v>
                </c:pt>
                <c:pt idx="43">
                  <c:v>218609</c:v>
                </c:pt>
                <c:pt idx="44">
                  <c:v>191174</c:v>
                </c:pt>
                <c:pt idx="45">
                  <c:v>261301</c:v>
                </c:pt>
                <c:pt idx="46">
                  <c:v>165535</c:v>
                </c:pt>
                <c:pt idx="47">
                  <c:v>404255.31914893619</c:v>
                </c:pt>
              </c:numCache>
            </c:numRef>
          </c:val>
          <c:extLst>
            <c:ext xmlns:c16="http://schemas.microsoft.com/office/drawing/2014/chart" uri="{C3380CC4-5D6E-409C-BE32-E72D297353CC}">
              <c16:uniqueId val="{00000000-3030-4DFF-B147-57756888CF46}"/>
            </c:ext>
          </c:extLst>
        </c:ser>
        <c:dLbls>
          <c:dLblPos val="outEnd"/>
          <c:showLegendKey val="0"/>
          <c:showVal val="1"/>
          <c:showCatName val="0"/>
          <c:showSerName val="0"/>
          <c:showPercent val="0"/>
          <c:showBubbleSize val="0"/>
        </c:dLbls>
        <c:gapWidth val="219"/>
        <c:overlap val="-27"/>
        <c:axId val="1079604367"/>
        <c:axId val="1079603951"/>
      </c:barChart>
      <c:catAx>
        <c:axId val="10796043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079603951"/>
        <c:crosses val="autoZero"/>
        <c:auto val="1"/>
        <c:lblAlgn val="ctr"/>
        <c:lblOffset val="100"/>
        <c:noMultiLvlLbl val="0"/>
      </c:catAx>
      <c:valAx>
        <c:axId val="1079603951"/>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crossAx val="107960436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ja-JP" sz="1400" b="0" i="0" baseline="0">
                <a:effectLst/>
              </a:rPr>
              <a:t>都道府県別市町村得点（満点</a:t>
            </a:r>
            <a:r>
              <a:rPr lang="en-US" altLang="ja-JP" sz="1400" b="0" i="0" baseline="0">
                <a:effectLst/>
              </a:rPr>
              <a:t>80</a:t>
            </a:r>
            <a:r>
              <a:rPr lang="ja-JP" altLang="ja-JP" sz="1400" b="0" i="0" baseline="0">
                <a:effectLst/>
              </a:rPr>
              <a:t>点　平均点</a:t>
            </a:r>
            <a:r>
              <a:rPr lang="en-US" altLang="ja-JP" sz="1400" b="0" i="0" baseline="0">
                <a:effectLst/>
              </a:rPr>
              <a:t>54.5</a:t>
            </a:r>
            <a:r>
              <a:rPr lang="ja-JP" altLang="ja-JP" sz="1400" b="0" i="0" baseline="0">
                <a:effectLst/>
              </a:rPr>
              <a:t>点　得点率</a:t>
            </a:r>
            <a:r>
              <a:rPr lang="en-US" altLang="ja-JP" sz="1400" b="0" i="0" baseline="0">
                <a:effectLst/>
              </a:rPr>
              <a:t>68.1%</a:t>
            </a:r>
            <a:r>
              <a:rPr lang="ja-JP" altLang="ja-JP" sz="1400" b="0" i="0" baseline="0">
                <a:effectLst/>
              </a:rPr>
              <a:t>）</a:t>
            </a:r>
            <a:endParaRPr lang="ja-JP" altLang="ja-JP" sz="140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043134875871876E-2"/>
          <c:y val="8.3181834626337575E-2"/>
          <c:w val="0.93320411944969395"/>
          <c:h val="0.62781761447446904"/>
        </c:manualLayout>
      </c:layout>
      <c:barChart>
        <c:barDir val="col"/>
        <c:grouping val="stacked"/>
        <c:varyColors val="0"/>
        <c:ser>
          <c:idx val="0"/>
          <c:order val="0"/>
          <c:tx>
            <c:strRef>
              <c:f>Ⅰ!$H$8</c:f>
              <c:strCache>
                <c:ptCount val="1"/>
                <c:pt idx="0">
                  <c:v>①介護保険事業の特徴を把握しているか（10点、8点、6点、4点）（平均7.2点）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Ⅰ!$H$9:$H$56</c:f>
              <c:numCache>
                <c:formatCode>0.0</c:formatCode>
                <c:ptCount val="48"/>
                <c:pt idx="0">
                  <c:v>6.1005586592178771</c:v>
                </c:pt>
                <c:pt idx="1">
                  <c:v>7.2</c:v>
                </c:pt>
                <c:pt idx="2">
                  <c:v>7.3939393939393936</c:v>
                </c:pt>
                <c:pt idx="3">
                  <c:v>8</c:v>
                </c:pt>
                <c:pt idx="4">
                  <c:v>6.24</c:v>
                </c:pt>
                <c:pt idx="5">
                  <c:v>6.2857142857142856</c:v>
                </c:pt>
                <c:pt idx="6">
                  <c:v>6.3050847457627119</c:v>
                </c:pt>
                <c:pt idx="7">
                  <c:v>6.5454545454545459</c:v>
                </c:pt>
                <c:pt idx="8">
                  <c:v>5.6</c:v>
                </c:pt>
                <c:pt idx="9">
                  <c:v>6.6857142857142859</c:v>
                </c:pt>
                <c:pt idx="10">
                  <c:v>7.8412698412698409</c:v>
                </c:pt>
                <c:pt idx="11">
                  <c:v>6.1481481481481479</c:v>
                </c:pt>
                <c:pt idx="12">
                  <c:v>8.7096774193548381</c:v>
                </c:pt>
                <c:pt idx="13">
                  <c:v>7.0303030303030303</c:v>
                </c:pt>
                <c:pt idx="14">
                  <c:v>6.8666666666666663</c:v>
                </c:pt>
                <c:pt idx="15">
                  <c:v>8.1333333333333329</c:v>
                </c:pt>
                <c:pt idx="16">
                  <c:v>6.7368421052631575</c:v>
                </c:pt>
                <c:pt idx="17">
                  <c:v>8</c:v>
                </c:pt>
                <c:pt idx="18">
                  <c:v>9.7037037037037042</c:v>
                </c:pt>
                <c:pt idx="19">
                  <c:v>7.5844155844155843</c:v>
                </c:pt>
                <c:pt idx="20">
                  <c:v>7.5714285714285712</c:v>
                </c:pt>
                <c:pt idx="21">
                  <c:v>7.7142857142857144</c:v>
                </c:pt>
                <c:pt idx="22">
                  <c:v>6.4814814814814818</c:v>
                </c:pt>
                <c:pt idx="23">
                  <c:v>7.1724137931034484</c:v>
                </c:pt>
                <c:pt idx="24">
                  <c:v>8.7368421052631575</c:v>
                </c:pt>
                <c:pt idx="25">
                  <c:v>6</c:v>
                </c:pt>
                <c:pt idx="26">
                  <c:v>8.7441860465116275</c:v>
                </c:pt>
                <c:pt idx="27">
                  <c:v>7.7560975609756095</c:v>
                </c:pt>
                <c:pt idx="28">
                  <c:v>6.4102564102564106</c:v>
                </c:pt>
                <c:pt idx="29">
                  <c:v>8.6</c:v>
                </c:pt>
                <c:pt idx="30">
                  <c:v>7.2631578947368425</c:v>
                </c:pt>
                <c:pt idx="31">
                  <c:v>8.2105263157894743</c:v>
                </c:pt>
                <c:pt idx="32">
                  <c:v>8.0740740740740744</c:v>
                </c:pt>
                <c:pt idx="33">
                  <c:v>6.3478260869565215</c:v>
                </c:pt>
                <c:pt idx="34">
                  <c:v>7.3684210526315788</c:v>
                </c:pt>
                <c:pt idx="35">
                  <c:v>5.75</c:v>
                </c:pt>
                <c:pt idx="36">
                  <c:v>4.3529411764705879</c:v>
                </c:pt>
                <c:pt idx="37">
                  <c:v>6.5</c:v>
                </c:pt>
                <c:pt idx="38">
                  <c:v>7.7058823529411766</c:v>
                </c:pt>
                <c:pt idx="39">
                  <c:v>8.3000000000000007</c:v>
                </c:pt>
                <c:pt idx="40">
                  <c:v>6.8</c:v>
                </c:pt>
                <c:pt idx="41">
                  <c:v>9.3333333333333339</c:v>
                </c:pt>
                <c:pt idx="42">
                  <c:v>7.4222222222222225</c:v>
                </c:pt>
                <c:pt idx="43">
                  <c:v>9.6666666666666661</c:v>
                </c:pt>
                <c:pt idx="44">
                  <c:v>7.384615384615385</c:v>
                </c:pt>
                <c:pt idx="45">
                  <c:v>6</c:v>
                </c:pt>
                <c:pt idx="46">
                  <c:v>8.1463414634146343</c:v>
                </c:pt>
                <c:pt idx="47">
                  <c:v>7.2050545663411834</c:v>
                </c:pt>
              </c:numCache>
            </c:numRef>
          </c:val>
          <c:extLst>
            <c:ext xmlns:c16="http://schemas.microsoft.com/office/drawing/2014/chart" uri="{C3380CC4-5D6E-409C-BE32-E72D297353CC}">
              <c16:uniqueId val="{00000000-05A3-4BBA-82A5-95B04F8F99CC}"/>
            </c:ext>
          </c:extLst>
        </c:ser>
        <c:ser>
          <c:idx val="1"/>
          <c:order val="1"/>
          <c:tx>
            <c:strRef>
              <c:f>Ⅰ!$I$8</c:f>
              <c:strCache>
                <c:ptCount val="1"/>
                <c:pt idx="0">
                  <c:v>②日常生活圏域ごとの65歳以上人口を把握しているか（5点）（平均4.99点）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Ⅰ!$I$9:$I$56</c:f>
              <c:numCache>
                <c:formatCode>0.0</c:formatCode>
                <c:ptCount val="48"/>
                <c:pt idx="0">
                  <c:v>5</c:v>
                </c:pt>
                <c:pt idx="1">
                  <c:v>5</c:v>
                </c:pt>
                <c:pt idx="2">
                  <c:v>4.8484848484848486</c:v>
                </c:pt>
                <c:pt idx="3">
                  <c:v>5</c:v>
                </c:pt>
                <c:pt idx="4">
                  <c:v>5</c:v>
                </c:pt>
                <c:pt idx="5">
                  <c:v>5</c:v>
                </c:pt>
                <c:pt idx="6">
                  <c:v>4.9152542372881358</c:v>
                </c:pt>
                <c:pt idx="7">
                  <c:v>5</c:v>
                </c:pt>
                <c:pt idx="8">
                  <c:v>5</c:v>
                </c:pt>
                <c:pt idx="9">
                  <c:v>5</c:v>
                </c:pt>
                <c:pt idx="10">
                  <c:v>5</c:v>
                </c:pt>
                <c:pt idx="11">
                  <c:v>5</c:v>
                </c:pt>
                <c:pt idx="12">
                  <c:v>5</c:v>
                </c:pt>
                <c:pt idx="13">
                  <c:v>5</c:v>
                </c:pt>
                <c:pt idx="14">
                  <c:v>5</c:v>
                </c:pt>
                <c:pt idx="15">
                  <c:v>5</c:v>
                </c:pt>
                <c:pt idx="16">
                  <c:v>5</c:v>
                </c:pt>
                <c:pt idx="17">
                  <c:v>5</c:v>
                </c:pt>
                <c:pt idx="18">
                  <c:v>5</c:v>
                </c:pt>
                <c:pt idx="19">
                  <c:v>5</c:v>
                </c:pt>
                <c:pt idx="20">
                  <c:v>5</c:v>
                </c:pt>
                <c:pt idx="21">
                  <c:v>5</c:v>
                </c:pt>
                <c:pt idx="22">
                  <c:v>5</c:v>
                </c:pt>
                <c:pt idx="23">
                  <c:v>5</c:v>
                </c:pt>
                <c:pt idx="24">
                  <c:v>5</c:v>
                </c:pt>
                <c:pt idx="25">
                  <c:v>5</c:v>
                </c:pt>
                <c:pt idx="26">
                  <c:v>5</c:v>
                </c:pt>
                <c:pt idx="27">
                  <c:v>5</c:v>
                </c:pt>
                <c:pt idx="28">
                  <c:v>5</c:v>
                </c:pt>
                <c:pt idx="29">
                  <c:v>5</c:v>
                </c:pt>
                <c:pt idx="30">
                  <c:v>5</c:v>
                </c:pt>
                <c:pt idx="31">
                  <c:v>5</c:v>
                </c:pt>
                <c:pt idx="32">
                  <c:v>5</c:v>
                </c:pt>
                <c:pt idx="33">
                  <c:v>5</c:v>
                </c:pt>
                <c:pt idx="34">
                  <c:v>5</c:v>
                </c:pt>
                <c:pt idx="35">
                  <c:v>5</c:v>
                </c:pt>
                <c:pt idx="36">
                  <c:v>5</c:v>
                </c:pt>
                <c:pt idx="37">
                  <c:v>5</c:v>
                </c:pt>
                <c:pt idx="38">
                  <c:v>5</c:v>
                </c:pt>
                <c:pt idx="39">
                  <c:v>5</c:v>
                </c:pt>
                <c:pt idx="40">
                  <c:v>5</c:v>
                </c:pt>
                <c:pt idx="41">
                  <c:v>5</c:v>
                </c:pt>
                <c:pt idx="42">
                  <c:v>5</c:v>
                </c:pt>
                <c:pt idx="43">
                  <c:v>5</c:v>
                </c:pt>
                <c:pt idx="44">
                  <c:v>5</c:v>
                </c:pt>
                <c:pt idx="45">
                  <c:v>5</c:v>
                </c:pt>
                <c:pt idx="46">
                  <c:v>5</c:v>
                </c:pt>
                <c:pt idx="47" formatCode="0.00">
                  <c:v>4.9942561746122918</c:v>
                </c:pt>
              </c:numCache>
            </c:numRef>
          </c:val>
          <c:extLst>
            <c:ext xmlns:c16="http://schemas.microsoft.com/office/drawing/2014/chart" uri="{C3380CC4-5D6E-409C-BE32-E72D297353CC}">
              <c16:uniqueId val="{00000001-05A3-4BBA-82A5-95B04F8F99CC}"/>
            </c:ext>
          </c:extLst>
        </c:ser>
        <c:ser>
          <c:idx val="2"/>
          <c:order val="2"/>
          <c:tx>
            <c:strRef>
              <c:f>Ⅰ!$J$8</c:f>
              <c:strCache>
                <c:ptCount val="1"/>
                <c:pt idx="0">
                  <c:v>③2025年に向けて地域の実情に応じた地域包括ケアシステムの構築の推進に重要となる指標を推計しているか（各2点、12点）（平均7.3点）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Ⅰ!$J$9:$J$56</c:f>
              <c:numCache>
                <c:formatCode>0.0</c:formatCode>
                <c:ptCount val="48"/>
                <c:pt idx="0">
                  <c:v>6.5251396648044695</c:v>
                </c:pt>
                <c:pt idx="1">
                  <c:v>7.05</c:v>
                </c:pt>
                <c:pt idx="2">
                  <c:v>5.0909090909090908</c:v>
                </c:pt>
                <c:pt idx="3">
                  <c:v>7.9428571428571431</c:v>
                </c:pt>
                <c:pt idx="4">
                  <c:v>6.4</c:v>
                </c:pt>
                <c:pt idx="5">
                  <c:v>6.5714285714285712</c:v>
                </c:pt>
                <c:pt idx="6">
                  <c:v>5.7966101694915251</c:v>
                </c:pt>
                <c:pt idx="7">
                  <c:v>5.5909090909090908</c:v>
                </c:pt>
                <c:pt idx="8">
                  <c:v>7.68</c:v>
                </c:pt>
                <c:pt idx="9">
                  <c:v>5.6571428571428575</c:v>
                </c:pt>
                <c:pt idx="10">
                  <c:v>5.9047619047619051</c:v>
                </c:pt>
                <c:pt idx="11">
                  <c:v>6.7407407407407405</c:v>
                </c:pt>
                <c:pt idx="12">
                  <c:v>7.32258064516129</c:v>
                </c:pt>
                <c:pt idx="13">
                  <c:v>6.3636363636363633</c:v>
                </c:pt>
                <c:pt idx="14">
                  <c:v>6.7333333333333334</c:v>
                </c:pt>
                <c:pt idx="15">
                  <c:v>7.2</c:v>
                </c:pt>
                <c:pt idx="16">
                  <c:v>6.1052631578947372</c:v>
                </c:pt>
                <c:pt idx="17">
                  <c:v>6.9411764705882355</c:v>
                </c:pt>
                <c:pt idx="18">
                  <c:v>7.9259259259259256</c:v>
                </c:pt>
                <c:pt idx="19">
                  <c:v>8.1298701298701292</c:v>
                </c:pt>
                <c:pt idx="20">
                  <c:v>8.8571428571428577</c:v>
                </c:pt>
                <c:pt idx="21">
                  <c:v>10.857142857142858</c:v>
                </c:pt>
                <c:pt idx="22">
                  <c:v>7.333333333333333</c:v>
                </c:pt>
                <c:pt idx="23">
                  <c:v>6.4827586206896548</c:v>
                </c:pt>
                <c:pt idx="24">
                  <c:v>7.4736842105263159</c:v>
                </c:pt>
                <c:pt idx="25">
                  <c:v>5.5384615384615383</c:v>
                </c:pt>
                <c:pt idx="26">
                  <c:v>9.7674418604651159</c:v>
                </c:pt>
                <c:pt idx="27">
                  <c:v>7.3170731707317076</c:v>
                </c:pt>
                <c:pt idx="28">
                  <c:v>6.4615384615384617</c:v>
                </c:pt>
                <c:pt idx="29">
                  <c:v>6.9333333333333336</c:v>
                </c:pt>
                <c:pt idx="30">
                  <c:v>6.5263157894736841</c:v>
                </c:pt>
                <c:pt idx="31">
                  <c:v>10.421052631578947</c:v>
                </c:pt>
                <c:pt idx="32">
                  <c:v>7.2592592592592595</c:v>
                </c:pt>
                <c:pt idx="33">
                  <c:v>8</c:v>
                </c:pt>
                <c:pt idx="34">
                  <c:v>6.4210526315789478</c:v>
                </c:pt>
                <c:pt idx="35">
                  <c:v>6.333333333333333</c:v>
                </c:pt>
                <c:pt idx="36">
                  <c:v>4.3529411764705879</c:v>
                </c:pt>
                <c:pt idx="37">
                  <c:v>4.7</c:v>
                </c:pt>
                <c:pt idx="38">
                  <c:v>10.235294117647058</c:v>
                </c:pt>
                <c:pt idx="39">
                  <c:v>9.4</c:v>
                </c:pt>
                <c:pt idx="40">
                  <c:v>6.4</c:v>
                </c:pt>
                <c:pt idx="41">
                  <c:v>10</c:v>
                </c:pt>
                <c:pt idx="42">
                  <c:v>6.8444444444444441</c:v>
                </c:pt>
                <c:pt idx="43">
                  <c:v>8.5555555555555554</c:v>
                </c:pt>
                <c:pt idx="44">
                  <c:v>7.384615384615385</c:v>
                </c:pt>
                <c:pt idx="45">
                  <c:v>7.5813953488372094</c:v>
                </c:pt>
                <c:pt idx="46">
                  <c:v>11.073170731707316</c:v>
                </c:pt>
                <c:pt idx="47">
                  <c:v>7.2820218265364733</c:v>
                </c:pt>
              </c:numCache>
            </c:numRef>
          </c:val>
          <c:extLst>
            <c:ext xmlns:c16="http://schemas.microsoft.com/office/drawing/2014/chart" uri="{C3380CC4-5D6E-409C-BE32-E72D297353CC}">
              <c16:uniqueId val="{00000002-05A3-4BBA-82A5-95B04F8F99CC}"/>
            </c:ext>
          </c:extLst>
        </c:ser>
        <c:ser>
          <c:idx val="3"/>
          <c:order val="3"/>
          <c:tx>
            <c:strRef>
              <c:f>Ⅰ!$K$8</c:f>
              <c:strCache>
                <c:ptCount val="1"/>
                <c:pt idx="0">
                  <c:v>④認定者数等を定期的にモニタリング（点検）しているか（10点、5点）（平均6.6点）</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Ⅰ!$K$9:$K$56</c:f>
              <c:numCache>
                <c:formatCode>0.0</c:formatCode>
                <c:ptCount val="48"/>
                <c:pt idx="0">
                  <c:v>5.3072625698324023</c:v>
                </c:pt>
                <c:pt idx="1">
                  <c:v>5.875</c:v>
                </c:pt>
                <c:pt idx="2">
                  <c:v>7.2727272727272725</c:v>
                </c:pt>
                <c:pt idx="3">
                  <c:v>7.1428571428571432</c:v>
                </c:pt>
                <c:pt idx="4">
                  <c:v>6</c:v>
                </c:pt>
                <c:pt idx="5">
                  <c:v>8</c:v>
                </c:pt>
                <c:pt idx="6">
                  <c:v>6.4406779661016946</c:v>
                </c:pt>
                <c:pt idx="7">
                  <c:v>6.25</c:v>
                </c:pt>
                <c:pt idx="8">
                  <c:v>4.8</c:v>
                </c:pt>
                <c:pt idx="9">
                  <c:v>5</c:v>
                </c:pt>
                <c:pt idx="10">
                  <c:v>5.9523809523809526</c:v>
                </c:pt>
                <c:pt idx="11">
                  <c:v>6.1111111111111107</c:v>
                </c:pt>
                <c:pt idx="12">
                  <c:v>7.741935483870968</c:v>
                </c:pt>
                <c:pt idx="13">
                  <c:v>7.2727272727272725</c:v>
                </c:pt>
                <c:pt idx="14">
                  <c:v>8.8333333333333339</c:v>
                </c:pt>
                <c:pt idx="15">
                  <c:v>10</c:v>
                </c:pt>
                <c:pt idx="16">
                  <c:v>4.7368421052631575</c:v>
                </c:pt>
                <c:pt idx="17">
                  <c:v>5.882352941176471</c:v>
                </c:pt>
                <c:pt idx="18">
                  <c:v>7.4074074074074074</c:v>
                </c:pt>
                <c:pt idx="19">
                  <c:v>6.5584415584415581</c:v>
                </c:pt>
                <c:pt idx="20">
                  <c:v>6.4285714285714288</c:v>
                </c:pt>
                <c:pt idx="21">
                  <c:v>8.2857142857142865</c:v>
                </c:pt>
                <c:pt idx="22">
                  <c:v>7.1296296296296298</c:v>
                </c:pt>
                <c:pt idx="23">
                  <c:v>6.7241379310344831</c:v>
                </c:pt>
                <c:pt idx="24">
                  <c:v>7.1052631578947372</c:v>
                </c:pt>
                <c:pt idx="25">
                  <c:v>5.1923076923076925</c:v>
                </c:pt>
                <c:pt idx="26">
                  <c:v>8.9534883720930232</c:v>
                </c:pt>
                <c:pt idx="27">
                  <c:v>7.9268292682926829</c:v>
                </c:pt>
                <c:pt idx="28">
                  <c:v>5.8974358974358978</c:v>
                </c:pt>
                <c:pt idx="29">
                  <c:v>8.1666666666666661</c:v>
                </c:pt>
                <c:pt idx="30">
                  <c:v>6.5789473684210522</c:v>
                </c:pt>
                <c:pt idx="31">
                  <c:v>9.2105263157894743</c:v>
                </c:pt>
                <c:pt idx="32">
                  <c:v>6.8518518518518521</c:v>
                </c:pt>
                <c:pt idx="33">
                  <c:v>6.3043478260869561</c:v>
                </c:pt>
                <c:pt idx="34">
                  <c:v>6.8421052631578947</c:v>
                </c:pt>
                <c:pt idx="35">
                  <c:v>4.791666666666667</c:v>
                </c:pt>
                <c:pt idx="36">
                  <c:v>3.5294117647058822</c:v>
                </c:pt>
                <c:pt idx="37">
                  <c:v>6.25</c:v>
                </c:pt>
                <c:pt idx="38">
                  <c:v>7.6470588235294121</c:v>
                </c:pt>
                <c:pt idx="39">
                  <c:v>9</c:v>
                </c:pt>
                <c:pt idx="40">
                  <c:v>6.25</c:v>
                </c:pt>
                <c:pt idx="41">
                  <c:v>7.1428571428571432</c:v>
                </c:pt>
                <c:pt idx="42">
                  <c:v>4.1111111111111107</c:v>
                </c:pt>
                <c:pt idx="43">
                  <c:v>7.5</c:v>
                </c:pt>
                <c:pt idx="44">
                  <c:v>7.3076923076923075</c:v>
                </c:pt>
                <c:pt idx="45">
                  <c:v>6.3953488372093021</c:v>
                </c:pt>
                <c:pt idx="46">
                  <c:v>4.2682926829268295</c:v>
                </c:pt>
                <c:pt idx="47">
                  <c:v>6.5939115450890293</c:v>
                </c:pt>
              </c:numCache>
            </c:numRef>
          </c:val>
          <c:extLst>
            <c:ext xmlns:c16="http://schemas.microsoft.com/office/drawing/2014/chart" uri="{C3380CC4-5D6E-409C-BE32-E72D297353CC}">
              <c16:uniqueId val="{00000003-05A3-4BBA-82A5-95B04F8F99CC}"/>
            </c:ext>
          </c:extLst>
        </c:ser>
        <c:ser>
          <c:idx val="4"/>
          <c:order val="4"/>
          <c:tx>
            <c:strRef>
              <c:f>Ⅰ!$L$8</c:f>
              <c:strCache>
                <c:ptCount val="1"/>
                <c:pt idx="0">
                  <c:v>⑤第７期計画の要介護者数及び要支援者数の見込に対する実績を把握して進捗管理を行っているか（10点）（平均6.8点）</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Ⅰ!$L$9:$L$56</c:f>
              <c:numCache>
                <c:formatCode>0.0</c:formatCode>
                <c:ptCount val="48"/>
                <c:pt idx="0">
                  <c:v>4.9162011173184359</c:v>
                </c:pt>
                <c:pt idx="1">
                  <c:v>9.25</c:v>
                </c:pt>
                <c:pt idx="2">
                  <c:v>6.0606060606060606</c:v>
                </c:pt>
                <c:pt idx="3">
                  <c:v>7.1428571428571432</c:v>
                </c:pt>
                <c:pt idx="4">
                  <c:v>5.2</c:v>
                </c:pt>
                <c:pt idx="5">
                  <c:v>7.4285714285714288</c:v>
                </c:pt>
                <c:pt idx="6">
                  <c:v>4.5762711864406782</c:v>
                </c:pt>
                <c:pt idx="7">
                  <c:v>7.9545454545454541</c:v>
                </c:pt>
                <c:pt idx="8">
                  <c:v>6</c:v>
                </c:pt>
                <c:pt idx="9">
                  <c:v>5.1428571428571432</c:v>
                </c:pt>
                <c:pt idx="10">
                  <c:v>7.3015873015873014</c:v>
                </c:pt>
                <c:pt idx="11">
                  <c:v>4.6296296296296298</c:v>
                </c:pt>
                <c:pt idx="12">
                  <c:v>6.612903225806452</c:v>
                </c:pt>
                <c:pt idx="13">
                  <c:v>6.9696969696969697</c:v>
                </c:pt>
                <c:pt idx="14">
                  <c:v>9.3333333333333339</c:v>
                </c:pt>
                <c:pt idx="15">
                  <c:v>6</c:v>
                </c:pt>
                <c:pt idx="16">
                  <c:v>7.3684210526315788</c:v>
                </c:pt>
                <c:pt idx="17">
                  <c:v>7.0588235294117645</c:v>
                </c:pt>
                <c:pt idx="18">
                  <c:v>7.7777777777777777</c:v>
                </c:pt>
                <c:pt idx="19">
                  <c:v>6.7532467532467528</c:v>
                </c:pt>
                <c:pt idx="20">
                  <c:v>6.4285714285714288</c:v>
                </c:pt>
                <c:pt idx="21">
                  <c:v>8.5714285714285712</c:v>
                </c:pt>
                <c:pt idx="22">
                  <c:v>8.3333333333333339</c:v>
                </c:pt>
                <c:pt idx="23">
                  <c:v>6.8965517241379306</c:v>
                </c:pt>
                <c:pt idx="24">
                  <c:v>7.3684210526315788</c:v>
                </c:pt>
                <c:pt idx="25">
                  <c:v>5</c:v>
                </c:pt>
                <c:pt idx="26">
                  <c:v>8.604651162790697</c:v>
                </c:pt>
                <c:pt idx="27">
                  <c:v>7.0731707317073171</c:v>
                </c:pt>
                <c:pt idx="28">
                  <c:v>5.384615384615385</c:v>
                </c:pt>
                <c:pt idx="29">
                  <c:v>9.3333333333333339</c:v>
                </c:pt>
                <c:pt idx="30">
                  <c:v>5.7894736842105265</c:v>
                </c:pt>
                <c:pt idx="31">
                  <c:v>8.9473684210526319</c:v>
                </c:pt>
                <c:pt idx="32">
                  <c:v>6.666666666666667</c:v>
                </c:pt>
                <c:pt idx="33">
                  <c:v>6.9565217391304346</c:v>
                </c:pt>
                <c:pt idx="34">
                  <c:v>4.7368421052631575</c:v>
                </c:pt>
                <c:pt idx="35">
                  <c:v>6.666666666666667</c:v>
                </c:pt>
                <c:pt idx="36">
                  <c:v>2.9411764705882355</c:v>
                </c:pt>
                <c:pt idx="37">
                  <c:v>5.5</c:v>
                </c:pt>
                <c:pt idx="38">
                  <c:v>9.7058823529411757</c:v>
                </c:pt>
                <c:pt idx="39">
                  <c:v>9</c:v>
                </c:pt>
                <c:pt idx="40">
                  <c:v>4</c:v>
                </c:pt>
                <c:pt idx="41">
                  <c:v>6.666666666666667</c:v>
                </c:pt>
                <c:pt idx="42">
                  <c:v>6.666666666666667</c:v>
                </c:pt>
                <c:pt idx="43">
                  <c:v>7.7777777777777777</c:v>
                </c:pt>
                <c:pt idx="44">
                  <c:v>5.7692307692307692</c:v>
                </c:pt>
                <c:pt idx="45">
                  <c:v>7.2093023255813957</c:v>
                </c:pt>
                <c:pt idx="46">
                  <c:v>8.7804878048780495</c:v>
                </c:pt>
                <c:pt idx="47">
                  <c:v>6.7604824813325672</c:v>
                </c:pt>
              </c:numCache>
            </c:numRef>
          </c:val>
          <c:extLst>
            <c:ext xmlns:c16="http://schemas.microsoft.com/office/drawing/2014/chart" uri="{C3380CC4-5D6E-409C-BE32-E72D297353CC}">
              <c16:uniqueId val="{00000004-05A3-4BBA-82A5-95B04F8F99CC}"/>
            </c:ext>
          </c:extLst>
        </c:ser>
        <c:ser>
          <c:idx val="5"/>
          <c:order val="5"/>
          <c:tx>
            <c:strRef>
              <c:f>Ⅰ!$M$8</c:f>
              <c:strCache>
                <c:ptCount val="1"/>
                <c:pt idx="0">
                  <c:v>⑥第７期計画に定めたサービス見込量のうち地域医療構想における介護施設等の追加的需要に対応するものについて、実績を把握して進捗管理を行っているか（10点）（平均4.1点）</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Ⅰ!$M$9:$M$56</c:f>
              <c:numCache>
                <c:formatCode>0.0</c:formatCode>
                <c:ptCount val="48"/>
                <c:pt idx="0">
                  <c:v>2.2905027932960893</c:v>
                </c:pt>
                <c:pt idx="1">
                  <c:v>3.5</c:v>
                </c:pt>
                <c:pt idx="2">
                  <c:v>3.0303030303030303</c:v>
                </c:pt>
                <c:pt idx="3">
                  <c:v>2.8571428571428572</c:v>
                </c:pt>
                <c:pt idx="4">
                  <c:v>2</c:v>
                </c:pt>
                <c:pt idx="5">
                  <c:v>3.4285714285714284</c:v>
                </c:pt>
                <c:pt idx="6">
                  <c:v>2.0338983050847457</c:v>
                </c:pt>
                <c:pt idx="7">
                  <c:v>2.5</c:v>
                </c:pt>
                <c:pt idx="8">
                  <c:v>3.2</c:v>
                </c:pt>
                <c:pt idx="9">
                  <c:v>2.8571428571428572</c:v>
                </c:pt>
                <c:pt idx="10">
                  <c:v>2.3809523809523809</c:v>
                </c:pt>
                <c:pt idx="11">
                  <c:v>2.5925925925925926</c:v>
                </c:pt>
                <c:pt idx="12">
                  <c:v>6.129032258064516</c:v>
                </c:pt>
                <c:pt idx="13">
                  <c:v>3.6363636363636362</c:v>
                </c:pt>
                <c:pt idx="14">
                  <c:v>8.6666666666666661</c:v>
                </c:pt>
                <c:pt idx="15">
                  <c:v>10</c:v>
                </c:pt>
                <c:pt idx="16">
                  <c:v>4.7368421052631575</c:v>
                </c:pt>
                <c:pt idx="17">
                  <c:v>2.9411764705882355</c:v>
                </c:pt>
                <c:pt idx="18">
                  <c:v>7.0370370370370372</c:v>
                </c:pt>
                <c:pt idx="19">
                  <c:v>3.116883116883117</c:v>
                </c:pt>
                <c:pt idx="20">
                  <c:v>2.8571428571428572</c:v>
                </c:pt>
                <c:pt idx="21">
                  <c:v>10</c:v>
                </c:pt>
                <c:pt idx="22">
                  <c:v>3.5185185185185186</c:v>
                </c:pt>
                <c:pt idx="23">
                  <c:v>4.1379310344827589</c:v>
                </c:pt>
                <c:pt idx="24">
                  <c:v>5.2631578947368425</c:v>
                </c:pt>
                <c:pt idx="25">
                  <c:v>2.3076923076923075</c:v>
                </c:pt>
                <c:pt idx="26">
                  <c:v>5.8139534883720927</c:v>
                </c:pt>
                <c:pt idx="27">
                  <c:v>5.8536585365853657</c:v>
                </c:pt>
                <c:pt idx="28">
                  <c:v>3.0769230769230771</c:v>
                </c:pt>
                <c:pt idx="29">
                  <c:v>9.3333333333333339</c:v>
                </c:pt>
                <c:pt idx="30">
                  <c:v>3.6842105263157894</c:v>
                </c:pt>
                <c:pt idx="31">
                  <c:v>5.7894736842105265</c:v>
                </c:pt>
                <c:pt idx="32">
                  <c:v>3.7037037037037037</c:v>
                </c:pt>
                <c:pt idx="33">
                  <c:v>3.4782608695652173</c:v>
                </c:pt>
                <c:pt idx="34">
                  <c:v>2.6315789473684212</c:v>
                </c:pt>
                <c:pt idx="35">
                  <c:v>3.3333333333333335</c:v>
                </c:pt>
                <c:pt idx="36">
                  <c:v>1.1764705882352942</c:v>
                </c:pt>
                <c:pt idx="37">
                  <c:v>4</c:v>
                </c:pt>
                <c:pt idx="38">
                  <c:v>7.9411764705882355</c:v>
                </c:pt>
                <c:pt idx="39">
                  <c:v>8.3333333333333339</c:v>
                </c:pt>
                <c:pt idx="40">
                  <c:v>6</c:v>
                </c:pt>
                <c:pt idx="41">
                  <c:v>3.3333333333333335</c:v>
                </c:pt>
                <c:pt idx="42">
                  <c:v>2.2222222222222223</c:v>
                </c:pt>
                <c:pt idx="43">
                  <c:v>6.1111111111111107</c:v>
                </c:pt>
                <c:pt idx="44">
                  <c:v>1.9230769230769231</c:v>
                </c:pt>
                <c:pt idx="45">
                  <c:v>1.8604651162790697</c:v>
                </c:pt>
                <c:pt idx="46">
                  <c:v>8.2926829268292686</c:v>
                </c:pt>
                <c:pt idx="47">
                  <c:v>4.1125789775990809</c:v>
                </c:pt>
              </c:numCache>
            </c:numRef>
          </c:val>
          <c:extLst>
            <c:ext xmlns:c16="http://schemas.microsoft.com/office/drawing/2014/chart" uri="{C3380CC4-5D6E-409C-BE32-E72D297353CC}">
              <c16:uniqueId val="{00000005-05A3-4BBA-82A5-95B04F8F99CC}"/>
            </c:ext>
          </c:extLst>
        </c:ser>
        <c:ser>
          <c:idx val="6"/>
          <c:order val="6"/>
          <c:tx>
            <c:strRef>
              <c:f>Ⅰ!$N$8</c:f>
              <c:strCache>
                <c:ptCount val="1"/>
                <c:pt idx="0">
                  <c:v>⑦自立支援・重度化防止等の目標及び重点施策について実績を把握して進捗管理を行っているか（8点）（平均6.0点）</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Ⅰ!$N$9:$N$56</c:f>
              <c:numCache>
                <c:formatCode>0.0</c:formatCode>
                <c:ptCount val="48"/>
                <c:pt idx="0">
                  <c:v>3.7541899441340782</c:v>
                </c:pt>
                <c:pt idx="1">
                  <c:v>7.8</c:v>
                </c:pt>
                <c:pt idx="2">
                  <c:v>4.3636363636363633</c:v>
                </c:pt>
                <c:pt idx="3">
                  <c:v>7.7714285714285714</c:v>
                </c:pt>
                <c:pt idx="4">
                  <c:v>4.4800000000000004</c:v>
                </c:pt>
                <c:pt idx="5">
                  <c:v>6.628571428571429</c:v>
                </c:pt>
                <c:pt idx="6">
                  <c:v>3.3898305084745761</c:v>
                </c:pt>
                <c:pt idx="7">
                  <c:v>7.4545454545454541</c:v>
                </c:pt>
                <c:pt idx="8">
                  <c:v>4.4800000000000004</c:v>
                </c:pt>
                <c:pt idx="9">
                  <c:v>2.7428571428571429</c:v>
                </c:pt>
                <c:pt idx="10">
                  <c:v>8</c:v>
                </c:pt>
                <c:pt idx="11">
                  <c:v>8</c:v>
                </c:pt>
                <c:pt idx="12">
                  <c:v>8</c:v>
                </c:pt>
                <c:pt idx="13">
                  <c:v>7.5151515151515156</c:v>
                </c:pt>
                <c:pt idx="14">
                  <c:v>8</c:v>
                </c:pt>
                <c:pt idx="15">
                  <c:v>8</c:v>
                </c:pt>
                <c:pt idx="16">
                  <c:v>8</c:v>
                </c:pt>
                <c:pt idx="17">
                  <c:v>7.5294117647058822</c:v>
                </c:pt>
                <c:pt idx="18">
                  <c:v>6.5185185185185182</c:v>
                </c:pt>
                <c:pt idx="19">
                  <c:v>3.4285714285714284</c:v>
                </c:pt>
                <c:pt idx="20">
                  <c:v>6.0952380952380949</c:v>
                </c:pt>
                <c:pt idx="21">
                  <c:v>7.0857142857142854</c:v>
                </c:pt>
                <c:pt idx="22">
                  <c:v>6.666666666666667</c:v>
                </c:pt>
                <c:pt idx="23">
                  <c:v>5.5172413793103452</c:v>
                </c:pt>
                <c:pt idx="24">
                  <c:v>7.5789473684210522</c:v>
                </c:pt>
                <c:pt idx="25">
                  <c:v>5.5384615384615383</c:v>
                </c:pt>
                <c:pt idx="26">
                  <c:v>6.6976744186046515</c:v>
                </c:pt>
                <c:pt idx="27">
                  <c:v>5.8536585365853657</c:v>
                </c:pt>
                <c:pt idx="28">
                  <c:v>3.4871794871794872</c:v>
                </c:pt>
                <c:pt idx="29">
                  <c:v>7.4666666666666668</c:v>
                </c:pt>
                <c:pt idx="30">
                  <c:v>5.8947368421052628</c:v>
                </c:pt>
                <c:pt idx="31">
                  <c:v>5.8947368421052628</c:v>
                </c:pt>
                <c:pt idx="32">
                  <c:v>5.333333333333333</c:v>
                </c:pt>
                <c:pt idx="33">
                  <c:v>5.2173913043478262</c:v>
                </c:pt>
                <c:pt idx="34">
                  <c:v>5.8947368421052628</c:v>
                </c:pt>
                <c:pt idx="35">
                  <c:v>5.333333333333333</c:v>
                </c:pt>
                <c:pt idx="36">
                  <c:v>3.2941176470588234</c:v>
                </c:pt>
                <c:pt idx="37">
                  <c:v>6.4</c:v>
                </c:pt>
                <c:pt idx="38">
                  <c:v>7.7647058823529411</c:v>
                </c:pt>
                <c:pt idx="39">
                  <c:v>7.6</c:v>
                </c:pt>
                <c:pt idx="40">
                  <c:v>7.2</c:v>
                </c:pt>
                <c:pt idx="41">
                  <c:v>5.333333333333333</c:v>
                </c:pt>
                <c:pt idx="42">
                  <c:v>8</c:v>
                </c:pt>
                <c:pt idx="43">
                  <c:v>8</c:v>
                </c:pt>
                <c:pt idx="44">
                  <c:v>4.9230769230769234</c:v>
                </c:pt>
                <c:pt idx="45">
                  <c:v>6.1395348837209305</c:v>
                </c:pt>
                <c:pt idx="46">
                  <c:v>7.2195121951219514</c:v>
                </c:pt>
                <c:pt idx="47">
                  <c:v>6.0425043078690406</c:v>
                </c:pt>
              </c:numCache>
            </c:numRef>
          </c:val>
          <c:extLst>
            <c:ext xmlns:c16="http://schemas.microsoft.com/office/drawing/2014/chart" uri="{C3380CC4-5D6E-409C-BE32-E72D297353CC}">
              <c16:uniqueId val="{00000006-05A3-4BBA-82A5-95B04F8F99CC}"/>
            </c:ext>
          </c:extLst>
        </c:ser>
        <c:ser>
          <c:idx val="7"/>
          <c:order val="7"/>
          <c:tx>
            <c:strRef>
              <c:f>Ⅰ!$O$8</c:f>
              <c:strCache>
                <c:ptCount val="1"/>
                <c:pt idx="0">
                  <c:v>⑧自立支援・重度化防止等に関する目標が未達成であった場合の具体的な改善策等（10点）（平均6.7点）</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Ⅰ!$O$9:$O$56</c:f>
              <c:numCache>
                <c:formatCode>0.0</c:formatCode>
                <c:ptCount val="48"/>
                <c:pt idx="0">
                  <c:v>4.4692737430167595</c:v>
                </c:pt>
                <c:pt idx="1">
                  <c:v>7.75</c:v>
                </c:pt>
                <c:pt idx="2">
                  <c:v>4.8484848484848486</c:v>
                </c:pt>
                <c:pt idx="3">
                  <c:v>6.8571428571428568</c:v>
                </c:pt>
                <c:pt idx="4">
                  <c:v>4</c:v>
                </c:pt>
                <c:pt idx="5">
                  <c:v>3.4285714285714284</c:v>
                </c:pt>
                <c:pt idx="6">
                  <c:v>3.2203389830508473</c:v>
                </c:pt>
                <c:pt idx="7">
                  <c:v>9.0909090909090917</c:v>
                </c:pt>
                <c:pt idx="8">
                  <c:v>4.4000000000000004</c:v>
                </c:pt>
                <c:pt idx="9">
                  <c:v>3.7142857142857144</c:v>
                </c:pt>
                <c:pt idx="10">
                  <c:v>9.6825396825396819</c:v>
                </c:pt>
                <c:pt idx="11">
                  <c:v>10</c:v>
                </c:pt>
                <c:pt idx="12">
                  <c:v>9.67741935483871</c:v>
                </c:pt>
                <c:pt idx="13">
                  <c:v>7.8787878787878789</c:v>
                </c:pt>
                <c:pt idx="14">
                  <c:v>8.3333333333333339</c:v>
                </c:pt>
                <c:pt idx="15">
                  <c:v>10</c:v>
                </c:pt>
                <c:pt idx="16">
                  <c:v>8.9473684210526319</c:v>
                </c:pt>
                <c:pt idx="17">
                  <c:v>8.8235294117647065</c:v>
                </c:pt>
                <c:pt idx="18">
                  <c:v>8.8888888888888893</c:v>
                </c:pt>
                <c:pt idx="19">
                  <c:v>3.2467532467532467</c:v>
                </c:pt>
                <c:pt idx="20">
                  <c:v>5</c:v>
                </c:pt>
                <c:pt idx="21">
                  <c:v>8.8571428571428577</c:v>
                </c:pt>
                <c:pt idx="22">
                  <c:v>8.1481481481481488</c:v>
                </c:pt>
                <c:pt idx="23">
                  <c:v>5.8620689655172411</c:v>
                </c:pt>
                <c:pt idx="24">
                  <c:v>8.4210526315789469</c:v>
                </c:pt>
                <c:pt idx="25">
                  <c:v>7.3076923076923075</c:v>
                </c:pt>
                <c:pt idx="26">
                  <c:v>7.6744186046511631</c:v>
                </c:pt>
                <c:pt idx="27">
                  <c:v>6.5853658536585362</c:v>
                </c:pt>
                <c:pt idx="28">
                  <c:v>4.8717948717948714</c:v>
                </c:pt>
                <c:pt idx="29">
                  <c:v>9</c:v>
                </c:pt>
                <c:pt idx="30">
                  <c:v>5.7894736842105265</c:v>
                </c:pt>
                <c:pt idx="31">
                  <c:v>6.3157894736842106</c:v>
                </c:pt>
                <c:pt idx="32">
                  <c:v>6.2962962962962967</c:v>
                </c:pt>
                <c:pt idx="33">
                  <c:v>4.3478260869565215</c:v>
                </c:pt>
                <c:pt idx="34">
                  <c:v>5.7894736842105265</c:v>
                </c:pt>
                <c:pt idx="35">
                  <c:v>5</c:v>
                </c:pt>
                <c:pt idx="36">
                  <c:v>2.3529411764705883</c:v>
                </c:pt>
                <c:pt idx="37">
                  <c:v>6</c:v>
                </c:pt>
                <c:pt idx="38">
                  <c:v>10</c:v>
                </c:pt>
                <c:pt idx="39">
                  <c:v>9.6666666666666661</c:v>
                </c:pt>
                <c:pt idx="40">
                  <c:v>9</c:v>
                </c:pt>
                <c:pt idx="41">
                  <c:v>7.1428571428571432</c:v>
                </c:pt>
                <c:pt idx="42">
                  <c:v>10</c:v>
                </c:pt>
                <c:pt idx="43">
                  <c:v>10</c:v>
                </c:pt>
                <c:pt idx="44">
                  <c:v>5</c:v>
                </c:pt>
                <c:pt idx="45">
                  <c:v>6.2790697674418601</c:v>
                </c:pt>
                <c:pt idx="46">
                  <c:v>2.1951219512195124</c:v>
                </c:pt>
                <c:pt idx="47">
                  <c:v>6.6513497989661117</c:v>
                </c:pt>
              </c:numCache>
            </c:numRef>
          </c:val>
          <c:extLst>
            <c:ext xmlns:c16="http://schemas.microsoft.com/office/drawing/2014/chart" uri="{C3380CC4-5D6E-409C-BE32-E72D297353CC}">
              <c16:uniqueId val="{00000007-05A3-4BBA-82A5-95B04F8F99CC}"/>
            </c:ext>
          </c:extLst>
        </c:ser>
        <c:ser>
          <c:idx val="8"/>
          <c:order val="8"/>
          <c:tx>
            <c:strRef>
              <c:f>Ⅰ!$P$8</c:f>
              <c:strCache>
                <c:ptCount val="1"/>
                <c:pt idx="0">
                  <c:v>⑨地域差を分析し、介護給付費の適正化の方策を策定しているか（5点）（平均4.8点）</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Ⅰ!$P$9:$P$56</c:f>
              <c:numCache>
                <c:formatCode>0.0</c:formatCode>
                <c:ptCount val="48"/>
                <c:pt idx="0">
                  <c:v>4.8324022346368718</c:v>
                </c:pt>
                <c:pt idx="1">
                  <c:v>5</c:v>
                </c:pt>
                <c:pt idx="2">
                  <c:v>4.3939393939393936</c:v>
                </c:pt>
                <c:pt idx="3">
                  <c:v>4.8571428571428568</c:v>
                </c:pt>
                <c:pt idx="4">
                  <c:v>4.2</c:v>
                </c:pt>
                <c:pt idx="5">
                  <c:v>5</c:v>
                </c:pt>
                <c:pt idx="6">
                  <c:v>3.4745762711864407</c:v>
                </c:pt>
                <c:pt idx="7">
                  <c:v>4.4318181818181817</c:v>
                </c:pt>
                <c:pt idx="8">
                  <c:v>5</c:v>
                </c:pt>
                <c:pt idx="9">
                  <c:v>5</c:v>
                </c:pt>
                <c:pt idx="10">
                  <c:v>4.9206349206349209</c:v>
                </c:pt>
                <c:pt idx="11">
                  <c:v>4.5370370370370372</c:v>
                </c:pt>
                <c:pt idx="12">
                  <c:v>5</c:v>
                </c:pt>
                <c:pt idx="13">
                  <c:v>5</c:v>
                </c:pt>
                <c:pt idx="14">
                  <c:v>5</c:v>
                </c:pt>
                <c:pt idx="15">
                  <c:v>5</c:v>
                </c:pt>
                <c:pt idx="16">
                  <c:v>3.9473684210526314</c:v>
                </c:pt>
                <c:pt idx="17">
                  <c:v>5</c:v>
                </c:pt>
                <c:pt idx="18">
                  <c:v>5</c:v>
                </c:pt>
                <c:pt idx="19">
                  <c:v>4.8701298701298699</c:v>
                </c:pt>
                <c:pt idx="20">
                  <c:v>4.7619047619047619</c:v>
                </c:pt>
                <c:pt idx="21">
                  <c:v>5</c:v>
                </c:pt>
                <c:pt idx="22">
                  <c:v>5</c:v>
                </c:pt>
                <c:pt idx="23">
                  <c:v>5</c:v>
                </c:pt>
                <c:pt idx="24">
                  <c:v>5</c:v>
                </c:pt>
                <c:pt idx="25">
                  <c:v>4.4230769230769234</c:v>
                </c:pt>
                <c:pt idx="26">
                  <c:v>5</c:v>
                </c:pt>
                <c:pt idx="27">
                  <c:v>5</c:v>
                </c:pt>
                <c:pt idx="28">
                  <c:v>4.4871794871794872</c:v>
                </c:pt>
                <c:pt idx="29">
                  <c:v>5</c:v>
                </c:pt>
                <c:pt idx="30">
                  <c:v>5</c:v>
                </c:pt>
                <c:pt idx="31">
                  <c:v>5</c:v>
                </c:pt>
                <c:pt idx="32">
                  <c:v>5</c:v>
                </c:pt>
                <c:pt idx="33">
                  <c:v>4.7826086956521738</c:v>
                </c:pt>
                <c:pt idx="34">
                  <c:v>5</c:v>
                </c:pt>
                <c:pt idx="35">
                  <c:v>4.166666666666667</c:v>
                </c:pt>
                <c:pt idx="36">
                  <c:v>5</c:v>
                </c:pt>
                <c:pt idx="37">
                  <c:v>5</c:v>
                </c:pt>
                <c:pt idx="38">
                  <c:v>5</c:v>
                </c:pt>
                <c:pt idx="39">
                  <c:v>5</c:v>
                </c:pt>
                <c:pt idx="40">
                  <c:v>5</c:v>
                </c:pt>
                <c:pt idx="41">
                  <c:v>5</c:v>
                </c:pt>
                <c:pt idx="42">
                  <c:v>5</c:v>
                </c:pt>
                <c:pt idx="43">
                  <c:v>5</c:v>
                </c:pt>
                <c:pt idx="44">
                  <c:v>5</c:v>
                </c:pt>
                <c:pt idx="45">
                  <c:v>5</c:v>
                </c:pt>
                <c:pt idx="46">
                  <c:v>5</c:v>
                </c:pt>
                <c:pt idx="47">
                  <c:v>4.8161975875933374</c:v>
                </c:pt>
              </c:numCache>
            </c:numRef>
          </c:val>
          <c:extLst>
            <c:ext xmlns:c16="http://schemas.microsoft.com/office/drawing/2014/chart" uri="{C3380CC4-5D6E-409C-BE32-E72D297353CC}">
              <c16:uniqueId val="{00000008-05A3-4BBA-82A5-95B04F8F99CC}"/>
            </c:ext>
          </c:extLst>
        </c:ser>
        <c:ser>
          <c:idx val="9"/>
          <c:order val="9"/>
          <c:tx>
            <c:strRef>
              <c:f>Ⅰ!$Q$8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Ⅰ!$Q$9:$Q$56</c:f>
              <c:numCache>
                <c:formatCode>0.0</c:formatCode>
                <c:ptCount val="48"/>
                <c:pt idx="0">
                  <c:v>43.195530726256983</c:v>
                </c:pt>
                <c:pt idx="1">
                  <c:v>58.424999999999997</c:v>
                </c:pt>
                <c:pt idx="2">
                  <c:v>47.303030303030305</c:v>
                </c:pt>
                <c:pt idx="3">
                  <c:v>57.571428571428569</c:v>
                </c:pt>
                <c:pt idx="4">
                  <c:v>43.52</c:v>
                </c:pt>
                <c:pt idx="5">
                  <c:v>51.771428571428572</c:v>
                </c:pt>
                <c:pt idx="6">
                  <c:v>40.152542372881356</c:v>
                </c:pt>
                <c:pt idx="7">
                  <c:v>54.81818181818182</c:v>
                </c:pt>
                <c:pt idx="8">
                  <c:v>46.16</c:v>
                </c:pt>
                <c:pt idx="9">
                  <c:v>41.8</c:v>
                </c:pt>
                <c:pt idx="10">
                  <c:v>56.984126984126981</c:v>
                </c:pt>
                <c:pt idx="11">
                  <c:v>53.75925925925926</c:v>
                </c:pt>
                <c:pt idx="12">
                  <c:v>64.193548387096769</c:v>
                </c:pt>
                <c:pt idx="13">
                  <c:v>56.666666666666664</c:v>
                </c:pt>
                <c:pt idx="14">
                  <c:v>66.766666666666666</c:v>
                </c:pt>
                <c:pt idx="15">
                  <c:v>69.333333333333329</c:v>
                </c:pt>
                <c:pt idx="16">
                  <c:v>55.578947368421055</c:v>
                </c:pt>
                <c:pt idx="17">
                  <c:v>57.176470588235297</c:v>
                </c:pt>
                <c:pt idx="18">
                  <c:v>65.259259259259252</c:v>
                </c:pt>
                <c:pt idx="19">
                  <c:v>48.688311688311686</c:v>
                </c:pt>
                <c:pt idx="20">
                  <c:v>53</c:v>
                </c:pt>
                <c:pt idx="21">
                  <c:v>71.371428571428567</c:v>
                </c:pt>
                <c:pt idx="22">
                  <c:v>57.611111111111114</c:v>
                </c:pt>
                <c:pt idx="23">
                  <c:v>52.793103448275865</c:v>
                </c:pt>
                <c:pt idx="24">
                  <c:v>61.94736842105263</c:v>
                </c:pt>
                <c:pt idx="25">
                  <c:v>46.307692307692307</c:v>
                </c:pt>
                <c:pt idx="26">
                  <c:v>66.255813953488371</c:v>
                </c:pt>
                <c:pt idx="27">
                  <c:v>58.365853658536587</c:v>
                </c:pt>
                <c:pt idx="28">
                  <c:v>45.07692307692308</c:v>
                </c:pt>
                <c:pt idx="29">
                  <c:v>68.833333333333329</c:v>
                </c:pt>
                <c:pt idx="30">
                  <c:v>51.526315789473685</c:v>
                </c:pt>
                <c:pt idx="31">
                  <c:v>64.78947368421052</c:v>
                </c:pt>
                <c:pt idx="32">
                  <c:v>54.185185185185183</c:v>
                </c:pt>
                <c:pt idx="33">
                  <c:v>50.434782608695649</c:v>
                </c:pt>
                <c:pt idx="34">
                  <c:v>49.684210526315788</c:v>
                </c:pt>
                <c:pt idx="35">
                  <c:v>46.375</c:v>
                </c:pt>
                <c:pt idx="36">
                  <c:v>32</c:v>
                </c:pt>
                <c:pt idx="37">
                  <c:v>49.35</c:v>
                </c:pt>
                <c:pt idx="38">
                  <c:v>71</c:v>
                </c:pt>
                <c:pt idx="39">
                  <c:v>71.3</c:v>
                </c:pt>
                <c:pt idx="40">
                  <c:v>55.65</c:v>
                </c:pt>
                <c:pt idx="41">
                  <c:v>58.952380952380949</c:v>
                </c:pt>
                <c:pt idx="42">
                  <c:v>55.266666666666666</c:v>
                </c:pt>
                <c:pt idx="43">
                  <c:v>67.611111111111114</c:v>
                </c:pt>
                <c:pt idx="44">
                  <c:v>49.692307692307693</c:v>
                </c:pt>
                <c:pt idx="45">
                  <c:v>51.465116279069768</c:v>
                </c:pt>
                <c:pt idx="46">
                  <c:v>59.975609756097562</c:v>
                </c:pt>
                <c:pt idx="47">
                  <c:v>54.458357265939114</c:v>
                </c:pt>
              </c:numCache>
            </c:numRef>
          </c:val>
          <c:extLst>
            <c:ext xmlns:c16="http://schemas.microsoft.com/office/drawing/2014/chart" uri="{C3380CC4-5D6E-409C-BE32-E72D297353CC}">
              <c16:uniqueId val="{00000009-05A3-4BBA-82A5-95B04F8F99CC}"/>
            </c:ext>
          </c:extLst>
        </c:ser>
        <c:dLbls>
          <c:dLblPos val="ctr"/>
          <c:showLegendKey val="0"/>
          <c:showVal val="1"/>
          <c:showCatName val="0"/>
          <c:showSerName val="0"/>
          <c:showPercent val="0"/>
          <c:showBubbleSize val="0"/>
        </c:dLbls>
        <c:gapWidth val="150"/>
        <c:overlap val="100"/>
        <c:axId val="182117823"/>
        <c:axId val="182111167"/>
      </c:barChart>
      <c:catAx>
        <c:axId val="182117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2111167"/>
        <c:crosses val="autoZero"/>
        <c:auto val="1"/>
        <c:lblAlgn val="ctr"/>
        <c:lblOffset val="100"/>
        <c:noMultiLvlLbl val="0"/>
      </c:catAx>
      <c:valAx>
        <c:axId val="182111167"/>
        <c:scaling>
          <c:orientation val="minMax"/>
          <c:max val="8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2117823"/>
        <c:crosses val="autoZero"/>
        <c:crossBetween val="between"/>
      </c:valAx>
      <c:spPr>
        <a:noFill/>
        <a:ln>
          <a:noFill/>
        </a:ln>
        <a:effectLst/>
      </c:spPr>
    </c:plotArea>
    <c:legend>
      <c:legendPos val="b"/>
      <c:layout>
        <c:manualLayout>
          <c:xMode val="edge"/>
          <c:yMode val="edge"/>
          <c:x val="3.0414395767633731E-2"/>
          <c:y val="0.77943863627582632"/>
          <c:w val="0.95229863891286681"/>
          <c:h val="0.2085446443989393"/>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ja-JP" sz="1200" b="0" i="0" baseline="0">
                <a:effectLst/>
              </a:rPr>
              <a:t>（１）地域密着型サービス　都道府県別市町村得点（満点</a:t>
            </a:r>
            <a:r>
              <a:rPr lang="en-US" altLang="ja-JP" sz="1200" b="0" i="0" baseline="0">
                <a:effectLst/>
              </a:rPr>
              <a:t>47</a:t>
            </a:r>
            <a:r>
              <a:rPr lang="ja-JP" altLang="ja-JP" sz="1200" b="0" i="0" baseline="0">
                <a:effectLst/>
              </a:rPr>
              <a:t>点　平均点</a:t>
            </a:r>
            <a:r>
              <a:rPr lang="en-US" altLang="ja-JP" sz="1200" b="0" i="0" baseline="0">
                <a:effectLst/>
              </a:rPr>
              <a:t>18.2</a:t>
            </a:r>
            <a:r>
              <a:rPr lang="ja-JP" altLang="ja-JP" sz="1200" b="0" i="0" baseline="0">
                <a:effectLst/>
              </a:rPr>
              <a:t>点　得点率</a:t>
            </a:r>
            <a:r>
              <a:rPr lang="en-US" altLang="ja-JP" sz="1200" b="0" i="0" baseline="0">
                <a:effectLst/>
              </a:rPr>
              <a:t>38.7%</a:t>
            </a:r>
            <a:r>
              <a:rPr lang="ja-JP" altLang="ja-JP" sz="1200" b="0" i="0" baseline="0">
                <a:effectLst/>
              </a:rPr>
              <a:t>）</a:t>
            </a:r>
            <a:endParaRPr lang="ja-JP" altLang="ja-JP" sz="1200">
              <a:effectLst/>
            </a:endParaRPr>
          </a:p>
        </c:rich>
      </c:tx>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stacked"/>
        <c:varyColors val="0"/>
        <c:ser>
          <c:idx val="0"/>
          <c:order val="0"/>
          <c:tx>
            <c:strRef>
              <c:f>'Ⅱ（１）'!$H$8</c:f>
              <c:strCache>
                <c:ptCount val="1"/>
                <c:pt idx="0">
                  <c:v>①保険者の方針に沿った地域密着型サービスの整備を図るため、保険者独自の取組を行っているか（各3点、12点）（平均3.3点）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'Ⅱ（１）'!$H$9:$H$56</c:f>
              <c:numCache>
                <c:formatCode>0.0</c:formatCode>
                <c:ptCount val="48"/>
                <c:pt idx="0">
                  <c:v>2.1620111731843576</c:v>
                </c:pt>
                <c:pt idx="1">
                  <c:v>2.4</c:v>
                </c:pt>
                <c:pt idx="2">
                  <c:v>2.5454545454545454</c:v>
                </c:pt>
                <c:pt idx="3">
                  <c:v>3.1714285714285713</c:v>
                </c:pt>
                <c:pt idx="4">
                  <c:v>2.04</c:v>
                </c:pt>
                <c:pt idx="5">
                  <c:v>2.2285714285714286</c:v>
                </c:pt>
                <c:pt idx="6">
                  <c:v>1.9830508474576272</c:v>
                </c:pt>
                <c:pt idx="7">
                  <c:v>2.7272727272727271</c:v>
                </c:pt>
                <c:pt idx="8">
                  <c:v>3.24</c:v>
                </c:pt>
                <c:pt idx="9">
                  <c:v>2.9142857142857141</c:v>
                </c:pt>
                <c:pt idx="10">
                  <c:v>3.6190476190476191</c:v>
                </c:pt>
                <c:pt idx="11">
                  <c:v>3.9444444444444446</c:v>
                </c:pt>
                <c:pt idx="12">
                  <c:v>5.32258064516129</c:v>
                </c:pt>
                <c:pt idx="13">
                  <c:v>4.0909090909090908</c:v>
                </c:pt>
                <c:pt idx="14">
                  <c:v>3.9</c:v>
                </c:pt>
                <c:pt idx="15">
                  <c:v>3.4</c:v>
                </c:pt>
                <c:pt idx="16">
                  <c:v>3.4736842105263159</c:v>
                </c:pt>
                <c:pt idx="17">
                  <c:v>4.7647058823529411</c:v>
                </c:pt>
                <c:pt idx="18">
                  <c:v>3.1111111111111112</c:v>
                </c:pt>
                <c:pt idx="19">
                  <c:v>2.7662337662337664</c:v>
                </c:pt>
                <c:pt idx="20">
                  <c:v>3.1428571428571428</c:v>
                </c:pt>
                <c:pt idx="21">
                  <c:v>4.5428571428571427</c:v>
                </c:pt>
                <c:pt idx="22">
                  <c:v>4.7222222222222223</c:v>
                </c:pt>
                <c:pt idx="23">
                  <c:v>3.3103448275862069</c:v>
                </c:pt>
                <c:pt idx="24">
                  <c:v>4.8947368421052628</c:v>
                </c:pt>
                <c:pt idx="25">
                  <c:v>2.3076923076923075</c:v>
                </c:pt>
                <c:pt idx="26">
                  <c:v>4.8837209302325579</c:v>
                </c:pt>
                <c:pt idx="27">
                  <c:v>5.1951219512195124</c:v>
                </c:pt>
                <c:pt idx="28">
                  <c:v>2.4615384615384617</c:v>
                </c:pt>
                <c:pt idx="29">
                  <c:v>4.8</c:v>
                </c:pt>
                <c:pt idx="30">
                  <c:v>1.263157894736842</c:v>
                </c:pt>
                <c:pt idx="31">
                  <c:v>3.6315789473684212</c:v>
                </c:pt>
                <c:pt idx="32">
                  <c:v>3.3333333333333335</c:v>
                </c:pt>
                <c:pt idx="33">
                  <c:v>3.9130434782608696</c:v>
                </c:pt>
                <c:pt idx="34">
                  <c:v>2.2105263157894739</c:v>
                </c:pt>
                <c:pt idx="35">
                  <c:v>1.125</c:v>
                </c:pt>
                <c:pt idx="36">
                  <c:v>2.4705882352941178</c:v>
                </c:pt>
                <c:pt idx="37">
                  <c:v>2.7</c:v>
                </c:pt>
                <c:pt idx="38">
                  <c:v>2.8235294117647061</c:v>
                </c:pt>
                <c:pt idx="39">
                  <c:v>3.7</c:v>
                </c:pt>
                <c:pt idx="40">
                  <c:v>3.15</c:v>
                </c:pt>
                <c:pt idx="41">
                  <c:v>3.1428571428571428</c:v>
                </c:pt>
                <c:pt idx="42">
                  <c:v>3.4666666666666668</c:v>
                </c:pt>
                <c:pt idx="43">
                  <c:v>4.666666666666667</c:v>
                </c:pt>
                <c:pt idx="44">
                  <c:v>3.3461538461538463</c:v>
                </c:pt>
                <c:pt idx="45">
                  <c:v>2.6511627906976742</c:v>
                </c:pt>
                <c:pt idx="46">
                  <c:v>5.9268292682926829</c:v>
                </c:pt>
                <c:pt idx="47">
                  <c:v>3.3153360137851808</c:v>
                </c:pt>
              </c:numCache>
            </c:numRef>
          </c:val>
          <c:extLst>
            <c:ext xmlns:c16="http://schemas.microsoft.com/office/drawing/2014/chart" uri="{C3380CC4-5D6E-409C-BE32-E72D297353CC}">
              <c16:uniqueId val="{00000000-C73B-4659-A1EA-8DEDAEBA0873}"/>
            </c:ext>
          </c:extLst>
        </c:ser>
        <c:ser>
          <c:idx val="1"/>
          <c:order val="1"/>
          <c:tx>
            <c:strRef>
              <c:f>'Ⅱ（１）'!$I$8</c:f>
              <c:strCache>
                <c:ptCount val="1"/>
                <c:pt idx="0">
                  <c:v>②地域密着型サービス事業所の運営状況を把握し、それを踏まえ、運営協議会等で必要な事項を検討しているか（10点）（平均5.6点）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'Ⅱ（１）'!$I$9:$I$56</c:f>
              <c:numCache>
                <c:formatCode>0.0</c:formatCode>
                <c:ptCount val="48"/>
                <c:pt idx="0">
                  <c:v>5.0837988826815641</c:v>
                </c:pt>
                <c:pt idx="1">
                  <c:v>5.25</c:v>
                </c:pt>
                <c:pt idx="2">
                  <c:v>2.7272727272727271</c:v>
                </c:pt>
                <c:pt idx="3">
                  <c:v>6.2857142857142856</c:v>
                </c:pt>
                <c:pt idx="4">
                  <c:v>4.4000000000000004</c:v>
                </c:pt>
                <c:pt idx="5">
                  <c:v>4</c:v>
                </c:pt>
                <c:pt idx="6">
                  <c:v>4.7457627118644066</c:v>
                </c:pt>
                <c:pt idx="7">
                  <c:v>5.9090909090909092</c:v>
                </c:pt>
                <c:pt idx="8">
                  <c:v>3.2</c:v>
                </c:pt>
                <c:pt idx="9">
                  <c:v>5.7142857142857144</c:v>
                </c:pt>
                <c:pt idx="10">
                  <c:v>4.1269841269841274</c:v>
                </c:pt>
                <c:pt idx="11">
                  <c:v>5</c:v>
                </c:pt>
                <c:pt idx="12">
                  <c:v>6.129032258064516</c:v>
                </c:pt>
                <c:pt idx="13">
                  <c:v>5.7575757575757578</c:v>
                </c:pt>
                <c:pt idx="14">
                  <c:v>5.666666666666667</c:v>
                </c:pt>
                <c:pt idx="15">
                  <c:v>7.333333333333333</c:v>
                </c:pt>
                <c:pt idx="16">
                  <c:v>6.3157894736842106</c:v>
                </c:pt>
                <c:pt idx="17">
                  <c:v>7.6470588235294121</c:v>
                </c:pt>
                <c:pt idx="18">
                  <c:v>5.1851851851851851</c:v>
                </c:pt>
                <c:pt idx="19">
                  <c:v>6.6233766233766236</c:v>
                </c:pt>
                <c:pt idx="20">
                  <c:v>7.1428571428571432</c:v>
                </c:pt>
                <c:pt idx="21">
                  <c:v>6.5714285714285712</c:v>
                </c:pt>
                <c:pt idx="22">
                  <c:v>6.1111111111111107</c:v>
                </c:pt>
                <c:pt idx="23">
                  <c:v>4.8275862068965516</c:v>
                </c:pt>
                <c:pt idx="24">
                  <c:v>6.8421052631578947</c:v>
                </c:pt>
                <c:pt idx="25">
                  <c:v>3.8461538461538463</c:v>
                </c:pt>
                <c:pt idx="26">
                  <c:v>8.604651162790697</c:v>
                </c:pt>
                <c:pt idx="27">
                  <c:v>6.3414634146341466</c:v>
                </c:pt>
                <c:pt idx="28">
                  <c:v>5.384615384615385</c:v>
                </c:pt>
                <c:pt idx="29">
                  <c:v>7.666666666666667</c:v>
                </c:pt>
                <c:pt idx="30">
                  <c:v>3.6842105263157894</c:v>
                </c:pt>
                <c:pt idx="31">
                  <c:v>8.9473684210526319</c:v>
                </c:pt>
                <c:pt idx="32">
                  <c:v>5.5555555555555554</c:v>
                </c:pt>
                <c:pt idx="33">
                  <c:v>5.2173913043478262</c:v>
                </c:pt>
                <c:pt idx="34">
                  <c:v>4.2105263157894735</c:v>
                </c:pt>
                <c:pt idx="35">
                  <c:v>5</c:v>
                </c:pt>
                <c:pt idx="36">
                  <c:v>5.2941176470588234</c:v>
                </c:pt>
                <c:pt idx="37">
                  <c:v>2.5</c:v>
                </c:pt>
                <c:pt idx="38">
                  <c:v>7.0588235294117645</c:v>
                </c:pt>
                <c:pt idx="39">
                  <c:v>7.833333333333333</c:v>
                </c:pt>
                <c:pt idx="40">
                  <c:v>8.5</c:v>
                </c:pt>
                <c:pt idx="41">
                  <c:v>5.2380952380952381</c:v>
                </c:pt>
                <c:pt idx="42">
                  <c:v>4</c:v>
                </c:pt>
                <c:pt idx="43">
                  <c:v>7.2222222222222223</c:v>
                </c:pt>
                <c:pt idx="44">
                  <c:v>5.7692307692307692</c:v>
                </c:pt>
                <c:pt idx="45">
                  <c:v>4.1860465116279073</c:v>
                </c:pt>
                <c:pt idx="46">
                  <c:v>4.6341463414634143</c:v>
                </c:pt>
                <c:pt idx="47">
                  <c:v>5.6002297530155083</c:v>
                </c:pt>
              </c:numCache>
            </c:numRef>
          </c:val>
          <c:extLst>
            <c:ext xmlns:c16="http://schemas.microsoft.com/office/drawing/2014/chart" uri="{C3380CC4-5D6E-409C-BE32-E72D297353CC}">
              <c16:uniqueId val="{00000001-C73B-4659-A1EA-8DEDAEBA0873}"/>
            </c:ext>
          </c:extLst>
        </c:ser>
        <c:ser>
          <c:idx val="2"/>
          <c:order val="2"/>
          <c:tx>
            <c:strRef>
              <c:f>'Ⅱ（１）'!$J$8</c:f>
              <c:strCache>
                <c:ptCount val="1"/>
                <c:pt idx="0">
                  <c:v>③所管する介護サービス事業所について、指定の有効期間中に一回（16.6％）以上の割合で実地指導を実施しているか（10点、5点）（平均4.1点）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'Ⅱ（１）'!$J$9:$J$56</c:f>
              <c:numCache>
                <c:formatCode>0.0</c:formatCode>
                <c:ptCount val="48"/>
                <c:pt idx="0">
                  <c:v>4.8603351955307259</c:v>
                </c:pt>
                <c:pt idx="1">
                  <c:v>4.5</c:v>
                </c:pt>
                <c:pt idx="2">
                  <c:v>3.7878787878787881</c:v>
                </c:pt>
                <c:pt idx="3">
                  <c:v>3.8571428571428572</c:v>
                </c:pt>
                <c:pt idx="4">
                  <c:v>3.6</c:v>
                </c:pt>
                <c:pt idx="5">
                  <c:v>3.5714285714285716</c:v>
                </c:pt>
                <c:pt idx="6">
                  <c:v>2.6271186440677967</c:v>
                </c:pt>
                <c:pt idx="7">
                  <c:v>5.2272727272727275</c:v>
                </c:pt>
                <c:pt idx="8">
                  <c:v>4.4000000000000004</c:v>
                </c:pt>
                <c:pt idx="9">
                  <c:v>5.4285714285714288</c:v>
                </c:pt>
                <c:pt idx="10">
                  <c:v>4.0476190476190474</c:v>
                </c:pt>
                <c:pt idx="11">
                  <c:v>2.5925925925925926</c:v>
                </c:pt>
                <c:pt idx="12">
                  <c:v>2.4193548387096775</c:v>
                </c:pt>
                <c:pt idx="13">
                  <c:v>5.1515151515151514</c:v>
                </c:pt>
                <c:pt idx="14">
                  <c:v>4</c:v>
                </c:pt>
                <c:pt idx="15">
                  <c:v>5</c:v>
                </c:pt>
                <c:pt idx="16">
                  <c:v>5</c:v>
                </c:pt>
                <c:pt idx="17">
                  <c:v>5.5882352941176467</c:v>
                </c:pt>
                <c:pt idx="18">
                  <c:v>5</c:v>
                </c:pt>
                <c:pt idx="19">
                  <c:v>3.831168831168831</c:v>
                </c:pt>
                <c:pt idx="20">
                  <c:v>4.5238095238095237</c:v>
                </c:pt>
                <c:pt idx="21">
                  <c:v>7.4285714285714288</c:v>
                </c:pt>
                <c:pt idx="22">
                  <c:v>6.2962962962962967</c:v>
                </c:pt>
                <c:pt idx="23">
                  <c:v>3.7931034482758621</c:v>
                </c:pt>
                <c:pt idx="24">
                  <c:v>5.5263157894736841</c:v>
                </c:pt>
                <c:pt idx="25">
                  <c:v>4.615384615384615</c:v>
                </c:pt>
                <c:pt idx="26">
                  <c:v>2.2093023255813953</c:v>
                </c:pt>
                <c:pt idx="27">
                  <c:v>4.5121951219512191</c:v>
                </c:pt>
                <c:pt idx="28">
                  <c:v>1.5384615384615385</c:v>
                </c:pt>
                <c:pt idx="29">
                  <c:v>2.8333333333333335</c:v>
                </c:pt>
                <c:pt idx="30">
                  <c:v>3.1578947368421053</c:v>
                </c:pt>
                <c:pt idx="31">
                  <c:v>4.7368421052631575</c:v>
                </c:pt>
                <c:pt idx="32">
                  <c:v>6.4814814814814818</c:v>
                </c:pt>
                <c:pt idx="33">
                  <c:v>5.2173913043478262</c:v>
                </c:pt>
                <c:pt idx="34">
                  <c:v>6.5789473684210522</c:v>
                </c:pt>
                <c:pt idx="35">
                  <c:v>4.375</c:v>
                </c:pt>
                <c:pt idx="36">
                  <c:v>3.2352941176470589</c:v>
                </c:pt>
                <c:pt idx="37">
                  <c:v>3.25</c:v>
                </c:pt>
                <c:pt idx="38">
                  <c:v>3.0882352941176472</c:v>
                </c:pt>
                <c:pt idx="39">
                  <c:v>1.4166666666666667</c:v>
                </c:pt>
                <c:pt idx="40">
                  <c:v>2.75</c:v>
                </c:pt>
                <c:pt idx="41">
                  <c:v>3.3333333333333335</c:v>
                </c:pt>
                <c:pt idx="42">
                  <c:v>3.4444444444444446</c:v>
                </c:pt>
                <c:pt idx="43">
                  <c:v>4.7222222222222223</c:v>
                </c:pt>
                <c:pt idx="44">
                  <c:v>5.384615384615385</c:v>
                </c:pt>
                <c:pt idx="45">
                  <c:v>6.2790697674418601</c:v>
                </c:pt>
                <c:pt idx="46">
                  <c:v>1.0975609756097562</c:v>
                </c:pt>
                <c:pt idx="47">
                  <c:v>4.0752441125789778</c:v>
                </c:pt>
              </c:numCache>
            </c:numRef>
          </c:val>
          <c:extLst>
            <c:ext xmlns:c16="http://schemas.microsoft.com/office/drawing/2014/chart" uri="{C3380CC4-5D6E-409C-BE32-E72D297353CC}">
              <c16:uniqueId val="{00000002-C73B-4659-A1EA-8DEDAEBA0873}"/>
            </c:ext>
          </c:extLst>
        </c:ser>
        <c:ser>
          <c:idx val="3"/>
          <c:order val="3"/>
          <c:tx>
            <c:strRef>
              <c:f>'Ⅱ（１）'!$K$8</c:f>
              <c:strCache>
                <c:ptCount val="1"/>
                <c:pt idx="0">
                  <c:v>④地域密着型サービス事業所における機能訓練・口腔機能向上・栄養改善を推進するための取組を行っているか（15点）（平均5.2点）</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'Ⅱ（１）'!$K$9:$K$56</c:f>
              <c:numCache>
                <c:formatCode>0.0</c:formatCode>
                <c:ptCount val="48"/>
                <c:pt idx="0">
                  <c:v>4.022346368715084</c:v>
                </c:pt>
                <c:pt idx="1">
                  <c:v>4.125</c:v>
                </c:pt>
                <c:pt idx="2">
                  <c:v>1.3636363636363635</c:v>
                </c:pt>
                <c:pt idx="3">
                  <c:v>5.1428571428571432</c:v>
                </c:pt>
                <c:pt idx="4">
                  <c:v>3</c:v>
                </c:pt>
                <c:pt idx="5">
                  <c:v>3</c:v>
                </c:pt>
                <c:pt idx="6">
                  <c:v>3.0508474576271185</c:v>
                </c:pt>
                <c:pt idx="7">
                  <c:v>3.0681818181818183</c:v>
                </c:pt>
                <c:pt idx="8">
                  <c:v>4.8</c:v>
                </c:pt>
                <c:pt idx="9">
                  <c:v>3</c:v>
                </c:pt>
                <c:pt idx="10">
                  <c:v>3.8095238095238093</c:v>
                </c:pt>
                <c:pt idx="11">
                  <c:v>3.3333333333333335</c:v>
                </c:pt>
                <c:pt idx="12">
                  <c:v>5.564516129032258</c:v>
                </c:pt>
                <c:pt idx="13">
                  <c:v>4.0909090909090908</c:v>
                </c:pt>
                <c:pt idx="14">
                  <c:v>5.5</c:v>
                </c:pt>
                <c:pt idx="15">
                  <c:v>13</c:v>
                </c:pt>
                <c:pt idx="16">
                  <c:v>4.7368421052631575</c:v>
                </c:pt>
                <c:pt idx="17">
                  <c:v>7.9411764705882355</c:v>
                </c:pt>
                <c:pt idx="18">
                  <c:v>5</c:v>
                </c:pt>
                <c:pt idx="19">
                  <c:v>5.2597402597402594</c:v>
                </c:pt>
                <c:pt idx="20">
                  <c:v>4.6428571428571432</c:v>
                </c:pt>
                <c:pt idx="21">
                  <c:v>11.571428571428571</c:v>
                </c:pt>
                <c:pt idx="22">
                  <c:v>6.1111111111111107</c:v>
                </c:pt>
                <c:pt idx="23">
                  <c:v>2.0689655172413794</c:v>
                </c:pt>
                <c:pt idx="24">
                  <c:v>9.473684210526315</c:v>
                </c:pt>
                <c:pt idx="25">
                  <c:v>4.0384615384615383</c:v>
                </c:pt>
                <c:pt idx="26">
                  <c:v>10.813953488372093</c:v>
                </c:pt>
                <c:pt idx="27">
                  <c:v>5.4878048780487809</c:v>
                </c:pt>
                <c:pt idx="28">
                  <c:v>3.0769230769230771</c:v>
                </c:pt>
                <c:pt idx="29">
                  <c:v>13</c:v>
                </c:pt>
                <c:pt idx="30">
                  <c:v>0.78947368421052633</c:v>
                </c:pt>
                <c:pt idx="31">
                  <c:v>4.7368421052631575</c:v>
                </c:pt>
                <c:pt idx="32">
                  <c:v>6.666666666666667</c:v>
                </c:pt>
                <c:pt idx="33">
                  <c:v>3.2608695652173911</c:v>
                </c:pt>
                <c:pt idx="34">
                  <c:v>6.3157894736842106</c:v>
                </c:pt>
                <c:pt idx="35">
                  <c:v>1.25</c:v>
                </c:pt>
                <c:pt idx="36">
                  <c:v>1.7647058823529411</c:v>
                </c:pt>
                <c:pt idx="37">
                  <c:v>3</c:v>
                </c:pt>
                <c:pt idx="38">
                  <c:v>11.029411764705882</c:v>
                </c:pt>
                <c:pt idx="39">
                  <c:v>11.5</c:v>
                </c:pt>
                <c:pt idx="40">
                  <c:v>6</c:v>
                </c:pt>
                <c:pt idx="41">
                  <c:v>5.7142857142857144</c:v>
                </c:pt>
                <c:pt idx="42">
                  <c:v>3.6666666666666665</c:v>
                </c:pt>
                <c:pt idx="43">
                  <c:v>10</c:v>
                </c:pt>
                <c:pt idx="44">
                  <c:v>5.1923076923076925</c:v>
                </c:pt>
                <c:pt idx="45">
                  <c:v>5.2325581395348841</c:v>
                </c:pt>
                <c:pt idx="46">
                  <c:v>2.9268292682926829</c:v>
                </c:pt>
                <c:pt idx="47">
                  <c:v>5.2039058012636419</c:v>
                </c:pt>
              </c:numCache>
            </c:numRef>
          </c:val>
          <c:extLst>
            <c:ext xmlns:c16="http://schemas.microsoft.com/office/drawing/2014/chart" uri="{C3380CC4-5D6E-409C-BE32-E72D297353CC}">
              <c16:uniqueId val="{00000003-C73B-4659-A1EA-8DEDAEBA0873}"/>
            </c:ext>
          </c:extLst>
        </c:ser>
        <c:ser>
          <c:idx val="4"/>
          <c:order val="4"/>
          <c:tx>
            <c:strRef>
              <c:f>'Ⅱ（１）'!$L$8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'Ⅱ（１）'!$G$9:$G$56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'Ⅱ（１）'!$L$9:$L$56</c:f>
              <c:numCache>
                <c:formatCode>0.0</c:formatCode>
                <c:ptCount val="48"/>
                <c:pt idx="0">
                  <c:v>16.128491620111731</c:v>
                </c:pt>
                <c:pt idx="1">
                  <c:v>16.274999999999999</c:v>
                </c:pt>
                <c:pt idx="2">
                  <c:v>10.424242424242424</c:v>
                </c:pt>
                <c:pt idx="3">
                  <c:v>18.457142857142856</c:v>
                </c:pt>
                <c:pt idx="4">
                  <c:v>13.04</c:v>
                </c:pt>
                <c:pt idx="5">
                  <c:v>12.8</c:v>
                </c:pt>
                <c:pt idx="6">
                  <c:v>12.40677966101695</c:v>
                </c:pt>
                <c:pt idx="7">
                  <c:v>16.931818181818183</c:v>
                </c:pt>
                <c:pt idx="8">
                  <c:v>15.64</c:v>
                </c:pt>
                <c:pt idx="9">
                  <c:v>17.057142857142857</c:v>
                </c:pt>
                <c:pt idx="10">
                  <c:v>15.603174603174603</c:v>
                </c:pt>
                <c:pt idx="11">
                  <c:v>14.87037037037037</c:v>
                </c:pt>
                <c:pt idx="12">
                  <c:v>19.43548387096774</c:v>
                </c:pt>
                <c:pt idx="13">
                  <c:v>19.09090909090909</c:v>
                </c:pt>
                <c:pt idx="14">
                  <c:v>19.066666666666666</c:v>
                </c:pt>
                <c:pt idx="15">
                  <c:v>28.733333333333334</c:v>
                </c:pt>
                <c:pt idx="16">
                  <c:v>19.526315789473685</c:v>
                </c:pt>
                <c:pt idx="17">
                  <c:v>25.941176470588236</c:v>
                </c:pt>
                <c:pt idx="18">
                  <c:v>18.296296296296298</c:v>
                </c:pt>
                <c:pt idx="19">
                  <c:v>18.480519480519479</c:v>
                </c:pt>
                <c:pt idx="20">
                  <c:v>19.452380952380953</c:v>
                </c:pt>
                <c:pt idx="21">
                  <c:v>30.114285714285714</c:v>
                </c:pt>
                <c:pt idx="22">
                  <c:v>23.24074074074074</c:v>
                </c:pt>
                <c:pt idx="23">
                  <c:v>14</c:v>
                </c:pt>
                <c:pt idx="24">
                  <c:v>26.736842105263158</c:v>
                </c:pt>
                <c:pt idx="25">
                  <c:v>14.807692307692308</c:v>
                </c:pt>
                <c:pt idx="26">
                  <c:v>26.511627906976745</c:v>
                </c:pt>
                <c:pt idx="27">
                  <c:v>21.536585365853657</c:v>
                </c:pt>
                <c:pt idx="28">
                  <c:v>12.461538461538462</c:v>
                </c:pt>
                <c:pt idx="29">
                  <c:v>28.3</c:v>
                </c:pt>
                <c:pt idx="30">
                  <c:v>8.8947368421052637</c:v>
                </c:pt>
                <c:pt idx="31">
                  <c:v>22.05263157894737</c:v>
                </c:pt>
                <c:pt idx="32">
                  <c:v>22.037037037037038</c:v>
                </c:pt>
                <c:pt idx="33">
                  <c:v>17.608695652173914</c:v>
                </c:pt>
                <c:pt idx="34">
                  <c:v>19.315789473684209</c:v>
                </c:pt>
                <c:pt idx="35">
                  <c:v>11.75</c:v>
                </c:pt>
                <c:pt idx="36">
                  <c:v>12.764705882352942</c:v>
                </c:pt>
                <c:pt idx="37">
                  <c:v>11.45</c:v>
                </c:pt>
                <c:pt idx="38">
                  <c:v>24</c:v>
                </c:pt>
                <c:pt idx="39">
                  <c:v>24.45</c:v>
                </c:pt>
                <c:pt idx="40">
                  <c:v>20.399999999999999</c:v>
                </c:pt>
                <c:pt idx="41">
                  <c:v>17.428571428571427</c:v>
                </c:pt>
                <c:pt idx="42">
                  <c:v>14.577777777777778</c:v>
                </c:pt>
                <c:pt idx="43">
                  <c:v>26.611111111111111</c:v>
                </c:pt>
                <c:pt idx="44">
                  <c:v>19.692307692307693</c:v>
                </c:pt>
                <c:pt idx="45">
                  <c:v>18.348837209302324</c:v>
                </c:pt>
                <c:pt idx="46">
                  <c:v>14.585365853658537</c:v>
                </c:pt>
                <c:pt idx="47">
                  <c:v>18.194715680643309</c:v>
                </c:pt>
              </c:numCache>
            </c:numRef>
          </c:val>
          <c:extLst>
            <c:ext xmlns:c16="http://schemas.microsoft.com/office/drawing/2014/chart" uri="{C3380CC4-5D6E-409C-BE32-E72D297353CC}">
              <c16:uniqueId val="{00000004-C73B-4659-A1EA-8DEDAEBA0873}"/>
            </c:ext>
          </c:extLst>
        </c:ser>
        <c:dLbls>
          <c:dLblPos val="ctr"/>
          <c:showLegendKey val="0"/>
          <c:showVal val="1"/>
          <c:showCatName val="0"/>
          <c:showSerName val="0"/>
          <c:showPercent val="0"/>
          <c:showBubbleSize val="0"/>
        </c:dLbls>
        <c:gapWidth val="150"/>
        <c:overlap val="100"/>
        <c:axId val="496025247"/>
        <c:axId val="496028575"/>
      </c:barChart>
      <c:catAx>
        <c:axId val="496025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6028575"/>
        <c:crosses val="autoZero"/>
        <c:auto val="1"/>
        <c:lblAlgn val="ctr"/>
        <c:lblOffset val="100"/>
        <c:noMultiLvlLbl val="0"/>
      </c:catAx>
      <c:valAx>
        <c:axId val="496028575"/>
        <c:scaling>
          <c:orientation val="minMax"/>
          <c:max val="35"/>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96025247"/>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ja-JP" sz="1400" b="0" i="0" baseline="0">
                <a:effectLst/>
              </a:rPr>
              <a:t>（２）介護支援専門員・介護サービス事業所　都道府県別市町村得点</a:t>
            </a:r>
            <a:endParaRPr lang="ja-JP" altLang="ja-JP" sz="1400">
              <a:effectLst/>
            </a:endParaRPr>
          </a:p>
          <a:p>
            <a:pPr>
              <a:defRPr/>
            </a:pPr>
            <a:r>
              <a:rPr lang="ja-JP" altLang="ja-JP" sz="1400" b="0" i="0" baseline="0">
                <a:effectLst/>
              </a:rPr>
              <a:t>（満点</a:t>
            </a:r>
            <a:r>
              <a:rPr lang="en-US" altLang="ja-JP" sz="1400" b="0" i="0" baseline="0">
                <a:effectLst/>
              </a:rPr>
              <a:t>30</a:t>
            </a:r>
            <a:r>
              <a:rPr lang="ja-JP" altLang="ja-JP" sz="1400" b="0" i="0" baseline="0">
                <a:effectLst/>
              </a:rPr>
              <a:t>点　平均点</a:t>
            </a:r>
            <a:r>
              <a:rPr lang="en-US" altLang="ja-JP" sz="1400" b="0" i="0" baseline="0">
                <a:effectLst/>
              </a:rPr>
              <a:t>14.9</a:t>
            </a:r>
            <a:r>
              <a:rPr lang="ja-JP" altLang="ja-JP" sz="1400" b="0" i="0" baseline="0">
                <a:effectLst/>
              </a:rPr>
              <a:t>点　得点率</a:t>
            </a:r>
            <a:r>
              <a:rPr lang="en-US" altLang="ja-JP" sz="1400" b="0" i="0" baseline="0">
                <a:effectLst/>
              </a:rPr>
              <a:t>49.6%</a:t>
            </a:r>
            <a:r>
              <a:rPr lang="ja-JP" altLang="ja-JP" sz="1400" b="0" i="0" baseline="0">
                <a:effectLst/>
              </a:rPr>
              <a:t>）</a:t>
            </a:r>
            <a:endParaRPr lang="ja-JP" altLang="ja-JP" sz="140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stacked"/>
        <c:varyColors val="0"/>
        <c:ser>
          <c:idx val="0"/>
          <c:order val="0"/>
          <c:tx>
            <c:strRef>
              <c:f>'Ⅱ（２）'!$H$8</c:f>
              <c:strCache>
                <c:ptCount val="1"/>
                <c:pt idx="0">
                  <c:v>①保険者として、ケアマネジメントに関する保険者の基本方針を、介護支援専門員に対して伝えているか（10点、5点）（平均5.4点）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'Ⅱ（２）'!$G$9:$G$56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'Ⅱ（２）'!$H$9:$H$56</c:f>
              <c:numCache>
                <c:formatCode>0.0</c:formatCode>
                <c:ptCount val="48"/>
                <c:pt idx="0">
                  <c:v>4.2737430167597763</c:v>
                </c:pt>
                <c:pt idx="1">
                  <c:v>4.75</c:v>
                </c:pt>
                <c:pt idx="2">
                  <c:v>2.4242424242424243</c:v>
                </c:pt>
                <c:pt idx="3">
                  <c:v>6.4285714285714288</c:v>
                </c:pt>
                <c:pt idx="4">
                  <c:v>4.2</c:v>
                </c:pt>
                <c:pt idx="5">
                  <c:v>4.8571428571428568</c:v>
                </c:pt>
                <c:pt idx="6">
                  <c:v>3.6440677966101696</c:v>
                </c:pt>
                <c:pt idx="7">
                  <c:v>3.8636363636363638</c:v>
                </c:pt>
                <c:pt idx="8">
                  <c:v>4.4000000000000004</c:v>
                </c:pt>
                <c:pt idx="9">
                  <c:v>3</c:v>
                </c:pt>
                <c:pt idx="10">
                  <c:v>5.3174603174603172</c:v>
                </c:pt>
                <c:pt idx="11">
                  <c:v>3.9814814814814814</c:v>
                </c:pt>
                <c:pt idx="12">
                  <c:v>7.096774193548387</c:v>
                </c:pt>
                <c:pt idx="13">
                  <c:v>5.1515151515151514</c:v>
                </c:pt>
                <c:pt idx="14">
                  <c:v>6</c:v>
                </c:pt>
                <c:pt idx="15">
                  <c:v>2.6666666666666665</c:v>
                </c:pt>
                <c:pt idx="16">
                  <c:v>6.5789473684210522</c:v>
                </c:pt>
                <c:pt idx="17">
                  <c:v>7.6470588235294121</c:v>
                </c:pt>
                <c:pt idx="18">
                  <c:v>7.9629629629629628</c:v>
                </c:pt>
                <c:pt idx="19">
                  <c:v>6.1038961038961039</c:v>
                </c:pt>
                <c:pt idx="20">
                  <c:v>5.7142857142857144</c:v>
                </c:pt>
                <c:pt idx="21">
                  <c:v>7.2857142857142856</c:v>
                </c:pt>
                <c:pt idx="22">
                  <c:v>6.2037037037037033</c:v>
                </c:pt>
                <c:pt idx="23">
                  <c:v>6.3793103448275863</c:v>
                </c:pt>
                <c:pt idx="24">
                  <c:v>8.1578947368421044</c:v>
                </c:pt>
                <c:pt idx="25">
                  <c:v>3.8461538461538463</c:v>
                </c:pt>
                <c:pt idx="26">
                  <c:v>8.3720930232558146</c:v>
                </c:pt>
                <c:pt idx="27">
                  <c:v>5.4878048780487809</c:v>
                </c:pt>
                <c:pt idx="28">
                  <c:v>3.8461538461538463</c:v>
                </c:pt>
                <c:pt idx="29">
                  <c:v>7.5</c:v>
                </c:pt>
                <c:pt idx="30">
                  <c:v>5</c:v>
                </c:pt>
                <c:pt idx="31">
                  <c:v>6.0526315789473681</c:v>
                </c:pt>
                <c:pt idx="32">
                  <c:v>5.7407407407407405</c:v>
                </c:pt>
                <c:pt idx="33">
                  <c:v>5.8695652173913047</c:v>
                </c:pt>
                <c:pt idx="34">
                  <c:v>5.7894736842105265</c:v>
                </c:pt>
                <c:pt idx="35">
                  <c:v>3.5416666666666665</c:v>
                </c:pt>
                <c:pt idx="36">
                  <c:v>2.9411764705882355</c:v>
                </c:pt>
                <c:pt idx="37">
                  <c:v>3.25</c:v>
                </c:pt>
                <c:pt idx="38">
                  <c:v>6.3235294117647056</c:v>
                </c:pt>
                <c:pt idx="39">
                  <c:v>8.1666666666666661</c:v>
                </c:pt>
                <c:pt idx="40">
                  <c:v>8.5</c:v>
                </c:pt>
                <c:pt idx="41">
                  <c:v>6.1904761904761907</c:v>
                </c:pt>
                <c:pt idx="42">
                  <c:v>5.666666666666667</c:v>
                </c:pt>
                <c:pt idx="43">
                  <c:v>7.7777777777777777</c:v>
                </c:pt>
                <c:pt idx="44">
                  <c:v>6.7307692307692308</c:v>
                </c:pt>
                <c:pt idx="45">
                  <c:v>5</c:v>
                </c:pt>
                <c:pt idx="46">
                  <c:v>3.5365853658536586</c:v>
                </c:pt>
                <c:pt idx="47">
                  <c:v>5.4164273406088457</c:v>
                </c:pt>
              </c:numCache>
            </c:numRef>
          </c:val>
          <c:extLst>
            <c:ext xmlns:c16="http://schemas.microsoft.com/office/drawing/2014/chart" uri="{C3380CC4-5D6E-409C-BE32-E72D297353CC}">
              <c16:uniqueId val="{00000000-9DC2-4B9E-8F38-E241AFBF01E6}"/>
            </c:ext>
          </c:extLst>
        </c:ser>
        <c:ser>
          <c:idx val="1"/>
          <c:order val="1"/>
          <c:tx>
            <c:strRef>
              <c:f>'Ⅱ（２）'!$I$8</c:f>
              <c:strCache>
                <c:ptCount val="1"/>
                <c:pt idx="0">
                  <c:v>②介護サービス事業所（居宅介護支援事業所を含む。）の質の向上に向けて、具体的なテーマを設定した研修等の具体的な取組を行っているか（各10点、20点）（平均9.5点）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'Ⅱ（２）'!$G$9:$G$56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'Ⅱ（２）'!$I$9:$I$56</c:f>
              <c:numCache>
                <c:formatCode>0.0</c:formatCode>
                <c:ptCount val="48"/>
                <c:pt idx="0">
                  <c:v>6.2569832402234633</c:v>
                </c:pt>
                <c:pt idx="1">
                  <c:v>6.75</c:v>
                </c:pt>
                <c:pt idx="2">
                  <c:v>7.2727272727272725</c:v>
                </c:pt>
                <c:pt idx="3">
                  <c:v>10.285714285714286</c:v>
                </c:pt>
                <c:pt idx="4">
                  <c:v>5.6</c:v>
                </c:pt>
                <c:pt idx="5">
                  <c:v>8.5714285714285712</c:v>
                </c:pt>
                <c:pt idx="6">
                  <c:v>5.593220338983051</c:v>
                </c:pt>
                <c:pt idx="7">
                  <c:v>6.8181818181818183</c:v>
                </c:pt>
                <c:pt idx="8">
                  <c:v>7.6</c:v>
                </c:pt>
                <c:pt idx="9">
                  <c:v>7.7142857142857144</c:v>
                </c:pt>
                <c:pt idx="10">
                  <c:v>10</c:v>
                </c:pt>
                <c:pt idx="11">
                  <c:v>10.925925925925926</c:v>
                </c:pt>
                <c:pt idx="12">
                  <c:v>10.32258064516129</c:v>
                </c:pt>
                <c:pt idx="13">
                  <c:v>12.121212121212121</c:v>
                </c:pt>
                <c:pt idx="14">
                  <c:v>10</c:v>
                </c:pt>
                <c:pt idx="15">
                  <c:v>20</c:v>
                </c:pt>
                <c:pt idx="16">
                  <c:v>10.526315789473685</c:v>
                </c:pt>
                <c:pt idx="17">
                  <c:v>14.705882352941176</c:v>
                </c:pt>
                <c:pt idx="18">
                  <c:v>10.74074074074074</c:v>
                </c:pt>
                <c:pt idx="19">
                  <c:v>8.9610389610389607</c:v>
                </c:pt>
                <c:pt idx="20">
                  <c:v>11.904761904761905</c:v>
                </c:pt>
                <c:pt idx="21">
                  <c:v>11.714285714285714</c:v>
                </c:pt>
                <c:pt idx="22">
                  <c:v>12.037037037037036</c:v>
                </c:pt>
                <c:pt idx="23">
                  <c:v>10.689655172413794</c:v>
                </c:pt>
                <c:pt idx="24">
                  <c:v>13.684210526315789</c:v>
                </c:pt>
                <c:pt idx="25">
                  <c:v>11.153846153846153</c:v>
                </c:pt>
                <c:pt idx="26">
                  <c:v>15.348837209302326</c:v>
                </c:pt>
                <c:pt idx="27">
                  <c:v>12.439024390243903</c:v>
                </c:pt>
                <c:pt idx="28">
                  <c:v>6.4102564102564106</c:v>
                </c:pt>
                <c:pt idx="29">
                  <c:v>9.6666666666666661</c:v>
                </c:pt>
                <c:pt idx="30">
                  <c:v>7.8947368421052628</c:v>
                </c:pt>
                <c:pt idx="31">
                  <c:v>13.157894736842104</c:v>
                </c:pt>
                <c:pt idx="32">
                  <c:v>9.6296296296296298</c:v>
                </c:pt>
                <c:pt idx="33">
                  <c:v>9.5652173913043477</c:v>
                </c:pt>
                <c:pt idx="34">
                  <c:v>11.052631578947368</c:v>
                </c:pt>
                <c:pt idx="35">
                  <c:v>6.25</c:v>
                </c:pt>
                <c:pt idx="36">
                  <c:v>8.235294117647058</c:v>
                </c:pt>
                <c:pt idx="37">
                  <c:v>13</c:v>
                </c:pt>
                <c:pt idx="38">
                  <c:v>9.4117647058823533</c:v>
                </c:pt>
                <c:pt idx="39">
                  <c:v>11</c:v>
                </c:pt>
                <c:pt idx="40">
                  <c:v>13.5</c:v>
                </c:pt>
                <c:pt idx="41">
                  <c:v>10.476190476190476</c:v>
                </c:pt>
                <c:pt idx="42">
                  <c:v>9.1111111111111107</c:v>
                </c:pt>
                <c:pt idx="43">
                  <c:v>10.555555555555555</c:v>
                </c:pt>
                <c:pt idx="44">
                  <c:v>10.384615384615385</c:v>
                </c:pt>
                <c:pt idx="45">
                  <c:v>7.441860465116279</c:v>
                </c:pt>
                <c:pt idx="46">
                  <c:v>6.0975609756097562</c:v>
                </c:pt>
                <c:pt idx="47">
                  <c:v>9.4715680643308442</c:v>
                </c:pt>
              </c:numCache>
            </c:numRef>
          </c:val>
          <c:extLst>
            <c:ext xmlns:c16="http://schemas.microsoft.com/office/drawing/2014/chart" uri="{C3380CC4-5D6E-409C-BE32-E72D297353CC}">
              <c16:uniqueId val="{00000001-9DC2-4B9E-8F38-E241AFBF01E6}"/>
            </c:ext>
          </c:extLst>
        </c:ser>
        <c:ser>
          <c:idx val="2"/>
          <c:order val="2"/>
          <c:tx>
            <c:strRef>
              <c:f>'Ⅱ（２）'!$J$8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'Ⅱ（２）'!$G$9:$G$56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'Ⅱ（２）'!$J$9:$J$56</c:f>
              <c:numCache>
                <c:formatCode>0.0</c:formatCode>
                <c:ptCount val="48"/>
                <c:pt idx="0">
                  <c:v>10.53072625698324</c:v>
                </c:pt>
                <c:pt idx="1">
                  <c:v>11.5</c:v>
                </c:pt>
                <c:pt idx="2">
                  <c:v>9.6969696969696972</c:v>
                </c:pt>
                <c:pt idx="3">
                  <c:v>16.714285714285715</c:v>
                </c:pt>
                <c:pt idx="4">
                  <c:v>9.8000000000000007</c:v>
                </c:pt>
                <c:pt idx="5">
                  <c:v>13.428571428571429</c:v>
                </c:pt>
                <c:pt idx="6">
                  <c:v>9.2372881355932197</c:v>
                </c:pt>
                <c:pt idx="7">
                  <c:v>10.681818181818182</c:v>
                </c:pt>
                <c:pt idx="8">
                  <c:v>12</c:v>
                </c:pt>
                <c:pt idx="9">
                  <c:v>10.714285714285714</c:v>
                </c:pt>
                <c:pt idx="10">
                  <c:v>15.317460317460318</c:v>
                </c:pt>
                <c:pt idx="11">
                  <c:v>14.907407407407407</c:v>
                </c:pt>
                <c:pt idx="12">
                  <c:v>17.419354838709676</c:v>
                </c:pt>
                <c:pt idx="13">
                  <c:v>17.272727272727273</c:v>
                </c:pt>
                <c:pt idx="14">
                  <c:v>16</c:v>
                </c:pt>
                <c:pt idx="15">
                  <c:v>22.666666666666668</c:v>
                </c:pt>
                <c:pt idx="16">
                  <c:v>17.105263157894736</c:v>
                </c:pt>
                <c:pt idx="17">
                  <c:v>22.352941176470587</c:v>
                </c:pt>
                <c:pt idx="18">
                  <c:v>18.703703703703702</c:v>
                </c:pt>
                <c:pt idx="19">
                  <c:v>15.064935064935066</c:v>
                </c:pt>
                <c:pt idx="20">
                  <c:v>17.61904761904762</c:v>
                </c:pt>
                <c:pt idx="21">
                  <c:v>19</c:v>
                </c:pt>
                <c:pt idx="22">
                  <c:v>18.24074074074074</c:v>
                </c:pt>
                <c:pt idx="23">
                  <c:v>17.068965517241381</c:v>
                </c:pt>
                <c:pt idx="24">
                  <c:v>21.842105263157894</c:v>
                </c:pt>
                <c:pt idx="25">
                  <c:v>15</c:v>
                </c:pt>
                <c:pt idx="26">
                  <c:v>23.720930232558139</c:v>
                </c:pt>
                <c:pt idx="27">
                  <c:v>17.926829268292682</c:v>
                </c:pt>
                <c:pt idx="28">
                  <c:v>10.256410256410257</c:v>
                </c:pt>
                <c:pt idx="29">
                  <c:v>17.166666666666668</c:v>
                </c:pt>
                <c:pt idx="30">
                  <c:v>12.894736842105264</c:v>
                </c:pt>
                <c:pt idx="31">
                  <c:v>19.210526315789473</c:v>
                </c:pt>
                <c:pt idx="32">
                  <c:v>15.37037037037037</c:v>
                </c:pt>
                <c:pt idx="33">
                  <c:v>15.434782608695652</c:v>
                </c:pt>
                <c:pt idx="34">
                  <c:v>16.842105263157894</c:v>
                </c:pt>
                <c:pt idx="35">
                  <c:v>9.7916666666666661</c:v>
                </c:pt>
                <c:pt idx="36">
                  <c:v>11.176470588235293</c:v>
                </c:pt>
                <c:pt idx="37">
                  <c:v>16.25</c:v>
                </c:pt>
                <c:pt idx="38">
                  <c:v>15.735294117647058</c:v>
                </c:pt>
                <c:pt idx="39">
                  <c:v>19.166666666666668</c:v>
                </c:pt>
                <c:pt idx="40">
                  <c:v>22</c:v>
                </c:pt>
                <c:pt idx="41">
                  <c:v>16.666666666666668</c:v>
                </c:pt>
                <c:pt idx="42">
                  <c:v>14.777777777777779</c:v>
                </c:pt>
                <c:pt idx="43">
                  <c:v>18.333333333333332</c:v>
                </c:pt>
                <c:pt idx="44">
                  <c:v>17.115384615384617</c:v>
                </c:pt>
                <c:pt idx="45">
                  <c:v>12.44186046511628</c:v>
                </c:pt>
                <c:pt idx="46">
                  <c:v>9.6341463414634152</c:v>
                </c:pt>
                <c:pt idx="47">
                  <c:v>14.887995404939689</c:v>
                </c:pt>
              </c:numCache>
            </c:numRef>
          </c:val>
          <c:extLst>
            <c:ext xmlns:c16="http://schemas.microsoft.com/office/drawing/2014/chart" uri="{C3380CC4-5D6E-409C-BE32-E72D297353CC}">
              <c16:uniqueId val="{00000002-9DC2-4B9E-8F38-E241AFBF01E6}"/>
            </c:ext>
          </c:extLst>
        </c:ser>
        <c:dLbls>
          <c:dLblPos val="ctr"/>
          <c:showLegendKey val="0"/>
          <c:showVal val="1"/>
          <c:showCatName val="0"/>
          <c:showSerName val="0"/>
          <c:showPercent val="0"/>
          <c:showBubbleSize val="0"/>
        </c:dLbls>
        <c:gapWidth val="150"/>
        <c:overlap val="100"/>
        <c:axId val="148862271"/>
        <c:axId val="148863519"/>
      </c:barChart>
      <c:catAx>
        <c:axId val="1488622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48863519"/>
        <c:crosses val="autoZero"/>
        <c:auto val="1"/>
        <c:lblAlgn val="ctr"/>
        <c:lblOffset val="100"/>
        <c:noMultiLvlLbl val="0"/>
      </c:catAx>
      <c:valAx>
        <c:axId val="148863519"/>
        <c:scaling>
          <c:orientation val="minMax"/>
          <c:max val="25"/>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48862271"/>
        <c:crosses val="autoZero"/>
        <c:crossBetween val="between"/>
      </c:valAx>
      <c:spPr>
        <a:noFill/>
        <a:ln>
          <a:noFill/>
        </a:ln>
        <a:effectLst/>
      </c:spPr>
    </c:plotArea>
    <c:legend>
      <c:legendPos val="b"/>
      <c:layout>
        <c:manualLayout>
          <c:xMode val="edge"/>
          <c:yMode val="edge"/>
          <c:x val="2.4923806811149519E-2"/>
          <c:y val="0.88943551070200721"/>
          <c:w val="0.95427079105257684"/>
          <c:h val="8.9907212302687514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ja-JP" sz="1200" b="0" i="0" baseline="0" dirty="0" smtClean="0">
                <a:effectLst/>
              </a:rPr>
              <a:t>（３）地域包括支援センター　都道府県別市町村得点（満点</a:t>
            </a:r>
            <a:r>
              <a:rPr lang="en-US" altLang="ja-JP" sz="1200" b="0" i="0" baseline="0" dirty="0" smtClean="0">
                <a:effectLst/>
              </a:rPr>
              <a:t>143</a:t>
            </a:r>
            <a:r>
              <a:rPr lang="ja-JP" altLang="ja-JP" sz="1200" b="0" i="0" baseline="0" dirty="0" smtClean="0">
                <a:effectLst/>
              </a:rPr>
              <a:t>点　平均点</a:t>
            </a:r>
            <a:r>
              <a:rPr lang="en-US" altLang="ja-JP" sz="1200" b="0" i="0" baseline="0" dirty="0" smtClean="0">
                <a:effectLst/>
              </a:rPr>
              <a:t>101.9</a:t>
            </a:r>
            <a:r>
              <a:rPr lang="ja-JP" altLang="ja-JP" sz="1200" b="0" i="0" baseline="0" dirty="0" smtClean="0">
                <a:effectLst/>
              </a:rPr>
              <a:t>点　得点率</a:t>
            </a:r>
            <a:r>
              <a:rPr lang="en-US" altLang="ja-JP" sz="1200" b="0" i="0" baseline="0" dirty="0" smtClean="0">
                <a:effectLst/>
              </a:rPr>
              <a:t>71.3%</a:t>
            </a:r>
            <a:r>
              <a:rPr lang="ja-JP" altLang="ja-JP" sz="1200" b="0" i="0" baseline="0" dirty="0" smtClean="0">
                <a:effectLst/>
              </a:rPr>
              <a:t>）</a:t>
            </a:r>
            <a:endParaRPr lang="ja-JP" altLang="ja-JP" sz="1200" dirty="0">
              <a:effectLst/>
            </a:endParaRPr>
          </a:p>
        </c:rich>
      </c:tx>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6085544292300704E-2"/>
          <c:y val="5.2957049661951174E-2"/>
          <c:w val="0.92781285037317551"/>
          <c:h val="0.60320185950622274"/>
        </c:manualLayout>
      </c:layout>
      <c:barChart>
        <c:barDir val="col"/>
        <c:grouping val="stacked"/>
        <c:varyColors val="0"/>
        <c:ser>
          <c:idx val="0"/>
          <c:order val="0"/>
          <c:tx>
            <c:strRef>
              <c:f>'Ⅱ（３）'!$H$8</c:f>
              <c:strCache>
                <c:ptCount val="1"/>
                <c:pt idx="0">
                  <c:v>①地域包括支援センターに対して、介護保険法施行規則に定める原則基準に基づく３職種の配置を義務付けているか（8点）（平均6.7点）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'Ⅱ（３）'!$H$9:$H$56</c:f>
              <c:numCache>
                <c:formatCode>0.0</c:formatCode>
                <c:ptCount val="48"/>
                <c:pt idx="0">
                  <c:v>5.8547486033519549</c:v>
                </c:pt>
                <c:pt idx="1">
                  <c:v>7.4</c:v>
                </c:pt>
                <c:pt idx="2">
                  <c:v>6.3030303030303028</c:v>
                </c:pt>
                <c:pt idx="3">
                  <c:v>5.9428571428571431</c:v>
                </c:pt>
                <c:pt idx="4">
                  <c:v>7.36</c:v>
                </c:pt>
                <c:pt idx="5">
                  <c:v>7.0857142857142854</c:v>
                </c:pt>
                <c:pt idx="6">
                  <c:v>7.4576271186440675</c:v>
                </c:pt>
                <c:pt idx="7">
                  <c:v>7.0909090909090908</c:v>
                </c:pt>
                <c:pt idx="8">
                  <c:v>6.08</c:v>
                </c:pt>
                <c:pt idx="9">
                  <c:v>4.3428571428571425</c:v>
                </c:pt>
                <c:pt idx="10">
                  <c:v>6.8571428571428568</c:v>
                </c:pt>
                <c:pt idx="11">
                  <c:v>7.4074074074074074</c:v>
                </c:pt>
                <c:pt idx="12">
                  <c:v>6.967741935483871</c:v>
                </c:pt>
                <c:pt idx="13">
                  <c:v>7.5151515151515156</c:v>
                </c:pt>
                <c:pt idx="14">
                  <c:v>7.2</c:v>
                </c:pt>
                <c:pt idx="15">
                  <c:v>8</c:v>
                </c:pt>
                <c:pt idx="16">
                  <c:v>7.1578947368421053</c:v>
                </c:pt>
                <c:pt idx="17">
                  <c:v>6.117647058823529</c:v>
                </c:pt>
                <c:pt idx="18">
                  <c:v>4.4444444444444446</c:v>
                </c:pt>
                <c:pt idx="19">
                  <c:v>6.5454545454545459</c:v>
                </c:pt>
                <c:pt idx="20">
                  <c:v>7.0476190476190474</c:v>
                </c:pt>
                <c:pt idx="21">
                  <c:v>7.5428571428571427</c:v>
                </c:pt>
                <c:pt idx="22">
                  <c:v>7.8518518518518521</c:v>
                </c:pt>
                <c:pt idx="23">
                  <c:v>7.4482758620689653</c:v>
                </c:pt>
                <c:pt idx="24">
                  <c:v>6.3157894736842106</c:v>
                </c:pt>
                <c:pt idx="25">
                  <c:v>4.9230769230769234</c:v>
                </c:pt>
                <c:pt idx="26">
                  <c:v>7.6279069767441863</c:v>
                </c:pt>
                <c:pt idx="27">
                  <c:v>7.4146341463414638</c:v>
                </c:pt>
                <c:pt idx="28">
                  <c:v>5.9487179487179489</c:v>
                </c:pt>
                <c:pt idx="29">
                  <c:v>5.6</c:v>
                </c:pt>
                <c:pt idx="30">
                  <c:v>4.6315789473684212</c:v>
                </c:pt>
                <c:pt idx="31">
                  <c:v>5.8947368421052628</c:v>
                </c:pt>
                <c:pt idx="32">
                  <c:v>5.9259259259259256</c:v>
                </c:pt>
                <c:pt idx="33">
                  <c:v>7.6521739130434785</c:v>
                </c:pt>
                <c:pt idx="34">
                  <c:v>7.1578947368421053</c:v>
                </c:pt>
                <c:pt idx="35">
                  <c:v>6.666666666666667</c:v>
                </c:pt>
                <c:pt idx="36">
                  <c:v>7.5294117647058822</c:v>
                </c:pt>
                <c:pt idx="37">
                  <c:v>5.2</c:v>
                </c:pt>
                <c:pt idx="38">
                  <c:v>5.882352941176471</c:v>
                </c:pt>
                <c:pt idx="39">
                  <c:v>7.2</c:v>
                </c:pt>
                <c:pt idx="40">
                  <c:v>8</c:v>
                </c:pt>
                <c:pt idx="41">
                  <c:v>7.2380952380952381</c:v>
                </c:pt>
                <c:pt idx="42">
                  <c:v>6.7555555555555555</c:v>
                </c:pt>
                <c:pt idx="43">
                  <c:v>7.5555555555555554</c:v>
                </c:pt>
                <c:pt idx="44">
                  <c:v>7.6923076923076925</c:v>
                </c:pt>
                <c:pt idx="45">
                  <c:v>6.5116279069767442</c:v>
                </c:pt>
                <c:pt idx="46">
                  <c:v>5.8536585365853657</c:v>
                </c:pt>
                <c:pt idx="47">
                  <c:v>6.667432510051694</c:v>
                </c:pt>
              </c:numCache>
            </c:numRef>
          </c:val>
          <c:extLst>
            <c:ext xmlns:c16="http://schemas.microsoft.com/office/drawing/2014/chart" uri="{C3380CC4-5D6E-409C-BE32-E72D297353CC}">
              <c16:uniqueId val="{00000000-3AC4-4EF5-9797-BA8998F18E4F}"/>
            </c:ext>
          </c:extLst>
        </c:ser>
        <c:ser>
          <c:idx val="1"/>
          <c:order val="1"/>
          <c:tx>
            <c:strRef>
              <c:f>'Ⅱ（３）'!$I$8</c:f>
              <c:strCache>
                <c:ptCount val="1"/>
                <c:pt idx="0">
                  <c:v>②地域包括支援センターの３職種（準ずる者を含む）一人当たり高齢者数（圏域内の第1号被保険者数/センター人員）の状況が1,500人以下（10点）（平均6.2点）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'Ⅱ（３）'!$I$9:$I$56</c:f>
              <c:numCache>
                <c:formatCode>0.0</c:formatCode>
                <c:ptCount val="48"/>
                <c:pt idx="0">
                  <c:v>8.1564245810055862</c:v>
                </c:pt>
                <c:pt idx="1">
                  <c:v>5.75</c:v>
                </c:pt>
                <c:pt idx="2">
                  <c:v>6.3636363636363633</c:v>
                </c:pt>
                <c:pt idx="3">
                  <c:v>7.7142857142857144</c:v>
                </c:pt>
                <c:pt idx="4">
                  <c:v>5.2</c:v>
                </c:pt>
                <c:pt idx="5">
                  <c:v>7.7142857142857144</c:v>
                </c:pt>
                <c:pt idx="6">
                  <c:v>8.3050847457627111</c:v>
                </c:pt>
                <c:pt idx="7">
                  <c:v>2.0454545454545454</c:v>
                </c:pt>
                <c:pt idx="8">
                  <c:v>6.4</c:v>
                </c:pt>
                <c:pt idx="9">
                  <c:v>6</c:v>
                </c:pt>
                <c:pt idx="10">
                  <c:v>4.1269841269841274</c:v>
                </c:pt>
                <c:pt idx="11">
                  <c:v>4.2592592592592595</c:v>
                </c:pt>
                <c:pt idx="12">
                  <c:v>7.419354838709677</c:v>
                </c:pt>
                <c:pt idx="13">
                  <c:v>4.8484848484848486</c:v>
                </c:pt>
                <c:pt idx="14">
                  <c:v>7.333333333333333</c:v>
                </c:pt>
                <c:pt idx="15">
                  <c:v>8</c:v>
                </c:pt>
                <c:pt idx="16">
                  <c:v>5.7894736842105265</c:v>
                </c:pt>
                <c:pt idx="17">
                  <c:v>7.6470588235294121</c:v>
                </c:pt>
                <c:pt idx="18">
                  <c:v>7.7777777777777777</c:v>
                </c:pt>
                <c:pt idx="19">
                  <c:v>7.9220779220779223</c:v>
                </c:pt>
                <c:pt idx="20">
                  <c:v>5.9523809523809526</c:v>
                </c:pt>
                <c:pt idx="21">
                  <c:v>4.2857142857142856</c:v>
                </c:pt>
                <c:pt idx="22">
                  <c:v>4.2592592592592595</c:v>
                </c:pt>
                <c:pt idx="23">
                  <c:v>5.1724137931034484</c:v>
                </c:pt>
                <c:pt idx="24">
                  <c:v>7.3684210526315788</c:v>
                </c:pt>
                <c:pt idx="25">
                  <c:v>6.1538461538461542</c:v>
                </c:pt>
                <c:pt idx="26">
                  <c:v>2.558139534883721</c:v>
                </c:pt>
                <c:pt idx="27">
                  <c:v>4.3902439024390247</c:v>
                </c:pt>
                <c:pt idx="28">
                  <c:v>5.8974358974358978</c:v>
                </c:pt>
                <c:pt idx="29">
                  <c:v>6</c:v>
                </c:pt>
                <c:pt idx="30">
                  <c:v>7.8947368421052628</c:v>
                </c:pt>
                <c:pt idx="31">
                  <c:v>6.8421052631578947</c:v>
                </c:pt>
                <c:pt idx="32">
                  <c:v>7.0370370370370372</c:v>
                </c:pt>
                <c:pt idx="33">
                  <c:v>3.9130434782608696</c:v>
                </c:pt>
                <c:pt idx="34">
                  <c:v>6.3157894736842106</c:v>
                </c:pt>
                <c:pt idx="35">
                  <c:v>6.666666666666667</c:v>
                </c:pt>
                <c:pt idx="36">
                  <c:v>5.2941176470588234</c:v>
                </c:pt>
                <c:pt idx="37">
                  <c:v>3.5</c:v>
                </c:pt>
                <c:pt idx="38">
                  <c:v>7.3529411764705879</c:v>
                </c:pt>
                <c:pt idx="39">
                  <c:v>5.666666666666667</c:v>
                </c:pt>
                <c:pt idx="40">
                  <c:v>5.5</c:v>
                </c:pt>
                <c:pt idx="41">
                  <c:v>4.7619047619047619</c:v>
                </c:pt>
                <c:pt idx="42">
                  <c:v>6</c:v>
                </c:pt>
                <c:pt idx="43">
                  <c:v>6.666666666666667</c:v>
                </c:pt>
                <c:pt idx="44">
                  <c:v>8.0769230769230766</c:v>
                </c:pt>
                <c:pt idx="45">
                  <c:v>6.7441860465116283</c:v>
                </c:pt>
                <c:pt idx="46">
                  <c:v>8.2926829268292686</c:v>
                </c:pt>
                <c:pt idx="47">
                  <c:v>6.2263067202757032</c:v>
                </c:pt>
              </c:numCache>
            </c:numRef>
          </c:val>
          <c:extLst>
            <c:ext xmlns:c16="http://schemas.microsoft.com/office/drawing/2014/chart" uri="{C3380CC4-5D6E-409C-BE32-E72D297353CC}">
              <c16:uniqueId val="{00000001-3AC4-4EF5-9797-BA8998F18E4F}"/>
            </c:ext>
          </c:extLst>
        </c:ser>
        <c:ser>
          <c:idx val="2"/>
          <c:order val="2"/>
          <c:tx>
            <c:strRef>
              <c:f>'Ⅱ（３）'!$J$8</c:f>
              <c:strCache>
                <c:ptCount val="1"/>
                <c:pt idx="0">
                  <c:v>③地域包括支援センターが受けた介護サービスに関する相談について、地域包括支援センターから保険者に対して報告や協議を受ける仕組みを設けているか（5点）（平均4.8点）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'Ⅱ（３）'!$J$9:$J$56</c:f>
              <c:numCache>
                <c:formatCode>0.0</c:formatCode>
                <c:ptCount val="48"/>
                <c:pt idx="0">
                  <c:v>4.8603351955307259</c:v>
                </c:pt>
                <c:pt idx="1">
                  <c:v>5</c:v>
                </c:pt>
                <c:pt idx="2">
                  <c:v>4.3939393939393936</c:v>
                </c:pt>
                <c:pt idx="3">
                  <c:v>5</c:v>
                </c:pt>
                <c:pt idx="4">
                  <c:v>4.5999999999999996</c:v>
                </c:pt>
                <c:pt idx="5">
                  <c:v>4.8571428571428568</c:v>
                </c:pt>
                <c:pt idx="6">
                  <c:v>4.9152542372881358</c:v>
                </c:pt>
                <c:pt idx="7">
                  <c:v>4.5454545454545459</c:v>
                </c:pt>
                <c:pt idx="8">
                  <c:v>4.5999999999999996</c:v>
                </c:pt>
                <c:pt idx="9">
                  <c:v>5</c:v>
                </c:pt>
                <c:pt idx="10">
                  <c:v>5</c:v>
                </c:pt>
                <c:pt idx="11">
                  <c:v>4.9074074074074074</c:v>
                </c:pt>
                <c:pt idx="12">
                  <c:v>4.919354838709677</c:v>
                </c:pt>
                <c:pt idx="13">
                  <c:v>5</c:v>
                </c:pt>
                <c:pt idx="14">
                  <c:v>5</c:v>
                </c:pt>
                <c:pt idx="15">
                  <c:v>5</c:v>
                </c:pt>
                <c:pt idx="16">
                  <c:v>5</c:v>
                </c:pt>
                <c:pt idx="17">
                  <c:v>5</c:v>
                </c:pt>
                <c:pt idx="18">
                  <c:v>5</c:v>
                </c:pt>
                <c:pt idx="19">
                  <c:v>4.8051948051948052</c:v>
                </c:pt>
                <c:pt idx="20">
                  <c:v>5</c:v>
                </c:pt>
                <c:pt idx="21">
                  <c:v>5</c:v>
                </c:pt>
                <c:pt idx="22">
                  <c:v>5</c:v>
                </c:pt>
                <c:pt idx="23">
                  <c:v>4.4827586206896548</c:v>
                </c:pt>
                <c:pt idx="24">
                  <c:v>4.7368421052631575</c:v>
                </c:pt>
                <c:pt idx="25">
                  <c:v>5</c:v>
                </c:pt>
                <c:pt idx="26">
                  <c:v>5</c:v>
                </c:pt>
                <c:pt idx="27">
                  <c:v>5</c:v>
                </c:pt>
                <c:pt idx="28">
                  <c:v>4.7435897435897436</c:v>
                </c:pt>
                <c:pt idx="29">
                  <c:v>5</c:v>
                </c:pt>
                <c:pt idx="30">
                  <c:v>4.7368421052631575</c:v>
                </c:pt>
                <c:pt idx="31">
                  <c:v>5</c:v>
                </c:pt>
                <c:pt idx="32">
                  <c:v>4.8148148148148149</c:v>
                </c:pt>
                <c:pt idx="33">
                  <c:v>4.1304347826086953</c:v>
                </c:pt>
                <c:pt idx="34">
                  <c:v>5</c:v>
                </c:pt>
                <c:pt idx="35">
                  <c:v>4.791666666666667</c:v>
                </c:pt>
                <c:pt idx="36">
                  <c:v>4.4117647058823533</c:v>
                </c:pt>
                <c:pt idx="37">
                  <c:v>4.75</c:v>
                </c:pt>
                <c:pt idx="38">
                  <c:v>4.8529411764705879</c:v>
                </c:pt>
                <c:pt idx="39">
                  <c:v>4.833333333333333</c:v>
                </c:pt>
                <c:pt idx="40">
                  <c:v>3.25</c:v>
                </c:pt>
                <c:pt idx="41">
                  <c:v>5</c:v>
                </c:pt>
                <c:pt idx="42">
                  <c:v>5</c:v>
                </c:pt>
                <c:pt idx="43">
                  <c:v>5</c:v>
                </c:pt>
                <c:pt idx="44">
                  <c:v>5</c:v>
                </c:pt>
                <c:pt idx="45">
                  <c:v>5</c:v>
                </c:pt>
                <c:pt idx="46">
                  <c:v>4.5121951219512191</c:v>
                </c:pt>
                <c:pt idx="47">
                  <c:v>4.8449167145318786</c:v>
                </c:pt>
              </c:numCache>
            </c:numRef>
          </c:val>
          <c:extLst>
            <c:ext xmlns:c16="http://schemas.microsoft.com/office/drawing/2014/chart" uri="{C3380CC4-5D6E-409C-BE32-E72D297353CC}">
              <c16:uniqueId val="{00000002-3AC4-4EF5-9797-BA8998F18E4F}"/>
            </c:ext>
          </c:extLst>
        </c:ser>
        <c:ser>
          <c:idx val="3"/>
          <c:order val="3"/>
          <c:tx>
            <c:strRef>
              <c:f>'Ⅱ（３）'!$K$8</c:f>
              <c:strCache>
                <c:ptCount val="1"/>
                <c:pt idx="0">
                  <c:v>④介護サービス情報公表システム等において、管内の全地域包括支援センター事業内容・運営状況に関する情報を公表しているか（8点）（平均7.1点）</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'Ⅱ（３）'!$K$9:$K$56</c:f>
              <c:numCache>
                <c:formatCode>0.0</c:formatCode>
                <c:ptCount val="48"/>
                <c:pt idx="0">
                  <c:v>6.9273743016759779</c:v>
                </c:pt>
                <c:pt idx="1">
                  <c:v>7.6</c:v>
                </c:pt>
                <c:pt idx="2">
                  <c:v>6.7878787878787881</c:v>
                </c:pt>
                <c:pt idx="3">
                  <c:v>8</c:v>
                </c:pt>
                <c:pt idx="4">
                  <c:v>6.72</c:v>
                </c:pt>
                <c:pt idx="5">
                  <c:v>4.5714285714285712</c:v>
                </c:pt>
                <c:pt idx="6">
                  <c:v>5.2881355932203391</c:v>
                </c:pt>
                <c:pt idx="7">
                  <c:v>7.6363636363636367</c:v>
                </c:pt>
                <c:pt idx="8">
                  <c:v>5.76</c:v>
                </c:pt>
                <c:pt idx="9">
                  <c:v>7.7714285714285714</c:v>
                </c:pt>
                <c:pt idx="10">
                  <c:v>8</c:v>
                </c:pt>
                <c:pt idx="11">
                  <c:v>7.5555555555555554</c:v>
                </c:pt>
                <c:pt idx="12">
                  <c:v>8</c:v>
                </c:pt>
                <c:pt idx="13">
                  <c:v>8</c:v>
                </c:pt>
                <c:pt idx="14">
                  <c:v>7.7333333333333334</c:v>
                </c:pt>
                <c:pt idx="15">
                  <c:v>8</c:v>
                </c:pt>
                <c:pt idx="16">
                  <c:v>7.5789473684210522</c:v>
                </c:pt>
                <c:pt idx="17">
                  <c:v>7.5294117647058822</c:v>
                </c:pt>
                <c:pt idx="18">
                  <c:v>7.7037037037037033</c:v>
                </c:pt>
                <c:pt idx="19">
                  <c:v>6.7532467532467528</c:v>
                </c:pt>
                <c:pt idx="20">
                  <c:v>7.4285714285714288</c:v>
                </c:pt>
                <c:pt idx="21">
                  <c:v>8</c:v>
                </c:pt>
                <c:pt idx="22">
                  <c:v>7.5555555555555554</c:v>
                </c:pt>
                <c:pt idx="23">
                  <c:v>6.8965517241379306</c:v>
                </c:pt>
                <c:pt idx="24">
                  <c:v>8</c:v>
                </c:pt>
                <c:pt idx="25">
                  <c:v>7.6923076923076925</c:v>
                </c:pt>
                <c:pt idx="26">
                  <c:v>8</c:v>
                </c:pt>
                <c:pt idx="27">
                  <c:v>7.4146341463414638</c:v>
                </c:pt>
                <c:pt idx="28">
                  <c:v>4.9230769230769234</c:v>
                </c:pt>
                <c:pt idx="29">
                  <c:v>7.7333333333333334</c:v>
                </c:pt>
                <c:pt idx="30">
                  <c:v>6.3157894736842106</c:v>
                </c:pt>
                <c:pt idx="31">
                  <c:v>6.3157894736842106</c:v>
                </c:pt>
                <c:pt idx="32">
                  <c:v>6.8148148148148149</c:v>
                </c:pt>
                <c:pt idx="33">
                  <c:v>7.3043478260869561</c:v>
                </c:pt>
                <c:pt idx="34">
                  <c:v>7.1578947368421053</c:v>
                </c:pt>
                <c:pt idx="35">
                  <c:v>7</c:v>
                </c:pt>
                <c:pt idx="36">
                  <c:v>6.117647058823529</c:v>
                </c:pt>
                <c:pt idx="37">
                  <c:v>7.2</c:v>
                </c:pt>
                <c:pt idx="38">
                  <c:v>7.7647058823529411</c:v>
                </c:pt>
                <c:pt idx="39">
                  <c:v>6.666666666666667</c:v>
                </c:pt>
                <c:pt idx="40">
                  <c:v>6.8</c:v>
                </c:pt>
                <c:pt idx="41">
                  <c:v>6.0952380952380949</c:v>
                </c:pt>
                <c:pt idx="42">
                  <c:v>6.5777777777777775</c:v>
                </c:pt>
                <c:pt idx="43">
                  <c:v>8</c:v>
                </c:pt>
                <c:pt idx="44">
                  <c:v>8</c:v>
                </c:pt>
                <c:pt idx="45">
                  <c:v>6.1395348837209305</c:v>
                </c:pt>
                <c:pt idx="46">
                  <c:v>5.2682926829268295</c:v>
                </c:pt>
                <c:pt idx="47">
                  <c:v>7.0580126364158531</c:v>
                </c:pt>
              </c:numCache>
            </c:numRef>
          </c:val>
          <c:extLst>
            <c:ext xmlns:c16="http://schemas.microsoft.com/office/drawing/2014/chart" uri="{C3380CC4-5D6E-409C-BE32-E72D297353CC}">
              <c16:uniqueId val="{00000003-3AC4-4EF5-9797-BA8998F18E4F}"/>
            </c:ext>
          </c:extLst>
        </c:ser>
        <c:ser>
          <c:idx val="4"/>
          <c:order val="4"/>
          <c:tx>
            <c:strRef>
              <c:f>'Ⅱ（３）'!$L$8</c:f>
              <c:strCache>
                <c:ptCount val="1"/>
                <c:pt idx="0">
                  <c:v>⑤地域包括支援センター運営協議会での議論を踏まえ、同センターの運営方針、同センターへの支援・指導の内容を検討し改善しているか（10点、５点）（平均7.1点）</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'Ⅱ（３）'!$L$9:$L$56</c:f>
              <c:numCache>
                <c:formatCode>0.0</c:formatCode>
                <c:ptCount val="48"/>
                <c:pt idx="0">
                  <c:v>6.2849162011173183</c:v>
                </c:pt>
                <c:pt idx="1">
                  <c:v>7.875</c:v>
                </c:pt>
                <c:pt idx="2">
                  <c:v>4.2424242424242422</c:v>
                </c:pt>
                <c:pt idx="3">
                  <c:v>8.7142857142857135</c:v>
                </c:pt>
                <c:pt idx="4">
                  <c:v>5.4</c:v>
                </c:pt>
                <c:pt idx="5">
                  <c:v>6.7142857142857144</c:v>
                </c:pt>
                <c:pt idx="6">
                  <c:v>6.1864406779661021</c:v>
                </c:pt>
                <c:pt idx="7">
                  <c:v>6.3636363636363633</c:v>
                </c:pt>
                <c:pt idx="8">
                  <c:v>7.4</c:v>
                </c:pt>
                <c:pt idx="9">
                  <c:v>5.2857142857142856</c:v>
                </c:pt>
                <c:pt idx="10">
                  <c:v>7.1428571428571432</c:v>
                </c:pt>
                <c:pt idx="11">
                  <c:v>6.7592592592592595</c:v>
                </c:pt>
                <c:pt idx="12">
                  <c:v>7.741935483870968</c:v>
                </c:pt>
                <c:pt idx="13">
                  <c:v>7.7272727272727275</c:v>
                </c:pt>
                <c:pt idx="14">
                  <c:v>8</c:v>
                </c:pt>
                <c:pt idx="15">
                  <c:v>7.666666666666667</c:v>
                </c:pt>
                <c:pt idx="16">
                  <c:v>8.4210526315789469</c:v>
                </c:pt>
                <c:pt idx="17">
                  <c:v>9.4117647058823533</c:v>
                </c:pt>
                <c:pt idx="18">
                  <c:v>7.7777777777777777</c:v>
                </c:pt>
                <c:pt idx="19">
                  <c:v>7.1428571428571432</c:v>
                </c:pt>
                <c:pt idx="20">
                  <c:v>7.1428571428571432</c:v>
                </c:pt>
                <c:pt idx="21">
                  <c:v>8.8571428571428577</c:v>
                </c:pt>
                <c:pt idx="22">
                  <c:v>7.5</c:v>
                </c:pt>
                <c:pt idx="23">
                  <c:v>6.2068965517241379</c:v>
                </c:pt>
                <c:pt idx="24">
                  <c:v>8.9473684210526319</c:v>
                </c:pt>
                <c:pt idx="25">
                  <c:v>6.3461538461538458</c:v>
                </c:pt>
                <c:pt idx="26">
                  <c:v>9.1860465116279073</c:v>
                </c:pt>
                <c:pt idx="27">
                  <c:v>8.1707317073170724</c:v>
                </c:pt>
                <c:pt idx="28">
                  <c:v>5.6410256410256414</c:v>
                </c:pt>
                <c:pt idx="29">
                  <c:v>8</c:v>
                </c:pt>
                <c:pt idx="30">
                  <c:v>6.0526315789473681</c:v>
                </c:pt>
                <c:pt idx="31">
                  <c:v>7.1052631578947372</c:v>
                </c:pt>
                <c:pt idx="32">
                  <c:v>7.2222222222222223</c:v>
                </c:pt>
                <c:pt idx="33">
                  <c:v>6.5217391304347823</c:v>
                </c:pt>
                <c:pt idx="34">
                  <c:v>8.9473684210526319</c:v>
                </c:pt>
                <c:pt idx="35">
                  <c:v>7.083333333333333</c:v>
                </c:pt>
                <c:pt idx="36">
                  <c:v>5.882352941176471</c:v>
                </c:pt>
                <c:pt idx="37">
                  <c:v>7.25</c:v>
                </c:pt>
                <c:pt idx="38">
                  <c:v>8.5294117647058822</c:v>
                </c:pt>
                <c:pt idx="39">
                  <c:v>7.416666666666667</c:v>
                </c:pt>
                <c:pt idx="40">
                  <c:v>7.75</c:v>
                </c:pt>
                <c:pt idx="41">
                  <c:v>7.1428571428571432</c:v>
                </c:pt>
                <c:pt idx="42">
                  <c:v>6.8888888888888893</c:v>
                </c:pt>
                <c:pt idx="43">
                  <c:v>9.1666666666666661</c:v>
                </c:pt>
                <c:pt idx="44">
                  <c:v>6.5384615384615383</c:v>
                </c:pt>
                <c:pt idx="45">
                  <c:v>6.5116279069767442</c:v>
                </c:pt>
                <c:pt idx="46">
                  <c:v>4.5121951219512191</c:v>
                </c:pt>
                <c:pt idx="47">
                  <c:v>7.0677771395749573</c:v>
                </c:pt>
              </c:numCache>
            </c:numRef>
          </c:val>
          <c:extLst>
            <c:ext xmlns:c16="http://schemas.microsoft.com/office/drawing/2014/chart" uri="{C3380CC4-5D6E-409C-BE32-E72D297353CC}">
              <c16:uniqueId val="{00000004-3AC4-4EF5-9797-BA8998F18E4F}"/>
            </c:ext>
          </c:extLst>
        </c:ser>
        <c:ser>
          <c:idx val="5"/>
          <c:order val="5"/>
          <c:tx>
            <c:strRef>
              <c:f>'Ⅱ（３）'!$M$8</c:f>
              <c:strCache>
                <c:ptCount val="1"/>
                <c:pt idx="0">
                  <c:v>⑥地域包括支援センターと協議の上、地域包括支援センターが開催する介護支援専門員を対象にした研修会・事例検討会等の開催計画を作成しているか（10点）（平均8.0点）</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'Ⅱ（３）'!$M$9:$M$56</c:f>
              <c:numCache>
                <c:formatCode>0.0</c:formatCode>
                <c:ptCount val="48"/>
                <c:pt idx="0">
                  <c:v>5.977653631284916</c:v>
                </c:pt>
                <c:pt idx="1">
                  <c:v>7.75</c:v>
                </c:pt>
                <c:pt idx="2">
                  <c:v>8.4848484848484844</c:v>
                </c:pt>
                <c:pt idx="3">
                  <c:v>9.4285714285714288</c:v>
                </c:pt>
                <c:pt idx="4">
                  <c:v>5.6</c:v>
                </c:pt>
                <c:pt idx="5">
                  <c:v>8.5714285714285712</c:v>
                </c:pt>
                <c:pt idx="6">
                  <c:v>6.2711864406779663</c:v>
                </c:pt>
                <c:pt idx="7">
                  <c:v>7.7272727272727275</c:v>
                </c:pt>
                <c:pt idx="8">
                  <c:v>9.1999999999999993</c:v>
                </c:pt>
                <c:pt idx="9">
                  <c:v>9.1428571428571423</c:v>
                </c:pt>
                <c:pt idx="10">
                  <c:v>7.6190476190476186</c:v>
                </c:pt>
                <c:pt idx="11">
                  <c:v>8.1481481481481488</c:v>
                </c:pt>
                <c:pt idx="12">
                  <c:v>7.096774193548387</c:v>
                </c:pt>
                <c:pt idx="13">
                  <c:v>5.7575757575757578</c:v>
                </c:pt>
                <c:pt idx="14">
                  <c:v>9.6666666666666661</c:v>
                </c:pt>
                <c:pt idx="15">
                  <c:v>10</c:v>
                </c:pt>
                <c:pt idx="16">
                  <c:v>8.9473684210526319</c:v>
                </c:pt>
                <c:pt idx="17">
                  <c:v>10</c:v>
                </c:pt>
                <c:pt idx="18">
                  <c:v>9.2592592592592595</c:v>
                </c:pt>
                <c:pt idx="19">
                  <c:v>8.1818181818181817</c:v>
                </c:pt>
                <c:pt idx="20">
                  <c:v>9.2857142857142865</c:v>
                </c:pt>
                <c:pt idx="21">
                  <c:v>9.7142857142857135</c:v>
                </c:pt>
                <c:pt idx="22">
                  <c:v>8.1481481481481488</c:v>
                </c:pt>
                <c:pt idx="23">
                  <c:v>7.2413793103448274</c:v>
                </c:pt>
                <c:pt idx="24">
                  <c:v>10</c:v>
                </c:pt>
                <c:pt idx="25">
                  <c:v>7.3076923076923075</c:v>
                </c:pt>
                <c:pt idx="26">
                  <c:v>10</c:v>
                </c:pt>
                <c:pt idx="27">
                  <c:v>9.7560975609756095</c:v>
                </c:pt>
                <c:pt idx="28">
                  <c:v>6.9230769230769234</c:v>
                </c:pt>
                <c:pt idx="29">
                  <c:v>9.3333333333333339</c:v>
                </c:pt>
                <c:pt idx="30">
                  <c:v>8.4210526315789469</c:v>
                </c:pt>
                <c:pt idx="31">
                  <c:v>9.473684210526315</c:v>
                </c:pt>
                <c:pt idx="32">
                  <c:v>8.1481481481481488</c:v>
                </c:pt>
                <c:pt idx="33">
                  <c:v>8.2608695652173907</c:v>
                </c:pt>
                <c:pt idx="34">
                  <c:v>8.4210526315789469</c:v>
                </c:pt>
                <c:pt idx="35">
                  <c:v>6.25</c:v>
                </c:pt>
                <c:pt idx="36">
                  <c:v>8.235294117647058</c:v>
                </c:pt>
                <c:pt idx="37">
                  <c:v>8</c:v>
                </c:pt>
                <c:pt idx="38">
                  <c:v>9.7058823529411757</c:v>
                </c:pt>
                <c:pt idx="39">
                  <c:v>9.1666666666666661</c:v>
                </c:pt>
                <c:pt idx="40">
                  <c:v>9.5</c:v>
                </c:pt>
                <c:pt idx="41">
                  <c:v>7.1428571428571432</c:v>
                </c:pt>
                <c:pt idx="42">
                  <c:v>6.666666666666667</c:v>
                </c:pt>
                <c:pt idx="43">
                  <c:v>9.4444444444444446</c:v>
                </c:pt>
                <c:pt idx="44">
                  <c:v>8.0769230769230766</c:v>
                </c:pt>
                <c:pt idx="45">
                  <c:v>8.604651162790697</c:v>
                </c:pt>
                <c:pt idx="46">
                  <c:v>6.0975609756097562</c:v>
                </c:pt>
                <c:pt idx="47">
                  <c:v>7.9954049396898332</c:v>
                </c:pt>
              </c:numCache>
            </c:numRef>
          </c:val>
          <c:extLst>
            <c:ext xmlns:c16="http://schemas.microsoft.com/office/drawing/2014/chart" uri="{C3380CC4-5D6E-409C-BE32-E72D297353CC}">
              <c16:uniqueId val="{00000005-3AC4-4EF5-9797-BA8998F18E4F}"/>
            </c:ext>
          </c:extLst>
        </c:ser>
        <c:ser>
          <c:idx val="6"/>
          <c:order val="6"/>
          <c:tx>
            <c:strRef>
              <c:f>'Ⅱ（３）'!$N$8</c:f>
              <c:strCache>
                <c:ptCount val="1"/>
                <c:pt idx="0">
                  <c:v>⑦介護支援専門員のニーズに基づいて、多様な関係機関・関係者（例：医療機関や地域における様々な社会資源など）との意見交換の場を設けているか（10点）（平均8.3点）</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'Ⅱ（３）'!$N$9:$N$56</c:f>
              <c:numCache>
                <c:formatCode>0.0</c:formatCode>
                <c:ptCount val="48"/>
                <c:pt idx="0">
                  <c:v>7.2067039106145252</c:v>
                </c:pt>
                <c:pt idx="1">
                  <c:v>9.5</c:v>
                </c:pt>
                <c:pt idx="2">
                  <c:v>7.8787878787878789</c:v>
                </c:pt>
                <c:pt idx="3">
                  <c:v>9.7142857142857135</c:v>
                </c:pt>
                <c:pt idx="4">
                  <c:v>6.4</c:v>
                </c:pt>
                <c:pt idx="5">
                  <c:v>7.1428571428571432</c:v>
                </c:pt>
                <c:pt idx="6">
                  <c:v>8.1355932203389827</c:v>
                </c:pt>
                <c:pt idx="7">
                  <c:v>8.1818181818181817</c:v>
                </c:pt>
                <c:pt idx="8">
                  <c:v>8.8000000000000007</c:v>
                </c:pt>
                <c:pt idx="9">
                  <c:v>9.1428571428571423</c:v>
                </c:pt>
                <c:pt idx="10">
                  <c:v>8.0952380952380949</c:v>
                </c:pt>
                <c:pt idx="11">
                  <c:v>7.5925925925925926</c:v>
                </c:pt>
                <c:pt idx="12">
                  <c:v>8.2258064516129039</c:v>
                </c:pt>
                <c:pt idx="13">
                  <c:v>6.9696969696969697</c:v>
                </c:pt>
                <c:pt idx="14">
                  <c:v>9.3333333333333339</c:v>
                </c:pt>
                <c:pt idx="15">
                  <c:v>10</c:v>
                </c:pt>
                <c:pt idx="16">
                  <c:v>8.9473684210526319</c:v>
                </c:pt>
                <c:pt idx="17">
                  <c:v>9.4117647058823533</c:v>
                </c:pt>
                <c:pt idx="18">
                  <c:v>8.1481481481481488</c:v>
                </c:pt>
                <c:pt idx="19">
                  <c:v>8.0519480519480524</c:v>
                </c:pt>
                <c:pt idx="20">
                  <c:v>10</c:v>
                </c:pt>
                <c:pt idx="21">
                  <c:v>9.4285714285714288</c:v>
                </c:pt>
                <c:pt idx="22">
                  <c:v>8.1481481481481488</c:v>
                </c:pt>
                <c:pt idx="23">
                  <c:v>6.5517241379310347</c:v>
                </c:pt>
                <c:pt idx="24">
                  <c:v>9.473684210526315</c:v>
                </c:pt>
                <c:pt idx="25">
                  <c:v>7.6923076923076925</c:v>
                </c:pt>
                <c:pt idx="26">
                  <c:v>9.5348837209302317</c:v>
                </c:pt>
                <c:pt idx="27">
                  <c:v>9.5121951219512191</c:v>
                </c:pt>
                <c:pt idx="28">
                  <c:v>7.1794871794871797</c:v>
                </c:pt>
                <c:pt idx="29">
                  <c:v>9.6666666666666661</c:v>
                </c:pt>
                <c:pt idx="30">
                  <c:v>7.3684210526315788</c:v>
                </c:pt>
                <c:pt idx="31">
                  <c:v>9.473684210526315</c:v>
                </c:pt>
                <c:pt idx="32">
                  <c:v>8.1481481481481488</c:v>
                </c:pt>
                <c:pt idx="33">
                  <c:v>8.695652173913043</c:v>
                </c:pt>
                <c:pt idx="34">
                  <c:v>8.9473684210526319</c:v>
                </c:pt>
                <c:pt idx="35">
                  <c:v>7.916666666666667</c:v>
                </c:pt>
                <c:pt idx="36">
                  <c:v>8.8235294117647065</c:v>
                </c:pt>
                <c:pt idx="37">
                  <c:v>9</c:v>
                </c:pt>
                <c:pt idx="38">
                  <c:v>9.117647058823529</c:v>
                </c:pt>
                <c:pt idx="39">
                  <c:v>8.8333333333333339</c:v>
                </c:pt>
                <c:pt idx="40">
                  <c:v>9.5</c:v>
                </c:pt>
                <c:pt idx="41">
                  <c:v>8.5714285714285712</c:v>
                </c:pt>
                <c:pt idx="42">
                  <c:v>6.8888888888888893</c:v>
                </c:pt>
                <c:pt idx="43">
                  <c:v>9.4444444444444446</c:v>
                </c:pt>
                <c:pt idx="44">
                  <c:v>10</c:v>
                </c:pt>
                <c:pt idx="45">
                  <c:v>7.9069767441860463</c:v>
                </c:pt>
                <c:pt idx="46">
                  <c:v>6.8292682926829267</c:v>
                </c:pt>
                <c:pt idx="47">
                  <c:v>8.2998276852383679</c:v>
                </c:pt>
              </c:numCache>
            </c:numRef>
          </c:val>
          <c:extLst>
            <c:ext xmlns:c16="http://schemas.microsoft.com/office/drawing/2014/chart" uri="{C3380CC4-5D6E-409C-BE32-E72D297353CC}">
              <c16:uniqueId val="{00000006-3AC4-4EF5-9797-BA8998F18E4F}"/>
            </c:ext>
          </c:extLst>
        </c:ser>
        <c:ser>
          <c:idx val="7"/>
          <c:order val="7"/>
          <c:tx>
            <c:strRef>
              <c:f>'Ⅱ（３）'!$O$8</c:f>
              <c:strCache>
                <c:ptCount val="1"/>
                <c:pt idx="0">
                  <c:v>⑧管内の各地域包括支援センターが介護支援専門員から受けた相談事例の内容を整理・分類した上で、件数を把握しているか（10点、5点）（平均8.0点）</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'Ⅱ（３）'!$O$9:$O$56</c:f>
              <c:numCache>
                <c:formatCode>0.0</c:formatCode>
                <c:ptCount val="48"/>
                <c:pt idx="0">
                  <c:v>7.5418994413407825</c:v>
                </c:pt>
                <c:pt idx="1">
                  <c:v>8.5</c:v>
                </c:pt>
                <c:pt idx="2">
                  <c:v>7.7272727272727275</c:v>
                </c:pt>
                <c:pt idx="3">
                  <c:v>8.1428571428571423</c:v>
                </c:pt>
                <c:pt idx="4">
                  <c:v>6.4</c:v>
                </c:pt>
                <c:pt idx="5">
                  <c:v>7.8571428571428568</c:v>
                </c:pt>
                <c:pt idx="6">
                  <c:v>8.0508474576271194</c:v>
                </c:pt>
                <c:pt idx="7">
                  <c:v>8.295454545454545</c:v>
                </c:pt>
                <c:pt idx="8">
                  <c:v>7.2</c:v>
                </c:pt>
                <c:pt idx="9">
                  <c:v>8.5714285714285712</c:v>
                </c:pt>
                <c:pt idx="10">
                  <c:v>6.9841269841269842</c:v>
                </c:pt>
                <c:pt idx="11">
                  <c:v>8.6111111111111107</c:v>
                </c:pt>
                <c:pt idx="12">
                  <c:v>6.854838709677419</c:v>
                </c:pt>
                <c:pt idx="13">
                  <c:v>8.0303030303030312</c:v>
                </c:pt>
                <c:pt idx="14">
                  <c:v>8</c:v>
                </c:pt>
                <c:pt idx="15">
                  <c:v>8</c:v>
                </c:pt>
                <c:pt idx="16">
                  <c:v>8.6842105263157894</c:v>
                </c:pt>
                <c:pt idx="17">
                  <c:v>8.235294117647058</c:v>
                </c:pt>
                <c:pt idx="18">
                  <c:v>8.1481481481481488</c:v>
                </c:pt>
                <c:pt idx="19">
                  <c:v>7.1428571428571432</c:v>
                </c:pt>
                <c:pt idx="20">
                  <c:v>9.1666666666666661</c:v>
                </c:pt>
                <c:pt idx="21">
                  <c:v>9.2857142857142865</c:v>
                </c:pt>
                <c:pt idx="22">
                  <c:v>7.5925925925925926</c:v>
                </c:pt>
                <c:pt idx="23">
                  <c:v>7.5862068965517242</c:v>
                </c:pt>
                <c:pt idx="24">
                  <c:v>8.9473684210526319</c:v>
                </c:pt>
                <c:pt idx="25">
                  <c:v>8.2692307692307701</c:v>
                </c:pt>
                <c:pt idx="26">
                  <c:v>9.3023255813953494</c:v>
                </c:pt>
                <c:pt idx="27">
                  <c:v>8.0487804878048781</c:v>
                </c:pt>
                <c:pt idx="28">
                  <c:v>5</c:v>
                </c:pt>
                <c:pt idx="29">
                  <c:v>9.3333333333333339</c:v>
                </c:pt>
                <c:pt idx="30">
                  <c:v>7.6315789473684212</c:v>
                </c:pt>
                <c:pt idx="31">
                  <c:v>8.9473684210526319</c:v>
                </c:pt>
                <c:pt idx="32">
                  <c:v>7.2222222222222223</c:v>
                </c:pt>
                <c:pt idx="33">
                  <c:v>7.1739130434782608</c:v>
                </c:pt>
                <c:pt idx="34">
                  <c:v>8.1578947368421044</c:v>
                </c:pt>
                <c:pt idx="35">
                  <c:v>9.1666666666666661</c:v>
                </c:pt>
                <c:pt idx="36">
                  <c:v>7.3529411764705879</c:v>
                </c:pt>
                <c:pt idx="37">
                  <c:v>8.25</c:v>
                </c:pt>
                <c:pt idx="38">
                  <c:v>8.8235294117647065</c:v>
                </c:pt>
                <c:pt idx="39">
                  <c:v>8.4166666666666661</c:v>
                </c:pt>
                <c:pt idx="40">
                  <c:v>9</c:v>
                </c:pt>
                <c:pt idx="41">
                  <c:v>9.2857142857142865</c:v>
                </c:pt>
                <c:pt idx="42">
                  <c:v>9</c:v>
                </c:pt>
                <c:pt idx="43">
                  <c:v>8.8888888888888893</c:v>
                </c:pt>
                <c:pt idx="44">
                  <c:v>9.2307692307692299</c:v>
                </c:pt>
                <c:pt idx="45">
                  <c:v>8.3720930232558146</c:v>
                </c:pt>
                <c:pt idx="46">
                  <c:v>6.5853658536585362</c:v>
                </c:pt>
                <c:pt idx="47">
                  <c:v>7.9839172889144168</c:v>
                </c:pt>
              </c:numCache>
            </c:numRef>
          </c:val>
          <c:extLst>
            <c:ext xmlns:c16="http://schemas.microsoft.com/office/drawing/2014/chart" uri="{C3380CC4-5D6E-409C-BE32-E72D297353CC}">
              <c16:uniqueId val="{00000007-3AC4-4EF5-9797-BA8998F18E4F}"/>
            </c:ext>
          </c:extLst>
        </c:ser>
        <c:ser>
          <c:idx val="8"/>
          <c:order val="8"/>
          <c:tx>
            <c:strRef>
              <c:f>'Ⅱ（３）'!$P$8</c:f>
              <c:strCache>
                <c:ptCount val="1"/>
                <c:pt idx="0">
                  <c:v>⑨地域ケア会議について、地域ケア会議が発揮すべき機能、構成員、スケジュールを盛り込んだ開催計画を策定しているか（10点、5点）（平均6.0点）</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'Ⅱ（３）'!$P$9:$P$56</c:f>
              <c:numCache>
                <c:formatCode>0.0</c:formatCode>
                <c:ptCount val="48"/>
                <c:pt idx="0">
                  <c:v>4.7765363128491618</c:v>
                </c:pt>
                <c:pt idx="1">
                  <c:v>5.875</c:v>
                </c:pt>
                <c:pt idx="2">
                  <c:v>5</c:v>
                </c:pt>
                <c:pt idx="3">
                  <c:v>6.4285714285714288</c:v>
                </c:pt>
                <c:pt idx="4">
                  <c:v>4</c:v>
                </c:pt>
                <c:pt idx="5">
                  <c:v>6.8571428571428568</c:v>
                </c:pt>
                <c:pt idx="6">
                  <c:v>4.5762711864406782</c:v>
                </c:pt>
                <c:pt idx="7">
                  <c:v>5.9090909090909092</c:v>
                </c:pt>
                <c:pt idx="8">
                  <c:v>6.4</c:v>
                </c:pt>
                <c:pt idx="9">
                  <c:v>4.5714285714285712</c:v>
                </c:pt>
                <c:pt idx="10">
                  <c:v>6.5079365079365079</c:v>
                </c:pt>
                <c:pt idx="11">
                  <c:v>3.8888888888888888</c:v>
                </c:pt>
                <c:pt idx="12">
                  <c:v>6.129032258064516</c:v>
                </c:pt>
                <c:pt idx="13">
                  <c:v>4.8484848484848486</c:v>
                </c:pt>
                <c:pt idx="14">
                  <c:v>7</c:v>
                </c:pt>
                <c:pt idx="15">
                  <c:v>9.6666666666666661</c:v>
                </c:pt>
                <c:pt idx="16">
                  <c:v>5</c:v>
                </c:pt>
                <c:pt idx="17">
                  <c:v>6.1764705882352944</c:v>
                </c:pt>
                <c:pt idx="18">
                  <c:v>8.7037037037037042</c:v>
                </c:pt>
                <c:pt idx="19">
                  <c:v>5.0649350649350646</c:v>
                </c:pt>
                <c:pt idx="20">
                  <c:v>5.2380952380952381</c:v>
                </c:pt>
                <c:pt idx="21">
                  <c:v>8.4285714285714288</c:v>
                </c:pt>
                <c:pt idx="22">
                  <c:v>5.7407407407407405</c:v>
                </c:pt>
                <c:pt idx="23">
                  <c:v>6.3793103448275863</c:v>
                </c:pt>
                <c:pt idx="24">
                  <c:v>8.9473684210526319</c:v>
                </c:pt>
                <c:pt idx="25">
                  <c:v>5.7692307692307692</c:v>
                </c:pt>
                <c:pt idx="26">
                  <c:v>8.3720930232558146</c:v>
                </c:pt>
                <c:pt idx="27">
                  <c:v>7.9268292682926829</c:v>
                </c:pt>
                <c:pt idx="28">
                  <c:v>4.7435897435897436</c:v>
                </c:pt>
                <c:pt idx="29">
                  <c:v>6</c:v>
                </c:pt>
                <c:pt idx="30">
                  <c:v>6.0526315789473681</c:v>
                </c:pt>
                <c:pt idx="31">
                  <c:v>8.6842105263157894</c:v>
                </c:pt>
                <c:pt idx="32">
                  <c:v>7.9629629629629628</c:v>
                </c:pt>
                <c:pt idx="33">
                  <c:v>5.2173913043478262</c:v>
                </c:pt>
                <c:pt idx="34">
                  <c:v>6.3157894736842106</c:v>
                </c:pt>
                <c:pt idx="35">
                  <c:v>3.9583333333333335</c:v>
                </c:pt>
                <c:pt idx="36">
                  <c:v>4.4117647058823533</c:v>
                </c:pt>
                <c:pt idx="37">
                  <c:v>4.25</c:v>
                </c:pt>
                <c:pt idx="38">
                  <c:v>7.7941176470588234</c:v>
                </c:pt>
                <c:pt idx="39">
                  <c:v>6.333333333333333</c:v>
                </c:pt>
                <c:pt idx="40">
                  <c:v>8.75</c:v>
                </c:pt>
                <c:pt idx="41">
                  <c:v>8.8095238095238102</c:v>
                </c:pt>
                <c:pt idx="42">
                  <c:v>6.666666666666667</c:v>
                </c:pt>
                <c:pt idx="43">
                  <c:v>7.5</c:v>
                </c:pt>
                <c:pt idx="44">
                  <c:v>7.115384615384615</c:v>
                </c:pt>
                <c:pt idx="45">
                  <c:v>6.7441860465116283</c:v>
                </c:pt>
                <c:pt idx="46">
                  <c:v>3.9024390243902438</c:v>
                </c:pt>
                <c:pt idx="47">
                  <c:v>6.0051694428489375</c:v>
                </c:pt>
              </c:numCache>
            </c:numRef>
          </c:val>
          <c:extLst>
            <c:ext xmlns:c16="http://schemas.microsoft.com/office/drawing/2014/chart" uri="{C3380CC4-5D6E-409C-BE32-E72D297353CC}">
              <c16:uniqueId val="{00000008-3AC4-4EF5-9797-BA8998F18E4F}"/>
            </c:ext>
          </c:extLst>
        </c:ser>
        <c:ser>
          <c:idx val="9"/>
          <c:order val="9"/>
          <c:tx>
            <c:strRef>
              <c:f>'Ⅱ（３）'!$Q$8</c:f>
              <c:strCache>
                <c:ptCount val="1"/>
                <c:pt idx="0">
                  <c:v>⑩地域ケア会議において多職種と連携して、自立支援・重度化防止等に資する観点から個別事例の検討を行い、対応策を講じているか（10点）（平均8.6点）</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'Ⅱ（３）'!$Q$9:$Q$56</c:f>
              <c:numCache>
                <c:formatCode>0.0</c:formatCode>
                <c:ptCount val="48"/>
                <c:pt idx="0">
                  <c:v>7.8770949720670389</c:v>
                </c:pt>
                <c:pt idx="1">
                  <c:v>9</c:v>
                </c:pt>
                <c:pt idx="2">
                  <c:v>7.2727272727272725</c:v>
                </c:pt>
                <c:pt idx="3">
                  <c:v>7.7142857142857144</c:v>
                </c:pt>
                <c:pt idx="4">
                  <c:v>8</c:v>
                </c:pt>
                <c:pt idx="5">
                  <c:v>9.7142857142857135</c:v>
                </c:pt>
                <c:pt idx="6">
                  <c:v>7.6271186440677967</c:v>
                </c:pt>
                <c:pt idx="7">
                  <c:v>8.4090909090909083</c:v>
                </c:pt>
                <c:pt idx="8">
                  <c:v>8.4</c:v>
                </c:pt>
                <c:pt idx="9">
                  <c:v>8.8571428571428577</c:v>
                </c:pt>
                <c:pt idx="10">
                  <c:v>9.3650793650793656</c:v>
                </c:pt>
                <c:pt idx="11">
                  <c:v>7.7777777777777777</c:v>
                </c:pt>
                <c:pt idx="12">
                  <c:v>8.7096774193548381</c:v>
                </c:pt>
                <c:pt idx="13">
                  <c:v>6.0606060606060606</c:v>
                </c:pt>
                <c:pt idx="14">
                  <c:v>9.3333333333333339</c:v>
                </c:pt>
                <c:pt idx="15">
                  <c:v>10</c:v>
                </c:pt>
                <c:pt idx="16">
                  <c:v>8.9473684210526319</c:v>
                </c:pt>
                <c:pt idx="17">
                  <c:v>8.235294117647058</c:v>
                </c:pt>
                <c:pt idx="18">
                  <c:v>8.518518518518519</c:v>
                </c:pt>
                <c:pt idx="19">
                  <c:v>8.5714285714285712</c:v>
                </c:pt>
                <c:pt idx="20">
                  <c:v>9.7619047619047628</c:v>
                </c:pt>
                <c:pt idx="21">
                  <c:v>9.7142857142857135</c:v>
                </c:pt>
                <c:pt idx="22">
                  <c:v>8.3333333333333339</c:v>
                </c:pt>
                <c:pt idx="23">
                  <c:v>8.2758620689655178</c:v>
                </c:pt>
                <c:pt idx="24">
                  <c:v>10</c:v>
                </c:pt>
                <c:pt idx="25">
                  <c:v>8.0769230769230766</c:v>
                </c:pt>
                <c:pt idx="26">
                  <c:v>10</c:v>
                </c:pt>
                <c:pt idx="27">
                  <c:v>9.2682926829268286</c:v>
                </c:pt>
                <c:pt idx="28">
                  <c:v>7.6923076923076925</c:v>
                </c:pt>
                <c:pt idx="29">
                  <c:v>8.3333333333333339</c:v>
                </c:pt>
                <c:pt idx="30">
                  <c:v>8.4210526315789469</c:v>
                </c:pt>
                <c:pt idx="31">
                  <c:v>10</c:v>
                </c:pt>
                <c:pt idx="32">
                  <c:v>7.7777777777777777</c:v>
                </c:pt>
                <c:pt idx="33">
                  <c:v>7.3913043478260869</c:v>
                </c:pt>
                <c:pt idx="34">
                  <c:v>9.473684210526315</c:v>
                </c:pt>
                <c:pt idx="35">
                  <c:v>7.5</c:v>
                </c:pt>
                <c:pt idx="36">
                  <c:v>9.4117647058823533</c:v>
                </c:pt>
                <c:pt idx="37">
                  <c:v>8</c:v>
                </c:pt>
                <c:pt idx="38">
                  <c:v>10</c:v>
                </c:pt>
                <c:pt idx="39">
                  <c:v>9.6666666666666661</c:v>
                </c:pt>
                <c:pt idx="40">
                  <c:v>10</c:v>
                </c:pt>
                <c:pt idx="41">
                  <c:v>10</c:v>
                </c:pt>
                <c:pt idx="42">
                  <c:v>9.7777777777777786</c:v>
                </c:pt>
                <c:pt idx="43">
                  <c:v>8.8888888888888893</c:v>
                </c:pt>
                <c:pt idx="44">
                  <c:v>9.2307692307692299</c:v>
                </c:pt>
                <c:pt idx="45">
                  <c:v>7.9069767441860463</c:v>
                </c:pt>
                <c:pt idx="46">
                  <c:v>8.2926829268292686</c:v>
                </c:pt>
                <c:pt idx="47">
                  <c:v>8.6157380815623199</c:v>
                </c:pt>
              </c:numCache>
            </c:numRef>
          </c:val>
          <c:extLst>
            <c:ext xmlns:c16="http://schemas.microsoft.com/office/drawing/2014/chart" uri="{C3380CC4-5D6E-409C-BE32-E72D297353CC}">
              <c16:uniqueId val="{00000009-3AC4-4EF5-9797-BA8998F18E4F}"/>
            </c:ext>
          </c:extLst>
        </c:ser>
        <c:ser>
          <c:idx val="10"/>
          <c:order val="10"/>
          <c:tx>
            <c:strRef>
              <c:f>'Ⅱ（３）'!$R$8</c:f>
              <c:strCache>
                <c:ptCount val="1"/>
                <c:pt idx="0">
                  <c:v>⑪個別事例の検討等を行う地域ケア会議における個別事例の検討件数割合はどの程度か（12点、6点）（平均5.2点）</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'Ⅱ（３）'!$R$9:$R$56</c:f>
              <c:numCache>
                <c:formatCode>0.0</c:formatCode>
                <c:ptCount val="48"/>
                <c:pt idx="0">
                  <c:v>5.027932960893855</c:v>
                </c:pt>
                <c:pt idx="1">
                  <c:v>3.75</c:v>
                </c:pt>
                <c:pt idx="2">
                  <c:v>3.6363636363636362</c:v>
                </c:pt>
                <c:pt idx="3">
                  <c:v>2.4</c:v>
                </c:pt>
                <c:pt idx="4">
                  <c:v>4.8</c:v>
                </c:pt>
                <c:pt idx="5">
                  <c:v>7.0285714285714285</c:v>
                </c:pt>
                <c:pt idx="6">
                  <c:v>4.3728813559322033</c:v>
                </c:pt>
                <c:pt idx="7">
                  <c:v>2.3181818181818183</c:v>
                </c:pt>
                <c:pt idx="8">
                  <c:v>3.36</c:v>
                </c:pt>
                <c:pt idx="9">
                  <c:v>2.2285714285714286</c:v>
                </c:pt>
                <c:pt idx="10">
                  <c:v>6.4761904761904763</c:v>
                </c:pt>
                <c:pt idx="11">
                  <c:v>2.3333333333333335</c:v>
                </c:pt>
                <c:pt idx="12">
                  <c:v>3.774193548387097</c:v>
                </c:pt>
                <c:pt idx="13">
                  <c:v>2.9090909090909092</c:v>
                </c:pt>
                <c:pt idx="14">
                  <c:v>3</c:v>
                </c:pt>
                <c:pt idx="15">
                  <c:v>4.8</c:v>
                </c:pt>
                <c:pt idx="16">
                  <c:v>7.5789473684210522</c:v>
                </c:pt>
                <c:pt idx="17">
                  <c:v>4.2352941176470589</c:v>
                </c:pt>
                <c:pt idx="18">
                  <c:v>4.8888888888888893</c:v>
                </c:pt>
                <c:pt idx="19">
                  <c:v>3.7402597402597402</c:v>
                </c:pt>
                <c:pt idx="20">
                  <c:v>4.4285714285714288</c:v>
                </c:pt>
                <c:pt idx="21">
                  <c:v>4.628571428571429</c:v>
                </c:pt>
                <c:pt idx="22">
                  <c:v>3.2222222222222223</c:v>
                </c:pt>
                <c:pt idx="23">
                  <c:v>6.4137931034482758</c:v>
                </c:pt>
                <c:pt idx="24">
                  <c:v>5.6842105263157894</c:v>
                </c:pt>
                <c:pt idx="25">
                  <c:v>4.615384615384615</c:v>
                </c:pt>
                <c:pt idx="26">
                  <c:v>7.2558139534883717</c:v>
                </c:pt>
                <c:pt idx="27">
                  <c:v>6</c:v>
                </c:pt>
                <c:pt idx="28">
                  <c:v>5.0769230769230766</c:v>
                </c:pt>
                <c:pt idx="29">
                  <c:v>4.4000000000000004</c:v>
                </c:pt>
                <c:pt idx="30">
                  <c:v>6.3157894736842106</c:v>
                </c:pt>
                <c:pt idx="31">
                  <c:v>9.7894736842105257</c:v>
                </c:pt>
                <c:pt idx="32">
                  <c:v>8</c:v>
                </c:pt>
                <c:pt idx="33">
                  <c:v>3.9130434782608696</c:v>
                </c:pt>
                <c:pt idx="34">
                  <c:v>6.6315789473684212</c:v>
                </c:pt>
                <c:pt idx="35">
                  <c:v>5.25</c:v>
                </c:pt>
                <c:pt idx="36">
                  <c:v>1.7647058823529411</c:v>
                </c:pt>
                <c:pt idx="37">
                  <c:v>2.4</c:v>
                </c:pt>
                <c:pt idx="38">
                  <c:v>6.882352941176471</c:v>
                </c:pt>
                <c:pt idx="39">
                  <c:v>10.3</c:v>
                </c:pt>
                <c:pt idx="40">
                  <c:v>8.4</c:v>
                </c:pt>
                <c:pt idx="41">
                  <c:v>5.4285714285714288</c:v>
                </c:pt>
                <c:pt idx="42">
                  <c:v>7.2</c:v>
                </c:pt>
                <c:pt idx="43">
                  <c:v>10.666666666666666</c:v>
                </c:pt>
                <c:pt idx="44">
                  <c:v>7.384615384615385</c:v>
                </c:pt>
                <c:pt idx="45">
                  <c:v>5.441860465116279</c:v>
                </c:pt>
                <c:pt idx="46">
                  <c:v>11.414634146341463</c:v>
                </c:pt>
                <c:pt idx="47">
                  <c:v>5.234922458357266</c:v>
                </c:pt>
              </c:numCache>
            </c:numRef>
          </c:val>
          <c:extLst>
            <c:ext xmlns:c16="http://schemas.microsoft.com/office/drawing/2014/chart" uri="{C3380CC4-5D6E-409C-BE32-E72D297353CC}">
              <c16:uniqueId val="{0000000A-3AC4-4EF5-9797-BA8998F18E4F}"/>
            </c:ext>
          </c:extLst>
        </c:ser>
        <c:ser>
          <c:idx val="11"/>
          <c:order val="11"/>
          <c:tx>
            <c:strRef>
              <c:f>'Ⅱ（３）'!$S$8</c:f>
              <c:strCache>
                <c:ptCount val="1"/>
                <c:pt idx="0">
                  <c:v>⑫生活援助の訪問回数の多いケアプラン（生活援助ケアプラン）の地域ケア会議等での検証について、実施体制を確保しているか（10点）（平均5.5点）</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'Ⅱ（３）'!$S$9:$S$56</c:f>
              <c:numCache>
                <c:formatCode>0.0</c:formatCode>
                <c:ptCount val="48"/>
                <c:pt idx="0">
                  <c:v>4.3016759776536313</c:v>
                </c:pt>
                <c:pt idx="1">
                  <c:v>6</c:v>
                </c:pt>
                <c:pt idx="2">
                  <c:v>4.8484848484848486</c:v>
                </c:pt>
                <c:pt idx="3">
                  <c:v>6</c:v>
                </c:pt>
                <c:pt idx="4">
                  <c:v>4.4000000000000004</c:v>
                </c:pt>
                <c:pt idx="5">
                  <c:v>4.2857142857142856</c:v>
                </c:pt>
                <c:pt idx="6">
                  <c:v>2.2033898305084745</c:v>
                </c:pt>
                <c:pt idx="7">
                  <c:v>5</c:v>
                </c:pt>
                <c:pt idx="8">
                  <c:v>6.8</c:v>
                </c:pt>
                <c:pt idx="9">
                  <c:v>3.1428571428571428</c:v>
                </c:pt>
                <c:pt idx="10">
                  <c:v>5.0793650793650791</c:v>
                </c:pt>
                <c:pt idx="11">
                  <c:v>6.2962962962962967</c:v>
                </c:pt>
                <c:pt idx="12">
                  <c:v>6.129032258064516</c:v>
                </c:pt>
                <c:pt idx="13">
                  <c:v>4.5454545454545459</c:v>
                </c:pt>
                <c:pt idx="14">
                  <c:v>5.333333333333333</c:v>
                </c:pt>
                <c:pt idx="15">
                  <c:v>9.3333333333333339</c:v>
                </c:pt>
                <c:pt idx="16">
                  <c:v>7.3684210526315788</c:v>
                </c:pt>
                <c:pt idx="17">
                  <c:v>6.4705882352941178</c:v>
                </c:pt>
                <c:pt idx="18">
                  <c:v>8.1481481481481488</c:v>
                </c:pt>
                <c:pt idx="19">
                  <c:v>5.1948051948051948</c:v>
                </c:pt>
                <c:pt idx="20">
                  <c:v>6.666666666666667</c:v>
                </c:pt>
                <c:pt idx="21">
                  <c:v>6.8571428571428568</c:v>
                </c:pt>
                <c:pt idx="22">
                  <c:v>6.2962962962962967</c:v>
                </c:pt>
                <c:pt idx="23">
                  <c:v>4.4827586206896548</c:v>
                </c:pt>
                <c:pt idx="24">
                  <c:v>9.473684210526315</c:v>
                </c:pt>
                <c:pt idx="25">
                  <c:v>5</c:v>
                </c:pt>
                <c:pt idx="26">
                  <c:v>7.9069767441860463</c:v>
                </c:pt>
                <c:pt idx="27">
                  <c:v>6.8292682926829267</c:v>
                </c:pt>
                <c:pt idx="28">
                  <c:v>4.3589743589743586</c:v>
                </c:pt>
                <c:pt idx="29">
                  <c:v>7.666666666666667</c:v>
                </c:pt>
                <c:pt idx="30">
                  <c:v>6.3157894736842106</c:v>
                </c:pt>
                <c:pt idx="31">
                  <c:v>6.8421052631578947</c:v>
                </c:pt>
                <c:pt idx="32">
                  <c:v>4.8148148148148149</c:v>
                </c:pt>
                <c:pt idx="33">
                  <c:v>3.9130434782608696</c:v>
                </c:pt>
                <c:pt idx="34">
                  <c:v>5.7894736842105265</c:v>
                </c:pt>
                <c:pt idx="35">
                  <c:v>5.416666666666667</c:v>
                </c:pt>
                <c:pt idx="36">
                  <c:v>2.9411764705882355</c:v>
                </c:pt>
                <c:pt idx="37">
                  <c:v>3</c:v>
                </c:pt>
                <c:pt idx="38">
                  <c:v>6.7647058823529411</c:v>
                </c:pt>
                <c:pt idx="39">
                  <c:v>8.8333333333333339</c:v>
                </c:pt>
                <c:pt idx="40">
                  <c:v>8.5</c:v>
                </c:pt>
                <c:pt idx="41">
                  <c:v>5.7142857142857144</c:v>
                </c:pt>
                <c:pt idx="42">
                  <c:v>4.2222222222222223</c:v>
                </c:pt>
                <c:pt idx="43">
                  <c:v>8.3333333333333339</c:v>
                </c:pt>
                <c:pt idx="44">
                  <c:v>6.9230769230769234</c:v>
                </c:pt>
                <c:pt idx="45">
                  <c:v>4.6511627906976747</c:v>
                </c:pt>
                <c:pt idx="46">
                  <c:v>2.6829268292682928</c:v>
                </c:pt>
                <c:pt idx="47">
                  <c:v>5.5427914991384259</c:v>
                </c:pt>
              </c:numCache>
            </c:numRef>
          </c:val>
          <c:extLst>
            <c:ext xmlns:c16="http://schemas.microsoft.com/office/drawing/2014/chart" uri="{C3380CC4-5D6E-409C-BE32-E72D297353CC}">
              <c16:uniqueId val="{0000000B-3AC4-4EF5-9797-BA8998F18E4F}"/>
            </c:ext>
          </c:extLst>
        </c:ser>
        <c:ser>
          <c:idx val="12"/>
          <c:order val="12"/>
          <c:tx>
            <c:strRef>
              <c:f>'Ⅱ（３）'!$T$8</c:f>
              <c:strCache>
                <c:ptCount val="1"/>
                <c:pt idx="0">
                  <c:v>⑬地域ケア会議で検討した個別事例について、その後の変化等をモニタリングするルールや仕組みを構築し、かつ実行しているか（10点）（平均6.2点）</c:v>
                </c:pt>
              </c:strCache>
            </c:strRef>
          </c:tx>
          <c:spPr>
            <a:solidFill>
              <a:schemeClr val="accent1">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'Ⅱ（３）'!$T$9:$T$56</c:f>
              <c:numCache>
                <c:formatCode>0.0</c:formatCode>
                <c:ptCount val="48"/>
                <c:pt idx="0">
                  <c:v>5.1396648044692741</c:v>
                </c:pt>
                <c:pt idx="1">
                  <c:v>7.75</c:v>
                </c:pt>
                <c:pt idx="2">
                  <c:v>4.2424242424242422</c:v>
                </c:pt>
                <c:pt idx="3">
                  <c:v>5.4285714285714288</c:v>
                </c:pt>
                <c:pt idx="4">
                  <c:v>4.8</c:v>
                </c:pt>
                <c:pt idx="5">
                  <c:v>6.8571428571428568</c:v>
                </c:pt>
                <c:pt idx="6">
                  <c:v>5.2542372881355934</c:v>
                </c:pt>
                <c:pt idx="7">
                  <c:v>6.8181818181818183</c:v>
                </c:pt>
                <c:pt idx="8">
                  <c:v>6.4</c:v>
                </c:pt>
                <c:pt idx="9">
                  <c:v>6.5714285714285712</c:v>
                </c:pt>
                <c:pt idx="10">
                  <c:v>6.0317460317460316</c:v>
                </c:pt>
                <c:pt idx="11">
                  <c:v>4.8148148148148149</c:v>
                </c:pt>
                <c:pt idx="12">
                  <c:v>6.4516129032258061</c:v>
                </c:pt>
                <c:pt idx="13">
                  <c:v>5.1515151515151514</c:v>
                </c:pt>
                <c:pt idx="14">
                  <c:v>8</c:v>
                </c:pt>
                <c:pt idx="15">
                  <c:v>9.3333333333333339</c:v>
                </c:pt>
                <c:pt idx="16">
                  <c:v>6.8421052631578947</c:v>
                </c:pt>
                <c:pt idx="17">
                  <c:v>8.235294117647058</c:v>
                </c:pt>
                <c:pt idx="18">
                  <c:v>8.518518518518519</c:v>
                </c:pt>
                <c:pt idx="19">
                  <c:v>6.1038961038961039</c:v>
                </c:pt>
                <c:pt idx="20">
                  <c:v>6.1904761904761907</c:v>
                </c:pt>
                <c:pt idx="21">
                  <c:v>8</c:v>
                </c:pt>
                <c:pt idx="22">
                  <c:v>5.3703703703703702</c:v>
                </c:pt>
                <c:pt idx="23">
                  <c:v>4.1379310344827589</c:v>
                </c:pt>
                <c:pt idx="24">
                  <c:v>8.4210526315789469</c:v>
                </c:pt>
                <c:pt idx="25">
                  <c:v>3.0769230769230771</c:v>
                </c:pt>
                <c:pt idx="26">
                  <c:v>9.3023255813953494</c:v>
                </c:pt>
                <c:pt idx="27">
                  <c:v>7.5609756097560972</c:v>
                </c:pt>
                <c:pt idx="28">
                  <c:v>4.1025641025641022</c:v>
                </c:pt>
                <c:pt idx="29">
                  <c:v>7.333333333333333</c:v>
                </c:pt>
                <c:pt idx="30">
                  <c:v>5.2631578947368425</c:v>
                </c:pt>
                <c:pt idx="31">
                  <c:v>8.9473684210526319</c:v>
                </c:pt>
                <c:pt idx="32">
                  <c:v>7.4074074074074074</c:v>
                </c:pt>
                <c:pt idx="33">
                  <c:v>4.3478260869565215</c:v>
                </c:pt>
                <c:pt idx="34">
                  <c:v>6.3157894736842106</c:v>
                </c:pt>
                <c:pt idx="35">
                  <c:v>6.25</c:v>
                </c:pt>
                <c:pt idx="36">
                  <c:v>5.882352941176471</c:v>
                </c:pt>
                <c:pt idx="37">
                  <c:v>6</c:v>
                </c:pt>
                <c:pt idx="38">
                  <c:v>8.8235294117647065</c:v>
                </c:pt>
                <c:pt idx="39">
                  <c:v>7.166666666666667</c:v>
                </c:pt>
                <c:pt idx="40">
                  <c:v>9</c:v>
                </c:pt>
                <c:pt idx="41">
                  <c:v>8.0952380952380949</c:v>
                </c:pt>
                <c:pt idx="42">
                  <c:v>6.8888888888888893</c:v>
                </c:pt>
                <c:pt idx="43">
                  <c:v>7.7777777777777777</c:v>
                </c:pt>
                <c:pt idx="44">
                  <c:v>4.615384615384615</c:v>
                </c:pt>
                <c:pt idx="45">
                  <c:v>4.4186046511627906</c:v>
                </c:pt>
                <c:pt idx="46">
                  <c:v>4.8780487804878048</c:v>
                </c:pt>
                <c:pt idx="47">
                  <c:v>6.2377943710511197</c:v>
                </c:pt>
              </c:numCache>
            </c:numRef>
          </c:val>
          <c:extLst>
            <c:ext xmlns:c16="http://schemas.microsoft.com/office/drawing/2014/chart" uri="{C3380CC4-5D6E-409C-BE32-E72D297353CC}">
              <c16:uniqueId val="{0000000C-3AC4-4EF5-9797-BA8998F18E4F}"/>
            </c:ext>
          </c:extLst>
        </c:ser>
        <c:ser>
          <c:idx val="13"/>
          <c:order val="13"/>
          <c:tx>
            <c:strRef>
              <c:f>'Ⅱ（３）'!$U$8</c:f>
              <c:strCache>
                <c:ptCount val="1"/>
                <c:pt idx="0">
                  <c:v>⑭地域ケア会議において複数の個別事例から地域課題を明らかにし、これを解決するための政策を市町村へ提言しているか（10点、５点）（平均6.2点）</c:v>
                </c:pt>
              </c:strCache>
            </c:strRef>
          </c:tx>
          <c:spPr>
            <a:solidFill>
              <a:schemeClr val="accent2">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'Ⅱ（３）'!$U$9:$U$56</c:f>
              <c:numCache>
                <c:formatCode>0.0</c:formatCode>
                <c:ptCount val="48"/>
                <c:pt idx="0">
                  <c:v>5.3631284916201114</c:v>
                </c:pt>
                <c:pt idx="1">
                  <c:v>6.75</c:v>
                </c:pt>
                <c:pt idx="2">
                  <c:v>5.1515151515151514</c:v>
                </c:pt>
                <c:pt idx="3">
                  <c:v>5.7142857142857144</c:v>
                </c:pt>
                <c:pt idx="4">
                  <c:v>4</c:v>
                </c:pt>
                <c:pt idx="5">
                  <c:v>6.4285714285714288</c:v>
                </c:pt>
                <c:pt idx="6">
                  <c:v>5.9322033898305087</c:v>
                </c:pt>
                <c:pt idx="7">
                  <c:v>5</c:v>
                </c:pt>
                <c:pt idx="8">
                  <c:v>6.8</c:v>
                </c:pt>
                <c:pt idx="9">
                  <c:v>5</c:v>
                </c:pt>
                <c:pt idx="10">
                  <c:v>6.746031746031746</c:v>
                </c:pt>
                <c:pt idx="11">
                  <c:v>4.8148148148148149</c:v>
                </c:pt>
                <c:pt idx="12">
                  <c:v>6.935483870967742</c:v>
                </c:pt>
                <c:pt idx="13">
                  <c:v>6.666666666666667</c:v>
                </c:pt>
                <c:pt idx="14">
                  <c:v>7.166666666666667</c:v>
                </c:pt>
                <c:pt idx="15">
                  <c:v>8.3333333333333339</c:v>
                </c:pt>
                <c:pt idx="16">
                  <c:v>6.3157894736842106</c:v>
                </c:pt>
                <c:pt idx="17">
                  <c:v>7.0588235294117645</c:v>
                </c:pt>
                <c:pt idx="18">
                  <c:v>7.4074074074074074</c:v>
                </c:pt>
                <c:pt idx="19">
                  <c:v>6.3636363636363633</c:v>
                </c:pt>
                <c:pt idx="20">
                  <c:v>5.833333333333333</c:v>
                </c:pt>
                <c:pt idx="21">
                  <c:v>7.1428571428571432</c:v>
                </c:pt>
                <c:pt idx="22">
                  <c:v>5.9259259259259256</c:v>
                </c:pt>
                <c:pt idx="23">
                  <c:v>7.068965517241379</c:v>
                </c:pt>
                <c:pt idx="24">
                  <c:v>7.1052631578947372</c:v>
                </c:pt>
                <c:pt idx="25">
                  <c:v>5.5769230769230766</c:v>
                </c:pt>
                <c:pt idx="26">
                  <c:v>9.0697674418604652</c:v>
                </c:pt>
                <c:pt idx="27">
                  <c:v>7.3170731707317076</c:v>
                </c:pt>
                <c:pt idx="28">
                  <c:v>5.6410256410256414</c:v>
                </c:pt>
                <c:pt idx="29">
                  <c:v>8.5</c:v>
                </c:pt>
                <c:pt idx="30">
                  <c:v>4.2105263157894735</c:v>
                </c:pt>
                <c:pt idx="31">
                  <c:v>7.8947368421052628</c:v>
                </c:pt>
                <c:pt idx="32">
                  <c:v>7.0370370370370372</c:v>
                </c:pt>
                <c:pt idx="33">
                  <c:v>4.1304347826086953</c:v>
                </c:pt>
                <c:pt idx="34">
                  <c:v>7.3684210526315788</c:v>
                </c:pt>
                <c:pt idx="35">
                  <c:v>5.625</c:v>
                </c:pt>
                <c:pt idx="36">
                  <c:v>5</c:v>
                </c:pt>
                <c:pt idx="37">
                  <c:v>3.5</c:v>
                </c:pt>
                <c:pt idx="38">
                  <c:v>7.3529411764705879</c:v>
                </c:pt>
                <c:pt idx="39">
                  <c:v>6.583333333333333</c:v>
                </c:pt>
                <c:pt idx="40">
                  <c:v>8.75</c:v>
                </c:pt>
                <c:pt idx="41">
                  <c:v>6.4285714285714288</c:v>
                </c:pt>
                <c:pt idx="42">
                  <c:v>6.7777777777777777</c:v>
                </c:pt>
                <c:pt idx="43">
                  <c:v>6.666666666666667</c:v>
                </c:pt>
                <c:pt idx="44">
                  <c:v>6.9230769230769234</c:v>
                </c:pt>
                <c:pt idx="45">
                  <c:v>5.8139534883720927</c:v>
                </c:pt>
                <c:pt idx="46">
                  <c:v>4.024390243902439</c:v>
                </c:pt>
                <c:pt idx="47">
                  <c:v>6.220562894887995</c:v>
                </c:pt>
              </c:numCache>
            </c:numRef>
          </c:val>
          <c:extLst>
            <c:ext xmlns:c16="http://schemas.microsoft.com/office/drawing/2014/chart" uri="{C3380CC4-5D6E-409C-BE32-E72D297353CC}">
              <c16:uniqueId val="{0000000D-3AC4-4EF5-9797-BA8998F18E4F}"/>
            </c:ext>
          </c:extLst>
        </c:ser>
        <c:ser>
          <c:idx val="14"/>
          <c:order val="14"/>
          <c:tx>
            <c:strRef>
              <c:f>'Ⅱ（３）'!$V$8</c:f>
              <c:strCache>
                <c:ptCount val="1"/>
                <c:pt idx="0">
                  <c:v>⑮地域ケア会議の議事録や決定事項を構成員全員が共有するための仕組みを講じているか（10点）（平均7.9点）</c:v>
                </c:pt>
              </c:strCache>
            </c:strRef>
          </c:tx>
          <c:spPr>
            <a:solidFill>
              <a:schemeClr val="accent3">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'Ⅱ（３）'!$V$9:$V$56</c:f>
              <c:numCache>
                <c:formatCode>0.0</c:formatCode>
                <c:ptCount val="48"/>
                <c:pt idx="0">
                  <c:v>7.8212290502793298</c:v>
                </c:pt>
                <c:pt idx="1">
                  <c:v>8</c:v>
                </c:pt>
                <c:pt idx="2">
                  <c:v>6.3636363636363633</c:v>
                </c:pt>
                <c:pt idx="3">
                  <c:v>7.1428571428571432</c:v>
                </c:pt>
                <c:pt idx="4">
                  <c:v>8.4</c:v>
                </c:pt>
                <c:pt idx="5">
                  <c:v>6.2857142857142856</c:v>
                </c:pt>
                <c:pt idx="6">
                  <c:v>8.1355932203389827</c:v>
                </c:pt>
                <c:pt idx="7">
                  <c:v>8.1818181818181817</c:v>
                </c:pt>
                <c:pt idx="8">
                  <c:v>6.8</c:v>
                </c:pt>
                <c:pt idx="9">
                  <c:v>8.8571428571428577</c:v>
                </c:pt>
                <c:pt idx="10">
                  <c:v>7.9365079365079367</c:v>
                </c:pt>
                <c:pt idx="11">
                  <c:v>5.5555555555555554</c:v>
                </c:pt>
                <c:pt idx="12">
                  <c:v>8.2258064516129039</c:v>
                </c:pt>
                <c:pt idx="13">
                  <c:v>8.4848484848484844</c:v>
                </c:pt>
                <c:pt idx="14">
                  <c:v>9</c:v>
                </c:pt>
                <c:pt idx="15">
                  <c:v>10</c:v>
                </c:pt>
                <c:pt idx="16">
                  <c:v>6.8421052631578947</c:v>
                </c:pt>
                <c:pt idx="17">
                  <c:v>8.8235294117647065</c:v>
                </c:pt>
                <c:pt idx="18">
                  <c:v>8.8888888888888893</c:v>
                </c:pt>
                <c:pt idx="19">
                  <c:v>7.5324675324675328</c:v>
                </c:pt>
                <c:pt idx="20">
                  <c:v>9.2857142857142865</c:v>
                </c:pt>
                <c:pt idx="21">
                  <c:v>10</c:v>
                </c:pt>
                <c:pt idx="22">
                  <c:v>7.9629629629629628</c:v>
                </c:pt>
                <c:pt idx="23">
                  <c:v>7.5862068965517242</c:v>
                </c:pt>
                <c:pt idx="24">
                  <c:v>10</c:v>
                </c:pt>
                <c:pt idx="25">
                  <c:v>7.3076923076923075</c:v>
                </c:pt>
                <c:pt idx="26">
                  <c:v>9.3023255813953494</c:v>
                </c:pt>
                <c:pt idx="27">
                  <c:v>9.2682926829268286</c:v>
                </c:pt>
                <c:pt idx="28">
                  <c:v>7.4358974358974361</c:v>
                </c:pt>
                <c:pt idx="29">
                  <c:v>7.666666666666667</c:v>
                </c:pt>
                <c:pt idx="30">
                  <c:v>6.3157894736842106</c:v>
                </c:pt>
                <c:pt idx="31">
                  <c:v>7.3684210526315788</c:v>
                </c:pt>
                <c:pt idx="32">
                  <c:v>8.1481481481481488</c:v>
                </c:pt>
                <c:pt idx="33">
                  <c:v>6.5217391304347823</c:v>
                </c:pt>
                <c:pt idx="34">
                  <c:v>8.9473684210526319</c:v>
                </c:pt>
                <c:pt idx="35">
                  <c:v>7.083333333333333</c:v>
                </c:pt>
                <c:pt idx="36">
                  <c:v>7.0588235294117645</c:v>
                </c:pt>
                <c:pt idx="37">
                  <c:v>6.5</c:v>
                </c:pt>
                <c:pt idx="38">
                  <c:v>8.235294117647058</c:v>
                </c:pt>
                <c:pt idx="39">
                  <c:v>7.333333333333333</c:v>
                </c:pt>
                <c:pt idx="40">
                  <c:v>9</c:v>
                </c:pt>
                <c:pt idx="41">
                  <c:v>8.5714285714285712</c:v>
                </c:pt>
                <c:pt idx="42">
                  <c:v>9.5555555555555554</c:v>
                </c:pt>
                <c:pt idx="43">
                  <c:v>8.3333333333333339</c:v>
                </c:pt>
                <c:pt idx="44">
                  <c:v>8.4615384615384617</c:v>
                </c:pt>
                <c:pt idx="45">
                  <c:v>6.9767441860465116</c:v>
                </c:pt>
                <c:pt idx="46">
                  <c:v>7.8048780487804876</c:v>
                </c:pt>
                <c:pt idx="47">
                  <c:v>7.9437105112004591</c:v>
                </c:pt>
              </c:numCache>
            </c:numRef>
          </c:val>
          <c:extLst>
            <c:ext xmlns:c16="http://schemas.microsoft.com/office/drawing/2014/chart" uri="{C3380CC4-5D6E-409C-BE32-E72D297353CC}">
              <c16:uniqueId val="{0000000E-3AC4-4EF5-9797-BA8998F18E4F}"/>
            </c:ext>
          </c:extLst>
        </c:ser>
        <c:ser>
          <c:idx val="15"/>
          <c:order val="15"/>
          <c:tx>
            <c:strRef>
              <c:f>'Ⅱ（３）'!$W$8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'Ⅱ（３）'!$G$9:$G$56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'Ⅱ（３）'!$W$9:$W$56</c:f>
              <c:numCache>
                <c:formatCode>0.0</c:formatCode>
                <c:ptCount val="48"/>
                <c:pt idx="0">
                  <c:v>93.117318435754186</c:v>
                </c:pt>
                <c:pt idx="1">
                  <c:v>106.5</c:v>
                </c:pt>
                <c:pt idx="2">
                  <c:v>88.696969696969703</c:v>
                </c:pt>
                <c:pt idx="3">
                  <c:v>103.48571428571428</c:v>
                </c:pt>
                <c:pt idx="4">
                  <c:v>86.08</c:v>
                </c:pt>
                <c:pt idx="5">
                  <c:v>101.97142857142858</c:v>
                </c:pt>
                <c:pt idx="6">
                  <c:v>92.711864406779668</c:v>
                </c:pt>
                <c:pt idx="7">
                  <c:v>93.522727272727266</c:v>
                </c:pt>
                <c:pt idx="8">
                  <c:v>100.4</c:v>
                </c:pt>
                <c:pt idx="9">
                  <c:v>94.48571428571428</c:v>
                </c:pt>
                <c:pt idx="10">
                  <c:v>101.96825396825396</c:v>
                </c:pt>
                <c:pt idx="11">
                  <c:v>90.722222222222229</c:v>
                </c:pt>
                <c:pt idx="12">
                  <c:v>103.58064516129032</c:v>
                </c:pt>
                <c:pt idx="13">
                  <c:v>92.515151515151516</c:v>
                </c:pt>
                <c:pt idx="14">
                  <c:v>111.1</c:v>
                </c:pt>
                <c:pt idx="15">
                  <c:v>126.13333333333334</c:v>
                </c:pt>
                <c:pt idx="16">
                  <c:v>109.42105263157895</c:v>
                </c:pt>
                <c:pt idx="17">
                  <c:v>112.58823529411765</c:v>
                </c:pt>
                <c:pt idx="18">
                  <c:v>113.33333333333333</c:v>
                </c:pt>
                <c:pt idx="19">
                  <c:v>99.116883116883116</c:v>
                </c:pt>
                <c:pt idx="20">
                  <c:v>108.42857142857143</c:v>
                </c:pt>
                <c:pt idx="21">
                  <c:v>116.88571428571429</c:v>
                </c:pt>
                <c:pt idx="22">
                  <c:v>98.907407407407405</c:v>
                </c:pt>
                <c:pt idx="23">
                  <c:v>95.931034482758619</c:v>
                </c:pt>
                <c:pt idx="24">
                  <c:v>123.42105263157895</c:v>
                </c:pt>
                <c:pt idx="25">
                  <c:v>92.807692307692307</c:v>
                </c:pt>
                <c:pt idx="26">
                  <c:v>122.41860465116279</c:v>
                </c:pt>
                <c:pt idx="27">
                  <c:v>113.8780487804878</c:v>
                </c:pt>
                <c:pt idx="28">
                  <c:v>85.307692307692307</c:v>
                </c:pt>
                <c:pt idx="29">
                  <c:v>110.56666666666666</c:v>
                </c:pt>
                <c:pt idx="30">
                  <c:v>95.94736842105263</c:v>
                </c:pt>
                <c:pt idx="31">
                  <c:v>118.57894736842105</c:v>
                </c:pt>
                <c:pt idx="32">
                  <c:v>106.48148148148148</c:v>
                </c:pt>
                <c:pt idx="33">
                  <c:v>89.086956521739125</c:v>
                </c:pt>
                <c:pt idx="34">
                  <c:v>110.94736842105263</c:v>
                </c:pt>
                <c:pt idx="35">
                  <c:v>96.625</c:v>
                </c:pt>
                <c:pt idx="36">
                  <c:v>90.117647058823536</c:v>
                </c:pt>
                <c:pt idx="37">
                  <c:v>86.8</c:v>
                </c:pt>
                <c:pt idx="38">
                  <c:v>117.88235294117646</c:v>
                </c:pt>
                <c:pt idx="39">
                  <c:v>114.41666666666667</c:v>
                </c:pt>
                <c:pt idx="40">
                  <c:v>121.7</c:v>
                </c:pt>
                <c:pt idx="41">
                  <c:v>108.28571428571429</c:v>
                </c:pt>
                <c:pt idx="42">
                  <c:v>104.86666666666666</c:v>
                </c:pt>
                <c:pt idx="43">
                  <c:v>122.33333333333333</c:v>
                </c:pt>
                <c:pt idx="44">
                  <c:v>113.26923076923077</c:v>
                </c:pt>
                <c:pt idx="45">
                  <c:v>97.744186046511629</c:v>
                </c:pt>
                <c:pt idx="46">
                  <c:v>90.951219512195124</c:v>
                </c:pt>
                <c:pt idx="47">
                  <c:v>101.94428489373924</c:v>
                </c:pt>
              </c:numCache>
            </c:numRef>
          </c:val>
          <c:extLst>
            <c:ext xmlns:c16="http://schemas.microsoft.com/office/drawing/2014/chart" uri="{C3380CC4-5D6E-409C-BE32-E72D297353CC}">
              <c16:uniqueId val="{0000000F-3AC4-4EF5-9797-BA8998F18E4F}"/>
            </c:ext>
          </c:extLst>
        </c:ser>
        <c:dLbls>
          <c:dLblPos val="ctr"/>
          <c:showLegendKey val="0"/>
          <c:showVal val="1"/>
          <c:showCatName val="0"/>
          <c:showSerName val="0"/>
          <c:showPercent val="0"/>
          <c:showBubbleSize val="0"/>
        </c:dLbls>
        <c:gapWidth val="150"/>
        <c:overlap val="100"/>
        <c:axId val="1839654416"/>
        <c:axId val="1839641936"/>
      </c:barChart>
      <c:catAx>
        <c:axId val="1839654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39641936"/>
        <c:crosses val="autoZero"/>
        <c:auto val="1"/>
        <c:lblAlgn val="ctr"/>
        <c:lblOffset val="100"/>
        <c:noMultiLvlLbl val="0"/>
      </c:catAx>
      <c:valAx>
        <c:axId val="1839641936"/>
        <c:scaling>
          <c:orientation val="minMax"/>
          <c:max val="135"/>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39654416"/>
        <c:crosses val="autoZero"/>
        <c:crossBetween val="between"/>
      </c:valAx>
      <c:spPr>
        <a:noFill/>
        <a:ln>
          <a:noFill/>
        </a:ln>
        <a:effectLst/>
      </c:spPr>
    </c:plotArea>
    <c:legend>
      <c:legendPos val="b"/>
      <c:layout>
        <c:manualLayout>
          <c:xMode val="edge"/>
          <c:yMode val="edge"/>
          <c:x val="5.3008417936027785E-2"/>
          <c:y val="0.72902896847504117"/>
          <c:w val="0.87182600708635738"/>
          <c:h val="0.25928932939364602"/>
        </c:manualLayout>
      </c:layout>
      <c:overlay val="0"/>
      <c:spPr>
        <a:noFill/>
        <a:ln>
          <a:noFill/>
        </a:ln>
        <a:effectLst/>
      </c:spPr>
      <c:txPr>
        <a:bodyPr rot="0" spcFirstLastPara="1" vertOverflow="ellipsis" vert="horz" wrap="square" anchor="ctr" anchorCtr="1"/>
        <a:lstStyle/>
        <a:p>
          <a:pPr>
            <a:defRPr sz="75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ja-JP" sz="1200" b="0" i="0" baseline="0" dirty="0" smtClean="0">
                <a:effectLst/>
              </a:rPr>
              <a:t>（４）在宅医療・介護連携　都道府県別市町村得点（満点</a:t>
            </a:r>
            <a:r>
              <a:rPr lang="en-US" altLang="ja-JP" sz="1200" b="0" i="0" baseline="0" dirty="0" smtClean="0">
                <a:effectLst/>
              </a:rPr>
              <a:t>68</a:t>
            </a:r>
            <a:r>
              <a:rPr lang="ja-JP" altLang="ja-JP" sz="1200" b="0" i="0" baseline="0" dirty="0" smtClean="0">
                <a:effectLst/>
              </a:rPr>
              <a:t>点　平均点</a:t>
            </a:r>
            <a:r>
              <a:rPr lang="en-US" altLang="ja-JP" sz="1200" b="0" i="0" baseline="0" dirty="0" smtClean="0">
                <a:effectLst/>
              </a:rPr>
              <a:t>49.7</a:t>
            </a:r>
            <a:r>
              <a:rPr lang="ja-JP" altLang="ja-JP" sz="1200" b="0" i="0" baseline="0" dirty="0" smtClean="0">
                <a:effectLst/>
              </a:rPr>
              <a:t>点　得点率</a:t>
            </a:r>
            <a:r>
              <a:rPr lang="en-US" altLang="ja-JP" sz="1200" b="0" i="0" baseline="0" dirty="0" smtClean="0">
                <a:effectLst/>
              </a:rPr>
              <a:t>73.1%</a:t>
            </a:r>
            <a:r>
              <a:rPr lang="ja-JP" altLang="ja-JP" sz="1200" b="0" i="0" baseline="0" dirty="0" smtClean="0">
                <a:effectLst/>
              </a:rPr>
              <a:t>）</a:t>
            </a:r>
            <a:endParaRPr lang="ja-JP" altLang="ja-JP" sz="1200" dirty="0">
              <a:effectLst/>
            </a:endParaRPr>
          </a:p>
        </c:rich>
      </c:tx>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0942688045332562E-2"/>
          <c:y val="4.9199728082492719E-2"/>
          <c:w val="0.93222756216678704"/>
          <c:h val="0.58797180101074353"/>
        </c:manualLayout>
      </c:layout>
      <c:barChart>
        <c:barDir val="col"/>
        <c:grouping val="stacked"/>
        <c:varyColors val="0"/>
        <c:ser>
          <c:idx val="0"/>
          <c:order val="0"/>
          <c:tx>
            <c:strRef>
              <c:f>'Ⅱ（４）'!$H$8</c:f>
              <c:strCache>
                <c:ptCount val="1"/>
                <c:pt idx="0">
                  <c:v>①地域の医療・介護関係者等が参画する会議において、市町村が所持するデータのほか、都道府県等や郡市区医師会等関係団体から提供されるデータ等も活用し、在宅医療・介護連携に関する課題を検討し、対応策が具体化されているか（10点、5点）（平均6.7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'Ⅱ（４）'!$G$9:$G$56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'Ⅱ（４）'!$H$9:$H$56</c:f>
              <c:numCache>
                <c:formatCode>0.0</c:formatCode>
                <c:ptCount val="48"/>
                <c:pt idx="0">
                  <c:v>4.2178770949720672</c:v>
                </c:pt>
                <c:pt idx="1">
                  <c:v>9</c:v>
                </c:pt>
                <c:pt idx="2">
                  <c:v>5.4545454545454541</c:v>
                </c:pt>
                <c:pt idx="3">
                  <c:v>8.4285714285714288</c:v>
                </c:pt>
                <c:pt idx="4">
                  <c:v>2.6</c:v>
                </c:pt>
                <c:pt idx="5">
                  <c:v>5.7142857142857144</c:v>
                </c:pt>
                <c:pt idx="6">
                  <c:v>5.6779661016949152</c:v>
                </c:pt>
                <c:pt idx="7">
                  <c:v>5.6818181818181817</c:v>
                </c:pt>
                <c:pt idx="8">
                  <c:v>8.8000000000000007</c:v>
                </c:pt>
                <c:pt idx="9">
                  <c:v>10</c:v>
                </c:pt>
                <c:pt idx="10">
                  <c:v>6.3492063492063489</c:v>
                </c:pt>
                <c:pt idx="11">
                  <c:v>3.7962962962962963</c:v>
                </c:pt>
                <c:pt idx="12">
                  <c:v>6.774193548387097</c:v>
                </c:pt>
                <c:pt idx="13">
                  <c:v>6.666666666666667</c:v>
                </c:pt>
                <c:pt idx="14">
                  <c:v>7.5</c:v>
                </c:pt>
                <c:pt idx="15">
                  <c:v>10</c:v>
                </c:pt>
                <c:pt idx="16">
                  <c:v>7.1052631578947372</c:v>
                </c:pt>
                <c:pt idx="17">
                  <c:v>8.235294117647058</c:v>
                </c:pt>
                <c:pt idx="18">
                  <c:v>6.666666666666667</c:v>
                </c:pt>
                <c:pt idx="19">
                  <c:v>6.1038961038961039</c:v>
                </c:pt>
                <c:pt idx="20">
                  <c:v>6.1904761904761907</c:v>
                </c:pt>
                <c:pt idx="21">
                  <c:v>9.4285714285714288</c:v>
                </c:pt>
                <c:pt idx="22">
                  <c:v>7.1296296296296298</c:v>
                </c:pt>
                <c:pt idx="23">
                  <c:v>7.4137931034482758</c:v>
                </c:pt>
                <c:pt idx="24">
                  <c:v>9.7368421052631575</c:v>
                </c:pt>
                <c:pt idx="25">
                  <c:v>7.115384615384615</c:v>
                </c:pt>
                <c:pt idx="26">
                  <c:v>8.1395348837209305</c:v>
                </c:pt>
                <c:pt idx="27">
                  <c:v>7.6829268292682924</c:v>
                </c:pt>
                <c:pt idx="28">
                  <c:v>4.2307692307692308</c:v>
                </c:pt>
                <c:pt idx="29">
                  <c:v>10</c:v>
                </c:pt>
                <c:pt idx="30">
                  <c:v>9.473684210526315</c:v>
                </c:pt>
                <c:pt idx="31">
                  <c:v>6.5789473684210522</c:v>
                </c:pt>
                <c:pt idx="32">
                  <c:v>7.4074074074074074</c:v>
                </c:pt>
                <c:pt idx="33">
                  <c:v>6.7391304347826084</c:v>
                </c:pt>
                <c:pt idx="34">
                  <c:v>6.5789473684210522</c:v>
                </c:pt>
                <c:pt idx="35">
                  <c:v>4.791666666666667</c:v>
                </c:pt>
                <c:pt idx="36">
                  <c:v>3.2352941176470589</c:v>
                </c:pt>
                <c:pt idx="37">
                  <c:v>4.5</c:v>
                </c:pt>
                <c:pt idx="38">
                  <c:v>6.9117647058823533</c:v>
                </c:pt>
                <c:pt idx="39">
                  <c:v>7.5</c:v>
                </c:pt>
                <c:pt idx="40">
                  <c:v>7</c:v>
                </c:pt>
                <c:pt idx="41">
                  <c:v>8.3333333333333339</c:v>
                </c:pt>
                <c:pt idx="42">
                  <c:v>6.8888888888888893</c:v>
                </c:pt>
                <c:pt idx="43">
                  <c:v>9.1666666666666661</c:v>
                </c:pt>
                <c:pt idx="44">
                  <c:v>10</c:v>
                </c:pt>
                <c:pt idx="45">
                  <c:v>7.2093023255813957</c:v>
                </c:pt>
                <c:pt idx="46">
                  <c:v>6.4634146341463419</c:v>
                </c:pt>
                <c:pt idx="47">
                  <c:v>6.6628374497415281</c:v>
                </c:pt>
              </c:numCache>
            </c:numRef>
          </c:val>
          <c:extLst>
            <c:ext xmlns:c16="http://schemas.microsoft.com/office/drawing/2014/chart" uri="{C3380CC4-5D6E-409C-BE32-E72D297353CC}">
              <c16:uniqueId val="{00000000-B003-49CF-91A8-5E150A5A446E}"/>
            </c:ext>
          </c:extLst>
        </c:ser>
        <c:ser>
          <c:idx val="1"/>
          <c:order val="1"/>
          <c:tx>
            <c:strRef>
              <c:f>'Ⅱ（４）'!$I$8</c:f>
              <c:strCache>
                <c:ptCount val="1"/>
                <c:pt idx="0">
                  <c:v>②医療・介護関係者の協力を得ながら、切れ目なく在宅医療と在宅介護が一体的に提供される体制の構築に向けて必要に応じて、都道府県等からの支援を受けつつ、（４）①での検討内容を考慮して、必要となる具体的取組を企画・立案した上で、具体的に実行するとともに、実施状況の検証や取組の改善を行っているか（10点、5点）（平均6.0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'Ⅱ（４）'!$G$9:$G$56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'Ⅱ（４）'!$I$9:$I$56</c:f>
              <c:numCache>
                <c:formatCode>0.0</c:formatCode>
                <c:ptCount val="48"/>
                <c:pt idx="0">
                  <c:v>3.6033519553072626</c:v>
                </c:pt>
                <c:pt idx="1">
                  <c:v>5.125</c:v>
                </c:pt>
                <c:pt idx="2">
                  <c:v>4.5454545454545459</c:v>
                </c:pt>
                <c:pt idx="3">
                  <c:v>7.7142857142857144</c:v>
                </c:pt>
                <c:pt idx="4">
                  <c:v>2</c:v>
                </c:pt>
                <c:pt idx="5">
                  <c:v>6.1428571428571432</c:v>
                </c:pt>
                <c:pt idx="6">
                  <c:v>5.0847457627118642</c:v>
                </c:pt>
                <c:pt idx="7">
                  <c:v>4.3181818181818183</c:v>
                </c:pt>
                <c:pt idx="8">
                  <c:v>7.6</c:v>
                </c:pt>
                <c:pt idx="9">
                  <c:v>9.7142857142857135</c:v>
                </c:pt>
                <c:pt idx="10">
                  <c:v>6.4285714285714288</c:v>
                </c:pt>
                <c:pt idx="11">
                  <c:v>2.5925925925925926</c:v>
                </c:pt>
                <c:pt idx="12">
                  <c:v>6.4516129032258061</c:v>
                </c:pt>
                <c:pt idx="13">
                  <c:v>6.3636363636363633</c:v>
                </c:pt>
                <c:pt idx="14">
                  <c:v>8</c:v>
                </c:pt>
                <c:pt idx="15">
                  <c:v>9.3333333333333339</c:v>
                </c:pt>
                <c:pt idx="16">
                  <c:v>4.4736842105263159</c:v>
                </c:pt>
                <c:pt idx="17">
                  <c:v>7.6470588235294121</c:v>
                </c:pt>
                <c:pt idx="18">
                  <c:v>6.666666666666667</c:v>
                </c:pt>
                <c:pt idx="19">
                  <c:v>5.4545454545454541</c:v>
                </c:pt>
                <c:pt idx="20">
                  <c:v>7.1428571428571432</c:v>
                </c:pt>
                <c:pt idx="21">
                  <c:v>9.7142857142857135</c:v>
                </c:pt>
                <c:pt idx="22">
                  <c:v>7.2222222222222223</c:v>
                </c:pt>
                <c:pt idx="23">
                  <c:v>6.8965517241379306</c:v>
                </c:pt>
                <c:pt idx="24">
                  <c:v>8.4210526315789469</c:v>
                </c:pt>
                <c:pt idx="25">
                  <c:v>7.3076923076923075</c:v>
                </c:pt>
                <c:pt idx="26">
                  <c:v>6.7441860465116283</c:v>
                </c:pt>
                <c:pt idx="27">
                  <c:v>6.4634146341463419</c:v>
                </c:pt>
                <c:pt idx="28">
                  <c:v>3.5897435897435899</c:v>
                </c:pt>
                <c:pt idx="29">
                  <c:v>9.8333333333333339</c:v>
                </c:pt>
                <c:pt idx="30">
                  <c:v>9.473684210526315</c:v>
                </c:pt>
                <c:pt idx="31">
                  <c:v>6.3157894736842106</c:v>
                </c:pt>
                <c:pt idx="32">
                  <c:v>7.0370370370370372</c:v>
                </c:pt>
                <c:pt idx="33">
                  <c:v>5.4347826086956523</c:v>
                </c:pt>
                <c:pt idx="34">
                  <c:v>3.4210526315789473</c:v>
                </c:pt>
                <c:pt idx="35">
                  <c:v>4.583333333333333</c:v>
                </c:pt>
                <c:pt idx="36">
                  <c:v>4.117647058823529</c:v>
                </c:pt>
                <c:pt idx="37">
                  <c:v>3.5</c:v>
                </c:pt>
                <c:pt idx="38">
                  <c:v>6.617647058823529</c:v>
                </c:pt>
                <c:pt idx="39">
                  <c:v>5.666666666666667</c:v>
                </c:pt>
                <c:pt idx="40">
                  <c:v>5.25</c:v>
                </c:pt>
                <c:pt idx="41">
                  <c:v>8.0952380952380949</c:v>
                </c:pt>
                <c:pt idx="42">
                  <c:v>6.2222222222222223</c:v>
                </c:pt>
                <c:pt idx="43">
                  <c:v>8.6111111111111107</c:v>
                </c:pt>
                <c:pt idx="44">
                  <c:v>9.2307692307692299</c:v>
                </c:pt>
                <c:pt idx="45">
                  <c:v>6.6279069767441863</c:v>
                </c:pt>
                <c:pt idx="46">
                  <c:v>5.8536585365853657</c:v>
                </c:pt>
                <c:pt idx="47">
                  <c:v>5.9994256174612293</c:v>
                </c:pt>
              </c:numCache>
            </c:numRef>
          </c:val>
          <c:extLst>
            <c:ext xmlns:c16="http://schemas.microsoft.com/office/drawing/2014/chart" uri="{C3380CC4-5D6E-409C-BE32-E72D297353CC}">
              <c16:uniqueId val="{00000001-B003-49CF-91A8-5E150A5A446E}"/>
            </c:ext>
          </c:extLst>
        </c:ser>
        <c:ser>
          <c:idx val="2"/>
          <c:order val="2"/>
          <c:tx>
            <c:strRef>
              <c:f>'Ⅱ（４）'!$J$8</c:f>
              <c:strCache>
                <c:ptCount val="1"/>
                <c:pt idx="0">
                  <c:v>③医療・介護関係者間の情報共有ツールの整備又は普及について具体的な取組を行っているか（8点）（平均7.2点）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'Ⅱ（４）'!$G$9:$G$56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'Ⅱ（４）'!$J$9:$J$56</c:f>
              <c:numCache>
                <c:formatCode>0.0</c:formatCode>
                <c:ptCount val="48"/>
                <c:pt idx="0">
                  <c:v>6.033519553072626</c:v>
                </c:pt>
                <c:pt idx="1">
                  <c:v>7.6</c:v>
                </c:pt>
                <c:pt idx="2">
                  <c:v>7.2727272727272725</c:v>
                </c:pt>
                <c:pt idx="3">
                  <c:v>7.7714285714285714</c:v>
                </c:pt>
                <c:pt idx="4">
                  <c:v>4.8</c:v>
                </c:pt>
                <c:pt idx="5">
                  <c:v>7.5428571428571427</c:v>
                </c:pt>
                <c:pt idx="6">
                  <c:v>6.9152542372881358</c:v>
                </c:pt>
                <c:pt idx="7">
                  <c:v>6.3636363636363633</c:v>
                </c:pt>
                <c:pt idx="8">
                  <c:v>7.36</c:v>
                </c:pt>
                <c:pt idx="9">
                  <c:v>8</c:v>
                </c:pt>
                <c:pt idx="10">
                  <c:v>7.4920634920634921</c:v>
                </c:pt>
                <c:pt idx="11">
                  <c:v>5.7777777777777777</c:v>
                </c:pt>
                <c:pt idx="12">
                  <c:v>7.354838709677419</c:v>
                </c:pt>
                <c:pt idx="13">
                  <c:v>7.2727272727272725</c:v>
                </c:pt>
                <c:pt idx="14">
                  <c:v>7.4666666666666668</c:v>
                </c:pt>
                <c:pt idx="15">
                  <c:v>8</c:v>
                </c:pt>
                <c:pt idx="16">
                  <c:v>7.1578947368421053</c:v>
                </c:pt>
                <c:pt idx="17">
                  <c:v>8</c:v>
                </c:pt>
                <c:pt idx="18">
                  <c:v>7.7037037037037033</c:v>
                </c:pt>
                <c:pt idx="19">
                  <c:v>7.5844155844155843</c:v>
                </c:pt>
                <c:pt idx="20">
                  <c:v>7.0476190476190474</c:v>
                </c:pt>
                <c:pt idx="21">
                  <c:v>7.7714285714285714</c:v>
                </c:pt>
                <c:pt idx="22">
                  <c:v>8</c:v>
                </c:pt>
                <c:pt idx="23">
                  <c:v>7.1724137931034484</c:v>
                </c:pt>
                <c:pt idx="24">
                  <c:v>8</c:v>
                </c:pt>
                <c:pt idx="25">
                  <c:v>7.384615384615385</c:v>
                </c:pt>
                <c:pt idx="26">
                  <c:v>7.6279069767441863</c:v>
                </c:pt>
                <c:pt idx="27">
                  <c:v>7.8048780487804876</c:v>
                </c:pt>
                <c:pt idx="28">
                  <c:v>5.333333333333333</c:v>
                </c:pt>
                <c:pt idx="29">
                  <c:v>8</c:v>
                </c:pt>
                <c:pt idx="30">
                  <c:v>8</c:v>
                </c:pt>
                <c:pt idx="31">
                  <c:v>7.1578947368421053</c:v>
                </c:pt>
                <c:pt idx="32">
                  <c:v>7.7037037037037033</c:v>
                </c:pt>
                <c:pt idx="33">
                  <c:v>7.3043478260869561</c:v>
                </c:pt>
                <c:pt idx="34">
                  <c:v>7.1578947368421053</c:v>
                </c:pt>
                <c:pt idx="35">
                  <c:v>6.666666666666667</c:v>
                </c:pt>
                <c:pt idx="36">
                  <c:v>6.5882352941176467</c:v>
                </c:pt>
                <c:pt idx="37">
                  <c:v>6.8</c:v>
                </c:pt>
                <c:pt idx="38">
                  <c:v>7.7647058823529411</c:v>
                </c:pt>
                <c:pt idx="39">
                  <c:v>6.8</c:v>
                </c:pt>
                <c:pt idx="40">
                  <c:v>8</c:v>
                </c:pt>
                <c:pt idx="41">
                  <c:v>7.2380952380952381</c:v>
                </c:pt>
                <c:pt idx="42">
                  <c:v>7.822222222222222</c:v>
                </c:pt>
                <c:pt idx="43">
                  <c:v>7.5555555555555554</c:v>
                </c:pt>
                <c:pt idx="44">
                  <c:v>8</c:v>
                </c:pt>
                <c:pt idx="45">
                  <c:v>7.441860465116279</c:v>
                </c:pt>
                <c:pt idx="46">
                  <c:v>6.6341463414634143</c:v>
                </c:pt>
                <c:pt idx="47">
                  <c:v>7.1499138426191839</c:v>
                </c:pt>
              </c:numCache>
            </c:numRef>
          </c:val>
          <c:extLst>
            <c:ext xmlns:c16="http://schemas.microsoft.com/office/drawing/2014/chart" uri="{C3380CC4-5D6E-409C-BE32-E72D297353CC}">
              <c16:uniqueId val="{00000002-B003-49CF-91A8-5E150A5A446E}"/>
            </c:ext>
          </c:extLst>
        </c:ser>
        <c:ser>
          <c:idx val="3"/>
          <c:order val="3"/>
          <c:tx>
            <c:strRef>
              <c:f>'Ⅱ（４）'!$K$8</c:f>
              <c:strCache>
                <c:ptCount val="1"/>
                <c:pt idx="0">
                  <c:v>④地域の医療・介護関係者、地域包括支援センター等からの在宅医療・介護連携に関する相談に対応するための相談窓口を設置し、在宅医療・介護連携に関する相談内容を、郡市区医師会等の医療関係団体との会議等に報告しているか（10点）（平均7.0点）</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'Ⅱ（４）'!$G$9:$G$56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'Ⅱ（４）'!$K$9:$K$56</c:f>
              <c:numCache>
                <c:formatCode>0.0</c:formatCode>
                <c:ptCount val="48"/>
                <c:pt idx="0">
                  <c:v>4.2458100558659222</c:v>
                </c:pt>
                <c:pt idx="1">
                  <c:v>6.5</c:v>
                </c:pt>
                <c:pt idx="2">
                  <c:v>4.2424242424242422</c:v>
                </c:pt>
                <c:pt idx="3">
                  <c:v>6.5714285714285712</c:v>
                </c:pt>
                <c:pt idx="4">
                  <c:v>4.8</c:v>
                </c:pt>
                <c:pt idx="5">
                  <c:v>6.8571428571428568</c:v>
                </c:pt>
                <c:pt idx="6">
                  <c:v>3.5593220338983049</c:v>
                </c:pt>
                <c:pt idx="7">
                  <c:v>4.7727272727272725</c:v>
                </c:pt>
                <c:pt idx="8">
                  <c:v>9.6</c:v>
                </c:pt>
                <c:pt idx="9">
                  <c:v>10</c:v>
                </c:pt>
                <c:pt idx="10">
                  <c:v>10</c:v>
                </c:pt>
                <c:pt idx="11">
                  <c:v>3.7037037037037037</c:v>
                </c:pt>
                <c:pt idx="12">
                  <c:v>8.387096774193548</c:v>
                </c:pt>
                <c:pt idx="13">
                  <c:v>10</c:v>
                </c:pt>
                <c:pt idx="14">
                  <c:v>7</c:v>
                </c:pt>
                <c:pt idx="15">
                  <c:v>7.333333333333333</c:v>
                </c:pt>
                <c:pt idx="16">
                  <c:v>7.8947368421052628</c:v>
                </c:pt>
                <c:pt idx="17">
                  <c:v>7.6470588235294121</c:v>
                </c:pt>
                <c:pt idx="18">
                  <c:v>8.518518518518519</c:v>
                </c:pt>
                <c:pt idx="19">
                  <c:v>5.3246753246753249</c:v>
                </c:pt>
                <c:pt idx="20">
                  <c:v>8.5714285714285712</c:v>
                </c:pt>
                <c:pt idx="21">
                  <c:v>9.7142857142857135</c:v>
                </c:pt>
                <c:pt idx="22">
                  <c:v>9.2592592592592595</c:v>
                </c:pt>
                <c:pt idx="23">
                  <c:v>7.5862068965517242</c:v>
                </c:pt>
                <c:pt idx="24">
                  <c:v>9.473684210526315</c:v>
                </c:pt>
                <c:pt idx="25">
                  <c:v>8.0769230769230766</c:v>
                </c:pt>
                <c:pt idx="26">
                  <c:v>9.3023255813953494</c:v>
                </c:pt>
                <c:pt idx="27">
                  <c:v>8.536585365853659</c:v>
                </c:pt>
                <c:pt idx="28">
                  <c:v>3.3333333333333335</c:v>
                </c:pt>
                <c:pt idx="29">
                  <c:v>9.6666666666666661</c:v>
                </c:pt>
                <c:pt idx="30">
                  <c:v>9.473684210526315</c:v>
                </c:pt>
                <c:pt idx="31">
                  <c:v>6.8421052631578947</c:v>
                </c:pt>
                <c:pt idx="32">
                  <c:v>7.4074074074074074</c:v>
                </c:pt>
                <c:pt idx="33">
                  <c:v>6.0869565217391308</c:v>
                </c:pt>
                <c:pt idx="34">
                  <c:v>7.3684210526315788</c:v>
                </c:pt>
                <c:pt idx="35">
                  <c:v>7.083333333333333</c:v>
                </c:pt>
                <c:pt idx="36">
                  <c:v>5.2941176470588234</c:v>
                </c:pt>
                <c:pt idx="37">
                  <c:v>7.5</c:v>
                </c:pt>
                <c:pt idx="38">
                  <c:v>6.1764705882352944</c:v>
                </c:pt>
                <c:pt idx="39">
                  <c:v>7</c:v>
                </c:pt>
                <c:pt idx="40">
                  <c:v>10</c:v>
                </c:pt>
                <c:pt idx="41">
                  <c:v>8.5714285714285712</c:v>
                </c:pt>
                <c:pt idx="42">
                  <c:v>7.1111111111111107</c:v>
                </c:pt>
                <c:pt idx="43">
                  <c:v>9.4444444444444446</c:v>
                </c:pt>
                <c:pt idx="44">
                  <c:v>8.4615384615384617</c:v>
                </c:pt>
                <c:pt idx="45">
                  <c:v>6.5116279069767442</c:v>
                </c:pt>
                <c:pt idx="46">
                  <c:v>6.5853658536585362</c:v>
                </c:pt>
                <c:pt idx="47">
                  <c:v>6.9672601952900628</c:v>
                </c:pt>
              </c:numCache>
            </c:numRef>
          </c:val>
          <c:extLst>
            <c:ext xmlns:c16="http://schemas.microsoft.com/office/drawing/2014/chart" uri="{C3380CC4-5D6E-409C-BE32-E72D297353CC}">
              <c16:uniqueId val="{00000003-B003-49CF-91A8-5E150A5A446E}"/>
            </c:ext>
          </c:extLst>
        </c:ser>
        <c:ser>
          <c:idx val="4"/>
          <c:order val="4"/>
          <c:tx>
            <c:strRef>
              <c:f>'Ⅱ（４）'!$L$8</c:f>
              <c:strCache>
                <c:ptCount val="1"/>
                <c:pt idx="0">
                  <c:v>⑤医療・介護関係の多職種が合同で参加するグループワークや事例検討など参加型の研修会を、保険者として開催又は開催支援しているか（8点）（平均7.1点）</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'Ⅱ（４）'!$G$9:$G$56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'Ⅱ（４）'!$L$9:$L$56</c:f>
              <c:numCache>
                <c:formatCode>0.0</c:formatCode>
                <c:ptCount val="48"/>
                <c:pt idx="0">
                  <c:v>5.8547486033519549</c:v>
                </c:pt>
                <c:pt idx="1">
                  <c:v>7.6</c:v>
                </c:pt>
                <c:pt idx="2">
                  <c:v>6.5454545454545459</c:v>
                </c:pt>
                <c:pt idx="3">
                  <c:v>7.3142857142857141</c:v>
                </c:pt>
                <c:pt idx="4">
                  <c:v>7.36</c:v>
                </c:pt>
                <c:pt idx="5">
                  <c:v>7.3142857142857141</c:v>
                </c:pt>
                <c:pt idx="6">
                  <c:v>5.2881355932203391</c:v>
                </c:pt>
                <c:pt idx="7">
                  <c:v>7.6363636363636367</c:v>
                </c:pt>
                <c:pt idx="8">
                  <c:v>8</c:v>
                </c:pt>
                <c:pt idx="9">
                  <c:v>7.5428571428571427</c:v>
                </c:pt>
                <c:pt idx="10">
                  <c:v>7.746031746031746</c:v>
                </c:pt>
                <c:pt idx="11">
                  <c:v>6.8148148148148149</c:v>
                </c:pt>
                <c:pt idx="12">
                  <c:v>7.096774193548387</c:v>
                </c:pt>
                <c:pt idx="13">
                  <c:v>7.5151515151515156</c:v>
                </c:pt>
                <c:pt idx="14">
                  <c:v>7.4666666666666668</c:v>
                </c:pt>
                <c:pt idx="15">
                  <c:v>8</c:v>
                </c:pt>
                <c:pt idx="16">
                  <c:v>7.5789473684210522</c:v>
                </c:pt>
                <c:pt idx="17">
                  <c:v>7.5294117647058822</c:v>
                </c:pt>
                <c:pt idx="18">
                  <c:v>6.5185185185185182</c:v>
                </c:pt>
                <c:pt idx="19">
                  <c:v>6.337662337662338</c:v>
                </c:pt>
                <c:pt idx="20">
                  <c:v>7.8095238095238093</c:v>
                </c:pt>
                <c:pt idx="21">
                  <c:v>8</c:v>
                </c:pt>
                <c:pt idx="22">
                  <c:v>7.8518518518518521</c:v>
                </c:pt>
                <c:pt idx="23">
                  <c:v>7.4482758620689653</c:v>
                </c:pt>
                <c:pt idx="24">
                  <c:v>8</c:v>
                </c:pt>
                <c:pt idx="25">
                  <c:v>7.384615384615385</c:v>
                </c:pt>
                <c:pt idx="26">
                  <c:v>7.8139534883720927</c:v>
                </c:pt>
                <c:pt idx="27">
                  <c:v>7.4146341463414638</c:v>
                </c:pt>
                <c:pt idx="28">
                  <c:v>3.6923076923076925</c:v>
                </c:pt>
                <c:pt idx="29">
                  <c:v>7.7333333333333334</c:v>
                </c:pt>
                <c:pt idx="30">
                  <c:v>8</c:v>
                </c:pt>
                <c:pt idx="31">
                  <c:v>8</c:v>
                </c:pt>
                <c:pt idx="32">
                  <c:v>7.7037037037037033</c:v>
                </c:pt>
                <c:pt idx="33">
                  <c:v>7.6521739130434785</c:v>
                </c:pt>
                <c:pt idx="34">
                  <c:v>7.5789473684210522</c:v>
                </c:pt>
                <c:pt idx="35">
                  <c:v>7.333333333333333</c:v>
                </c:pt>
                <c:pt idx="36">
                  <c:v>6.5882352941176467</c:v>
                </c:pt>
                <c:pt idx="37">
                  <c:v>6.8</c:v>
                </c:pt>
                <c:pt idx="38">
                  <c:v>7.7647058823529411</c:v>
                </c:pt>
                <c:pt idx="39">
                  <c:v>7.7333333333333334</c:v>
                </c:pt>
                <c:pt idx="40">
                  <c:v>8</c:v>
                </c:pt>
                <c:pt idx="41">
                  <c:v>7.6190476190476186</c:v>
                </c:pt>
                <c:pt idx="42">
                  <c:v>7.6444444444444448</c:v>
                </c:pt>
                <c:pt idx="43">
                  <c:v>7.1111111111111107</c:v>
                </c:pt>
                <c:pt idx="44">
                  <c:v>7.6923076923076925</c:v>
                </c:pt>
                <c:pt idx="45">
                  <c:v>6.1395348837209305</c:v>
                </c:pt>
                <c:pt idx="46">
                  <c:v>6.4390243902439028</c:v>
                </c:pt>
                <c:pt idx="47">
                  <c:v>7.0717978173463525</c:v>
                </c:pt>
              </c:numCache>
            </c:numRef>
          </c:val>
          <c:extLst>
            <c:ext xmlns:c16="http://schemas.microsoft.com/office/drawing/2014/chart" uri="{C3380CC4-5D6E-409C-BE32-E72D297353CC}">
              <c16:uniqueId val="{00000004-B003-49CF-91A8-5E150A5A446E}"/>
            </c:ext>
          </c:extLst>
        </c:ser>
        <c:ser>
          <c:idx val="5"/>
          <c:order val="5"/>
          <c:tx>
            <c:strRef>
              <c:f>'Ⅱ（４）'!$M$8</c:f>
              <c:strCache>
                <c:ptCount val="1"/>
                <c:pt idx="0">
                  <c:v>⑥関係市町村や郡市区医師会等関係団体、都道府県等と連携し、退院支援ルール等、広域的な医療介護連携に関する取組を企画・立案し、実行しているか（10点）（平均7.5点）</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'Ⅱ（４）'!$G$9:$G$56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'Ⅱ（４）'!$M$9:$M$56</c:f>
              <c:numCache>
                <c:formatCode>0.0</c:formatCode>
                <c:ptCount val="48"/>
                <c:pt idx="0">
                  <c:v>5.5865921787709496</c:v>
                </c:pt>
                <c:pt idx="1">
                  <c:v>9.75</c:v>
                </c:pt>
                <c:pt idx="2">
                  <c:v>8.7878787878787872</c:v>
                </c:pt>
                <c:pt idx="3">
                  <c:v>8.8571428571428577</c:v>
                </c:pt>
                <c:pt idx="4">
                  <c:v>2.8</c:v>
                </c:pt>
                <c:pt idx="5">
                  <c:v>9.7142857142857135</c:v>
                </c:pt>
                <c:pt idx="6">
                  <c:v>8.1355932203389827</c:v>
                </c:pt>
                <c:pt idx="7">
                  <c:v>3.1818181818181817</c:v>
                </c:pt>
                <c:pt idx="8">
                  <c:v>8.8000000000000007</c:v>
                </c:pt>
                <c:pt idx="9">
                  <c:v>10</c:v>
                </c:pt>
                <c:pt idx="10">
                  <c:v>6.9841269841269842</c:v>
                </c:pt>
                <c:pt idx="11">
                  <c:v>4.2592592592592595</c:v>
                </c:pt>
                <c:pt idx="12">
                  <c:v>6.290322580645161</c:v>
                </c:pt>
                <c:pt idx="13">
                  <c:v>6.666666666666667</c:v>
                </c:pt>
                <c:pt idx="14">
                  <c:v>6.666666666666667</c:v>
                </c:pt>
                <c:pt idx="15">
                  <c:v>10</c:v>
                </c:pt>
                <c:pt idx="16">
                  <c:v>4.2105263157894735</c:v>
                </c:pt>
                <c:pt idx="17">
                  <c:v>9.4117647058823533</c:v>
                </c:pt>
                <c:pt idx="18">
                  <c:v>10</c:v>
                </c:pt>
                <c:pt idx="19">
                  <c:v>9.3506493506493502</c:v>
                </c:pt>
                <c:pt idx="20">
                  <c:v>5.9523809523809526</c:v>
                </c:pt>
                <c:pt idx="21">
                  <c:v>10</c:v>
                </c:pt>
                <c:pt idx="22">
                  <c:v>7.5925925925925926</c:v>
                </c:pt>
                <c:pt idx="23">
                  <c:v>4.8275862068965516</c:v>
                </c:pt>
                <c:pt idx="24">
                  <c:v>10</c:v>
                </c:pt>
                <c:pt idx="25">
                  <c:v>8.0769230769230766</c:v>
                </c:pt>
                <c:pt idx="26">
                  <c:v>7.9069767441860463</c:v>
                </c:pt>
                <c:pt idx="27">
                  <c:v>9.2682926829268286</c:v>
                </c:pt>
                <c:pt idx="28">
                  <c:v>8.9743589743589745</c:v>
                </c:pt>
                <c:pt idx="29">
                  <c:v>9.6666666666666661</c:v>
                </c:pt>
                <c:pt idx="30">
                  <c:v>10</c:v>
                </c:pt>
                <c:pt idx="31">
                  <c:v>7.3684210526315788</c:v>
                </c:pt>
                <c:pt idx="32">
                  <c:v>8.518518518518519</c:v>
                </c:pt>
                <c:pt idx="33">
                  <c:v>4.3478260869565215</c:v>
                </c:pt>
                <c:pt idx="34">
                  <c:v>4.7368421052631575</c:v>
                </c:pt>
                <c:pt idx="35">
                  <c:v>8.3333333333333339</c:v>
                </c:pt>
                <c:pt idx="36">
                  <c:v>1.1764705882352942</c:v>
                </c:pt>
                <c:pt idx="37">
                  <c:v>10</c:v>
                </c:pt>
                <c:pt idx="38">
                  <c:v>9.7058823529411757</c:v>
                </c:pt>
                <c:pt idx="39">
                  <c:v>6.833333333333333</c:v>
                </c:pt>
                <c:pt idx="40">
                  <c:v>9.5</c:v>
                </c:pt>
                <c:pt idx="41">
                  <c:v>7.1428571428571432</c:v>
                </c:pt>
                <c:pt idx="42">
                  <c:v>8</c:v>
                </c:pt>
                <c:pt idx="43">
                  <c:v>10</c:v>
                </c:pt>
                <c:pt idx="44">
                  <c:v>10</c:v>
                </c:pt>
                <c:pt idx="45">
                  <c:v>9.3023255813953494</c:v>
                </c:pt>
                <c:pt idx="46">
                  <c:v>7.8048780487804876</c:v>
                </c:pt>
                <c:pt idx="47">
                  <c:v>7.5416427340608845</c:v>
                </c:pt>
              </c:numCache>
            </c:numRef>
          </c:val>
          <c:extLst>
            <c:ext xmlns:c16="http://schemas.microsoft.com/office/drawing/2014/chart" uri="{C3380CC4-5D6E-409C-BE32-E72D297353CC}">
              <c16:uniqueId val="{00000005-B003-49CF-91A8-5E150A5A446E}"/>
            </c:ext>
          </c:extLst>
        </c:ser>
        <c:ser>
          <c:idx val="6"/>
          <c:order val="6"/>
          <c:tx>
            <c:strRef>
              <c:f>'Ⅱ（４）'!$N$8</c:f>
              <c:strCache>
                <c:ptCount val="1"/>
                <c:pt idx="0">
                  <c:v>⑦居宅介護支援の受給者における「入院時情報連携加算」又は「退院・退所加算」の取得率の状況はどうか（各6点　12点）（平均8.3点）</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'Ⅱ（４）'!$G$9:$G$56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'Ⅱ（４）'!$N$9:$N$56</c:f>
              <c:numCache>
                <c:formatCode>0.0</c:formatCode>
                <c:ptCount val="48"/>
                <c:pt idx="0">
                  <c:v>5.8324022346368718</c:v>
                </c:pt>
                <c:pt idx="1">
                  <c:v>7.65</c:v>
                </c:pt>
                <c:pt idx="2">
                  <c:v>7.8181818181818183</c:v>
                </c:pt>
                <c:pt idx="3">
                  <c:v>8.742857142857142</c:v>
                </c:pt>
                <c:pt idx="4">
                  <c:v>9.36</c:v>
                </c:pt>
                <c:pt idx="5">
                  <c:v>8.4</c:v>
                </c:pt>
                <c:pt idx="6">
                  <c:v>8.0338983050847457</c:v>
                </c:pt>
                <c:pt idx="7">
                  <c:v>7.9090909090909092</c:v>
                </c:pt>
                <c:pt idx="8">
                  <c:v>8.8800000000000008</c:v>
                </c:pt>
                <c:pt idx="9">
                  <c:v>7.8857142857142861</c:v>
                </c:pt>
                <c:pt idx="10">
                  <c:v>7.7142857142857144</c:v>
                </c:pt>
                <c:pt idx="11">
                  <c:v>5.8888888888888893</c:v>
                </c:pt>
                <c:pt idx="12">
                  <c:v>6.774193548387097</c:v>
                </c:pt>
                <c:pt idx="13">
                  <c:v>8.545454545454545</c:v>
                </c:pt>
                <c:pt idx="14">
                  <c:v>8.1999999999999993</c:v>
                </c:pt>
                <c:pt idx="15">
                  <c:v>11.6</c:v>
                </c:pt>
                <c:pt idx="16">
                  <c:v>9.7894736842105257</c:v>
                </c:pt>
                <c:pt idx="17">
                  <c:v>10.941176470588236</c:v>
                </c:pt>
                <c:pt idx="18">
                  <c:v>7.333333333333333</c:v>
                </c:pt>
                <c:pt idx="19">
                  <c:v>9.9740259740259738</c:v>
                </c:pt>
                <c:pt idx="20">
                  <c:v>10</c:v>
                </c:pt>
                <c:pt idx="21">
                  <c:v>7.5428571428571427</c:v>
                </c:pt>
                <c:pt idx="22">
                  <c:v>9.4444444444444446</c:v>
                </c:pt>
                <c:pt idx="23">
                  <c:v>7.8620689655172411</c:v>
                </c:pt>
                <c:pt idx="24">
                  <c:v>11.368421052631579</c:v>
                </c:pt>
                <c:pt idx="25">
                  <c:v>9</c:v>
                </c:pt>
                <c:pt idx="26">
                  <c:v>7.3953488372093021</c:v>
                </c:pt>
                <c:pt idx="27">
                  <c:v>9.8048780487804876</c:v>
                </c:pt>
                <c:pt idx="28">
                  <c:v>6.615384615384615</c:v>
                </c:pt>
                <c:pt idx="29">
                  <c:v>7.2</c:v>
                </c:pt>
                <c:pt idx="30">
                  <c:v>10.105263157894736</c:v>
                </c:pt>
                <c:pt idx="31">
                  <c:v>10.736842105263158</c:v>
                </c:pt>
                <c:pt idx="32">
                  <c:v>9.7777777777777786</c:v>
                </c:pt>
                <c:pt idx="33">
                  <c:v>10.173913043478262</c:v>
                </c:pt>
                <c:pt idx="34">
                  <c:v>8.8421052631578956</c:v>
                </c:pt>
                <c:pt idx="35">
                  <c:v>8.25</c:v>
                </c:pt>
                <c:pt idx="36">
                  <c:v>7.7647058823529411</c:v>
                </c:pt>
                <c:pt idx="37">
                  <c:v>7.8</c:v>
                </c:pt>
                <c:pt idx="38">
                  <c:v>6.7058823529411766</c:v>
                </c:pt>
                <c:pt idx="39">
                  <c:v>11.2</c:v>
                </c:pt>
                <c:pt idx="40">
                  <c:v>8.6999999999999993</c:v>
                </c:pt>
                <c:pt idx="41">
                  <c:v>10.285714285714286</c:v>
                </c:pt>
                <c:pt idx="42">
                  <c:v>9.1999999999999993</c:v>
                </c:pt>
                <c:pt idx="43">
                  <c:v>9.6666666666666661</c:v>
                </c:pt>
                <c:pt idx="44">
                  <c:v>7.384615384615385</c:v>
                </c:pt>
                <c:pt idx="45">
                  <c:v>9.2093023255813957</c:v>
                </c:pt>
                <c:pt idx="46">
                  <c:v>10.097560975609756</c:v>
                </c:pt>
                <c:pt idx="47">
                  <c:v>8.3400344629523264</c:v>
                </c:pt>
              </c:numCache>
            </c:numRef>
          </c:val>
          <c:extLst>
            <c:ext xmlns:c16="http://schemas.microsoft.com/office/drawing/2014/chart" uri="{C3380CC4-5D6E-409C-BE32-E72D297353CC}">
              <c16:uniqueId val="{00000006-B003-49CF-91A8-5E150A5A446E}"/>
            </c:ext>
          </c:extLst>
        </c:ser>
        <c:ser>
          <c:idx val="7"/>
          <c:order val="7"/>
          <c:tx>
            <c:strRef>
              <c:f>'Ⅱ（４）'!$O$8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'Ⅱ（４）'!$G$9:$G$56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'Ⅱ（４）'!$O$9:$O$56</c:f>
              <c:numCache>
                <c:formatCode>0.0</c:formatCode>
                <c:ptCount val="48"/>
                <c:pt idx="0">
                  <c:v>35.374301675977655</c:v>
                </c:pt>
                <c:pt idx="1">
                  <c:v>53.225000000000001</c:v>
                </c:pt>
                <c:pt idx="2">
                  <c:v>44.666666666666664</c:v>
                </c:pt>
                <c:pt idx="3">
                  <c:v>55.4</c:v>
                </c:pt>
                <c:pt idx="4">
                  <c:v>33.72</c:v>
                </c:pt>
                <c:pt idx="5">
                  <c:v>51.685714285714283</c:v>
                </c:pt>
                <c:pt idx="6">
                  <c:v>42.694915254237287</c:v>
                </c:pt>
                <c:pt idx="7">
                  <c:v>39.863636363636367</c:v>
                </c:pt>
                <c:pt idx="8">
                  <c:v>59.04</c:v>
                </c:pt>
                <c:pt idx="9">
                  <c:v>63.142857142857146</c:v>
                </c:pt>
                <c:pt idx="10">
                  <c:v>52.714285714285715</c:v>
                </c:pt>
                <c:pt idx="11">
                  <c:v>32.833333333333336</c:v>
                </c:pt>
                <c:pt idx="12">
                  <c:v>49.12903225806452</c:v>
                </c:pt>
                <c:pt idx="13">
                  <c:v>53.030303030303031</c:v>
                </c:pt>
                <c:pt idx="14">
                  <c:v>52.3</c:v>
                </c:pt>
                <c:pt idx="15">
                  <c:v>64.266666666666666</c:v>
                </c:pt>
                <c:pt idx="16">
                  <c:v>48.210526315789473</c:v>
                </c:pt>
                <c:pt idx="17">
                  <c:v>59.411764705882355</c:v>
                </c:pt>
                <c:pt idx="18">
                  <c:v>53.407407407407405</c:v>
                </c:pt>
                <c:pt idx="19">
                  <c:v>50.129870129870127</c:v>
                </c:pt>
                <c:pt idx="20">
                  <c:v>52.714285714285715</c:v>
                </c:pt>
                <c:pt idx="21">
                  <c:v>62.171428571428571</c:v>
                </c:pt>
                <c:pt idx="22">
                  <c:v>56.5</c:v>
                </c:pt>
                <c:pt idx="23">
                  <c:v>49.206896551724135</c:v>
                </c:pt>
                <c:pt idx="24">
                  <c:v>65</c:v>
                </c:pt>
                <c:pt idx="25">
                  <c:v>54.346153846153847</c:v>
                </c:pt>
                <c:pt idx="26">
                  <c:v>54.930232558139537</c:v>
                </c:pt>
                <c:pt idx="27">
                  <c:v>56.975609756097562</c:v>
                </c:pt>
                <c:pt idx="28">
                  <c:v>35.769230769230766</c:v>
                </c:pt>
                <c:pt idx="29">
                  <c:v>62.1</c:v>
                </c:pt>
                <c:pt idx="30">
                  <c:v>64.526315789473685</c:v>
                </c:pt>
                <c:pt idx="31">
                  <c:v>53</c:v>
                </c:pt>
                <c:pt idx="32">
                  <c:v>55.555555555555557</c:v>
                </c:pt>
                <c:pt idx="33">
                  <c:v>47.739130434782609</c:v>
                </c:pt>
                <c:pt idx="34">
                  <c:v>45.684210526315788</c:v>
                </c:pt>
                <c:pt idx="35">
                  <c:v>47.041666666666664</c:v>
                </c:pt>
                <c:pt idx="36">
                  <c:v>34.764705882352942</c:v>
                </c:pt>
                <c:pt idx="37">
                  <c:v>46.9</c:v>
                </c:pt>
                <c:pt idx="38">
                  <c:v>51.647058823529413</c:v>
                </c:pt>
                <c:pt idx="39">
                  <c:v>52.733333333333334</c:v>
                </c:pt>
                <c:pt idx="40">
                  <c:v>56.45</c:v>
                </c:pt>
                <c:pt idx="41">
                  <c:v>57.285714285714285</c:v>
                </c:pt>
                <c:pt idx="42">
                  <c:v>52.888888888888886</c:v>
                </c:pt>
                <c:pt idx="43">
                  <c:v>61.555555555555557</c:v>
                </c:pt>
                <c:pt idx="44">
                  <c:v>60.769230769230766</c:v>
                </c:pt>
                <c:pt idx="45">
                  <c:v>52.441860465116278</c:v>
                </c:pt>
                <c:pt idx="46">
                  <c:v>49.878048780487802</c:v>
                </c:pt>
                <c:pt idx="47">
                  <c:v>49.732912119471571</c:v>
                </c:pt>
              </c:numCache>
            </c:numRef>
          </c:val>
          <c:extLst>
            <c:ext xmlns:c16="http://schemas.microsoft.com/office/drawing/2014/chart" uri="{C3380CC4-5D6E-409C-BE32-E72D297353CC}">
              <c16:uniqueId val="{00000007-B003-49CF-91A8-5E150A5A446E}"/>
            </c:ext>
          </c:extLst>
        </c:ser>
        <c:dLbls>
          <c:dLblPos val="ctr"/>
          <c:showLegendKey val="0"/>
          <c:showVal val="1"/>
          <c:showCatName val="0"/>
          <c:showSerName val="0"/>
          <c:showPercent val="0"/>
          <c:showBubbleSize val="0"/>
        </c:dLbls>
        <c:gapWidth val="150"/>
        <c:overlap val="100"/>
        <c:axId val="1561815712"/>
        <c:axId val="1561816128"/>
      </c:barChart>
      <c:catAx>
        <c:axId val="1561815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561816128"/>
        <c:crosses val="autoZero"/>
        <c:auto val="1"/>
        <c:lblAlgn val="ctr"/>
        <c:lblOffset val="100"/>
        <c:noMultiLvlLbl val="0"/>
      </c:catAx>
      <c:valAx>
        <c:axId val="1561816128"/>
        <c:scaling>
          <c:orientation val="minMax"/>
          <c:max val="7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561815712"/>
        <c:crosses val="autoZero"/>
        <c:crossBetween val="between"/>
      </c:valAx>
      <c:spPr>
        <a:noFill/>
        <a:ln>
          <a:noFill/>
        </a:ln>
        <a:effectLst/>
      </c:spPr>
    </c:plotArea>
    <c:legend>
      <c:legendPos val="b"/>
      <c:layout>
        <c:manualLayout>
          <c:xMode val="edge"/>
          <c:yMode val="edge"/>
          <c:x val="2.8297368084446727E-2"/>
          <c:y val="0.69811130477666594"/>
          <c:w val="0.94739330014086875"/>
          <c:h val="0.29017447425131215"/>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ja-JP" sz="1200" b="0" i="0" baseline="0" dirty="0" smtClean="0">
                <a:effectLst/>
              </a:rPr>
              <a:t>（５）認知症総合支援　都道府県別市町村得点（満点</a:t>
            </a:r>
            <a:r>
              <a:rPr lang="en-US" altLang="ja-JP" sz="1200" b="0" i="0" baseline="0" dirty="0" smtClean="0">
                <a:effectLst/>
              </a:rPr>
              <a:t>46</a:t>
            </a:r>
            <a:r>
              <a:rPr lang="ja-JP" altLang="ja-JP" sz="1200" b="0" i="0" baseline="0" dirty="0" smtClean="0">
                <a:effectLst/>
              </a:rPr>
              <a:t>点　平均点</a:t>
            </a:r>
            <a:r>
              <a:rPr lang="en-US" altLang="ja-JP" sz="1200" b="0" i="0" baseline="0" dirty="0" smtClean="0">
                <a:effectLst/>
              </a:rPr>
              <a:t>28.4</a:t>
            </a:r>
            <a:r>
              <a:rPr lang="ja-JP" altLang="ja-JP" sz="1200" b="0" i="0" baseline="0" dirty="0" smtClean="0">
                <a:effectLst/>
              </a:rPr>
              <a:t>点　得点率</a:t>
            </a:r>
            <a:r>
              <a:rPr lang="en-US" altLang="ja-JP" sz="1200" b="0" i="0" baseline="0" dirty="0" smtClean="0">
                <a:effectLst/>
              </a:rPr>
              <a:t>61.8%</a:t>
            </a:r>
            <a:r>
              <a:rPr lang="ja-JP" altLang="ja-JP" sz="1200" b="0" i="0" baseline="0" dirty="0" smtClean="0">
                <a:effectLst/>
              </a:rPr>
              <a:t>）</a:t>
            </a:r>
            <a:endParaRPr lang="ja-JP" altLang="ja-JP" sz="1200" dirty="0">
              <a:effectLst/>
            </a:endParaRPr>
          </a:p>
        </c:rich>
      </c:tx>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3.9792162607581026E-2"/>
          <c:y val="6.9417606813175436E-2"/>
          <c:w val="0.93442470853933957"/>
          <c:h val="0.66207734856501421"/>
        </c:manualLayout>
      </c:layout>
      <c:barChart>
        <c:barDir val="col"/>
        <c:grouping val="stacked"/>
        <c:varyColors val="0"/>
        <c:ser>
          <c:idx val="0"/>
          <c:order val="0"/>
          <c:tx>
            <c:strRef>
              <c:f>'Ⅱ（５）'!$H$8</c:f>
              <c:strCache>
                <c:ptCount val="1"/>
                <c:pt idx="0">
                  <c:v>①市町村介護保険事業計画又は市町村が定めるその他の計画等において、認知症施策の取組について、各年度における具体的な計画（事業内容、実施（配置）予定数、受講予定人数等）を定め、毎年度その進捗状況について評価しているか（12点、10点、8点、5点）（平均7.1点）</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'Ⅱ（５）'!$G$9:$G$56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'Ⅱ（５）'!$H$9:$H$56</c:f>
              <c:numCache>
                <c:formatCode>0.0</c:formatCode>
                <c:ptCount val="48"/>
                <c:pt idx="0">
                  <c:v>5.3966480446927374</c:v>
                </c:pt>
                <c:pt idx="1">
                  <c:v>8.4749999999999996</c:v>
                </c:pt>
                <c:pt idx="2">
                  <c:v>6.0303030303030303</c:v>
                </c:pt>
                <c:pt idx="3">
                  <c:v>7.7428571428571429</c:v>
                </c:pt>
                <c:pt idx="4">
                  <c:v>4.5199999999999996</c:v>
                </c:pt>
                <c:pt idx="5">
                  <c:v>6.8571428571428568</c:v>
                </c:pt>
                <c:pt idx="6">
                  <c:v>5.7288135593220337</c:v>
                </c:pt>
                <c:pt idx="7">
                  <c:v>7</c:v>
                </c:pt>
                <c:pt idx="8">
                  <c:v>6.08</c:v>
                </c:pt>
                <c:pt idx="9">
                  <c:v>5.3142857142857141</c:v>
                </c:pt>
                <c:pt idx="10">
                  <c:v>6.333333333333333</c:v>
                </c:pt>
                <c:pt idx="11">
                  <c:v>6.6481481481481479</c:v>
                </c:pt>
                <c:pt idx="12">
                  <c:v>7.967741935483871</c:v>
                </c:pt>
                <c:pt idx="13">
                  <c:v>7.1818181818181817</c:v>
                </c:pt>
                <c:pt idx="14">
                  <c:v>8.5666666666666664</c:v>
                </c:pt>
                <c:pt idx="15">
                  <c:v>8.9333333333333336</c:v>
                </c:pt>
                <c:pt idx="16">
                  <c:v>7.8421052631578947</c:v>
                </c:pt>
                <c:pt idx="17">
                  <c:v>7.3529411764705879</c:v>
                </c:pt>
                <c:pt idx="18">
                  <c:v>9.1111111111111107</c:v>
                </c:pt>
                <c:pt idx="19">
                  <c:v>6.1688311688311686</c:v>
                </c:pt>
                <c:pt idx="20">
                  <c:v>7.833333333333333</c:v>
                </c:pt>
                <c:pt idx="21">
                  <c:v>10.371428571428572</c:v>
                </c:pt>
                <c:pt idx="22">
                  <c:v>6.7777777777777777</c:v>
                </c:pt>
                <c:pt idx="23">
                  <c:v>7.6896551724137927</c:v>
                </c:pt>
                <c:pt idx="24">
                  <c:v>10.052631578947368</c:v>
                </c:pt>
                <c:pt idx="25">
                  <c:v>7.2692307692307692</c:v>
                </c:pt>
                <c:pt idx="26">
                  <c:v>9.9767441860465116</c:v>
                </c:pt>
                <c:pt idx="27">
                  <c:v>7.8536585365853657</c:v>
                </c:pt>
                <c:pt idx="28">
                  <c:v>5.6923076923076925</c:v>
                </c:pt>
                <c:pt idx="29">
                  <c:v>8.3333333333333339</c:v>
                </c:pt>
                <c:pt idx="30">
                  <c:v>6.3684210526315788</c:v>
                </c:pt>
                <c:pt idx="31">
                  <c:v>8.6315789473684212</c:v>
                </c:pt>
                <c:pt idx="32">
                  <c:v>8</c:v>
                </c:pt>
                <c:pt idx="33">
                  <c:v>9.3913043478260878</c:v>
                </c:pt>
                <c:pt idx="34">
                  <c:v>8.3157894736842106</c:v>
                </c:pt>
                <c:pt idx="35">
                  <c:v>5.708333333333333</c:v>
                </c:pt>
                <c:pt idx="36">
                  <c:v>5.4117647058823533</c:v>
                </c:pt>
                <c:pt idx="37">
                  <c:v>7.35</c:v>
                </c:pt>
                <c:pt idx="38">
                  <c:v>6.5882352941176467</c:v>
                </c:pt>
                <c:pt idx="39">
                  <c:v>6.7333333333333334</c:v>
                </c:pt>
                <c:pt idx="40">
                  <c:v>9.75</c:v>
                </c:pt>
                <c:pt idx="41">
                  <c:v>8.9523809523809526</c:v>
                </c:pt>
                <c:pt idx="42">
                  <c:v>6.5111111111111111</c:v>
                </c:pt>
                <c:pt idx="43">
                  <c:v>8.6666666666666661</c:v>
                </c:pt>
                <c:pt idx="44">
                  <c:v>7.6538461538461542</c:v>
                </c:pt>
                <c:pt idx="45">
                  <c:v>8.1395348837209305</c:v>
                </c:pt>
                <c:pt idx="46">
                  <c:v>4.4878048780487809</c:v>
                </c:pt>
                <c:pt idx="47">
                  <c:v>7.0735209649626647</c:v>
                </c:pt>
              </c:numCache>
            </c:numRef>
          </c:val>
          <c:extLst>
            <c:ext xmlns:c16="http://schemas.microsoft.com/office/drawing/2014/chart" uri="{C3380CC4-5D6E-409C-BE32-E72D297353CC}">
              <c16:uniqueId val="{00000000-6882-4095-8552-1CFC66528B74}"/>
            </c:ext>
          </c:extLst>
        </c:ser>
        <c:ser>
          <c:idx val="1"/>
          <c:order val="1"/>
          <c:tx>
            <c:strRef>
              <c:f>'Ⅱ（５）'!$I$8</c:f>
              <c:strCache>
                <c:ptCount val="1"/>
                <c:pt idx="0">
                  <c:v>②認知症初期集中支援チームは、認知症地域支援推進員に支援事例について情報提供し、具体的な支援方法の検討を行う等、定期的に情報連携する体制を構築しているか（10点）（平均8.9点）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'Ⅱ（５）'!$G$9:$G$56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'Ⅱ（５）'!$I$9:$I$56</c:f>
              <c:numCache>
                <c:formatCode>0.0</c:formatCode>
                <c:ptCount val="48"/>
                <c:pt idx="0">
                  <c:v>7.988826815642458</c:v>
                </c:pt>
                <c:pt idx="1">
                  <c:v>8.75</c:v>
                </c:pt>
                <c:pt idx="2">
                  <c:v>8.4848484848484844</c:v>
                </c:pt>
                <c:pt idx="3">
                  <c:v>8.5714285714285712</c:v>
                </c:pt>
                <c:pt idx="4">
                  <c:v>6.8</c:v>
                </c:pt>
                <c:pt idx="5">
                  <c:v>8.5714285714285712</c:v>
                </c:pt>
                <c:pt idx="6">
                  <c:v>9.1525423728813564</c:v>
                </c:pt>
                <c:pt idx="7">
                  <c:v>7.0454545454545459</c:v>
                </c:pt>
                <c:pt idx="8">
                  <c:v>9.1999999999999993</c:v>
                </c:pt>
                <c:pt idx="9">
                  <c:v>9.7142857142857135</c:v>
                </c:pt>
                <c:pt idx="10">
                  <c:v>8.7301587301587293</c:v>
                </c:pt>
                <c:pt idx="11">
                  <c:v>7.9629629629629628</c:v>
                </c:pt>
                <c:pt idx="12">
                  <c:v>9.67741935483871</c:v>
                </c:pt>
                <c:pt idx="13">
                  <c:v>8.7878787878787872</c:v>
                </c:pt>
                <c:pt idx="14">
                  <c:v>9.6666666666666661</c:v>
                </c:pt>
                <c:pt idx="15">
                  <c:v>9.3333333333333339</c:v>
                </c:pt>
                <c:pt idx="16">
                  <c:v>8.4210526315789469</c:v>
                </c:pt>
                <c:pt idx="17">
                  <c:v>9.4117647058823533</c:v>
                </c:pt>
                <c:pt idx="18">
                  <c:v>10</c:v>
                </c:pt>
                <c:pt idx="19">
                  <c:v>8.7012987012987004</c:v>
                </c:pt>
                <c:pt idx="20">
                  <c:v>9.0476190476190474</c:v>
                </c:pt>
                <c:pt idx="21">
                  <c:v>10</c:v>
                </c:pt>
                <c:pt idx="22">
                  <c:v>9.8148148148148149</c:v>
                </c:pt>
                <c:pt idx="23">
                  <c:v>9.3103448275862064</c:v>
                </c:pt>
                <c:pt idx="24">
                  <c:v>8.9473684210526319</c:v>
                </c:pt>
                <c:pt idx="25">
                  <c:v>9.2307692307692299</c:v>
                </c:pt>
                <c:pt idx="26">
                  <c:v>10</c:v>
                </c:pt>
                <c:pt idx="27">
                  <c:v>9.0243902439024382</c:v>
                </c:pt>
                <c:pt idx="28">
                  <c:v>7.9487179487179489</c:v>
                </c:pt>
                <c:pt idx="29">
                  <c:v>10</c:v>
                </c:pt>
                <c:pt idx="30">
                  <c:v>8.9473684210526319</c:v>
                </c:pt>
                <c:pt idx="31">
                  <c:v>8.9473684210526319</c:v>
                </c:pt>
                <c:pt idx="32">
                  <c:v>8.518518518518519</c:v>
                </c:pt>
                <c:pt idx="33">
                  <c:v>9.1304347826086953</c:v>
                </c:pt>
                <c:pt idx="34">
                  <c:v>9.473684210526315</c:v>
                </c:pt>
                <c:pt idx="35">
                  <c:v>8.3333333333333339</c:v>
                </c:pt>
                <c:pt idx="36">
                  <c:v>8.8235294117647065</c:v>
                </c:pt>
                <c:pt idx="37">
                  <c:v>9</c:v>
                </c:pt>
                <c:pt idx="38">
                  <c:v>9.7058823529411757</c:v>
                </c:pt>
                <c:pt idx="39">
                  <c:v>9.5</c:v>
                </c:pt>
                <c:pt idx="40">
                  <c:v>10</c:v>
                </c:pt>
                <c:pt idx="41">
                  <c:v>10</c:v>
                </c:pt>
                <c:pt idx="42">
                  <c:v>9.1111111111111107</c:v>
                </c:pt>
                <c:pt idx="43">
                  <c:v>10</c:v>
                </c:pt>
                <c:pt idx="44">
                  <c:v>9.615384615384615</c:v>
                </c:pt>
                <c:pt idx="45">
                  <c:v>8.1395348837209305</c:v>
                </c:pt>
                <c:pt idx="46">
                  <c:v>7.5609756097560972</c:v>
                </c:pt>
                <c:pt idx="47">
                  <c:v>8.8799540493968987</c:v>
                </c:pt>
              </c:numCache>
            </c:numRef>
          </c:val>
          <c:extLst>
            <c:ext xmlns:c16="http://schemas.microsoft.com/office/drawing/2014/chart" uri="{C3380CC4-5D6E-409C-BE32-E72D297353CC}">
              <c16:uniqueId val="{00000001-6882-4095-8552-1CFC66528B74}"/>
            </c:ext>
          </c:extLst>
        </c:ser>
        <c:ser>
          <c:idx val="2"/>
          <c:order val="2"/>
          <c:tx>
            <c:strRef>
              <c:f>'Ⅱ（５）'!$J$8</c:f>
              <c:strCache>
                <c:ptCount val="1"/>
                <c:pt idx="0">
                  <c:v>③地区医師会等の医療関係団体と調整し、認知症のおそれがある人に対して、かかりつけ医と認知症疾患医療センター等専門医療機関との連携により、早期診断・早期対応に繋げる体制を構築しているか（各6点、12点）（平均5.1点）</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'Ⅱ（５）'!$G$9:$G$56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'Ⅱ（５）'!$J$9:$J$56</c:f>
              <c:numCache>
                <c:formatCode>0.0</c:formatCode>
                <c:ptCount val="48"/>
                <c:pt idx="0">
                  <c:v>3.1843575418994412</c:v>
                </c:pt>
                <c:pt idx="1">
                  <c:v>7.2</c:v>
                </c:pt>
                <c:pt idx="2">
                  <c:v>3.6363636363636362</c:v>
                </c:pt>
                <c:pt idx="3">
                  <c:v>6.8571428571428568</c:v>
                </c:pt>
                <c:pt idx="4">
                  <c:v>4.8</c:v>
                </c:pt>
                <c:pt idx="5">
                  <c:v>3.4285714285714284</c:v>
                </c:pt>
                <c:pt idx="6">
                  <c:v>3.152542372881356</c:v>
                </c:pt>
                <c:pt idx="7">
                  <c:v>4.2272727272727275</c:v>
                </c:pt>
                <c:pt idx="8">
                  <c:v>6.72</c:v>
                </c:pt>
                <c:pt idx="9">
                  <c:v>4.2857142857142856</c:v>
                </c:pt>
                <c:pt idx="10">
                  <c:v>4.3809523809523814</c:v>
                </c:pt>
                <c:pt idx="11">
                  <c:v>3.4444444444444446</c:v>
                </c:pt>
                <c:pt idx="12">
                  <c:v>8.612903225806452</c:v>
                </c:pt>
                <c:pt idx="13">
                  <c:v>5.4545454545454541</c:v>
                </c:pt>
                <c:pt idx="14">
                  <c:v>5</c:v>
                </c:pt>
                <c:pt idx="15">
                  <c:v>8</c:v>
                </c:pt>
                <c:pt idx="16">
                  <c:v>4.1052631578947372</c:v>
                </c:pt>
                <c:pt idx="17">
                  <c:v>7.7647058823529411</c:v>
                </c:pt>
                <c:pt idx="18">
                  <c:v>4.8888888888888893</c:v>
                </c:pt>
                <c:pt idx="19">
                  <c:v>3.7402597402597402</c:v>
                </c:pt>
                <c:pt idx="20">
                  <c:v>5.5714285714285712</c:v>
                </c:pt>
                <c:pt idx="21">
                  <c:v>10.8</c:v>
                </c:pt>
                <c:pt idx="22">
                  <c:v>4.4444444444444446</c:v>
                </c:pt>
                <c:pt idx="23">
                  <c:v>6</c:v>
                </c:pt>
                <c:pt idx="24">
                  <c:v>6.9473684210526319</c:v>
                </c:pt>
                <c:pt idx="25">
                  <c:v>6.9230769230769234</c:v>
                </c:pt>
                <c:pt idx="26">
                  <c:v>7.6744186046511631</c:v>
                </c:pt>
                <c:pt idx="27">
                  <c:v>7.1707317073170733</c:v>
                </c:pt>
                <c:pt idx="28">
                  <c:v>3.5384615384615383</c:v>
                </c:pt>
                <c:pt idx="29">
                  <c:v>7.8</c:v>
                </c:pt>
                <c:pt idx="30">
                  <c:v>6.9473684210526319</c:v>
                </c:pt>
                <c:pt idx="31">
                  <c:v>5.3684210526315788</c:v>
                </c:pt>
                <c:pt idx="32">
                  <c:v>6.666666666666667</c:v>
                </c:pt>
                <c:pt idx="33">
                  <c:v>4.9565217391304346</c:v>
                </c:pt>
                <c:pt idx="34">
                  <c:v>6.3157894736842106</c:v>
                </c:pt>
                <c:pt idx="35">
                  <c:v>3.5</c:v>
                </c:pt>
                <c:pt idx="36">
                  <c:v>2.8235294117647061</c:v>
                </c:pt>
                <c:pt idx="37">
                  <c:v>6.9</c:v>
                </c:pt>
                <c:pt idx="38">
                  <c:v>2.4705882352941178</c:v>
                </c:pt>
                <c:pt idx="39">
                  <c:v>3.9</c:v>
                </c:pt>
                <c:pt idx="40">
                  <c:v>4.5</c:v>
                </c:pt>
                <c:pt idx="41">
                  <c:v>5.4285714285714288</c:v>
                </c:pt>
                <c:pt idx="42">
                  <c:v>4.9333333333333336</c:v>
                </c:pt>
                <c:pt idx="43">
                  <c:v>7</c:v>
                </c:pt>
                <c:pt idx="44">
                  <c:v>5.0769230769230766</c:v>
                </c:pt>
                <c:pt idx="45">
                  <c:v>3.6279069767441858</c:v>
                </c:pt>
                <c:pt idx="46">
                  <c:v>5.1219512195121952</c:v>
                </c:pt>
                <c:pt idx="47">
                  <c:v>5.0798391728891445</c:v>
                </c:pt>
              </c:numCache>
            </c:numRef>
          </c:val>
          <c:extLst>
            <c:ext xmlns:c16="http://schemas.microsoft.com/office/drawing/2014/chart" uri="{C3380CC4-5D6E-409C-BE32-E72D297353CC}">
              <c16:uniqueId val="{00000002-6882-4095-8552-1CFC66528B74}"/>
            </c:ext>
          </c:extLst>
        </c:ser>
        <c:ser>
          <c:idx val="3"/>
          <c:order val="3"/>
          <c:tx>
            <c:strRef>
              <c:f>'Ⅱ（５）'!$K$8</c:f>
              <c:strCache>
                <c:ptCount val="1"/>
                <c:pt idx="0">
                  <c:v>④認知症支援に携わるボランティアの定期的な養成など認知症支援に関する介護保険外サービスの整備を行っているか（各3点、12点）（平均7.4点）</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'Ⅱ（５）'!$G$9:$G$56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'Ⅱ（５）'!$K$9:$K$56</c:f>
              <c:numCache>
                <c:formatCode>0.0</c:formatCode>
                <c:ptCount val="48"/>
                <c:pt idx="0">
                  <c:v>5.1284916201117321</c:v>
                </c:pt>
                <c:pt idx="1">
                  <c:v>5.7</c:v>
                </c:pt>
                <c:pt idx="2">
                  <c:v>6.7272727272727275</c:v>
                </c:pt>
                <c:pt idx="3">
                  <c:v>8.8285714285714292</c:v>
                </c:pt>
                <c:pt idx="4">
                  <c:v>7.92</c:v>
                </c:pt>
                <c:pt idx="5">
                  <c:v>6.8571428571428568</c:v>
                </c:pt>
                <c:pt idx="6">
                  <c:v>5.8474576271186445</c:v>
                </c:pt>
                <c:pt idx="7">
                  <c:v>6.6818181818181817</c:v>
                </c:pt>
                <c:pt idx="8">
                  <c:v>8.8800000000000008</c:v>
                </c:pt>
                <c:pt idx="9">
                  <c:v>7.1142857142857139</c:v>
                </c:pt>
                <c:pt idx="10">
                  <c:v>8.2380952380952372</c:v>
                </c:pt>
                <c:pt idx="11">
                  <c:v>7.8888888888888893</c:v>
                </c:pt>
                <c:pt idx="12">
                  <c:v>9.82258064516129</c:v>
                </c:pt>
                <c:pt idx="13">
                  <c:v>9.3636363636363633</c:v>
                </c:pt>
                <c:pt idx="14">
                  <c:v>8.6</c:v>
                </c:pt>
                <c:pt idx="15">
                  <c:v>10.8</c:v>
                </c:pt>
                <c:pt idx="16">
                  <c:v>8.526315789473685</c:v>
                </c:pt>
                <c:pt idx="17">
                  <c:v>8.8235294117647065</c:v>
                </c:pt>
                <c:pt idx="18">
                  <c:v>6.666666666666667</c:v>
                </c:pt>
                <c:pt idx="19">
                  <c:v>5.9220779220779223</c:v>
                </c:pt>
                <c:pt idx="20">
                  <c:v>8.1428571428571423</c:v>
                </c:pt>
                <c:pt idx="21">
                  <c:v>10.8</c:v>
                </c:pt>
                <c:pt idx="22">
                  <c:v>8.3888888888888893</c:v>
                </c:pt>
                <c:pt idx="23">
                  <c:v>8.4827586206896548</c:v>
                </c:pt>
                <c:pt idx="24">
                  <c:v>8.6842105263157894</c:v>
                </c:pt>
                <c:pt idx="25">
                  <c:v>8.884615384615385</c:v>
                </c:pt>
                <c:pt idx="26">
                  <c:v>9.6279069767441854</c:v>
                </c:pt>
                <c:pt idx="27">
                  <c:v>9.2195121951219505</c:v>
                </c:pt>
                <c:pt idx="28">
                  <c:v>5.5384615384615383</c:v>
                </c:pt>
                <c:pt idx="29">
                  <c:v>7.7</c:v>
                </c:pt>
                <c:pt idx="30">
                  <c:v>7.7368421052631575</c:v>
                </c:pt>
                <c:pt idx="31">
                  <c:v>8.0526315789473681</c:v>
                </c:pt>
                <c:pt idx="32">
                  <c:v>8.5555555555555554</c:v>
                </c:pt>
                <c:pt idx="33">
                  <c:v>7.8260869565217392</c:v>
                </c:pt>
                <c:pt idx="34">
                  <c:v>7.5789473684210522</c:v>
                </c:pt>
                <c:pt idx="35">
                  <c:v>4.125</c:v>
                </c:pt>
                <c:pt idx="36">
                  <c:v>7.7647058823529411</c:v>
                </c:pt>
                <c:pt idx="37">
                  <c:v>7.65</c:v>
                </c:pt>
                <c:pt idx="38">
                  <c:v>6.5294117647058822</c:v>
                </c:pt>
                <c:pt idx="39">
                  <c:v>6.7</c:v>
                </c:pt>
                <c:pt idx="40">
                  <c:v>6.6</c:v>
                </c:pt>
                <c:pt idx="41">
                  <c:v>8.1428571428571423</c:v>
                </c:pt>
                <c:pt idx="42">
                  <c:v>7.2</c:v>
                </c:pt>
                <c:pt idx="43">
                  <c:v>9.8333333333333339</c:v>
                </c:pt>
                <c:pt idx="44">
                  <c:v>7.2692307692307692</c:v>
                </c:pt>
                <c:pt idx="45">
                  <c:v>7.1860465116279073</c:v>
                </c:pt>
                <c:pt idx="46">
                  <c:v>4.3902439024390247</c:v>
                </c:pt>
                <c:pt idx="47">
                  <c:v>7.3836875358989085</c:v>
                </c:pt>
              </c:numCache>
            </c:numRef>
          </c:val>
          <c:extLst>
            <c:ext xmlns:c16="http://schemas.microsoft.com/office/drawing/2014/chart" uri="{C3380CC4-5D6E-409C-BE32-E72D297353CC}">
              <c16:uniqueId val="{00000003-6882-4095-8552-1CFC66528B74}"/>
            </c:ext>
          </c:extLst>
        </c:ser>
        <c:ser>
          <c:idx val="4"/>
          <c:order val="4"/>
          <c:tx>
            <c:strRef>
              <c:f>'Ⅱ（５）'!$L$8</c:f>
              <c:strCache>
                <c:ptCount val="1"/>
              </c:strCache>
            </c:strRef>
          </c:tx>
          <c:spPr>
            <a:no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'Ⅱ（５）'!$G$9:$G$56</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'Ⅱ（５）'!$L$9:$L$56</c:f>
              <c:numCache>
                <c:formatCode>0.0</c:formatCode>
                <c:ptCount val="48"/>
                <c:pt idx="0">
                  <c:v>21.69832402234637</c:v>
                </c:pt>
                <c:pt idx="1">
                  <c:v>30.125</c:v>
                </c:pt>
                <c:pt idx="2">
                  <c:v>24.878787878787879</c:v>
                </c:pt>
                <c:pt idx="3">
                  <c:v>32</c:v>
                </c:pt>
                <c:pt idx="4">
                  <c:v>24.04</c:v>
                </c:pt>
                <c:pt idx="5">
                  <c:v>25.714285714285715</c:v>
                </c:pt>
                <c:pt idx="6">
                  <c:v>23.881355932203391</c:v>
                </c:pt>
                <c:pt idx="7">
                  <c:v>24.954545454545453</c:v>
                </c:pt>
                <c:pt idx="8">
                  <c:v>30.88</c:v>
                </c:pt>
                <c:pt idx="9">
                  <c:v>26.428571428571427</c:v>
                </c:pt>
                <c:pt idx="10">
                  <c:v>27.682539682539684</c:v>
                </c:pt>
                <c:pt idx="11">
                  <c:v>25.944444444444443</c:v>
                </c:pt>
                <c:pt idx="12">
                  <c:v>36.08064516129032</c:v>
                </c:pt>
                <c:pt idx="13">
                  <c:v>30.787878787878789</c:v>
                </c:pt>
                <c:pt idx="14">
                  <c:v>31.833333333333332</c:v>
                </c:pt>
                <c:pt idx="15">
                  <c:v>37.06666666666667</c:v>
                </c:pt>
                <c:pt idx="16">
                  <c:v>28.894736842105264</c:v>
                </c:pt>
                <c:pt idx="17">
                  <c:v>33.352941176470587</c:v>
                </c:pt>
                <c:pt idx="18">
                  <c:v>30.666666666666668</c:v>
                </c:pt>
                <c:pt idx="19">
                  <c:v>24.532467532467532</c:v>
                </c:pt>
                <c:pt idx="20">
                  <c:v>30.595238095238095</c:v>
                </c:pt>
                <c:pt idx="21">
                  <c:v>41.971428571428568</c:v>
                </c:pt>
                <c:pt idx="22">
                  <c:v>29.425925925925927</c:v>
                </c:pt>
                <c:pt idx="23">
                  <c:v>31.482758620689655</c:v>
                </c:pt>
                <c:pt idx="24">
                  <c:v>34.631578947368418</c:v>
                </c:pt>
                <c:pt idx="25">
                  <c:v>32.307692307692307</c:v>
                </c:pt>
                <c:pt idx="26">
                  <c:v>37.279069767441861</c:v>
                </c:pt>
                <c:pt idx="27">
                  <c:v>33.268292682926827</c:v>
                </c:pt>
                <c:pt idx="28">
                  <c:v>22.717948717948719</c:v>
                </c:pt>
                <c:pt idx="29">
                  <c:v>33.833333333333336</c:v>
                </c:pt>
                <c:pt idx="30">
                  <c:v>30</c:v>
                </c:pt>
                <c:pt idx="31">
                  <c:v>31</c:v>
                </c:pt>
                <c:pt idx="32">
                  <c:v>31.74074074074074</c:v>
                </c:pt>
                <c:pt idx="33">
                  <c:v>31.304347826086957</c:v>
                </c:pt>
                <c:pt idx="34">
                  <c:v>31.684210526315791</c:v>
                </c:pt>
                <c:pt idx="35">
                  <c:v>21.666666666666668</c:v>
                </c:pt>
                <c:pt idx="36">
                  <c:v>24.823529411764707</c:v>
                </c:pt>
                <c:pt idx="37">
                  <c:v>30.9</c:v>
                </c:pt>
                <c:pt idx="38">
                  <c:v>25.294117647058822</c:v>
                </c:pt>
                <c:pt idx="39">
                  <c:v>26.833333333333332</c:v>
                </c:pt>
                <c:pt idx="40">
                  <c:v>30.85</c:v>
                </c:pt>
                <c:pt idx="41">
                  <c:v>32.523809523809526</c:v>
                </c:pt>
                <c:pt idx="42">
                  <c:v>27.755555555555556</c:v>
                </c:pt>
                <c:pt idx="43">
                  <c:v>35.5</c:v>
                </c:pt>
                <c:pt idx="44">
                  <c:v>29.615384615384617</c:v>
                </c:pt>
                <c:pt idx="45">
                  <c:v>27.093023255813954</c:v>
                </c:pt>
                <c:pt idx="46">
                  <c:v>21.560975609756099</c:v>
                </c:pt>
                <c:pt idx="47">
                  <c:v>28.417001723147617</c:v>
                </c:pt>
              </c:numCache>
            </c:numRef>
          </c:val>
          <c:extLst>
            <c:ext xmlns:c16="http://schemas.microsoft.com/office/drawing/2014/chart" uri="{C3380CC4-5D6E-409C-BE32-E72D297353CC}">
              <c16:uniqueId val="{00000004-6882-4095-8552-1CFC66528B74}"/>
            </c:ext>
          </c:extLst>
        </c:ser>
        <c:dLbls>
          <c:dLblPos val="ctr"/>
          <c:showLegendKey val="0"/>
          <c:showVal val="1"/>
          <c:showCatName val="0"/>
          <c:showSerName val="0"/>
          <c:showPercent val="0"/>
          <c:showBubbleSize val="0"/>
        </c:dLbls>
        <c:gapWidth val="150"/>
        <c:overlap val="100"/>
        <c:axId val="2026788384"/>
        <c:axId val="2026774656"/>
      </c:barChart>
      <c:catAx>
        <c:axId val="2026788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eaVert"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26774656"/>
        <c:crosses val="autoZero"/>
        <c:auto val="1"/>
        <c:lblAlgn val="ctr"/>
        <c:lblOffset val="100"/>
        <c:noMultiLvlLbl val="0"/>
      </c:catAx>
      <c:valAx>
        <c:axId val="2026774656"/>
        <c:scaling>
          <c:orientation val="minMax"/>
          <c:max val="45"/>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026788384"/>
        <c:crosses val="autoZero"/>
        <c:crossBetween val="between"/>
      </c:valAx>
      <c:spPr>
        <a:noFill/>
        <a:ln>
          <a:noFill/>
        </a:ln>
        <a:effectLst/>
      </c:spPr>
    </c:plotArea>
    <c:legend>
      <c:legendPos val="b"/>
      <c:layout>
        <c:manualLayout>
          <c:xMode val="edge"/>
          <c:yMode val="edge"/>
          <c:x val="2.9805184235691468E-2"/>
          <c:y val="0.79650249993590694"/>
          <c:w val="0.9352216728722863"/>
          <c:h val="0.19179955931615864"/>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Reversed" id="26">
  <a:schemeClr val="accent6"/>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0.26442</cdr:y>
    </cdr:from>
    <cdr:to>
      <cdr:x>1</cdr:x>
      <cdr:y>0.26714</cdr:y>
    </cdr:to>
    <cdr:cxnSp macro="">
      <cdr:nvCxnSpPr>
        <cdr:cNvPr id="2" name="直線コネクタ 1"/>
        <cdr:cNvCxnSpPr/>
      </cdr:nvCxnSpPr>
      <cdr:spPr>
        <a:xfrm xmlns:a="http://schemas.openxmlformats.org/drawingml/2006/main">
          <a:off x="-246856" y="1696195"/>
          <a:ext cx="9477589" cy="17427"/>
        </a:xfrm>
        <a:prstGeom xmlns:a="http://schemas.openxmlformats.org/drawingml/2006/main" prst="line">
          <a:avLst/>
        </a:prstGeom>
        <a:ln xmlns:a="http://schemas.openxmlformats.org/drawingml/2006/main" w="15875">
          <a:solidFill>
            <a:srgbClr val="FF0000"/>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0.1102</cdr:x>
      <cdr:y>0.04264</cdr:y>
    </cdr:to>
    <cdr:sp macro="" textlink="">
      <cdr:nvSpPr>
        <cdr:cNvPr id="2" name="テキスト ボックス 1"/>
        <cdr:cNvSpPr txBox="1"/>
      </cdr:nvSpPr>
      <cdr:spPr>
        <a:xfrm xmlns:a="http://schemas.openxmlformats.org/drawingml/2006/main">
          <a:off x="-143124" y="0"/>
          <a:ext cx="1065475" cy="26239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1050" dirty="0" smtClean="0"/>
            <a:t>（単位：千円）</a:t>
          </a:r>
          <a:endParaRPr lang="ja-JP" altLang="en-US" sz="105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4F33C05F-AEAD-4C83-AAFF-D51A70F08543}" type="datetimeFigureOut">
              <a:rPr kumimoji="1" lang="ja-JP" altLang="en-US" smtClean="0"/>
              <a:t>2021/3/29</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2920664-6D83-481C-A152-5EFDA2979D54}" type="slidenum">
              <a:rPr kumimoji="1" lang="ja-JP" altLang="en-US" smtClean="0"/>
              <a:t>‹#›</a:t>
            </a:fld>
            <a:endParaRPr kumimoji="1" lang="ja-JP" altLang="en-US"/>
          </a:p>
        </p:txBody>
      </p:sp>
    </p:spTree>
    <p:extLst>
      <p:ext uri="{BB962C8B-B14F-4D97-AF65-F5344CB8AC3E}">
        <p14:creationId xmlns:p14="http://schemas.microsoft.com/office/powerpoint/2010/main" val="3051284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68313" y="815975"/>
            <a:ext cx="58928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9623169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28663" y="750888"/>
            <a:ext cx="5422900"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151272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68313" y="815975"/>
            <a:ext cx="58928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259399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68313" y="815975"/>
            <a:ext cx="58928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27250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68313" y="815975"/>
            <a:ext cx="58928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39372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28663" y="750888"/>
            <a:ext cx="5422900"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051182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28663" y="750888"/>
            <a:ext cx="5422900"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90454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68313" y="815975"/>
            <a:ext cx="58928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240478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68313" y="815975"/>
            <a:ext cx="58928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669255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28663" y="750888"/>
            <a:ext cx="5422900"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77313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5" indent="0" algn="ctr">
              <a:buNone/>
              <a:defRPr>
                <a:solidFill>
                  <a:schemeClr val="tx1">
                    <a:tint val="75000"/>
                  </a:schemeClr>
                </a:solidFill>
              </a:defRPr>
            </a:lvl2pPr>
            <a:lvl3pPr marL="990570" indent="0" algn="ctr">
              <a:buNone/>
              <a:defRPr>
                <a:solidFill>
                  <a:schemeClr val="tx1">
                    <a:tint val="75000"/>
                  </a:schemeClr>
                </a:solidFill>
              </a:defRPr>
            </a:lvl3pPr>
            <a:lvl4pPr marL="1485854" indent="0" algn="ctr">
              <a:buNone/>
              <a:defRPr>
                <a:solidFill>
                  <a:schemeClr val="tx1">
                    <a:tint val="75000"/>
                  </a:schemeClr>
                </a:solidFill>
              </a:defRPr>
            </a:lvl4pPr>
            <a:lvl5pPr marL="1981139" indent="0" algn="ctr">
              <a:buNone/>
              <a:defRPr>
                <a:solidFill>
                  <a:schemeClr val="tx1">
                    <a:tint val="75000"/>
                  </a:schemeClr>
                </a:solidFill>
              </a:defRPr>
            </a:lvl5pPr>
            <a:lvl6pPr marL="2476424" indent="0" algn="ctr">
              <a:buNone/>
              <a:defRPr>
                <a:solidFill>
                  <a:schemeClr val="tx1">
                    <a:tint val="75000"/>
                  </a:schemeClr>
                </a:solidFill>
              </a:defRPr>
            </a:lvl6pPr>
            <a:lvl7pPr marL="2971709" indent="0" algn="ctr">
              <a:buNone/>
              <a:defRPr>
                <a:solidFill>
                  <a:schemeClr val="tx1">
                    <a:tint val="75000"/>
                  </a:schemeClr>
                </a:solidFill>
              </a:defRPr>
            </a:lvl7pPr>
            <a:lvl8pPr marL="3466993" indent="0" algn="ctr">
              <a:buNone/>
              <a:defRPr>
                <a:solidFill>
                  <a:schemeClr val="tx1">
                    <a:tint val="75000"/>
                  </a:schemeClr>
                </a:solidFill>
              </a:defRPr>
            </a:lvl8pPr>
            <a:lvl9pPr marL="39622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311986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89716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75169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09066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1202829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0266637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4346541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89833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図を追加</a:t>
            </a:r>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565054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5101707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12573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167">
                <a:solidFill>
                  <a:schemeClr val="tx1">
                    <a:tint val="75000"/>
                  </a:schemeClr>
                </a:solidFill>
              </a:defRPr>
            </a:lvl1pPr>
            <a:lvl2pPr marL="495285" indent="0">
              <a:buNone/>
              <a:defRPr sz="1950">
                <a:solidFill>
                  <a:schemeClr val="tx1">
                    <a:tint val="75000"/>
                  </a:schemeClr>
                </a:solidFill>
              </a:defRPr>
            </a:lvl2pPr>
            <a:lvl3pPr marL="990570" indent="0">
              <a:buNone/>
              <a:defRPr sz="1733">
                <a:solidFill>
                  <a:schemeClr val="tx1">
                    <a:tint val="75000"/>
                  </a:schemeClr>
                </a:solidFill>
              </a:defRPr>
            </a:lvl3pPr>
            <a:lvl4pPr marL="1485854" indent="0">
              <a:buNone/>
              <a:defRPr sz="1517">
                <a:solidFill>
                  <a:schemeClr val="tx1">
                    <a:tint val="75000"/>
                  </a:schemeClr>
                </a:solidFill>
              </a:defRPr>
            </a:lvl4pPr>
            <a:lvl5pPr marL="1981139" indent="0">
              <a:buNone/>
              <a:defRPr sz="1517">
                <a:solidFill>
                  <a:schemeClr val="tx1">
                    <a:tint val="75000"/>
                  </a:schemeClr>
                </a:solidFill>
              </a:defRPr>
            </a:lvl5pPr>
            <a:lvl6pPr marL="2476424" indent="0">
              <a:buNone/>
              <a:defRPr sz="1517">
                <a:solidFill>
                  <a:schemeClr val="tx1">
                    <a:tint val="75000"/>
                  </a:schemeClr>
                </a:solidFill>
              </a:defRPr>
            </a:lvl6pPr>
            <a:lvl7pPr marL="2971709" indent="0">
              <a:buNone/>
              <a:defRPr sz="1517">
                <a:solidFill>
                  <a:schemeClr val="tx1">
                    <a:tint val="75000"/>
                  </a:schemeClr>
                </a:solidFill>
              </a:defRPr>
            </a:lvl7pPr>
            <a:lvl8pPr marL="3466993" indent="0">
              <a:buNone/>
              <a:defRPr sz="1517">
                <a:solidFill>
                  <a:schemeClr val="tx1">
                    <a:tint val="75000"/>
                  </a:schemeClr>
                </a:solidFill>
              </a:defRPr>
            </a:lvl8pPr>
            <a:lvl9pPr marL="3962278" indent="0">
              <a:buNone/>
              <a:defRPr sz="151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1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r>
              <a:rPr kumimoji="1" lang="ja-JP" altLang="en-US"/>
              <a:t>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2021/3/29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0570" rtl="0" eaLnBrk="1" latinLnBrk="0" hangingPunct="1">
        <a:spcBef>
          <a:spcPct val="0"/>
        </a:spcBef>
        <a:buNone/>
        <a:defRPr kumimoji="1" sz="4767" kern="1200">
          <a:solidFill>
            <a:schemeClr val="tx1"/>
          </a:solidFill>
          <a:latin typeface="+mj-lt"/>
          <a:ea typeface="+mj-ea"/>
          <a:cs typeface="+mj-cs"/>
        </a:defRPr>
      </a:lvl1pPr>
    </p:titleStyle>
    <p:bodyStyle>
      <a:lvl1pPr marL="371464" indent="-371464" algn="l" defTabSz="990570" rtl="0" eaLnBrk="1" latinLnBrk="0" hangingPunct="1">
        <a:spcBef>
          <a:spcPct val="20000"/>
        </a:spcBef>
        <a:buFont typeface="Arial" pitchFamily="34" charset="0"/>
        <a:buChar char="•"/>
        <a:defRPr kumimoji="1" sz="3467" kern="1200">
          <a:solidFill>
            <a:schemeClr val="tx1"/>
          </a:solidFill>
          <a:latin typeface="+mn-lt"/>
          <a:ea typeface="+mn-ea"/>
          <a:cs typeface="+mn-cs"/>
        </a:defRPr>
      </a:lvl1pPr>
      <a:lvl2pPr marL="804838" indent="-309553" algn="l" defTabSz="990570" rtl="0" eaLnBrk="1" latinLnBrk="0" hangingPunct="1">
        <a:spcBef>
          <a:spcPct val="20000"/>
        </a:spcBef>
        <a:buFont typeface="Arial" pitchFamily="34" charset="0"/>
        <a:buChar char="–"/>
        <a:defRPr kumimoji="1" sz="3033" kern="1200">
          <a:solidFill>
            <a:schemeClr val="tx1"/>
          </a:solidFill>
          <a:latin typeface="+mn-lt"/>
          <a:ea typeface="+mn-ea"/>
          <a:cs typeface="+mn-cs"/>
        </a:defRPr>
      </a:lvl2pPr>
      <a:lvl3pPr marL="1238212" indent="-247642" algn="l" defTabSz="990570"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33497"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4pPr>
      <a:lvl5pPr marL="222878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5pPr>
      <a:lvl6pPr marL="272406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6pPr>
      <a:lvl7pPr marL="321935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7pPr>
      <a:lvl8pPr marL="371463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8pPr>
      <a:lvl9pPr marL="4209920"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72D545-8467-428C-B4B7-668AFE11EB3F}" type="datetimeFigureOut">
              <a:rPr kumimoji="1" lang="ja-JP" altLang="en-US" smtClean="0"/>
              <a:t>2021/3/29</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159633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7382"/>
            <a:ext cx="9906000" cy="37141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defTabSz="914546">
              <a:defRPr/>
            </a:pPr>
            <a:r>
              <a:rPr lang="en-US" altLang="ja-JP" sz="2000" b="1" dirty="0" smtClean="0">
                <a:latin typeface="Meiryo UI" panose="020B0604030504040204" pitchFamily="50" charset="-128"/>
                <a:ea typeface="Meiryo UI" panose="020B0604030504040204" pitchFamily="50" charset="-128"/>
              </a:rPr>
              <a:t>2019</a:t>
            </a:r>
            <a:r>
              <a:rPr lang="ja-JP" altLang="en-US" sz="2000" b="1" dirty="0" smtClean="0">
                <a:latin typeface="Meiryo UI" panose="020B0604030504040204" pitchFamily="50" charset="-128"/>
                <a:ea typeface="Meiryo UI" panose="020B0604030504040204" pitchFamily="50" charset="-128"/>
              </a:rPr>
              <a:t>年度</a:t>
            </a:r>
            <a:r>
              <a:rPr lang="ja-JP" altLang="en-US" sz="2001" b="1" dirty="0">
                <a:solidFill>
                  <a:prstClr val="white"/>
                </a:solidFill>
                <a:latin typeface="Meiryo UI" panose="020B0604030504040204" pitchFamily="50" charset="-128"/>
                <a:ea typeface="Meiryo UI" panose="020B0604030504040204" pitchFamily="50" charset="-128"/>
              </a:rPr>
              <a:t>（市町村分）保険者機能強化推進交付</a:t>
            </a:r>
            <a:r>
              <a:rPr lang="ja-JP" altLang="en-US" sz="2001" b="1" dirty="0" smtClean="0">
                <a:solidFill>
                  <a:prstClr val="white"/>
                </a:solidFill>
                <a:latin typeface="Meiryo UI" panose="020B0604030504040204" pitchFamily="50" charset="-128"/>
                <a:ea typeface="Meiryo UI" panose="020B0604030504040204" pitchFamily="50" charset="-128"/>
              </a:rPr>
              <a:t>金に</a:t>
            </a:r>
            <a:r>
              <a:rPr lang="ja-JP" altLang="en-US" sz="2001" b="1" dirty="0">
                <a:solidFill>
                  <a:prstClr val="white"/>
                </a:solidFill>
                <a:latin typeface="Meiryo UI" panose="020B0604030504040204" pitchFamily="50" charset="-128"/>
                <a:ea typeface="Meiryo UI" panose="020B0604030504040204" pitchFamily="50" charset="-128"/>
              </a:rPr>
              <a:t>係る評価結果</a:t>
            </a:r>
            <a:endParaRPr lang="en-US" altLang="ja-JP" sz="2001" b="1" dirty="0">
              <a:solidFill>
                <a:prstClr val="white"/>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553567" y="6403036"/>
            <a:ext cx="2245330" cy="365125"/>
          </a:xfrm>
        </p:spPr>
        <p:txBody>
          <a:bodyPr/>
          <a:lstStyle/>
          <a:p>
            <a:r>
              <a:rPr lang="en-US" altLang="ja-JP" sz="1100" dirty="0" smtClean="0">
                <a:solidFill>
                  <a:schemeClr val="tx1"/>
                </a:solidFill>
                <a:latin typeface="+mj-ea"/>
                <a:ea typeface="+mj-ea"/>
              </a:rPr>
              <a:t>1</a:t>
            </a:r>
            <a:endParaRPr lang="ja-JP" altLang="en-US" sz="1100" dirty="0">
              <a:solidFill>
                <a:schemeClr val="tx1"/>
              </a:solidFill>
              <a:latin typeface="+mj-ea"/>
              <a:ea typeface="+mj-ea"/>
            </a:endParaRPr>
          </a:p>
        </p:txBody>
      </p:sp>
      <p:graphicFrame>
        <p:nvGraphicFramePr>
          <p:cNvPr id="6" name="グラフ 5"/>
          <p:cNvGraphicFramePr>
            <a:graphicFrameLocks/>
          </p:cNvGraphicFramePr>
          <p:nvPr>
            <p:extLst>
              <p:ext uri="{D42A27DB-BD31-4B8C-83A1-F6EECF244321}">
                <p14:modId xmlns:p14="http://schemas.microsoft.com/office/powerpoint/2010/main" val="2254810655"/>
              </p:ext>
            </p:extLst>
          </p:nvPr>
        </p:nvGraphicFramePr>
        <p:xfrm>
          <a:off x="214205" y="344032"/>
          <a:ext cx="9477589" cy="6414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638262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7382"/>
            <a:ext cx="9906000" cy="37141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ja-JP" altLang="ja-JP" sz="2001" b="1" dirty="0" smtClean="0">
                <a:latin typeface="Meiryo UI" panose="020B0604030504040204" pitchFamily="50" charset="-128"/>
                <a:ea typeface="Meiryo UI" panose="020B0604030504040204" pitchFamily="50" charset="-128"/>
              </a:rPr>
              <a:t>Ⅱ</a:t>
            </a:r>
            <a:r>
              <a:rPr lang="ja-JP" altLang="ja-JP" sz="2001" b="1" dirty="0">
                <a:latin typeface="Meiryo UI" panose="020B0604030504040204" pitchFamily="50" charset="-128"/>
                <a:ea typeface="Meiryo UI" panose="020B0604030504040204" pitchFamily="50" charset="-128"/>
              </a:rPr>
              <a:t>　自立支援、重度化防止</a:t>
            </a:r>
            <a:r>
              <a:rPr lang="ja-JP" altLang="en-US" sz="2001" b="1" dirty="0">
                <a:latin typeface="Meiryo UI" panose="020B0604030504040204" pitchFamily="50" charset="-128"/>
                <a:ea typeface="Meiryo UI" panose="020B0604030504040204" pitchFamily="50" charset="-128"/>
              </a:rPr>
              <a:t>等</a:t>
            </a:r>
            <a:r>
              <a:rPr lang="ja-JP" altLang="ja-JP" sz="2001" b="1" dirty="0">
                <a:latin typeface="Meiryo UI" panose="020B0604030504040204" pitchFamily="50" charset="-128"/>
                <a:ea typeface="Meiryo UI" panose="020B0604030504040204" pitchFamily="50" charset="-128"/>
              </a:rPr>
              <a:t>に資する施策の推進</a:t>
            </a:r>
            <a:endParaRPr lang="ja-JP" altLang="ja-JP" sz="2001"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539998" y="6492875"/>
            <a:ext cx="2301770" cy="365125"/>
          </a:xfrm>
        </p:spPr>
        <p:txBody>
          <a:bodyPr/>
          <a:lstStyle/>
          <a:p>
            <a:r>
              <a:rPr lang="en-US" altLang="ja-JP" sz="1100" dirty="0" smtClean="0">
                <a:solidFill>
                  <a:schemeClr val="tx1"/>
                </a:solidFill>
                <a:latin typeface="+mn-ea"/>
              </a:rPr>
              <a:t>10</a:t>
            </a:r>
            <a:endParaRPr lang="ja-JP" altLang="en-US" sz="1100" dirty="0">
              <a:solidFill>
                <a:schemeClr val="tx1"/>
              </a:solidFill>
              <a:latin typeface="+mn-ea"/>
            </a:endParaRPr>
          </a:p>
        </p:txBody>
      </p:sp>
      <p:graphicFrame>
        <p:nvGraphicFramePr>
          <p:cNvPr id="7" name="グラフ 6"/>
          <p:cNvGraphicFramePr>
            <a:graphicFrameLocks/>
          </p:cNvGraphicFramePr>
          <p:nvPr>
            <p:extLst>
              <p:ext uri="{D42A27DB-BD31-4B8C-83A1-F6EECF244321}">
                <p14:modId xmlns:p14="http://schemas.microsoft.com/office/powerpoint/2010/main" val="1564949208"/>
              </p:ext>
            </p:extLst>
          </p:nvPr>
        </p:nvGraphicFramePr>
        <p:xfrm>
          <a:off x="3175" y="344032"/>
          <a:ext cx="9774361" cy="6513968"/>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直線コネクタ 7"/>
          <p:cNvCxnSpPr/>
          <p:nvPr/>
        </p:nvCxnSpPr>
        <p:spPr>
          <a:xfrm>
            <a:off x="299719" y="2374906"/>
            <a:ext cx="9287302" cy="0"/>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31896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グラフ 7"/>
          <p:cNvGraphicFramePr>
            <a:graphicFrameLocks/>
          </p:cNvGraphicFramePr>
          <p:nvPr>
            <p:extLst/>
          </p:nvPr>
        </p:nvGraphicFramePr>
        <p:xfrm>
          <a:off x="3175" y="344033"/>
          <a:ext cx="9899650" cy="6513967"/>
        </p:xfrm>
        <a:graphic>
          <a:graphicData uri="http://schemas.openxmlformats.org/drawingml/2006/chart">
            <c:chart xmlns:c="http://schemas.openxmlformats.org/drawingml/2006/chart" xmlns:r="http://schemas.openxmlformats.org/officeDocument/2006/relationships" r:id="rId3"/>
          </a:graphicData>
        </a:graphic>
      </p:graphicFrame>
      <p:sp>
        <p:nvSpPr>
          <p:cNvPr id="28" name="正方形/長方形 27"/>
          <p:cNvSpPr/>
          <p:nvPr/>
        </p:nvSpPr>
        <p:spPr>
          <a:xfrm>
            <a:off x="0" y="-27382"/>
            <a:ext cx="9906000" cy="37141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ja-JP" altLang="ja-JP" sz="2001" b="1" dirty="0" smtClean="0">
                <a:latin typeface="Meiryo UI" panose="020B0604030504040204" pitchFamily="50" charset="-128"/>
                <a:ea typeface="Meiryo UI" panose="020B0604030504040204" pitchFamily="50" charset="-128"/>
              </a:rPr>
              <a:t>Ⅱ</a:t>
            </a:r>
            <a:r>
              <a:rPr lang="ja-JP" altLang="ja-JP" sz="2001" b="1" dirty="0">
                <a:latin typeface="Meiryo UI" panose="020B0604030504040204" pitchFamily="50" charset="-128"/>
                <a:ea typeface="Meiryo UI" panose="020B0604030504040204" pitchFamily="50" charset="-128"/>
              </a:rPr>
              <a:t>　自立支援、重度化防止</a:t>
            </a:r>
            <a:r>
              <a:rPr lang="ja-JP" altLang="en-US" sz="2001" b="1" dirty="0">
                <a:latin typeface="Meiryo UI" panose="020B0604030504040204" pitchFamily="50" charset="-128"/>
                <a:ea typeface="Meiryo UI" panose="020B0604030504040204" pitchFamily="50" charset="-128"/>
              </a:rPr>
              <a:t>等</a:t>
            </a:r>
            <a:r>
              <a:rPr lang="ja-JP" altLang="ja-JP" sz="2001" b="1" dirty="0">
                <a:latin typeface="Meiryo UI" panose="020B0604030504040204" pitchFamily="50" charset="-128"/>
                <a:ea typeface="Meiryo UI" panose="020B0604030504040204" pitchFamily="50" charset="-128"/>
              </a:rPr>
              <a:t>に資する施策の推進</a:t>
            </a:r>
            <a:endParaRPr lang="ja-JP" altLang="ja-JP" sz="2001"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573943" y="6492875"/>
            <a:ext cx="2301770" cy="365125"/>
          </a:xfrm>
        </p:spPr>
        <p:txBody>
          <a:bodyPr/>
          <a:lstStyle/>
          <a:p>
            <a:r>
              <a:rPr lang="en-US" altLang="ja-JP" sz="1100" dirty="0" smtClean="0">
                <a:solidFill>
                  <a:schemeClr val="tx1"/>
                </a:solidFill>
                <a:latin typeface="+mn-ea"/>
              </a:rPr>
              <a:t>11</a:t>
            </a:r>
            <a:endParaRPr lang="ja-JP" altLang="en-US" dirty="0">
              <a:solidFill>
                <a:schemeClr val="tx1"/>
              </a:solidFill>
              <a:latin typeface="+mn-ea"/>
            </a:endParaRPr>
          </a:p>
        </p:txBody>
      </p:sp>
      <p:cxnSp>
        <p:nvCxnSpPr>
          <p:cNvPr id="5" name="直線コネクタ 4"/>
          <p:cNvCxnSpPr/>
          <p:nvPr/>
        </p:nvCxnSpPr>
        <p:spPr>
          <a:xfrm>
            <a:off x="348918" y="1750894"/>
            <a:ext cx="9287302" cy="0"/>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34910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nvPr>
        </p:nvGraphicFramePr>
        <p:xfrm>
          <a:off x="198120" y="709992"/>
          <a:ext cx="9509760" cy="3024000"/>
        </p:xfrm>
        <a:graphic>
          <a:graphicData uri="http://schemas.openxmlformats.org/drawingml/2006/table">
            <a:tbl>
              <a:tblPr firstRow="1" bandRow="1">
                <a:tableStyleId>{5C22544A-7EE6-4342-B048-85BDC9FD1C3A}</a:tableStyleId>
              </a:tblPr>
              <a:tblGrid>
                <a:gridCol w="2359564">
                  <a:extLst>
                    <a:ext uri="{9D8B030D-6E8A-4147-A177-3AD203B41FA5}">
                      <a16:colId xmlns:a16="http://schemas.microsoft.com/office/drawing/2014/main" val="3213912223"/>
                    </a:ext>
                  </a:extLst>
                </a:gridCol>
                <a:gridCol w="2359564">
                  <a:extLst>
                    <a:ext uri="{9D8B030D-6E8A-4147-A177-3AD203B41FA5}">
                      <a16:colId xmlns:a16="http://schemas.microsoft.com/office/drawing/2014/main" val="3754300463"/>
                    </a:ext>
                  </a:extLst>
                </a:gridCol>
                <a:gridCol w="2395316">
                  <a:extLst>
                    <a:ext uri="{9D8B030D-6E8A-4147-A177-3AD203B41FA5}">
                      <a16:colId xmlns:a16="http://schemas.microsoft.com/office/drawing/2014/main" val="158932267"/>
                    </a:ext>
                  </a:extLst>
                </a:gridCol>
                <a:gridCol w="2395316">
                  <a:extLst>
                    <a:ext uri="{9D8B030D-6E8A-4147-A177-3AD203B41FA5}">
                      <a16:colId xmlns:a16="http://schemas.microsoft.com/office/drawing/2014/main" val="2777642334"/>
                    </a:ext>
                  </a:extLst>
                </a:gridCol>
              </a:tblGrid>
              <a:tr h="432000">
                <a:tc gridSpan="4">
                  <a:txBody>
                    <a:bodyPr/>
                    <a:lstStyle/>
                    <a:p>
                      <a:pPr marL="0" marR="0" lvl="0" indent="0" algn="l" defTabSz="914546"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bg1"/>
                          </a:solidFill>
                          <a:latin typeface="メイリオ" panose="020B0604030504040204" pitchFamily="50" charset="-128"/>
                          <a:ea typeface="メイリオ" panose="020B0604030504040204" pitchFamily="50" charset="-128"/>
                        </a:rPr>
                        <a:t>介護予防に資する住民主体の通いの場への</a:t>
                      </a:r>
                      <a:r>
                        <a:rPr lang="en-US" altLang="ja-JP" sz="1400" b="0" dirty="0" smtClean="0">
                          <a:solidFill>
                            <a:schemeClr val="bg1"/>
                          </a:solidFill>
                          <a:latin typeface="メイリオ" panose="020B0604030504040204" pitchFamily="50" charset="-128"/>
                          <a:ea typeface="メイリオ" panose="020B0604030504040204" pitchFamily="50" charset="-128"/>
                        </a:rPr>
                        <a:t>65</a:t>
                      </a:r>
                      <a:r>
                        <a:rPr lang="ja-JP" altLang="en-US" sz="1400" b="0" dirty="0" smtClean="0">
                          <a:solidFill>
                            <a:schemeClr val="bg1"/>
                          </a:solidFill>
                          <a:latin typeface="メイリオ" panose="020B0604030504040204" pitchFamily="50" charset="-128"/>
                          <a:ea typeface="メイリオ" panose="020B0604030504040204" pitchFamily="50" charset="-128"/>
                        </a:rPr>
                        <a:t>歳以上の方の参加者数</a:t>
                      </a:r>
                      <a:endParaRPr kumimoji="1" lang="ja-JP" altLang="en-US" sz="1400" b="0" dirty="0">
                        <a:solidFill>
                          <a:schemeClr val="bg1"/>
                        </a:solidFill>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1319291"/>
                  </a:ext>
                </a:extLst>
              </a:tr>
              <a:tr h="432000">
                <a:tc gridSpan="4">
                  <a:txBody>
                    <a:bodyPr/>
                    <a:lstStyle/>
                    <a:p>
                      <a:pPr algn="l"/>
                      <a:r>
                        <a:rPr lang="ja-JP" altLang="en-US" sz="1400" dirty="0" smtClean="0">
                          <a:solidFill>
                            <a:schemeClr val="tx1"/>
                          </a:solidFill>
                          <a:latin typeface="メイリオ" panose="020B0604030504040204" pitchFamily="50" charset="-128"/>
                          <a:ea typeface="メイリオ" panose="020B0604030504040204" pitchFamily="50" charset="-128"/>
                        </a:rPr>
                        <a:t>介護予防に資する通いの場への参加状況を評価</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3045561"/>
                  </a:ext>
                </a:extLst>
              </a:tr>
              <a:tr h="432000">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上位３割</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tc>
                <a:tc rowSpan="5">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（上位３割）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15</a:t>
                      </a:r>
                      <a:r>
                        <a:rPr kumimoji="1" lang="ja-JP" altLang="en-US" sz="1400" dirty="0" smtClean="0">
                          <a:latin typeface="メイリオ" panose="020B0604030504040204" pitchFamily="50" charset="-128"/>
                          <a:ea typeface="メイリオ" panose="020B0604030504040204" pitchFamily="50" charset="-128"/>
                        </a:rPr>
                        <a:t>点</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8</a:t>
                      </a:r>
                      <a:r>
                        <a:rPr kumimoji="1" lang="ja-JP" altLang="en-US" sz="1400" dirty="0" smtClean="0">
                          <a:latin typeface="メイリオ" panose="020B0604030504040204" pitchFamily="50" charset="-128"/>
                          <a:ea typeface="メイリオ" panose="020B0604030504040204" pitchFamily="50" charset="-128"/>
                        </a:rPr>
                        <a:t>点</a:t>
                      </a:r>
                    </a:p>
                  </a:txBody>
                  <a:tcPr marT="45721" marB="45721"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192528"/>
                  </a:ext>
                </a:extLst>
              </a:tr>
              <a:tr h="432000">
                <a:tc>
                  <a:txBody>
                    <a:bodyPr/>
                    <a:lstStyle/>
                    <a:p>
                      <a:pPr algn="ct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万人以上</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1.67135%</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1.05736%</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7957722"/>
                  </a:ext>
                </a:extLst>
              </a:tr>
              <a:tr h="432000">
                <a:tc>
                  <a:txBody>
                    <a:bodyPr/>
                    <a:lstStyle/>
                    <a:p>
                      <a:pPr algn="ctr"/>
                      <a:r>
                        <a:rPr kumimoji="1" lang="ja-JP" altLang="en-US" sz="1400" dirty="0" smtClean="0">
                          <a:latin typeface="メイリオ" panose="020B0604030504040204" pitchFamily="50" charset="-128"/>
                          <a:ea typeface="メイリオ" panose="020B0604030504040204" pitchFamily="50" charset="-128"/>
                        </a:rPr>
                        <a:t>５万人～</a:t>
                      </a: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2.03634%</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1.34276%</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865279"/>
                  </a:ext>
                </a:extLst>
              </a:tr>
              <a:tr h="4320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１万人～５万人</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2.92182%</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1.34355%</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75852788"/>
                  </a:ext>
                </a:extLst>
              </a:tr>
              <a:tr h="4320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１万人未満</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3.14484%</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1.12957%</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lnB w="12700" cap="flat" cmpd="sng" algn="ctr">
                      <a:solidFill>
                        <a:schemeClr val="tx1"/>
                      </a:solidFill>
                      <a:prstDash val="solid"/>
                      <a:round/>
                      <a:headEnd type="none" w="med" len="med"/>
                      <a:tailEnd type="none" w="med" len="med"/>
                    </a:lnB>
                  </a:tcP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571017"/>
                  </a:ext>
                </a:extLst>
              </a:tr>
            </a:tbl>
          </a:graphicData>
        </a:graphic>
      </p:graphicFrame>
      <p:sp>
        <p:nvSpPr>
          <p:cNvPr id="6" name="正方形/長方形 5"/>
          <p:cNvSpPr/>
          <p:nvPr/>
        </p:nvSpPr>
        <p:spPr>
          <a:xfrm>
            <a:off x="0" y="-27382"/>
            <a:ext cx="9906000" cy="37141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ja-JP" altLang="ja-JP" sz="2000" b="1" dirty="0" smtClean="0">
                <a:latin typeface="Meiryo UI" panose="020B0604030504040204" pitchFamily="50" charset="-128"/>
                <a:ea typeface="Meiryo UI" panose="020B0604030504040204" pitchFamily="50" charset="-128"/>
              </a:rPr>
              <a:t>Ⅱ</a:t>
            </a:r>
            <a:r>
              <a:rPr lang="ja-JP" altLang="ja-JP" sz="2000" b="1" dirty="0">
                <a:latin typeface="Meiryo UI" panose="020B0604030504040204" pitchFamily="50" charset="-128"/>
                <a:ea typeface="Meiryo UI" panose="020B0604030504040204" pitchFamily="50" charset="-128"/>
              </a:rPr>
              <a:t>　自立支援、重度化防止</a:t>
            </a:r>
            <a:r>
              <a:rPr lang="ja-JP" altLang="en-US" sz="2000" b="1" dirty="0">
                <a:latin typeface="Meiryo UI" panose="020B0604030504040204" pitchFamily="50" charset="-128"/>
                <a:ea typeface="Meiryo UI" panose="020B0604030504040204" pitchFamily="50" charset="-128"/>
              </a:rPr>
              <a:t>等</a:t>
            </a:r>
            <a:r>
              <a:rPr lang="ja-JP" altLang="ja-JP" sz="2000" b="1" dirty="0">
                <a:latin typeface="Meiryo UI" panose="020B0604030504040204" pitchFamily="50" charset="-128"/>
                <a:ea typeface="Meiryo UI" panose="020B0604030504040204" pitchFamily="50" charset="-128"/>
              </a:rPr>
              <a:t>に資する施策の推進</a:t>
            </a:r>
            <a:endParaRPr lang="ja-JP" altLang="ja-JP" sz="200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596082" y="6381328"/>
            <a:ext cx="2309918" cy="365125"/>
          </a:xfrm>
        </p:spPr>
        <p:txBody>
          <a:bodyPr/>
          <a:lstStyle/>
          <a:p>
            <a:r>
              <a:rPr lang="en-US" altLang="ja-JP" sz="1100" dirty="0" smtClean="0">
                <a:solidFill>
                  <a:schemeClr val="tx1"/>
                </a:solidFill>
                <a:latin typeface="+mj-ea"/>
                <a:ea typeface="+mj-ea"/>
              </a:rPr>
              <a:t>12</a:t>
            </a:r>
            <a:endParaRPr lang="ja-JP" altLang="en-US" dirty="0">
              <a:solidFill>
                <a:schemeClr val="tx1"/>
              </a:solidFill>
              <a:latin typeface="+mj-ea"/>
              <a:ea typeface="+mj-ea"/>
            </a:endParaRPr>
          </a:p>
        </p:txBody>
      </p:sp>
    </p:spTree>
    <p:extLst>
      <p:ext uri="{BB962C8B-B14F-4D97-AF65-F5344CB8AC3E}">
        <p14:creationId xmlns:p14="http://schemas.microsoft.com/office/powerpoint/2010/main" val="42233558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7383"/>
            <a:ext cx="9906000" cy="36236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0" b="1" dirty="0">
                <a:solidFill>
                  <a:prstClr val="white"/>
                </a:solidFill>
                <a:latin typeface="Meiryo UI" panose="020B0604030504040204" pitchFamily="50" charset="-128"/>
                <a:ea typeface="Meiryo UI" panose="020B0604030504040204" pitchFamily="50" charset="-128"/>
              </a:rPr>
              <a:t>2019</a:t>
            </a:r>
            <a:r>
              <a:rPr lang="ja-JP" altLang="en-US" sz="2000" b="1" dirty="0">
                <a:solidFill>
                  <a:prstClr val="white"/>
                </a:solidFill>
                <a:latin typeface="Meiryo UI" panose="020B0604030504040204" pitchFamily="50" charset="-128"/>
                <a:ea typeface="Meiryo UI" panose="020B0604030504040204" pitchFamily="50" charset="-128"/>
              </a:rPr>
              <a:t>年度（市町村分） </a:t>
            </a:r>
            <a:r>
              <a:rPr lang="ja-JP" altLang="ja-JP" b="1" dirty="0" smtClean="0">
                <a:latin typeface="Meiryo UI" panose="020B0604030504040204" pitchFamily="50" charset="-128"/>
                <a:ea typeface="Meiryo UI" panose="020B0604030504040204" pitchFamily="50" charset="-128"/>
              </a:rPr>
              <a:t>Ⅱ</a:t>
            </a:r>
            <a:r>
              <a:rPr lang="ja-JP" altLang="ja-JP" b="1" dirty="0">
                <a:latin typeface="Meiryo UI" panose="020B0604030504040204" pitchFamily="50" charset="-128"/>
                <a:ea typeface="Meiryo UI" panose="020B0604030504040204" pitchFamily="50" charset="-128"/>
              </a:rPr>
              <a:t>　自立支援、重度化防止</a:t>
            </a:r>
            <a:r>
              <a:rPr lang="ja-JP" altLang="en-US" b="1" dirty="0">
                <a:latin typeface="Meiryo UI" panose="020B0604030504040204" pitchFamily="50" charset="-128"/>
                <a:ea typeface="Meiryo UI" panose="020B0604030504040204" pitchFamily="50" charset="-128"/>
              </a:rPr>
              <a:t>等</a:t>
            </a:r>
            <a:r>
              <a:rPr lang="ja-JP" altLang="ja-JP" b="1" dirty="0">
                <a:latin typeface="Meiryo UI" panose="020B0604030504040204" pitchFamily="50" charset="-128"/>
                <a:ea typeface="Meiryo UI" panose="020B0604030504040204" pitchFamily="50" charset="-128"/>
              </a:rPr>
              <a:t>に資する施策の推進</a:t>
            </a:r>
            <a:endParaRPr lang="ja-JP" altLang="ja-JP"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517205" y="6381328"/>
            <a:ext cx="2311399" cy="365125"/>
          </a:xfrm>
        </p:spPr>
        <p:txBody>
          <a:bodyPr/>
          <a:lstStyle/>
          <a:p>
            <a:pPr defTabSz="914546">
              <a:defRPr/>
            </a:pPr>
            <a:r>
              <a:rPr kumimoji="1" lang="en-US" altLang="ja-JP" sz="1100" dirty="0" smtClean="0">
                <a:solidFill>
                  <a:schemeClr val="tx1"/>
                </a:solidFill>
                <a:latin typeface="ＭＳ Ｐゴシック" panose="020B0600070205080204" pitchFamily="50" charset="-128"/>
                <a:ea typeface="ＭＳ Ｐゴシック" panose="020B0600070205080204" pitchFamily="50" charset="-128"/>
              </a:rPr>
              <a:t>13</a:t>
            </a:r>
            <a:endParaRPr kumimoji="1" lang="ja-JP" altLang="en-US" sz="1100" dirty="0">
              <a:solidFill>
                <a:schemeClr val="tx1"/>
              </a:solidFill>
              <a:latin typeface="ＭＳ Ｐゴシック" panose="020B0600070205080204" pitchFamily="50" charset="-128"/>
              <a:ea typeface="ＭＳ Ｐゴシック" panose="020B0600070205080204" pitchFamily="50" charset="-128"/>
            </a:endParaRPr>
          </a:p>
        </p:txBody>
      </p:sp>
      <p:graphicFrame>
        <p:nvGraphicFramePr>
          <p:cNvPr id="5" name="グラフ 4"/>
          <p:cNvGraphicFramePr>
            <a:graphicFrameLocks/>
          </p:cNvGraphicFramePr>
          <p:nvPr>
            <p:extLst/>
          </p:nvPr>
        </p:nvGraphicFramePr>
        <p:xfrm>
          <a:off x="98425" y="334978"/>
          <a:ext cx="9652784" cy="6523022"/>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直線コネクタ 6"/>
          <p:cNvCxnSpPr/>
          <p:nvPr/>
        </p:nvCxnSpPr>
        <p:spPr>
          <a:xfrm>
            <a:off x="263193" y="1850865"/>
            <a:ext cx="9287302" cy="0"/>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10718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グラフ 5"/>
          <p:cNvGraphicFramePr>
            <a:graphicFrameLocks/>
          </p:cNvGraphicFramePr>
          <p:nvPr>
            <p:extLst/>
          </p:nvPr>
        </p:nvGraphicFramePr>
        <p:xfrm>
          <a:off x="155576" y="353087"/>
          <a:ext cx="9610725" cy="6504913"/>
        </p:xfrm>
        <a:graphic>
          <a:graphicData uri="http://schemas.openxmlformats.org/drawingml/2006/chart">
            <c:chart xmlns:c="http://schemas.openxmlformats.org/drawingml/2006/chart" xmlns:r="http://schemas.openxmlformats.org/officeDocument/2006/relationships" r:id="rId2"/>
          </a:graphicData>
        </a:graphic>
      </p:graphicFrame>
      <p:sp>
        <p:nvSpPr>
          <p:cNvPr id="2" name="スライド番号プレースホルダー 1"/>
          <p:cNvSpPr>
            <a:spLocks noGrp="1"/>
          </p:cNvSpPr>
          <p:nvPr>
            <p:ph type="sldNum" sz="quarter" idx="12"/>
          </p:nvPr>
        </p:nvSpPr>
        <p:spPr>
          <a:xfrm>
            <a:off x="7456383" y="6381328"/>
            <a:ext cx="2309918" cy="365125"/>
          </a:xfrm>
        </p:spPr>
        <p:txBody>
          <a:bodyPr/>
          <a:lstStyle/>
          <a:p>
            <a:r>
              <a:rPr lang="en-US" altLang="ja-JP" sz="1100" dirty="0" smtClean="0">
                <a:solidFill>
                  <a:schemeClr val="tx1"/>
                </a:solidFill>
                <a:latin typeface="+mj-ea"/>
                <a:ea typeface="+mj-ea"/>
              </a:rPr>
              <a:t>14</a:t>
            </a:r>
            <a:endParaRPr lang="ja-JP" altLang="en-US" sz="1100" dirty="0">
              <a:solidFill>
                <a:schemeClr val="tx1"/>
              </a:solidFill>
              <a:latin typeface="+mj-ea"/>
              <a:ea typeface="+mj-ea"/>
            </a:endParaRPr>
          </a:p>
        </p:txBody>
      </p:sp>
      <p:sp>
        <p:nvSpPr>
          <p:cNvPr id="5" name="正方形/長方形 4"/>
          <p:cNvSpPr/>
          <p:nvPr/>
        </p:nvSpPr>
        <p:spPr>
          <a:xfrm>
            <a:off x="0" y="-27382"/>
            <a:ext cx="9906000" cy="38046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ja-JP" altLang="ja-JP" sz="2001" b="1" dirty="0" smtClean="0">
                <a:latin typeface="Meiryo UI" panose="020B0604030504040204" pitchFamily="50" charset="-128"/>
                <a:ea typeface="Meiryo UI" panose="020B0604030504040204" pitchFamily="50" charset="-128"/>
              </a:rPr>
              <a:t>Ⅱ</a:t>
            </a:r>
            <a:r>
              <a:rPr lang="ja-JP" altLang="ja-JP" sz="2001" b="1" dirty="0">
                <a:latin typeface="Meiryo UI" panose="020B0604030504040204" pitchFamily="50" charset="-128"/>
                <a:ea typeface="Meiryo UI" panose="020B0604030504040204" pitchFamily="50" charset="-128"/>
              </a:rPr>
              <a:t>　自立支援、重度化防止</a:t>
            </a:r>
            <a:r>
              <a:rPr lang="ja-JP" altLang="en-US" sz="2001" b="1" dirty="0">
                <a:latin typeface="Meiryo UI" panose="020B0604030504040204" pitchFamily="50" charset="-128"/>
                <a:ea typeface="Meiryo UI" panose="020B0604030504040204" pitchFamily="50" charset="-128"/>
              </a:rPr>
              <a:t>等</a:t>
            </a:r>
            <a:r>
              <a:rPr lang="ja-JP" altLang="ja-JP" sz="2001" b="1" dirty="0">
                <a:latin typeface="Meiryo UI" panose="020B0604030504040204" pitchFamily="50" charset="-128"/>
                <a:ea typeface="Meiryo UI" panose="020B0604030504040204" pitchFamily="50" charset="-128"/>
              </a:rPr>
              <a:t>に資する施策の推進</a:t>
            </a:r>
            <a:endParaRPr lang="ja-JP" altLang="ja-JP" sz="2001" dirty="0">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283816" y="2076483"/>
            <a:ext cx="9287302" cy="0"/>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18108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7383"/>
            <a:ext cx="9906000" cy="36236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en-US" altLang="ja-JP" sz="2001" b="1" dirty="0" smtClean="0"/>
              <a:t>Ⅲ</a:t>
            </a:r>
            <a:r>
              <a:rPr lang="ja-JP" altLang="ja-JP" sz="2001" b="1" dirty="0"/>
              <a:t>　介護保険運営の安定化に資する施策の推進</a:t>
            </a:r>
            <a:endParaRPr lang="ja-JP" altLang="ja-JP" sz="2001" dirty="0"/>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97751" y="6381328"/>
            <a:ext cx="2311399" cy="365125"/>
          </a:xfrm>
        </p:spPr>
        <p:txBody>
          <a:bodyPr/>
          <a:lstStyle/>
          <a:p>
            <a:pPr defTabSz="914546">
              <a:defRPr/>
            </a:pPr>
            <a:r>
              <a:rPr kumimoji="1" lang="en-US" altLang="ja-JP" sz="1100" dirty="0" smtClean="0">
                <a:solidFill>
                  <a:schemeClr val="tx1"/>
                </a:solidFill>
                <a:latin typeface="+mn-ea"/>
              </a:rPr>
              <a:t>15</a:t>
            </a:r>
            <a:endParaRPr kumimoji="1" lang="ja-JP" altLang="en-US" sz="1100" dirty="0">
              <a:solidFill>
                <a:schemeClr val="tx1"/>
              </a:solidFill>
              <a:latin typeface="+mn-ea"/>
            </a:endParaRPr>
          </a:p>
        </p:txBody>
      </p:sp>
      <p:graphicFrame>
        <p:nvGraphicFramePr>
          <p:cNvPr id="5" name="グラフ 4"/>
          <p:cNvGraphicFramePr>
            <a:graphicFrameLocks/>
          </p:cNvGraphicFramePr>
          <p:nvPr>
            <p:extLst/>
          </p:nvPr>
        </p:nvGraphicFramePr>
        <p:xfrm>
          <a:off x="165100" y="334978"/>
          <a:ext cx="9544050" cy="6523022"/>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直線コネクタ 5"/>
          <p:cNvCxnSpPr/>
          <p:nvPr/>
        </p:nvCxnSpPr>
        <p:spPr>
          <a:xfrm>
            <a:off x="272718" y="2379544"/>
            <a:ext cx="9287302" cy="0"/>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79693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nvPr>
        </p:nvGraphicFramePr>
        <p:xfrm>
          <a:off x="198120" y="709992"/>
          <a:ext cx="9509760" cy="3024000"/>
        </p:xfrm>
        <a:graphic>
          <a:graphicData uri="http://schemas.openxmlformats.org/drawingml/2006/table">
            <a:tbl>
              <a:tblPr firstRow="1" bandRow="1">
                <a:tableStyleId>{5C22544A-7EE6-4342-B048-85BDC9FD1C3A}</a:tableStyleId>
              </a:tblPr>
              <a:tblGrid>
                <a:gridCol w="2359564">
                  <a:extLst>
                    <a:ext uri="{9D8B030D-6E8A-4147-A177-3AD203B41FA5}">
                      <a16:colId xmlns:a16="http://schemas.microsoft.com/office/drawing/2014/main" val="3213912223"/>
                    </a:ext>
                  </a:extLst>
                </a:gridCol>
                <a:gridCol w="2359564">
                  <a:extLst>
                    <a:ext uri="{9D8B030D-6E8A-4147-A177-3AD203B41FA5}">
                      <a16:colId xmlns:a16="http://schemas.microsoft.com/office/drawing/2014/main" val="3754300463"/>
                    </a:ext>
                  </a:extLst>
                </a:gridCol>
                <a:gridCol w="2395316">
                  <a:extLst>
                    <a:ext uri="{9D8B030D-6E8A-4147-A177-3AD203B41FA5}">
                      <a16:colId xmlns:a16="http://schemas.microsoft.com/office/drawing/2014/main" val="158932267"/>
                    </a:ext>
                  </a:extLst>
                </a:gridCol>
                <a:gridCol w="2395316">
                  <a:extLst>
                    <a:ext uri="{9D8B030D-6E8A-4147-A177-3AD203B41FA5}">
                      <a16:colId xmlns:a16="http://schemas.microsoft.com/office/drawing/2014/main" val="2777642334"/>
                    </a:ext>
                  </a:extLst>
                </a:gridCol>
              </a:tblGrid>
              <a:tr h="432000">
                <a:tc gridSpan="4">
                  <a:txBody>
                    <a:bodyPr/>
                    <a:lstStyle/>
                    <a:p>
                      <a:pPr marL="0" marR="0" lvl="0" indent="0" algn="l" defTabSz="914546"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bg1"/>
                          </a:solidFill>
                          <a:latin typeface="メイリオ" panose="020B0604030504040204" pitchFamily="50" charset="-128"/>
                          <a:ea typeface="メイリオ" panose="020B0604030504040204" pitchFamily="50" charset="-128"/>
                          <a:cs typeface="+mn-cs"/>
                        </a:rPr>
                        <a:t>ケアプラン点検の実施</a:t>
                      </a:r>
                      <a:endParaRPr kumimoji="1" lang="ja-JP" altLang="en-US" sz="1400" b="0" dirty="0">
                        <a:solidFill>
                          <a:schemeClr val="bg1"/>
                        </a:solidFill>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1319291"/>
                  </a:ext>
                </a:extLst>
              </a:tr>
              <a:tr h="432000">
                <a:tc gridSpan="4">
                  <a:txBody>
                    <a:bodyPr/>
                    <a:lstStyle/>
                    <a:p>
                      <a:pPr algn="l"/>
                      <a:r>
                        <a:rPr kumimoji="1" lang="ja-JP" altLang="en-US" sz="1400" kern="1200" dirty="0" smtClean="0">
                          <a:solidFill>
                            <a:schemeClr val="tx1"/>
                          </a:solidFill>
                          <a:latin typeface="メイリオ" panose="020B0604030504040204" pitchFamily="50" charset="-128"/>
                          <a:ea typeface="メイリオ" panose="020B0604030504040204" pitchFamily="50" charset="-128"/>
                          <a:cs typeface="+mn-cs"/>
                        </a:rPr>
                        <a:t>ケアプラン点検の実施状況を評価</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3045561"/>
                  </a:ext>
                </a:extLst>
              </a:tr>
              <a:tr h="432000">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上位３割</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tc>
                <a:tc rowSpan="5">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（上位３割）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12</a:t>
                      </a:r>
                      <a:r>
                        <a:rPr kumimoji="1" lang="ja-JP" altLang="en-US" sz="1400" dirty="0" smtClean="0">
                          <a:latin typeface="メイリオ" panose="020B0604030504040204" pitchFamily="50" charset="-128"/>
                          <a:ea typeface="メイリオ" panose="020B0604030504040204" pitchFamily="50" charset="-128"/>
                        </a:rPr>
                        <a:t>点</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6</a:t>
                      </a:r>
                      <a:r>
                        <a:rPr kumimoji="1" lang="ja-JP" altLang="en-US" sz="1400" dirty="0" smtClean="0">
                          <a:latin typeface="メイリオ" panose="020B0604030504040204" pitchFamily="50" charset="-128"/>
                          <a:ea typeface="メイリオ" panose="020B0604030504040204" pitchFamily="50" charset="-128"/>
                        </a:rPr>
                        <a:t>点</a:t>
                      </a:r>
                    </a:p>
                  </a:txBody>
                  <a:tcPr marT="45721" marB="45721"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192528"/>
                  </a:ext>
                </a:extLst>
              </a:tr>
              <a:tr h="432000">
                <a:tc>
                  <a:txBody>
                    <a:bodyPr/>
                    <a:lstStyle/>
                    <a:p>
                      <a:pPr algn="ct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万人以上</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0.13752%</a:t>
                      </a: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0.06384%</a:t>
                      </a:r>
                      <a:endParaRPr kumimoji="1" lang="ja-JP" altLang="en-US" sz="1400" dirty="0">
                        <a:latin typeface="メイリオ" panose="020B0604030504040204" pitchFamily="50" charset="-128"/>
                        <a:ea typeface="メイリオ" panose="020B0604030504040204" pitchFamily="50" charset="-128"/>
                      </a:endParaRPr>
                    </a:p>
                  </a:txBody>
                  <a:tcPr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7957722"/>
                  </a:ext>
                </a:extLst>
              </a:tr>
              <a:tr h="432000">
                <a:tc>
                  <a:txBody>
                    <a:bodyPr/>
                    <a:lstStyle/>
                    <a:p>
                      <a:pPr algn="ctr"/>
                      <a:r>
                        <a:rPr kumimoji="1" lang="ja-JP" altLang="en-US" sz="1400" dirty="0" smtClean="0">
                          <a:latin typeface="メイリオ" panose="020B0604030504040204" pitchFamily="50" charset="-128"/>
                          <a:ea typeface="メイリオ" panose="020B0604030504040204" pitchFamily="50" charset="-128"/>
                        </a:rPr>
                        <a:t>５万人～</a:t>
                      </a: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0.25109%</a:t>
                      </a: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0.07312%</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865279"/>
                  </a:ext>
                </a:extLst>
              </a:tr>
              <a:tr h="4320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１万人～５万人</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0.49728%</a:t>
                      </a: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0.15588%</a:t>
                      </a:r>
                      <a:endParaRPr kumimoji="1" lang="ja-JP" altLang="en-US" sz="1400" dirty="0">
                        <a:latin typeface="メイリオ" panose="020B0604030504040204" pitchFamily="50" charset="-128"/>
                        <a:ea typeface="メイリオ" panose="020B0604030504040204" pitchFamily="50" charset="-128"/>
                      </a:endParaRPr>
                    </a:p>
                  </a:txBody>
                  <a:tcPr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75852788"/>
                  </a:ext>
                </a:extLst>
              </a:tr>
              <a:tr h="4320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１万人未満</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1.08696%</a:t>
                      </a:r>
                      <a:endParaRPr kumimoji="1" lang="ja-JP" altLang="en-US" sz="1400" dirty="0">
                        <a:latin typeface="メイリオ" panose="020B0604030504040204" pitchFamily="50" charset="-128"/>
                        <a:ea typeface="メイリオ"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0.21930%</a:t>
                      </a:r>
                      <a:endParaRPr kumimoji="1" lang="ja-JP" altLang="en-US" sz="1400" dirty="0">
                        <a:latin typeface="メイリオ" panose="020B0604030504040204" pitchFamily="50" charset="-128"/>
                        <a:ea typeface="メイリオ" panose="020B0604030504040204" pitchFamily="50" charset="-128"/>
                      </a:endParaRPr>
                    </a:p>
                  </a:txBody>
                  <a:tcPr anchor="ctr">
                    <a:lnB w="12700" cap="flat" cmpd="sng" algn="ctr">
                      <a:solidFill>
                        <a:schemeClr val="tx1"/>
                      </a:solidFill>
                      <a:prstDash val="solid"/>
                      <a:round/>
                      <a:headEnd type="none" w="med" len="med"/>
                      <a:tailEnd type="none" w="med" len="med"/>
                    </a:lnB>
                  </a:tcP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571017"/>
                  </a:ext>
                </a:extLst>
              </a:tr>
            </a:tbl>
          </a:graphicData>
        </a:graphic>
      </p:graphicFrame>
      <p:sp>
        <p:nvSpPr>
          <p:cNvPr id="2" name="スライド番号プレースホルダー 1"/>
          <p:cNvSpPr>
            <a:spLocks noGrp="1"/>
          </p:cNvSpPr>
          <p:nvPr>
            <p:ph type="sldNum" sz="quarter" idx="12"/>
          </p:nvPr>
        </p:nvSpPr>
        <p:spPr>
          <a:xfrm>
            <a:off x="7452884" y="6381328"/>
            <a:ext cx="2309918" cy="365125"/>
          </a:xfrm>
        </p:spPr>
        <p:txBody>
          <a:bodyPr/>
          <a:lstStyle/>
          <a:p>
            <a:r>
              <a:rPr lang="en-US" altLang="ja-JP" sz="1100" dirty="0" smtClean="0">
                <a:solidFill>
                  <a:schemeClr val="tx1"/>
                </a:solidFill>
                <a:latin typeface="+mj-ea"/>
                <a:ea typeface="+mj-ea"/>
              </a:rPr>
              <a:t>16</a:t>
            </a:r>
            <a:endParaRPr lang="ja-JP" altLang="en-US" sz="1100" dirty="0">
              <a:solidFill>
                <a:schemeClr val="tx1"/>
              </a:solidFill>
              <a:latin typeface="+mj-ea"/>
              <a:ea typeface="+mj-ea"/>
            </a:endParaRPr>
          </a:p>
        </p:txBody>
      </p:sp>
      <p:sp>
        <p:nvSpPr>
          <p:cNvPr id="5" name="正方形/長方形 4"/>
          <p:cNvSpPr/>
          <p:nvPr/>
        </p:nvSpPr>
        <p:spPr>
          <a:xfrm>
            <a:off x="3175" y="-712"/>
            <a:ext cx="9906000" cy="36236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en-US" altLang="ja-JP" sz="2001" b="1" dirty="0" smtClean="0"/>
              <a:t>Ⅲ</a:t>
            </a:r>
            <a:r>
              <a:rPr lang="ja-JP" altLang="ja-JP" sz="2001" b="1" dirty="0"/>
              <a:t>　介護保険運営の安定化に資する施策の推進</a:t>
            </a:r>
            <a:endParaRPr lang="ja-JP" altLang="ja-JP" sz="2001" dirty="0"/>
          </a:p>
        </p:txBody>
      </p:sp>
    </p:spTree>
    <p:extLst>
      <p:ext uri="{BB962C8B-B14F-4D97-AF65-F5344CB8AC3E}">
        <p14:creationId xmlns:p14="http://schemas.microsoft.com/office/powerpoint/2010/main" val="8445164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484238" y="6381328"/>
            <a:ext cx="2309918" cy="365125"/>
          </a:xfrm>
        </p:spPr>
        <p:txBody>
          <a:bodyPr/>
          <a:lstStyle/>
          <a:p>
            <a:r>
              <a:rPr lang="en-US" altLang="ja-JP" sz="1100" dirty="0" smtClean="0">
                <a:solidFill>
                  <a:schemeClr val="tx1"/>
                </a:solidFill>
                <a:latin typeface="+mn-ea"/>
              </a:rPr>
              <a:t>17</a:t>
            </a:r>
            <a:endParaRPr lang="ja-JP" altLang="en-US" sz="1100" dirty="0">
              <a:solidFill>
                <a:schemeClr val="tx1"/>
              </a:solidFill>
              <a:latin typeface="+mn-ea"/>
            </a:endParaRPr>
          </a:p>
        </p:txBody>
      </p:sp>
      <p:sp>
        <p:nvSpPr>
          <p:cNvPr id="4" name="正方形/長方形 3"/>
          <p:cNvSpPr/>
          <p:nvPr/>
        </p:nvSpPr>
        <p:spPr>
          <a:xfrm>
            <a:off x="0" y="-27383"/>
            <a:ext cx="9906000" cy="36236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en-US" altLang="ja-JP" sz="2001" b="1" dirty="0" smtClean="0"/>
              <a:t>Ⅲ</a:t>
            </a:r>
            <a:r>
              <a:rPr lang="ja-JP" altLang="ja-JP" sz="2001" b="1" dirty="0"/>
              <a:t>　介護保険運営の安定化に資する施策の推進</a:t>
            </a:r>
            <a:endParaRPr lang="ja-JP" altLang="ja-JP" sz="2001" dirty="0"/>
          </a:p>
        </p:txBody>
      </p:sp>
      <p:graphicFrame>
        <p:nvGraphicFramePr>
          <p:cNvPr id="8" name="グラフ 7"/>
          <p:cNvGraphicFramePr>
            <a:graphicFrameLocks/>
          </p:cNvGraphicFramePr>
          <p:nvPr>
            <p:extLst/>
          </p:nvPr>
        </p:nvGraphicFramePr>
        <p:xfrm>
          <a:off x="3175" y="425388"/>
          <a:ext cx="9753600" cy="6432613"/>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直線コネクタ 8"/>
          <p:cNvCxnSpPr/>
          <p:nvPr/>
        </p:nvCxnSpPr>
        <p:spPr>
          <a:xfrm>
            <a:off x="244143" y="3112969"/>
            <a:ext cx="9287302" cy="0"/>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32905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381000" y="437898"/>
            <a:ext cx="9064486" cy="5977900"/>
            <a:chOff x="0" y="188640"/>
            <a:chExt cx="9819860" cy="6476058"/>
          </a:xfrm>
        </p:grpSpPr>
        <p:graphicFrame>
          <p:nvGraphicFramePr>
            <p:cNvPr id="8" name="グラフ 7"/>
            <p:cNvGraphicFramePr>
              <a:graphicFrameLocks/>
            </p:cNvGraphicFramePr>
            <p:nvPr>
              <p:extLst/>
            </p:nvPr>
          </p:nvGraphicFramePr>
          <p:xfrm>
            <a:off x="0" y="188640"/>
            <a:ext cx="9819860" cy="6476058"/>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直線コネクタ 8"/>
            <p:cNvCxnSpPr/>
            <p:nvPr/>
          </p:nvCxnSpPr>
          <p:spPr>
            <a:xfrm>
              <a:off x="82789" y="1982315"/>
              <a:ext cx="9654280" cy="20365"/>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grpSp>
      <p:sp>
        <p:nvSpPr>
          <p:cNvPr id="3" name="正方形/長方形 2"/>
          <p:cNvSpPr/>
          <p:nvPr/>
        </p:nvSpPr>
        <p:spPr>
          <a:xfrm>
            <a:off x="381000" y="238493"/>
            <a:ext cx="9144000" cy="34284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4363" tIns="42182" rIns="84363" bIns="42182" anchor="ctr"/>
          <a:lstStyle/>
          <a:p>
            <a:pPr algn="ctr" defTabSz="844217">
              <a:defRPr/>
            </a:pPr>
            <a:r>
              <a:rPr lang="en-US" altLang="ja-JP" sz="1846" b="1" dirty="0">
                <a:solidFill>
                  <a:prstClr val="white"/>
                </a:solidFill>
                <a:latin typeface="Meiryo UI" panose="020B0604030504040204" pitchFamily="50" charset="-128"/>
                <a:ea typeface="Meiryo UI" panose="020B0604030504040204" pitchFamily="50" charset="-128"/>
              </a:rPr>
              <a:t>2019</a:t>
            </a:r>
            <a:r>
              <a:rPr lang="ja-JP" altLang="en-US" sz="1846" b="1" dirty="0">
                <a:solidFill>
                  <a:prstClr val="white"/>
                </a:solidFill>
                <a:latin typeface="Meiryo UI" panose="020B0604030504040204" pitchFamily="50" charset="-128"/>
                <a:ea typeface="Meiryo UI" panose="020B0604030504040204" pitchFamily="50" charset="-128"/>
              </a:rPr>
              <a:t>年度</a:t>
            </a:r>
            <a:r>
              <a:rPr lang="ja-JP" altLang="en-US" sz="1847" b="1" dirty="0">
                <a:solidFill>
                  <a:prstClr val="white"/>
                </a:solidFill>
                <a:latin typeface="Meiryo UI" panose="020B0604030504040204" pitchFamily="50" charset="-128"/>
                <a:ea typeface="Meiryo UI" panose="020B0604030504040204" pitchFamily="50" charset="-128"/>
              </a:rPr>
              <a:t>（市町村分）都道府県別　第１号被保険者一人当たり交付額</a:t>
            </a:r>
            <a:endParaRPr lang="en-US" altLang="ja-JP" sz="1847" b="1" dirty="0">
              <a:solidFill>
                <a:prstClr val="white"/>
              </a:solidFill>
              <a:latin typeface="Meiryo UI" panose="020B0604030504040204" pitchFamily="50" charset="-128"/>
              <a:ea typeface="Meiryo UI" panose="020B0604030504040204" pitchFamily="50" charset="-128"/>
            </a:endParaRPr>
          </a:p>
        </p:txBody>
      </p:sp>
      <p:sp>
        <p:nvSpPr>
          <p:cNvPr id="5" name="テキスト ボックス 1"/>
          <p:cNvSpPr txBox="1"/>
          <p:nvPr/>
        </p:nvSpPr>
        <p:spPr>
          <a:xfrm>
            <a:off x="383933" y="581340"/>
            <a:ext cx="983515" cy="24220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defRPr/>
            </a:pPr>
            <a:r>
              <a:rPr lang="ja-JP" altLang="en-US" sz="969" dirty="0">
                <a:solidFill>
                  <a:prstClr val="black"/>
                </a:solidFill>
                <a:latin typeface="Calibri"/>
                <a:ea typeface="ＭＳ Ｐゴシック" panose="020B0600070205080204" pitchFamily="50" charset="-128"/>
              </a:rPr>
              <a:t>（単位：円）</a:t>
            </a:r>
          </a:p>
        </p:txBody>
      </p:sp>
      <p:sp>
        <p:nvSpPr>
          <p:cNvPr id="2" name="スライド番号プレースホルダー 1"/>
          <p:cNvSpPr>
            <a:spLocks noGrp="1"/>
          </p:cNvSpPr>
          <p:nvPr>
            <p:ph type="sldNum" sz="quarter" idx="12"/>
          </p:nvPr>
        </p:nvSpPr>
        <p:spPr>
          <a:xfrm>
            <a:off x="7637008" y="6462731"/>
            <a:ext cx="2133600" cy="337038"/>
          </a:xfrm>
        </p:spPr>
        <p:txBody>
          <a:bodyPr/>
          <a:lstStyle/>
          <a:p>
            <a:pPr>
              <a:defRPr/>
            </a:pPr>
            <a:r>
              <a:rPr lang="en-US" altLang="ja-JP" sz="1100" dirty="0" smtClean="0">
                <a:solidFill>
                  <a:schemeClr val="tx1"/>
                </a:solidFill>
                <a:latin typeface="+mn-ea"/>
              </a:rPr>
              <a:t>2</a:t>
            </a:r>
            <a:endParaRPr lang="ja-JP" altLang="en-US" sz="1100" dirty="0">
              <a:solidFill>
                <a:schemeClr val="tx1"/>
              </a:solidFill>
              <a:latin typeface="+mn-ea"/>
            </a:endParaRPr>
          </a:p>
        </p:txBody>
      </p:sp>
      <p:graphicFrame>
        <p:nvGraphicFramePr>
          <p:cNvPr id="28" name="表 27"/>
          <p:cNvGraphicFramePr>
            <a:graphicFrameLocks noGrp="1"/>
          </p:cNvGraphicFramePr>
          <p:nvPr>
            <p:extLst/>
          </p:nvPr>
        </p:nvGraphicFramePr>
        <p:xfrm>
          <a:off x="7617766" y="581337"/>
          <a:ext cx="1751299" cy="407280"/>
        </p:xfrm>
        <a:graphic>
          <a:graphicData uri="http://schemas.openxmlformats.org/drawingml/2006/table">
            <a:tbl>
              <a:tblPr firstRow="1" bandRow="1"/>
              <a:tblGrid>
                <a:gridCol w="1751299">
                  <a:extLst>
                    <a:ext uri="{9D8B030D-6E8A-4147-A177-3AD203B41FA5}">
                      <a16:colId xmlns:a16="http://schemas.microsoft.com/office/drawing/2014/main" val="20000"/>
                    </a:ext>
                  </a:extLst>
                </a:gridCol>
              </a:tblGrid>
              <a:tr h="407280">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社会保障審議会介護保険部会</a:t>
                      </a:r>
                      <a:r>
                        <a:rPr kumimoji="1" lang="en-US" altLang="ja-JP" sz="9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第８</a:t>
                      </a:r>
                      <a:r>
                        <a:rPr kumimoji="1" lang="en-US" altLang="ja-JP" sz="9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9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回</a:t>
                      </a:r>
                      <a:r>
                        <a:rPr kumimoji="1" lang="en-US" altLang="ja-JP" sz="9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参考資料</a:t>
                      </a:r>
                      <a:r>
                        <a:rPr kumimoji="1"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900" dirty="0" smtClean="0">
                          <a:latin typeface="メイリオ" panose="020B0604030504040204" pitchFamily="50" charset="-128"/>
                          <a:ea typeface="メイリオ" panose="020B0604030504040204" pitchFamily="50" charset="-128"/>
                          <a:cs typeface="メイリオ" panose="020B0604030504040204" pitchFamily="50" charset="-128"/>
                        </a:rPr>
                        <a:t>より差替</a:t>
                      </a:r>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marL="78000" marR="78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6" name="正方形/長方形 5"/>
          <p:cNvSpPr/>
          <p:nvPr/>
        </p:nvSpPr>
        <p:spPr>
          <a:xfrm>
            <a:off x="-3473995" y="323312"/>
            <a:ext cx="3456384" cy="923330"/>
          </a:xfrm>
          <a:prstGeom prst="rect">
            <a:avLst/>
          </a:prstGeom>
          <a:solidFill>
            <a:schemeClr val="bg1"/>
          </a:solidFill>
        </p:spPr>
        <p:txBody>
          <a:bodyPr wrap="square">
            <a:spAutoFit/>
          </a:bodyPr>
          <a:lstStyle/>
          <a:p>
            <a:pPr algn="just"/>
            <a:r>
              <a:rPr lang="ja-JP" altLang="ja-JP" u="sng" kern="100" dirty="0">
                <a:solidFill>
                  <a:srgbClr val="1F497D"/>
                </a:solidFill>
                <a:latin typeface="游ゴシック" panose="020B0400000000000000" pitchFamily="50" charset="-128"/>
                <a:ea typeface="游ゴシック" panose="020B0400000000000000" pitchFamily="50" charset="-128"/>
                <a:cs typeface="Times New Roman" panose="02020603050405020304" pitchFamily="18" charset="0"/>
              </a:rPr>
              <a:t>○参考資料１　保険者機能</a:t>
            </a:r>
            <a:endParaRPr lang="ja-JP" altLang="ja-JP" sz="1600"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ja-JP" kern="100" dirty="0">
                <a:solidFill>
                  <a:srgbClr val="1F497D"/>
                </a:solidFill>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kern="100" dirty="0">
                <a:solidFill>
                  <a:srgbClr val="1F497D"/>
                </a:solidFill>
                <a:latin typeface="游ゴシック" panose="020B0400000000000000" pitchFamily="50" charset="-128"/>
                <a:ea typeface="游ゴシック" panose="020B0400000000000000" pitchFamily="50" charset="-128"/>
                <a:cs typeface="Times New Roman" panose="02020603050405020304" pitchFamily="18" charset="0"/>
              </a:rPr>
              <a:t>P22 </a:t>
            </a:r>
            <a:r>
              <a:rPr lang="ja-JP" altLang="ja-JP" kern="100" dirty="0">
                <a:solidFill>
                  <a:srgbClr val="1F497D"/>
                </a:solidFill>
                <a:latin typeface="游ゴシック" panose="020B0400000000000000" pitchFamily="50" charset="-128"/>
                <a:ea typeface="游ゴシック" panose="020B0400000000000000" pitchFamily="50" charset="-128"/>
                <a:cs typeface="Times New Roman" panose="02020603050405020304" pitchFamily="18" charset="0"/>
              </a:rPr>
              <a:t>数値の修正</a:t>
            </a:r>
            <a:endParaRPr lang="en-US" altLang="ja-JP" kern="100" dirty="0">
              <a:solidFill>
                <a:srgbClr val="1F497D"/>
              </a:solidFill>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ja-JP" kern="100" dirty="0">
                <a:solidFill>
                  <a:srgbClr val="1F497D"/>
                </a:solidFill>
                <a:latin typeface="游ゴシック" panose="020B0400000000000000" pitchFamily="50" charset="-128"/>
                <a:ea typeface="游ゴシック" panose="020B0400000000000000" pitchFamily="50" charset="-128"/>
                <a:cs typeface="Times New Roman" panose="02020603050405020304" pitchFamily="18" charset="0"/>
              </a:rPr>
              <a:t>＋右上に差替のクレジット追加</a:t>
            </a:r>
            <a:endParaRPr lang="ja-JP" altLang="ja-JP" sz="1600" kern="100" dirty="0">
              <a:solidFill>
                <a:prstClr val="black"/>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459274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グラフ 1"/>
          <p:cNvGraphicFramePr>
            <a:graphicFrameLocks/>
          </p:cNvGraphicFramePr>
          <p:nvPr>
            <p:extLst/>
          </p:nvPr>
        </p:nvGraphicFramePr>
        <p:xfrm>
          <a:off x="146299" y="492982"/>
          <a:ext cx="9668786" cy="6154309"/>
        </p:xfrm>
        <a:graphic>
          <a:graphicData uri="http://schemas.openxmlformats.org/drawingml/2006/chart">
            <c:chart xmlns:c="http://schemas.openxmlformats.org/drawingml/2006/chart" xmlns:r="http://schemas.openxmlformats.org/officeDocument/2006/relationships" r:id="rId2"/>
          </a:graphicData>
        </a:graphic>
      </p:graphicFrame>
      <p:sp>
        <p:nvSpPr>
          <p:cNvPr id="3" name="正方形/長方形 2"/>
          <p:cNvSpPr/>
          <p:nvPr/>
        </p:nvSpPr>
        <p:spPr>
          <a:xfrm>
            <a:off x="0" y="-27382"/>
            <a:ext cx="9906000" cy="37141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defTabSz="914546">
              <a:defRPr/>
            </a:pPr>
            <a:r>
              <a:rPr lang="ja-JP" altLang="en-US" sz="2001" b="1" dirty="0">
                <a:solidFill>
                  <a:prstClr val="white"/>
                </a:solidFill>
                <a:latin typeface="Meiryo UI" panose="020B0604030504040204" pitchFamily="50" charset="-128"/>
                <a:ea typeface="Meiryo UI" panose="020B0604030504040204" pitchFamily="50" charset="-128"/>
              </a:rPr>
              <a:t>（参考</a:t>
            </a:r>
            <a:r>
              <a:rPr lang="ja-JP" altLang="en-US" sz="2001" b="1" dirty="0" smtClean="0">
                <a:solidFill>
                  <a:prstClr val="white"/>
                </a:solidFill>
                <a:latin typeface="Meiryo UI" panose="020B0604030504040204" pitchFamily="50" charset="-128"/>
                <a:ea typeface="Meiryo UI" panose="020B0604030504040204" pitchFamily="50" charset="-128"/>
              </a:rPr>
              <a:t>）</a:t>
            </a:r>
            <a:r>
              <a:rPr lang="en-US" altLang="ja-JP" sz="2001" b="1" dirty="0" smtClean="0">
                <a:solidFill>
                  <a:prstClr val="white"/>
                </a:solidFill>
                <a:latin typeface="Meiryo UI" panose="020B0604030504040204" pitchFamily="50" charset="-128"/>
                <a:ea typeface="Meiryo UI" panose="020B0604030504040204" pitchFamily="50" charset="-128"/>
              </a:rPr>
              <a:t>2019</a:t>
            </a:r>
            <a:r>
              <a:rPr lang="ja-JP" altLang="en-US" sz="2001" b="1" dirty="0" smtClean="0">
                <a:solidFill>
                  <a:prstClr val="white"/>
                </a:solidFill>
                <a:latin typeface="Meiryo UI" panose="020B0604030504040204" pitchFamily="50" charset="-128"/>
                <a:ea typeface="Meiryo UI" panose="020B0604030504040204" pitchFamily="50" charset="-128"/>
              </a:rPr>
              <a:t>年</a:t>
            </a:r>
            <a:r>
              <a:rPr lang="ja-JP" altLang="en-US" sz="2001" b="1" dirty="0">
                <a:solidFill>
                  <a:prstClr val="white"/>
                </a:solidFill>
                <a:latin typeface="Meiryo UI" panose="020B0604030504040204" pitchFamily="50" charset="-128"/>
                <a:ea typeface="Meiryo UI" panose="020B0604030504040204" pitchFamily="50" charset="-128"/>
              </a:rPr>
              <a:t>度（市町村分）保険者機能強化推進交付</a:t>
            </a:r>
            <a:r>
              <a:rPr lang="ja-JP" altLang="en-US" sz="2001" b="1" dirty="0" smtClean="0">
                <a:solidFill>
                  <a:prstClr val="white"/>
                </a:solidFill>
                <a:latin typeface="Meiryo UI" panose="020B0604030504040204" pitchFamily="50" charset="-128"/>
                <a:ea typeface="Meiryo UI" panose="020B0604030504040204" pitchFamily="50" charset="-128"/>
              </a:rPr>
              <a:t>金交付</a:t>
            </a:r>
            <a:r>
              <a:rPr lang="ja-JP" altLang="en-US" sz="2001" b="1" dirty="0">
                <a:solidFill>
                  <a:prstClr val="white"/>
                </a:solidFill>
                <a:latin typeface="Meiryo UI" panose="020B0604030504040204" pitchFamily="50" charset="-128"/>
                <a:ea typeface="Meiryo UI" panose="020B0604030504040204" pitchFamily="50" charset="-128"/>
              </a:rPr>
              <a:t>額</a:t>
            </a:r>
            <a:endParaRPr lang="en-US" altLang="ja-JP" sz="2001" b="1" dirty="0">
              <a:solidFill>
                <a:prstClr val="white"/>
              </a:solidFill>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a:xfrm>
            <a:off x="7538274" y="6492875"/>
            <a:ext cx="2311400" cy="365125"/>
          </a:xfrm>
        </p:spPr>
        <p:txBody>
          <a:bodyPr/>
          <a:lstStyle/>
          <a:p>
            <a:r>
              <a:rPr kumimoji="1" lang="en-US" altLang="ja-JP" sz="1100" dirty="0" smtClean="0">
                <a:solidFill>
                  <a:schemeClr val="tx1"/>
                </a:solidFill>
                <a:latin typeface="+mj-ea"/>
                <a:ea typeface="+mj-ea"/>
              </a:rPr>
              <a:t>3</a:t>
            </a:r>
            <a:endParaRPr kumimoji="1" lang="ja-JP" altLang="en-US" sz="1100" dirty="0">
              <a:solidFill>
                <a:schemeClr val="tx1"/>
              </a:solidFill>
              <a:latin typeface="+mj-ea"/>
              <a:ea typeface="+mj-ea"/>
            </a:endParaRPr>
          </a:p>
        </p:txBody>
      </p:sp>
    </p:spTree>
    <p:extLst>
      <p:ext uri="{BB962C8B-B14F-4D97-AF65-F5344CB8AC3E}">
        <p14:creationId xmlns:p14="http://schemas.microsoft.com/office/powerpoint/2010/main" val="2089434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グラフ 5"/>
          <p:cNvGraphicFramePr>
            <a:graphicFrameLocks/>
          </p:cNvGraphicFramePr>
          <p:nvPr>
            <p:extLst/>
          </p:nvPr>
        </p:nvGraphicFramePr>
        <p:xfrm>
          <a:off x="115801" y="516836"/>
          <a:ext cx="9674399" cy="6341165"/>
        </p:xfrm>
        <a:graphic>
          <a:graphicData uri="http://schemas.openxmlformats.org/drawingml/2006/chart">
            <c:chart xmlns:c="http://schemas.openxmlformats.org/drawingml/2006/chart" xmlns:r="http://schemas.openxmlformats.org/officeDocument/2006/relationships" r:id="rId3"/>
          </a:graphicData>
        </a:graphic>
      </p:graphicFrame>
      <p:sp>
        <p:nvSpPr>
          <p:cNvPr id="28" name="正方形/長方形 27"/>
          <p:cNvSpPr/>
          <p:nvPr/>
        </p:nvSpPr>
        <p:spPr>
          <a:xfrm>
            <a:off x="0" y="-27382"/>
            <a:ext cx="9906000" cy="38969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defTabSz="914546">
              <a:defRPr/>
            </a:pPr>
            <a:r>
              <a:rPr lang="en-US" altLang="ja-JP" sz="1600" b="1" dirty="0">
                <a:solidFill>
                  <a:prstClr val="white"/>
                </a:solidFill>
                <a:latin typeface="Meiryo UI" panose="020B0604030504040204" pitchFamily="50" charset="-128"/>
                <a:ea typeface="Meiryo UI" panose="020B0604030504040204" pitchFamily="50" charset="-128"/>
              </a:rPr>
              <a:t>2019</a:t>
            </a:r>
            <a:r>
              <a:rPr lang="ja-JP" altLang="en-US" sz="1600" b="1" dirty="0">
                <a:solidFill>
                  <a:prstClr val="white"/>
                </a:solidFill>
                <a:latin typeface="Meiryo UI" panose="020B0604030504040204" pitchFamily="50" charset="-128"/>
                <a:ea typeface="Meiryo UI" panose="020B0604030504040204" pitchFamily="50" charset="-128"/>
              </a:rPr>
              <a:t>年度（市町村分） </a:t>
            </a:r>
            <a:r>
              <a:rPr lang="ja-JP" altLang="ja-JP" sz="1600" b="1" dirty="0" smtClean="0">
                <a:latin typeface="Meiryo UI" panose="020B0604030504040204" pitchFamily="50" charset="-128"/>
                <a:ea typeface="Meiryo UI" panose="020B0604030504040204" pitchFamily="50" charset="-128"/>
              </a:rPr>
              <a:t>Ⅰ</a:t>
            </a:r>
            <a:r>
              <a:rPr lang="ja-JP" altLang="ja-JP" sz="1600" b="1" dirty="0">
                <a:latin typeface="Meiryo UI" panose="020B0604030504040204" pitchFamily="50" charset="-128"/>
                <a:ea typeface="Meiryo UI" panose="020B0604030504040204" pitchFamily="50" charset="-128"/>
              </a:rPr>
              <a:t>　ＰＤＣＡサイクルの活用による保険者機能の強化に向けた体制等の構築</a:t>
            </a:r>
            <a:endParaRPr lang="en-US" altLang="ja-JP" sz="1600" b="1" dirty="0">
              <a:latin typeface="Meiryo UI" panose="020B0604030504040204" pitchFamily="50" charset="-128"/>
              <a:ea typeface="Meiryo UI" panose="020B0604030504040204" pitchFamily="50" charset="-128"/>
            </a:endParaRPr>
          </a:p>
        </p:txBody>
      </p:sp>
      <p:sp>
        <p:nvSpPr>
          <p:cNvPr id="4" name="スライド番号プレースホルダー 1"/>
          <p:cNvSpPr>
            <a:spLocks noGrp="1"/>
          </p:cNvSpPr>
          <p:nvPr>
            <p:ph type="sldNum" sz="quarter" idx="12"/>
          </p:nvPr>
        </p:nvSpPr>
        <p:spPr>
          <a:xfrm>
            <a:off x="7500137" y="6490656"/>
            <a:ext cx="2301770" cy="365125"/>
          </a:xfrm>
        </p:spPr>
        <p:txBody>
          <a:bodyPr/>
          <a:lstStyle/>
          <a:p>
            <a:r>
              <a:rPr lang="en-US" altLang="ja-JP" sz="1100" dirty="0" smtClean="0">
                <a:solidFill>
                  <a:schemeClr val="tx1"/>
                </a:solidFill>
                <a:latin typeface="ＭＳ Ｐゴシック" panose="020B0600070205080204" pitchFamily="50" charset="-128"/>
                <a:ea typeface="ＭＳ Ｐゴシック" panose="020B0600070205080204" pitchFamily="50" charset="-128"/>
              </a:rPr>
              <a:t>4</a:t>
            </a:r>
            <a:endParaRPr lang="ja-JP" altLang="en-US" sz="1100" dirty="0">
              <a:solidFill>
                <a:schemeClr val="tx1"/>
              </a:solidFill>
              <a:latin typeface="ＭＳ Ｐゴシック" panose="020B0600070205080204" pitchFamily="50" charset="-128"/>
              <a:ea typeface="ＭＳ Ｐゴシック" panose="020B0600070205080204" pitchFamily="50" charset="-128"/>
            </a:endParaRPr>
          </a:p>
        </p:txBody>
      </p:sp>
      <p:cxnSp>
        <p:nvCxnSpPr>
          <p:cNvPr id="8" name="直線コネクタ 7"/>
          <p:cNvCxnSpPr/>
          <p:nvPr/>
        </p:nvCxnSpPr>
        <p:spPr>
          <a:xfrm>
            <a:off x="115800" y="2289866"/>
            <a:ext cx="9417050" cy="19051"/>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35749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7382"/>
            <a:ext cx="9906000" cy="29136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ja-JP" altLang="ja-JP" sz="2001" b="1" dirty="0" smtClean="0">
                <a:latin typeface="Meiryo UI" panose="020B0604030504040204" pitchFamily="50" charset="-128"/>
                <a:ea typeface="Meiryo UI" panose="020B0604030504040204" pitchFamily="50" charset="-128"/>
              </a:rPr>
              <a:t>Ⅱ</a:t>
            </a:r>
            <a:r>
              <a:rPr lang="ja-JP" altLang="ja-JP" sz="2001" b="1" dirty="0">
                <a:latin typeface="Meiryo UI" panose="020B0604030504040204" pitchFamily="50" charset="-128"/>
                <a:ea typeface="Meiryo UI" panose="020B0604030504040204" pitchFamily="50" charset="-128"/>
              </a:rPr>
              <a:t>　自立支援、重度化防止</a:t>
            </a:r>
            <a:r>
              <a:rPr lang="ja-JP" altLang="en-US" sz="2001" b="1" dirty="0">
                <a:latin typeface="Meiryo UI" panose="020B0604030504040204" pitchFamily="50" charset="-128"/>
                <a:ea typeface="Meiryo UI" panose="020B0604030504040204" pitchFamily="50" charset="-128"/>
              </a:rPr>
              <a:t>等</a:t>
            </a:r>
            <a:r>
              <a:rPr lang="ja-JP" altLang="ja-JP" sz="2001" b="1" dirty="0">
                <a:latin typeface="Meiryo UI" panose="020B0604030504040204" pitchFamily="50" charset="-128"/>
                <a:ea typeface="Meiryo UI" panose="020B0604030504040204" pitchFamily="50" charset="-128"/>
              </a:rPr>
              <a:t>に資する施策の推進</a:t>
            </a:r>
            <a:endParaRPr lang="ja-JP" altLang="ja-JP" sz="2001"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497782" y="6485435"/>
            <a:ext cx="2301770" cy="365125"/>
          </a:xfrm>
        </p:spPr>
        <p:txBody>
          <a:bodyPr/>
          <a:lstStyle/>
          <a:p>
            <a:r>
              <a:rPr lang="en-US" altLang="ja-JP" sz="1100" dirty="0" smtClean="0">
                <a:solidFill>
                  <a:schemeClr val="tx1"/>
                </a:solidFill>
                <a:latin typeface="+mn-ea"/>
              </a:rPr>
              <a:t>5</a:t>
            </a:r>
            <a:endParaRPr lang="ja-JP" altLang="en-US" sz="1100" dirty="0">
              <a:solidFill>
                <a:schemeClr val="tx1"/>
              </a:solidFill>
              <a:latin typeface="+mn-ea"/>
            </a:endParaRPr>
          </a:p>
        </p:txBody>
      </p:sp>
      <p:graphicFrame>
        <p:nvGraphicFramePr>
          <p:cNvPr id="6" name="グラフ 5"/>
          <p:cNvGraphicFramePr>
            <a:graphicFrameLocks/>
          </p:cNvGraphicFramePr>
          <p:nvPr>
            <p:extLst>
              <p:ext uri="{D42A27DB-BD31-4B8C-83A1-F6EECF244321}">
                <p14:modId xmlns:p14="http://schemas.microsoft.com/office/powerpoint/2010/main" val="4026428837"/>
              </p:ext>
            </p:extLst>
          </p:nvPr>
        </p:nvGraphicFramePr>
        <p:xfrm>
          <a:off x="154251" y="263979"/>
          <a:ext cx="9460373" cy="6586581"/>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直線コネクタ 6"/>
          <p:cNvCxnSpPr/>
          <p:nvPr/>
        </p:nvCxnSpPr>
        <p:spPr>
          <a:xfrm>
            <a:off x="197574" y="2806701"/>
            <a:ext cx="9417050" cy="19051"/>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53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7382"/>
            <a:ext cx="9906000" cy="37141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ja-JP" altLang="ja-JP" sz="2001" b="1" dirty="0" smtClean="0">
                <a:latin typeface="Meiryo UI" panose="020B0604030504040204" pitchFamily="50" charset="-128"/>
                <a:ea typeface="Meiryo UI" panose="020B0604030504040204" pitchFamily="50" charset="-128"/>
              </a:rPr>
              <a:t>Ⅱ</a:t>
            </a:r>
            <a:r>
              <a:rPr lang="ja-JP" altLang="ja-JP" sz="2001" b="1" dirty="0">
                <a:latin typeface="Meiryo UI" panose="020B0604030504040204" pitchFamily="50" charset="-128"/>
                <a:ea typeface="Meiryo UI" panose="020B0604030504040204" pitchFamily="50" charset="-128"/>
              </a:rPr>
              <a:t>　自立支援、重度化防止</a:t>
            </a:r>
            <a:r>
              <a:rPr lang="ja-JP" altLang="en-US" sz="2001" b="1" dirty="0">
                <a:latin typeface="Meiryo UI" panose="020B0604030504040204" pitchFamily="50" charset="-128"/>
                <a:ea typeface="Meiryo UI" panose="020B0604030504040204" pitchFamily="50" charset="-128"/>
              </a:rPr>
              <a:t>等</a:t>
            </a:r>
            <a:r>
              <a:rPr lang="ja-JP" altLang="ja-JP" sz="2001" b="1" dirty="0">
                <a:latin typeface="Meiryo UI" panose="020B0604030504040204" pitchFamily="50" charset="-128"/>
                <a:ea typeface="Meiryo UI" panose="020B0604030504040204" pitchFamily="50" charset="-128"/>
              </a:rPr>
              <a:t>に資する施策の推進</a:t>
            </a:r>
            <a:endParaRPr lang="ja-JP" altLang="ja-JP" sz="2001" dirty="0">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282189" y="2929559"/>
            <a:ext cx="9398000" cy="0"/>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p:cNvSpPr>
            <a:spLocks noGrp="1"/>
          </p:cNvSpPr>
          <p:nvPr>
            <p:ph type="sldNum" sz="quarter" idx="12"/>
          </p:nvPr>
        </p:nvSpPr>
        <p:spPr>
          <a:xfrm>
            <a:off x="7487268" y="6453336"/>
            <a:ext cx="2301770" cy="365125"/>
          </a:xfrm>
        </p:spPr>
        <p:txBody>
          <a:bodyPr/>
          <a:lstStyle/>
          <a:p>
            <a:r>
              <a:rPr lang="en-US" altLang="ja-JP" sz="1100" dirty="0">
                <a:solidFill>
                  <a:schemeClr val="tx1"/>
                </a:solidFill>
                <a:latin typeface="+mn-ea"/>
              </a:rPr>
              <a:t>6</a:t>
            </a:r>
            <a:endParaRPr lang="ja-JP" altLang="en-US" sz="1100" dirty="0">
              <a:solidFill>
                <a:schemeClr val="tx1"/>
              </a:solidFill>
              <a:latin typeface="+mn-ea"/>
            </a:endParaRPr>
          </a:p>
        </p:txBody>
      </p:sp>
      <p:graphicFrame>
        <p:nvGraphicFramePr>
          <p:cNvPr id="7" name="グラフ 6"/>
          <p:cNvGraphicFramePr>
            <a:graphicFrameLocks/>
          </p:cNvGraphicFramePr>
          <p:nvPr>
            <p:extLst>
              <p:ext uri="{D42A27DB-BD31-4B8C-83A1-F6EECF244321}">
                <p14:modId xmlns:p14="http://schemas.microsoft.com/office/powerpoint/2010/main" val="2745635013"/>
              </p:ext>
            </p:extLst>
          </p:nvPr>
        </p:nvGraphicFramePr>
        <p:xfrm>
          <a:off x="122446" y="413468"/>
          <a:ext cx="9655090" cy="64445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3106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7383"/>
            <a:ext cx="9906000" cy="36236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0" b="1" dirty="0">
                <a:solidFill>
                  <a:prstClr val="white"/>
                </a:solidFill>
                <a:latin typeface="Meiryo UI" panose="020B0604030504040204" pitchFamily="50" charset="-128"/>
                <a:ea typeface="Meiryo UI" panose="020B0604030504040204" pitchFamily="50" charset="-128"/>
              </a:rPr>
              <a:t>2019</a:t>
            </a:r>
            <a:r>
              <a:rPr lang="ja-JP" altLang="en-US" sz="2000" b="1" dirty="0">
                <a:solidFill>
                  <a:prstClr val="white"/>
                </a:solidFill>
                <a:latin typeface="Meiryo UI" panose="020B0604030504040204" pitchFamily="50" charset="-128"/>
                <a:ea typeface="Meiryo UI" panose="020B0604030504040204" pitchFamily="50" charset="-128"/>
              </a:rPr>
              <a:t>年度（市町村分） </a:t>
            </a:r>
            <a:r>
              <a:rPr lang="ja-JP" altLang="ja-JP" sz="2000" b="1" dirty="0" smtClean="0">
                <a:latin typeface="Meiryo UI" panose="020B0604030504040204" pitchFamily="50" charset="-128"/>
                <a:ea typeface="Meiryo UI" panose="020B0604030504040204" pitchFamily="50" charset="-128"/>
              </a:rPr>
              <a:t>Ⅱ</a:t>
            </a:r>
            <a:r>
              <a:rPr lang="ja-JP" altLang="ja-JP" sz="2000" b="1" dirty="0">
                <a:latin typeface="Meiryo UI" panose="020B0604030504040204" pitchFamily="50" charset="-128"/>
                <a:ea typeface="Meiryo UI" panose="020B0604030504040204" pitchFamily="50" charset="-128"/>
              </a:rPr>
              <a:t>　自立支援、重度化防止</a:t>
            </a:r>
            <a:r>
              <a:rPr lang="ja-JP" altLang="en-US" sz="2000" b="1" dirty="0">
                <a:latin typeface="Meiryo UI" panose="020B0604030504040204" pitchFamily="50" charset="-128"/>
                <a:ea typeface="Meiryo UI" panose="020B0604030504040204" pitchFamily="50" charset="-128"/>
              </a:rPr>
              <a:t>等</a:t>
            </a:r>
            <a:r>
              <a:rPr lang="ja-JP" altLang="ja-JP" sz="2000" b="1" dirty="0">
                <a:latin typeface="Meiryo UI" panose="020B0604030504040204" pitchFamily="50" charset="-128"/>
                <a:ea typeface="Meiryo UI" panose="020B0604030504040204" pitchFamily="50" charset="-128"/>
              </a:rPr>
              <a:t>に資する施策の推進</a:t>
            </a:r>
            <a:endParaRPr lang="ja-JP" altLang="ja-JP" sz="2000"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464678" y="6381328"/>
            <a:ext cx="2311399" cy="365125"/>
          </a:xfrm>
        </p:spPr>
        <p:txBody>
          <a:bodyPr/>
          <a:lstStyle/>
          <a:p>
            <a:pPr defTabSz="914546">
              <a:defRPr/>
            </a:pPr>
            <a:r>
              <a:rPr lang="en-US" altLang="ja-JP" sz="1100" dirty="0">
                <a:solidFill>
                  <a:schemeClr val="tx1"/>
                </a:solidFill>
                <a:latin typeface="+mj-ea"/>
                <a:ea typeface="+mj-ea"/>
              </a:rPr>
              <a:t>7</a:t>
            </a:r>
            <a:endParaRPr kumimoji="1" lang="ja-JP" altLang="en-US" sz="1100" dirty="0">
              <a:solidFill>
                <a:schemeClr val="tx1"/>
              </a:solidFill>
              <a:latin typeface="+mj-ea"/>
              <a:ea typeface="+mj-ea"/>
            </a:endParaRPr>
          </a:p>
        </p:txBody>
      </p:sp>
      <p:graphicFrame>
        <p:nvGraphicFramePr>
          <p:cNvPr id="19" name="グラフ 18"/>
          <p:cNvGraphicFramePr>
            <a:graphicFrameLocks/>
          </p:cNvGraphicFramePr>
          <p:nvPr>
            <p:extLst>
              <p:ext uri="{D42A27DB-BD31-4B8C-83A1-F6EECF244321}">
                <p14:modId xmlns:p14="http://schemas.microsoft.com/office/powerpoint/2010/main" val="36241616"/>
              </p:ext>
            </p:extLst>
          </p:nvPr>
        </p:nvGraphicFramePr>
        <p:xfrm>
          <a:off x="88900" y="334978"/>
          <a:ext cx="9688635" cy="6523022"/>
        </p:xfrm>
        <a:graphic>
          <a:graphicData uri="http://schemas.openxmlformats.org/drawingml/2006/chart">
            <c:chart xmlns:c="http://schemas.openxmlformats.org/drawingml/2006/chart" xmlns:r="http://schemas.openxmlformats.org/officeDocument/2006/relationships" r:id="rId3"/>
          </a:graphicData>
        </a:graphic>
      </p:graphicFrame>
      <p:cxnSp>
        <p:nvCxnSpPr>
          <p:cNvPr id="20" name="直線コネクタ 19"/>
          <p:cNvCxnSpPr/>
          <p:nvPr/>
        </p:nvCxnSpPr>
        <p:spPr>
          <a:xfrm>
            <a:off x="215828" y="1633182"/>
            <a:ext cx="9490217" cy="2136"/>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9652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nvPr>
        </p:nvGraphicFramePr>
        <p:xfrm>
          <a:off x="198120" y="709992"/>
          <a:ext cx="9509760" cy="3024000"/>
        </p:xfrm>
        <a:graphic>
          <a:graphicData uri="http://schemas.openxmlformats.org/drawingml/2006/table">
            <a:tbl>
              <a:tblPr firstRow="1" bandRow="1">
                <a:tableStyleId>{5C22544A-7EE6-4342-B048-85BDC9FD1C3A}</a:tableStyleId>
              </a:tblPr>
              <a:tblGrid>
                <a:gridCol w="2359564">
                  <a:extLst>
                    <a:ext uri="{9D8B030D-6E8A-4147-A177-3AD203B41FA5}">
                      <a16:colId xmlns:a16="http://schemas.microsoft.com/office/drawing/2014/main" val="3213912223"/>
                    </a:ext>
                  </a:extLst>
                </a:gridCol>
                <a:gridCol w="2359564">
                  <a:extLst>
                    <a:ext uri="{9D8B030D-6E8A-4147-A177-3AD203B41FA5}">
                      <a16:colId xmlns:a16="http://schemas.microsoft.com/office/drawing/2014/main" val="3754300463"/>
                    </a:ext>
                  </a:extLst>
                </a:gridCol>
                <a:gridCol w="2395316">
                  <a:extLst>
                    <a:ext uri="{9D8B030D-6E8A-4147-A177-3AD203B41FA5}">
                      <a16:colId xmlns:a16="http://schemas.microsoft.com/office/drawing/2014/main" val="158932267"/>
                    </a:ext>
                  </a:extLst>
                </a:gridCol>
                <a:gridCol w="2395316">
                  <a:extLst>
                    <a:ext uri="{9D8B030D-6E8A-4147-A177-3AD203B41FA5}">
                      <a16:colId xmlns:a16="http://schemas.microsoft.com/office/drawing/2014/main" val="2777642334"/>
                    </a:ext>
                  </a:extLst>
                </a:gridCol>
              </a:tblGrid>
              <a:tr h="432000">
                <a:tc gridSpan="4">
                  <a:txBody>
                    <a:bodyPr/>
                    <a:lstStyle/>
                    <a:p>
                      <a:pPr marL="0" marR="0" lvl="0" indent="0" algn="l" defTabSz="914546"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bg1"/>
                          </a:solidFill>
                          <a:latin typeface="メイリオ" panose="020B0604030504040204" pitchFamily="50" charset="-128"/>
                          <a:ea typeface="メイリオ" panose="020B0604030504040204" pitchFamily="50" charset="-128"/>
                          <a:cs typeface="+mn-cs"/>
                        </a:rPr>
                        <a:t>個別事例の検討等を行う地域ケア会議における個別事例の検討件数割合</a:t>
                      </a:r>
                      <a:endParaRPr kumimoji="1" lang="ja-JP" altLang="en-US" sz="1400" b="0" dirty="0">
                        <a:solidFill>
                          <a:schemeClr val="bg1"/>
                        </a:solidFill>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1319291"/>
                  </a:ext>
                </a:extLst>
              </a:tr>
              <a:tr h="432000">
                <a:tc gridSpan="4">
                  <a:txBody>
                    <a:bodyPr/>
                    <a:lstStyle/>
                    <a:p>
                      <a:pPr algn="l"/>
                      <a:r>
                        <a:rPr kumimoji="1" lang="ja-JP" altLang="en-US" sz="1400" kern="1200" dirty="0" smtClean="0">
                          <a:solidFill>
                            <a:schemeClr val="tx1"/>
                          </a:solidFill>
                          <a:latin typeface="メイリオ" panose="020B0604030504040204" pitchFamily="50" charset="-128"/>
                          <a:ea typeface="メイリオ" panose="020B0604030504040204" pitchFamily="50" charset="-128"/>
                          <a:cs typeface="+mn-cs"/>
                        </a:rPr>
                        <a:t>当該保険者において開催される地域ケア会議での個別ケースの検討頻度</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3045561"/>
                  </a:ext>
                </a:extLst>
              </a:tr>
              <a:tr h="432000">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上位３割</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tc>
                <a:tc rowSpan="5">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（上位３割）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12</a:t>
                      </a:r>
                      <a:r>
                        <a:rPr kumimoji="1" lang="ja-JP" altLang="en-US" sz="1400" dirty="0" smtClean="0">
                          <a:latin typeface="メイリオ" panose="020B0604030504040204" pitchFamily="50" charset="-128"/>
                          <a:ea typeface="メイリオ" panose="020B0604030504040204" pitchFamily="50" charset="-128"/>
                        </a:rPr>
                        <a:t>点</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6</a:t>
                      </a:r>
                      <a:r>
                        <a:rPr kumimoji="1" lang="ja-JP" altLang="en-US" sz="1400" dirty="0" smtClean="0">
                          <a:latin typeface="メイリオ" panose="020B0604030504040204" pitchFamily="50" charset="-128"/>
                          <a:ea typeface="メイリオ" panose="020B0604030504040204" pitchFamily="50" charset="-128"/>
                        </a:rPr>
                        <a:t>点</a:t>
                      </a:r>
                    </a:p>
                  </a:txBody>
                  <a:tcPr marT="45721" marB="45721"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192528"/>
                  </a:ext>
                </a:extLst>
              </a:tr>
              <a:tr h="432000">
                <a:tc>
                  <a:txBody>
                    <a:bodyPr/>
                    <a:lstStyle/>
                    <a:p>
                      <a:pPr algn="ct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万人以上</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0.65912%</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0.41935%</a:t>
                      </a:r>
                      <a:endParaRPr kumimoji="1" lang="ja-JP" altLang="en-US" sz="1400" dirty="0" smtClean="0">
                        <a:latin typeface="メイリオ" panose="020B0604030504040204" pitchFamily="50" charset="-128"/>
                        <a:ea typeface="メイリオ" panose="020B0604030504040204" pitchFamily="50" charset="-128"/>
                      </a:endParaRPr>
                    </a:p>
                  </a:txBody>
                  <a:tcPr marT="45721" marB="45721"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7957722"/>
                  </a:ext>
                </a:extLst>
              </a:tr>
              <a:tr h="432000">
                <a:tc>
                  <a:txBody>
                    <a:bodyPr/>
                    <a:lstStyle/>
                    <a:p>
                      <a:pPr algn="ctr"/>
                      <a:r>
                        <a:rPr kumimoji="1" lang="ja-JP" altLang="en-US" sz="1400" dirty="0" smtClean="0">
                          <a:latin typeface="メイリオ" panose="020B0604030504040204" pitchFamily="50" charset="-128"/>
                          <a:ea typeface="メイリオ" panose="020B0604030504040204" pitchFamily="50" charset="-128"/>
                        </a:rPr>
                        <a:t>５万人～</a:t>
                      </a: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0.88702%</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0.63727%</a:t>
                      </a:r>
                      <a:endParaRPr kumimoji="1" lang="ja-JP" altLang="en-US" sz="1400" dirty="0" smtClean="0">
                        <a:latin typeface="メイリオ" panose="020B0604030504040204" pitchFamily="50" charset="-128"/>
                        <a:ea typeface="メイリオ" panose="020B0604030504040204" pitchFamily="50" charset="-128"/>
                      </a:endParaRPr>
                    </a:p>
                  </a:txBody>
                  <a:tcPr marT="45721" marB="45721"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865279"/>
                  </a:ext>
                </a:extLst>
              </a:tr>
              <a:tr h="4320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１万人～５万人</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1.30141%</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0.72718%</a:t>
                      </a:r>
                      <a:endParaRPr kumimoji="1" lang="ja-JP" altLang="en-US" sz="1400" dirty="0" smtClean="0">
                        <a:latin typeface="メイリオ" panose="020B0604030504040204" pitchFamily="50" charset="-128"/>
                        <a:ea typeface="メイリオ" panose="020B0604030504040204" pitchFamily="50" charset="-128"/>
                      </a:endParaRPr>
                    </a:p>
                  </a:txBody>
                  <a:tcPr marT="45721" marB="45721"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75852788"/>
                  </a:ext>
                </a:extLst>
              </a:tr>
              <a:tr h="4320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１万人未満</a:t>
                      </a:r>
                      <a:endParaRPr kumimoji="1" lang="en-US" altLang="ja-JP" sz="1400" dirty="0" smtClean="0">
                        <a:latin typeface="メイリオ" panose="020B0604030504040204" pitchFamily="50" charset="-128"/>
                        <a:ea typeface="メイリオ" panose="020B0604030504040204" pitchFamily="50" charset="-128"/>
                      </a:endParaRPr>
                    </a:p>
                  </a:txBody>
                  <a:tcPr marT="45721" marB="45721"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3.08789%</a:t>
                      </a:r>
                      <a:endParaRPr kumimoji="1" lang="ja-JP" altLang="en-US" sz="1400" dirty="0">
                        <a:latin typeface="メイリオ" panose="020B0604030504040204" pitchFamily="50" charset="-128"/>
                        <a:ea typeface="メイリオ" panose="020B0604030504040204" pitchFamily="50" charset="-128"/>
                      </a:endParaRPr>
                    </a:p>
                  </a:txBody>
                  <a:tcPr marT="45721" marB="45721" anchor="ctr">
                    <a:lnB w="12700" cap="flat" cmpd="sng" algn="ctr">
                      <a:solidFill>
                        <a:schemeClr val="tx1"/>
                      </a:solidFill>
                      <a:prstDash val="solid"/>
                      <a:round/>
                      <a:headEnd type="none" w="med" len="med"/>
                      <a:tailEnd type="none" w="med" len="med"/>
                    </a:lnB>
                  </a:tcP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1.45349%</a:t>
                      </a:r>
                      <a:endParaRPr kumimoji="1" lang="ja-JP" altLang="en-US" sz="1400" dirty="0" smtClean="0">
                        <a:latin typeface="メイリオ" panose="020B0604030504040204" pitchFamily="50" charset="-128"/>
                        <a:ea typeface="メイリオ" panose="020B0604030504040204" pitchFamily="50" charset="-128"/>
                      </a:endParaRPr>
                    </a:p>
                  </a:txBody>
                  <a:tcPr marT="45721" marB="45721" anchor="ctr">
                    <a:lnB w="12700" cap="flat" cmpd="sng" algn="ctr">
                      <a:solidFill>
                        <a:schemeClr val="tx1"/>
                      </a:solidFill>
                      <a:prstDash val="solid"/>
                      <a:round/>
                      <a:headEnd type="none" w="med" len="med"/>
                      <a:tailEnd type="none" w="med" len="med"/>
                    </a:lnB>
                  </a:tcP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571017"/>
                  </a:ext>
                </a:extLst>
              </a:tr>
            </a:tbl>
          </a:graphicData>
        </a:graphic>
      </p:graphicFrame>
      <p:sp>
        <p:nvSpPr>
          <p:cNvPr id="6" name="正方形/長方形 5"/>
          <p:cNvSpPr/>
          <p:nvPr/>
        </p:nvSpPr>
        <p:spPr>
          <a:xfrm>
            <a:off x="0" y="-27382"/>
            <a:ext cx="9906000" cy="37141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ja-JP" altLang="ja-JP" sz="2000" b="1" dirty="0" smtClean="0">
                <a:latin typeface="Meiryo UI" panose="020B0604030504040204" pitchFamily="50" charset="-128"/>
                <a:ea typeface="Meiryo UI" panose="020B0604030504040204" pitchFamily="50" charset="-128"/>
              </a:rPr>
              <a:t>Ⅱ</a:t>
            </a:r>
            <a:r>
              <a:rPr lang="ja-JP" altLang="ja-JP" sz="2000" b="1" dirty="0">
                <a:latin typeface="Meiryo UI" panose="020B0604030504040204" pitchFamily="50" charset="-128"/>
                <a:ea typeface="Meiryo UI" panose="020B0604030504040204" pitchFamily="50" charset="-128"/>
              </a:rPr>
              <a:t>　自立支援、重度化防止</a:t>
            </a:r>
            <a:r>
              <a:rPr lang="ja-JP" altLang="en-US" sz="2000" b="1" dirty="0">
                <a:latin typeface="Meiryo UI" panose="020B0604030504040204" pitchFamily="50" charset="-128"/>
                <a:ea typeface="Meiryo UI" panose="020B0604030504040204" pitchFamily="50" charset="-128"/>
              </a:rPr>
              <a:t>等</a:t>
            </a:r>
            <a:r>
              <a:rPr lang="ja-JP" altLang="ja-JP" sz="2000" b="1" dirty="0">
                <a:latin typeface="Meiryo UI" panose="020B0604030504040204" pitchFamily="50" charset="-128"/>
                <a:ea typeface="Meiryo UI" panose="020B0604030504040204" pitchFamily="50" charset="-128"/>
              </a:rPr>
              <a:t>に資する施策の推進</a:t>
            </a:r>
            <a:endParaRPr lang="ja-JP" altLang="ja-JP" sz="200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473280" y="6381328"/>
            <a:ext cx="2309918" cy="365125"/>
          </a:xfrm>
        </p:spPr>
        <p:txBody>
          <a:bodyPr/>
          <a:lstStyle/>
          <a:p>
            <a:r>
              <a:rPr lang="en-US" altLang="ja-JP" sz="1100" dirty="0">
                <a:solidFill>
                  <a:schemeClr val="tx1"/>
                </a:solidFill>
                <a:latin typeface="ＭＳ Ｐゴシック" panose="020B0600070205080204" pitchFamily="50" charset="-128"/>
                <a:ea typeface="ＭＳ Ｐゴシック" panose="020B0600070205080204" pitchFamily="50" charset="-128"/>
              </a:rPr>
              <a:t>8</a:t>
            </a:r>
            <a:endParaRPr lang="ja-JP" altLang="en-US" sz="11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4262984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27382"/>
            <a:ext cx="9906000" cy="38046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91393" tIns="45697" rIns="91393" bIns="45697" anchor="ctr"/>
          <a:lstStyle/>
          <a:p>
            <a:pPr algn="ctr"/>
            <a:r>
              <a:rPr lang="en-US" altLang="ja-JP" sz="2001" b="1" dirty="0">
                <a:solidFill>
                  <a:prstClr val="white"/>
                </a:solidFill>
                <a:latin typeface="Meiryo UI" panose="020B0604030504040204" pitchFamily="50" charset="-128"/>
                <a:ea typeface="Meiryo UI" panose="020B0604030504040204" pitchFamily="50" charset="-128"/>
              </a:rPr>
              <a:t>2019</a:t>
            </a:r>
            <a:r>
              <a:rPr lang="ja-JP" altLang="en-US" sz="2001" b="1" dirty="0">
                <a:solidFill>
                  <a:prstClr val="white"/>
                </a:solidFill>
                <a:latin typeface="Meiryo UI" panose="020B0604030504040204" pitchFamily="50" charset="-128"/>
                <a:ea typeface="Meiryo UI" panose="020B0604030504040204" pitchFamily="50" charset="-128"/>
              </a:rPr>
              <a:t>年度（市町村分） </a:t>
            </a:r>
            <a:r>
              <a:rPr lang="ja-JP" altLang="ja-JP" sz="2001" b="1" dirty="0" smtClean="0">
                <a:latin typeface="Meiryo UI" panose="020B0604030504040204" pitchFamily="50" charset="-128"/>
                <a:ea typeface="Meiryo UI" panose="020B0604030504040204" pitchFamily="50" charset="-128"/>
              </a:rPr>
              <a:t>Ⅱ</a:t>
            </a:r>
            <a:r>
              <a:rPr lang="ja-JP" altLang="ja-JP" sz="2001" b="1" dirty="0">
                <a:latin typeface="Meiryo UI" panose="020B0604030504040204" pitchFamily="50" charset="-128"/>
                <a:ea typeface="Meiryo UI" panose="020B0604030504040204" pitchFamily="50" charset="-128"/>
              </a:rPr>
              <a:t>　自立支援、重度化防止</a:t>
            </a:r>
            <a:r>
              <a:rPr lang="ja-JP" altLang="en-US" sz="2001" b="1" dirty="0">
                <a:latin typeface="Meiryo UI" panose="020B0604030504040204" pitchFamily="50" charset="-128"/>
                <a:ea typeface="Meiryo UI" panose="020B0604030504040204" pitchFamily="50" charset="-128"/>
              </a:rPr>
              <a:t>等</a:t>
            </a:r>
            <a:r>
              <a:rPr lang="ja-JP" altLang="ja-JP" sz="2001" b="1" dirty="0">
                <a:latin typeface="Meiryo UI" panose="020B0604030504040204" pitchFamily="50" charset="-128"/>
                <a:ea typeface="Meiryo UI" panose="020B0604030504040204" pitchFamily="50" charset="-128"/>
              </a:rPr>
              <a:t>に資する施策の推進</a:t>
            </a:r>
            <a:endParaRPr lang="ja-JP" altLang="ja-JP" sz="2001"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496176" y="6492875"/>
            <a:ext cx="2311399" cy="365125"/>
          </a:xfrm>
        </p:spPr>
        <p:txBody>
          <a:bodyPr/>
          <a:lstStyle/>
          <a:p>
            <a:pPr defTabSz="914546">
              <a:defRPr/>
            </a:pPr>
            <a:r>
              <a:rPr lang="en-US" altLang="ja-JP" sz="900" dirty="0">
                <a:solidFill>
                  <a:schemeClr val="tx1"/>
                </a:solidFill>
                <a:latin typeface="+mn-ea"/>
              </a:rPr>
              <a:t>9</a:t>
            </a:r>
            <a:endParaRPr kumimoji="1" lang="ja-JP" altLang="en-US" sz="900" dirty="0">
              <a:solidFill>
                <a:schemeClr val="tx1"/>
              </a:solidFill>
              <a:latin typeface="+mn-ea"/>
            </a:endParaRPr>
          </a:p>
        </p:txBody>
      </p:sp>
      <p:cxnSp>
        <p:nvCxnSpPr>
          <p:cNvPr id="7" name="直線コネクタ 6"/>
          <p:cNvCxnSpPr/>
          <p:nvPr/>
        </p:nvCxnSpPr>
        <p:spPr>
          <a:xfrm>
            <a:off x="144823" y="1861782"/>
            <a:ext cx="9490217" cy="2136"/>
          </a:xfrm>
          <a:prstGeom prst="line">
            <a:avLst/>
          </a:prstGeom>
          <a:ln w="15875">
            <a:solidFill>
              <a:srgbClr val="FF0000"/>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0" name="グラフ 9"/>
          <p:cNvGraphicFramePr>
            <a:graphicFrameLocks/>
          </p:cNvGraphicFramePr>
          <p:nvPr>
            <p:extLst/>
          </p:nvPr>
        </p:nvGraphicFramePr>
        <p:xfrm>
          <a:off x="155576" y="353086"/>
          <a:ext cx="9553574" cy="65049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402753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2700</TotalTime>
  <Words>904</Words>
  <Application>Microsoft Office PowerPoint</Application>
  <PresentationFormat>A4 210 x 297 mm</PresentationFormat>
  <Paragraphs>147</Paragraphs>
  <Slides>17</Slides>
  <Notes>10</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17</vt:i4>
      </vt:variant>
    </vt:vector>
  </HeadingPairs>
  <TitlesOfParts>
    <vt:vector size="26" baseType="lpstr">
      <vt:lpstr>Meiryo UI</vt:lpstr>
      <vt:lpstr>ＭＳ Ｐゴシック</vt:lpstr>
      <vt:lpstr>メイリオ</vt:lpstr>
      <vt:lpstr>游ゴシック</vt:lpstr>
      <vt:lpstr>Arial</vt:lpstr>
      <vt:lpstr>Calibri</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荻田 洋介(ogita-yousuke)</dc:creator>
  <cp:lastModifiedBy>村瀬 匡司(murase-masashi)</cp:lastModifiedBy>
  <cp:revision>177</cp:revision>
  <cp:lastPrinted>2019-08-28T02:37:22Z</cp:lastPrinted>
  <dcterms:modified xsi:type="dcterms:W3CDTF">2021-03-29T08:31:08Z</dcterms:modified>
</cp:coreProperties>
</file>