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4.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5.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6.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7.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8.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9.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0.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1.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2.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3.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14.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1"/>
  </p:sldMasterIdLst>
  <p:notesMasterIdLst>
    <p:notesMasterId r:id="rId16"/>
  </p:notesMasterIdLst>
  <p:sldIdLst>
    <p:sldId id="310" r:id="rId2"/>
    <p:sldId id="311" r:id="rId3"/>
    <p:sldId id="312" r:id="rId4"/>
    <p:sldId id="313" r:id="rId5"/>
    <p:sldId id="314" r:id="rId6"/>
    <p:sldId id="315" r:id="rId7"/>
    <p:sldId id="316" r:id="rId8"/>
    <p:sldId id="317" r:id="rId9"/>
    <p:sldId id="318" r:id="rId10"/>
    <p:sldId id="319" r:id="rId11"/>
    <p:sldId id="320" r:id="rId12"/>
    <p:sldId id="321" r:id="rId13"/>
    <p:sldId id="322" r:id="rId14"/>
    <p:sldId id="323" r:id="rId15"/>
  </p:sldIdLst>
  <p:sldSz cx="9906000" cy="6858000" type="A4"/>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F8CE3B21-E94A-4A91-8DDC-42DDCF371025}">
          <p14:sldIdLst>
            <p14:sldId id="310"/>
            <p14:sldId id="311"/>
            <p14:sldId id="312"/>
            <p14:sldId id="313"/>
            <p14:sldId id="314"/>
            <p14:sldId id="315"/>
            <p14:sldId id="316"/>
            <p14:sldId id="317"/>
            <p14:sldId id="318"/>
            <p14:sldId id="319"/>
            <p14:sldId id="320"/>
            <p14:sldId id="321"/>
            <p14:sldId id="322"/>
            <p14:sldId id="323"/>
          </p14:sldIdLst>
        </p14:section>
        <p14:section name="タイトルなしのセクション" id="{BEB5E5DE-2B18-4613-9B80-7EFBBDC77AB7}">
          <p14:sldIdLst/>
        </p14:section>
      </p14:sectionLst>
    </p:ext>
    <p:ext uri="{EFAFB233-063F-42B5-8137-9DF3F51BA10A}">
      <p15:sldGuideLst xmlns:p15="http://schemas.microsoft.com/office/powerpoint/2012/main">
        <p15:guide id="1" orient="horz" pos="2160" userDrawn="1">
          <p15:clr>
            <a:srgbClr val="A4A3A4"/>
          </p15:clr>
        </p15:guide>
        <p15:guide id="2" pos="31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800"/>
    <a:srgbClr val="F2E09C"/>
    <a:srgbClr val="A8CFE2"/>
    <a:srgbClr val="E9B2A5"/>
    <a:srgbClr val="85C9C1"/>
    <a:srgbClr val="ECD070"/>
    <a:srgbClr val="4DADA1"/>
    <a:srgbClr val="83BAD6"/>
    <a:srgbClr val="DF907C"/>
    <a:srgbClr val="BECE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689" autoAdjust="0"/>
    <p:restoredTop sz="94660"/>
  </p:normalViewPr>
  <p:slideViewPr>
    <p:cSldViewPr>
      <p:cViewPr varScale="1">
        <p:scale>
          <a:sx n="111" d="100"/>
          <a:sy n="111" d="100"/>
        </p:scale>
        <p:origin x="1380" y="120"/>
      </p:cViewPr>
      <p:guideLst>
        <p:guide orient="horz" pos="2160"/>
        <p:guide pos="31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___.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______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______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______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______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______13.xlsx"/><Relationship Id="rId2" Type="http://schemas.microsoft.com/office/2011/relationships/chartColorStyle" Target="colors14.xml"/><Relationship Id="rId1" Type="http://schemas.microsoft.com/office/2011/relationships/chartStyle" Target="style14.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______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______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______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______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______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______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______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______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ja-JP" altLang="en-US" sz="1200" dirty="0"/>
              <a:t>全国集計結果　都道府県別得点　（満点</a:t>
            </a:r>
            <a:r>
              <a:rPr lang="en-US" altLang="ja-JP" sz="1200" dirty="0"/>
              <a:t>741</a:t>
            </a:r>
            <a:r>
              <a:rPr lang="ja-JP" altLang="en-US" sz="1200" dirty="0"/>
              <a:t>点、平均点</a:t>
            </a:r>
            <a:r>
              <a:rPr lang="en-US" altLang="ja-JP" sz="1200" dirty="0"/>
              <a:t>584.3</a:t>
            </a:r>
            <a:r>
              <a:rPr lang="ja-JP" altLang="en-US" sz="1200" dirty="0"/>
              <a:t>点、得点率</a:t>
            </a:r>
            <a:r>
              <a:rPr lang="en-US" altLang="ja-JP" sz="1200" dirty="0"/>
              <a:t>78.9</a:t>
            </a:r>
            <a:r>
              <a:rPr lang="ja-JP" altLang="en-US" sz="1200" dirty="0"/>
              <a:t>％）</a:t>
            </a:r>
          </a:p>
        </c:rich>
      </c:tx>
      <c:layout>
        <c:manualLayout>
          <c:xMode val="edge"/>
          <c:yMode val="edge"/>
          <c:x val="0.23544328776528684"/>
          <c:y val="4.2837379701571074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3.9565276820352858E-2"/>
          <c:y val="7.4185600708550931E-2"/>
          <c:w val="0.93093208275943051"/>
          <c:h val="0.56504872510988524"/>
        </c:manualLayout>
      </c:layout>
      <c:barChart>
        <c:barDir val="col"/>
        <c:grouping val="stacked"/>
        <c:varyColors val="0"/>
        <c:ser>
          <c:idx val="10"/>
          <c:order val="2"/>
          <c:tx>
            <c:strRef>
              <c:f>全体版!$L$3</c:f>
              <c:strCache>
                <c:ptCount val="1"/>
                <c:pt idx="0">
                  <c:v>Ⅲ　管内の市町村における評価指標の達成状況による評価（80点）</c:v>
                </c:pt>
              </c:strCache>
            </c:strRef>
          </c:tx>
          <c:spPr>
            <a:solidFill>
              <a:schemeClr val="accent5">
                <a:lumMod val="60000"/>
              </a:schemeClr>
            </a:solidFill>
            <a:ln>
              <a:noFill/>
            </a:ln>
            <a:effectLst/>
          </c:spPr>
          <c:invertIfNegative val="0"/>
          <c:cat>
            <c:strRef>
              <c:f>全体版!$A$4:$A$51</c:f>
              <c:strCache>
                <c:ptCount val="48"/>
                <c:pt idx="0">
                  <c:v>北海道</c:v>
                </c:pt>
                <c:pt idx="1">
                  <c:v>青森県</c:v>
                </c:pt>
                <c:pt idx="2">
                  <c:v>岩手県</c:v>
                </c:pt>
                <c:pt idx="3">
                  <c:v>宮城県</c:v>
                </c:pt>
                <c:pt idx="4">
                  <c:v>秋田県</c:v>
                </c:pt>
                <c:pt idx="5">
                  <c:v>山形県</c:v>
                </c:pt>
                <c:pt idx="6">
                  <c:v>福島県</c:v>
                </c:pt>
                <c:pt idx="7">
                  <c:v>茨城県</c:v>
                </c:pt>
                <c:pt idx="8">
                  <c:v>栃木県</c:v>
                </c:pt>
                <c:pt idx="9">
                  <c:v>群馬県</c:v>
                </c:pt>
                <c:pt idx="10">
                  <c:v>埼玉県</c:v>
                </c:pt>
                <c:pt idx="11">
                  <c:v>千葉県</c:v>
                </c:pt>
                <c:pt idx="12">
                  <c:v>東京都</c:v>
                </c:pt>
                <c:pt idx="13">
                  <c:v>神奈川県</c:v>
                </c:pt>
                <c:pt idx="14">
                  <c:v>新潟県</c:v>
                </c:pt>
                <c:pt idx="15">
                  <c:v>富山県</c:v>
                </c:pt>
                <c:pt idx="16">
                  <c:v>石川県</c:v>
                </c:pt>
                <c:pt idx="17">
                  <c:v>福井県</c:v>
                </c:pt>
                <c:pt idx="18">
                  <c:v>山梨県</c:v>
                </c:pt>
                <c:pt idx="19">
                  <c:v>長野県</c:v>
                </c:pt>
                <c:pt idx="20">
                  <c:v>岐阜県</c:v>
                </c:pt>
                <c:pt idx="21">
                  <c:v>静岡県</c:v>
                </c:pt>
                <c:pt idx="22">
                  <c:v>愛知県</c:v>
                </c:pt>
                <c:pt idx="23">
                  <c:v>三重県</c:v>
                </c:pt>
                <c:pt idx="24">
                  <c:v>滋賀県</c:v>
                </c:pt>
                <c:pt idx="25">
                  <c:v>京都府</c:v>
                </c:pt>
                <c:pt idx="26">
                  <c:v>大阪府</c:v>
                </c:pt>
                <c:pt idx="27">
                  <c:v>兵庫県</c:v>
                </c:pt>
                <c:pt idx="28">
                  <c:v>奈良県</c:v>
                </c:pt>
                <c:pt idx="29">
                  <c:v>和歌山県</c:v>
                </c:pt>
                <c:pt idx="30">
                  <c:v>鳥取県</c:v>
                </c:pt>
                <c:pt idx="31">
                  <c:v>島根県</c:v>
                </c:pt>
                <c:pt idx="32">
                  <c:v>岡山県</c:v>
                </c:pt>
                <c:pt idx="33">
                  <c:v>広島県</c:v>
                </c:pt>
                <c:pt idx="34">
                  <c:v>山口県</c:v>
                </c:pt>
                <c:pt idx="35">
                  <c:v>徳島県</c:v>
                </c:pt>
                <c:pt idx="36">
                  <c:v>香川県</c:v>
                </c:pt>
                <c:pt idx="37">
                  <c:v>愛媛県</c:v>
                </c:pt>
                <c:pt idx="38">
                  <c:v>高知県</c:v>
                </c:pt>
                <c:pt idx="39">
                  <c:v>福岡県</c:v>
                </c:pt>
                <c:pt idx="40">
                  <c:v>佐賀県</c:v>
                </c:pt>
                <c:pt idx="41">
                  <c:v>長崎県</c:v>
                </c:pt>
                <c:pt idx="42">
                  <c:v>熊本県</c:v>
                </c:pt>
                <c:pt idx="43">
                  <c:v>大分県</c:v>
                </c:pt>
                <c:pt idx="44">
                  <c:v>宮崎県</c:v>
                </c:pt>
                <c:pt idx="45">
                  <c:v>鹿児島県</c:v>
                </c:pt>
                <c:pt idx="46">
                  <c:v>沖縄県</c:v>
                </c:pt>
                <c:pt idx="47">
                  <c:v>平均</c:v>
                </c:pt>
              </c:strCache>
            </c:strRef>
          </c:cat>
          <c:val>
            <c:numRef>
              <c:f>全体版!$L$4:$L$51</c:f>
              <c:numCache>
                <c:formatCode>#,##0_);[Red]\(#,##0\)</c:formatCode>
                <c:ptCount val="48"/>
                <c:pt idx="0">
                  <c:v>22</c:v>
                </c:pt>
                <c:pt idx="1">
                  <c:v>38</c:v>
                </c:pt>
                <c:pt idx="2">
                  <c:v>2</c:v>
                </c:pt>
                <c:pt idx="3">
                  <c:v>46</c:v>
                </c:pt>
                <c:pt idx="4">
                  <c:v>50</c:v>
                </c:pt>
                <c:pt idx="5">
                  <c:v>62</c:v>
                </c:pt>
                <c:pt idx="6">
                  <c:v>30</c:v>
                </c:pt>
                <c:pt idx="7">
                  <c:v>62</c:v>
                </c:pt>
                <c:pt idx="8">
                  <c:v>38</c:v>
                </c:pt>
                <c:pt idx="9">
                  <c:v>47</c:v>
                </c:pt>
                <c:pt idx="10">
                  <c:v>66</c:v>
                </c:pt>
                <c:pt idx="11">
                  <c:v>62</c:v>
                </c:pt>
                <c:pt idx="12">
                  <c:v>68</c:v>
                </c:pt>
                <c:pt idx="13">
                  <c:v>74</c:v>
                </c:pt>
                <c:pt idx="14">
                  <c:v>46</c:v>
                </c:pt>
                <c:pt idx="15">
                  <c:v>50</c:v>
                </c:pt>
                <c:pt idx="16">
                  <c:v>31</c:v>
                </c:pt>
                <c:pt idx="17">
                  <c:v>50</c:v>
                </c:pt>
                <c:pt idx="18">
                  <c:v>74</c:v>
                </c:pt>
                <c:pt idx="19">
                  <c:v>34</c:v>
                </c:pt>
                <c:pt idx="20">
                  <c:v>38</c:v>
                </c:pt>
                <c:pt idx="21">
                  <c:v>50</c:v>
                </c:pt>
                <c:pt idx="22">
                  <c:v>12</c:v>
                </c:pt>
                <c:pt idx="23">
                  <c:v>36</c:v>
                </c:pt>
                <c:pt idx="24">
                  <c:v>80</c:v>
                </c:pt>
                <c:pt idx="25">
                  <c:v>36</c:v>
                </c:pt>
                <c:pt idx="26">
                  <c:v>50</c:v>
                </c:pt>
                <c:pt idx="27">
                  <c:v>80</c:v>
                </c:pt>
                <c:pt idx="28">
                  <c:v>50</c:v>
                </c:pt>
                <c:pt idx="29">
                  <c:v>78</c:v>
                </c:pt>
                <c:pt idx="30">
                  <c:v>47</c:v>
                </c:pt>
                <c:pt idx="31">
                  <c:v>50</c:v>
                </c:pt>
                <c:pt idx="32">
                  <c:v>44</c:v>
                </c:pt>
                <c:pt idx="33">
                  <c:v>23</c:v>
                </c:pt>
                <c:pt idx="34">
                  <c:v>55</c:v>
                </c:pt>
                <c:pt idx="35">
                  <c:v>60</c:v>
                </c:pt>
                <c:pt idx="36">
                  <c:v>60</c:v>
                </c:pt>
                <c:pt idx="37">
                  <c:v>36</c:v>
                </c:pt>
                <c:pt idx="38">
                  <c:v>44</c:v>
                </c:pt>
                <c:pt idx="39">
                  <c:v>12</c:v>
                </c:pt>
                <c:pt idx="40">
                  <c:v>63</c:v>
                </c:pt>
                <c:pt idx="41">
                  <c:v>78</c:v>
                </c:pt>
                <c:pt idx="42">
                  <c:v>72</c:v>
                </c:pt>
                <c:pt idx="43">
                  <c:v>50</c:v>
                </c:pt>
                <c:pt idx="44">
                  <c:v>57</c:v>
                </c:pt>
                <c:pt idx="45">
                  <c:v>66</c:v>
                </c:pt>
                <c:pt idx="46">
                  <c:v>51</c:v>
                </c:pt>
                <c:pt idx="47">
                  <c:v>49.574468085106382</c:v>
                </c:pt>
              </c:numCache>
            </c:numRef>
          </c:val>
          <c:extLst>
            <c:ext xmlns:c16="http://schemas.microsoft.com/office/drawing/2014/chart" uri="{C3380CC4-5D6E-409C-BE32-E72D297353CC}">
              <c16:uniqueId val="{00000000-165F-4384-80F1-627190922853}"/>
            </c:ext>
          </c:extLst>
        </c:ser>
        <c:ser>
          <c:idx val="9"/>
          <c:order val="3"/>
          <c:tx>
            <c:strRef>
              <c:f>全体版!$K$3</c:f>
              <c:strCache>
                <c:ptCount val="1"/>
                <c:pt idx="0">
                  <c:v>Ⅱ　自立支援・重度化防止等、保険給付の適正化事業に係る保険者支援の事業内容 　 (9)その他（10点）</c:v>
                </c:pt>
              </c:strCache>
            </c:strRef>
          </c:tx>
          <c:spPr>
            <a:solidFill>
              <a:schemeClr val="accent4">
                <a:lumMod val="60000"/>
              </a:schemeClr>
            </a:solidFill>
            <a:ln>
              <a:noFill/>
            </a:ln>
            <a:effectLst/>
          </c:spPr>
          <c:invertIfNegative val="0"/>
          <c:cat>
            <c:strRef>
              <c:f>全体版!$A$4:$A$51</c:f>
              <c:strCache>
                <c:ptCount val="48"/>
                <c:pt idx="0">
                  <c:v>北海道</c:v>
                </c:pt>
                <c:pt idx="1">
                  <c:v>青森県</c:v>
                </c:pt>
                <c:pt idx="2">
                  <c:v>岩手県</c:v>
                </c:pt>
                <c:pt idx="3">
                  <c:v>宮城県</c:v>
                </c:pt>
                <c:pt idx="4">
                  <c:v>秋田県</c:v>
                </c:pt>
                <c:pt idx="5">
                  <c:v>山形県</c:v>
                </c:pt>
                <c:pt idx="6">
                  <c:v>福島県</c:v>
                </c:pt>
                <c:pt idx="7">
                  <c:v>茨城県</c:v>
                </c:pt>
                <c:pt idx="8">
                  <c:v>栃木県</c:v>
                </c:pt>
                <c:pt idx="9">
                  <c:v>群馬県</c:v>
                </c:pt>
                <c:pt idx="10">
                  <c:v>埼玉県</c:v>
                </c:pt>
                <c:pt idx="11">
                  <c:v>千葉県</c:v>
                </c:pt>
                <c:pt idx="12">
                  <c:v>東京都</c:v>
                </c:pt>
                <c:pt idx="13">
                  <c:v>神奈川県</c:v>
                </c:pt>
                <c:pt idx="14">
                  <c:v>新潟県</c:v>
                </c:pt>
                <c:pt idx="15">
                  <c:v>富山県</c:v>
                </c:pt>
                <c:pt idx="16">
                  <c:v>石川県</c:v>
                </c:pt>
                <c:pt idx="17">
                  <c:v>福井県</c:v>
                </c:pt>
                <c:pt idx="18">
                  <c:v>山梨県</c:v>
                </c:pt>
                <c:pt idx="19">
                  <c:v>長野県</c:v>
                </c:pt>
                <c:pt idx="20">
                  <c:v>岐阜県</c:v>
                </c:pt>
                <c:pt idx="21">
                  <c:v>静岡県</c:v>
                </c:pt>
                <c:pt idx="22">
                  <c:v>愛知県</c:v>
                </c:pt>
                <c:pt idx="23">
                  <c:v>三重県</c:v>
                </c:pt>
                <c:pt idx="24">
                  <c:v>滋賀県</c:v>
                </c:pt>
                <c:pt idx="25">
                  <c:v>京都府</c:v>
                </c:pt>
                <c:pt idx="26">
                  <c:v>大阪府</c:v>
                </c:pt>
                <c:pt idx="27">
                  <c:v>兵庫県</c:v>
                </c:pt>
                <c:pt idx="28">
                  <c:v>奈良県</c:v>
                </c:pt>
                <c:pt idx="29">
                  <c:v>和歌山県</c:v>
                </c:pt>
                <c:pt idx="30">
                  <c:v>鳥取県</c:v>
                </c:pt>
                <c:pt idx="31">
                  <c:v>島根県</c:v>
                </c:pt>
                <c:pt idx="32">
                  <c:v>岡山県</c:v>
                </c:pt>
                <c:pt idx="33">
                  <c:v>広島県</c:v>
                </c:pt>
                <c:pt idx="34">
                  <c:v>山口県</c:v>
                </c:pt>
                <c:pt idx="35">
                  <c:v>徳島県</c:v>
                </c:pt>
                <c:pt idx="36">
                  <c:v>香川県</c:v>
                </c:pt>
                <c:pt idx="37">
                  <c:v>愛媛県</c:v>
                </c:pt>
                <c:pt idx="38">
                  <c:v>高知県</c:v>
                </c:pt>
                <c:pt idx="39">
                  <c:v>福岡県</c:v>
                </c:pt>
                <c:pt idx="40">
                  <c:v>佐賀県</c:v>
                </c:pt>
                <c:pt idx="41">
                  <c:v>長崎県</c:v>
                </c:pt>
                <c:pt idx="42">
                  <c:v>熊本県</c:v>
                </c:pt>
                <c:pt idx="43">
                  <c:v>大分県</c:v>
                </c:pt>
                <c:pt idx="44">
                  <c:v>宮崎県</c:v>
                </c:pt>
                <c:pt idx="45">
                  <c:v>鹿児島県</c:v>
                </c:pt>
                <c:pt idx="46">
                  <c:v>沖縄県</c:v>
                </c:pt>
                <c:pt idx="47">
                  <c:v>平均</c:v>
                </c:pt>
              </c:strCache>
            </c:strRef>
          </c:cat>
          <c:val>
            <c:numRef>
              <c:f>全体版!$K$4:$K$51</c:f>
              <c:numCache>
                <c:formatCode>#,##0_);[Red]\(#,##0\)</c:formatCode>
                <c:ptCount val="48"/>
                <c:pt idx="0">
                  <c:v>5</c:v>
                </c:pt>
                <c:pt idx="1">
                  <c:v>10</c:v>
                </c:pt>
                <c:pt idx="2">
                  <c:v>0</c:v>
                </c:pt>
                <c:pt idx="3">
                  <c:v>10</c:v>
                </c:pt>
                <c:pt idx="4">
                  <c:v>0</c:v>
                </c:pt>
                <c:pt idx="5">
                  <c:v>0</c:v>
                </c:pt>
                <c:pt idx="6">
                  <c:v>0</c:v>
                </c:pt>
                <c:pt idx="7">
                  <c:v>5</c:v>
                </c:pt>
                <c:pt idx="8">
                  <c:v>5</c:v>
                </c:pt>
                <c:pt idx="9">
                  <c:v>10</c:v>
                </c:pt>
                <c:pt idx="10">
                  <c:v>10</c:v>
                </c:pt>
                <c:pt idx="11">
                  <c:v>10</c:v>
                </c:pt>
                <c:pt idx="12">
                  <c:v>10</c:v>
                </c:pt>
                <c:pt idx="13">
                  <c:v>5</c:v>
                </c:pt>
                <c:pt idx="14">
                  <c:v>5</c:v>
                </c:pt>
                <c:pt idx="15">
                  <c:v>10</c:v>
                </c:pt>
                <c:pt idx="16">
                  <c:v>10</c:v>
                </c:pt>
                <c:pt idx="17">
                  <c:v>5</c:v>
                </c:pt>
                <c:pt idx="18">
                  <c:v>10</c:v>
                </c:pt>
                <c:pt idx="19">
                  <c:v>5</c:v>
                </c:pt>
                <c:pt idx="20">
                  <c:v>5</c:v>
                </c:pt>
                <c:pt idx="21">
                  <c:v>10</c:v>
                </c:pt>
                <c:pt idx="22">
                  <c:v>10</c:v>
                </c:pt>
                <c:pt idx="23">
                  <c:v>10</c:v>
                </c:pt>
                <c:pt idx="24">
                  <c:v>10</c:v>
                </c:pt>
                <c:pt idx="25">
                  <c:v>5</c:v>
                </c:pt>
                <c:pt idx="26">
                  <c:v>5</c:v>
                </c:pt>
                <c:pt idx="27">
                  <c:v>5</c:v>
                </c:pt>
                <c:pt idx="28">
                  <c:v>0</c:v>
                </c:pt>
                <c:pt idx="29">
                  <c:v>5</c:v>
                </c:pt>
                <c:pt idx="30">
                  <c:v>5</c:v>
                </c:pt>
                <c:pt idx="31">
                  <c:v>5</c:v>
                </c:pt>
                <c:pt idx="32">
                  <c:v>10</c:v>
                </c:pt>
                <c:pt idx="33">
                  <c:v>5</c:v>
                </c:pt>
                <c:pt idx="34">
                  <c:v>5</c:v>
                </c:pt>
                <c:pt idx="35">
                  <c:v>5</c:v>
                </c:pt>
                <c:pt idx="36">
                  <c:v>5</c:v>
                </c:pt>
                <c:pt idx="37">
                  <c:v>10</c:v>
                </c:pt>
                <c:pt idx="38">
                  <c:v>5</c:v>
                </c:pt>
                <c:pt idx="39">
                  <c:v>10</c:v>
                </c:pt>
                <c:pt idx="40">
                  <c:v>5</c:v>
                </c:pt>
                <c:pt idx="41">
                  <c:v>5</c:v>
                </c:pt>
                <c:pt idx="42">
                  <c:v>10</c:v>
                </c:pt>
                <c:pt idx="43">
                  <c:v>10</c:v>
                </c:pt>
                <c:pt idx="44">
                  <c:v>5</c:v>
                </c:pt>
                <c:pt idx="45">
                  <c:v>5</c:v>
                </c:pt>
                <c:pt idx="46">
                  <c:v>10</c:v>
                </c:pt>
                <c:pt idx="47">
                  <c:v>6.4893617021276597</c:v>
                </c:pt>
              </c:numCache>
            </c:numRef>
          </c:val>
          <c:extLst>
            <c:ext xmlns:c16="http://schemas.microsoft.com/office/drawing/2014/chart" uri="{C3380CC4-5D6E-409C-BE32-E72D297353CC}">
              <c16:uniqueId val="{00000001-165F-4384-80F1-627190922853}"/>
            </c:ext>
          </c:extLst>
        </c:ser>
        <c:ser>
          <c:idx val="8"/>
          <c:order val="4"/>
          <c:tx>
            <c:strRef>
              <c:f>全体版!$J$3</c:f>
              <c:strCache>
                <c:ptCount val="1"/>
                <c:pt idx="0">
                  <c:v>Ⅱ　自立支援・重度化防止等、保険給付の適正化事業に係る保険者支援の事業内容 　(8)介護人材の確保（68点）</c:v>
                </c:pt>
              </c:strCache>
            </c:strRef>
          </c:tx>
          <c:spPr>
            <a:solidFill>
              <a:schemeClr val="accent3">
                <a:lumMod val="60000"/>
              </a:schemeClr>
            </a:solidFill>
            <a:ln>
              <a:noFill/>
            </a:ln>
            <a:effectLst/>
          </c:spPr>
          <c:invertIfNegative val="0"/>
          <c:cat>
            <c:strRef>
              <c:f>全体版!$A$4:$A$51</c:f>
              <c:strCache>
                <c:ptCount val="48"/>
                <c:pt idx="0">
                  <c:v>北海道</c:v>
                </c:pt>
                <c:pt idx="1">
                  <c:v>青森県</c:v>
                </c:pt>
                <c:pt idx="2">
                  <c:v>岩手県</c:v>
                </c:pt>
                <c:pt idx="3">
                  <c:v>宮城県</c:v>
                </c:pt>
                <c:pt idx="4">
                  <c:v>秋田県</c:v>
                </c:pt>
                <c:pt idx="5">
                  <c:v>山形県</c:v>
                </c:pt>
                <c:pt idx="6">
                  <c:v>福島県</c:v>
                </c:pt>
                <c:pt idx="7">
                  <c:v>茨城県</c:v>
                </c:pt>
                <c:pt idx="8">
                  <c:v>栃木県</c:v>
                </c:pt>
                <c:pt idx="9">
                  <c:v>群馬県</c:v>
                </c:pt>
                <c:pt idx="10">
                  <c:v>埼玉県</c:v>
                </c:pt>
                <c:pt idx="11">
                  <c:v>千葉県</c:v>
                </c:pt>
                <c:pt idx="12">
                  <c:v>東京都</c:v>
                </c:pt>
                <c:pt idx="13">
                  <c:v>神奈川県</c:v>
                </c:pt>
                <c:pt idx="14">
                  <c:v>新潟県</c:v>
                </c:pt>
                <c:pt idx="15">
                  <c:v>富山県</c:v>
                </c:pt>
                <c:pt idx="16">
                  <c:v>石川県</c:v>
                </c:pt>
                <c:pt idx="17">
                  <c:v>福井県</c:v>
                </c:pt>
                <c:pt idx="18">
                  <c:v>山梨県</c:v>
                </c:pt>
                <c:pt idx="19">
                  <c:v>長野県</c:v>
                </c:pt>
                <c:pt idx="20">
                  <c:v>岐阜県</c:v>
                </c:pt>
                <c:pt idx="21">
                  <c:v>静岡県</c:v>
                </c:pt>
                <c:pt idx="22">
                  <c:v>愛知県</c:v>
                </c:pt>
                <c:pt idx="23">
                  <c:v>三重県</c:v>
                </c:pt>
                <c:pt idx="24">
                  <c:v>滋賀県</c:v>
                </c:pt>
                <c:pt idx="25">
                  <c:v>京都府</c:v>
                </c:pt>
                <c:pt idx="26">
                  <c:v>大阪府</c:v>
                </c:pt>
                <c:pt idx="27">
                  <c:v>兵庫県</c:v>
                </c:pt>
                <c:pt idx="28">
                  <c:v>奈良県</c:v>
                </c:pt>
                <c:pt idx="29">
                  <c:v>和歌山県</c:v>
                </c:pt>
                <c:pt idx="30">
                  <c:v>鳥取県</c:v>
                </c:pt>
                <c:pt idx="31">
                  <c:v>島根県</c:v>
                </c:pt>
                <c:pt idx="32">
                  <c:v>岡山県</c:v>
                </c:pt>
                <c:pt idx="33">
                  <c:v>広島県</c:v>
                </c:pt>
                <c:pt idx="34">
                  <c:v>山口県</c:v>
                </c:pt>
                <c:pt idx="35">
                  <c:v>徳島県</c:v>
                </c:pt>
                <c:pt idx="36">
                  <c:v>香川県</c:v>
                </c:pt>
                <c:pt idx="37">
                  <c:v>愛媛県</c:v>
                </c:pt>
                <c:pt idx="38">
                  <c:v>高知県</c:v>
                </c:pt>
                <c:pt idx="39">
                  <c:v>福岡県</c:v>
                </c:pt>
                <c:pt idx="40">
                  <c:v>佐賀県</c:v>
                </c:pt>
                <c:pt idx="41">
                  <c:v>長崎県</c:v>
                </c:pt>
                <c:pt idx="42">
                  <c:v>熊本県</c:v>
                </c:pt>
                <c:pt idx="43">
                  <c:v>大分県</c:v>
                </c:pt>
                <c:pt idx="44">
                  <c:v>宮崎県</c:v>
                </c:pt>
                <c:pt idx="45">
                  <c:v>鹿児島県</c:v>
                </c:pt>
                <c:pt idx="46">
                  <c:v>沖縄県</c:v>
                </c:pt>
                <c:pt idx="47">
                  <c:v>平均</c:v>
                </c:pt>
              </c:strCache>
            </c:strRef>
          </c:cat>
          <c:val>
            <c:numRef>
              <c:f>全体版!$J$4:$J$51</c:f>
              <c:numCache>
                <c:formatCode>#,##0_);[Red]\(#,##0\)</c:formatCode>
                <c:ptCount val="48"/>
                <c:pt idx="0">
                  <c:v>50</c:v>
                </c:pt>
                <c:pt idx="1">
                  <c:v>68</c:v>
                </c:pt>
                <c:pt idx="2">
                  <c:v>39</c:v>
                </c:pt>
                <c:pt idx="3">
                  <c:v>51</c:v>
                </c:pt>
                <c:pt idx="4">
                  <c:v>62</c:v>
                </c:pt>
                <c:pt idx="5">
                  <c:v>33</c:v>
                </c:pt>
                <c:pt idx="6">
                  <c:v>44</c:v>
                </c:pt>
                <c:pt idx="7">
                  <c:v>38</c:v>
                </c:pt>
                <c:pt idx="8">
                  <c:v>52</c:v>
                </c:pt>
                <c:pt idx="9">
                  <c:v>50</c:v>
                </c:pt>
                <c:pt idx="10">
                  <c:v>62</c:v>
                </c:pt>
                <c:pt idx="11">
                  <c:v>38</c:v>
                </c:pt>
                <c:pt idx="12">
                  <c:v>62</c:v>
                </c:pt>
                <c:pt idx="13">
                  <c:v>62</c:v>
                </c:pt>
                <c:pt idx="14">
                  <c:v>50</c:v>
                </c:pt>
                <c:pt idx="15">
                  <c:v>68</c:v>
                </c:pt>
                <c:pt idx="16">
                  <c:v>50</c:v>
                </c:pt>
                <c:pt idx="17">
                  <c:v>50</c:v>
                </c:pt>
                <c:pt idx="18">
                  <c:v>56</c:v>
                </c:pt>
                <c:pt idx="19">
                  <c:v>50</c:v>
                </c:pt>
                <c:pt idx="20">
                  <c:v>68</c:v>
                </c:pt>
                <c:pt idx="21">
                  <c:v>62</c:v>
                </c:pt>
                <c:pt idx="22">
                  <c:v>50</c:v>
                </c:pt>
                <c:pt idx="23">
                  <c:v>68</c:v>
                </c:pt>
                <c:pt idx="24">
                  <c:v>56</c:v>
                </c:pt>
                <c:pt idx="25">
                  <c:v>46</c:v>
                </c:pt>
                <c:pt idx="26">
                  <c:v>62</c:v>
                </c:pt>
                <c:pt idx="27">
                  <c:v>44</c:v>
                </c:pt>
                <c:pt idx="28">
                  <c:v>50</c:v>
                </c:pt>
                <c:pt idx="29">
                  <c:v>28</c:v>
                </c:pt>
                <c:pt idx="30">
                  <c:v>45</c:v>
                </c:pt>
                <c:pt idx="31">
                  <c:v>50</c:v>
                </c:pt>
                <c:pt idx="32">
                  <c:v>45</c:v>
                </c:pt>
                <c:pt idx="33">
                  <c:v>56</c:v>
                </c:pt>
                <c:pt idx="34">
                  <c:v>58</c:v>
                </c:pt>
                <c:pt idx="35">
                  <c:v>39</c:v>
                </c:pt>
                <c:pt idx="36">
                  <c:v>44</c:v>
                </c:pt>
                <c:pt idx="37">
                  <c:v>50</c:v>
                </c:pt>
                <c:pt idx="38">
                  <c:v>56</c:v>
                </c:pt>
                <c:pt idx="39">
                  <c:v>44</c:v>
                </c:pt>
                <c:pt idx="40">
                  <c:v>62</c:v>
                </c:pt>
                <c:pt idx="41">
                  <c:v>50</c:v>
                </c:pt>
                <c:pt idx="42">
                  <c:v>50</c:v>
                </c:pt>
                <c:pt idx="43">
                  <c:v>50</c:v>
                </c:pt>
                <c:pt idx="44">
                  <c:v>39</c:v>
                </c:pt>
                <c:pt idx="45">
                  <c:v>39</c:v>
                </c:pt>
                <c:pt idx="46">
                  <c:v>34</c:v>
                </c:pt>
                <c:pt idx="47">
                  <c:v>50.638297872340424</c:v>
                </c:pt>
              </c:numCache>
            </c:numRef>
          </c:val>
          <c:extLst>
            <c:ext xmlns:c16="http://schemas.microsoft.com/office/drawing/2014/chart" uri="{C3380CC4-5D6E-409C-BE32-E72D297353CC}">
              <c16:uniqueId val="{00000002-165F-4384-80F1-627190922853}"/>
            </c:ext>
          </c:extLst>
        </c:ser>
        <c:ser>
          <c:idx val="7"/>
          <c:order val="5"/>
          <c:tx>
            <c:strRef>
              <c:f>全体版!$I$3</c:f>
              <c:strCache>
                <c:ptCount val="1"/>
                <c:pt idx="0">
                  <c:v>Ⅱ　自立支援・重度化防止等、保険給付の適正化事業に係る保険者支援の事業内容 　 (7)介護給付適正化（42点）</c:v>
                </c:pt>
              </c:strCache>
            </c:strRef>
          </c:tx>
          <c:spPr>
            <a:solidFill>
              <a:schemeClr val="accent2">
                <a:lumMod val="60000"/>
              </a:schemeClr>
            </a:solidFill>
            <a:ln>
              <a:noFill/>
            </a:ln>
            <a:effectLst/>
          </c:spPr>
          <c:invertIfNegative val="0"/>
          <c:cat>
            <c:strRef>
              <c:f>全体版!$A$4:$A$51</c:f>
              <c:strCache>
                <c:ptCount val="48"/>
                <c:pt idx="0">
                  <c:v>北海道</c:v>
                </c:pt>
                <c:pt idx="1">
                  <c:v>青森県</c:v>
                </c:pt>
                <c:pt idx="2">
                  <c:v>岩手県</c:v>
                </c:pt>
                <c:pt idx="3">
                  <c:v>宮城県</c:v>
                </c:pt>
                <c:pt idx="4">
                  <c:v>秋田県</c:v>
                </c:pt>
                <c:pt idx="5">
                  <c:v>山形県</c:v>
                </c:pt>
                <c:pt idx="6">
                  <c:v>福島県</c:v>
                </c:pt>
                <c:pt idx="7">
                  <c:v>茨城県</c:v>
                </c:pt>
                <c:pt idx="8">
                  <c:v>栃木県</c:v>
                </c:pt>
                <c:pt idx="9">
                  <c:v>群馬県</c:v>
                </c:pt>
                <c:pt idx="10">
                  <c:v>埼玉県</c:v>
                </c:pt>
                <c:pt idx="11">
                  <c:v>千葉県</c:v>
                </c:pt>
                <c:pt idx="12">
                  <c:v>東京都</c:v>
                </c:pt>
                <c:pt idx="13">
                  <c:v>神奈川県</c:v>
                </c:pt>
                <c:pt idx="14">
                  <c:v>新潟県</c:v>
                </c:pt>
                <c:pt idx="15">
                  <c:v>富山県</c:v>
                </c:pt>
                <c:pt idx="16">
                  <c:v>石川県</c:v>
                </c:pt>
                <c:pt idx="17">
                  <c:v>福井県</c:v>
                </c:pt>
                <c:pt idx="18">
                  <c:v>山梨県</c:v>
                </c:pt>
                <c:pt idx="19">
                  <c:v>長野県</c:v>
                </c:pt>
                <c:pt idx="20">
                  <c:v>岐阜県</c:v>
                </c:pt>
                <c:pt idx="21">
                  <c:v>静岡県</c:v>
                </c:pt>
                <c:pt idx="22">
                  <c:v>愛知県</c:v>
                </c:pt>
                <c:pt idx="23">
                  <c:v>三重県</c:v>
                </c:pt>
                <c:pt idx="24">
                  <c:v>滋賀県</c:v>
                </c:pt>
                <c:pt idx="25">
                  <c:v>京都府</c:v>
                </c:pt>
                <c:pt idx="26">
                  <c:v>大阪府</c:v>
                </c:pt>
                <c:pt idx="27">
                  <c:v>兵庫県</c:v>
                </c:pt>
                <c:pt idx="28">
                  <c:v>奈良県</c:v>
                </c:pt>
                <c:pt idx="29">
                  <c:v>和歌山県</c:v>
                </c:pt>
                <c:pt idx="30">
                  <c:v>鳥取県</c:v>
                </c:pt>
                <c:pt idx="31">
                  <c:v>島根県</c:v>
                </c:pt>
                <c:pt idx="32">
                  <c:v>岡山県</c:v>
                </c:pt>
                <c:pt idx="33">
                  <c:v>広島県</c:v>
                </c:pt>
                <c:pt idx="34">
                  <c:v>山口県</c:v>
                </c:pt>
                <c:pt idx="35">
                  <c:v>徳島県</c:v>
                </c:pt>
                <c:pt idx="36">
                  <c:v>香川県</c:v>
                </c:pt>
                <c:pt idx="37">
                  <c:v>愛媛県</c:v>
                </c:pt>
                <c:pt idx="38">
                  <c:v>高知県</c:v>
                </c:pt>
                <c:pt idx="39">
                  <c:v>福岡県</c:v>
                </c:pt>
                <c:pt idx="40">
                  <c:v>佐賀県</c:v>
                </c:pt>
                <c:pt idx="41">
                  <c:v>長崎県</c:v>
                </c:pt>
                <c:pt idx="42">
                  <c:v>熊本県</c:v>
                </c:pt>
                <c:pt idx="43">
                  <c:v>大分県</c:v>
                </c:pt>
                <c:pt idx="44">
                  <c:v>宮崎県</c:v>
                </c:pt>
                <c:pt idx="45">
                  <c:v>鹿児島県</c:v>
                </c:pt>
                <c:pt idx="46">
                  <c:v>沖縄県</c:v>
                </c:pt>
                <c:pt idx="47">
                  <c:v>平均</c:v>
                </c:pt>
              </c:strCache>
            </c:strRef>
          </c:cat>
          <c:val>
            <c:numRef>
              <c:f>全体版!$I$4:$I$51</c:f>
              <c:numCache>
                <c:formatCode>#,##0_);[Red]\(#,##0\)</c:formatCode>
                <c:ptCount val="48"/>
                <c:pt idx="0">
                  <c:v>25</c:v>
                </c:pt>
                <c:pt idx="1">
                  <c:v>37</c:v>
                </c:pt>
                <c:pt idx="2">
                  <c:v>20</c:v>
                </c:pt>
                <c:pt idx="3">
                  <c:v>15</c:v>
                </c:pt>
                <c:pt idx="4">
                  <c:v>20</c:v>
                </c:pt>
                <c:pt idx="5">
                  <c:v>15</c:v>
                </c:pt>
                <c:pt idx="6">
                  <c:v>25</c:v>
                </c:pt>
                <c:pt idx="7">
                  <c:v>30</c:v>
                </c:pt>
                <c:pt idx="8">
                  <c:v>20</c:v>
                </c:pt>
                <c:pt idx="9">
                  <c:v>25</c:v>
                </c:pt>
                <c:pt idx="10">
                  <c:v>30</c:v>
                </c:pt>
                <c:pt idx="11">
                  <c:v>30</c:v>
                </c:pt>
                <c:pt idx="12">
                  <c:v>25</c:v>
                </c:pt>
                <c:pt idx="13">
                  <c:v>25</c:v>
                </c:pt>
                <c:pt idx="14">
                  <c:v>37</c:v>
                </c:pt>
                <c:pt idx="15">
                  <c:v>30</c:v>
                </c:pt>
                <c:pt idx="16">
                  <c:v>32</c:v>
                </c:pt>
                <c:pt idx="17">
                  <c:v>27</c:v>
                </c:pt>
                <c:pt idx="18">
                  <c:v>37</c:v>
                </c:pt>
                <c:pt idx="19">
                  <c:v>37</c:v>
                </c:pt>
                <c:pt idx="20">
                  <c:v>25</c:v>
                </c:pt>
                <c:pt idx="21">
                  <c:v>30</c:v>
                </c:pt>
                <c:pt idx="22">
                  <c:v>37</c:v>
                </c:pt>
                <c:pt idx="23">
                  <c:v>20</c:v>
                </c:pt>
                <c:pt idx="24">
                  <c:v>37</c:v>
                </c:pt>
                <c:pt idx="25">
                  <c:v>30</c:v>
                </c:pt>
                <c:pt idx="26">
                  <c:v>37</c:v>
                </c:pt>
                <c:pt idx="27">
                  <c:v>32</c:v>
                </c:pt>
                <c:pt idx="28">
                  <c:v>37</c:v>
                </c:pt>
                <c:pt idx="29">
                  <c:v>25</c:v>
                </c:pt>
                <c:pt idx="30">
                  <c:v>30</c:v>
                </c:pt>
                <c:pt idx="31">
                  <c:v>37</c:v>
                </c:pt>
                <c:pt idx="32">
                  <c:v>37</c:v>
                </c:pt>
                <c:pt idx="33">
                  <c:v>25</c:v>
                </c:pt>
                <c:pt idx="34">
                  <c:v>37</c:v>
                </c:pt>
                <c:pt idx="35">
                  <c:v>27</c:v>
                </c:pt>
                <c:pt idx="36">
                  <c:v>37</c:v>
                </c:pt>
                <c:pt idx="37">
                  <c:v>42</c:v>
                </c:pt>
                <c:pt idx="38">
                  <c:v>25</c:v>
                </c:pt>
                <c:pt idx="39">
                  <c:v>37</c:v>
                </c:pt>
                <c:pt idx="40">
                  <c:v>20</c:v>
                </c:pt>
                <c:pt idx="41">
                  <c:v>42</c:v>
                </c:pt>
                <c:pt idx="42">
                  <c:v>42</c:v>
                </c:pt>
                <c:pt idx="43">
                  <c:v>37</c:v>
                </c:pt>
                <c:pt idx="44">
                  <c:v>37</c:v>
                </c:pt>
                <c:pt idx="45">
                  <c:v>37</c:v>
                </c:pt>
                <c:pt idx="46">
                  <c:v>32</c:v>
                </c:pt>
                <c:pt idx="47">
                  <c:v>30.48936170212766</c:v>
                </c:pt>
              </c:numCache>
            </c:numRef>
          </c:val>
          <c:extLst>
            <c:ext xmlns:c16="http://schemas.microsoft.com/office/drawing/2014/chart" uri="{C3380CC4-5D6E-409C-BE32-E72D297353CC}">
              <c16:uniqueId val="{00000003-165F-4384-80F1-627190922853}"/>
            </c:ext>
          </c:extLst>
        </c:ser>
        <c:ser>
          <c:idx val="6"/>
          <c:order val="6"/>
          <c:tx>
            <c:strRef>
              <c:f>全体版!$H$3</c:f>
              <c:strCache>
                <c:ptCount val="1"/>
                <c:pt idx="0">
                  <c:v>Ⅱ　自立支援・重度化防止等、保険給付の適正化事業に係る保険者支援の事業内容 　(6)認知症総合支援（24点）</c:v>
                </c:pt>
              </c:strCache>
            </c:strRef>
          </c:tx>
          <c:spPr>
            <a:solidFill>
              <a:schemeClr val="accent1">
                <a:lumMod val="60000"/>
              </a:schemeClr>
            </a:solidFill>
            <a:ln>
              <a:noFill/>
            </a:ln>
            <a:effectLst/>
          </c:spPr>
          <c:invertIfNegative val="0"/>
          <c:cat>
            <c:strRef>
              <c:f>全体版!$A$4:$A$51</c:f>
              <c:strCache>
                <c:ptCount val="48"/>
                <c:pt idx="0">
                  <c:v>北海道</c:v>
                </c:pt>
                <c:pt idx="1">
                  <c:v>青森県</c:v>
                </c:pt>
                <c:pt idx="2">
                  <c:v>岩手県</c:v>
                </c:pt>
                <c:pt idx="3">
                  <c:v>宮城県</c:v>
                </c:pt>
                <c:pt idx="4">
                  <c:v>秋田県</c:v>
                </c:pt>
                <c:pt idx="5">
                  <c:v>山形県</c:v>
                </c:pt>
                <c:pt idx="6">
                  <c:v>福島県</c:v>
                </c:pt>
                <c:pt idx="7">
                  <c:v>茨城県</c:v>
                </c:pt>
                <c:pt idx="8">
                  <c:v>栃木県</c:v>
                </c:pt>
                <c:pt idx="9">
                  <c:v>群馬県</c:v>
                </c:pt>
                <c:pt idx="10">
                  <c:v>埼玉県</c:v>
                </c:pt>
                <c:pt idx="11">
                  <c:v>千葉県</c:v>
                </c:pt>
                <c:pt idx="12">
                  <c:v>東京都</c:v>
                </c:pt>
                <c:pt idx="13">
                  <c:v>神奈川県</c:v>
                </c:pt>
                <c:pt idx="14">
                  <c:v>新潟県</c:v>
                </c:pt>
                <c:pt idx="15">
                  <c:v>富山県</c:v>
                </c:pt>
                <c:pt idx="16">
                  <c:v>石川県</c:v>
                </c:pt>
                <c:pt idx="17">
                  <c:v>福井県</c:v>
                </c:pt>
                <c:pt idx="18">
                  <c:v>山梨県</c:v>
                </c:pt>
                <c:pt idx="19">
                  <c:v>長野県</c:v>
                </c:pt>
                <c:pt idx="20">
                  <c:v>岐阜県</c:v>
                </c:pt>
                <c:pt idx="21">
                  <c:v>静岡県</c:v>
                </c:pt>
                <c:pt idx="22">
                  <c:v>愛知県</c:v>
                </c:pt>
                <c:pt idx="23">
                  <c:v>三重県</c:v>
                </c:pt>
                <c:pt idx="24">
                  <c:v>滋賀県</c:v>
                </c:pt>
                <c:pt idx="25">
                  <c:v>京都府</c:v>
                </c:pt>
                <c:pt idx="26">
                  <c:v>大阪府</c:v>
                </c:pt>
                <c:pt idx="27">
                  <c:v>兵庫県</c:v>
                </c:pt>
                <c:pt idx="28">
                  <c:v>奈良県</c:v>
                </c:pt>
                <c:pt idx="29">
                  <c:v>和歌山県</c:v>
                </c:pt>
                <c:pt idx="30">
                  <c:v>鳥取県</c:v>
                </c:pt>
                <c:pt idx="31">
                  <c:v>島根県</c:v>
                </c:pt>
                <c:pt idx="32">
                  <c:v>岡山県</c:v>
                </c:pt>
                <c:pt idx="33">
                  <c:v>広島県</c:v>
                </c:pt>
                <c:pt idx="34">
                  <c:v>山口県</c:v>
                </c:pt>
                <c:pt idx="35">
                  <c:v>徳島県</c:v>
                </c:pt>
                <c:pt idx="36">
                  <c:v>香川県</c:v>
                </c:pt>
                <c:pt idx="37">
                  <c:v>愛媛県</c:v>
                </c:pt>
                <c:pt idx="38">
                  <c:v>高知県</c:v>
                </c:pt>
                <c:pt idx="39">
                  <c:v>福岡県</c:v>
                </c:pt>
                <c:pt idx="40">
                  <c:v>佐賀県</c:v>
                </c:pt>
                <c:pt idx="41">
                  <c:v>長崎県</c:v>
                </c:pt>
                <c:pt idx="42">
                  <c:v>熊本県</c:v>
                </c:pt>
                <c:pt idx="43">
                  <c:v>大分県</c:v>
                </c:pt>
                <c:pt idx="44">
                  <c:v>宮崎県</c:v>
                </c:pt>
                <c:pt idx="45">
                  <c:v>鹿児島県</c:v>
                </c:pt>
                <c:pt idx="46">
                  <c:v>沖縄県</c:v>
                </c:pt>
                <c:pt idx="47">
                  <c:v>平均</c:v>
                </c:pt>
              </c:strCache>
            </c:strRef>
          </c:cat>
          <c:val>
            <c:numRef>
              <c:f>全体版!$H$4:$H$51</c:f>
              <c:numCache>
                <c:formatCode>#,##0_);[Red]\(#,##0\)</c:formatCode>
                <c:ptCount val="48"/>
                <c:pt idx="0">
                  <c:v>24</c:v>
                </c:pt>
                <c:pt idx="1">
                  <c:v>24</c:v>
                </c:pt>
                <c:pt idx="2">
                  <c:v>6</c:v>
                </c:pt>
                <c:pt idx="3">
                  <c:v>18</c:v>
                </c:pt>
                <c:pt idx="4">
                  <c:v>6</c:v>
                </c:pt>
                <c:pt idx="5">
                  <c:v>0</c:v>
                </c:pt>
                <c:pt idx="6">
                  <c:v>10</c:v>
                </c:pt>
                <c:pt idx="7">
                  <c:v>16</c:v>
                </c:pt>
                <c:pt idx="8">
                  <c:v>24</c:v>
                </c:pt>
                <c:pt idx="9">
                  <c:v>24</c:v>
                </c:pt>
                <c:pt idx="10">
                  <c:v>24</c:v>
                </c:pt>
                <c:pt idx="11">
                  <c:v>24</c:v>
                </c:pt>
                <c:pt idx="12">
                  <c:v>24</c:v>
                </c:pt>
                <c:pt idx="13">
                  <c:v>24</c:v>
                </c:pt>
                <c:pt idx="14">
                  <c:v>24</c:v>
                </c:pt>
                <c:pt idx="15">
                  <c:v>24</c:v>
                </c:pt>
                <c:pt idx="16">
                  <c:v>16</c:v>
                </c:pt>
                <c:pt idx="17">
                  <c:v>18</c:v>
                </c:pt>
                <c:pt idx="18">
                  <c:v>24</c:v>
                </c:pt>
                <c:pt idx="19">
                  <c:v>24</c:v>
                </c:pt>
                <c:pt idx="20">
                  <c:v>24</c:v>
                </c:pt>
                <c:pt idx="21">
                  <c:v>24</c:v>
                </c:pt>
                <c:pt idx="22">
                  <c:v>18</c:v>
                </c:pt>
                <c:pt idx="23">
                  <c:v>24</c:v>
                </c:pt>
                <c:pt idx="24">
                  <c:v>24</c:v>
                </c:pt>
                <c:pt idx="25">
                  <c:v>24</c:v>
                </c:pt>
                <c:pt idx="26">
                  <c:v>24</c:v>
                </c:pt>
                <c:pt idx="27">
                  <c:v>24</c:v>
                </c:pt>
                <c:pt idx="28">
                  <c:v>24</c:v>
                </c:pt>
                <c:pt idx="29">
                  <c:v>22</c:v>
                </c:pt>
                <c:pt idx="30">
                  <c:v>12</c:v>
                </c:pt>
                <c:pt idx="31">
                  <c:v>24</c:v>
                </c:pt>
                <c:pt idx="32">
                  <c:v>24</c:v>
                </c:pt>
                <c:pt idx="33">
                  <c:v>18</c:v>
                </c:pt>
                <c:pt idx="34">
                  <c:v>24</c:v>
                </c:pt>
                <c:pt idx="35">
                  <c:v>24</c:v>
                </c:pt>
                <c:pt idx="36">
                  <c:v>24</c:v>
                </c:pt>
                <c:pt idx="37">
                  <c:v>24</c:v>
                </c:pt>
                <c:pt idx="38">
                  <c:v>22</c:v>
                </c:pt>
                <c:pt idx="39">
                  <c:v>22</c:v>
                </c:pt>
                <c:pt idx="40">
                  <c:v>22</c:v>
                </c:pt>
                <c:pt idx="41">
                  <c:v>24</c:v>
                </c:pt>
                <c:pt idx="42">
                  <c:v>24</c:v>
                </c:pt>
                <c:pt idx="43">
                  <c:v>24</c:v>
                </c:pt>
                <c:pt idx="44">
                  <c:v>18</c:v>
                </c:pt>
                <c:pt idx="45">
                  <c:v>24</c:v>
                </c:pt>
                <c:pt idx="46">
                  <c:v>10</c:v>
                </c:pt>
                <c:pt idx="47">
                  <c:v>20.723404255319149</c:v>
                </c:pt>
              </c:numCache>
            </c:numRef>
          </c:val>
          <c:extLst>
            <c:ext xmlns:c16="http://schemas.microsoft.com/office/drawing/2014/chart" uri="{C3380CC4-5D6E-409C-BE32-E72D297353CC}">
              <c16:uniqueId val="{00000004-165F-4384-80F1-627190922853}"/>
            </c:ext>
          </c:extLst>
        </c:ser>
        <c:ser>
          <c:idx val="5"/>
          <c:order val="7"/>
          <c:tx>
            <c:strRef>
              <c:f>全体版!$G$3</c:f>
              <c:strCache>
                <c:ptCount val="1"/>
                <c:pt idx="0">
                  <c:v>Ⅱ　自立支援・重度化防止等、保険給付の適正化事業に係る保険者支援の事業内容 　 (5)在宅医療・介護連携（105点）</c:v>
                </c:pt>
              </c:strCache>
            </c:strRef>
          </c:tx>
          <c:spPr>
            <a:solidFill>
              <a:schemeClr val="accent6"/>
            </a:solidFill>
            <a:ln>
              <a:noFill/>
            </a:ln>
            <a:effectLst/>
          </c:spPr>
          <c:invertIfNegative val="0"/>
          <c:cat>
            <c:strRef>
              <c:f>全体版!$A$4:$A$51</c:f>
              <c:strCache>
                <c:ptCount val="48"/>
                <c:pt idx="0">
                  <c:v>北海道</c:v>
                </c:pt>
                <c:pt idx="1">
                  <c:v>青森県</c:v>
                </c:pt>
                <c:pt idx="2">
                  <c:v>岩手県</c:v>
                </c:pt>
                <c:pt idx="3">
                  <c:v>宮城県</c:v>
                </c:pt>
                <c:pt idx="4">
                  <c:v>秋田県</c:v>
                </c:pt>
                <c:pt idx="5">
                  <c:v>山形県</c:v>
                </c:pt>
                <c:pt idx="6">
                  <c:v>福島県</c:v>
                </c:pt>
                <c:pt idx="7">
                  <c:v>茨城県</c:v>
                </c:pt>
                <c:pt idx="8">
                  <c:v>栃木県</c:v>
                </c:pt>
                <c:pt idx="9">
                  <c:v>群馬県</c:v>
                </c:pt>
                <c:pt idx="10">
                  <c:v>埼玉県</c:v>
                </c:pt>
                <c:pt idx="11">
                  <c:v>千葉県</c:v>
                </c:pt>
                <c:pt idx="12">
                  <c:v>東京都</c:v>
                </c:pt>
                <c:pt idx="13">
                  <c:v>神奈川県</c:v>
                </c:pt>
                <c:pt idx="14">
                  <c:v>新潟県</c:v>
                </c:pt>
                <c:pt idx="15">
                  <c:v>富山県</c:v>
                </c:pt>
                <c:pt idx="16">
                  <c:v>石川県</c:v>
                </c:pt>
                <c:pt idx="17">
                  <c:v>福井県</c:v>
                </c:pt>
                <c:pt idx="18">
                  <c:v>山梨県</c:v>
                </c:pt>
                <c:pt idx="19">
                  <c:v>長野県</c:v>
                </c:pt>
                <c:pt idx="20">
                  <c:v>岐阜県</c:v>
                </c:pt>
                <c:pt idx="21">
                  <c:v>静岡県</c:v>
                </c:pt>
                <c:pt idx="22">
                  <c:v>愛知県</c:v>
                </c:pt>
                <c:pt idx="23">
                  <c:v>三重県</c:v>
                </c:pt>
                <c:pt idx="24">
                  <c:v>滋賀県</c:v>
                </c:pt>
                <c:pt idx="25">
                  <c:v>京都府</c:v>
                </c:pt>
                <c:pt idx="26">
                  <c:v>大阪府</c:v>
                </c:pt>
                <c:pt idx="27">
                  <c:v>兵庫県</c:v>
                </c:pt>
                <c:pt idx="28">
                  <c:v>奈良県</c:v>
                </c:pt>
                <c:pt idx="29">
                  <c:v>和歌山県</c:v>
                </c:pt>
                <c:pt idx="30">
                  <c:v>鳥取県</c:v>
                </c:pt>
                <c:pt idx="31">
                  <c:v>島根県</c:v>
                </c:pt>
                <c:pt idx="32">
                  <c:v>岡山県</c:v>
                </c:pt>
                <c:pt idx="33">
                  <c:v>広島県</c:v>
                </c:pt>
                <c:pt idx="34">
                  <c:v>山口県</c:v>
                </c:pt>
                <c:pt idx="35">
                  <c:v>徳島県</c:v>
                </c:pt>
                <c:pt idx="36">
                  <c:v>香川県</c:v>
                </c:pt>
                <c:pt idx="37">
                  <c:v>愛媛県</c:v>
                </c:pt>
                <c:pt idx="38">
                  <c:v>高知県</c:v>
                </c:pt>
                <c:pt idx="39">
                  <c:v>福岡県</c:v>
                </c:pt>
                <c:pt idx="40">
                  <c:v>佐賀県</c:v>
                </c:pt>
                <c:pt idx="41">
                  <c:v>長崎県</c:v>
                </c:pt>
                <c:pt idx="42">
                  <c:v>熊本県</c:v>
                </c:pt>
                <c:pt idx="43">
                  <c:v>大分県</c:v>
                </c:pt>
                <c:pt idx="44">
                  <c:v>宮崎県</c:v>
                </c:pt>
                <c:pt idx="45">
                  <c:v>鹿児島県</c:v>
                </c:pt>
                <c:pt idx="46">
                  <c:v>沖縄県</c:v>
                </c:pt>
                <c:pt idx="47">
                  <c:v>平均</c:v>
                </c:pt>
              </c:strCache>
            </c:strRef>
          </c:cat>
          <c:val>
            <c:numRef>
              <c:f>全体版!$G$4:$G$51</c:f>
              <c:numCache>
                <c:formatCode>#,##0_);[Red]\(#,##0\)</c:formatCode>
                <c:ptCount val="48"/>
                <c:pt idx="0">
                  <c:v>93</c:v>
                </c:pt>
                <c:pt idx="1">
                  <c:v>93</c:v>
                </c:pt>
                <c:pt idx="2">
                  <c:v>62</c:v>
                </c:pt>
                <c:pt idx="3">
                  <c:v>64</c:v>
                </c:pt>
                <c:pt idx="4">
                  <c:v>53</c:v>
                </c:pt>
                <c:pt idx="5">
                  <c:v>93</c:v>
                </c:pt>
                <c:pt idx="6">
                  <c:v>41</c:v>
                </c:pt>
                <c:pt idx="7">
                  <c:v>41</c:v>
                </c:pt>
                <c:pt idx="8">
                  <c:v>105</c:v>
                </c:pt>
                <c:pt idx="9">
                  <c:v>93</c:v>
                </c:pt>
                <c:pt idx="10">
                  <c:v>93</c:v>
                </c:pt>
                <c:pt idx="11">
                  <c:v>75</c:v>
                </c:pt>
                <c:pt idx="12">
                  <c:v>93</c:v>
                </c:pt>
                <c:pt idx="13">
                  <c:v>77</c:v>
                </c:pt>
                <c:pt idx="14">
                  <c:v>73</c:v>
                </c:pt>
                <c:pt idx="15">
                  <c:v>105</c:v>
                </c:pt>
                <c:pt idx="16">
                  <c:v>87</c:v>
                </c:pt>
                <c:pt idx="17">
                  <c:v>85</c:v>
                </c:pt>
                <c:pt idx="18">
                  <c:v>93</c:v>
                </c:pt>
                <c:pt idx="19">
                  <c:v>105</c:v>
                </c:pt>
                <c:pt idx="20">
                  <c:v>87</c:v>
                </c:pt>
                <c:pt idx="21">
                  <c:v>93</c:v>
                </c:pt>
                <c:pt idx="22">
                  <c:v>95</c:v>
                </c:pt>
                <c:pt idx="23">
                  <c:v>93</c:v>
                </c:pt>
                <c:pt idx="24">
                  <c:v>105</c:v>
                </c:pt>
                <c:pt idx="25">
                  <c:v>105</c:v>
                </c:pt>
                <c:pt idx="26">
                  <c:v>93</c:v>
                </c:pt>
                <c:pt idx="27">
                  <c:v>87</c:v>
                </c:pt>
                <c:pt idx="28">
                  <c:v>60</c:v>
                </c:pt>
                <c:pt idx="29">
                  <c:v>93</c:v>
                </c:pt>
                <c:pt idx="30">
                  <c:v>105</c:v>
                </c:pt>
                <c:pt idx="31">
                  <c:v>105</c:v>
                </c:pt>
                <c:pt idx="32">
                  <c:v>79</c:v>
                </c:pt>
                <c:pt idx="33">
                  <c:v>105</c:v>
                </c:pt>
                <c:pt idx="34">
                  <c:v>89</c:v>
                </c:pt>
                <c:pt idx="35">
                  <c:v>83</c:v>
                </c:pt>
                <c:pt idx="36">
                  <c:v>75</c:v>
                </c:pt>
                <c:pt idx="37">
                  <c:v>75</c:v>
                </c:pt>
                <c:pt idx="38">
                  <c:v>83</c:v>
                </c:pt>
                <c:pt idx="39">
                  <c:v>105</c:v>
                </c:pt>
                <c:pt idx="40">
                  <c:v>105</c:v>
                </c:pt>
                <c:pt idx="41">
                  <c:v>89</c:v>
                </c:pt>
                <c:pt idx="42">
                  <c:v>105</c:v>
                </c:pt>
                <c:pt idx="43">
                  <c:v>105</c:v>
                </c:pt>
                <c:pt idx="44">
                  <c:v>49</c:v>
                </c:pt>
                <c:pt idx="45">
                  <c:v>105</c:v>
                </c:pt>
                <c:pt idx="46">
                  <c:v>87</c:v>
                </c:pt>
                <c:pt idx="47">
                  <c:v>86.893617021276597</c:v>
                </c:pt>
              </c:numCache>
            </c:numRef>
          </c:val>
          <c:extLst>
            <c:ext xmlns:c16="http://schemas.microsoft.com/office/drawing/2014/chart" uri="{C3380CC4-5D6E-409C-BE32-E72D297353CC}">
              <c16:uniqueId val="{00000005-165F-4384-80F1-627190922853}"/>
            </c:ext>
          </c:extLst>
        </c:ser>
        <c:ser>
          <c:idx val="4"/>
          <c:order val="8"/>
          <c:tx>
            <c:strRef>
              <c:f>全体版!$F$3</c:f>
              <c:strCache>
                <c:ptCount val="1"/>
                <c:pt idx="0">
                  <c:v>Ⅱ　自立支援・重度化防止等、保険給付の適正化事業に係る保険者支援の事業内容 　(4)リハ職活用（76点）</c:v>
                </c:pt>
              </c:strCache>
            </c:strRef>
          </c:tx>
          <c:spPr>
            <a:solidFill>
              <a:schemeClr val="accent5"/>
            </a:solidFill>
            <a:ln>
              <a:noFill/>
            </a:ln>
            <a:effectLst/>
          </c:spPr>
          <c:invertIfNegative val="0"/>
          <c:cat>
            <c:strRef>
              <c:f>全体版!$A$4:$A$51</c:f>
              <c:strCache>
                <c:ptCount val="48"/>
                <c:pt idx="0">
                  <c:v>北海道</c:v>
                </c:pt>
                <c:pt idx="1">
                  <c:v>青森県</c:v>
                </c:pt>
                <c:pt idx="2">
                  <c:v>岩手県</c:v>
                </c:pt>
                <c:pt idx="3">
                  <c:v>宮城県</c:v>
                </c:pt>
                <c:pt idx="4">
                  <c:v>秋田県</c:v>
                </c:pt>
                <c:pt idx="5">
                  <c:v>山形県</c:v>
                </c:pt>
                <c:pt idx="6">
                  <c:v>福島県</c:v>
                </c:pt>
                <c:pt idx="7">
                  <c:v>茨城県</c:v>
                </c:pt>
                <c:pt idx="8">
                  <c:v>栃木県</c:v>
                </c:pt>
                <c:pt idx="9">
                  <c:v>群馬県</c:v>
                </c:pt>
                <c:pt idx="10">
                  <c:v>埼玉県</c:v>
                </c:pt>
                <c:pt idx="11">
                  <c:v>千葉県</c:v>
                </c:pt>
                <c:pt idx="12">
                  <c:v>東京都</c:v>
                </c:pt>
                <c:pt idx="13">
                  <c:v>神奈川県</c:v>
                </c:pt>
                <c:pt idx="14">
                  <c:v>新潟県</c:v>
                </c:pt>
                <c:pt idx="15">
                  <c:v>富山県</c:v>
                </c:pt>
                <c:pt idx="16">
                  <c:v>石川県</c:v>
                </c:pt>
                <c:pt idx="17">
                  <c:v>福井県</c:v>
                </c:pt>
                <c:pt idx="18">
                  <c:v>山梨県</c:v>
                </c:pt>
                <c:pt idx="19">
                  <c:v>長野県</c:v>
                </c:pt>
                <c:pt idx="20">
                  <c:v>岐阜県</c:v>
                </c:pt>
                <c:pt idx="21">
                  <c:v>静岡県</c:v>
                </c:pt>
                <c:pt idx="22">
                  <c:v>愛知県</c:v>
                </c:pt>
                <c:pt idx="23">
                  <c:v>三重県</c:v>
                </c:pt>
                <c:pt idx="24">
                  <c:v>滋賀県</c:v>
                </c:pt>
                <c:pt idx="25">
                  <c:v>京都府</c:v>
                </c:pt>
                <c:pt idx="26">
                  <c:v>大阪府</c:v>
                </c:pt>
                <c:pt idx="27">
                  <c:v>兵庫県</c:v>
                </c:pt>
                <c:pt idx="28">
                  <c:v>奈良県</c:v>
                </c:pt>
                <c:pt idx="29">
                  <c:v>和歌山県</c:v>
                </c:pt>
                <c:pt idx="30">
                  <c:v>鳥取県</c:v>
                </c:pt>
                <c:pt idx="31">
                  <c:v>島根県</c:v>
                </c:pt>
                <c:pt idx="32">
                  <c:v>岡山県</c:v>
                </c:pt>
                <c:pt idx="33">
                  <c:v>広島県</c:v>
                </c:pt>
                <c:pt idx="34">
                  <c:v>山口県</c:v>
                </c:pt>
                <c:pt idx="35">
                  <c:v>徳島県</c:v>
                </c:pt>
                <c:pt idx="36">
                  <c:v>香川県</c:v>
                </c:pt>
                <c:pt idx="37">
                  <c:v>愛媛県</c:v>
                </c:pt>
                <c:pt idx="38">
                  <c:v>高知県</c:v>
                </c:pt>
                <c:pt idx="39">
                  <c:v>福岡県</c:v>
                </c:pt>
                <c:pt idx="40">
                  <c:v>佐賀県</c:v>
                </c:pt>
                <c:pt idx="41">
                  <c:v>長崎県</c:v>
                </c:pt>
                <c:pt idx="42">
                  <c:v>熊本県</c:v>
                </c:pt>
                <c:pt idx="43">
                  <c:v>大分県</c:v>
                </c:pt>
                <c:pt idx="44">
                  <c:v>宮崎県</c:v>
                </c:pt>
                <c:pt idx="45">
                  <c:v>鹿児島県</c:v>
                </c:pt>
                <c:pt idx="46">
                  <c:v>沖縄県</c:v>
                </c:pt>
                <c:pt idx="47">
                  <c:v>平均</c:v>
                </c:pt>
              </c:strCache>
            </c:strRef>
          </c:cat>
          <c:val>
            <c:numRef>
              <c:f>全体版!$F$4:$F$51</c:f>
              <c:numCache>
                <c:formatCode>#,##0_);[Red]\(#,##0\)</c:formatCode>
                <c:ptCount val="48"/>
                <c:pt idx="0">
                  <c:v>46</c:v>
                </c:pt>
                <c:pt idx="1">
                  <c:v>46</c:v>
                </c:pt>
                <c:pt idx="2">
                  <c:v>70</c:v>
                </c:pt>
                <c:pt idx="3">
                  <c:v>76</c:v>
                </c:pt>
                <c:pt idx="4">
                  <c:v>58</c:v>
                </c:pt>
                <c:pt idx="5">
                  <c:v>40</c:v>
                </c:pt>
                <c:pt idx="6">
                  <c:v>52</c:v>
                </c:pt>
                <c:pt idx="7">
                  <c:v>76</c:v>
                </c:pt>
                <c:pt idx="8">
                  <c:v>28</c:v>
                </c:pt>
                <c:pt idx="9">
                  <c:v>70</c:v>
                </c:pt>
                <c:pt idx="10">
                  <c:v>70</c:v>
                </c:pt>
                <c:pt idx="11">
                  <c:v>58</c:v>
                </c:pt>
                <c:pt idx="12">
                  <c:v>76</c:v>
                </c:pt>
                <c:pt idx="13">
                  <c:v>58</c:v>
                </c:pt>
                <c:pt idx="14">
                  <c:v>70</c:v>
                </c:pt>
                <c:pt idx="15">
                  <c:v>70</c:v>
                </c:pt>
                <c:pt idx="16">
                  <c:v>70</c:v>
                </c:pt>
                <c:pt idx="17">
                  <c:v>64</c:v>
                </c:pt>
                <c:pt idx="18">
                  <c:v>70</c:v>
                </c:pt>
                <c:pt idx="19">
                  <c:v>40</c:v>
                </c:pt>
                <c:pt idx="20">
                  <c:v>70</c:v>
                </c:pt>
                <c:pt idx="21">
                  <c:v>76</c:v>
                </c:pt>
                <c:pt idx="22">
                  <c:v>70</c:v>
                </c:pt>
                <c:pt idx="23">
                  <c:v>70</c:v>
                </c:pt>
                <c:pt idx="24">
                  <c:v>70</c:v>
                </c:pt>
                <c:pt idx="25">
                  <c:v>70</c:v>
                </c:pt>
                <c:pt idx="26">
                  <c:v>70</c:v>
                </c:pt>
                <c:pt idx="27">
                  <c:v>58</c:v>
                </c:pt>
                <c:pt idx="28">
                  <c:v>46</c:v>
                </c:pt>
                <c:pt idx="29">
                  <c:v>70</c:v>
                </c:pt>
                <c:pt idx="30">
                  <c:v>64</c:v>
                </c:pt>
                <c:pt idx="31">
                  <c:v>76</c:v>
                </c:pt>
                <c:pt idx="32">
                  <c:v>64</c:v>
                </c:pt>
                <c:pt idx="33">
                  <c:v>70</c:v>
                </c:pt>
                <c:pt idx="34">
                  <c:v>52</c:v>
                </c:pt>
                <c:pt idx="35">
                  <c:v>70</c:v>
                </c:pt>
                <c:pt idx="36">
                  <c:v>76</c:v>
                </c:pt>
                <c:pt idx="37">
                  <c:v>64</c:v>
                </c:pt>
                <c:pt idx="38">
                  <c:v>58</c:v>
                </c:pt>
                <c:pt idx="39">
                  <c:v>70</c:v>
                </c:pt>
                <c:pt idx="40">
                  <c:v>70</c:v>
                </c:pt>
                <c:pt idx="41">
                  <c:v>70</c:v>
                </c:pt>
                <c:pt idx="42">
                  <c:v>70</c:v>
                </c:pt>
                <c:pt idx="43">
                  <c:v>76</c:v>
                </c:pt>
                <c:pt idx="44">
                  <c:v>58</c:v>
                </c:pt>
                <c:pt idx="45">
                  <c:v>64</c:v>
                </c:pt>
                <c:pt idx="46">
                  <c:v>46</c:v>
                </c:pt>
                <c:pt idx="47">
                  <c:v>63.744680851063826</c:v>
                </c:pt>
              </c:numCache>
            </c:numRef>
          </c:val>
          <c:extLst>
            <c:ext xmlns:c16="http://schemas.microsoft.com/office/drawing/2014/chart" uri="{C3380CC4-5D6E-409C-BE32-E72D297353CC}">
              <c16:uniqueId val="{00000006-165F-4384-80F1-627190922853}"/>
            </c:ext>
          </c:extLst>
        </c:ser>
        <c:ser>
          <c:idx val="3"/>
          <c:order val="9"/>
          <c:tx>
            <c:strRef>
              <c:f>全体版!$E$3</c:f>
              <c:strCache>
                <c:ptCount val="1"/>
                <c:pt idx="0">
                  <c:v>Ⅱ　自立支援・重度化防止等、保険給付の適正化事業に係る保険者支援の事業内容 　 (3)生活支援体制整備等（76点）</c:v>
                </c:pt>
              </c:strCache>
            </c:strRef>
          </c:tx>
          <c:spPr>
            <a:solidFill>
              <a:schemeClr val="accent4"/>
            </a:solidFill>
            <a:ln>
              <a:noFill/>
            </a:ln>
            <a:effectLst/>
          </c:spPr>
          <c:invertIfNegative val="0"/>
          <c:cat>
            <c:strRef>
              <c:f>全体版!$A$4:$A$51</c:f>
              <c:strCache>
                <c:ptCount val="48"/>
                <c:pt idx="0">
                  <c:v>北海道</c:v>
                </c:pt>
                <c:pt idx="1">
                  <c:v>青森県</c:v>
                </c:pt>
                <c:pt idx="2">
                  <c:v>岩手県</c:v>
                </c:pt>
                <c:pt idx="3">
                  <c:v>宮城県</c:v>
                </c:pt>
                <c:pt idx="4">
                  <c:v>秋田県</c:v>
                </c:pt>
                <c:pt idx="5">
                  <c:v>山形県</c:v>
                </c:pt>
                <c:pt idx="6">
                  <c:v>福島県</c:v>
                </c:pt>
                <c:pt idx="7">
                  <c:v>茨城県</c:v>
                </c:pt>
                <c:pt idx="8">
                  <c:v>栃木県</c:v>
                </c:pt>
                <c:pt idx="9">
                  <c:v>群馬県</c:v>
                </c:pt>
                <c:pt idx="10">
                  <c:v>埼玉県</c:v>
                </c:pt>
                <c:pt idx="11">
                  <c:v>千葉県</c:v>
                </c:pt>
                <c:pt idx="12">
                  <c:v>東京都</c:v>
                </c:pt>
                <c:pt idx="13">
                  <c:v>神奈川県</c:v>
                </c:pt>
                <c:pt idx="14">
                  <c:v>新潟県</c:v>
                </c:pt>
                <c:pt idx="15">
                  <c:v>富山県</c:v>
                </c:pt>
                <c:pt idx="16">
                  <c:v>石川県</c:v>
                </c:pt>
                <c:pt idx="17">
                  <c:v>福井県</c:v>
                </c:pt>
                <c:pt idx="18">
                  <c:v>山梨県</c:v>
                </c:pt>
                <c:pt idx="19">
                  <c:v>長野県</c:v>
                </c:pt>
                <c:pt idx="20">
                  <c:v>岐阜県</c:v>
                </c:pt>
                <c:pt idx="21">
                  <c:v>静岡県</c:v>
                </c:pt>
                <c:pt idx="22">
                  <c:v>愛知県</c:v>
                </c:pt>
                <c:pt idx="23">
                  <c:v>三重県</c:v>
                </c:pt>
                <c:pt idx="24">
                  <c:v>滋賀県</c:v>
                </c:pt>
                <c:pt idx="25">
                  <c:v>京都府</c:v>
                </c:pt>
                <c:pt idx="26">
                  <c:v>大阪府</c:v>
                </c:pt>
                <c:pt idx="27">
                  <c:v>兵庫県</c:v>
                </c:pt>
                <c:pt idx="28">
                  <c:v>奈良県</c:v>
                </c:pt>
                <c:pt idx="29">
                  <c:v>和歌山県</c:v>
                </c:pt>
                <c:pt idx="30">
                  <c:v>鳥取県</c:v>
                </c:pt>
                <c:pt idx="31">
                  <c:v>島根県</c:v>
                </c:pt>
                <c:pt idx="32">
                  <c:v>岡山県</c:v>
                </c:pt>
                <c:pt idx="33">
                  <c:v>広島県</c:v>
                </c:pt>
                <c:pt idx="34">
                  <c:v>山口県</c:v>
                </c:pt>
                <c:pt idx="35">
                  <c:v>徳島県</c:v>
                </c:pt>
                <c:pt idx="36">
                  <c:v>香川県</c:v>
                </c:pt>
                <c:pt idx="37">
                  <c:v>愛媛県</c:v>
                </c:pt>
                <c:pt idx="38">
                  <c:v>高知県</c:v>
                </c:pt>
                <c:pt idx="39">
                  <c:v>福岡県</c:v>
                </c:pt>
                <c:pt idx="40">
                  <c:v>佐賀県</c:v>
                </c:pt>
                <c:pt idx="41">
                  <c:v>長崎県</c:v>
                </c:pt>
                <c:pt idx="42">
                  <c:v>熊本県</c:v>
                </c:pt>
                <c:pt idx="43">
                  <c:v>大分県</c:v>
                </c:pt>
                <c:pt idx="44">
                  <c:v>宮崎県</c:v>
                </c:pt>
                <c:pt idx="45">
                  <c:v>鹿児島県</c:v>
                </c:pt>
                <c:pt idx="46">
                  <c:v>沖縄県</c:v>
                </c:pt>
                <c:pt idx="47">
                  <c:v>平均</c:v>
                </c:pt>
              </c:strCache>
            </c:strRef>
          </c:cat>
          <c:val>
            <c:numRef>
              <c:f>全体版!$E$4:$E$51</c:f>
              <c:numCache>
                <c:formatCode>#,##0_);[Red]\(#,##0\)</c:formatCode>
                <c:ptCount val="48"/>
                <c:pt idx="0">
                  <c:v>70</c:v>
                </c:pt>
                <c:pt idx="1">
                  <c:v>70</c:v>
                </c:pt>
                <c:pt idx="2">
                  <c:v>42</c:v>
                </c:pt>
                <c:pt idx="3">
                  <c:v>70</c:v>
                </c:pt>
                <c:pt idx="4">
                  <c:v>48</c:v>
                </c:pt>
                <c:pt idx="5">
                  <c:v>66</c:v>
                </c:pt>
                <c:pt idx="6">
                  <c:v>70</c:v>
                </c:pt>
                <c:pt idx="7">
                  <c:v>70</c:v>
                </c:pt>
                <c:pt idx="8">
                  <c:v>58</c:v>
                </c:pt>
                <c:pt idx="9">
                  <c:v>58</c:v>
                </c:pt>
                <c:pt idx="10">
                  <c:v>70</c:v>
                </c:pt>
                <c:pt idx="11">
                  <c:v>70</c:v>
                </c:pt>
                <c:pt idx="12">
                  <c:v>76</c:v>
                </c:pt>
                <c:pt idx="13">
                  <c:v>64</c:v>
                </c:pt>
                <c:pt idx="14">
                  <c:v>70</c:v>
                </c:pt>
                <c:pt idx="15">
                  <c:v>76</c:v>
                </c:pt>
                <c:pt idx="16">
                  <c:v>70</c:v>
                </c:pt>
                <c:pt idx="17">
                  <c:v>70</c:v>
                </c:pt>
                <c:pt idx="18">
                  <c:v>76</c:v>
                </c:pt>
                <c:pt idx="19">
                  <c:v>64</c:v>
                </c:pt>
                <c:pt idx="20">
                  <c:v>52</c:v>
                </c:pt>
                <c:pt idx="21">
                  <c:v>76</c:v>
                </c:pt>
                <c:pt idx="22">
                  <c:v>60</c:v>
                </c:pt>
                <c:pt idx="23">
                  <c:v>76</c:v>
                </c:pt>
                <c:pt idx="24">
                  <c:v>60</c:v>
                </c:pt>
                <c:pt idx="25">
                  <c:v>60</c:v>
                </c:pt>
                <c:pt idx="26">
                  <c:v>76</c:v>
                </c:pt>
                <c:pt idx="27">
                  <c:v>70</c:v>
                </c:pt>
                <c:pt idx="28">
                  <c:v>42</c:v>
                </c:pt>
                <c:pt idx="29">
                  <c:v>32</c:v>
                </c:pt>
                <c:pt idx="30">
                  <c:v>70</c:v>
                </c:pt>
                <c:pt idx="31">
                  <c:v>76</c:v>
                </c:pt>
                <c:pt idx="32">
                  <c:v>76</c:v>
                </c:pt>
                <c:pt idx="33">
                  <c:v>50</c:v>
                </c:pt>
                <c:pt idx="34">
                  <c:v>70</c:v>
                </c:pt>
                <c:pt idx="35">
                  <c:v>70</c:v>
                </c:pt>
                <c:pt idx="36">
                  <c:v>76</c:v>
                </c:pt>
                <c:pt idx="37">
                  <c:v>60</c:v>
                </c:pt>
                <c:pt idx="38">
                  <c:v>70</c:v>
                </c:pt>
                <c:pt idx="39">
                  <c:v>64</c:v>
                </c:pt>
                <c:pt idx="40">
                  <c:v>58</c:v>
                </c:pt>
                <c:pt idx="41">
                  <c:v>70</c:v>
                </c:pt>
                <c:pt idx="42">
                  <c:v>76</c:v>
                </c:pt>
                <c:pt idx="43">
                  <c:v>76</c:v>
                </c:pt>
                <c:pt idx="44">
                  <c:v>58</c:v>
                </c:pt>
                <c:pt idx="45">
                  <c:v>52</c:v>
                </c:pt>
                <c:pt idx="46">
                  <c:v>70</c:v>
                </c:pt>
                <c:pt idx="47">
                  <c:v>65.40425531914893</c:v>
                </c:pt>
              </c:numCache>
            </c:numRef>
          </c:val>
          <c:extLst>
            <c:ext xmlns:c16="http://schemas.microsoft.com/office/drawing/2014/chart" uri="{C3380CC4-5D6E-409C-BE32-E72D297353CC}">
              <c16:uniqueId val="{00000007-165F-4384-80F1-627190922853}"/>
            </c:ext>
          </c:extLst>
        </c:ser>
        <c:ser>
          <c:idx val="2"/>
          <c:order val="10"/>
          <c:tx>
            <c:strRef>
              <c:f>全体版!$D$3</c:f>
              <c:strCache>
                <c:ptCount val="1"/>
                <c:pt idx="0">
                  <c:v>Ⅱ　自立支援・重度化防止等、保険給付の適正化事業に係る保険者支援の事業内容　(2)地域ケア・予防（125点）</c:v>
                </c:pt>
              </c:strCache>
            </c:strRef>
          </c:tx>
          <c:spPr>
            <a:solidFill>
              <a:schemeClr val="accent3"/>
            </a:solidFill>
            <a:ln>
              <a:noFill/>
            </a:ln>
            <a:effectLst/>
          </c:spPr>
          <c:invertIfNegative val="0"/>
          <c:cat>
            <c:strRef>
              <c:f>全体版!$A$4:$A$51</c:f>
              <c:strCache>
                <c:ptCount val="48"/>
                <c:pt idx="0">
                  <c:v>北海道</c:v>
                </c:pt>
                <c:pt idx="1">
                  <c:v>青森県</c:v>
                </c:pt>
                <c:pt idx="2">
                  <c:v>岩手県</c:v>
                </c:pt>
                <c:pt idx="3">
                  <c:v>宮城県</c:v>
                </c:pt>
                <c:pt idx="4">
                  <c:v>秋田県</c:v>
                </c:pt>
                <c:pt idx="5">
                  <c:v>山形県</c:v>
                </c:pt>
                <c:pt idx="6">
                  <c:v>福島県</c:v>
                </c:pt>
                <c:pt idx="7">
                  <c:v>茨城県</c:v>
                </c:pt>
                <c:pt idx="8">
                  <c:v>栃木県</c:v>
                </c:pt>
                <c:pt idx="9">
                  <c:v>群馬県</c:v>
                </c:pt>
                <c:pt idx="10">
                  <c:v>埼玉県</c:v>
                </c:pt>
                <c:pt idx="11">
                  <c:v>千葉県</c:v>
                </c:pt>
                <c:pt idx="12">
                  <c:v>東京都</c:v>
                </c:pt>
                <c:pt idx="13">
                  <c:v>神奈川県</c:v>
                </c:pt>
                <c:pt idx="14">
                  <c:v>新潟県</c:v>
                </c:pt>
                <c:pt idx="15">
                  <c:v>富山県</c:v>
                </c:pt>
                <c:pt idx="16">
                  <c:v>石川県</c:v>
                </c:pt>
                <c:pt idx="17">
                  <c:v>福井県</c:v>
                </c:pt>
                <c:pt idx="18">
                  <c:v>山梨県</c:v>
                </c:pt>
                <c:pt idx="19">
                  <c:v>長野県</c:v>
                </c:pt>
                <c:pt idx="20">
                  <c:v>岐阜県</c:v>
                </c:pt>
                <c:pt idx="21">
                  <c:v>静岡県</c:v>
                </c:pt>
                <c:pt idx="22">
                  <c:v>愛知県</c:v>
                </c:pt>
                <c:pt idx="23">
                  <c:v>三重県</c:v>
                </c:pt>
                <c:pt idx="24">
                  <c:v>滋賀県</c:v>
                </c:pt>
                <c:pt idx="25">
                  <c:v>京都府</c:v>
                </c:pt>
                <c:pt idx="26">
                  <c:v>大阪府</c:v>
                </c:pt>
                <c:pt idx="27">
                  <c:v>兵庫県</c:v>
                </c:pt>
                <c:pt idx="28">
                  <c:v>奈良県</c:v>
                </c:pt>
                <c:pt idx="29">
                  <c:v>和歌山県</c:v>
                </c:pt>
                <c:pt idx="30">
                  <c:v>鳥取県</c:v>
                </c:pt>
                <c:pt idx="31">
                  <c:v>島根県</c:v>
                </c:pt>
                <c:pt idx="32">
                  <c:v>岡山県</c:v>
                </c:pt>
                <c:pt idx="33">
                  <c:v>広島県</c:v>
                </c:pt>
                <c:pt idx="34">
                  <c:v>山口県</c:v>
                </c:pt>
                <c:pt idx="35">
                  <c:v>徳島県</c:v>
                </c:pt>
                <c:pt idx="36">
                  <c:v>香川県</c:v>
                </c:pt>
                <c:pt idx="37">
                  <c:v>愛媛県</c:v>
                </c:pt>
                <c:pt idx="38">
                  <c:v>高知県</c:v>
                </c:pt>
                <c:pt idx="39">
                  <c:v>福岡県</c:v>
                </c:pt>
                <c:pt idx="40">
                  <c:v>佐賀県</c:v>
                </c:pt>
                <c:pt idx="41">
                  <c:v>長崎県</c:v>
                </c:pt>
                <c:pt idx="42">
                  <c:v>熊本県</c:v>
                </c:pt>
                <c:pt idx="43">
                  <c:v>大分県</c:v>
                </c:pt>
                <c:pt idx="44">
                  <c:v>宮崎県</c:v>
                </c:pt>
                <c:pt idx="45">
                  <c:v>鹿児島県</c:v>
                </c:pt>
                <c:pt idx="46">
                  <c:v>沖縄県</c:v>
                </c:pt>
                <c:pt idx="47">
                  <c:v>平均</c:v>
                </c:pt>
              </c:strCache>
            </c:strRef>
          </c:cat>
          <c:val>
            <c:numRef>
              <c:f>全体版!$D$4:$D$51</c:f>
              <c:numCache>
                <c:formatCode>#,##0_);[Red]\(#,##0\)</c:formatCode>
                <c:ptCount val="48"/>
                <c:pt idx="0">
                  <c:v>99</c:v>
                </c:pt>
                <c:pt idx="1">
                  <c:v>87</c:v>
                </c:pt>
                <c:pt idx="2">
                  <c:v>92</c:v>
                </c:pt>
                <c:pt idx="3">
                  <c:v>93</c:v>
                </c:pt>
                <c:pt idx="4">
                  <c:v>71</c:v>
                </c:pt>
                <c:pt idx="5">
                  <c:v>78</c:v>
                </c:pt>
                <c:pt idx="6">
                  <c:v>102</c:v>
                </c:pt>
                <c:pt idx="7">
                  <c:v>65</c:v>
                </c:pt>
                <c:pt idx="8">
                  <c:v>55</c:v>
                </c:pt>
                <c:pt idx="9">
                  <c:v>87</c:v>
                </c:pt>
                <c:pt idx="10">
                  <c:v>114</c:v>
                </c:pt>
                <c:pt idx="11">
                  <c:v>93</c:v>
                </c:pt>
                <c:pt idx="12">
                  <c:v>93</c:v>
                </c:pt>
                <c:pt idx="13">
                  <c:v>59</c:v>
                </c:pt>
                <c:pt idx="14">
                  <c:v>87</c:v>
                </c:pt>
                <c:pt idx="15">
                  <c:v>81</c:v>
                </c:pt>
                <c:pt idx="16">
                  <c:v>92</c:v>
                </c:pt>
                <c:pt idx="17">
                  <c:v>70</c:v>
                </c:pt>
                <c:pt idx="18">
                  <c:v>105</c:v>
                </c:pt>
                <c:pt idx="19">
                  <c:v>70</c:v>
                </c:pt>
                <c:pt idx="20">
                  <c:v>81</c:v>
                </c:pt>
                <c:pt idx="21">
                  <c:v>98</c:v>
                </c:pt>
                <c:pt idx="22">
                  <c:v>87</c:v>
                </c:pt>
                <c:pt idx="23">
                  <c:v>110</c:v>
                </c:pt>
                <c:pt idx="24">
                  <c:v>113</c:v>
                </c:pt>
                <c:pt idx="25">
                  <c:v>57</c:v>
                </c:pt>
                <c:pt idx="26">
                  <c:v>120</c:v>
                </c:pt>
                <c:pt idx="27">
                  <c:v>114</c:v>
                </c:pt>
                <c:pt idx="28">
                  <c:v>61</c:v>
                </c:pt>
                <c:pt idx="29">
                  <c:v>95</c:v>
                </c:pt>
                <c:pt idx="30">
                  <c:v>80</c:v>
                </c:pt>
                <c:pt idx="31">
                  <c:v>98</c:v>
                </c:pt>
                <c:pt idx="32">
                  <c:v>103</c:v>
                </c:pt>
                <c:pt idx="33">
                  <c:v>102</c:v>
                </c:pt>
                <c:pt idx="34">
                  <c:v>114</c:v>
                </c:pt>
                <c:pt idx="35">
                  <c:v>104</c:v>
                </c:pt>
                <c:pt idx="36">
                  <c:v>93</c:v>
                </c:pt>
                <c:pt idx="37">
                  <c:v>90</c:v>
                </c:pt>
                <c:pt idx="38">
                  <c:v>102</c:v>
                </c:pt>
                <c:pt idx="39">
                  <c:v>99</c:v>
                </c:pt>
                <c:pt idx="40">
                  <c:v>120</c:v>
                </c:pt>
                <c:pt idx="41">
                  <c:v>75</c:v>
                </c:pt>
                <c:pt idx="42">
                  <c:v>114</c:v>
                </c:pt>
                <c:pt idx="43">
                  <c:v>114</c:v>
                </c:pt>
                <c:pt idx="44">
                  <c:v>114</c:v>
                </c:pt>
                <c:pt idx="45">
                  <c:v>108</c:v>
                </c:pt>
                <c:pt idx="46">
                  <c:v>125</c:v>
                </c:pt>
                <c:pt idx="47">
                  <c:v>93.276595744680847</c:v>
                </c:pt>
              </c:numCache>
            </c:numRef>
          </c:val>
          <c:extLst>
            <c:ext xmlns:c16="http://schemas.microsoft.com/office/drawing/2014/chart" uri="{C3380CC4-5D6E-409C-BE32-E72D297353CC}">
              <c16:uniqueId val="{00000008-165F-4384-80F1-627190922853}"/>
            </c:ext>
          </c:extLst>
        </c:ser>
        <c:ser>
          <c:idx val="1"/>
          <c:order val="11"/>
          <c:tx>
            <c:strRef>
              <c:f>全体版!$C$3</c:f>
              <c:strCache>
                <c:ptCount val="1"/>
                <c:pt idx="0">
                  <c:v>Ⅱ　自立支援・重度化防止等、保険給付の適正化事業に係る保険者支援の事業内容　 (1)地域分析（29点）</c:v>
                </c:pt>
              </c:strCache>
            </c:strRef>
          </c:tx>
          <c:spPr>
            <a:solidFill>
              <a:schemeClr val="accent2"/>
            </a:solidFill>
            <a:ln>
              <a:noFill/>
            </a:ln>
            <a:effectLst/>
          </c:spPr>
          <c:invertIfNegative val="0"/>
          <c:cat>
            <c:strRef>
              <c:f>全体版!$A$4:$A$51</c:f>
              <c:strCache>
                <c:ptCount val="48"/>
                <c:pt idx="0">
                  <c:v>北海道</c:v>
                </c:pt>
                <c:pt idx="1">
                  <c:v>青森県</c:v>
                </c:pt>
                <c:pt idx="2">
                  <c:v>岩手県</c:v>
                </c:pt>
                <c:pt idx="3">
                  <c:v>宮城県</c:v>
                </c:pt>
                <c:pt idx="4">
                  <c:v>秋田県</c:v>
                </c:pt>
                <c:pt idx="5">
                  <c:v>山形県</c:v>
                </c:pt>
                <c:pt idx="6">
                  <c:v>福島県</c:v>
                </c:pt>
                <c:pt idx="7">
                  <c:v>茨城県</c:v>
                </c:pt>
                <c:pt idx="8">
                  <c:v>栃木県</c:v>
                </c:pt>
                <c:pt idx="9">
                  <c:v>群馬県</c:v>
                </c:pt>
                <c:pt idx="10">
                  <c:v>埼玉県</c:v>
                </c:pt>
                <c:pt idx="11">
                  <c:v>千葉県</c:v>
                </c:pt>
                <c:pt idx="12">
                  <c:v>東京都</c:v>
                </c:pt>
                <c:pt idx="13">
                  <c:v>神奈川県</c:v>
                </c:pt>
                <c:pt idx="14">
                  <c:v>新潟県</c:v>
                </c:pt>
                <c:pt idx="15">
                  <c:v>富山県</c:v>
                </c:pt>
                <c:pt idx="16">
                  <c:v>石川県</c:v>
                </c:pt>
                <c:pt idx="17">
                  <c:v>福井県</c:v>
                </c:pt>
                <c:pt idx="18">
                  <c:v>山梨県</c:v>
                </c:pt>
                <c:pt idx="19">
                  <c:v>長野県</c:v>
                </c:pt>
                <c:pt idx="20">
                  <c:v>岐阜県</c:v>
                </c:pt>
                <c:pt idx="21">
                  <c:v>静岡県</c:v>
                </c:pt>
                <c:pt idx="22">
                  <c:v>愛知県</c:v>
                </c:pt>
                <c:pt idx="23">
                  <c:v>三重県</c:v>
                </c:pt>
                <c:pt idx="24">
                  <c:v>滋賀県</c:v>
                </c:pt>
                <c:pt idx="25">
                  <c:v>京都府</c:v>
                </c:pt>
                <c:pt idx="26">
                  <c:v>大阪府</c:v>
                </c:pt>
                <c:pt idx="27">
                  <c:v>兵庫県</c:v>
                </c:pt>
                <c:pt idx="28">
                  <c:v>奈良県</c:v>
                </c:pt>
                <c:pt idx="29">
                  <c:v>和歌山県</c:v>
                </c:pt>
                <c:pt idx="30">
                  <c:v>鳥取県</c:v>
                </c:pt>
                <c:pt idx="31">
                  <c:v>島根県</c:v>
                </c:pt>
                <c:pt idx="32">
                  <c:v>岡山県</c:v>
                </c:pt>
                <c:pt idx="33">
                  <c:v>広島県</c:v>
                </c:pt>
                <c:pt idx="34">
                  <c:v>山口県</c:v>
                </c:pt>
                <c:pt idx="35">
                  <c:v>徳島県</c:v>
                </c:pt>
                <c:pt idx="36">
                  <c:v>香川県</c:v>
                </c:pt>
                <c:pt idx="37">
                  <c:v>愛媛県</c:v>
                </c:pt>
                <c:pt idx="38">
                  <c:v>高知県</c:v>
                </c:pt>
                <c:pt idx="39">
                  <c:v>福岡県</c:v>
                </c:pt>
                <c:pt idx="40">
                  <c:v>佐賀県</c:v>
                </c:pt>
                <c:pt idx="41">
                  <c:v>長崎県</c:v>
                </c:pt>
                <c:pt idx="42">
                  <c:v>熊本県</c:v>
                </c:pt>
                <c:pt idx="43">
                  <c:v>大分県</c:v>
                </c:pt>
                <c:pt idx="44">
                  <c:v>宮崎県</c:v>
                </c:pt>
                <c:pt idx="45">
                  <c:v>鹿児島県</c:v>
                </c:pt>
                <c:pt idx="46">
                  <c:v>沖縄県</c:v>
                </c:pt>
                <c:pt idx="47">
                  <c:v>平均</c:v>
                </c:pt>
              </c:strCache>
            </c:strRef>
          </c:cat>
          <c:val>
            <c:numRef>
              <c:f>全体版!$C$4:$C$51</c:f>
              <c:numCache>
                <c:formatCode>#,##0_);[Red]\(#,##0\)</c:formatCode>
                <c:ptCount val="48"/>
                <c:pt idx="0">
                  <c:v>16</c:v>
                </c:pt>
                <c:pt idx="1">
                  <c:v>19</c:v>
                </c:pt>
                <c:pt idx="2">
                  <c:v>24</c:v>
                </c:pt>
                <c:pt idx="3">
                  <c:v>8</c:v>
                </c:pt>
                <c:pt idx="4">
                  <c:v>8</c:v>
                </c:pt>
                <c:pt idx="5">
                  <c:v>10</c:v>
                </c:pt>
                <c:pt idx="6">
                  <c:v>8</c:v>
                </c:pt>
                <c:pt idx="7">
                  <c:v>13</c:v>
                </c:pt>
                <c:pt idx="8">
                  <c:v>18</c:v>
                </c:pt>
                <c:pt idx="9">
                  <c:v>13</c:v>
                </c:pt>
                <c:pt idx="10">
                  <c:v>18</c:v>
                </c:pt>
                <c:pt idx="11">
                  <c:v>8</c:v>
                </c:pt>
                <c:pt idx="12">
                  <c:v>24</c:v>
                </c:pt>
                <c:pt idx="13">
                  <c:v>19</c:v>
                </c:pt>
                <c:pt idx="14">
                  <c:v>24</c:v>
                </c:pt>
                <c:pt idx="15">
                  <c:v>29</c:v>
                </c:pt>
                <c:pt idx="16">
                  <c:v>24</c:v>
                </c:pt>
                <c:pt idx="17">
                  <c:v>8</c:v>
                </c:pt>
                <c:pt idx="18">
                  <c:v>29</c:v>
                </c:pt>
                <c:pt idx="19">
                  <c:v>24</c:v>
                </c:pt>
                <c:pt idx="20">
                  <c:v>24</c:v>
                </c:pt>
                <c:pt idx="21">
                  <c:v>29</c:v>
                </c:pt>
                <c:pt idx="22">
                  <c:v>29</c:v>
                </c:pt>
                <c:pt idx="23">
                  <c:v>18</c:v>
                </c:pt>
                <c:pt idx="24">
                  <c:v>29</c:v>
                </c:pt>
                <c:pt idx="25">
                  <c:v>13</c:v>
                </c:pt>
                <c:pt idx="26">
                  <c:v>24</c:v>
                </c:pt>
                <c:pt idx="27">
                  <c:v>8</c:v>
                </c:pt>
                <c:pt idx="28">
                  <c:v>8</c:v>
                </c:pt>
                <c:pt idx="29">
                  <c:v>8</c:v>
                </c:pt>
                <c:pt idx="30">
                  <c:v>8</c:v>
                </c:pt>
                <c:pt idx="31">
                  <c:v>8</c:v>
                </c:pt>
                <c:pt idx="32">
                  <c:v>24</c:v>
                </c:pt>
                <c:pt idx="33">
                  <c:v>24</c:v>
                </c:pt>
                <c:pt idx="34">
                  <c:v>13</c:v>
                </c:pt>
                <c:pt idx="35">
                  <c:v>24</c:v>
                </c:pt>
                <c:pt idx="36">
                  <c:v>29</c:v>
                </c:pt>
                <c:pt idx="37">
                  <c:v>29</c:v>
                </c:pt>
                <c:pt idx="38">
                  <c:v>19</c:v>
                </c:pt>
                <c:pt idx="39">
                  <c:v>8</c:v>
                </c:pt>
                <c:pt idx="40">
                  <c:v>8</c:v>
                </c:pt>
                <c:pt idx="41">
                  <c:v>0</c:v>
                </c:pt>
                <c:pt idx="42">
                  <c:v>24</c:v>
                </c:pt>
                <c:pt idx="43">
                  <c:v>8</c:v>
                </c:pt>
                <c:pt idx="44">
                  <c:v>18</c:v>
                </c:pt>
                <c:pt idx="45">
                  <c:v>29</c:v>
                </c:pt>
                <c:pt idx="46">
                  <c:v>29</c:v>
                </c:pt>
                <c:pt idx="47">
                  <c:v>17.787234042553191</c:v>
                </c:pt>
              </c:numCache>
            </c:numRef>
          </c:val>
          <c:extLst>
            <c:ext xmlns:c16="http://schemas.microsoft.com/office/drawing/2014/chart" uri="{C3380CC4-5D6E-409C-BE32-E72D297353CC}">
              <c16:uniqueId val="{00000009-165F-4384-80F1-627190922853}"/>
            </c:ext>
          </c:extLst>
        </c:ser>
        <c:ser>
          <c:idx val="0"/>
          <c:order val="12"/>
          <c:tx>
            <c:strRef>
              <c:f>全体版!$B$3</c:f>
              <c:strCache>
                <c:ptCount val="1"/>
                <c:pt idx="0">
                  <c:v>Ⅰ　管内の市町村の介護保健事業に係るデータ分析等を踏まえた地域課題の把握と支援計画(106点)</c:v>
                </c:pt>
              </c:strCache>
            </c:strRef>
          </c:tx>
          <c:spPr>
            <a:solidFill>
              <a:schemeClr val="accent1"/>
            </a:solidFill>
            <a:ln>
              <a:noFill/>
            </a:ln>
            <a:effectLst/>
          </c:spPr>
          <c:invertIfNegative val="0"/>
          <c:cat>
            <c:strRef>
              <c:f>全体版!$A$4:$A$51</c:f>
              <c:strCache>
                <c:ptCount val="48"/>
                <c:pt idx="0">
                  <c:v>北海道</c:v>
                </c:pt>
                <c:pt idx="1">
                  <c:v>青森県</c:v>
                </c:pt>
                <c:pt idx="2">
                  <c:v>岩手県</c:v>
                </c:pt>
                <c:pt idx="3">
                  <c:v>宮城県</c:v>
                </c:pt>
                <c:pt idx="4">
                  <c:v>秋田県</c:v>
                </c:pt>
                <c:pt idx="5">
                  <c:v>山形県</c:v>
                </c:pt>
                <c:pt idx="6">
                  <c:v>福島県</c:v>
                </c:pt>
                <c:pt idx="7">
                  <c:v>茨城県</c:v>
                </c:pt>
                <c:pt idx="8">
                  <c:v>栃木県</c:v>
                </c:pt>
                <c:pt idx="9">
                  <c:v>群馬県</c:v>
                </c:pt>
                <c:pt idx="10">
                  <c:v>埼玉県</c:v>
                </c:pt>
                <c:pt idx="11">
                  <c:v>千葉県</c:v>
                </c:pt>
                <c:pt idx="12">
                  <c:v>東京都</c:v>
                </c:pt>
                <c:pt idx="13">
                  <c:v>神奈川県</c:v>
                </c:pt>
                <c:pt idx="14">
                  <c:v>新潟県</c:v>
                </c:pt>
                <c:pt idx="15">
                  <c:v>富山県</c:v>
                </c:pt>
                <c:pt idx="16">
                  <c:v>石川県</c:v>
                </c:pt>
                <c:pt idx="17">
                  <c:v>福井県</c:v>
                </c:pt>
                <c:pt idx="18">
                  <c:v>山梨県</c:v>
                </c:pt>
                <c:pt idx="19">
                  <c:v>長野県</c:v>
                </c:pt>
                <c:pt idx="20">
                  <c:v>岐阜県</c:v>
                </c:pt>
                <c:pt idx="21">
                  <c:v>静岡県</c:v>
                </c:pt>
                <c:pt idx="22">
                  <c:v>愛知県</c:v>
                </c:pt>
                <c:pt idx="23">
                  <c:v>三重県</c:v>
                </c:pt>
                <c:pt idx="24">
                  <c:v>滋賀県</c:v>
                </c:pt>
                <c:pt idx="25">
                  <c:v>京都府</c:v>
                </c:pt>
                <c:pt idx="26">
                  <c:v>大阪府</c:v>
                </c:pt>
                <c:pt idx="27">
                  <c:v>兵庫県</c:v>
                </c:pt>
                <c:pt idx="28">
                  <c:v>奈良県</c:v>
                </c:pt>
                <c:pt idx="29">
                  <c:v>和歌山県</c:v>
                </c:pt>
                <c:pt idx="30">
                  <c:v>鳥取県</c:v>
                </c:pt>
                <c:pt idx="31">
                  <c:v>島根県</c:v>
                </c:pt>
                <c:pt idx="32">
                  <c:v>岡山県</c:v>
                </c:pt>
                <c:pt idx="33">
                  <c:v>広島県</c:v>
                </c:pt>
                <c:pt idx="34">
                  <c:v>山口県</c:v>
                </c:pt>
                <c:pt idx="35">
                  <c:v>徳島県</c:v>
                </c:pt>
                <c:pt idx="36">
                  <c:v>香川県</c:v>
                </c:pt>
                <c:pt idx="37">
                  <c:v>愛媛県</c:v>
                </c:pt>
                <c:pt idx="38">
                  <c:v>高知県</c:v>
                </c:pt>
                <c:pt idx="39">
                  <c:v>福岡県</c:v>
                </c:pt>
                <c:pt idx="40">
                  <c:v>佐賀県</c:v>
                </c:pt>
                <c:pt idx="41">
                  <c:v>長崎県</c:v>
                </c:pt>
                <c:pt idx="42">
                  <c:v>熊本県</c:v>
                </c:pt>
                <c:pt idx="43">
                  <c:v>大分県</c:v>
                </c:pt>
                <c:pt idx="44">
                  <c:v>宮崎県</c:v>
                </c:pt>
                <c:pt idx="45">
                  <c:v>鹿児島県</c:v>
                </c:pt>
                <c:pt idx="46">
                  <c:v>沖縄県</c:v>
                </c:pt>
                <c:pt idx="47">
                  <c:v>平均</c:v>
                </c:pt>
              </c:strCache>
            </c:strRef>
          </c:cat>
          <c:val>
            <c:numRef>
              <c:f>全体版!$B$4:$B$51</c:f>
              <c:numCache>
                <c:formatCode>#,##0_);[Red]\(#,##0\)</c:formatCode>
                <c:ptCount val="48"/>
                <c:pt idx="0">
                  <c:v>106</c:v>
                </c:pt>
                <c:pt idx="1">
                  <c:v>106</c:v>
                </c:pt>
                <c:pt idx="2">
                  <c:v>86</c:v>
                </c:pt>
                <c:pt idx="3">
                  <c:v>106</c:v>
                </c:pt>
                <c:pt idx="4">
                  <c:v>91</c:v>
                </c:pt>
                <c:pt idx="5">
                  <c:v>56</c:v>
                </c:pt>
                <c:pt idx="6">
                  <c:v>83</c:v>
                </c:pt>
                <c:pt idx="7">
                  <c:v>106</c:v>
                </c:pt>
                <c:pt idx="8">
                  <c:v>106</c:v>
                </c:pt>
                <c:pt idx="9">
                  <c:v>98</c:v>
                </c:pt>
                <c:pt idx="10">
                  <c:v>106</c:v>
                </c:pt>
                <c:pt idx="11">
                  <c:v>106</c:v>
                </c:pt>
                <c:pt idx="12">
                  <c:v>106</c:v>
                </c:pt>
                <c:pt idx="13">
                  <c:v>106</c:v>
                </c:pt>
                <c:pt idx="14">
                  <c:v>106</c:v>
                </c:pt>
                <c:pt idx="15">
                  <c:v>106</c:v>
                </c:pt>
                <c:pt idx="16">
                  <c:v>106</c:v>
                </c:pt>
                <c:pt idx="17">
                  <c:v>94</c:v>
                </c:pt>
                <c:pt idx="18">
                  <c:v>106</c:v>
                </c:pt>
                <c:pt idx="19">
                  <c:v>106</c:v>
                </c:pt>
                <c:pt idx="20">
                  <c:v>106</c:v>
                </c:pt>
                <c:pt idx="21">
                  <c:v>106</c:v>
                </c:pt>
                <c:pt idx="22">
                  <c:v>106</c:v>
                </c:pt>
                <c:pt idx="23">
                  <c:v>94</c:v>
                </c:pt>
                <c:pt idx="24">
                  <c:v>94</c:v>
                </c:pt>
                <c:pt idx="25">
                  <c:v>83</c:v>
                </c:pt>
                <c:pt idx="26">
                  <c:v>91</c:v>
                </c:pt>
                <c:pt idx="27">
                  <c:v>106</c:v>
                </c:pt>
                <c:pt idx="28">
                  <c:v>91</c:v>
                </c:pt>
                <c:pt idx="29">
                  <c:v>106</c:v>
                </c:pt>
                <c:pt idx="30">
                  <c:v>86</c:v>
                </c:pt>
                <c:pt idx="31">
                  <c:v>106</c:v>
                </c:pt>
                <c:pt idx="32">
                  <c:v>106</c:v>
                </c:pt>
                <c:pt idx="33">
                  <c:v>106</c:v>
                </c:pt>
                <c:pt idx="34">
                  <c:v>94</c:v>
                </c:pt>
                <c:pt idx="35">
                  <c:v>91</c:v>
                </c:pt>
                <c:pt idx="36">
                  <c:v>106</c:v>
                </c:pt>
                <c:pt idx="37">
                  <c:v>106</c:v>
                </c:pt>
                <c:pt idx="38">
                  <c:v>106</c:v>
                </c:pt>
                <c:pt idx="39">
                  <c:v>94</c:v>
                </c:pt>
                <c:pt idx="40">
                  <c:v>94</c:v>
                </c:pt>
                <c:pt idx="41">
                  <c:v>94</c:v>
                </c:pt>
                <c:pt idx="42">
                  <c:v>106</c:v>
                </c:pt>
                <c:pt idx="43">
                  <c:v>106</c:v>
                </c:pt>
                <c:pt idx="44">
                  <c:v>94</c:v>
                </c:pt>
                <c:pt idx="45">
                  <c:v>91</c:v>
                </c:pt>
                <c:pt idx="46">
                  <c:v>106</c:v>
                </c:pt>
                <c:pt idx="47">
                  <c:v>99.297872340425528</c:v>
                </c:pt>
              </c:numCache>
            </c:numRef>
          </c:val>
          <c:extLst>
            <c:ext xmlns:c16="http://schemas.microsoft.com/office/drawing/2014/chart" uri="{C3380CC4-5D6E-409C-BE32-E72D297353CC}">
              <c16:uniqueId val="{0000000A-165F-4384-80F1-627190922853}"/>
            </c:ext>
          </c:extLst>
        </c:ser>
        <c:dLbls>
          <c:showLegendKey val="0"/>
          <c:showVal val="0"/>
          <c:showCatName val="0"/>
          <c:showSerName val="0"/>
          <c:showPercent val="0"/>
          <c:showBubbleSize val="0"/>
        </c:dLbls>
        <c:gapWidth val="219"/>
        <c:overlap val="100"/>
        <c:axId val="325731360"/>
        <c:axId val="325725120"/>
      </c:barChart>
      <c:barChart>
        <c:barDir val="col"/>
        <c:grouping val="stacked"/>
        <c:varyColors val="0"/>
        <c:ser>
          <c:idx val="11"/>
          <c:order val="0"/>
          <c:tx>
            <c:strRef>
              <c:f>全体版!$M$3</c:f>
              <c:strCache>
                <c:ptCount val="1"/>
                <c:pt idx="0">
                  <c:v>合計</c:v>
                </c:pt>
              </c:strCache>
            </c:strRef>
          </c:tx>
          <c:spPr>
            <a:noFill/>
            <a:ln>
              <a:noFill/>
            </a:ln>
            <a:effectLst/>
          </c:spPr>
          <c:invertIfNegative val="0"/>
          <c:dLbls>
            <c:dLbl>
              <c:idx val="0"/>
              <c:layout>
                <c:manualLayout>
                  <c:x val="-2.5889970276479399E-3"/>
                  <c:y val="-0.2237389756389106"/>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B-165F-4384-80F1-627190922853}"/>
                </c:ext>
              </c:extLst>
            </c:dLbl>
            <c:dLbl>
              <c:idx val="1"/>
              <c:layout>
                <c:manualLayout>
                  <c:x val="2.5889970276479282E-3"/>
                  <c:y val="-0.23548062592366595"/>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C-165F-4384-80F1-627190922853}"/>
                </c:ext>
              </c:extLst>
            </c:dLbl>
            <c:dLbl>
              <c:idx val="2"/>
              <c:layout>
                <c:manualLayout>
                  <c:x val="0"/>
                  <c:y val="-0.17709232973185604"/>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D-165F-4384-80F1-627190922853}"/>
                </c:ext>
              </c:extLst>
            </c:dLbl>
            <c:dLbl>
              <c:idx val="3"/>
              <c:layout>
                <c:manualLayout>
                  <c:x val="2.5889970276479521E-3"/>
                  <c:y val="-0.20983666381780156"/>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E-165F-4384-80F1-627190922853}"/>
                </c:ext>
              </c:extLst>
            </c:dLbl>
            <c:dLbl>
              <c:idx val="4"/>
              <c:layout>
                <c:manualLayout>
                  <c:x val="0"/>
                  <c:y val="-0.18001352742451618"/>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F-165F-4384-80F1-627190922853}"/>
                </c:ext>
              </c:extLst>
            </c:dLbl>
            <c:dLbl>
              <c:idx val="5"/>
              <c:layout>
                <c:manualLayout>
                  <c:x val="0"/>
                  <c:y val="-0.18289922807587886"/>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0-165F-4384-80F1-627190922853}"/>
                </c:ext>
              </c:extLst>
            </c:dLbl>
            <c:dLbl>
              <c:idx val="6"/>
              <c:layout>
                <c:manualLayout>
                  <c:x val="0"/>
                  <c:y val="-0.1812999337763343"/>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1-165F-4384-80F1-627190922853}"/>
                </c:ext>
              </c:extLst>
            </c:dLbl>
            <c:dLbl>
              <c:idx val="7"/>
              <c:layout>
                <c:manualLayout>
                  <c:x val="-2.3732198597056111E-17"/>
                  <c:y val="-0.20277178887901789"/>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2-165F-4384-80F1-627190922853}"/>
                </c:ext>
              </c:extLst>
            </c:dLbl>
            <c:dLbl>
              <c:idx val="8"/>
              <c:layout>
                <c:manualLayout>
                  <c:x val="-2.3732198597056111E-17"/>
                  <c:y val="-0.20195439320859687"/>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3-165F-4384-80F1-627190922853}"/>
                </c:ext>
              </c:extLst>
            </c:dLbl>
            <c:dLbl>
              <c:idx val="9"/>
              <c:layout>
                <c:manualLayout>
                  <c:x val="0"/>
                  <c:y val="-0.23293624297708707"/>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4-165F-4384-80F1-627190922853}"/>
                </c:ext>
              </c:extLst>
            </c:dLbl>
            <c:dLbl>
              <c:idx val="10"/>
              <c:layout>
                <c:manualLayout>
                  <c:x val="0"/>
                  <c:y val="-0.25384640960276883"/>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5-165F-4384-80F1-627190922853}"/>
                </c:ext>
              </c:extLst>
            </c:dLbl>
            <c:dLbl>
              <c:idx val="11"/>
              <c:layout>
                <c:manualLayout>
                  <c:x val="-1.29449851382397E-3"/>
                  <c:y val="-0.23255942823100575"/>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6-165F-4384-80F1-627190922853}"/>
                </c:ext>
              </c:extLst>
            </c:dLbl>
            <c:dLbl>
              <c:idx val="12"/>
              <c:layout>
                <c:manualLayout>
                  <c:x val="0"/>
                  <c:y val="-0.25362619945064713"/>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7-165F-4384-80F1-627190922853}"/>
                </c:ext>
              </c:extLst>
            </c:dLbl>
            <c:dLbl>
              <c:idx val="13"/>
              <c:layout>
                <c:manualLayout>
                  <c:x val="-1.29449851382397E-3"/>
                  <c:y val="-0.23626252455278948"/>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8-165F-4384-80F1-627190922853}"/>
                </c:ext>
              </c:extLst>
            </c:dLbl>
            <c:dLbl>
              <c:idx val="14"/>
              <c:layout>
                <c:manualLayout>
                  <c:x val="0"/>
                  <c:y val="-0.22914079009989127"/>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9-165F-4384-80F1-627190922853}"/>
                </c:ext>
              </c:extLst>
            </c:dLbl>
            <c:dLbl>
              <c:idx val="15"/>
              <c:layout>
                <c:manualLayout>
                  <c:x val="0"/>
                  <c:y val="-0.25061248458247848"/>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A-165F-4384-80F1-627190922853}"/>
                </c:ext>
              </c:extLst>
            </c:dLbl>
            <c:dLbl>
              <c:idx val="16"/>
              <c:layout>
                <c:manualLayout>
                  <c:x val="1.29449851382397E-3"/>
                  <c:y val="-0.22763385235575873"/>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B-165F-4384-80F1-627190922853}"/>
                </c:ext>
              </c:extLst>
            </c:dLbl>
            <c:dLbl>
              <c:idx val="17"/>
              <c:layout>
                <c:manualLayout>
                  <c:x val="0"/>
                  <c:y val="-0.205849269925445"/>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C-165F-4384-80F1-627190922853}"/>
                </c:ext>
              </c:extLst>
            </c:dLbl>
            <c:dLbl>
              <c:idx val="18"/>
              <c:layout>
                <c:manualLayout>
                  <c:x val="-9.4928794388224443E-17"/>
                  <c:y val="-0.26840983374053207"/>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1BC8-4659-846F-F7CB2EB753B7}"/>
                </c:ext>
              </c:extLst>
            </c:dLbl>
            <c:dLbl>
              <c:idx val="19"/>
              <c:layout>
                <c:manualLayout>
                  <c:x val="4.7464397194112222E-17"/>
                  <c:y val="-0.2126298472936558"/>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D-165F-4384-80F1-627190922853}"/>
                </c:ext>
              </c:extLst>
            </c:dLbl>
            <c:dLbl>
              <c:idx val="20"/>
              <c:layout>
                <c:manualLayout>
                  <c:x val="-1.2944985138240175E-3"/>
                  <c:y val="-0.23277979900322382"/>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E-165F-4384-80F1-627190922853}"/>
                </c:ext>
              </c:extLst>
            </c:dLbl>
            <c:dLbl>
              <c:idx val="21"/>
              <c:layout>
                <c:manualLayout>
                  <c:x val="0"/>
                  <c:y val="-0.25249607645259597"/>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F-165F-4384-80F1-627190922853}"/>
                </c:ext>
              </c:extLst>
            </c:dLbl>
            <c:dLbl>
              <c:idx val="22"/>
              <c:layout>
                <c:manualLayout>
                  <c:x val="-9.4928794388224443E-17"/>
                  <c:y val="-0.22643980255935273"/>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20-165F-4384-80F1-627190922853}"/>
                </c:ext>
              </c:extLst>
            </c:dLbl>
            <c:dLbl>
              <c:idx val="23"/>
              <c:layout>
                <c:manualLayout>
                  <c:x val="0"/>
                  <c:y val="-0.24339132628992793"/>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1BC8-4659-846F-F7CB2EB753B7}"/>
                </c:ext>
              </c:extLst>
            </c:dLbl>
            <c:dLbl>
              <c:idx val="24"/>
              <c:layout>
                <c:manualLayout>
                  <c:x val="2.588997027647845E-3"/>
                  <c:y val="-0.26153689981690914"/>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21-165F-4384-80F1-627190922853}"/>
                </c:ext>
              </c:extLst>
            </c:dLbl>
            <c:dLbl>
              <c:idx val="25"/>
              <c:layout>
                <c:manualLayout>
                  <c:x val="0"/>
                  <c:y val="-0.20948843944887391"/>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22-165F-4384-80F1-627190922853}"/>
                </c:ext>
              </c:extLst>
            </c:dLbl>
            <c:dLbl>
              <c:idx val="26"/>
              <c:layout>
                <c:manualLayout>
                  <c:x val="0"/>
                  <c:y val="-0.25174260758052969"/>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23-165F-4384-80F1-627190922853}"/>
                </c:ext>
              </c:extLst>
            </c:dLbl>
            <c:dLbl>
              <c:idx val="27"/>
              <c:layout>
                <c:manualLayout>
                  <c:x val="2.5889970276479399E-3"/>
                  <c:y val="-0.25086144573185021"/>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24-165F-4384-80F1-627190922853}"/>
                </c:ext>
              </c:extLst>
            </c:dLbl>
            <c:dLbl>
              <c:idx val="28"/>
              <c:layout>
                <c:manualLayout>
                  <c:x val="0"/>
                  <c:y val="-0.18688646134813908"/>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25-165F-4384-80F1-627190922853}"/>
                </c:ext>
              </c:extLst>
            </c:dLbl>
            <c:dLbl>
              <c:idx val="29"/>
              <c:layout>
                <c:manualLayout>
                  <c:x val="-9.4928794388224443E-17"/>
                  <c:y val="-0.23007897208278172"/>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26-165F-4384-80F1-627190922853}"/>
                </c:ext>
              </c:extLst>
            </c:dLbl>
            <c:dLbl>
              <c:idx val="30"/>
              <c:layout>
                <c:manualLayout>
                  <c:x val="-1.29449851382397E-3"/>
                  <c:y val="-0.22223219851487447"/>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27-165F-4384-80F1-627190922853}"/>
                </c:ext>
              </c:extLst>
            </c:dLbl>
            <c:dLbl>
              <c:idx val="31"/>
              <c:layout>
                <c:manualLayout>
                  <c:x val="-9.4928794388224443E-17"/>
                  <c:y val="-0.25757809630170619"/>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28-165F-4384-80F1-627190922853}"/>
                </c:ext>
              </c:extLst>
            </c:dLbl>
            <c:dLbl>
              <c:idx val="32"/>
              <c:layout>
                <c:manualLayout>
                  <c:x val="-9.4928794388224443E-17"/>
                  <c:y val="-0.24075442616784062"/>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29-165F-4384-80F1-627190922853}"/>
                </c:ext>
              </c:extLst>
            </c:dLbl>
            <c:dLbl>
              <c:idx val="33"/>
              <c:layout>
                <c:manualLayout>
                  <c:x val="0"/>
                  <c:y val="-0.22816695045560692"/>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2A-165F-4384-80F1-627190922853}"/>
                </c:ext>
              </c:extLst>
            </c:dLbl>
            <c:dLbl>
              <c:idx val="34"/>
              <c:layout>
                <c:manualLayout>
                  <c:x val="0"/>
                  <c:y val="-0.23833789681797132"/>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2B-165F-4384-80F1-627190922853}"/>
                </c:ext>
              </c:extLst>
            </c:dLbl>
            <c:dLbl>
              <c:idx val="35"/>
              <c:layout>
                <c:manualLayout>
                  <c:x val="-1.29449851382397E-3"/>
                  <c:y val="-0.24326347269321835"/>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2C-165F-4384-80F1-627190922853}"/>
                </c:ext>
              </c:extLst>
            </c:dLbl>
            <c:dLbl>
              <c:idx val="36"/>
              <c:layout>
                <c:manualLayout>
                  <c:x val="1.294498513823875E-3"/>
                  <c:y val="-0.24973132273379903"/>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2D-165F-4384-80F1-627190922853}"/>
                </c:ext>
              </c:extLst>
            </c:dLbl>
            <c:dLbl>
              <c:idx val="37"/>
              <c:layout>
                <c:manualLayout>
                  <c:x val="-2.5889970276479399E-3"/>
                  <c:y val="-0.23096029455155753"/>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2E-165F-4384-80F1-627190922853}"/>
                </c:ext>
              </c:extLst>
            </c:dLbl>
            <c:dLbl>
              <c:idx val="38"/>
              <c:layout>
                <c:manualLayout>
                  <c:x val="9.4928794388224443E-17"/>
                  <c:y val="-0.24062657257113104"/>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2F-165F-4384-80F1-627190922853}"/>
                </c:ext>
              </c:extLst>
            </c:dLbl>
            <c:dLbl>
              <c:idx val="39"/>
              <c:layout>
                <c:manualLayout>
                  <c:x val="9.4928794388224443E-17"/>
                  <c:y val="-0.22304959418529552"/>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30-165F-4384-80F1-627190922853}"/>
                </c:ext>
              </c:extLst>
            </c:dLbl>
            <c:dLbl>
              <c:idx val="40"/>
              <c:layout>
                <c:manualLayout>
                  <c:x val="-9.4928794388224443E-17"/>
                  <c:y val="-0.24232513009023154"/>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31-165F-4384-80F1-627190922853}"/>
                </c:ext>
              </c:extLst>
            </c:dLbl>
            <c:dLbl>
              <c:idx val="41"/>
              <c:layout>
                <c:manualLayout>
                  <c:x val="-1.2944985138240649E-3"/>
                  <c:y val="-0.235103971797681"/>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32-165F-4384-80F1-627190922853}"/>
                </c:ext>
              </c:extLst>
            </c:dLbl>
            <c:dLbl>
              <c:idx val="42"/>
              <c:layout>
                <c:manualLayout>
                  <c:x val="3.8834955414720051E-3"/>
                  <c:y val="-0.27534685508260609"/>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33-165F-4384-80F1-627190922853}"/>
                </c:ext>
              </c:extLst>
            </c:dLbl>
            <c:dLbl>
              <c:idx val="43"/>
              <c:layout>
                <c:manualLayout>
                  <c:x val="-1.8985758877644889E-16"/>
                  <c:y val="-0.25732913515233452"/>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34-165F-4384-80F1-627190922853}"/>
                </c:ext>
              </c:extLst>
            </c:dLbl>
            <c:dLbl>
              <c:idx val="44"/>
              <c:layout>
                <c:manualLayout>
                  <c:x val="0"/>
                  <c:y val="-0.22238864248873777"/>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35-165F-4384-80F1-627190922853}"/>
                </c:ext>
              </c:extLst>
            </c:dLbl>
            <c:dLbl>
              <c:idx val="45"/>
              <c:layout>
                <c:manualLayout>
                  <c:x val="0"/>
                  <c:y val="-0.24376798041591288"/>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36-165F-4384-80F1-627190922853}"/>
                </c:ext>
              </c:extLst>
            </c:dLbl>
            <c:dLbl>
              <c:idx val="46"/>
              <c:layout>
                <c:manualLayout>
                  <c:x val="-2.5889970276479399E-3"/>
                  <c:y val="-0.23827397001961653"/>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37-165F-4384-80F1-627190922853}"/>
                </c:ext>
              </c:extLst>
            </c:dLbl>
            <c:dLbl>
              <c:idx val="47"/>
              <c:layout>
                <c:manualLayout>
                  <c:x val="0"/>
                  <c:y val="-0.23236700535555588"/>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38-165F-4384-80F1-62719092285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全体版!$A$4:$A$51</c:f>
              <c:strCache>
                <c:ptCount val="48"/>
                <c:pt idx="0">
                  <c:v>北海道</c:v>
                </c:pt>
                <c:pt idx="1">
                  <c:v>青森県</c:v>
                </c:pt>
                <c:pt idx="2">
                  <c:v>岩手県</c:v>
                </c:pt>
                <c:pt idx="3">
                  <c:v>宮城県</c:v>
                </c:pt>
                <c:pt idx="4">
                  <c:v>秋田県</c:v>
                </c:pt>
                <c:pt idx="5">
                  <c:v>山形県</c:v>
                </c:pt>
                <c:pt idx="6">
                  <c:v>福島県</c:v>
                </c:pt>
                <c:pt idx="7">
                  <c:v>茨城県</c:v>
                </c:pt>
                <c:pt idx="8">
                  <c:v>栃木県</c:v>
                </c:pt>
                <c:pt idx="9">
                  <c:v>群馬県</c:v>
                </c:pt>
                <c:pt idx="10">
                  <c:v>埼玉県</c:v>
                </c:pt>
                <c:pt idx="11">
                  <c:v>千葉県</c:v>
                </c:pt>
                <c:pt idx="12">
                  <c:v>東京都</c:v>
                </c:pt>
                <c:pt idx="13">
                  <c:v>神奈川県</c:v>
                </c:pt>
                <c:pt idx="14">
                  <c:v>新潟県</c:v>
                </c:pt>
                <c:pt idx="15">
                  <c:v>富山県</c:v>
                </c:pt>
                <c:pt idx="16">
                  <c:v>石川県</c:v>
                </c:pt>
                <c:pt idx="17">
                  <c:v>福井県</c:v>
                </c:pt>
                <c:pt idx="18">
                  <c:v>山梨県</c:v>
                </c:pt>
                <c:pt idx="19">
                  <c:v>長野県</c:v>
                </c:pt>
                <c:pt idx="20">
                  <c:v>岐阜県</c:v>
                </c:pt>
                <c:pt idx="21">
                  <c:v>静岡県</c:v>
                </c:pt>
                <c:pt idx="22">
                  <c:v>愛知県</c:v>
                </c:pt>
                <c:pt idx="23">
                  <c:v>三重県</c:v>
                </c:pt>
                <c:pt idx="24">
                  <c:v>滋賀県</c:v>
                </c:pt>
                <c:pt idx="25">
                  <c:v>京都府</c:v>
                </c:pt>
                <c:pt idx="26">
                  <c:v>大阪府</c:v>
                </c:pt>
                <c:pt idx="27">
                  <c:v>兵庫県</c:v>
                </c:pt>
                <c:pt idx="28">
                  <c:v>奈良県</c:v>
                </c:pt>
                <c:pt idx="29">
                  <c:v>和歌山県</c:v>
                </c:pt>
                <c:pt idx="30">
                  <c:v>鳥取県</c:v>
                </c:pt>
                <c:pt idx="31">
                  <c:v>島根県</c:v>
                </c:pt>
                <c:pt idx="32">
                  <c:v>岡山県</c:v>
                </c:pt>
                <c:pt idx="33">
                  <c:v>広島県</c:v>
                </c:pt>
                <c:pt idx="34">
                  <c:v>山口県</c:v>
                </c:pt>
                <c:pt idx="35">
                  <c:v>徳島県</c:v>
                </c:pt>
                <c:pt idx="36">
                  <c:v>香川県</c:v>
                </c:pt>
                <c:pt idx="37">
                  <c:v>愛媛県</c:v>
                </c:pt>
                <c:pt idx="38">
                  <c:v>高知県</c:v>
                </c:pt>
                <c:pt idx="39">
                  <c:v>福岡県</c:v>
                </c:pt>
                <c:pt idx="40">
                  <c:v>佐賀県</c:v>
                </c:pt>
                <c:pt idx="41">
                  <c:v>長崎県</c:v>
                </c:pt>
                <c:pt idx="42">
                  <c:v>熊本県</c:v>
                </c:pt>
                <c:pt idx="43">
                  <c:v>大分県</c:v>
                </c:pt>
                <c:pt idx="44">
                  <c:v>宮崎県</c:v>
                </c:pt>
                <c:pt idx="45">
                  <c:v>鹿児島県</c:v>
                </c:pt>
                <c:pt idx="46">
                  <c:v>沖縄県</c:v>
                </c:pt>
                <c:pt idx="47">
                  <c:v>平均</c:v>
                </c:pt>
              </c:strCache>
            </c:strRef>
          </c:cat>
          <c:val>
            <c:numRef>
              <c:f>全体版!$M$4:$M$51</c:f>
              <c:numCache>
                <c:formatCode>#,##0_);[Red]\(#,##0\)</c:formatCode>
                <c:ptCount val="48"/>
                <c:pt idx="0">
                  <c:v>556</c:v>
                </c:pt>
                <c:pt idx="1">
                  <c:v>598</c:v>
                </c:pt>
                <c:pt idx="2">
                  <c:v>443</c:v>
                </c:pt>
                <c:pt idx="3">
                  <c:v>557</c:v>
                </c:pt>
                <c:pt idx="4">
                  <c:v>467</c:v>
                </c:pt>
                <c:pt idx="5">
                  <c:v>453</c:v>
                </c:pt>
                <c:pt idx="6">
                  <c:v>465</c:v>
                </c:pt>
                <c:pt idx="7">
                  <c:v>522</c:v>
                </c:pt>
                <c:pt idx="8">
                  <c:v>509</c:v>
                </c:pt>
                <c:pt idx="9">
                  <c:v>575</c:v>
                </c:pt>
                <c:pt idx="10">
                  <c:v>663</c:v>
                </c:pt>
                <c:pt idx="11">
                  <c:v>574</c:v>
                </c:pt>
                <c:pt idx="12">
                  <c:v>657</c:v>
                </c:pt>
                <c:pt idx="13">
                  <c:v>573</c:v>
                </c:pt>
                <c:pt idx="14">
                  <c:v>592</c:v>
                </c:pt>
                <c:pt idx="15">
                  <c:v>649</c:v>
                </c:pt>
                <c:pt idx="16">
                  <c:v>588</c:v>
                </c:pt>
                <c:pt idx="17">
                  <c:v>541</c:v>
                </c:pt>
                <c:pt idx="18">
                  <c:v>680</c:v>
                </c:pt>
                <c:pt idx="19">
                  <c:v>559</c:v>
                </c:pt>
                <c:pt idx="20">
                  <c:v>580</c:v>
                </c:pt>
                <c:pt idx="21">
                  <c:v>654</c:v>
                </c:pt>
                <c:pt idx="22">
                  <c:v>574</c:v>
                </c:pt>
                <c:pt idx="23">
                  <c:v>619</c:v>
                </c:pt>
                <c:pt idx="24">
                  <c:v>678</c:v>
                </c:pt>
                <c:pt idx="25">
                  <c:v>529</c:v>
                </c:pt>
                <c:pt idx="26">
                  <c:v>652</c:v>
                </c:pt>
                <c:pt idx="27">
                  <c:v>628</c:v>
                </c:pt>
                <c:pt idx="28">
                  <c:v>469</c:v>
                </c:pt>
                <c:pt idx="29">
                  <c:v>562</c:v>
                </c:pt>
                <c:pt idx="30">
                  <c:v>552</c:v>
                </c:pt>
                <c:pt idx="31">
                  <c:v>635</c:v>
                </c:pt>
                <c:pt idx="32">
                  <c:v>612</c:v>
                </c:pt>
                <c:pt idx="33">
                  <c:v>584</c:v>
                </c:pt>
                <c:pt idx="34">
                  <c:v>611</c:v>
                </c:pt>
                <c:pt idx="35">
                  <c:v>597</c:v>
                </c:pt>
                <c:pt idx="36">
                  <c:v>625</c:v>
                </c:pt>
                <c:pt idx="37">
                  <c:v>586</c:v>
                </c:pt>
                <c:pt idx="38">
                  <c:v>590</c:v>
                </c:pt>
                <c:pt idx="39">
                  <c:v>565</c:v>
                </c:pt>
                <c:pt idx="40">
                  <c:v>627</c:v>
                </c:pt>
                <c:pt idx="41">
                  <c:v>597</c:v>
                </c:pt>
                <c:pt idx="42">
                  <c:v>693</c:v>
                </c:pt>
                <c:pt idx="43">
                  <c:v>656</c:v>
                </c:pt>
                <c:pt idx="44">
                  <c:v>547</c:v>
                </c:pt>
                <c:pt idx="45">
                  <c:v>620</c:v>
                </c:pt>
                <c:pt idx="46">
                  <c:v>600</c:v>
                </c:pt>
                <c:pt idx="47">
                  <c:v>584.31914893617022</c:v>
                </c:pt>
              </c:numCache>
            </c:numRef>
          </c:val>
          <c:extLst>
            <c:ext xmlns:c16="http://schemas.microsoft.com/office/drawing/2014/chart" uri="{C3380CC4-5D6E-409C-BE32-E72D297353CC}">
              <c16:uniqueId val="{00000039-165F-4384-80F1-627190922853}"/>
            </c:ext>
          </c:extLst>
        </c:ser>
        <c:dLbls>
          <c:showLegendKey val="0"/>
          <c:showVal val="0"/>
          <c:showCatName val="0"/>
          <c:showSerName val="0"/>
          <c:showPercent val="0"/>
          <c:showBubbleSize val="0"/>
        </c:dLbls>
        <c:gapWidth val="219"/>
        <c:overlap val="100"/>
        <c:axId val="460127280"/>
        <c:axId val="460131856"/>
      </c:barChart>
      <c:lineChart>
        <c:grouping val="standard"/>
        <c:varyColors val="0"/>
        <c:ser>
          <c:idx val="12"/>
          <c:order val="1"/>
          <c:tx>
            <c:strRef>
              <c:f>全体版!$N$3</c:f>
              <c:strCache>
                <c:ptCount val="1"/>
                <c:pt idx="0">
                  <c:v>平均</c:v>
                </c:pt>
              </c:strCache>
            </c:strRef>
          </c:tx>
          <c:spPr>
            <a:ln w="25400" cap="rnd">
              <a:solidFill>
                <a:srgbClr val="FF0000"/>
              </a:solidFill>
              <a:prstDash val="sysDash"/>
              <a:round/>
            </a:ln>
            <a:effectLst/>
          </c:spPr>
          <c:marker>
            <c:symbol val="none"/>
          </c:marker>
          <c:cat>
            <c:strRef>
              <c:f>全体版!$A$4:$A$51</c:f>
              <c:strCache>
                <c:ptCount val="48"/>
                <c:pt idx="0">
                  <c:v>北海道</c:v>
                </c:pt>
                <c:pt idx="1">
                  <c:v>青森県</c:v>
                </c:pt>
                <c:pt idx="2">
                  <c:v>岩手県</c:v>
                </c:pt>
                <c:pt idx="3">
                  <c:v>宮城県</c:v>
                </c:pt>
                <c:pt idx="4">
                  <c:v>秋田県</c:v>
                </c:pt>
                <c:pt idx="5">
                  <c:v>山形県</c:v>
                </c:pt>
                <c:pt idx="6">
                  <c:v>福島県</c:v>
                </c:pt>
                <c:pt idx="7">
                  <c:v>茨城県</c:v>
                </c:pt>
                <c:pt idx="8">
                  <c:v>栃木県</c:v>
                </c:pt>
                <c:pt idx="9">
                  <c:v>群馬県</c:v>
                </c:pt>
                <c:pt idx="10">
                  <c:v>埼玉県</c:v>
                </c:pt>
                <c:pt idx="11">
                  <c:v>千葉県</c:v>
                </c:pt>
                <c:pt idx="12">
                  <c:v>東京都</c:v>
                </c:pt>
                <c:pt idx="13">
                  <c:v>神奈川県</c:v>
                </c:pt>
                <c:pt idx="14">
                  <c:v>新潟県</c:v>
                </c:pt>
                <c:pt idx="15">
                  <c:v>富山県</c:v>
                </c:pt>
                <c:pt idx="16">
                  <c:v>石川県</c:v>
                </c:pt>
                <c:pt idx="17">
                  <c:v>福井県</c:v>
                </c:pt>
                <c:pt idx="18">
                  <c:v>山梨県</c:v>
                </c:pt>
                <c:pt idx="19">
                  <c:v>長野県</c:v>
                </c:pt>
                <c:pt idx="20">
                  <c:v>岐阜県</c:v>
                </c:pt>
                <c:pt idx="21">
                  <c:v>静岡県</c:v>
                </c:pt>
                <c:pt idx="22">
                  <c:v>愛知県</c:v>
                </c:pt>
                <c:pt idx="23">
                  <c:v>三重県</c:v>
                </c:pt>
                <c:pt idx="24">
                  <c:v>滋賀県</c:v>
                </c:pt>
                <c:pt idx="25">
                  <c:v>京都府</c:v>
                </c:pt>
                <c:pt idx="26">
                  <c:v>大阪府</c:v>
                </c:pt>
                <c:pt idx="27">
                  <c:v>兵庫県</c:v>
                </c:pt>
                <c:pt idx="28">
                  <c:v>奈良県</c:v>
                </c:pt>
                <c:pt idx="29">
                  <c:v>和歌山県</c:v>
                </c:pt>
                <c:pt idx="30">
                  <c:v>鳥取県</c:v>
                </c:pt>
                <c:pt idx="31">
                  <c:v>島根県</c:v>
                </c:pt>
                <c:pt idx="32">
                  <c:v>岡山県</c:v>
                </c:pt>
                <c:pt idx="33">
                  <c:v>広島県</c:v>
                </c:pt>
                <c:pt idx="34">
                  <c:v>山口県</c:v>
                </c:pt>
                <c:pt idx="35">
                  <c:v>徳島県</c:v>
                </c:pt>
                <c:pt idx="36">
                  <c:v>香川県</c:v>
                </c:pt>
                <c:pt idx="37">
                  <c:v>愛媛県</c:v>
                </c:pt>
                <c:pt idx="38">
                  <c:v>高知県</c:v>
                </c:pt>
                <c:pt idx="39">
                  <c:v>福岡県</c:v>
                </c:pt>
                <c:pt idx="40">
                  <c:v>佐賀県</c:v>
                </c:pt>
                <c:pt idx="41">
                  <c:v>長崎県</c:v>
                </c:pt>
                <c:pt idx="42">
                  <c:v>熊本県</c:v>
                </c:pt>
                <c:pt idx="43">
                  <c:v>大分県</c:v>
                </c:pt>
                <c:pt idx="44">
                  <c:v>宮崎県</c:v>
                </c:pt>
                <c:pt idx="45">
                  <c:v>鹿児島県</c:v>
                </c:pt>
                <c:pt idx="46">
                  <c:v>沖縄県</c:v>
                </c:pt>
                <c:pt idx="47">
                  <c:v>平均</c:v>
                </c:pt>
              </c:strCache>
            </c:strRef>
          </c:cat>
          <c:val>
            <c:numRef>
              <c:f>全体版!$N$4:$N$51</c:f>
              <c:numCache>
                <c:formatCode>#,##0_);[Red]\(#,##0\)</c:formatCode>
                <c:ptCount val="48"/>
                <c:pt idx="0">
                  <c:v>584.31914893617022</c:v>
                </c:pt>
                <c:pt idx="1">
                  <c:v>584.31914893617022</c:v>
                </c:pt>
                <c:pt idx="2">
                  <c:v>584.31914893617022</c:v>
                </c:pt>
                <c:pt idx="3">
                  <c:v>584.31914893617022</c:v>
                </c:pt>
                <c:pt idx="4">
                  <c:v>584.31914893617022</c:v>
                </c:pt>
                <c:pt idx="5">
                  <c:v>584.31914893617022</c:v>
                </c:pt>
                <c:pt idx="6">
                  <c:v>584.31914893617022</c:v>
                </c:pt>
                <c:pt idx="7">
                  <c:v>584.31914893617022</c:v>
                </c:pt>
                <c:pt idx="8">
                  <c:v>584.31914893617022</c:v>
                </c:pt>
                <c:pt idx="9">
                  <c:v>584.31914893617022</c:v>
                </c:pt>
                <c:pt idx="10">
                  <c:v>584.31914893617022</c:v>
                </c:pt>
                <c:pt idx="11">
                  <c:v>584.31914893617022</c:v>
                </c:pt>
                <c:pt idx="12">
                  <c:v>584.31914893617022</c:v>
                </c:pt>
                <c:pt idx="13">
                  <c:v>584.31914893617022</c:v>
                </c:pt>
                <c:pt idx="14">
                  <c:v>584.31914893617022</c:v>
                </c:pt>
                <c:pt idx="15">
                  <c:v>584.31914893617022</c:v>
                </c:pt>
                <c:pt idx="16">
                  <c:v>584.31914893617022</c:v>
                </c:pt>
                <c:pt idx="17">
                  <c:v>584.31914893617022</c:v>
                </c:pt>
                <c:pt idx="18">
                  <c:v>584.31914893617022</c:v>
                </c:pt>
                <c:pt idx="19">
                  <c:v>584.31914893617022</c:v>
                </c:pt>
                <c:pt idx="20">
                  <c:v>584.31914893617022</c:v>
                </c:pt>
                <c:pt idx="21">
                  <c:v>584.31914893617022</c:v>
                </c:pt>
                <c:pt idx="22">
                  <c:v>584.31914893617022</c:v>
                </c:pt>
                <c:pt idx="23">
                  <c:v>584.31914893617022</c:v>
                </c:pt>
                <c:pt idx="24">
                  <c:v>584.31914893617022</c:v>
                </c:pt>
                <c:pt idx="25">
                  <c:v>584.31914893617022</c:v>
                </c:pt>
                <c:pt idx="26">
                  <c:v>584.31914893617022</c:v>
                </c:pt>
                <c:pt idx="27">
                  <c:v>584.31914893617022</c:v>
                </c:pt>
                <c:pt idx="28">
                  <c:v>584.31914893617022</c:v>
                </c:pt>
                <c:pt idx="29">
                  <c:v>584.31914893617022</c:v>
                </c:pt>
                <c:pt idx="30">
                  <c:v>584.31914893617022</c:v>
                </c:pt>
                <c:pt idx="31">
                  <c:v>584.31914893617022</c:v>
                </c:pt>
                <c:pt idx="32">
                  <c:v>584.31914893617022</c:v>
                </c:pt>
                <c:pt idx="33">
                  <c:v>584.31914893617022</c:v>
                </c:pt>
                <c:pt idx="34">
                  <c:v>584.31914893617022</c:v>
                </c:pt>
                <c:pt idx="35">
                  <c:v>584.31914893617022</c:v>
                </c:pt>
                <c:pt idx="36">
                  <c:v>584.31914893617022</c:v>
                </c:pt>
                <c:pt idx="37">
                  <c:v>584.31914893617022</c:v>
                </c:pt>
                <c:pt idx="38">
                  <c:v>584.31914893617022</c:v>
                </c:pt>
                <c:pt idx="39">
                  <c:v>584.31914893617022</c:v>
                </c:pt>
                <c:pt idx="40">
                  <c:v>584.31914893617022</c:v>
                </c:pt>
                <c:pt idx="41">
                  <c:v>584.31914893617022</c:v>
                </c:pt>
                <c:pt idx="42">
                  <c:v>584.31914893617022</c:v>
                </c:pt>
                <c:pt idx="43">
                  <c:v>584.31914893617022</c:v>
                </c:pt>
                <c:pt idx="44">
                  <c:v>584.31914893617022</c:v>
                </c:pt>
                <c:pt idx="45">
                  <c:v>584.31914893617022</c:v>
                </c:pt>
                <c:pt idx="46">
                  <c:v>584.31914893617022</c:v>
                </c:pt>
                <c:pt idx="47">
                  <c:v>584.31914893617022</c:v>
                </c:pt>
              </c:numCache>
            </c:numRef>
          </c:val>
          <c:smooth val="0"/>
          <c:extLst>
            <c:ext xmlns:c16="http://schemas.microsoft.com/office/drawing/2014/chart" uri="{C3380CC4-5D6E-409C-BE32-E72D297353CC}">
              <c16:uniqueId val="{0000003A-165F-4384-80F1-627190922853}"/>
            </c:ext>
          </c:extLst>
        </c:ser>
        <c:dLbls>
          <c:showLegendKey val="0"/>
          <c:showVal val="0"/>
          <c:showCatName val="0"/>
          <c:showSerName val="0"/>
          <c:showPercent val="0"/>
          <c:showBubbleSize val="0"/>
        </c:dLbls>
        <c:marker val="1"/>
        <c:smooth val="0"/>
        <c:axId val="325731360"/>
        <c:axId val="325725120"/>
      </c:lineChart>
      <c:catAx>
        <c:axId val="3257313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vert="wordArtVertRtl"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325725120"/>
        <c:crosses val="autoZero"/>
        <c:auto val="1"/>
        <c:lblAlgn val="ctr"/>
        <c:lblOffset val="100"/>
        <c:noMultiLvlLbl val="0"/>
      </c:catAx>
      <c:valAx>
        <c:axId val="325725120"/>
        <c:scaling>
          <c:orientation val="minMax"/>
          <c:max val="750"/>
          <c:min val="0"/>
        </c:scaling>
        <c:delete val="0"/>
        <c:axPos val="l"/>
        <c:majorGridlines>
          <c:spPr>
            <a:ln w="9525" cap="flat" cmpd="sng" algn="ctr">
              <a:solidFill>
                <a:schemeClr val="tx1">
                  <a:lumMod val="15000"/>
                  <a:lumOff val="85000"/>
                </a:schemeClr>
              </a:solidFill>
              <a:round/>
            </a:ln>
            <a:effectLst/>
          </c:spPr>
        </c:majorGridlines>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325731360"/>
        <c:crosses val="autoZero"/>
        <c:crossBetween val="between"/>
      </c:valAx>
      <c:valAx>
        <c:axId val="460131856"/>
        <c:scaling>
          <c:orientation val="minMax"/>
        </c:scaling>
        <c:delete val="1"/>
        <c:axPos val="r"/>
        <c:numFmt formatCode="#,##0_);[Red]\(#,##0\)" sourceLinked="1"/>
        <c:majorTickMark val="out"/>
        <c:minorTickMark val="none"/>
        <c:tickLblPos val="nextTo"/>
        <c:crossAx val="460127280"/>
        <c:crosses val="max"/>
        <c:crossBetween val="between"/>
      </c:valAx>
      <c:catAx>
        <c:axId val="460127280"/>
        <c:scaling>
          <c:orientation val="minMax"/>
        </c:scaling>
        <c:delete val="1"/>
        <c:axPos val="b"/>
        <c:numFmt formatCode="General" sourceLinked="1"/>
        <c:majorTickMark val="out"/>
        <c:minorTickMark val="none"/>
        <c:tickLblPos val="nextTo"/>
        <c:crossAx val="460131856"/>
        <c:crosses val="autoZero"/>
        <c:auto val="1"/>
        <c:lblAlgn val="ctr"/>
        <c:lblOffset val="100"/>
        <c:noMultiLvlLbl val="0"/>
      </c:catAx>
      <c:spPr>
        <a:noFill/>
        <a:ln>
          <a:noFill/>
        </a:ln>
        <a:effectLst/>
      </c:spPr>
    </c:plotArea>
    <c:legend>
      <c:legendPos val="b"/>
      <c:legendEntry>
        <c:idx val="11"/>
        <c:delete val="1"/>
      </c:legendEntry>
      <c:legendEntry>
        <c:idx val="12"/>
        <c:delete val="1"/>
      </c:legendEntry>
      <c:layout>
        <c:manualLayout>
          <c:xMode val="edge"/>
          <c:yMode val="edge"/>
          <c:x val="3.7011853019580855E-2"/>
          <c:y val="0.73810758058971693"/>
          <c:w val="0.91562020392122945"/>
          <c:h val="0.23022129589087961"/>
        </c:manualLayout>
      </c:layout>
      <c:overlay val="0"/>
      <c:spPr>
        <a:noFill/>
        <a:ln>
          <a:noFill/>
        </a:ln>
        <a:effectLst/>
      </c:spPr>
      <c:txPr>
        <a:bodyPr rot="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ja-JP" altLang="en-US" sz="1200" dirty="0"/>
              <a:t>（６）認知症総合支援（満点</a:t>
            </a:r>
            <a:r>
              <a:rPr lang="en-US" altLang="ja-JP" sz="1200" dirty="0"/>
              <a:t>24</a:t>
            </a:r>
            <a:r>
              <a:rPr lang="ja-JP" altLang="en-US" sz="1200" dirty="0"/>
              <a:t>点、平均点</a:t>
            </a:r>
            <a:r>
              <a:rPr lang="en-US" altLang="ja-JP" sz="1200" dirty="0"/>
              <a:t>20.7</a:t>
            </a:r>
            <a:r>
              <a:rPr lang="ja-JP" altLang="en-US" sz="1200" dirty="0"/>
              <a:t>点、得点率</a:t>
            </a:r>
            <a:r>
              <a:rPr lang="en-US" altLang="ja-JP" sz="1200" dirty="0" smtClean="0"/>
              <a:t>86.3</a:t>
            </a:r>
            <a:r>
              <a:rPr lang="ja-JP" altLang="en-US" sz="1200" dirty="0" smtClean="0"/>
              <a:t>％）</a:t>
            </a:r>
            <a:endParaRPr lang="ja-JP" altLang="en-US" sz="1200" dirty="0"/>
          </a:p>
        </c:rich>
      </c:tx>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barChart>
        <c:barDir val="col"/>
        <c:grouping val="clustered"/>
        <c:varyColors val="0"/>
        <c:ser>
          <c:idx val="0"/>
          <c:order val="0"/>
          <c:tx>
            <c:strRef>
              <c:f>'Ⅱ(6)'!$L$8</c:f>
              <c:strCache>
                <c:ptCount val="1"/>
                <c:pt idx="0">
                  <c:v>合計</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'Ⅱ(6)'!$K$9:$K$56</c:f>
              <c:strCache>
                <c:ptCount val="48"/>
                <c:pt idx="0">
                  <c:v>北海道</c:v>
                </c:pt>
                <c:pt idx="1">
                  <c:v>青森県</c:v>
                </c:pt>
                <c:pt idx="2">
                  <c:v>岩手県</c:v>
                </c:pt>
                <c:pt idx="3">
                  <c:v>宮城県</c:v>
                </c:pt>
                <c:pt idx="4">
                  <c:v>秋田県</c:v>
                </c:pt>
                <c:pt idx="5">
                  <c:v>山形県</c:v>
                </c:pt>
                <c:pt idx="6">
                  <c:v>福島県</c:v>
                </c:pt>
                <c:pt idx="7">
                  <c:v>茨城県</c:v>
                </c:pt>
                <c:pt idx="8">
                  <c:v>栃木県</c:v>
                </c:pt>
                <c:pt idx="9">
                  <c:v>群馬県</c:v>
                </c:pt>
                <c:pt idx="10">
                  <c:v>埼玉県</c:v>
                </c:pt>
                <c:pt idx="11">
                  <c:v>千葉県</c:v>
                </c:pt>
                <c:pt idx="12">
                  <c:v>東京都</c:v>
                </c:pt>
                <c:pt idx="13">
                  <c:v>神奈川県</c:v>
                </c:pt>
                <c:pt idx="14">
                  <c:v>新潟県</c:v>
                </c:pt>
                <c:pt idx="15">
                  <c:v>富山県</c:v>
                </c:pt>
                <c:pt idx="16">
                  <c:v>石川県</c:v>
                </c:pt>
                <c:pt idx="17">
                  <c:v>福井県</c:v>
                </c:pt>
                <c:pt idx="18">
                  <c:v>山梨県</c:v>
                </c:pt>
                <c:pt idx="19">
                  <c:v>長野県</c:v>
                </c:pt>
                <c:pt idx="20">
                  <c:v>岐阜県</c:v>
                </c:pt>
                <c:pt idx="21">
                  <c:v>静岡県</c:v>
                </c:pt>
                <c:pt idx="22">
                  <c:v>愛知県</c:v>
                </c:pt>
                <c:pt idx="23">
                  <c:v>三重県</c:v>
                </c:pt>
                <c:pt idx="24">
                  <c:v>滋賀県</c:v>
                </c:pt>
                <c:pt idx="25">
                  <c:v>京都府</c:v>
                </c:pt>
                <c:pt idx="26">
                  <c:v>大阪府</c:v>
                </c:pt>
                <c:pt idx="27">
                  <c:v>兵庫県</c:v>
                </c:pt>
                <c:pt idx="28">
                  <c:v>奈良県</c:v>
                </c:pt>
                <c:pt idx="29">
                  <c:v>和歌山県</c:v>
                </c:pt>
                <c:pt idx="30">
                  <c:v>鳥取県</c:v>
                </c:pt>
                <c:pt idx="31">
                  <c:v>島根県</c:v>
                </c:pt>
                <c:pt idx="32">
                  <c:v>岡山県</c:v>
                </c:pt>
                <c:pt idx="33">
                  <c:v>広島県</c:v>
                </c:pt>
                <c:pt idx="34">
                  <c:v>山口県</c:v>
                </c:pt>
                <c:pt idx="35">
                  <c:v>徳島県</c:v>
                </c:pt>
                <c:pt idx="36">
                  <c:v>香川県</c:v>
                </c:pt>
                <c:pt idx="37">
                  <c:v>愛媛県</c:v>
                </c:pt>
                <c:pt idx="38">
                  <c:v>高知県</c:v>
                </c:pt>
                <c:pt idx="39">
                  <c:v>福岡県</c:v>
                </c:pt>
                <c:pt idx="40">
                  <c:v>佐賀県</c:v>
                </c:pt>
                <c:pt idx="41">
                  <c:v>長崎県</c:v>
                </c:pt>
                <c:pt idx="42">
                  <c:v>熊本県</c:v>
                </c:pt>
                <c:pt idx="43">
                  <c:v>大分県</c:v>
                </c:pt>
                <c:pt idx="44">
                  <c:v>宮崎県</c:v>
                </c:pt>
                <c:pt idx="45">
                  <c:v>鹿児島県</c:v>
                </c:pt>
                <c:pt idx="46">
                  <c:v>沖縄県</c:v>
                </c:pt>
                <c:pt idx="47">
                  <c:v>平均</c:v>
                </c:pt>
              </c:strCache>
            </c:strRef>
          </c:cat>
          <c:val>
            <c:numRef>
              <c:f>'Ⅱ(6)'!$L$9:$L$56</c:f>
              <c:numCache>
                <c:formatCode>General</c:formatCode>
                <c:ptCount val="48"/>
                <c:pt idx="0">
                  <c:v>24</c:v>
                </c:pt>
                <c:pt idx="1">
                  <c:v>24</c:v>
                </c:pt>
                <c:pt idx="2">
                  <c:v>6</c:v>
                </c:pt>
                <c:pt idx="3">
                  <c:v>18</c:v>
                </c:pt>
                <c:pt idx="4">
                  <c:v>6</c:v>
                </c:pt>
                <c:pt idx="5">
                  <c:v>0</c:v>
                </c:pt>
                <c:pt idx="6">
                  <c:v>10</c:v>
                </c:pt>
                <c:pt idx="7">
                  <c:v>16</c:v>
                </c:pt>
                <c:pt idx="8">
                  <c:v>24</c:v>
                </c:pt>
                <c:pt idx="9">
                  <c:v>24</c:v>
                </c:pt>
                <c:pt idx="10">
                  <c:v>24</c:v>
                </c:pt>
                <c:pt idx="11">
                  <c:v>24</c:v>
                </c:pt>
                <c:pt idx="12">
                  <c:v>24</c:v>
                </c:pt>
                <c:pt idx="13">
                  <c:v>24</c:v>
                </c:pt>
                <c:pt idx="14">
                  <c:v>24</c:v>
                </c:pt>
                <c:pt idx="15">
                  <c:v>24</c:v>
                </c:pt>
                <c:pt idx="16">
                  <c:v>16</c:v>
                </c:pt>
                <c:pt idx="17">
                  <c:v>18</c:v>
                </c:pt>
                <c:pt idx="18">
                  <c:v>24</c:v>
                </c:pt>
                <c:pt idx="19">
                  <c:v>24</c:v>
                </c:pt>
                <c:pt idx="20">
                  <c:v>24</c:v>
                </c:pt>
                <c:pt idx="21">
                  <c:v>24</c:v>
                </c:pt>
                <c:pt idx="22">
                  <c:v>18</c:v>
                </c:pt>
                <c:pt idx="23">
                  <c:v>24</c:v>
                </c:pt>
                <c:pt idx="24">
                  <c:v>24</c:v>
                </c:pt>
                <c:pt idx="25">
                  <c:v>24</c:v>
                </c:pt>
                <c:pt idx="26">
                  <c:v>24</c:v>
                </c:pt>
                <c:pt idx="27">
                  <c:v>24</c:v>
                </c:pt>
                <c:pt idx="28">
                  <c:v>24</c:v>
                </c:pt>
                <c:pt idx="29">
                  <c:v>22</c:v>
                </c:pt>
                <c:pt idx="30">
                  <c:v>12</c:v>
                </c:pt>
                <c:pt idx="31">
                  <c:v>24</c:v>
                </c:pt>
                <c:pt idx="32">
                  <c:v>24</c:v>
                </c:pt>
                <c:pt idx="33">
                  <c:v>18</c:v>
                </c:pt>
                <c:pt idx="34">
                  <c:v>24</c:v>
                </c:pt>
                <c:pt idx="35">
                  <c:v>24</c:v>
                </c:pt>
                <c:pt idx="36">
                  <c:v>24</c:v>
                </c:pt>
                <c:pt idx="37">
                  <c:v>24</c:v>
                </c:pt>
                <c:pt idx="38">
                  <c:v>22</c:v>
                </c:pt>
                <c:pt idx="39">
                  <c:v>22</c:v>
                </c:pt>
                <c:pt idx="40">
                  <c:v>22</c:v>
                </c:pt>
                <c:pt idx="41">
                  <c:v>24</c:v>
                </c:pt>
                <c:pt idx="42">
                  <c:v>24</c:v>
                </c:pt>
                <c:pt idx="43">
                  <c:v>24</c:v>
                </c:pt>
                <c:pt idx="44">
                  <c:v>18</c:v>
                </c:pt>
                <c:pt idx="45">
                  <c:v>24</c:v>
                </c:pt>
                <c:pt idx="46">
                  <c:v>10</c:v>
                </c:pt>
                <c:pt idx="47" formatCode="#,##0.0_);[Red]\(#,##0.0\)">
                  <c:v>20.723404255319149</c:v>
                </c:pt>
              </c:numCache>
            </c:numRef>
          </c:val>
          <c:extLst>
            <c:ext xmlns:c16="http://schemas.microsoft.com/office/drawing/2014/chart" uri="{C3380CC4-5D6E-409C-BE32-E72D297353CC}">
              <c16:uniqueId val="{00000000-DEC8-41EB-8152-E8351179DFB2}"/>
            </c:ext>
          </c:extLst>
        </c:ser>
        <c:dLbls>
          <c:showLegendKey val="0"/>
          <c:showVal val="1"/>
          <c:showCatName val="0"/>
          <c:showSerName val="0"/>
          <c:showPercent val="0"/>
          <c:showBubbleSize val="0"/>
        </c:dLbls>
        <c:gapWidth val="150"/>
        <c:axId val="1180517600"/>
        <c:axId val="1180525088"/>
      </c:barChart>
      <c:lineChart>
        <c:grouping val="standard"/>
        <c:varyColors val="0"/>
        <c:ser>
          <c:idx val="1"/>
          <c:order val="1"/>
          <c:tx>
            <c:strRef>
              <c:f>'Ⅱ(6)'!$M$8</c:f>
              <c:strCache>
                <c:ptCount val="1"/>
                <c:pt idx="0">
                  <c:v>平均</c:v>
                </c:pt>
              </c:strCache>
            </c:strRef>
          </c:tx>
          <c:spPr>
            <a:ln w="28575" cap="rnd">
              <a:solidFill>
                <a:srgbClr val="FF0000"/>
              </a:solidFill>
              <a:prstDash val="sysDash"/>
              <a:round/>
            </a:ln>
            <a:effectLst/>
          </c:spPr>
          <c:marker>
            <c:symbol val="none"/>
          </c:marker>
          <c:dLbls>
            <c:delete val="1"/>
          </c:dLbls>
          <c:cat>
            <c:strRef>
              <c:f>'Ⅱ(6)'!$K$9:$K$56</c:f>
              <c:strCache>
                <c:ptCount val="48"/>
                <c:pt idx="0">
                  <c:v>北海道</c:v>
                </c:pt>
                <c:pt idx="1">
                  <c:v>青森県</c:v>
                </c:pt>
                <c:pt idx="2">
                  <c:v>岩手県</c:v>
                </c:pt>
                <c:pt idx="3">
                  <c:v>宮城県</c:v>
                </c:pt>
                <c:pt idx="4">
                  <c:v>秋田県</c:v>
                </c:pt>
                <c:pt idx="5">
                  <c:v>山形県</c:v>
                </c:pt>
                <c:pt idx="6">
                  <c:v>福島県</c:v>
                </c:pt>
                <c:pt idx="7">
                  <c:v>茨城県</c:v>
                </c:pt>
                <c:pt idx="8">
                  <c:v>栃木県</c:v>
                </c:pt>
                <c:pt idx="9">
                  <c:v>群馬県</c:v>
                </c:pt>
                <c:pt idx="10">
                  <c:v>埼玉県</c:v>
                </c:pt>
                <c:pt idx="11">
                  <c:v>千葉県</c:v>
                </c:pt>
                <c:pt idx="12">
                  <c:v>東京都</c:v>
                </c:pt>
                <c:pt idx="13">
                  <c:v>神奈川県</c:v>
                </c:pt>
                <c:pt idx="14">
                  <c:v>新潟県</c:v>
                </c:pt>
                <c:pt idx="15">
                  <c:v>富山県</c:v>
                </c:pt>
                <c:pt idx="16">
                  <c:v>石川県</c:v>
                </c:pt>
                <c:pt idx="17">
                  <c:v>福井県</c:v>
                </c:pt>
                <c:pt idx="18">
                  <c:v>山梨県</c:v>
                </c:pt>
                <c:pt idx="19">
                  <c:v>長野県</c:v>
                </c:pt>
                <c:pt idx="20">
                  <c:v>岐阜県</c:v>
                </c:pt>
                <c:pt idx="21">
                  <c:v>静岡県</c:v>
                </c:pt>
                <c:pt idx="22">
                  <c:v>愛知県</c:v>
                </c:pt>
                <c:pt idx="23">
                  <c:v>三重県</c:v>
                </c:pt>
                <c:pt idx="24">
                  <c:v>滋賀県</c:v>
                </c:pt>
                <c:pt idx="25">
                  <c:v>京都府</c:v>
                </c:pt>
                <c:pt idx="26">
                  <c:v>大阪府</c:v>
                </c:pt>
                <c:pt idx="27">
                  <c:v>兵庫県</c:v>
                </c:pt>
                <c:pt idx="28">
                  <c:v>奈良県</c:v>
                </c:pt>
                <c:pt idx="29">
                  <c:v>和歌山県</c:v>
                </c:pt>
                <c:pt idx="30">
                  <c:v>鳥取県</c:v>
                </c:pt>
                <c:pt idx="31">
                  <c:v>島根県</c:v>
                </c:pt>
                <c:pt idx="32">
                  <c:v>岡山県</c:v>
                </c:pt>
                <c:pt idx="33">
                  <c:v>広島県</c:v>
                </c:pt>
                <c:pt idx="34">
                  <c:v>山口県</c:v>
                </c:pt>
                <c:pt idx="35">
                  <c:v>徳島県</c:v>
                </c:pt>
                <c:pt idx="36">
                  <c:v>香川県</c:v>
                </c:pt>
                <c:pt idx="37">
                  <c:v>愛媛県</c:v>
                </c:pt>
                <c:pt idx="38">
                  <c:v>高知県</c:v>
                </c:pt>
                <c:pt idx="39">
                  <c:v>福岡県</c:v>
                </c:pt>
                <c:pt idx="40">
                  <c:v>佐賀県</c:v>
                </c:pt>
                <c:pt idx="41">
                  <c:v>長崎県</c:v>
                </c:pt>
                <c:pt idx="42">
                  <c:v>熊本県</c:v>
                </c:pt>
                <c:pt idx="43">
                  <c:v>大分県</c:v>
                </c:pt>
                <c:pt idx="44">
                  <c:v>宮崎県</c:v>
                </c:pt>
                <c:pt idx="45">
                  <c:v>鹿児島県</c:v>
                </c:pt>
                <c:pt idx="46">
                  <c:v>沖縄県</c:v>
                </c:pt>
                <c:pt idx="47">
                  <c:v>平均</c:v>
                </c:pt>
              </c:strCache>
            </c:strRef>
          </c:cat>
          <c:val>
            <c:numRef>
              <c:f>'Ⅱ(6)'!$M$9:$M$56</c:f>
              <c:numCache>
                <c:formatCode>General</c:formatCode>
                <c:ptCount val="48"/>
                <c:pt idx="0">
                  <c:v>20.723404255319149</c:v>
                </c:pt>
                <c:pt idx="1">
                  <c:v>20.723404255319149</c:v>
                </c:pt>
                <c:pt idx="2">
                  <c:v>20.723404255319149</c:v>
                </c:pt>
                <c:pt idx="3">
                  <c:v>20.723404255319149</c:v>
                </c:pt>
                <c:pt idx="4">
                  <c:v>20.723404255319149</c:v>
                </c:pt>
                <c:pt idx="5">
                  <c:v>20.723404255319149</c:v>
                </c:pt>
                <c:pt idx="6">
                  <c:v>20.723404255319149</c:v>
                </c:pt>
                <c:pt idx="7">
                  <c:v>20.723404255319149</c:v>
                </c:pt>
                <c:pt idx="8">
                  <c:v>20.723404255319149</c:v>
                </c:pt>
                <c:pt idx="9">
                  <c:v>20.723404255319149</c:v>
                </c:pt>
                <c:pt idx="10">
                  <c:v>20.723404255319149</c:v>
                </c:pt>
                <c:pt idx="11">
                  <c:v>20.723404255319149</c:v>
                </c:pt>
                <c:pt idx="12">
                  <c:v>20.723404255319149</c:v>
                </c:pt>
                <c:pt idx="13">
                  <c:v>20.723404255319149</c:v>
                </c:pt>
                <c:pt idx="14">
                  <c:v>20.723404255319149</c:v>
                </c:pt>
                <c:pt idx="15">
                  <c:v>20.723404255319149</c:v>
                </c:pt>
                <c:pt idx="16">
                  <c:v>20.723404255319149</c:v>
                </c:pt>
                <c:pt idx="17">
                  <c:v>20.723404255319149</c:v>
                </c:pt>
                <c:pt idx="18">
                  <c:v>20.723404255319149</c:v>
                </c:pt>
                <c:pt idx="19">
                  <c:v>20.723404255319149</c:v>
                </c:pt>
                <c:pt idx="20">
                  <c:v>20.723404255319149</c:v>
                </c:pt>
                <c:pt idx="21">
                  <c:v>20.723404255319149</c:v>
                </c:pt>
                <c:pt idx="22">
                  <c:v>20.723404255319149</c:v>
                </c:pt>
                <c:pt idx="23">
                  <c:v>20.723404255319149</c:v>
                </c:pt>
                <c:pt idx="24">
                  <c:v>20.723404255319149</c:v>
                </c:pt>
                <c:pt idx="25">
                  <c:v>20.723404255319149</c:v>
                </c:pt>
                <c:pt idx="26">
                  <c:v>20.723404255319149</c:v>
                </c:pt>
                <c:pt idx="27">
                  <c:v>20.723404255319149</c:v>
                </c:pt>
                <c:pt idx="28">
                  <c:v>20.723404255319149</c:v>
                </c:pt>
                <c:pt idx="29">
                  <c:v>20.723404255319149</c:v>
                </c:pt>
                <c:pt idx="30">
                  <c:v>20.723404255319149</c:v>
                </c:pt>
                <c:pt idx="31">
                  <c:v>20.723404255319149</c:v>
                </c:pt>
                <c:pt idx="32">
                  <c:v>20.723404255319149</c:v>
                </c:pt>
                <c:pt idx="33">
                  <c:v>20.723404255319149</c:v>
                </c:pt>
                <c:pt idx="34">
                  <c:v>20.723404255319149</c:v>
                </c:pt>
                <c:pt idx="35">
                  <c:v>20.723404255319149</c:v>
                </c:pt>
                <c:pt idx="36">
                  <c:v>20.723404255319149</c:v>
                </c:pt>
                <c:pt idx="37">
                  <c:v>20.723404255319149</c:v>
                </c:pt>
                <c:pt idx="38">
                  <c:v>20.723404255319149</c:v>
                </c:pt>
                <c:pt idx="39">
                  <c:v>20.723404255319149</c:v>
                </c:pt>
                <c:pt idx="40">
                  <c:v>20.723404255319149</c:v>
                </c:pt>
                <c:pt idx="41">
                  <c:v>20.723404255319149</c:v>
                </c:pt>
                <c:pt idx="42">
                  <c:v>20.723404255319149</c:v>
                </c:pt>
                <c:pt idx="43">
                  <c:v>20.723404255319149</c:v>
                </c:pt>
                <c:pt idx="44">
                  <c:v>20.723404255319149</c:v>
                </c:pt>
                <c:pt idx="45">
                  <c:v>20.723404255319149</c:v>
                </c:pt>
                <c:pt idx="46">
                  <c:v>20.723404255319149</c:v>
                </c:pt>
                <c:pt idx="47" formatCode="#,##0_);[Red]\(#,##0\)">
                  <c:v>20.723404255319149</c:v>
                </c:pt>
              </c:numCache>
            </c:numRef>
          </c:val>
          <c:smooth val="0"/>
          <c:extLst>
            <c:ext xmlns:c16="http://schemas.microsoft.com/office/drawing/2014/chart" uri="{C3380CC4-5D6E-409C-BE32-E72D297353CC}">
              <c16:uniqueId val="{00000001-DEC8-41EB-8152-E8351179DFB2}"/>
            </c:ext>
          </c:extLst>
        </c:ser>
        <c:dLbls>
          <c:showLegendKey val="0"/>
          <c:showVal val="1"/>
          <c:showCatName val="0"/>
          <c:showSerName val="0"/>
          <c:showPercent val="0"/>
          <c:showBubbleSize val="0"/>
        </c:dLbls>
        <c:marker val="1"/>
        <c:smooth val="0"/>
        <c:axId val="1180517600"/>
        <c:axId val="1180525088"/>
      </c:lineChart>
      <c:catAx>
        <c:axId val="11805176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vert="wordArtVertRtl" wrap="square" anchor="ctr" anchorCtr="1"/>
          <a:lstStyle/>
          <a:p>
            <a:pPr>
              <a:defRPr sz="800" b="0" i="0" u="none" strike="noStrike" kern="1200" baseline="0">
                <a:solidFill>
                  <a:schemeClr val="tx1">
                    <a:lumMod val="65000"/>
                    <a:lumOff val="35000"/>
                  </a:schemeClr>
                </a:solidFill>
                <a:latin typeface="+mn-lt"/>
                <a:ea typeface="+mn-ea"/>
                <a:cs typeface="+mn-cs"/>
              </a:defRPr>
            </a:pPr>
            <a:endParaRPr lang="ja-JP"/>
          </a:p>
        </c:txPr>
        <c:crossAx val="1180525088"/>
        <c:crosses val="autoZero"/>
        <c:auto val="1"/>
        <c:lblAlgn val="ctr"/>
        <c:lblOffset val="100"/>
        <c:noMultiLvlLbl val="0"/>
      </c:catAx>
      <c:valAx>
        <c:axId val="1180525088"/>
        <c:scaling>
          <c:orientation val="minMax"/>
          <c:max val="25"/>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1805176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ja-JP" altLang="en-US"/>
              <a:t>（７）介護給付の適正化（満点</a:t>
            </a:r>
            <a:r>
              <a:rPr lang="en-US" altLang="ja-JP"/>
              <a:t>42</a:t>
            </a:r>
            <a:r>
              <a:rPr lang="ja-JP" altLang="en-US"/>
              <a:t>点、平均点</a:t>
            </a:r>
            <a:r>
              <a:rPr lang="en-US" altLang="ja-JP"/>
              <a:t>30.5</a:t>
            </a:r>
            <a:r>
              <a:rPr lang="ja-JP" altLang="en-US"/>
              <a:t>点、得点率</a:t>
            </a:r>
            <a:r>
              <a:rPr lang="en-US" altLang="ja-JP"/>
              <a:t>72.6</a:t>
            </a:r>
            <a:r>
              <a:rPr lang="ja-JP" altLang="en-US"/>
              <a:t>％）</a:t>
            </a:r>
          </a:p>
        </c:rich>
      </c:tx>
      <c:layout>
        <c:manualLayout>
          <c:xMode val="edge"/>
          <c:yMode val="edge"/>
          <c:x val="0.24310022813410836"/>
          <c:y val="2.3836123833355465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barChart>
        <c:barDir val="col"/>
        <c:grouping val="clustered"/>
        <c:varyColors val="0"/>
        <c:ser>
          <c:idx val="0"/>
          <c:order val="0"/>
          <c:tx>
            <c:strRef>
              <c:f>'Ⅱ(7)'!$P$8</c:f>
              <c:strCache>
                <c:ptCount val="1"/>
                <c:pt idx="0">
                  <c:v>合計</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'Ⅱ(7)'!$O$9:$O$56</c:f>
              <c:strCache>
                <c:ptCount val="48"/>
                <c:pt idx="0">
                  <c:v>北海道</c:v>
                </c:pt>
                <c:pt idx="1">
                  <c:v>青森県</c:v>
                </c:pt>
                <c:pt idx="2">
                  <c:v>岩手県</c:v>
                </c:pt>
                <c:pt idx="3">
                  <c:v>宮城県</c:v>
                </c:pt>
                <c:pt idx="4">
                  <c:v>秋田県</c:v>
                </c:pt>
                <c:pt idx="5">
                  <c:v>山形県</c:v>
                </c:pt>
                <c:pt idx="6">
                  <c:v>福島県</c:v>
                </c:pt>
                <c:pt idx="7">
                  <c:v>茨城県</c:v>
                </c:pt>
                <c:pt idx="8">
                  <c:v>栃木県</c:v>
                </c:pt>
                <c:pt idx="9">
                  <c:v>群馬県</c:v>
                </c:pt>
                <c:pt idx="10">
                  <c:v>埼玉県</c:v>
                </c:pt>
                <c:pt idx="11">
                  <c:v>千葉県</c:v>
                </c:pt>
                <c:pt idx="12">
                  <c:v>東京都</c:v>
                </c:pt>
                <c:pt idx="13">
                  <c:v>神奈川県</c:v>
                </c:pt>
                <c:pt idx="14">
                  <c:v>新潟県</c:v>
                </c:pt>
                <c:pt idx="15">
                  <c:v>富山県</c:v>
                </c:pt>
                <c:pt idx="16">
                  <c:v>石川県</c:v>
                </c:pt>
                <c:pt idx="17">
                  <c:v>福井県</c:v>
                </c:pt>
                <c:pt idx="18">
                  <c:v>山梨県</c:v>
                </c:pt>
                <c:pt idx="19">
                  <c:v>長野県</c:v>
                </c:pt>
                <c:pt idx="20">
                  <c:v>岐阜県</c:v>
                </c:pt>
                <c:pt idx="21">
                  <c:v>静岡県</c:v>
                </c:pt>
                <c:pt idx="22">
                  <c:v>愛知県</c:v>
                </c:pt>
                <c:pt idx="23">
                  <c:v>三重県</c:v>
                </c:pt>
                <c:pt idx="24">
                  <c:v>滋賀県</c:v>
                </c:pt>
                <c:pt idx="25">
                  <c:v>京都府</c:v>
                </c:pt>
                <c:pt idx="26">
                  <c:v>大阪府</c:v>
                </c:pt>
                <c:pt idx="27">
                  <c:v>兵庫県</c:v>
                </c:pt>
                <c:pt idx="28">
                  <c:v>奈良県</c:v>
                </c:pt>
                <c:pt idx="29">
                  <c:v>和歌山県</c:v>
                </c:pt>
                <c:pt idx="30">
                  <c:v>鳥取県</c:v>
                </c:pt>
                <c:pt idx="31">
                  <c:v>島根県</c:v>
                </c:pt>
                <c:pt idx="32">
                  <c:v>岡山県</c:v>
                </c:pt>
                <c:pt idx="33">
                  <c:v>広島県</c:v>
                </c:pt>
                <c:pt idx="34">
                  <c:v>山口県</c:v>
                </c:pt>
                <c:pt idx="35">
                  <c:v>徳島県</c:v>
                </c:pt>
                <c:pt idx="36">
                  <c:v>香川県</c:v>
                </c:pt>
                <c:pt idx="37">
                  <c:v>愛媛県</c:v>
                </c:pt>
                <c:pt idx="38">
                  <c:v>高知県</c:v>
                </c:pt>
                <c:pt idx="39">
                  <c:v>福岡県</c:v>
                </c:pt>
                <c:pt idx="40">
                  <c:v>佐賀県</c:v>
                </c:pt>
                <c:pt idx="41">
                  <c:v>長崎県</c:v>
                </c:pt>
                <c:pt idx="42">
                  <c:v>熊本県</c:v>
                </c:pt>
                <c:pt idx="43">
                  <c:v>大分県</c:v>
                </c:pt>
                <c:pt idx="44">
                  <c:v>宮崎県</c:v>
                </c:pt>
                <c:pt idx="45">
                  <c:v>鹿児島県</c:v>
                </c:pt>
                <c:pt idx="46">
                  <c:v>沖縄県</c:v>
                </c:pt>
                <c:pt idx="47">
                  <c:v>平均</c:v>
                </c:pt>
              </c:strCache>
            </c:strRef>
          </c:cat>
          <c:val>
            <c:numRef>
              <c:f>'Ⅱ(7)'!$P$9:$P$56</c:f>
              <c:numCache>
                <c:formatCode>General</c:formatCode>
                <c:ptCount val="48"/>
                <c:pt idx="0">
                  <c:v>25</c:v>
                </c:pt>
                <c:pt idx="1">
                  <c:v>37</c:v>
                </c:pt>
                <c:pt idx="2">
                  <c:v>20</c:v>
                </c:pt>
                <c:pt idx="3">
                  <c:v>15</c:v>
                </c:pt>
                <c:pt idx="4">
                  <c:v>20</c:v>
                </c:pt>
                <c:pt idx="5">
                  <c:v>15</c:v>
                </c:pt>
                <c:pt idx="6">
                  <c:v>25</c:v>
                </c:pt>
                <c:pt idx="7">
                  <c:v>30</c:v>
                </c:pt>
                <c:pt idx="8">
                  <c:v>20</c:v>
                </c:pt>
                <c:pt idx="9">
                  <c:v>25</c:v>
                </c:pt>
                <c:pt idx="10">
                  <c:v>30</c:v>
                </c:pt>
                <c:pt idx="11">
                  <c:v>30</c:v>
                </c:pt>
                <c:pt idx="12">
                  <c:v>25</c:v>
                </c:pt>
                <c:pt idx="13">
                  <c:v>25</c:v>
                </c:pt>
                <c:pt idx="14">
                  <c:v>37</c:v>
                </c:pt>
                <c:pt idx="15">
                  <c:v>30</c:v>
                </c:pt>
                <c:pt idx="16">
                  <c:v>32</c:v>
                </c:pt>
                <c:pt idx="17">
                  <c:v>27</c:v>
                </c:pt>
                <c:pt idx="18">
                  <c:v>37</c:v>
                </c:pt>
                <c:pt idx="19">
                  <c:v>37</c:v>
                </c:pt>
                <c:pt idx="20">
                  <c:v>25</c:v>
                </c:pt>
                <c:pt idx="21">
                  <c:v>30</c:v>
                </c:pt>
                <c:pt idx="22">
                  <c:v>37</c:v>
                </c:pt>
                <c:pt idx="23">
                  <c:v>20</c:v>
                </c:pt>
                <c:pt idx="24">
                  <c:v>37</c:v>
                </c:pt>
                <c:pt idx="25">
                  <c:v>30</c:v>
                </c:pt>
                <c:pt idx="26">
                  <c:v>37</c:v>
                </c:pt>
                <c:pt idx="27">
                  <c:v>32</c:v>
                </c:pt>
                <c:pt idx="28">
                  <c:v>37</c:v>
                </c:pt>
                <c:pt idx="29">
                  <c:v>25</c:v>
                </c:pt>
                <c:pt idx="30">
                  <c:v>30</c:v>
                </c:pt>
                <c:pt idx="31">
                  <c:v>37</c:v>
                </c:pt>
                <c:pt idx="32">
                  <c:v>37</c:v>
                </c:pt>
                <c:pt idx="33">
                  <c:v>25</c:v>
                </c:pt>
                <c:pt idx="34">
                  <c:v>37</c:v>
                </c:pt>
                <c:pt idx="35">
                  <c:v>27</c:v>
                </c:pt>
                <c:pt idx="36">
                  <c:v>37</c:v>
                </c:pt>
                <c:pt idx="37">
                  <c:v>42</c:v>
                </c:pt>
                <c:pt idx="38">
                  <c:v>25</c:v>
                </c:pt>
                <c:pt idx="39">
                  <c:v>37</c:v>
                </c:pt>
                <c:pt idx="40">
                  <c:v>20</c:v>
                </c:pt>
                <c:pt idx="41">
                  <c:v>42</c:v>
                </c:pt>
                <c:pt idx="42">
                  <c:v>42</c:v>
                </c:pt>
                <c:pt idx="43">
                  <c:v>37</c:v>
                </c:pt>
                <c:pt idx="44">
                  <c:v>37</c:v>
                </c:pt>
                <c:pt idx="45">
                  <c:v>37</c:v>
                </c:pt>
                <c:pt idx="46">
                  <c:v>32</c:v>
                </c:pt>
                <c:pt idx="47" formatCode="#,##0.0_);[Red]\(#,##0.0\)">
                  <c:v>30.48936170212766</c:v>
                </c:pt>
              </c:numCache>
            </c:numRef>
          </c:val>
          <c:extLst>
            <c:ext xmlns:c16="http://schemas.microsoft.com/office/drawing/2014/chart" uri="{C3380CC4-5D6E-409C-BE32-E72D297353CC}">
              <c16:uniqueId val="{00000000-9FFD-4387-87CC-A5F72E3FD1A9}"/>
            </c:ext>
          </c:extLst>
        </c:ser>
        <c:dLbls>
          <c:showLegendKey val="0"/>
          <c:showVal val="1"/>
          <c:showCatName val="0"/>
          <c:showSerName val="0"/>
          <c:showPercent val="0"/>
          <c:showBubbleSize val="0"/>
        </c:dLbls>
        <c:gapWidth val="150"/>
        <c:axId val="875423488"/>
        <c:axId val="875428064"/>
      </c:barChart>
      <c:lineChart>
        <c:grouping val="standard"/>
        <c:varyColors val="0"/>
        <c:ser>
          <c:idx val="1"/>
          <c:order val="1"/>
          <c:tx>
            <c:strRef>
              <c:f>'Ⅱ(7)'!$Q$8</c:f>
              <c:strCache>
                <c:ptCount val="1"/>
                <c:pt idx="0">
                  <c:v>平均</c:v>
                </c:pt>
              </c:strCache>
            </c:strRef>
          </c:tx>
          <c:spPr>
            <a:ln w="28575" cap="rnd">
              <a:solidFill>
                <a:srgbClr val="FF0000"/>
              </a:solidFill>
              <a:prstDash val="sysDash"/>
              <a:round/>
            </a:ln>
            <a:effectLst/>
          </c:spPr>
          <c:marker>
            <c:symbol val="none"/>
          </c:marker>
          <c:cat>
            <c:strRef>
              <c:f>'Ⅱ(7)'!$O$9:$O$56</c:f>
              <c:strCache>
                <c:ptCount val="48"/>
                <c:pt idx="0">
                  <c:v>北海道</c:v>
                </c:pt>
                <c:pt idx="1">
                  <c:v>青森県</c:v>
                </c:pt>
                <c:pt idx="2">
                  <c:v>岩手県</c:v>
                </c:pt>
                <c:pt idx="3">
                  <c:v>宮城県</c:v>
                </c:pt>
                <c:pt idx="4">
                  <c:v>秋田県</c:v>
                </c:pt>
                <c:pt idx="5">
                  <c:v>山形県</c:v>
                </c:pt>
                <c:pt idx="6">
                  <c:v>福島県</c:v>
                </c:pt>
                <c:pt idx="7">
                  <c:v>茨城県</c:v>
                </c:pt>
                <c:pt idx="8">
                  <c:v>栃木県</c:v>
                </c:pt>
                <c:pt idx="9">
                  <c:v>群馬県</c:v>
                </c:pt>
                <c:pt idx="10">
                  <c:v>埼玉県</c:v>
                </c:pt>
                <c:pt idx="11">
                  <c:v>千葉県</c:v>
                </c:pt>
                <c:pt idx="12">
                  <c:v>東京都</c:v>
                </c:pt>
                <c:pt idx="13">
                  <c:v>神奈川県</c:v>
                </c:pt>
                <c:pt idx="14">
                  <c:v>新潟県</c:v>
                </c:pt>
                <c:pt idx="15">
                  <c:v>富山県</c:v>
                </c:pt>
                <c:pt idx="16">
                  <c:v>石川県</c:v>
                </c:pt>
                <c:pt idx="17">
                  <c:v>福井県</c:v>
                </c:pt>
                <c:pt idx="18">
                  <c:v>山梨県</c:v>
                </c:pt>
                <c:pt idx="19">
                  <c:v>長野県</c:v>
                </c:pt>
                <c:pt idx="20">
                  <c:v>岐阜県</c:v>
                </c:pt>
                <c:pt idx="21">
                  <c:v>静岡県</c:v>
                </c:pt>
                <c:pt idx="22">
                  <c:v>愛知県</c:v>
                </c:pt>
                <c:pt idx="23">
                  <c:v>三重県</c:v>
                </c:pt>
                <c:pt idx="24">
                  <c:v>滋賀県</c:v>
                </c:pt>
                <c:pt idx="25">
                  <c:v>京都府</c:v>
                </c:pt>
                <c:pt idx="26">
                  <c:v>大阪府</c:v>
                </c:pt>
                <c:pt idx="27">
                  <c:v>兵庫県</c:v>
                </c:pt>
                <c:pt idx="28">
                  <c:v>奈良県</c:v>
                </c:pt>
                <c:pt idx="29">
                  <c:v>和歌山県</c:v>
                </c:pt>
                <c:pt idx="30">
                  <c:v>鳥取県</c:v>
                </c:pt>
                <c:pt idx="31">
                  <c:v>島根県</c:v>
                </c:pt>
                <c:pt idx="32">
                  <c:v>岡山県</c:v>
                </c:pt>
                <c:pt idx="33">
                  <c:v>広島県</c:v>
                </c:pt>
                <c:pt idx="34">
                  <c:v>山口県</c:v>
                </c:pt>
                <c:pt idx="35">
                  <c:v>徳島県</c:v>
                </c:pt>
                <c:pt idx="36">
                  <c:v>香川県</c:v>
                </c:pt>
                <c:pt idx="37">
                  <c:v>愛媛県</c:v>
                </c:pt>
                <c:pt idx="38">
                  <c:v>高知県</c:v>
                </c:pt>
                <c:pt idx="39">
                  <c:v>福岡県</c:v>
                </c:pt>
                <c:pt idx="40">
                  <c:v>佐賀県</c:v>
                </c:pt>
                <c:pt idx="41">
                  <c:v>長崎県</c:v>
                </c:pt>
                <c:pt idx="42">
                  <c:v>熊本県</c:v>
                </c:pt>
                <c:pt idx="43">
                  <c:v>大分県</c:v>
                </c:pt>
                <c:pt idx="44">
                  <c:v>宮崎県</c:v>
                </c:pt>
                <c:pt idx="45">
                  <c:v>鹿児島県</c:v>
                </c:pt>
                <c:pt idx="46">
                  <c:v>沖縄県</c:v>
                </c:pt>
                <c:pt idx="47">
                  <c:v>平均</c:v>
                </c:pt>
              </c:strCache>
            </c:strRef>
          </c:cat>
          <c:val>
            <c:numRef>
              <c:f>'Ⅱ(7)'!$Q$9:$Q$56</c:f>
              <c:numCache>
                <c:formatCode>General</c:formatCode>
                <c:ptCount val="48"/>
                <c:pt idx="0">
                  <c:v>30.48936170212766</c:v>
                </c:pt>
                <c:pt idx="1">
                  <c:v>30.48936170212766</c:v>
                </c:pt>
                <c:pt idx="2">
                  <c:v>30.48936170212766</c:v>
                </c:pt>
                <c:pt idx="3">
                  <c:v>30.48936170212766</c:v>
                </c:pt>
                <c:pt idx="4">
                  <c:v>30.48936170212766</c:v>
                </c:pt>
                <c:pt idx="5">
                  <c:v>30.48936170212766</c:v>
                </c:pt>
                <c:pt idx="6">
                  <c:v>30.48936170212766</c:v>
                </c:pt>
                <c:pt idx="7">
                  <c:v>30.48936170212766</c:v>
                </c:pt>
                <c:pt idx="8">
                  <c:v>30.48936170212766</c:v>
                </c:pt>
                <c:pt idx="9">
                  <c:v>30.48936170212766</c:v>
                </c:pt>
                <c:pt idx="10">
                  <c:v>30.48936170212766</c:v>
                </c:pt>
                <c:pt idx="11">
                  <c:v>30.48936170212766</c:v>
                </c:pt>
                <c:pt idx="12">
                  <c:v>30.48936170212766</c:v>
                </c:pt>
                <c:pt idx="13">
                  <c:v>30.48936170212766</c:v>
                </c:pt>
                <c:pt idx="14">
                  <c:v>30.48936170212766</c:v>
                </c:pt>
                <c:pt idx="15">
                  <c:v>30.48936170212766</c:v>
                </c:pt>
                <c:pt idx="16">
                  <c:v>30.48936170212766</c:v>
                </c:pt>
                <c:pt idx="17">
                  <c:v>30.48936170212766</c:v>
                </c:pt>
                <c:pt idx="18">
                  <c:v>30.48936170212766</c:v>
                </c:pt>
                <c:pt idx="19">
                  <c:v>30.48936170212766</c:v>
                </c:pt>
                <c:pt idx="20">
                  <c:v>30.48936170212766</c:v>
                </c:pt>
                <c:pt idx="21">
                  <c:v>30.48936170212766</c:v>
                </c:pt>
                <c:pt idx="22">
                  <c:v>30.48936170212766</c:v>
                </c:pt>
                <c:pt idx="23">
                  <c:v>30.48936170212766</c:v>
                </c:pt>
                <c:pt idx="24">
                  <c:v>30.48936170212766</c:v>
                </c:pt>
                <c:pt idx="25">
                  <c:v>30.48936170212766</c:v>
                </c:pt>
                <c:pt idx="26">
                  <c:v>30.48936170212766</c:v>
                </c:pt>
                <c:pt idx="27">
                  <c:v>30.48936170212766</c:v>
                </c:pt>
                <c:pt idx="28">
                  <c:v>30.48936170212766</c:v>
                </c:pt>
                <c:pt idx="29">
                  <c:v>30.48936170212766</c:v>
                </c:pt>
                <c:pt idx="30">
                  <c:v>30.48936170212766</c:v>
                </c:pt>
                <c:pt idx="31">
                  <c:v>30.48936170212766</c:v>
                </c:pt>
                <c:pt idx="32">
                  <c:v>30.48936170212766</c:v>
                </c:pt>
                <c:pt idx="33">
                  <c:v>30.48936170212766</c:v>
                </c:pt>
                <c:pt idx="34">
                  <c:v>30.48936170212766</c:v>
                </c:pt>
                <c:pt idx="35">
                  <c:v>30.48936170212766</c:v>
                </c:pt>
                <c:pt idx="36">
                  <c:v>30.48936170212766</c:v>
                </c:pt>
                <c:pt idx="37">
                  <c:v>30.48936170212766</c:v>
                </c:pt>
                <c:pt idx="38">
                  <c:v>30.48936170212766</c:v>
                </c:pt>
                <c:pt idx="39">
                  <c:v>30.48936170212766</c:v>
                </c:pt>
                <c:pt idx="40">
                  <c:v>30.48936170212766</c:v>
                </c:pt>
                <c:pt idx="41">
                  <c:v>30.48936170212766</c:v>
                </c:pt>
                <c:pt idx="42">
                  <c:v>30.48936170212766</c:v>
                </c:pt>
                <c:pt idx="43">
                  <c:v>30.48936170212766</c:v>
                </c:pt>
                <c:pt idx="44">
                  <c:v>30.48936170212766</c:v>
                </c:pt>
                <c:pt idx="45">
                  <c:v>30.48936170212766</c:v>
                </c:pt>
                <c:pt idx="46">
                  <c:v>30.48936170212766</c:v>
                </c:pt>
                <c:pt idx="47" formatCode="#,##0_);[Red]\(#,##0\)">
                  <c:v>30.48936170212766</c:v>
                </c:pt>
              </c:numCache>
            </c:numRef>
          </c:val>
          <c:smooth val="0"/>
          <c:extLst>
            <c:ext xmlns:c16="http://schemas.microsoft.com/office/drawing/2014/chart" uri="{C3380CC4-5D6E-409C-BE32-E72D297353CC}">
              <c16:uniqueId val="{00000001-9FFD-4387-87CC-A5F72E3FD1A9}"/>
            </c:ext>
          </c:extLst>
        </c:ser>
        <c:dLbls>
          <c:showLegendKey val="0"/>
          <c:showVal val="0"/>
          <c:showCatName val="0"/>
          <c:showSerName val="0"/>
          <c:showPercent val="0"/>
          <c:showBubbleSize val="0"/>
        </c:dLbls>
        <c:marker val="1"/>
        <c:smooth val="0"/>
        <c:axId val="875423488"/>
        <c:axId val="875428064"/>
      </c:lineChart>
      <c:catAx>
        <c:axId val="8754234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vert="wordArtVertRtl" wrap="square" anchor="ctr" anchorCtr="1"/>
          <a:lstStyle/>
          <a:p>
            <a:pPr>
              <a:defRPr sz="800" b="0" i="0" u="none" strike="noStrike" kern="1200" baseline="0">
                <a:solidFill>
                  <a:schemeClr val="tx1">
                    <a:lumMod val="65000"/>
                    <a:lumOff val="35000"/>
                  </a:schemeClr>
                </a:solidFill>
                <a:latin typeface="+mn-lt"/>
                <a:ea typeface="+mn-ea"/>
                <a:cs typeface="+mn-cs"/>
              </a:defRPr>
            </a:pPr>
            <a:endParaRPr lang="ja-JP"/>
          </a:p>
        </c:txPr>
        <c:crossAx val="875428064"/>
        <c:crosses val="autoZero"/>
        <c:auto val="1"/>
        <c:lblAlgn val="ctr"/>
        <c:lblOffset val="100"/>
        <c:noMultiLvlLbl val="0"/>
      </c:catAx>
      <c:valAx>
        <c:axId val="8754280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8754234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ja-JP" altLang="en-US" dirty="0"/>
              <a:t>（８）介護人材の</a:t>
            </a:r>
            <a:r>
              <a:rPr lang="ja-JP" altLang="en-US" dirty="0" smtClean="0"/>
              <a:t>確保　（</a:t>
            </a:r>
            <a:r>
              <a:rPr lang="ja-JP" altLang="en-US" dirty="0"/>
              <a:t>満点</a:t>
            </a:r>
            <a:r>
              <a:rPr lang="en-US" altLang="ja-JP" dirty="0"/>
              <a:t>68</a:t>
            </a:r>
            <a:r>
              <a:rPr lang="ja-JP" altLang="en-US" dirty="0"/>
              <a:t>点、平均点</a:t>
            </a:r>
            <a:r>
              <a:rPr lang="en-US" altLang="ja-JP" dirty="0"/>
              <a:t>50.6</a:t>
            </a:r>
            <a:r>
              <a:rPr lang="ja-JP" altLang="en-US" dirty="0"/>
              <a:t>点、得点率</a:t>
            </a:r>
            <a:r>
              <a:rPr lang="en-US" altLang="ja-JP" dirty="0"/>
              <a:t>74.4</a:t>
            </a:r>
            <a:r>
              <a:rPr lang="ja-JP" altLang="en-US" dirty="0"/>
              <a:t>％）</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barChart>
        <c:barDir val="col"/>
        <c:grouping val="clustered"/>
        <c:varyColors val="0"/>
        <c:ser>
          <c:idx val="0"/>
          <c:order val="0"/>
          <c:tx>
            <c:strRef>
              <c:f>'Ⅱ(8)'!$R$8</c:f>
              <c:strCache>
                <c:ptCount val="1"/>
                <c:pt idx="0">
                  <c:v>合計</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'Ⅱ(8)'!$Q$9:$Q$56</c:f>
              <c:strCache>
                <c:ptCount val="48"/>
                <c:pt idx="0">
                  <c:v>北海道</c:v>
                </c:pt>
                <c:pt idx="1">
                  <c:v>青森県</c:v>
                </c:pt>
                <c:pt idx="2">
                  <c:v>岩手県</c:v>
                </c:pt>
                <c:pt idx="3">
                  <c:v>宮城県</c:v>
                </c:pt>
                <c:pt idx="4">
                  <c:v>秋田県</c:v>
                </c:pt>
                <c:pt idx="5">
                  <c:v>山形県</c:v>
                </c:pt>
                <c:pt idx="6">
                  <c:v>福島県</c:v>
                </c:pt>
                <c:pt idx="7">
                  <c:v>茨城県</c:v>
                </c:pt>
                <c:pt idx="8">
                  <c:v>栃木県</c:v>
                </c:pt>
                <c:pt idx="9">
                  <c:v>群馬県</c:v>
                </c:pt>
                <c:pt idx="10">
                  <c:v>埼玉県</c:v>
                </c:pt>
                <c:pt idx="11">
                  <c:v>千葉県</c:v>
                </c:pt>
                <c:pt idx="12">
                  <c:v>東京都</c:v>
                </c:pt>
                <c:pt idx="13">
                  <c:v>神奈川県</c:v>
                </c:pt>
                <c:pt idx="14">
                  <c:v>新潟県</c:v>
                </c:pt>
                <c:pt idx="15">
                  <c:v>富山県</c:v>
                </c:pt>
                <c:pt idx="16">
                  <c:v>石川県</c:v>
                </c:pt>
                <c:pt idx="17">
                  <c:v>福井県</c:v>
                </c:pt>
                <c:pt idx="18">
                  <c:v>山梨県</c:v>
                </c:pt>
                <c:pt idx="19">
                  <c:v>長野県</c:v>
                </c:pt>
                <c:pt idx="20">
                  <c:v>岐阜県</c:v>
                </c:pt>
                <c:pt idx="21">
                  <c:v>静岡県</c:v>
                </c:pt>
                <c:pt idx="22">
                  <c:v>愛知県</c:v>
                </c:pt>
                <c:pt idx="23">
                  <c:v>三重県</c:v>
                </c:pt>
                <c:pt idx="24">
                  <c:v>滋賀県</c:v>
                </c:pt>
                <c:pt idx="25">
                  <c:v>京都府</c:v>
                </c:pt>
                <c:pt idx="26">
                  <c:v>大阪府</c:v>
                </c:pt>
                <c:pt idx="27">
                  <c:v>兵庫県</c:v>
                </c:pt>
                <c:pt idx="28">
                  <c:v>奈良県</c:v>
                </c:pt>
                <c:pt idx="29">
                  <c:v>和歌山県</c:v>
                </c:pt>
                <c:pt idx="30">
                  <c:v>鳥取県</c:v>
                </c:pt>
                <c:pt idx="31">
                  <c:v>島根県</c:v>
                </c:pt>
                <c:pt idx="32">
                  <c:v>岡山県</c:v>
                </c:pt>
                <c:pt idx="33">
                  <c:v>広島県</c:v>
                </c:pt>
                <c:pt idx="34">
                  <c:v>山口県</c:v>
                </c:pt>
                <c:pt idx="35">
                  <c:v>徳島県</c:v>
                </c:pt>
                <c:pt idx="36">
                  <c:v>香川県</c:v>
                </c:pt>
                <c:pt idx="37">
                  <c:v>愛媛県</c:v>
                </c:pt>
                <c:pt idx="38">
                  <c:v>高知県</c:v>
                </c:pt>
                <c:pt idx="39">
                  <c:v>福岡県</c:v>
                </c:pt>
                <c:pt idx="40">
                  <c:v>佐賀県</c:v>
                </c:pt>
                <c:pt idx="41">
                  <c:v>長崎県</c:v>
                </c:pt>
                <c:pt idx="42">
                  <c:v>熊本県</c:v>
                </c:pt>
                <c:pt idx="43">
                  <c:v>大分県</c:v>
                </c:pt>
                <c:pt idx="44">
                  <c:v>宮崎県</c:v>
                </c:pt>
                <c:pt idx="45">
                  <c:v>鹿児島県</c:v>
                </c:pt>
                <c:pt idx="46">
                  <c:v>沖縄県</c:v>
                </c:pt>
                <c:pt idx="47">
                  <c:v>平均</c:v>
                </c:pt>
              </c:strCache>
            </c:strRef>
          </c:cat>
          <c:val>
            <c:numRef>
              <c:f>'Ⅱ(8)'!$R$9:$R$56</c:f>
              <c:numCache>
                <c:formatCode>General</c:formatCode>
                <c:ptCount val="48"/>
                <c:pt idx="0">
                  <c:v>50</c:v>
                </c:pt>
                <c:pt idx="1">
                  <c:v>68</c:v>
                </c:pt>
                <c:pt idx="2">
                  <c:v>39</c:v>
                </c:pt>
                <c:pt idx="3">
                  <c:v>51</c:v>
                </c:pt>
                <c:pt idx="4">
                  <c:v>62</c:v>
                </c:pt>
                <c:pt idx="5">
                  <c:v>33</c:v>
                </c:pt>
                <c:pt idx="6">
                  <c:v>44</c:v>
                </c:pt>
                <c:pt idx="7">
                  <c:v>38</c:v>
                </c:pt>
                <c:pt idx="8">
                  <c:v>52</c:v>
                </c:pt>
                <c:pt idx="9">
                  <c:v>50</c:v>
                </c:pt>
                <c:pt idx="10">
                  <c:v>62</c:v>
                </c:pt>
                <c:pt idx="11">
                  <c:v>38</c:v>
                </c:pt>
                <c:pt idx="12">
                  <c:v>62</c:v>
                </c:pt>
                <c:pt idx="13">
                  <c:v>62</c:v>
                </c:pt>
                <c:pt idx="14">
                  <c:v>50</c:v>
                </c:pt>
                <c:pt idx="15">
                  <c:v>68</c:v>
                </c:pt>
                <c:pt idx="16">
                  <c:v>50</c:v>
                </c:pt>
                <c:pt idx="17">
                  <c:v>50</c:v>
                </c:pt>
                <c:pt idx="18">
                  <c:v>56</c:v>
                </c:pt>
                <c:pt idx="19">
                  <c:v>50</c:v>
                </c:pt>
                <c:pt idx="20">
                  <c:v>68</c:v>
                </c:pt>
                <c:pt idx="21">
                  <c:v>62</c:v>
                </c:pt>
                <c:pt idx="22">
                  <c:v>50</c:v>
                </c:pt>
                <c:pt idx="23">
                  <c:v>68</c:v>
                </c:pt>
                <c:pt idx="24">
                  <c:v>56</c:v>
                </c:pt>
                <c:pt idx="25">
                  <c:v>46</c:v>
                </c:pt>
                <c:pt idx="26">
                  <c:v>62</c:v>
                </c:pt>
                <c:pt idx="27">
                  <c:v>44</c:v>
                </c:pt>
                <c:pt idx="28">
                  <c:v>50</c:v>
                </c:pt>
                <c:pt idx="29">
                  <c:v>28</c:v>
                </c:pt>
                <c:pt idx="30">
                  <c:v>45</c:v>
                </c:pt>
                <c:pt idx="31">
                  <c:v>50</c:v>
                </c:pt>
                <c:pt idx="32">
                  <c:v>45</c:v>
                </c:pt>
                <c:pt idx="33">
                  <c:v>56</c:v>
                </c:pt>
                <c:pt idx="34">
                  <c:v>58</c:v>
                </c:pt>
                <c:pt idx="35">
                  <c:v>39</c:v>
                </c:pt>
                <c:pt idx="36">
                  <c:v>44</c:v>
                </c:pt>
                <c:pt idx="37">
                  <c:v>50</c:v>
                </c:pt>
                <c:pt idx="38">
                  <c:v>56</c:v>
                </c:pt>
                <c:pt idx="39">
                  <c:v>44</c:v>
                </c:pt>
                <c:pt idx="40">
                  <c:v>62</c:v>
                </c:pt>
                <c:pt idx="41">
                  <c:v>50</c:v>
                </c:pt>
                <c:pt idx="42">
                  <c:v>50</c:v>
                </c:pt>
                <c:pt idx="43">
                  <c:v>50</c:v>
                </c:pt>
                <c:pt idx="44">
                  <c:v>39</c:v>
                </c:pt>
                <c:pt idx="45">
                  <c:v>39</c:v>
                </c:pt>
                <c:pt idx="46">
                  <c:v>34</c:v>
                </c:pt>
                <c:pt idx="47" formatCode="#,##0.0_);[Red]\(#,##0.0\)">
                  <c:v>50.638297872340424</c:v>
                </c:pt>
              </c:numCache>
            </c:numRef>
          </c:val>
          <c:extLst>
            <c:ext xmlns:c16="http://schemas.microsoft.com/office/drawing/2014/chart" uri="{C3380CC4-5D6E-409C-BE32-E72D297353CC}">
              <c16:uniqueId val="{00000000-8269-4730-B13D-DC30CBA6DCE4}"/>
            </c:ext>
          </c:extLst>
        </c:ser>
        <c:dLbls>
          <c:showLegendKey val="0"/>
          <c:showVal val="1"/>
          <c:showCatName val="0"/>
          <c:showSerName val="0"/>
          <c:showPercent val="0"/>
          <c:showBubbleSize val="0"/>
        </c:dLbls>
        <c:gapWidth val="150"/>
        <c:axId val="1180522176"/>
        <c:axId val="1180523424"/>
      </c:barChart>
      <c:lineChart>
        <c:grouping val="standard"/>
        <c:varyColors val="0"/>
        <c:ser>
          <c:idx val="1"/>
          <c:order val="1"/>
          <c:tx>
            <c:strRef>
              <c:f>'Ⅱ(8)'!$S$8</c:f>
              <c:strCache>
                <c:ptCount val="1"/>
                <c:pt idx="0">
                  <c:v>平均</c:v>
                </c:pt>
              </c:strCache>
            </c:strRef>
          </c:tx>
          <c:spPr>
            <a:ln w="28575" cap="rnd">
              <a:solidFill>
                <a:srgbClr val="FF0000"/>
              </a:solidFill>
              <a:prstDash val="sysDash"/>
              <a:round/>
            </a:ln>
            <a:effectLst/>
          </c:spPr>
          <c:marker>
            <c:symbol val="none"/>
          </c:marker>
          <c:dLbls>
            <c:delete val="1"/>
          </c:dLbls>
          <c:cat>
            <c:strRef>
              <c:f>'Ⅱ(8)'!$Q$9:$Q$56</c:f>
              <c:strCache>
                <c:ptCount val="48"/>
                <c:pt idx="0">
                  <c:v>北海道</c:v>
                </c:pt>
                <c:pt idx="1">
                  <c:v>青森県</c:v>
                </c:pt>
                <c:pt idx="2">
                  <c:v>岩手県</c:v>
                </c:pt>
                <c:pt idx="3">
                  <c:v>宮城県</c:v>
                </c:pt>
                <c:pt idx="4">
                  <c:v>秋田県</c:v>
                </c:pt>
                <c:pt idx="5">
                  <c:v>山形県</c:v>
                </c:pt>
                <c:pt idx="6">
                  <c:v>福島県</c:v>
                </c:pt>
                <c:pt idx="7">
                  <c:v>茨城県</c:v>
                </c:pt>
                <c:pt idx="8">
                  <c:v>栃木県</c:v>
                </c:pt>
                <c:pt idx="9">
                  <c:v>群馬県</c:v>
                </c:pt>
                <c:pt idx="10">
                  <c:v>埼玉県</c:v>
                </c:pt>
                <c:pt idx="11">
                  <c:v>千葉県</c:v>
                </c:pt>
                <c:pt idx="12">
                  <c:v>東京都</c:v>
                </c:pt>
                <c:pt idx="13">
                  <c:v>神奈川県</c:v>
                </c:pt>
                <c:pt idx="14">
                  <c:v>新潟県</c:v>
                </c:pt>
                <c:pt idx="15">
                  <c:v>富山県</c:v>
                </c:pt>
                <c:pt idx="16">
                  <c:v>石川県</c:v>
                </c:pt>
                <c:pt idx="17">
                  <c:v>福井県</c:v>
                </c:pt>
                <c:pt idx="18">
                  <c:v>山梨県</c:v>
                </c:pt>
                <c:pt idx="19">
                  <c:v>長野県</c:v>
                </c:pt>
                <c:pt idx="20">
                  <c:v>岐阜県</c:v>
                </c:pt>
                <c:pt idx="21">
                  <c:v>静岡県</c:v>
                </c:pt>
                <c:pt idx="22">
                  <c:v>愛知県</c:v>
                </c:pt>
                <c:pt idx="23">
                  <c:v>三重県</c:v>
                </c:pt>
                <c:pt idx="24">
                  <c:v>滋賀県</c:v>
                </c:pt>
                <c:pt idx="25">
                  <c:v>京都府</c:v>
                </c:pt>
                <c:pt idx="26">
                  <c:v>大阪府</c:v>
                </c:pt>
                <c:pt idx="27">
                  <c:v>兵庫県</c:v>
                </c:pt>
                <c:pt idx="28">
                  <c:v>奈良県</c:v>
                </c:pt>
                <c:pt idx="29">
                  <c:v>和歌山県</c:v>
                </c:pt>
                <c:pt idx="30">
                  <c:v>鳥取県</c:v>
                </c:pt>
                <c:pt idx="31">
                  <c:v>島根県</c:v>
                </c:pt>
                <c:pt idx="32">
                  <c:v>岡山県</c:v>
                </c:pt>
                <c:pt idx="33">
                  <c:v>広島県</c:v>
                </c:pt>
                <c:pt idx="34">
                  <c:v>山口県</c:v>
                </c:pt>
                <c:pt idx="35">
                  <c:v>徳島県</c:v>
                </c:pt>
                <c:pt idx="36">
                  <c:v>香川県</c:v>
                </c:pt>
                <c:pt idx="37">
                  <c:v>愛媛県</c:v>
                </c:pt>
                <c:pt idx="38">
                  <c:v>高知県</c:v>
                </c:pt>
                <c:pt idx="39">
                  <c:v>福岡県</c:v>
                </c:pt>
                <c:pt idx="40">
                  <c:v>佐賀県</c:v>
                </c:pt>
                <c:pt idx="41">
                  <c:v>長崎県</c:v>
                </c:pt>
                <c:pt idx="42">
                  <c:v>熊本県</c:v>
                </c:pt>
                <c:pt idx="43">
                  <c:v>大分県</c:v>
                </c:pt>
                <c:pt idx="44">
                  <c:v>宮崎県</c:v>
                </c:pt>
                <c:pt idx="45">
                  <c:v>鹿児島県</c:v>
                </c:pt>
                <c:pt idx="46">
                  <c:v>沖縄県</c:v>
                </c:pt>
                <c:pt idx="47">
                  <c:v>平均</c:v>
                </c:pt>
              </c:strCache>
            </c:strRef>
          </c:cat>
          <c:val>
            <c:numRef>
              <c:f>'Ⅱ(8)'!$S$9:$S$56</c:f>
              <c:numCache>
                <c:formatCode>General</c:formatCode>
                <c:ptCount val="48"/>
                <c:pt idx="0">
                  <c:v>50.638297872340424</c:v>
                </c:pt>
                <c:pt idx="1">
                  <c:v>50.638297872340424</c:v>
                </c:pt>
                <c:pt idx="2">
                  <c:v>50.638297872340424</c:v>
                </c:pt>
                <c:pt idx="3">
                  <c:v>50.638297872340424</c:v>
                </c:pt>
                <c:pt idx="4">
                  <c:v>50.638297872340424</c:v>
                </c:pt>
                <c:pt idx="5">
                  <c:v>50.638297872340424</c:v>
                </c:pt>
                <c:pt idx="6">
                  <c:v>50.638297872340424</c:v>
                </c:pt>
                <c:pt idx="7">
                  <c:v>50.638297872340424</c:v>
                </c:pt>
                <c:pt idx="8">
                  <c:v>50.638297872340424</c:v>
                </c:pt>
                <c:pt idx="9">
                  <c:v>50.638297872340424</c:v>
                </c:pt>
                <c:pt idx="10">
                  <c:v>50.638297872340424</c:v>
                </c:pt>
                <c:pt idx="11">
                  <c:v>50.638297872340424</c:v>
                </c:pt>
                <c:pt idx="12">
                  <c:v>50.638297872340424</c:v>
                </c:pt>
                <c:pt idx="13">
                  <c:v>50.638297872340424</c:v>
                </c:pt>
                <c:pt idx="14">
                  <c:v>50.638297872340424</c:v>
                </c:pt>
                <c:pt idx="15">
                  <c:v>50.638297872340424</c:v>
                </c:pt>
                <c:pt idx="16">
                  <c:v>50.638297872340424</c:v>
                </c:pt>
                <c:pt idx="17">
                  <c:v>50.638297872340424</c:v>
                </c:pt>
                <c:pt idx="18">
                  <c:v>50.638297872340424</c:v>
                </c:pt>
                <c:pt idx="19">
                  <c:v>50.638297872340424</c:v>
                </c:pt>
                <c:pt idx="20">
                  <c:v>50.638297872340424</c:v>
                </c:pt>
                <c:pt idx="21">
                  <c:v>50.638297872340424</c:v>
                </c:pt>
                <c:pt idx="22">
                  <c:v>50.638297872340424</c:v>
                </c:pt>
                <c:pt idx="23">
                  <c:v>50.638297872340424</c:v>
                </c:pt>
                <c:pt idx="24">
                  <c:v>50.638297872340424</c:v>
                </c:pt>
                <c:pt idx="25">
                  <c:v>50.638297872340424</c:v>
                </c:pt>
                <c:pt idx="26">
                  <c:v>50.638297872340424</c:v>
                </c:pt>
                <c:pt idx="27">
                  <c:v>50.638297872340424</c:v>
                </c:pt>
                <c:pt idx="28">
                  <c:v>50.638297872340424</c:v>
                </c:pt>
                <c:pt idx="29">
                  <c:v>50.638297872340424</c:v>
                </c:pt>
                <c:pt idx="30">
                  <c:v>50.638297872340424</c:v>
                </c:pt>
                <c:pt idx="31">
                  <c:v>50.638297872340424</c:v>
                </c:pt>
                <c:pt idx="32">
                  <c:v>50.638297872340424</c:v>
                </c:pt>
                <c:pt idx="33">
                  <c:v>50.638297872340424</c:v>
                </c:pt>
                <c:pt idx="34">
                  <c:v>50.638297872340424</c:v>
                </c:pt>
                <c:pt idx="35">
                  <c:v>50.638297872340424</c:v>
                </c:pt>
                <c:pt idx="36">
                  <c:v>50.638297872340424</c:v>
                </c:pt>
                <c:pt idx="37">
                  <c:v>50.638297872340424</c:v>
                </c:pt>
                <c:pt idx="38">
                  <c:v>50.638297872340424</c:v>
                </c:pt>
                <c:pt idx="39">
                  <c:v>50.638297872340424</c:v>
                </c:pt>
                <c:pt idx="40">
                  <c:v>50.638297872340424</c:v>
                </c:pt>
                <c:pt idx="41">
                  <c:v>50.638297872340424</c:v>
                </c:pt>
                <c:pt idx="42">
                  <c:v>50.638297872340424</c:v>
                </c:pt>
                <c:pt idx="43">
                  <c:v>50.638297872340424</c:v>
                </c:pt>
                <c:pt idx="44">
                  <c:v>50.638297872340424</c:v>
                </c:pt>
                <c:pt idx="45">
                  <c:v>50.638297872340424</c:v>
                </c:pt>
                <c:pt idx="46">
                  <c:v>50.638297872340424</c:v>
                </c:pt>
                <c:pt idx="47" formatCode="#,##0_);[Red]\(#,##0\)">
                  <c:v>50.638297872340424</c:v>
                </c:pt>
              </c:numCache>
            </c:numRef>
          </c:val>
          <c:smooth val="0"/>
          <c:extLst>
            <c:ext xmlns:c16="http://schemas.microsoft.com/office/drawing/2014/chart" uri="{C3380CC4-5D6E-409C-BE32-E72D297353CC}">
              <c16:uniqueId val="{00000001-8269-4730-B13D-DC30CBA6DCE4}"/>
            </c:ext>
          </c:extLst>
        </c:ser>
        <c:dLbls>
          <c:showLegendKey val="0"/>
          <c:showVal val="1"/>
          <c:showCatName val="0"/>
          <c:showSerName val="0"/>
          <c:showPercent val="0"/>
          <c:showBubbleSize val="0"/>
        </c:dLbls>
        <c:marker val="1"/>
        <c:smooth val="0"/>
        <c:axId val="1180522176"/>
        <c:axId val="1180523424"/>
      </c:lineChart>
      <c:catAx>
        <c:axId val="11805221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vert="wordArtVertRtl"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180523424"/>
        <c:crosses val="autoZero"/>
        <c:auto val="1"/>
        <c:lblAlgn val="ctr"/>
        <c:lblOffset val="100"/>
        <c:noMultiLvlLbl val="0"/>
      </c:catAx>
      <c:valAx>
        <c:axId val="1180523424"/>
        <c:scaling>
          <c:orientation val="minMax"/>
          <c:max val="7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1805221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ja-JP" altLang="en-US"/>
              <a:t>（９）その他　（満点</a:t>
            </a:r>
            <a:r>
              <a:rPr lang="en-US" altLang="ja-JP"/>
              <a:t>10</a:t>
            </a:r>
            <a:r>
              <a:rPr lang="ja-JP" altLang="en-US"/>
              <a:t>点、平均点</a:t>
            </a:r>
            <a:r>
              <a:rPr lang="en-US" altLang="ja-JP"/>
              <a:t>6.5</a:t>
            </a:r>
            <a:r>
              <a:rPr lang="ja-JP" altLang="en-US"/>
              <a:t>点、得点率</a:t>
            </a:r>
            <a:r>
              <a:rPr lang="en-US" altLang="ja-JP"/>
              <a:t>65</a:t>
            </a:r>
            <a:r>
              <a:rPr lang="ja-JP" altLang="en-US"/>
              <a:t>％）</a:t>
            </a:r>
          </a:p>
        </c:rich>
      </c:tx>
      <c:layout>
        <c:manualLayout>
          <c:xMode val="edge"/>
          <c:yMode val="edge"/>
          <c:x val="0.28164798869376323"/>
          <c:y val="2.9172379591003239E-3"/>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barChart>
        <c:barDir val="col"/>
        <c:grouping val="clustered"/>
        <c:varyColors val="0"/>
        <c:ser>
          <c:idx val="0"/>
          <c:order val="0"/>
          <c:tx>
            <c:strRef>
              <c:f>'Ⅱ(9)'!$K$8</c:f>
              <c:strCache>
                <c:ptCount val="1"/>
                <c:pt idx="0">
                  <c:v>合計</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'Ⅱ(9)'!$J$9:$J$56</c:f>
              <c:strCache>
                <c:ptCount val="48"/>
                <c:pt idx="0">
                  <c:v>北海道</c:v>
                </c:pt>
                <c:pt idx="1">
                  <c:v>青森県</c:v>
                </c:pt>
                <c:pt idx="2">
                  <c:v>岩手県</c:v>
                </c:pt>
                <c:pt idx="3">
                  <c:v>宮城県</c:v>
                </c:pt>
                <c:pt idx="4">
                  <c:v>秋田県</c:v>
                </c:pt>
                <c:pt idx="5">
                  <c:v>山形県</c:v>
                </c:pt>
                <c:pt idx="6">
                  <c:v>福島県</c:v>
                </c:pt>
                <c:pt idx="7">
                  <c:v>茨城県</c:v>
                </c:pt>
                <c:pt idx="8">
                  <c:v>栃木県</c:v>
                </c:pt>
                <c:pt idx="9">
                  <c:v>群馬県</c:v>
                </c:pt>
                <c:pt idx="10">
                  <c:v>埼玉県</c:v>
                </c:pt>
                <c:pt idx="11">
                  <c:v>千葉県</c:v>
                </c:pt>
                <c:pt idx="12">
                  <c:v>東京都</c:v>
                </c:pt>
                <c:pt idx="13">
                  <c:v>神奈川県</c:v>
                </c:pt>
                <c:pt idx="14">
                  <c:v>新潟県</c:v>
                </c:pt>
                <c:pt idx="15">
                  <c:v>富山県</c:v>
                </c:pt>
                <c:pt idx="16">
                  <c:v>石川県</c:v>
                </c:pt>
                <c:pt idx="17">
                  <c:v>福井県</c:v>
                </c:pt>
                <c:pt idx="18">
                  <c:v>山梨県</c:v>
                </c:pt>
                <c:pt idx="19">
                  <c:v>長野県</c:v>
                </c:pt>
                <c:pt idx="20">
                  <c:v>岐阜県</c:v>
                </c:pt>
                <c:pt idx="21">
                  <c:v>静岡県</c:v>
                </c:pt>
                <c:pt idx="22">
                  <c:v>愛知県</c:v>
                </c:pt>
                <c:pt idx="23">
                  <c:v>三重県</c:v>
                </c:pt>
                <c:pt idx="24">
                  <c:v>滋賀県</c:v>
                </c:pt>
                <c:pt idx="25">
                  <c:v>京都府</c:v>
                </c:pt>
                <c:pt idx="26">
                  <c:v>大阪府</c:v>
                </c:pt>
                <c:pt idx="27">
                  <c:v>兵庫県</c:v>
                </c:pt>
                <c:pt idx="28">
                  <c:v>奈良県</c:v>
                </c:pt>
                <c:pt idx="29">
                  <c:v>和歌山県</c:v>
                </c:pt>
                <c:pt idx="30">
                  <c:v>鳥取県</c:v>
                </c:pt>
                <c:pt idx="31">
                  <c:v>島根県</c:v>
                </c:pt>
                <c:pt idx="32">
                  <c:v>岡山県</c:v>
                </c:pt>
                <c:pt idx="33">
                  <c:v>広島県</c:v>
                </c:pt>
                <c:pt idx="34">
                  <c:v>山口県</c:v>
                </c:pt>
                <c:pt idx="35">
                  <c:v>徳島県</c:v>
                </c:pt>
                <c:pt idx="36">
                  <c:v>香川県</c:v>
                </c:pt>
                <c:pt idx="37">
                  <c:v>愛媛県</c:v>
                </c:pt>
                <c:pt idx="38">
                  <c:v>高知県</c:v>
                </c:pt>
                <c:pt idx="39">
                  <c:v>福岡県</c:v>
                </c:pt>
                <c:pt idx="40">
                  <c:v>佐賀県</c:v>
                </c:pt>
                <c:pt idx="41">
                  <c:v>長崎県</c:v>
                </c:pt>
                <c:pt idx="42">
                  <c:v>熊本県</c:v>
                </c:pt>
                <c:pt idx="43">
                  <c:v>大分県</c:v>
                </c:pt>
                <c:pt idx="44">
                  <c:v>宮崎県</c:v>
                </c:pt>
                <c:pt idx="45">
                  <c:v>鹿児島県</c:v>
                </c:pt>
                <c:pt idx="46">
                  <c:v>沖縄県</c:v>
                </c:pt>
                <c:pt idx="47">
                  <c:v>平均</c:v>
                </c:pt>
              </c:strCache>
            </c:strRef>
          </c:cat>
          <c:val>
            <c:numRef>
              <c:f>'Ⅱ(9)'!$K$9:$K$56</c:f>
              <c:numCache>
                <c:formatCode>General</c:formatCode>
                <c:ptCount val="48"/>
                <c:pt idx="0">
                  <c:v>5</c:v>
                </c:pt>
                <c:pt idx="1">
                  <c:v>10</c:v>
                </c:pt>
                <c:pt idx="2">
                  <c:v>0</c:v>
                </c:pt>
                <c:pt idx="3">
                  <c:v>10</c:v>
                </c:pt>
                <c:pt idx="4">
                  <c:v>0</c:v>
                </c:pt>
                <c:pt idx="5">
                  <c:v>0</c:v>
                </c:pt>
                <c:pt idx="6">
                  <c:v>0</c:v>
                </c:pt>
                <c:pt idx="7">
                  <c:v>5</c:v>
                </c:pt>
                <c:pt idx="8">
                  <c:v>5</c:v>
                </c:pt>
                <c:pt idx="9">
                  <c:v>10</c:v>
                </c:pt>
                <c:pt idx="10">
                  <c:v>10</c:v>
                </c:pt>
                <c:pt idx="11">
                  <c:v>10</c:v>
                </c:pt>
                <c:pt idx="12">
                  <c:v>10</c:v>
                </c:pt>
                <c:pt idx="13">
                  <c:v>5</c:v>
                </c:pt>
                <c:pt idx="14">
                  <c:v>5</c:v>
                </c:pt>
                <c:pt idx="15">
                  <c:v>10</c:v>
                </c:pt>
                <c:pt idx="16">
                  <c:v>10</c:v>
                </c:pt>
                <c:pt idx="17">
                  <c:v>5</c:v>
                </c:pt>
                <c:pt idx="18">
                  <c:v>10</c:v>
                </c:pt>
                <c:pt idx="19">
                  <c:v>5</c:v>
                </c:pt>
                <c:pt idx="20">
                  <c:v>5</c:v>
                </c:pt>
                <c:pt idx="21">
                  <c:v>10</c:v>
                </c:pt>
                <c:pt idx="22">
                  <c:v>10</c:v>
                </c:pt>
                <c:pt idx="23">
                  <c:v>10</c:v>
                </c:pt>
                <c:pt idx="24">
                  <c:v>10</c:v>
                </c:pt>
                <c:pt idx="25">
                  <c:v>5</c:v>
                </c:pt>
                <c:pt idx="26">
                  <c:v>5</c:v>
                </c:pt>
                <c:pt idx="27">
                  <c:v>5</c:v>
                </c:pt>
                <c:pt idx="28">
                  <c:v>0</c:v>
                </c:pt>
                <c:pt idx="29">
                  <c:v>5</c:v>
                </c:pt>
                <c:pt idx="30">
                  <c:v>5</c:v>
                </c:pt>
                <c:pt idx="31">
                  <c:v>5</c:v>
                </c:pt>
                <c:pt idx="32">
                  <c:v>10</c:v>
                </c:pt>
                <c:pt idx="33">
                  <c:v>5</c:v>
                </c:pt>
                <c:pt idx="34">
                  <c:v>5</c:v>
                </c:pt>
                <c:pt idx="35">
                  <c:v>5</c:v>
                </c:pt>
                <c:pt idx="36">
                  <c:v>5</c:v>
                </c:pt>
                <c:pt idx="37">
                  <c:v>10</c:v>
                </c:pt>
                <c:pt idx="38">
                  <c:v>5</c:v>
                </c:pt>
                <c:pt idx="39">
                  <c:v>10</c:v>
                </c:pt>
                <c:pt idx="40">
                  <c:v>5</c:v>
                </c:pt>
                <c:pt idx="41">
                  <c:v>5</c:v>
                </c:pt>
                <c:pt idx="42">
                  <c:v>10</c:v>
                </c:pt>
                <c:pt idx="43">
                  <c:v>10</c:v>
                </c:pt>
                <c:pt idx="44">
                  <c:v>5</c:v>
                </c:pt>
                <c:pt idx="45">
                  <c:v>5</c:v>
                </c:pt>
                <c:pt idx="46">
                  <c:v>10</c:v>
                </c:pt>
                <c:pt idx="47" formatCode="#,##0.0_);[Red]\(#,##0.0\)">
                  <c:v>6.4893617021276597</c:v>
                </c:pt>
              </c:numCache>
            </c:numRef>
          </c:val>
          <c:extLst>
            <c:ext xmlns:c16="http://schemas.microsoft.com/office/drawing/2014/chart" uri="{C3380CC4-5D6E-409C-BE32-E72D297353CC}">
              <c16:uniqueId val="{00000000-109F-4DD1-87DA-3B5F818658E5}"/>
            </c:ext>
          </c:extLst>
        </c:ser>
        <c:dLbls>
          <c:showLegendKey val="0"/>
          <c:showVal val="1"/>
          <c:showCatName val="0"/>
          <c:showSerName val="0"/>
          <c:showPercent val="0"/>
          <c:showBubbleSize val="0"/>
        </c:dLbls>
        <c:gapWidth val="150"/>
        <c:axId val="925613792"/>
        <c:axId val="925611296"/>
      </c:barChart>
      <c:lineChart>
        <c:grouping val="standard"/>
        <c:varyColors val="0"/>
        <c:ser>
          <c:idx val="1"/>
          <c:order val="1"/>
          <c:tx>
            <c:strRef>
              <c:f>'Ⅱ(9)'!$L$8</c:f>
              <c:strCache>
                <c:ptCount val="1"/>
                <c:pt idx="0">
                  <c:v>平均</c:v>
                </c:pt>
              </c:strCache>
            </c:strRef>
          </c:tx>
          <c:spPr>
            <a:ln w="28575" cap="rnd">
              <a:solidFill>
                <a:srgbClr val="FF0000"/>
              </a:solidFill>
              <a:prstDash val="sysDash"/>
              <a:round/>
            </a:ln>
            <a:effectLst/>
          </c:spPr>
          <c:marker>
            <c:symbol val="none"/>
          </c:marker>
          <c:dLbls>
            <c:delete val="1"/>
          </c:dLbls>
          <c:cat>
            <c:strRef>
              <c:f>'Ⅱ(9)'!$J$9:$J$56</c:f>
              <c:strCache>
                <c:ptCount val="48"/>
                <c:pt idx="0">
                  <c:v>北海道</c:v>
                </c:pt>
                <c:pt idx="1">
                  <c:v>青森県</c:v>
                </c:pt>
                <c:pt idx="2">
                  <c:v>岩手県</c:v>
                </c:pt>
                <c:pt idx="3">
                  <c:v>宮城県</c:v>
                </c:pt>
                <c:pt idx="4">
                  <c:v>秋田県</c:v>
                </c:pt>
                <c:pt idx="5">
                  <c:v>山形県</c:v>
                </c:pt>
                <c:pt idx="6">
                  <c:v>福島県</c:v>
                </c:pt>
                <c:pt idx="7">
                  <c:v>茨城県</c:v>
                </c:pt>
                <c:pt idx="8">
                  <c:v>栃木県</c:v>
                </c:pt>
                <c:pt idx="9">
                  <c:v>群馬県</c:v>
                </c:pt>
                <c:pt idx="10">
                  <c:v>埼玉県</c:v>
                </c:pt>
                <c:pt idx="11">
                  <c:v>千葉県</c:v>
                </c:pt>
                <c:pt idx="12">
                  <c:v>東京都</c:v>
                </c:pt>
                <c:pt idx="13">
                  <c:v>神奈川県</c:v>
                </c:pt>
                <c:pt idx="14">
                  <c:v>新潟県</c:v>
                </c:pt>
                <c:pt idx="15">
                  <c:v>富山県</c:v>
                </c:pt>
                <c:pt idx="16">
                  <c:v>石川県</c:v>
                </c:pt>
                <c:pt idx="17">
                  <c:v>福井県</c:v>
                </c:pt>
                <c:pt idx="18">
                  <c:v>山梨県</c:v>
                </c:pt>
                <c:pt idx="19">
                  <c:v>長野県</c:v>
                </c:pt>
                <c:pt idx="20">
                  <c:v>岐阜県</c:v>
                </c:pt>
                <c:pt idx="21">
                  <c:v>静岡県</c:v>
                </c:pt>
                <c:pt idx="22">
                  <c:v>愛知県</c:v>
                </c:pt>
                <c:pt idx="23">
                  <c:v>三重県</c:v>
                </c:pt>
                <c:pt idx="24">
                  <c:v>滋賀県</c:v>
                </c:pt>
                <c:pt idx="25">
                  <c:v>京都府</c:v>
                </c:pt>
                <c:pt idx="26">
                  <c:v>大阪府</c:v>
                </c:pt>
                <c:pt idx="27">
                  <c:v>兵庫県</c:v>
                </c:pt>
                <c:pt idx="28">
                  <c:v>奈良県</c:v>
                </c:pt>
                <c:pt idx="29">
                  <c:v>和歌山県</c:v>
                </c:pt>
                <c:pt idx="30">
                  <c:v>鳥取県</c:v>
                </c:pt>
                <c:pt idx="31">
                  <c:v>島根県</c:v>
                </c:pt>
                <c:pt idx="32">
                  <c:v>岡山県</c:v>
                </c:pt>
                <c:pt idx="33">
                  <c:v>広島県</c:v>
                </c:pt>
                <c:pt idx="34">
                  <c:v>山口県</c:v>
                </c:pt>
                <c:pt idx="35">
                  <c:v>徳島県</c:v>
                </c:pt>
                <c:pt idx="36">
                  <c:v>香川県</c:v>
                </c:pt>
                <c:pt idx="37">
                  <c:v>愛媛県</c:v>
                </c:pt>
                <c:pt idx="38">
                  <c:v>高知県</c:v>
                </c:pt>
                <c:pt idx="39">
                  <c:v>福岡県</c:v>
                </c:pt>
                <c:pt idx="40">
                  <c:v>佐賀県</c:v>
                </c:pt>
                <c:pt idx="41">
                  <c:v>長崎県</c:v>
                </c:pt>
                <c:pt idx="42">
                  <c:v>熊本県</c:v>
                </c:pt>
                <c:pt idx="43">
                  <c:v>大分県</c:v>
                </c:pt>
                <c:pt idx="44">
                  <c:v>宮崎県</c:v>
                </c:pt>
                <c:pt idx="45">
                  <c:v>鹿児島県</c:v>
                </c:pt>
                <c:pt idx="46">
                  <c:v>沖縄県</c:v>
                </c:pt>
                <c:pt idx="47">
                  <c:v>平均</c:v>
                </c:pt>
              </c:strCache>
            </c:strRef>
          </c:cat>
          <c:val>
            <c:numRef>
              <c:f>'Ⅱ(9)'!$L$9:$L$56</c:f>
              <c:numCache>
                <c:formatCode>General</c:formatCode>
                <c:ptCount val="48"/>
                <c:pt idx="0">
                  <c:v>6.4893617021276597</c:v>
                </c:pt>
                <c:pt idx="1">
                  <c:v>6.4893617021276597</c:v>
                </c:pt>
                <c:pt idx="2">
                  <c:v>6.4893617021276597</c:v>
                </c:pt>
                <c:pt idx="3">
                  <c:v>6.4893617021276597</c:v>
                </c:pt>
                <c:pt idx="4">
                  <c:v>6.4893617021276597</c:v>
                </c:pt>
                <c:pt idx="5">
                  <c:v>6.4893617021276597</c:v>
                </c:pt>
                <c:pt idx="6">
                  <c:v>6.4893617021276597</c:v>
                </c:pt>
                <c:pt idx="7">
                  <c:v>6.4893617021276597</c:v>
                </c:pt>
                <c:pt idx="8">
                  <c:v>6.4893617021276597</c:v>
                </c:pt>
                <c:pt idx="9">
                  <c:v>6.4893617021276597</c:v>
                </c:pt>
                <c:pt idx="10">
                  <c:v>6.4893617021276597</c:v>
                </c:pt>
                <c:pt idx="11">
                  <c:v>6.4893617021276597</c:v>
                </c:pt>
                <c:pt idx="12">
                  <c:v>6.4893617021276597</c:v>
                </c:pt>
                <c:pt idx="13">
                  <c:v>6.4893617021276597</c:v>
                </c:pt>
                <c:pt idx="14">
                  <c:v>6.4893617021276597</c:v>
                </c:pt>
                <c:pt idx="15">
                  <c:v>6.4893617021276597</c:v>
                </c:pt>
                <c:pt idx="16">
                  <c:v>6.4893617021276597</c:v>
                </c:pt>
                <c:pt idx="17">
                  <c:v>6.4893617021276597</c:v>
                </c:pt>
                <c:pt idx="18">
                  <c:v>6.4893617021276597</c:v>
                </c:pt>
                <c:pt idx="19">
                  <c:v>6.4893617021276597</c:v>
                </c:pt>
                <c:pt idx="20">
                  <c:v>6.4893617021276597</c:v>
                </c:pt>
                <c:pt idx="21">
                  <c:v>6.4893617021276597</c:v>
                </c:pt>
                <c:pt idx="22">
                  <c:v>6.4893617021276597</c:v>
                </c:pt>
                <c:pt idx="23">
                  <c:v>6.4893617021276597</c:v>
                </c:pt>
                <c:pt idx="24">
                  <c:v>6.4893617021276597</c:v>
                </c:pt>
                <c:pt idx="25">
                  <c:v>6.4893617021276597</c:v>
                </c:pt>
                <c:pt idx="26">
                  <c:v>6.4893617021276597</c:v>
                </c:pt>
                <c:pt idx="27">
                  <c:v>6.4893617021276597</c:v>
                </c:pt>
                <c:pt idx="28">
                  <c:v>6.4893617021276597</c:v>
                </c:pt>
                <c:pt idx="29">
                  <c:v>6.4893617021276597</c:v>
                </c:pt>
                <c:pt idx="30">
                  <c:v>6.4893617021276597</c:v>
                </c:pt>
                <c:pt idx="31">
                  <c:v>6.4893617021276597</c:v>
                </c:pt>
                <c:pt idx="32">
                  <c:v>6.4893617021276597</c:v>
                </c:pt>
                <c:pt idx="33">
                  <c:v>6.4893617021276597</c:v>
                </c:pt>
                <c:pt idx="34">
                  <c:v>6.4893617021276597</c:v>
                </c:pt>
                <c:pt idx="35">
                  <c:v>6.4893617021276597</c:v>
                </c:pt>
                <c:pt idx="36">
                  <c:v>6.4893617021276597</c:v>
                </c:pt>
                <c:pt idx="37">
                  <c:v>6.4893617021276597</c:v>
                </c:pt>
                <c:pt idx="38">
                  <c:v>6.4893617021276597</c:v>
                </c:pt>
                <c:pt idx="39">
                  <c:v>6.4893617021276597</c:v>
                </c:pt>
                <c:pt idx="40">
                  <c:v>6.4893617021276597</c:v>
                </c:pt>
                <c:pt idx="41">
                  <c:v>6.4893617021276597</c:v>
                </c:pt>
                <c:pt idx="42">
                  <c:v>6.4893617021276597</c:v>
                </c:pt>
                <c:pt idx="43">
                  <c:v>6.4893617021276597</c:v>
                </c:pt>
                <c:pt idx="44">
                  <c:v>6.4893617021276597</c:v>
                </c:pt>
                <c:pt idx="45">
                  <c:v>6.4893617021276597</c:v>
                </c:pt>
                <c:pt idx="46">
                  <c:v>6.4893617021276597</c:v>
                </c:pt>
                <c:pt idx="47" formatCode="#,##0_);[Red]\(#,##0\)">
                  <c:v>6.4893617021276597</c:v>
                </c:pt>
              </c:numCache>
            </c:numRef>
          </c:val>
          <c:smooth val="0"/>
          <c:extLst>
            <c:ext xmlns:c16="http://schemas.microsoft.com/office/drawing/2014/chart" uri="{C3380CC4-5D6E-409C-BE32-E72D297353CC}">
              <c16:uniqueId val="{00000001-109F-4DD1-87DA-3B5F818658E5}"/>
            </c:ext>
          </c:extLst>
        </c:ser>
        <c:dLbls>
          <c:showLegendKey val="0"/>
          <c:showVal val="1"/>
          <c:showCatName val="0"/>
          <c:showSerName val="0"/>
          <c:showPercent val="0"/>
          <c:showBubbleSize val="0"/>
        </c:dLbls>
        <c:marker val="1"/>
        <c:smooth val="0"/>
        <c:axId val="925613792"/>
        <c:axId val="925611296"/>
      </c:lineChart>
      <c:catAx>
        <c:axId val="9256137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vert="wordArtVertRtl"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925611296"/>
        <c:crosses val="autoZero"/>
        <c:auto val="1"/>
        <c:lblAlgn val="ctr"/>
        <c:lblOffset val="100"/>
        <c:noMultiLvlLbl val="0"/>
      </c:catAx>
      <c:valAx>
        <c:axId val="925611296"/>
        <c:scaling>
          <c:orientation val="minMax"/>
          <c:max val="1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92561379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ja-JP" altLang="en-US" sz="1200" dirty="0"/>
              <a:t>要介護状態の維持改善等（満点</a:t>
            </a:r>
            <a:r>
              <a:rPr lang="en-US" altLang="ja-JP" sz="1200" dirty="0"/>
              <a:t>80</a:t>
            </a:r>
            <a:r>
              <a:rPr lang="ja-JP" altLang="en-US" sz="1200" dirty="0"/>
              <a:t>点、平均点</a:t>
            </a:r>
            <a:r>
              <a:rPr lang="en-US" altLang="ja-JP" sz="1200" dirty="0" smtClean="0"/>
              <a:t>49.6</a:t>
            </a:r>
            <a:r>
              <a:rPr lang="ja-JP" altLang="en-US" sz="1200" dirty="0" smtClean="0"/>
              <a:t>点</a:t>
            </a:r>
            <a:r>
              <a:rPr lang="ja-JP" altLang="en-US" sz="1200" dirty="0"/>
              <a:t>、得点率</a:t>
            </a:r>
            <a:r>
              <a:rPr lang="en-US" altLang="ja-JP" sz="1200" dirty="0" smtClean="0"/>
              <a:t>62.0</a:t>
            </a:r>
            <a:r>
              <a:rPr lang="ja-JP" altLang="en-US" sz="1200" dirty="0" smtClean="0"/>
              <a:t>％</a:t>
            </a:r>
            <a:r>
              <a:rPr lang="ja-JP" altLang="en-US" sz="1200" dirty="0"/>
              <a:t>）</a:t>
            </a:r>
          </a:p>
        </c:rich>
      </c:tx>
      <c:layout>
        <c:manualLayout>
          <c:xMode val="edge"/>
          <c:yMode val="edge"/>
          <c:x val="0.25811474972269222"/>
          <c:y val="4.8557164016923893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barChart>
        <c:barDir val="col"/>
        <c:grouping val="clustered"/>
        <c:varyColors val="0"/>
        <c:ser>
          <c:idx val="0"/>
          <c:order val="0"/>
          <c:tx>
            <c:strRef>
              <c:f>Ⅲ!$M$8</c:f>
              <c:strCache>
                <c:ptCount val="1"/>
                <c:pt idx="0">
                  <c:v>小計</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Ⅲ!$L$9:$L$56</c:f>
              <c:strCache>
                <c:ptCount val="48"/>
                <c:pt idx="0">
                  <c:v>北海道</c:v>
                </c:pt>
                <c:pt idx="1">
                  <c:v>青森県</c:v>
                </c:pt>
                <c:pt idx="2">
                  <c:v>岩手県</c:v>
                </c:pt>
                <c:pt idx="3">
                  <c:v>宮城県</c:v>
                </c:pt>
                <c:pt idx="4">
                  <c:v>秋田県</c:v>
                </c:pt>
                <c:pt idx="5">
                  <c:v>山形県</c:v>
                </c:pt>
                <c:pt idx="6">
                  <c:v>福島県</c:v>
                </c:pt>
                <c:pt idx="7">
                  <c:v>茨城県</c:v>
                </c:pt>
                <c:pt idx="8">
                  <c:v>栃木県</c:v>
                </c:pt>
                <c:pt idx="9">
                  <c:v>群馬県</c:v>
                </c:pt>
                <c:pt idx="10">
                  <c:v>埼玉県</c:v>
                </c:pt>
                <c:pt idx="11">
                  <c:v>千葉県</c:v>
                </c:pt>
                <c:pt idx="12">
                  <c:v>東京都</c:v>
                </c:pt>
                <c:pt idx="13">
                  <c:v>神奈川県</c:v>
                </c:pt>
                <c:pt idx="14">
                  <c:v>新潟県</c:v>
                </c:pt>
                <c:pt idx="15">
                  <c:v>富山県</c:v>
                </c:pt>
                <c:pt idx="16">
                  <c:v>石川県</c:v>
                </c:pt>
                <c:pt idx="17">
                  <c:v>福井県</c:v>
                </c:pt>
                <c:pt idx="18">
                  <c:v>山梨県</c:v>
                </c:pt>
                <c:pt idx="19">
                  <c:v>長野県</c:v>
                </c:pt>
                <c:pt idx="20">
                  <c:v>岐阜県</c:v>
                </c:pt>
                <c:pt idx="21">
                  <c:v>静岡県</c:v>
                </c:pt>
                <c:pt idx="22">
                  <c:v>愛知県</c:v>
                </c:pt>
                <c:pt idx="23">
                  <c:v>三重県</c:v>
                </c:pt>
                <c:pt idx="24">
                  <c:v>滋賀県</c:v>
                </c:pt>
                <c:pt idx="25">
                  <c:v>京都府</c:v>
                </c:pt>
                <c:pt idx="26">
                  <c:v>大阪府</c:v>
                </c:pt>
                <c:pt idx="27">
                  <c:v>兵庫県</c:v>
                </c:pt>
                <c:pt idx="28">
                  <c:v>奈良県</c:v>
                </c:pt>
                <c:pt idx="29">
                  <c:v>和歌山県</c:v>
                </c:pt>
                <c:pt idx="30">
                  <c:v>鳥取県</c:v>
                </c:pt>
                <c:pt idx="31">
                  <c:v>島根県</c:v>
                </c:pt>
                <c:pt idx="32">
                  <c:v>岡山県</c:v>
                </c:pt>
                <c:pt idx="33">
                  <c:v>広島県</c:v>
                </c:pt>
                <c:pt idx="34">
                  <c:v>山口県</c:v>
                </c:pt>
                <c:pt idx="35">
                  <c:v>徳島県</c:v>
                </c:pt>
                <c:pt idx="36">
                  <c:v>香川県</c:v>
                </c:pt>
                <c:pt idx="37">
                  <c:v>愛媛県</c:v>
                </c:pt>
                <c:pt idx="38">
                  <c:v>高知県</c:v>
                </c:pt>
                <c:pt idx="39">
                  <c:v>福岡県</c:v>
                </c:pt>
                <c:pt idx="40">
                  <c:v>佐賀県</c:v>
                </c:pt>
                <c:pt idx="41">
                  <c:v>長崎県</c:v>
                </c:pt>
                <c:pt idx="42">
                  <c:v>熊本県</c:v>
                </c:pt>
                <c:pt idx="43">
                  <c:v>大分県</c:v>
                </c:pt>
                <c:pt idx="44">
                  <c:v>宮崎県</c:v>
                </c:pt>
                <c:pt idx="45">
                  <c:v>鹿児島県</c:v>
                </c:pt>
                <c:pt idx="46">
                  <c:v>沖縄県</c:v>
                </c:pt>
                <c:pt idx="47">
                  <c:v>平均</c:v>
                </c:pt>
              </c:strCache>
            </c:strRef>
          </c:cat>
          <c:val>
            <c:numRef>
              <c:f>Ⅲ!$M$9:$M$56</c:f>
              <c:numCache>
                <c:formatCode>General</c:formatCode>
                <c:ptCount val="48"/>
                <c:pt idx="0">
                  <c:v>22</c:v>
                </c:pt>
                <c:pt idx="1">
                  <c:v>38</c:v>
                </c:pt>
                <c:pt idx="2">
                  <c:v>2</c:v>
                </c:pt>
                <c:pt idx="3">
                  <c:v>46</c:v>
                </c:pt>
                <c:pt idx="4">
                  <c:v>50</c:v>
                </c:pt>
                <c:pt idx="5">
                  <c:v>62</c:v>
                </c:pt>
                <c:pt idx="6">
                  <c:v>30</c:v>
                </c:pt>
                <c:pt idx="7">
                  <c:v>62</c:v>
                </c:pt>
                <c:pt idx="8">
                  <c:v>38</c:v>
                </c:pt>
                <c:pt idx="9">
                  <c:v>47</c:v>
                </c:pt>
                <c:pt idx="10">
                  <c:v>66</c:v>
                </c:pt>
                <c:pt idx="11">
                  <c:v>62</c:v>
                </c:pt>
                <c:pt idx="12">
                  <c:v>68</c:v>
                </c:pt>
                <c:pt idx="13">
                  <c:v>74</c:v>
                </c:pt>
                <c:pt idx="14">
                  <c:v>46</c:v>
                </c:pt>
                <c:pt idx="15">
                  <c:v>50</c:v>
                </c:pt>
                <c:pt idx="16">
                  <c:v>31</c:v>
                </c:pt>
                <c:pt idx="17">
                  <c:v>50</c:v>
                </c:pt>
                <c:pt idx="18">
                  <c:v>74</c:v>
                </c:pt>
                <c:pt idx="19">
                  <c:v>34</c:v>
                </c:pt>
                <c:pt idx="20">
                  <c:v>38</c:v>
                </c:pt>
                <c:pt idx="21">
                  <c:v>50</c:v>
                </c:pt>
                <c:pt idx="22">
                  <c:v>12</c:v>
                </c:pt>
                <c:pt idx="23">
                  <c:v>36</c:v>
                </c:pt>
                <c:pt idx="24">
                  <c:v>80</c:v>
                </c:pt>
                <c:pt idx="25">
                  <c:v>36</c:v>
                </c:pt>
                <c:pt idx="26">
                  <c:v>50</c:v>
                </c:pt>
                <c:pt idx="27">
                  <c:v>80</c:v>
                </c:pt>
                <c:pt idx="28">
                  <c:v>50</c:v>
                </c:pt>
                <c:pt idx="29">
                  <c:v>78</c:v>
                </c:pt>
                <c:pt idx="30">
                  <c:v>47</c:v>
                </c:pt>
                <c:pt idx="31">
                  <c:v>50</c:v>
                </c:pt>
                <c:pt idx="32">
                  <c:v>44</c:v>
                </c:pt>
                <c:pt idx="33">
                  <c:v>23</c:v>
                </c:pt>
                <c:pt idx="34">
                  <c:v>55</c:v>
                </c:pt>
                <c:pt idx="35">
                  <c:v>60</c:v>
                </c:pt>
                <c:pt idx="36">
                  <c:v>60</c:v>
                </c:pt>
                <c:pt idx="37">
                  <c:v>36</c:v>
                </c:pt>
                <c:pt idx="38">
                  <c:v>44</c:v>
                </c:pt>
                <c:pt idx="39">
                  <c:v>12</c:v>
                </c:pt>
                <c:pt idx="40">
                  <c:v>63</c:v>
                </c:pt>
                <c:pt idx="41">
                  <c:v>78</c:v>
                </c:pt>
                <c:pt idx="42">
                  <c:v>72</c:v>
                </c:pt>
                <c:pt idx="43">
                  <c:v>50</c:v>
                </c:pt>
                <c:pt idx="44">
                  <c:v>57</c:v>
                </c:pt>
                <c:pt idx="45">
                  <c:v>66</c:v>
                </c:pt>
                <c:pt idx="46">
                  <c:v>51</c:v>
                </c:pt>
                <c:pt idx="47" formatCode="#,##0.0_);[Red]\(#,##0.0\)">
                  <c:v>49.574468085106382</c:v>
                </c:pt>
              </c:numCache>
            </c:numRef>
          </c:val>
          <c:extLst>
            <c:ext xmlns:c16="http://schemas.microsoft.com/office/drawing/2014/chart" uri="{C3380CC4-5D6E-409C-BE32-E72D297353CC}">
              <c16:uniqueId val="{00000000-7952-4040-8E7F-7831F2725B43}"/>
            </c:ext>
          </c:extLst>
        </c:ser>
        <c:dLbls>
          <c:showLegendKey val="0"/>
          <c:showVal val="1"/>
          <c:showCatName val="0"/>
          <c:showSerName val="0"/>
          <c:showPercent val="0"/>
          <c:showBubbleSize val="0"/>
        </c:dLbls>
        <c:gapWidth val="150"/>
        <c:axId val="985298496"/>
        <c:axId val="985304320"/>
      </c:barChart>
      <c:lineChart>
        <c:grouping val="standard"/>
        <c:varyColors val="0"/>
        <c:ser>
          <c:idx val="1"/>
          <c:order val="1"/>
          <c:tx>
            <c:strRef>
              <c:f>Ⅲ!$N$8</c:f>
              <c:strCache>
                <c:ptCount val="1"/>
                <c:pt idx="0">
                  <c:v>平均</c:v>
                </c:pt>
              </c:strCache>
            </c:strRef>
          </c:tx>
          <c:spPr>
            <a:ln w="28575" cap="rnd">
              <a:solidFill>
                <a:srgbClr val="FF0000"/>
              </a:solidFill>
              <a:prstDash val="sysDash"/>
              <a:round/>
            </a:ln>
            <a:effectLst/>
          </c:spPr>
          <c:marker>
            <c:symbol val="none"/>
          </c:marker>
          <c:dLbls>
            <c:delete val="1"/>
          </c:dLbls>
          <c:cat>
            <c:strRef>
              <c:f>Ⅲ!$L$9:$L$56</c:f>
              <c:strCache>
                <c:ptCount val="48"/>
                <c:pt idx="0">
                  <c:v>北海道</c:v>
                </c:pt>
                <c:pt idx="1">
                  <c:v>青森県</c:v>
                </c:pt>
                <c:pt idx="2">
                  <c:v>岩手県</c:v>
                </c:pt>
                <c:pt idx="3">
                  <c:v>宮城県</c:v>
                </c:pt>
                <c:pt idx="4">
                  <c:v>秋田県</c:v>
                </c:pt>
                <c:pt idx="5">
                  <c:v>山形県</c:v>
                </c:pt>
                <c:pt idx="6">
                  <c:v>福島県</c:v>
                </c:pt>
                <c:pt idx="7">
                  <c:v>茨城県</c:v>
                </c:pt>
                <c:pt idx="8">
                  <c:v>栃木県</c:v>
                </c:pt>
                <c:pt idx="9">
                  <c:v>群馬県</c:v>
                </c:pt>
                <c:pt idx="10">
                  <c:v>埼玉県</c:v>
                </c:pt>
                <c:pt idx="11">
                  <c:v>千葉県</c:v>
                </c:pt>
                <c:pt idx="12">
                  <c:v>東京都</c:v>
                </c:pt>
                <c:pt idx="13">
                  <c:v>神奈川県</c:v>
                </c:pt>
                <c:pt idx="14">
                  <c:v>新潟県</c:v>
                </c:pt>
                <c:pt idx="15">
                  <c:v>富山県</c:v>
                </c:pt>
                <c:pt idx="16">
                  <c:v>石川県</c:v>
                </c:pt>
                <c:pt idx="17">
                  <c:v>福井県</c:v>
                </c:pt>
                <c:pt idx="18">
                  <c:v>山梨県</c:v>
                </c:pt>
                <c:pt idx="19">
                  <c:v>長野県</c:v>
                </c:pt>
                <c:pt idx="20">
                  <c:v>岐阜県</c:v>
                </c:pt>
                <c:pt idx="21">
                  <c:v>静岡県</c:v>
                </c:pt>
                <c:pt idx="22">
                  <c:v>愛知県</c:v>
                </c:pt>
                <c:pt idx="23">
                  <c:v>三重県</c:v>
                </c:pt>
                <c:pt idx="24">
                  <c:v>滋賀県</c:v>
                </c:pt>
                <c:pt idx="25">
                  <c:v>京都府</c:v>
                </c:pt>
                <c:pt idx="26">
                  <c:v>大阪府</c:v>
                </c:pt>
                <c:pt idx="27">
                  <c:v>兵庫県</c:v>
                </c:pt>
                <c:pt idx="28">
                  <c:v>奈良県</c:v>
                </c:pt>
                <c:pt idx="29">
                  <c:v>和歌山県</c:v>
                </c:pt>
                <c:pt idx="30">
                  <c:v>鳥取県</c:v>
                </c:pt>
                <c:pt idx="31">
                  <c:v>島根県</c:v>
                </c:pt>
                <c:pt idx="32">
                  <c:v>岡山県</c:v>
                </c:pt>
                <c:pt idx="33">
                  <c:v>広島県</c:v>
                </c:pt>
                <c:pt idx="34">
                  <c:v>山口県</c:v>
                </c:pt>
                <c:pt idx="35">
                  <c:v>徳島県</c:v>
                </c:pt>
                <c:pt idx="36">
                  <c:v>香川県</c:v>
                </c:pt>
                <c:pt idx="37">
                  <c:v>愛媛県</c:v>
                </c:pt>
                <c:pt idx="38">
                  <c:v>高知県</c:v>
                </c:pt>
                <c:pt idx="39">
                  <c:v>福岡県</c:v>
                </c:pt>
                <c:pt idx="40">
                  <c:v>佐賀県</c:v>
                </c:pt>
                <c:pt idx="41">
                  <c:v>長崎県</c:v>
                </c:pt>
                <c:pt idx="42">
                  <c:v>熊本県</c:v>
                </c:pt>
                <c:pt idx="43">
                  <c:v>大分県</c:v>
                </c:pt>
                <c:pt idx="44">
                  <c:v>宮崎県</c:v>
                </c:pt>
                <c:pt idx="45">
                  <c:v>鹿児島県</c:v>
                </c:pt>
                <c:pt idx="46">
                  <c:v>沖縄県</c:v>
                </c:pt>
                <c:pt idx="47">
                  <c:v>平均</c:v>
                </c:pt>
              </c:strCache>
            </c:strRef>
          </c:cat>
          <c:val>
            <c:numRef>
              <c:f>Ⅲ!$N$9:$N$56</c:f>
              <c:numCache>
                <c:formatCode>General</c:formatCode>
                <c:ptCount val="48"/>
                <c:pt idx="0">
                  <c:v>49.574468085106382</c:v>
                </c:pt>
                <c:pt idx="1">
                  <c:v>49.574468085106382</c:v>
                </c:pt>
                <c:pt idx="2">
                  <c:v>49.574468085106382</c:v>
                </c:pt>
                <c:pt idx="3">
                  <c:v>49.574468085106382</c:v>
                </c:pt>
                <c:pt idx="4">
                  <c:v>49.574468085106382</c:v>
                </c:pt>
                <c:pt idx="5">
                  <c:v>49.574468085106382</c:v>
                </c:pt>
                <c:pt idx="6">
                  <c:v>49.574468085106382</c:v>
                </c:pt>
                <c:pt idx="7">
                  <c:v>49.574468085106382</c:v>
                </c:pt>
                <c:pt idx="8">
                  <c:v>49.574468085106382</c:v>
                </c:pt>
                <c:pt idx="9">
                  <c:v>49.574468085106382</c:v>
                </c:pt>
                <c:pt idx="10">
                  <c:v>49.574468085106382</c:v>
                </c:pt>
                <c:pt idx="11">
                  <c:v>49.574468085106382</c:v>
                </c:pt>
                <c:pt idx="12">
                  <c:v>49.574468085106382</c:v>
                </c:pt>
                <c:pt idx="13">
                  <c:v>49.574468085106382</c:v>
                </c:pt>
                <c:pt idx="14">
                  <c:v>49.574468085106382</c:v>
                </c:pt>
                <c:pt idx="15">
                  <c:v>49.574468085106382</c:v>
                </c:pt>
                <c:pt idx="16">
                  <c:v>49.574468085106382</c:v>
                </c:pt>
                <c:pt idx="17">
                  <c:v>49.574468085106382</c:v>
                </c:pt>
                <c:pt idx="18">
                  <c:v>49.574468085106382</c:v>
                </c:pt>
                <c:pt idx="19">
                  <c:v>49.574468085106382</c:v>
                </c:pt>
                <c:pt idx="20">
                  <c:v>49.574468085106382</c:v>
                </c:pt>
                <c:pt idx="21">
                  <c:v>49.574468085106382</c:v>
                </c:pt>
                <c:pt idx="22">
                  <c:v>49.574468085106382</c:v>
                </c:pt>
                <c:pt idx="23">
                  <c:v>49.574468085106382</c:v>
                </c:pt>
                <c:pt idx="24">
                  <c:v>49.574468085106382</c:v>
                </c:pt>
                <c:pt idx="25">
                  <c:v>49.574468085106382</c:v>
                </c:pt>
                <c:pt idx="26">
                  <c:v>49.574468085106382</c:v>
                </c:pt>
                <c:pt idx="27">
                  <c:v>49.574468085106382</c:v>
                </c:pt>
                <c:pt idx="28">
                  <c:v>49.574468085106382</c:v>
                </c:pt>
                <c:pt idx="29">
                  <c:v>49.574468085106382</c:v>
                </c:pt>
                <c:pt idx="30">
                  <c:v>49.574468085106382</c:v>
                </c:pt>
                <c:pt idx="31">
                  <c:v>49.574468085106382</c:v>
                </c:pt>
                <c:pt idx="32">
                  <c:v>49.574468085106382</c:v>
                </c:pt>
                <c:pt idx="33">
                  <c:v>49.574468085106382</c:v>
                </c:pt>
                <c:pt idx="34">
                  <c:v>49.574468085106382</c:v>
                </c:pt>
                <c:pt idx="35">
                  <c:v>49.574468085106382</c:v>
                </c:pt>
                <c:pt idx="36">
                  <c:v>49.574468085106382</c:v>
                </c:pt>
                <c:pt idx="37">
                  <c:v>49.574468085106382</c:v>
                </c:pt>
                <c:pt idx="38">
                  <c:v>49.574468085106382</c:v>
                </c:pt>
                <c:pt idx="39">
                  <c:v>49.574468085106382</c:v>
                </c:pt>
                <c:pt idx="40">
                  <c:v>49.574468085106382</c:v>
                </c:pt>
                <c:pt idx="41">
                  <c:v>49.574468085106382</c:v>
                </c:pt>
                <c:pt idx="42">
                  <c:v>49.574468085106382</c:v>
                </c:pt>
                <c:pt idx="43">
                  <c:v>49.574468085106382</c:v>
                </c:pt>
                <c:pt idx="44">
                  <c:v>49.574468085106382</c:v>
                </c:pt>
                <c:pt idx="45">
                  <c:v>49.574468085106382</c:v>
                </c:pt>
                <c:pt idx="46">
                  <c:v>49.574468085106382</c:v>
                </c:pt>
                <c:pt idx="47" formatCode="#,##0_);[Red]\(#,##0\)">
                  <c:v>49.574468085106382</c:v>
                </c:pt>
              </c:numCache>
            </c:numRef>
          </c:val>
          <c:smooth val="0"/>
          <c:extLst>
            <c:ext xmlns:c16="http://schemas.microsoft.com/office/drawing/2014/chart" uri="{C3380CC4-5D6E-409C-BE32-E72D297353CC}">
              <c16:uniqueId val="{00000001-7952-4040-8E7F-7831F2725B43}"/>
            </c:ext>
          </c:extLst>
        </c:ser>
        <c:dLbls>
          <c:showLegendKey val="0"/>
          <c:showVal val="1"/>
          <c:showCatName val="0"/>
          <c:showSerName val="0"/>
          <c:showPercent val="0"/>
          <c:showBubbleSize val="0"/>
        </c:dLbls>
        <c:marker val="1"/>
        <c:smooth val="0"/>
        <c:axId val="985298496"/>
        <c:axId val="985304320"/>
      </c:lineChart>
      <c:catAx>
        <c:axId val="9852984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vert="wordArtVertRtl" wrap="square" anchor="ctr" anchorCtr="1"/>
          <a:lstStyle/>
          <a:p>
            <a:pPr>
              <a:defRPr sz="800" b="0" i="0" u="none" strike="noStrike" kern="1200" baseline="0">
                <a:solidFill>
                  <a:schemeClr val="tx1">
                    <a:lumMod val="65000"/>
                    <a:lumOff val="35000"/>
                  </a:schemeClr>
                </a:solidFill>
                <a:latin typeface="+mn-lt"/>
                <a:ea typeface="+mn-ea"/>
                <a:cs typeface="+mn-cs"/>
              </a:defRPr>
            </a:pPr>
            <a:endParaRPr lang="ja-JP"/>
          </a:p>
        </c:txPr>
        <c:crossAx val="985304320"/>
        <c:crosses val="autoZero"/>
        <c:auto val="1"/>
        <c:lblAlgn val="ctr"/>
        <c:lblOffset val="100"/>
        <c:noMultiLvlLbl val="0"/>
      </c:catAx>
      <c:valAx>
        <c:axId val="9853043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9852984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1400" b="0" i="0" u="none" strike="noStrike" kern="1200" spc="0" baseline="0">
                <a:solidFill>
                  <a:schemeClr val="tx1">
                    <a:lumMod val="65000"/>
                    <a:lumOff val="35000"/>
                  </a:schemeClr>
                </a:solidFill>
                <a:latin typeface="+mn-lt"/>
                <a:ea typeface="+mn-ea"/>
                <a:cs typeface="+mn-cs"/>
              </a:defRPr>
            </a:pPr>
            <a:r>
              <a:rPr lang="ja-JP" altLang="en-US" dirty="0"/>
              <a:t>都道府県別交付</a:t>
            </a:r>
            <a:r>
              <a:rPr lang="ja-JP" altLang="en-US" dirty="0" smtClean="0"/>
              <a:t>額</a:t>
            </a:r>
            <a:r>
              <a:rPr lang="ja-JP" altLang="en-US" dirty="0"/>
              <a:t>　　</a:t>
            </a:r>
            <a:r>
              <a:rPr lang="ja-JP" altLang="en-US" sz="1200" dirty="0"/>
              <a:t>（千円）</a:t>
            </a:r>
            <a:r>
              <a:rPr lang="ja-JP" altLang="en-US" dirty="0"/>
              <a:t>　</a:t>
            </a:r>
          </a:p>
        </c:rich>
      </c:tx>
      <c:layout>
        <c:manualLayout>
          <c:xMode val="edge"/>
          <c:yMode val="edge"/>
          <c:x val="0.36036664836893784"/>
          <c:y val="1.6805995666679389E-2"/>
        </c:manualLayout>
      </c:layout>
      <c:overlay val="0"/>
      <c:spPr>
        <a:noFill/>
        <a:ln>
          <a:noFill/>
        </a:ln>
        <a:effectLst/>
      </c:spPr>
      <c:txPr>
        <a:bodyPr rot="0" spcFirstLastPara="1" vertOverflow="ellipsis" vert="horz" wrap="square" anchor="ctr" anchorCtr="1"/>
        <a:lstStyle/>
        <a:p>
          <a:pPr algn="ct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5.1574220309579574E-2"/>
          <c:y val="7.7411857660101918E-2"/>
          <c:w val="0.91147196930349894"/>
          <c:h val="0.8076914064874624"/>
        </c:manualLayout>
      </c:layout>
      <c:barChart>
        <c:barDir val="col"/>
        <c:grouping val="stacked"/>
        <c:varyColors val="0"/>
        <c:ser>
          <c:idx val="0"/>
          <c:order val="0"/>
          <c:tx>
            <c:strRef>
              <c:f>都道府県別交付額!$J$8</c:f>
              <c:strCache>
                <c:ptCount val="1"/>
                <c:pt idx="0">
                  <c:v>都道府県別交付額合計（千円）</c:v>
                </c:pt>
              </c:strCache>
            </c:strRef>
          </c:tx>
          <c:spPr>
            <a:solidFill>
              <a:srgbClr val="FF9933"/>
            </a:solidFill>
            <a:ln>
              <a:noFill/>
            </a:ln>
            <a:effectLst/>
          </c:spPr>
          <c:invertIfNegative val="0"/>
          <c:dLbls>
            <c:dLbl>
              <c:idx val="0"/>
              <c:layout>
                <c:manualLayout>
                  <c:x val="1.5334117705252757E-3"/>
                  <c:y val="-0.2721111018441764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79CE-4A8D-88EC-A8849CEC519C}"/>
                </c:ext>
              </c:extLst>
            </c:dLbl>
            <c:dLbl>
              <c:idx val="1"/>
              <c:layout>
                <c:manualLayout>
                  <c:x val="2.8931610712982941E-3"/>
                  <c:y val="-0.19576004421474835"/>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79CE-4A8D-88EC-A8849CEC519C}"/>
                </c:ext>
              </c:extLst>
            </c:dLbl>
            <c:dLbl>
              <c:idx val="2"/>
              <c:layout>
                <c:manualLayout>
                  <c:x val="-1.4056444874164264E-17"/>
                  <c:y val="-0.11428571428571438"/>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79CE-4A8D-88EC-A8849CEC519C}"/>
                </c:ext>
              </c:extLst>
            </c:dLbl>
            <c:dLbl>
              <c:idx val="3"/>
              <c:layout>
                <c:manualLayout>
                  <c:x val="2.8931610712982941E-3"/>
                  <c:y val="-0.27547226820642701"/>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79CE-4A8D-88EC-A8849CEC519C}"/>
                </c:ext>
              </c:extLst>
            </c:dLbl>
            <c:dLbl>
              <c:idx val="4"/>
              <c:layout>
                <c:manualLayout>
                  <c:x val="1.533411770525282E-3"/>
                  <c:y val="-0.18903754763482064"/>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79CE-4A8D-88EC-A8849CEC519C}"/>
                </c:ext>
              </c:extLst>
            </c:dLbl>
            <c:dLbl>
              <c:idx val="5"/>
              <c:layout>
                <c:manualLayout>
                  <c:x val="-2.4928449205266109E-17"/>
                  <c:y val="-0.12757226392980039"/>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79CE-4A8D-88EC-A8849CEC519C}"/>
                </c:ext>
              </c:extLst>
            </c:dLbl>
            <c:dLbl>
              <c:idx val="6"/>
              <c:layout>
                <c:manualLayout>
                  <c:x val="1.3597493007729872E-3"/>
                  <c:y val="-0.1003612848297239"/>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79CE-4A8D-88EC-A8849CEC519C}"/>
                </c:ext>
              </c:extLst>
            </c:dLbl>
            <c:dLbl>
              <c:idx val="7"/>
              <c:layout>
                <c:manualLayout>
                  <c:x val="1.3597493007730121E-3"/>
                  <c:y val="-0.1903179139369035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79CE-4A8D-88EC-A8849CEC519C}"/>
                </c:ext>
              </c:extLst>
            </c:dLbl>
            <c:dLbl>
              <c:idx val="8"/>
              <c:layout>
                <c:manualLayout>
                  <c:x val="0"/>
                  <c:y val="-0.13909670763653131"/>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79CE-4A8D-88EC-A8849CEC519C}"/>
                </c:ext>
              </c:extLst>
            </c:dLbl>
            <c:dLbl>
              <c:idx val="9"/>
              <c:layout>
                <c:manualLayout>
                  <c:x val="-4.4266799086976521E-3"/>
                  <c:y val="-0.30892613905328598"/>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79CE-4A8D-88EC-A8849CEC519C}"/>
                </c:ext>
              </c:extLst>
            </c:dLbl>
            <c:dLbl>
              <c:idx val="10"/>
              <c:layout>
                <c:manualLayout>
                  <c:x val="1.3597493007729622E-3"/>
                  <c:y val="-0.3545444729024908"/>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A-79CE-4A8D-88EC-A8849CEC519C}"/>
                </c:ext>
              </c:extLst>
            </c:dLbl>
            <c:dLbl>
              <c:idx val="11"/>
              <c:layout>
                <c:manualLayout>
                  <c:x val="0"/>
                  <c:y val="-6.2585034013605545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B-79CE-4A8D-88EC-A8849CEC519C}"/>
                </c:ext>
              </c:extLst>
            </c:dLbl>
            <c:dLbl>
              <c:idx val="12"/>
              <c:layout>
                <c:manualLayout>
                  <c:x val="1.3597493007729622E-3"/>
                  <c:y val="-0.34910234262464607"/>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C-79CE-4A8D-88EC-A8849CEC519C}"/>
                </c:ext>
              </c:extLst>
            </c:dLbl>
            <c:dLbl>
              <c:idx val="13"/>
              <c:layout>
                <c:manualLayout>
                  <c:x val="-4.9856898410532219E-17"/>
                  <c:y val="-0.20792467107252061"/>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D-79CE-4A8D-88EC-A8849CEC519C}"/>
                </c:ext>
              </c:extLst>
            </c:dLbl>
            <c:dLbl>
              <c:idx val="14"/>
              <c:layout>
                <c:manualLayout>
                  <c:x val="-1.3597493007730121E-3"/>
                  <c:y val="-0.3191703803133604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E-79CE-4A8D-88EC-A8849CEC519C}"/>
                </c:ext>
              </c:extLst>
            </c:dLbl>
            <c:dLbl>
              <c:idx val="15"/>
              <c:layout>
                <c:manualLayout>
                  <c:x val="2.8931610712982941E-3"/>
                  <c:y val="-0.34638119555801045"/>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F-79CE-4A8D-88EC-A8849CEC519C}"/>
                </c:ext>
              </c:extLst>
            </c:dLbl>
            <c:dLbl>
              <c:idx val="16"/>
              <c:layout>
                <c:manualLayout>
                  <c:x val="3.5880250840555263E-3"/>
                  <c:y val="-0.31644923324672486"/>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0-79CE-4A8D-88EC-A8849CEC519C}"/>
                </c:ext>
              </c:extLst>
            </c:dLbl>
            <c:dLbl>
              <c:idx val="17"/>
              <c:layout>
                <c:manualLayout>
                  <c:x val="1.3597493007730121E-3"/>
                  <c:y val="-0.28988073127365976"/>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1-79CE-4A8D-88EC-A8849CEC519C}"/>
                </c:ext>
              </c:extLst>
            </c:dLbl>
            <c:dLbl>
              <c:idx val="18"/>
              <c:layout>
                <c:manualLayout>
                  <c:x val="-2.5458361317937544E-3"/>
                  <c:y val="-0.27611687545398195"/>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2-79CE-4A8D-88EC-A8849CEC519C}"/>
                </c:ext>
              </c:extLst>
            </c:dLbl>
            <c:dLbl>
              <c:idx val="19"/>
              <c:layout>
                <c:manualLayout>
                  <c:x val="2.8931610712982442E-3"/>
                  <c:y val="-0.30220364247335835"/>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3-79CE-4A8D-88EC-A8849CEC519C}"/>
                </c:ext>
              </c:extLst>
            </c:dLbl>
            <c:dLbl>
              <c:idx val="20"/>
              <c:layout>
                <c:manualLayout>
                  <c:x val="1.7071813071516282E-3"/>
                  <c:y val="-0.23561722127085941"/>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4-79CE-4A8D-88EC-A8849CEC519C}"/>
                </c:ext>
              </c:extLst>
            </c:dLbl>
            <c:dLbl>
              <c:idx val="21"/>
              <c:layout>
                <c:manualLayout>
                  <c:x val="-2.3720665951674582E-3"/>
                  <c:y val="-0.2721111018441764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5-79CE-4A8D-88EC-A8849CEC519C}"/>
                </c:ext>
              </c:extLst>
            </c:dLbl>
            <c:dLbl>
              <c:idx val="22"/>
              <c:layout>
                <c:manualLayout>
                  <c:x val="3.0669306079246401E-3"/>
                  <c:y val="-0.3082859559022445"/>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6-79CE-4A8D-88EC-A8849CEC519C}"/>
                </c:ext>
              </c:extLst>
            </c:dLbl>
            <c:dLbl>
              <c:idx val="23"/>
              <c:layout>
                <c:manualLayout>
                  <c:x val="1.533411770525282E-3"/>
                  <c:y val="-0.15478307917445056"/>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7-79CE-4A8D-88EC-A8849CEC519C}"/>
                </c:ext>
              </c:extLst>
            </c:dLbl>
            <c:dLbl>
              <c:idx val="24"/>
              <c:layout>
                <c:manualLayout>
                  <c:x val="2.7194986015460242E-3"/>
                  <c:y val="-0.35870640073367904"/>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8-79CE-4A8D-88EC-A8849CEC519C}"/>
                </c:ext>
              </c:extLst>
            </c:dLbl>
            <c:dLbl>
              <c:idx val="25"/>
              <c:layout>
                <c:manualLayout>
                  <c:x val="-1.3597493007730121E-3"/>
                  <c:y val="-0.2266533463128679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9-79CE-4A8D-88EC-A8849CEC519C}"/>
                </c:ext>
              </c:extLst>
            </c:dLbl>
            <c:dLbl>
              <c:idx val="26"/>
              <c:layout>
                <c:manualLayout>
                  <c:x val="4.0792479023190366E-3"/>
                  <c:y val="-0.31308806688447421"/>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A-79CE-4A8D-88EC-A8849CEC519C}"/>
                </c:ext>
              </c:extLst>
            </c:dLbl>
            <c:dLbl>
              <c:idx val="27"/>
              <c:layout>
                <c:manualLayout>
                  <c:x val="2.8931610712982941E-3"/>
                  <c:y val="-0.27275128499521789"/>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B-79CE-4A8D-88EC-A8849CEC519C}"/>
                </c:ext>
              </c:extLst>
            </c:dLbl>
            <c:dLbl>
              <c:idx val="28"/>
              <c:layout>
                <c:manualLayout>
                  <c:x val="-3.5581534261881504E-3"/>
                  <c:y val="-0.15334229840989785"/>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C-79CE-4A8D-88EC-A8849CEC519C}"/>
                </c:ext>
              </c:extLst>
            </c:dLbl>
            <c:dLbl>
              <c:idx val="29"/>
              <c:layout>
                <c:manualLayout>
                  <c:x val="1.533411770525282E-3"/>
                  <c:y val="-0.29932191708882649"/>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D-79CE-4A8D-88EC-A8849CEC519C}"/>
                </c:ext>
              </c:extLst>
            </c:dLbl>
            <c:dLbl>
              <c:idx val="30"/>
              <c:layout>
                <c:manualLayout>
                  <c:x val="1.1860868310207423E-3"/>
                  <c:y val="-0.23129471512177491"/>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E-79CE-4A8D-88EC-A8849CEC519C}"/>
                </c:ext>
              </c:extLst>
            </c:dLbl>
            <c:dLbl>
              <c:idx val="31"/>
              <c:layout>
                <c:manualLayout>
                  <c:x val="-5.6425313307116942E-3"/>
                  <c:y val="-0.31708941639776628"/>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F-79CE-4A8D-88EC-A8849CEC519C}"/>
                </c:ext>
              </c:extLst>
            </c:dLbl>
            <c:dLbl>
              <c:idx val="32"/>
              <c:layout>
                <c:manualLayout>
                  <c:x val="4.6003423784498221E-3"/>
                  <c:y val="-0.33133484331570634"/>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20-79CE-4A8D-88EC-A8849CEC519C}"/>
                </c:ext>
              </c:extLst>
            </c:dLbl>
            <c:dLbl>
              <c:idx val="33"/>
              <c:layout>
                <c:manualLayout>
                  <c:x val="-1.3597493007730121E-3"/>
                  <c:y val="-0.29131921806224248"/>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21-79CE-4A8D-88EC-A8849CEC519C}"/>
                </c:ext>
              </c:extLst>
            </c:dLbl>
            <c:dLbl>
              <c:idx val="34"/>
              <c:layout>
                <c:manualLayout>
                  <c:x val="3.0669306079245408E-3"/>
                  <c:y val="-0.14581904036103258"/>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22-79CE-4A8D-88EC-A8849CEC519C}"/>
                </c:ext>
              </c:extLst>
            </c:dLbl>
            <c:dLbl>
              <c:idx val="35"/>
              <c:layout>
                <c:manualLayout>
                  <c:x val="-8.0145979258792015E-3"/>
                  <c:y val="-0.30412402807105626"/>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23-79CE-4A8D-88EC-A8849CEC519C}"/>
                </c:ext>
              </c:extLst>
            </c:dLbl>
            <c:dLbl>
              <c:idx val="36"/>
              <c:layout>
                <c:manualLayout>
                  <c:x val="-1.533411770525282E-3"/>
                  <c:y val="-0.3318144481488515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24-79CE-4A8D-88EC-A8849CEC519C}"/>
                </c:ext>
              </c:extLst>
            </c:dLbl>
            <c:dLbl>
              <c:idx val="37"/>
              <c:layout>
                <c:manualLayout>
                  <c:x val="-3.24059307767691E-3"/>
                  <c:y val="-0.2721111018441764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25-79CE-4A8D-88EC-A8849CEC519C}"/>
                </c:ext>
              </c:extLst>
            </c:dLbl>
            <c:dLbl>
              <c:idx val="38"/>
              <c:layout>
                <c:manualLayout>
                  <c:x val="2.1984041254152382E-3"/>
                  <c:y val="-0.23529835861103696"/>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26-79CE-4A8D-88EC-A8849CEC519C}"/>
                </c:ext>
              </c:extLst>
            </c:dLbl>
            <c:dLbl>
              <c:idx val="39"/>
              <c:layout>
                <c:manualLayout>
                  <c:x val="-6.1337541489752036E-3"/>
                  <c:y val="-0.30284382562439977"/>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27-79CE-4A8D-88EC-A8849CEC519C}"/>
                </c:ext>
              </c:extLst>
            </c:dLbl>
            <c:dLbl>
              <c:idx val="40"/>
              <c:layout>
                <c:manualLayout>
                  <c:x val="9.9713796821064437E-17"/>
                  <c:y val="-0.3375777350624887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28-79CE-4A8D-88EC-A8849CEC519C}"/>
                </c:ext>
              </c:extLst>
            </c:dLbl>
            <c:dLbl>
              <c:idx val="41"/>
              <c:layout>
                <c:manualLayout>
                  <c:x val="-9.9713796821064437E-17"/>
                  <c:y val="-0.31100710296888007"/>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29-79CE-4A8D-88EC-A8849CEC519C}"/>
                </c:ext>
              </c:extLst>
            </c:dLbl>
            <c:dLbl>
              <c:idx val="42"/>
              <c:layout>
                <c:manualLayout>
                  <c:x val="5.4389972030920485E-3"/>
                  <c:y val="-0.37247238667390031"/>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2A-79CE-4A8D-88EC-A8849CEC519C}"/>
                </c:ext>
              </c:extLst>
            </c:dLbl>
            <c:dLbl>
              <c:idx val="43"/>
              <c:layout>
                <c:manualLayout>
                  <c:x val="0"/>
                  <c:y val="-0.33757773506248878"/>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2B-79CE-4A8D-88EC-A8849CEC519C}"/>
                </c:ext>
              </c:extLst>
            </c:dLbl>
            <c:dLbl>
              <c:idx val="44"/>
              <c:layout>
                <c:manualLayout>
                  <c:x val="-1.5334480642270837E-3"/>
                  <c:y val="-0.1768707482993197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2C-79CE-4A8D-88EC-A8849CEC519C}"/>
                </c:ext>
              </c:extLst>
            </c:dLbl>
            <c:dLbl>
              <c:idx val="45"/>
              <c:layout>
                <c:manualLayout>
                  <c:x val="1.533411770525282E-3"/>
                  <c:y val="-0.333255228913404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2D-79CE-4A8D-88EC-A8849CEC519C}"/>
                </c:ext>
              </c:extLst>
            </c:dLbl>
            <c:dLbl>
              <c:idx val="46"/>
              <c:layout>
                <c:manualLayout>
                  <c:x val="-1.3597493007730121E-3"/>
                  <c:y val="-0.2905186204487312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2E-79CE-4A8D-88EC-A8849CEC519C}"/>
                </c:ext>
              </c:extLst>
            </c:dLbl>
            <c:dLbl>
              <c:idx val="47"/>
              <c:layout>
                <c:manualLayout>
                  <c:x val="1.7389052219405291E-2"/>
                  <c:y val="-0.24009817561729666"/>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2F-79CE-4A8D-88EC-A8849CEC519C}"/>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都道府県別交付額!$I$9:$I$56</c:f>
              <c:strCache>
                <c:ptCount val="48"/>
                <c:pt idx="0">
                  <c:v>北海道</c:v>
                </c:pt>
                <c:pt idx="1">
                  <c:v>青森県</c:v>
                </c:pt>
                <c:pt idx="2">
                  <c:v>岩手県</c:v>
                </c:pt>
                <c:pt idx="3">
                  <c:v>宮城県</c:v>
                </c:pt>
                <c:pt idx="4">
                  <c:v>秋田県</c:v>
                </c:pt>
                <c:pt idx="5">
                  <c:v>山形県</c:v>
                </c:pt>
                <c:pt idx="6">
                  <c:v>福島県</c:v>
                </c:pt>
                <c:pt idx="7">
                  <c:v>茨城県</c:v>
                </c:pt>
                <c:pt idx="8">
                  <c:v>栃木県</c:v>
                </c:pt>
                <c:pt idx="9">
                  <c:v>群馬県</c:v>
                </c:pt>
                <c:pt idx="10">
                  <c:v>埼玉県</c:v>
                </c:pt>
                <c:pt idx="11">
                  <c:v>千葉県</c:v>
                </c:pt>
                <c:pt idx="12">
                  <c:v>東京都</c:v>
                </c:pt>
                <c:pt idx="13">
                  <c:v>神奈川県</c:v>
                </c:pt>
                <c:pt idx="14">
                  <c:v>新潟県</c:v>
                </c:pt>
                <c:pt idx="15">
                  <c:v>富山県</c:v>
                </c:pt>
                <c:pt idx="16">
                  <c:v>石川県</c:v>
                </c:pt>
                <c:pt idx="17">
                  <c:v>福井県</c:v>
                </c:pt>
                <c:pt idx="18">
                  <c:v>山梨県</c:v>
                </c:pt>
                <c:pt idx="19">
                  <c:v>長野県</c:v>
                </c:pt>
                <c:pt idx="20">
                  <c:v>岐阜県</c:v>
                </c:pt>
                <c:pt idx="21">
                  <c:v>静岡県</c:v>
                </c:pt>
                <c:pt idx="22">
                  <c:v>愛知県</c:v>
                </c:pt>
                <c:pt idx="23">
                  <c:v>三重県</c:v>
                </c:pt>
                <c:pt idx="24">
                  <c:v>滋賀県</c:v>
                </c:pt>
                <c:pt idx="25">
                  <c:v>京都府</c:v>
                </c:pt>
                <c:pt idx="26">
                  <c:v>大阪府</c:v>
                </c:pt>
                <c:pt idx="27">
                  <c:v>兵庫県</c:v>
                </c:pt>
                <c:pt idx="28">
                  <c:v>奈良県</c:v>
                </c:pt>
                <c:pt idx="29">
                  <c:v>和歌山県</c:v>
                </c:pt>
                <c:pt idx="30">
                  <c:v>鳥取県</c:v>
                </c:pt>
                <c:pt idx="31">
                  <c:v>島根県</c:v>
                </c:pt>
                <c:pt idx="32">
                  <c:v>岡山県</c:v>
                </c:pt>
                <c:pt idx="33">
                  <c:v>広島県</c:v>
                </c:pt>
                <c:pt idx="34">
                  <c:v>山口県</c:v>
                </c:pt>
                <c:pt idx="35">
                  <c:v>徳島県</c:v>
                </c:pt>
                <c:pt idx="36">
                  <c:v>香川県</c:v>
                </c:pt>
                <c:pt idx="37">
                  <c:v>愛媛県</c:v>
                </c:pt>
                <c:pt idx="38">
                  <c:v>高知県</c:v>
                </c:pt>
                <c:pt idx="39">
                  <c:v>福岡県</c:v>
                </c:pt>
                <c:pt idx="40">
                  <c:v>佐賀県</c:v>
                </c:pt>
                <c:pt idx="41">
                  <c:v>長崎県</c:v>
                </c:pt>
                <c:pt idx="42">
                  <c:v>熊本県</c:v>
                </c:pt>
                <c:pt idx="43">
                  <c:v>大分県</c:v>
                </c:pt>
                <c:pt idx="44">
                  <c:v>宮崎県</c:v>
                </c:pt>
                <c:pt idx="45">
                  <c:v>鹿児島県</c:v>
                </c:pt>
                <c:pt idx="46">
                  <c:v>沖縄県</c:v>
                </c:pt>
                <c:pt idx="47">
                  <c:v>平均</c:v>
                </c:pt>
              </c:strCache>
            </c:strRef>
          </c:cat>
          <c:val>
            <c:numRef>
              <c:f>都道府県別交付額!$J$9:$J$56</c:f>
              <c:numCache>
                <c:formatCode>#,##0_);[Red]\(#,##0\)</c:formatCode>
                <c:ptCount val="48"/>
                <c:pt idx="0">
                  <c:v>20823</c:v>
                </c:pt>
                <c:pt idx="1">
                  <c:v>15792</c:v>
                </c:pt>
                <c:pt idx="2">
                  <c:v>9329</c:v>
                </c:pt>
                <c:pt idx="3">
                  <c:v>22527</c:v>
                </c:pt>
                <c:pt idx="4">
                  <c:v>14272</c:v>
                </c:pt>
                <c:pt idx="5">
                  <c:v>9560</c:v>
                </c:pt>
                <c:pt idx="6">
                  <c:v>7009</c:v>
                </c:pt>
                <c:pt idx="7">
                  <c:v>15063</c:v>
                </c:pt>
                <c:pt idx="8">
                  <c:v>10942</c:v>
                </c:pt>
                <c:pt idx="9">
                  <c:v>25833</c:v>
                </c:pt>
                <c:pt idx="10">
                  <c:v>29788</c:v>
                </c:pt>
                <c:pt idx="11">
                  <c:v>4396</c:v>
                </c:pt>
                <c:pt idx="12">
                  <c:v>29518</c:v>
                </c:pt>
                <c:pt idx="13">
                  <c:v>17055</c:v>
                </c:pt>
                <c:pt idx="14">
                  <c:v>26597</c:v>
                </c:pt>
                <c:pt idx="15">
                  <c:v>29158</c:v>
                </c:pt>
                <c:pt idx="16">
                  <c:v>26418</c:v>
                </c:pt>
                <c:pt idx="17">
                  <c:v>24306</c:v>
                </c:pt>
                <c:pt idx="18">
                  <c:v>22222</c:v>
                </c:pt>
                <c:pt idx="19">
                  <c:v>25115</c:v>
                </c:pt>
                <c:pt idx="20">
                  <c:v>18149</c:v>
                </c:pt>
                <c:pt idx="21">
                  <c:v>21078</c:v>
                </c:pt>
                <c:pt idx="22">
                  <c:v>25789</c:v>
                </c:pt>
                <c:pt idx="23">
                  <c:v>12100</c:v>
                </c:pt>
                <c:pt idx="24">
                  <c:v>30461</c:v>
                </c:pt>
                <c:pt idx="25">
                  <c:v>17785</c:v>
                </c:pt>
                <c:pt idx="26">
                  <c:v>25926</c:v>
                </c:pt>
                <c:pt idx="27">
                  <c:v>21000</c:v>
                </c:pt>
                <c:pt idx="28">
                  <c:v>11594</c:v>
                </c:pt>
                <c:pt idx="29">
                  <c:v>25250</c:v>
                </c:pt>
                <c:pt idx="30">
                  <c:v>18129</c:v>
                </c:pt>
                <c:pt idx="31">
                  <c:v>26557</c:v>
                </c:pt>
                <c:pt idx="32">
                  <c:v>27496</c:v>
                </c:pt>
                <c:pt idx="33">
                  <c:v>24203</c:v>
                </c:pt>
                <c:pt idx="34">
                  <c:v>11080</c:v>
                </c:pt>
                <c:pt idx="35">
                  <c:v>25000</c:v>
                </c:pt>
                <c:pt idx="36">
                  <c:v>28080</c:v>
                </c:pt>
                <c:pt idx="37">
                  <c:v>20704</c:v>
                </c:pt>
                <c:pt idx="38">
                  <c:v>20244</c:v>
                </c:pt>
                <c:pt idx="39">
                  <c:v>25384</c:v>
                </c:pt>
                <c:pt idx="40">
                  <c:v>28170</c:v>
                </c:pt>
                <c:pt idx="41">
                  <c:v>25384</c:v>
                </c:pt>
                <c:pt idx="42">
                  <c:v>31133</c:v>
                </c:pt>
                <c:pt idx="43">
                  <c:v>28042</c:v>
                </c:pt>
                <c:pt idx="44">
                  <c:v>13331</c:v>
                </c:pt>
                <c:pt idx="45">
                  <c:v>27855</c:v>
                </c:pt>
                <c:pt idx="46">
                  <c:v>24353</c:v>
                </c:pt>
                <c:pt idx="47">
                  <c:v>21276.59574468085</c:v>
                </c:pt>
              </c:numCache>
            </c:numRef>
          </c:val>
          <c:extLst>
            <c:ext xmlns:c16="http://schemas.microsoft.com/office/drawing/2014/chart" uri="{C3380CC4-5D6E-409C-BE32-E72D297353CC}">
              <c16:uniqueId val="{00000030-79CE-4A8D-88EC-A8849CEC519C}"/>
            </c:ext>
          </c:extLst>
        </c:ser>
        <c:dLbls>
          <c:showLegendKey val="0"/>
          <c:showVal val="1"/>
          <c:showCatName val="0"/>
          <c:showSerName val="0"/>
          <c:showPercent val="0"/>
          <c:showBubbleSize val="0"/>
        </c:dLbls>
        <c:gapWidth val="95"/>
        <c:overlap val="100"/>
        <c:axId val="98614016"/>
        <c:axId val="98609440"/>
      </c:barChart>
      <c:lineChart>
        <c:grouping val="standard"/>
        <c:varyColors val="0"/>
        <c:ser>
          <c:idx val="1"/>
          <c:order val="1"/>
          <c:tx>
            <c:strRef>
              <c:f>都道府県別交付額!$K$8</c:f>
              <c:strCache>
                <c:ptCount val="1"/>
              </c:strCache>
            </c:strRef>
          </c:tx>
          <c:spPr>
            <a:ln w="28575" cap="rnd">
              <a:solidFill>
                <a:schemeClr val="accent2"/>
              </a:solidFill>
              <a:prstDash val="sysDash"/>
              <a:round/>
            </a:ln>
            <a:effectLst/>
          </c:spPr>
          <c:marker>
            <c:symbol val="none"/>
          </c:marker>
          <c:dLbls>
            <c:delete val="1"/>
          </c:dLbls>
          <c:cat>
            <c:strRef>
              <c:f>都道府県別交付額!$I$9:$I$56</c:f>
              <c:strCache>
                <c:ptCount val="48"/>
                <c:pt idx="0">
                  <c:v>北海道</c:v>
                </c:pt>
                <c:pt idx="1">
                  <c:v>青森県</c:v>
                </c:pt>
                <c:pt idx="2">
                  <c:v>岩手県</c:v>
                </c:pt>
                <c:pt idx="3">
                  <c:v>宮城県</c:v>
                </c:pt>
                <c:pt idx="4">
                  <c:v>秋田県</c:v>
                </c:pt>
                <c:pt idx="5">
                  <c:v>山形県</c:v>
                </c:pt>
                <c:pt idx="6">
                  <c:v>福島県</c:v>
                </c:pt>
                <c:pt idx="7">
                  <c:v>茨城県</c:v>
                </c:pt>
                <c:pt idx="8">
                  <c:v>栃木県</c:v>
                </c:pt>
                <c:pt idx="9">
                  <c:v>群馬県</c:v>
                </c:pt>
                <c:pt idx="10">
                  <c:v>埼玉県</c:v>
                </c:pt>
                <c:pt idx="11">
                  <c:v>千葉県</c:v>
                </c:pt>
                <c:pt idx="12">
                  <c:v>東京都</c:v>
                </c:pt>
                <c:pt idx="13">
                  <c:v>神奈川県</c:v>
                </c:pt>
                <c:pt idx="14">
                  <c:v>新潟県</c:v>
                </c:pt>
                <c:pt idx="15">
                  <c:v>富山県</c:v>
                </c:pt>
                <c:pt idx="16">
                  <c:v>石川県</c:v>
                </c:pt>
                <c:pt idx="17">
                  <c:v>福井県</c:v>
                </c:pt>
                <c:pt idx="18">
                  <c:v>山梨県</c:v>
                </c:pt>
                <c:pt idx="19">
                  <c:v>長野県</c:v>
                </c:pt>
                <c:pt idx="20">
                  <c:v>岐阜県</c:v>
                </c:pt>
                <c:pt idx="21">
                  <c:v>静岡県</c:v>
                </c:pt>
                <c:pt idx="22">
                  <c:v>愛知県</c:v>
                </c:pt>
                <c:pt idx="23">
                  <c:v>三重県</c:v>
                </c:pt>
                <c:pt idx="24">
                  <c:v>滋賀県</c:v>
                </c:pt>
                <c:pt idx="25">
                  <c:v>京都府</c:v>
                </c:pt>
                <c:pt idx="26">
                  <c:v>大阪府</c:v>
                </c:pt>
                <c:pt idx="27">
                  <c:v>兵庫県</c:v>
                </c:pt>
                <c:pt idx="28">
                  <c:v>奈良県</c:v>
                </c:pt>
                <c:pt idx="29">
                  <c:v>和歌山県</c:v>
                </c:pt>
                <c:pt idx="30">
                  <c:v>鳥取県</c:v>
                </c:pt>
                <c:pt idx="31">
                  <c:v>島根県</c:v>
                </c:pt>
                <c:pt idx="32">
                  <c:v>岡山県</c:v>
                </c:pt>
                <c:pt idx="33">
                  <c:v>広島県</c:v>
                </c:pt>
                <c:pt idx="34">
                  <c:v>山口県</c:v>
                </c:pt>
                <c:pt idx="35">
                  <c:v>徳島県</c:v>
                </c:pt>
                <c:pt idx="36">
                  <c:v>香川県</c:v>
                </c:pt>
                <c:pt idx="37">
                  <c:v>愛媛県</c:v>
                </c:pt>
                <c:pt idx="38">
                  <c:v>高知県</c:v>
                </c:pt>
                <c:pt idx="39">
                  <c:v>福岡県</c:v>
                </c:pt>
                <c:pt idx="40">
                  <c:v>佐賀県</c:v>
                </c:pt>
                <c:pt idx="41">
                  <c:v>長崎県</c:v>
                </c:pt>
                <c:pt idx="42">
                  <c:v>熊本県</c:v>
                </c:pt>
                <c:pt idx="43">
                  <c:v>大分県</c:v>
                </c:pt>
                <c:pt idx="44">
                  <c:v>宮崎県</c:v>
                </c:pt>
                <c:pt idx="45">
                  <c:v>鹿児島県</c:v>
                </c:pt>
                <c:pt idx="46">
                  <c:v>沖縄県</c:v>
                </c:pt>
                <c:pt idx="47">
                  <c:v>平均</c:v>
                </c:pt>
              </c:strCache>
            </c:strRef>
          </c:cat>
          <c:val>
            <c:numRef>
              <c:f>都道府県別交付額!$K$9:$K$56</c:f>
              <c:numCache>
                <c:formatCode>#,##0_);[Red]\(#,##0\)</c:formatCode>
                <c:ptCount val="48"/>
                <c:pt idx="0">
                  <c:v>21276.59574468085</c:v>
                </c:pt>
                <c:pt idx="1">
                  <c:v>21276.59574468085</c:v>
                </c:pt>
                <c:pt idx="2">
                  <c:v>21276.59574468085</c:v>
                </c:pt>
                <c:pt idx="3">
                  <c:v>21276.59574468085</c:v>
                </c:pt>
                <c:pt idx="4">
                  <c:v>21276.59574468085</c:v>
                </c:pt>
                <c:pt idx="5">
                  <c:v>21276.59574468085</c:v>
                </c:pt>
                <c:pt idx="6">
                  <c:v>21276.59574468085</c:v>
                </c:pt>
                <c:pt idx="7">
                  <c:v>21276.59574468085</c:v>
                </c:pt>
                <c:pt idx="8">
                  <c:v>21276.59574468085</c:v>
                </c:pt>
                <c:pt idx="9">
                  <c:v>21276.59574468085</c:v>
                </c:pt>
                <c:pt idx="10">
                  <c:v>21276.59574468085</c:v>
                </c:pt>
                <c:pt idx="11">
                  <c:v>21276.59574468085</c:v>
                </c:pt>
                <c:pt idx="12">
                  <c:v>21276.59574468085</c:v>
                </c:pt>
                <c:pt idx="13">
                  <c:v>21276.59574468085</c:v>
                </c:pt>
                <c:pt idx="14">
                  <c:v>21276.59574468085</c:v>
                </c:pt>
                <c:pt idx="15">
                  <c:v>21276.59574468085</c:v>
                </c:pt>
                <c:pt idx="16">
                  <c:v>21276.59574468085</c:v>
                </c:pt>
                <c:pt idx="17">
                  <c:v>21276.59574468085</c:v>
                </c:pt>
                <c:pt idx="18">
                  <c:v>21276.59574468085</c:v>
                </c:pt>
                <c:pt idx="19">
                  <c:v>21276.59574468085</c:v>
                </c:pt>
                <c:pt idx="20">
                  <c:v>21276.59574468085</c:v>
                </c:pt>
                <c:pt idx="21">
                  <c:v>21276.59574468085</c:v>
                </c:pt>
                <c:pt idx="22">
                  <c:v>21276.59574468085</c:v>
                </c:pt>
                <c:pt idx="23">
                  <c:v>21276.59574468085</c:v>
                </c:pt>
                <c:pt idx="24">
                  <c:v>21276.59574468085</c:v>
                </c:pt>
                <c:pt idx="25">
                  <c:v>21276.59574468085</c:v>
                </c:pt>
                <c:pt idx="26">
                  <c:v>21276.59574468085</c:v>
                </c:pt>
                <c:pt idx="27">
                  <c:v>21276.59574468085</c:v>
                </c:pt>
                <c:pt idx="28">
                  <c:v>21276.59574468085</c:v>
                </c:pt>
                <c:pt idx="29">
                  <c:v>21276.59574468085</c:v>
                </c:pt>
                <c:pt idx="30">
                  <c:v>21276.59574468085</c:v>
                </c:pt>
                <c:pt idx="31">
                  <c:v>21276.59574468085</c:v>
                </c:pt>
                <c:pt idx="32">
                  <c:v>21276.59574468085</c:v>
                </c:pt>
                <c:pt idx="33">
                  <c:v>21276.59574468085</c:v>
                </c:pt>
                <c:pt idx="34">
                  <c:v>21276.59574468085</c:v>
                </c:pt>
                <c:pt idx="35">
                  <c:v>21276.59574468085</c:v>
                </c:pt>
                <c:pt idx="36">
                  <c:v>21276.59574468085</c:v>
                </c:pt>
                <c:pt idx="37">
                  <c:v>21276.59574468085</c:v>
                </c:pt>
                <c:pt idx="38">
                  <c:v>21276.59574468085</c:v>
                </c:pt>
                <c:pt idx="39">
                  <c:v>21276.59574468085</c:v>
                </c:pt>
                <c:pt idx="40">
                  <c:v>21276.59574468085</c:v>
                </c:pt>
                <c:pt idx="41">
                  <c:v>21276.59574468085</c:v>
                </c:pt>
                <c:pt idx="42">
                  <c:v>21276.59574468085</c:v>
                </c:pt>
                <c:pt idx="43">
                  <c:v>21276.59574468085</c:v>
                </c:pt>
                <c:pt idx="44">
                  <c:v>21276.59574468085</c:v>
                </c:pt>
                <c:pt idx="45">
                  <c:v>21276.59574468085</c:v>
                </c:pt>
                <c:pt idx="46">
                  <c:v>21276.59574468085</c:v>
                </c:pt>
                <c:pt idx="47">
                  <c:v>21276.59574468085</c:v>
                </c:pt>
              </c:numCache>
            </c:numRef>
          </c:val>
          <c:smooth val="0"/>
          <c:extLst>
            <c:ext xmlns:c16="http://schemas.microsoft.com/office/drawing/2014/chart" uri="{C3380CC4-5D6E-409C-BE32-E72D297353CC}">
              <c16:uniqueId val="{00000031-79CE-4A8D-88EC-A8849CEC519C}"/>
            </c:ext>
          </c:extLst>
        </c:ser>
        <c:dLbls>
          <c:showLegendKey val="0"/>
          <c:showVal val="1"/>
          <c:showCatName val="0"/>
          <c:showSerName val="0"/>
          <c:showPercent val="0"/>
          <c:showBubbleSize val="0"/>
        </c:dLbls>
        <c:marker val="1"/>
        <c:smooth val="0"/>
        <c:axId val="98614016"/>
        <c:axId val="98609440"/>
      </c:lineChart>
      <c:catAx>
        <c:axId val="986140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vert="wordArtVertRtl"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98609440"/>
        <c:crosses val="autoZero"/>
        <c:auto val="1"/>
        <c:lblAlgn val="ctr"/>
        <c:lblOffset val="100"/>
        <c:noMultiLvlLbl val="0"/>
      </c:catAx>
      <c:valAx>
        <c:axId val="98609440"/>
        <c:scaling>
          <c:orientation val="minMax"/>
        </c:scaling>
        <c:delete val="0"/>
        <c:axPos val="l"/>
        <c:numFmt formatCode="#,##0_);[Red]\(#,##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986140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ja-JP" altLang="en-US" sz="1200" dirty="0"/>
              <a:t>地域課題の把握と支援計画（満点</a:t>
            </a:r>
            <a:r>
              <a:rPr lang="en-US" altLang="ja-JP" sz="1200" dirty="0"/>
              <a:t>106</a:t>
            </a:r>
            <a:r>
              <a:rPr lang="ja-JP" altLang="en-US" sz="1200" dirty="0"/>
              <a:t>点　平均</a:t>
            </a:r>
            <a:r>
              <a:rPr lang="en-US" altLang="ja-JP" sz="1200" dirty="0"/>
              <a:t>99.3</a:t>
            </a:r>
            <a:r>
              <a:rPr lang="ja-JP" altLang="en-US" sz="1200" dirty="0"/>
              <a:t>点　得点率</a:t>
            </a:r>
            <a:r>
              <a:rPr lang="en-US" altLang="ja-JP" sz="1200" dirty="0"/>
              <a:t>93.7%</a:t>
            </a:r>
            <a:r>
              <a:rPr lang="ja-JP" altLang="en-US" sz="1200" dirty="0"/>
              <a:t>）</a:t>
            </a:r>
          </a:p>
        </c:rich>
      </c:tx>
      <c:layout>
        <c:manualLayout>
          <c:xMode val="edge"/>
          <c:yMode val="edge"/>
          <c:x val="0.26961282722623597"/>
          <c:y val="1.9749462118473674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barChart>
        <c:barDir val="col"/>
        <c:grouping val="clustered"/>
        <c:varyColors val="0"/>
        <c:ser>
          <c:idx val="0"/>
          <c:order val="0"/>
          <c:tx>
            <c:strRef>
              <c:f>Ⅰ!$S$8</c:f>
              <c:strCache>
                <c:ptCount val="1"/>
                <c:pt idx="0">
                  <c:v>Ⅰ　地域課題の把握と支援計画(満点173点 平均点162点 得点率％)</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Ⅰ!$R$9:$R$56</c:f>
              <c:strCache>
                <c:ptCount val="48"/>
                <c:pt idx="0">
                  <c:v>北海道</c:v>
                </c:pt>
                <c:pt idx="1">
                  <c:v>青森県</c:v>
                </c:pt>
                <c:pt idx="2">
                  <c:v>岩手県</c:v>
                </c:pt>
                <c:pt idx="3">
                  <c:v>宮城県</c:v>
                </c:pt>
                <c:pt idx="4">
                  <c:v>秋田県</c:v>
                </c:pt>
                <c:pt idx="5">
                  <c:v>山形県</c:v>
                </c:pt>
                <c:pt idx="6">
                  <c:v>福島県</c:v>
                </c:pt>
                <c:pt idx="7">
                  <c:v>茨城県</c:v>
                </c:pt>
                <c:pt idx="8">
                  <c:v>栃木県</c:v>
                </c:pt>
                <c:pt idx="9">
                  <c:v>群馬県</c:v>
                </c:pt>
                <c:pt idx="10">
                  <c:v>埼玉県</c:v>
                </c:pt>
                <c:pt idx="11">
                  <c:v>千葉県</c:v>
                </c:pt>
                <c:pt idx="12">
                  <c:v>東京都</c:v>
                </c:pt>
                <c:pt idx="13">
                  <c:v>神奈川県</c:v>
                </c:pt>
                <c:pt idx="14">
                  <c:v>新潟県</c:v>
                </c:pt>
                <c:pt idx="15">
                  <c:v>富山県</c:v>
                </c:pt>
                <c:pt idx="16">
                  <c:v>石川県</c:v>
                </c:pt>
                <c:pt idx="17">
                  <c:v>福井県</c:v>
                </c:pt>
                <c:pt idx="18">
                  <c:v>山梨県</c:v>
                </c:pt>
                <c:pt idx="19">
                  <c:v>長野県</c:v>
                </c:pt>
                <c:pt idx="20">
                  <c:v>岐阜県</c:v>
                </c:pt>
                <c:pt idx="21">
                  <c:v>静岡県</c:v>
                </c:pt>
                <c:pt idx="22">
                  <c:v>愛知県</c:v>
                </c:pt>
                <c:pt idx="23">
                  <c:v>三重県</c:v>
                </c:pt>
                <c:pt idx="24">
                  <c:v>滋賀県</c:v>
                </c:pt>
                <c:pt idx="25">
                  <c:v>京都府</c:v>
                </c:pt>
                <c:pt idx="26">
                  <c:v>大阪府</c:v>
                </c:pt>
                <c:pt idx="27">
                  <c:v>兵庫県</c:v>
                </c:pt>
                <c:pt idx="28">
                  <c:v>奈良県</c:v>
                </c:pt>
                <c:pt idx="29">
                  <c:v>和歌山県</c:v>
                </c:pt>
                <c:pt idx="30">
                  <c:v>鳥取県</c:v>
                </c:pt>
                <c:pt idx="31">
                  <c:v>島根県</c:v>
                </c:pt>
                <c:pt idx="32">
                  <c:v>岡山県</c:v>
                </c:pt>
                <c:pt idx="33">
                  <c:v>広島県</c:v>
                </c:pt>
                <c:pt idx="34">
                  <c:v>山口県</c:v>
                </c:pt>
                <c:pt idx="35">
                  <c:v>徳島県</c:v>
                </c:pt>
                <c:pt idx="36">
                  <c:v>香川県</c:v>
                </c:pt>
                <c:pt idx="37">
                  <c:v>愛媛県</c:v>
                </c:pt>
                <c:pt idx="38">
                  <c:v>高知県</c:v>
                </c:pt>
                <c:pt idx="39">
                  <c:v>福岡県</c:v>
                </c:pt>
                <c:pt idx="40">
                  <c:v>佐賀県</c:v>
                </c:pt>
                <c:pt idx="41">
                  <c:v>長崎県</c:v>
                </c:pt>
                <c:pt idx="42">
                  <c:v>熊本県</c:v>
                </c:pt>
                <c:pt idx="43">
                  <c:v>大分県</c:v>
                </c:pt>
                <c:pt idx="44">
                  <c:v>宮崎県</c:v>
                </c:pt>
                <c:pt idx="45">
                  <c:v>鹿児島県</c:v>
                </c:pt>
                <c:pt idx="46">
                  <c:v>沖縄県</c:v>
                </c:pt>
                <c:pt idx="47">
                  <c:v>平均</c:v>
                </c:pt>
              </c:strCache>
            </c:strRef>
          </c:cat>
          <c:val>
            <c:numRef>
              <c:f>Ⅰ!$S$9:$S$56</c:f>
              <c:numCache>
                <c:formatCode>General</c:formatCode>
                <c:ptCount val="48"/>
                <c:pt idx="0">
                  <c:v>106</c:v>
                </c:pt>
                <c:pt idx="1">
                  <c:v>106</c:v>
                </c:pt>
                <c:pt idx="2">
                  <c:v>86</c:v>
                </c:pt>
                <c:pt idx="3">
                  <c:v>106</c:v>
                </c:pt>
                <c:pt idx="4">
                  <c:v>91</c:v>
                </c:pt>
                <c:pt idx="5">
                  <c:v>56</c:v>
                </c:pt>
                <c:pt idx="6">
                  <c:v>83</c:v>
                </c:pt>
                <c:pt idx="7">
                  <c:v>106</c:v>
                </c:pt>
                <c:pt idx="8">
                  <c:v>106</c:v>
                </c:pt>
                <c:pt idx="9">
                  <c:v>98</c:v>
                </c:pt>
                <c:pt idx="10">
                  <c:v>106</c:v>
                </c:pt>
                <c:pt idx="11">
                  <c:v>106</c:v>
                </c:pt>
                <c:pt idx="12">
                  <c:v>106</c:v>
                </c:pt>
                <c:pt idx="13">
                  <c:v>106</c:v>
                </c:pt>
                <c:pt idx="14">
                  <c:v>106</c:v>
                </c:pt>
                <c:pt idx="15">
                  <c:v>106</c:v>
                </c:pt>
                <c:pt idx="16">
                  <c:v>106</c:v>
                </c:pt>
                <c:pt idx="17">
                  <c:v>94</c:v>
                </c:pt>
                <c:pt idx="18">
                  <c:v>106</c:v>
                </c:pt>
                <c:pt idx="19">
                  <c:v>106</c:v>
                </c:pt>
                <c:pt idx="20">
                  <c:v>106</c:v>
                </c:pt>
                <c:pt idx="21">
                  <c:v>106</c:v>
                </c:pt>
                <c:pt idx="22">
                  <c:v>106</c:v>
                </c:pt>
                <c:pt idx="23">
                  <c:v>94</c:v>
                </c:pt>
                <c:pt idx="24">
                  <c:v>94</c:v>
                </c:pt>
                <c:pt idx="25">
                  <c:v>83</c:v>
                </c:pt>
                <c:pt idx="26">
                  <c:v>91</c:v>
                </c:pt>
                <c:pt idx="27">
                  <c:v>106</c:v>
                </c:pt>
                <c:pt idx="28">
                  <c:v>91</c:v>
                </c:pt>
                <c:pt idx="29">
                  <c:v>106</c:v>
                </c:pt>
                <c:pt idx="30">
                  <c:v>86</c:v>
                </c:pt>
                <c:pt idx="31">
                  <c:v>106</c:v>
                </c:pt>
                <c:pt idx="32">
                  <c:v>106</c:v>
                </c:pt>
                <c:pt idx="33">
                  <c:v>106</c:v>
                </c:pt>
                <c:pt idx="34">
                  <c:v>94</c:v>
                </c:pt>
                <c:pt idx="35">
                  <c:v>91</c:v>
                </c:pt>
                <c:pt idx="36">
                  <c:v>106</c:v>
                </c:pt>
                <c:pt idx="37">
                  <c:v>106</c:v>
                </c:pt>
                <c:pt idx="38">
                  <c:v>106</c:v>
                </c:pt>
                <c:pt idx="39">
                  <c:v>94</c:v>
                </c:pt>
                <c:pt idx="40">
                  <c:v>94</c:v>
                </c:pt>
                <c:pt idx="41">
                  <c:v>94</c:v>
                </c:pt>
                <c:pt idx="42">
                  <c:v>106</c:v>
                </c:pt>
                <c:pt idx="43">
                  <c:v>106</c:v>
                </c:pt>
                <c:pt idx="44">
                  <c:v>94</c:v>
                </c:pt>
                <c:pt idx="45">
                  <c:v>91</c:v>
                </c:pt>
                <c:pt idx="46">
                  <c:v>106</c:v>
                </c:pt>
                <c:pt idx="47" formatCode="#,##0.0_);[Red]\(#,##0.0\)">
                  <c:v>99.297872340425528</c:v>
                </c:pt>
              </c:numCache>
            </c:numRef>
          </c:val>
          <c:extLst>
            <c:ext xmlns:c16="http://schemas.microsoft.com/office/drawing/2014/chart" uri="{C3380CC4-5D6E-409C-BE32-E72D297353CC}">
              <c16:uniqueId val="{00000000-9336-43FE-9B49-B60BE44D0DE0}"/>
            </c:ext>
          </c:extLst>
        </c:ser>
        <c:dLbls>
          <c:showLegendKey val="0"/>
          <c:showVal val="1"/>
          <c:showCatName val="0"/>
          <c:showSerName val="0"/>
          <c:showPercent val="0"/>
          <c:showBubbleSize val="0"/>
        </c:dLbls>
        <c:gapWidth val="200"/>
        <c:axId val="1088467056"/>
        <c:axId val="1088479536"/>
      </c:barChart>
      <c:lineChart>
        <c:grouping val="standard"/>
        <c:varyColors val="0"/>
        <c:ser>
          <c:idx val="1"/>
          <c:order val="1"/>
          <c:tx>
            <c:strRef>
              <c:f>Ⅰ!$T$8</c:f>
              <c:strCache>
                <c:ptCount val="1"/>
              </c:strCache>
            </c:strRef>
          </c:tx>
          <c:spPr>
            <a:ln w="28575" cap="rnd">
              <a:solidFill>
                <a:srgbClr val="FF0000"/>
              </a:solidFill>
              <a:prstDash val="sysDash"/>
              <a:round/>
            </a:ln>
            <a:effectLst/>
          </c:spPr>
          <c:marker>
            <c:symbol val="none"/>
          </c:marker>
          <c:dLbls>
            <c:delete val="1"/>
          </c:dLbls>
          <c:cat>
            <c:strRef>
              <c:f>Ⅰ!$R$9:$R$56</c:f>
              <c:strCache>
                <c:ptCount val="48"/>
                <c:pt idx="0">
                  <c:v>北海道</c:v>
                </c:pt>
                <c:pt idx="1">
                  <c:v>青森県</c:v>
                </c:pt>
                <c:pt idx="2">
                  <c:v>岩手県</c:v>
                </c:pt>
                <c:pt idx="3">
                  <c:v>宮城県</c:v>
                </c:pt>
                <c:pt idx="4">
                  <c:v>秋田県</c:v>
                </c:pt>
                <c:pt idx="5">
                  <c:v>山形県</c:v>
                </c:pt>
                <c:pt idx="6">
                  <c:v>福島県</c:v>
                </c:pt>
                <c:pt idx="7">
                  <c:v>茨城県</c:v>
                </c:pt>
                <c:pt idx="8">
                  <c:v>栃木県</c:v>
                </c:pt>
                <c:pt idx="9">
                  <c:v>群馬県</c:v>
                </c:pt>
                <c:pt idx="10">
                  <c:v>埼玉県</c:v>
                </c:pt>
                <c:pt idx="11">
                  <c:v>千葉県</c:v>
                </c:pt>
                <c:pt idx="12">
                  <c:v>東京都</c:v>
                </c:pt>
                <c:pt idx="13">
                  <c:v>神奈川県</c:v>
                </c:pt>
                <c:pt idx="14">
                  <c:v>新潟県</c:v>
                </c:pt>
                <c:pt idx="15">
                  <c:v>富山県</c:v>
                </c:pt>
                <c:pt idx="16">
                  <c:v>石川県</c:v>
                </c:pt>
                <c:pt idx="17">
                  <c:v>福井県</c:v>
                </c:pt>
                <c:pt idx="18">
                  <c:v>山梨県</c:v>
                </c:pt>
                <c:pt idx="19">
                  <c:v>長野県</c:v>
                </c:pt>
                <c:pt idx="20">
                  <c:v>岐阜県</c:v>
                </c:pt>
                <c:pt idx="21">
                  <c:v>静岡県</c:v>
                </c:pt>
                <c:pt idx="22">
                  <c:v>愛知県</c:v>
                </c:pt>
                <c:pt idx="23">
                  <c:v>三重県</c:v>
                </c:pt>
                <c:pt idx="24">
                  <c:v>滋賀県</c:v>
                </c:pt>
                <c:pt idx="25">
                  <c:v>京都府</c:v>
                </c:pt>
                <c:pt idx="26">
                  <c:v>大阪府</c:v>
                </c:pt>
                <c:pt idx="27">
                  <c:v>兵庫県</c:v>
                </c:pt>
                <c:pt idx="28">
                  <c:v>奈良県</c:v>
                </c:pt>
                <c:pt idx="29">
                  <c:v>和歌山県</c:v>
                </c:pt>
                <c:pt idx="30">
                  <c:v>鳥取県</c:v>
                </c:pt>
                <c:pt idx="31">
                  <c:v>島根県</c:v>
                </c:pt>
                <c:pt idx="32">
                  <c:v>岡山県</c:v>
                </c:pt>
                <c:pt idx="33">
                  <c:v>広島県</c:v>
                </c:pt>
                <c:pt idx="34">
                  <c:v>山口県</c:v>
                </c:pt>
                <c:pt idx="35">
                  <c:v>徳島県</c:v>
                </c:pt>
                <c:pt idx="36">
                  <c:v>香川県</c:v>
                </c:pt>
                <c:pt idx="37">
                  <c:v>愛媛県</c:v>
                </c:pt>
                <c:pt idx="38">
                  <c:v>高知県</c:v>
                </c:pt>
                <c:pt idx="39">
                  <c:v>福岡県</c:v>
                </c:pt>
                <c:pt idx="40">
                  <c:v>佐賀県</c:v>
                </c:pt>
                <c:pt idx="41">
                  <c:v>長崎県</c:v>
                </c:pt>
                <c:pt idx="42">
                  <c:v>熊本県</c:v>
                </c:pt>
                <c:pt idx="43">
                  <c:v>大分県</c:v>
                </c:pt>
                <c:pt idx="44">
                  <c:v>宮崎県</c:v>
                </c:pt>
                <c:pt idx="45">
                  <c:v>鹿児島県</c:v>
                </c:pt>
                <c:pt idx="46">
                  <c:v>沖縄県</c:v>
                </c:pt>
                <c:pt idx="47">
                  <c:v>平均</c:v>
                </c:pt>
              </c:strCache>
            </c:strRef>
          </c:cat>
          <c:val>
            <c:numRef>
              <c:f>Ⅰ!$T$9:$T$56</c:f>
              <c:numCache>
                <c:formatCode>General</c:formatCode>
                <c:ptCount val="48"/>
                <c:pt idx="0">
                  <c:v>99.297872340425528</c:v>
                </c:pt>
                <c:pt idx="1">
                  <c:v>99.297872340425528</c:v>
                </c:pt>
                <c:pt idx="2">
                  <c:v>99.297872340425528</c:v>
                </c:pt>
                <c:pt idx="3">
                  <c:v>99.297872340425528</c:v>
                </c:pt>
                <c:pt idx="4">
                  <c:v>99.297872340425528</c:v>
                </c:pt>
                <c:pt idx="5">
                  <c:v>99.297872340425528</c:v>
                </c:pt>
                <c:pt idx="6">
                  <c:v>99.297872340425528</c:v>
                </c:pt>
                <c:pt idx="7">
                  <c:v>99.297872340425528</c:v>
                </c:pt>
                <c:pt idx="8">
                  <c:v>99.297872340425528</c:v>
                </c:pt>
                <c:pt idx="9">
                  <c:v>99.297872340425528</c:v>
                </c:pt>
                <c:pt idx="10">
                  <c:v>99.297872340425528</c:v>
                </c:pt>
                <c:pt idx="11">
                  <c:v>99.297872340425528</c:v>
                </c:pt>
                <c:pt idx="12">
                  <c:v>99.297872340425528</c:v>
                </c:pt>
                <c:pt idx="13">
                  <c:v>99.297872340425528</c:v>
                </c:pt>
                <c:pt idx="14">
                  <c:v>99.297872340425528</c:v>
                </c:pt>
                <c:pt idx="15">
                  <c:v>99.297872340425528</c:v>
                </c:pt>
                <c:pt idx="16">
                  <c:v>99.297872340425528</c:v>
                </c:pt>
                <c:pt idx="17">
                  <c:v>99.297872340425528</c:v>
                </c:pt>
                <c:pt idx="18">
                  <c:v>99.297872340425528</c:v>
                </c:pt>
                <c:pt idx="19">
                  <c:v>99.297872340425528</c:v>
                </c:pt>
                <c:pt idx="20">
                  <c:v>99.297872340425528</c:v>
                </c:pt>
                <c:pt idx="21">
                  <c:v>99.297872340425528</c:v>
                </c:pt>
                <c:pt idx="22">
                  <c:v>99.297872340425528</c:v>
                </c:pt>
                <c:pt idx="23">
                  <c:v>99.297872340425528</c:v>
                </c:pt>
                <c:pt idx="24">
                  <c:v>99.297872340425528</c:v>
                </c:pt>
                <c:pt idx="25">
                  <c:v>99.297872340425528</c:v>
                </c:pt>
                <c:pt idx="26">
                  <c:v>99.297872340425528</c:v>
                </c:pt>
                <c:pt idx="27">
                  <c:v>99.297872340425528</c:v>
                </c:pt>
                <c:pt idx="28">
                  <c:v>99.297872340425528</c:v>
                </c:pt>
                <c:pt idx="29">
                  <c:v>99.297872340425528</c:v>
                </c:pt>
                <c:pt idx="30">
                  <c:v>99.297872340425528</c:v>
                </c:pt>
                <c:pt idx="31">
                  <c:v>99.297872340425528</c:v>
                </c:pt>
                <c:pt idx="32">
                  <c:v>99.297872340425528</c:v>
                </c:pt>
                <c:pt idx="33">
                  <c:v>99.297872340425528</c:v>
                </c:pt>
                <c:pt idx="34">
                  <c:v>99.297872340425528</c:v>
                </c:pt>
                <c:pt idx="35">
                  <c:v>99.297872340425528</c:v>
                </c:pt>
                <c:pt idx="36">
                  <c:v>99.297872340425528</c:v>
                </c:pt>
                <c:pt idx="37">
                  <c:v>99.297872340425528</c:v>
                </c:pt>
                <c:pt idx="38">
                  <c:v>99.297872340425528</c:v>
                </c:pt>
                <c:pt idx="39">
                  <c:v>99.297872340425528</c:v>
                </c:pt>
                <c:pt idx="40">
                  <c:v>99.297872340425528</c:v>
                </c:pt>
                <c:pt idx="41">
                  <c:v>99.297872340425528</c:v>
                </c:pt>
                <c:pt idx="42">
                  <c:v>99.297872340425528</c:v>
                </c:pt>
                <c:pt idx="43">
                  <c:v>99.297872340425528</c:v>
                </c:pt>
                <c:pt idx="44">
                  <c:v>99.297872340425528</c:v>
                </c:pt>
                <c:pt idx="45">
                  <c:v>99.297872340425528</c:v>
                </c:pt>
                <c:pt idx="46">
                  <c:v>99.297872340425528</c:v>
                </c:pt>
                <c:pt idx="47" formatCode="#,##0_);[Red]\(#,##0\)">
                  <c:v>99.297872340425528</c:v>
                </c:pt>
              </c:numCache>
            </c:numRef>
          </c:val>
          <c:smooth val="0"/>
          <c:extLst>
            <c:ext xmlns:c16="http://schemas.microsoft.com/office/drawing/2014/chart" uri="{C3380CC4-5D6E-409C-BE32-E72D297353CC}">
              <c16:uniqueId val="{00000001-9336-43FE-9B49-B60BE44D0DE0}"/>
            </c:ext>
          </c:extLst>
        </c:ser>
        <c:dLbls>
          <c:showLegendKey val="0"/>
          <c:showVal val="1"/>
          <c:showCatName val="0"/>
          <c:showSerName val="0"/>
          <c:showPercent val="0"/>
          <c:showBubbleSize val="0"/>
        </c:dLbls>
        <c:marker val="1"/>
        <c:smooth val="0"/>
        <c:axId val="1088467056"/>
        <c:axId val="1088479536"/>
      </c:lineChart>
      <c:catAx>
        <c:axId val="10884670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vert="wordArtVertRtl" wrap="square" anchor="ctr" anchorCtr="1"/>
          <a:lstStyle/>
          <a:p>
            <a:pPr>
              <a:defRPr sz="800" b="0" i="0" u="none" strike="noStrike" kern="1200" baseline="0">
                <a:solidFill>
                  <a:schemeClr val="tx1">
                    <a:lumMod val="65000"/>
                    <a:lumOff val="35000"/>
                  </a:schemeClr>
                </a:solidFill>
                <a:latin typeface="+mn-lt"/>
                <a:ea typeface="+mn-ea"/>
                <a:cs typeface="+mn-cs"/>
              </a:defRPr>
            </a:pPr>
            <a:endParaRPr lang="ja-JP"/>
          </a:p>
        </c:txPr>
        <c:crossAx val="1088479536"/>
        <c:crosses val="autoZero"/>
        <c:auto val="1"/>
        <c:lblAlgn val="ctr"/>
        <c:lblOffset val="100"/>
        <c:noMultiLvlLbl val="0"/>
      </c:catAx>
      <c:valAx>
        <c:axId val="1088479536"/>
        <c:scaling>
          <c:orientation val="minMax"/>
          <c:max val="11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0884670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ja-JP" altLang="en-US" sz="1200" dirty="0" smtClean="0"/>
              <a:t>（１）保険者</a:t>
            </a:r>
            <a:r>
              <a:rPr lang="ja-JP" altLang="en-US" sz="1200" dirty="0"/>
              <a:t>による地域分析、介護保険事業計画の策定（満点</a:t>
            </a:r>
            <a:r>
              <a:rPr lang="en-US" altLang="ja-JP" sz="1200" dirty="0"/>
              <a:t>29</a:t>
            </a:r>
            <a:r>
              <a:rPr lang="ja-JP" altLang="en-US" sz="1200" dirty="0"/>
              <a:t>点、平均点</a:t>
            </a:r>
            <a:r>
              <a:rPr lang="en-US" altLang="ja-JP" sz="1200" dirty="0"/>
              <a:t>17.8</a:t>
            </a:r>
            <a:r>
              <a:rPr lang="ja-JP" altLang="en-US" sz="1200" dirty="0"/>
              <a:t>点、得点率</a:t>
            </a:r>
            <a:r>
              <a:rPr lang="en-US" altLang="ja-JP" sz="1200" dirty="0"/>
              <a:t>61.4</a:t>
            </a:r>
            <a:r>
              <a:rPr lang="ja-JP" altLang="en-US" sz="1200" dirty="0" smtClean="0"/>
              <a:t>％）</a:t>
            </a:r>
            <a:endParaRPr lang="ja-JP" altLang="en-US" sz="1200" dirty="0"/>
          </a:p>
        </c:rich>
      </c:tx>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barChart>
        <c:barDir val="col"/>
        <c:grouping val="clustered"/>
        <c:varyColors val="0"/>
        <c:ser>
          <c:idx val="0"/>
          <c:order val="0"/>
          <c:tx>
            <c:strRef>
              <c:f>'Ⅱ(1)'!$N$7:$N$8</c:f>
              <c:strCache>
                <c:ptCount val="2"/>
                <c:pt idx="0">
                  <c:v>合計</c:v>
                </c:pt>
                <c:pt idx="1">
                  <c:v>Ⅱ(1)保険者による地域分析、介護保険事業計画の策定</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'Ⅱ(1)'!$M$9:$M$56</c:f>
              <c:strCache>
                <c:ptCount val="48"/>
                <c:pt idx="0">
                  <c:v>北海道</c:v>
                </c:pt>
                <c:pt idx="1">
                  <c:v>青森県</c:v>
                </c:pt>
                <c:pt idx="2">
                  <c:v>岩手県</c:v>
                </c:pt>
                <c:pt idx="3">
                  <c:v>宮城県</c:v>
                </c:pt>
                <c:pt idx="4">
                  <c:v>秋田県</c:v>
                </c:pt>
                <c:pt idx="5">
                  <c:v>山形県</c:v>
                </c:pt>
                <c:pt idx="6">
                  <c:v>福島県</c:v>
                </c:pt>
                <c:pt idx="7">
                  <c:v>茨城県</c:v>
                </c:pt>
                <c:pt idx="8">
                  <c:v>栃木県</c:v>
                </c:pt>
                <c:pt idx="9">
                  <c:v>群馬県</c:v>
                </c:pt>
                <c:pt idx="10">
                  <c:v>埼玉県</c:v>
                </c:pt>
                <c:pt idx="11">
                  <c:v>千葉県</c:v>
                </c:pt>
                <c:pt idx="12">
                  <c:v>東京都</c:v>
                </c:pt>
                <c:pt idx="13">
                  <c:v>神奈川県</c:v>
                </c:pt>
                <c:pt idx="14">
                  <c:v>新潟県</c:v>
                </c:pt>
                <c:pt idx="15">
                  <c:v>富山県</c:v>
                </c:pt>
                <c:pt idx="16">
                  <c:v>石川県</c:v>
                </c:pt>
                <c:pt idx="17">
                  <c:v>福井県</c:v>
                </c:pt>
                <c:pt idx="18">
                  <c:v>山梨県</c:v>
                </c:pt>
                <c:pt idx="19">
                  <c:v>長野県</c:v>
                </c:pt>
                <c:pt idx="20">
                  <c:v>岐阜県</c:v>
                </c:pt>
                <c:pt idx="21">
                  <c:v>静岡県</c:v>
                </c:pt>
                <c:pt idx="22">
                  <c:v>愛知県</c:v>
                </c:pt>
                <c:pt idx="23">
                  <c:v>三重県</c:v>
                </c:pt>
                <c:pt idx="24">
                  <c:v>滋賀県</c:v>
                </c:pt>
                <c:pt idx="25">
                  <c:v>京都府</c:v>
                </c:pt>
                <c:pt idx="26">
                  <c:v>大阪府</c:v>
                </c:pt>
                <c:pt idx="27">
                  <c:v>兵庫県</c:v>
                </c:pt>
                <c:pt idx="28">
                  <c:v>奈良県</c:v>
                </c:pt>
                <c:pt idx="29">
                  <c:v>和歌山県</c:v>
                </c:pt>
                <c:pt idx="30">
                  <c:v>鳥取県</c:v>
                </c:pt>
                <c:pt idx="31">
                  <c:v>島根県</c:v>
                </c:pt>
                <c:pt idx="32">
                  <c:v>岡山県</c:v>
                </c:pt>
                <c:pt idx="33">
                  <c:v>広島県</c:v>
                </c:pt>
                <c:pt idx="34">
                  <c:v>山口県</c:v>
                </c:pt>
                <c:pt idx="35">
                  <c:v>徳島県</c:v>
                </c:pt>
                <c:pt idx="36">
                  <c:v>香川県</c:v>
                </c:pt>
                <c:pt idx="37">
                  <c:v>愛媛県</c:v>
                </c:pt>
                <c:pt idx="38">
                  <c:v>高知県</c:v>
                </c:pt>
                <c:pt idx="39">
                  <c:v>福岡県</c:v>
                </c:pt>
                <c:pt idx="40">
                  <c:v>佐賀県</c:v>
                </c:pt>
                <c:pt idx="41">
                  <c:v>長崎県</c:v>
                </c:pt>
                <c:pt idx="42">
                  <c:v>熊本県</c:v>
                </c:pt>
                <c:pt idx="43">
                  <c:v>大分県</c:v>
                </c:pt>
                <c:pt idx="44">
                  <c:v>宮崎県</c:v>
                </c:pt>
                <c:pt idx="45">
                  <c:v>鹿児島県</c:v>
                </c:pt>
                <c:pt idx="46">
                  <c:v>沖縄県</c:v>
                </c:pt>
                <c:pt idx="47">
                  <c:v>平均</c:v>
                </c:pt>
              </c:strCache>
            </c:strRef>
          </c:cat>
          <c:val>
            <c:numRef>
              <c:f>'Ⅱ(1)'!$N$9:$N$56</c:f>
              <c:numCache>
                <c:formatCode>General</c:formatCode>
                <c:ptCount val="48"/>
                <c:pt idx="0">
                  <c:v>16</c:v>
                </c:pt>
                <c:pt idx="1">
                  <c:v>19</c:v>
                </c:pt>
                <c:pt idx="2">
                  <c:v>24</c:v>
                </c:pt>
                <c:pt idx="3">
                  <c:v>8</c:v>
                </c:pt>
                <c:pt idx="4">
                  <c:v>8</c:v>
                </c:pt>
                <c:pt idx="5">
                  <c:v>10</c:v>
                </c:pt>
                <c:pt idx="6">
                  <c:v>8</c:v>
                </c:pt>
                <c:pt idx="7">
                  <c:v>13</c:v>
                </c:pt>
                <c:pt idx="8">
                  <c:v>18</c:v>
                </c:pt>
                <c:pt idx="9">
                  <c:v>13</c:v>
                </c:pt>
                <c:pt idx="10">
                  <c:v>18</c:v>
                </c:pt>
                <c:pt idx="11">
                  <c:v>8</c:v>
                </c:pt>
                <c:pt idx="12">
                  <c:v>24</c:v>
                </c:pt>
                <c:pt idx="13">
                  <c:v>19</c:v>
                </c:pt>
                <c:pt idx="14">
                  <c:v>24</c:v>
                </c:pt>
                <c:pt idx="15">
                  <c:v>29</c:v>
                </c:pt>
                <c:pt idx="16">
                  <c:v>24</c:v>
                </c:pt>
                <c:pt idx="17">
                  <c:v>8</c:v>
                </c:pt>
                <c:pt idx="18">
                  <c:v>29</c:v>
                </c:pt>
                <c:pt idx="19">
                  <c:v>24</c:v>
                </c:pt>
                <c:pt idx="20">
                  <c:v>24</c:v>
                </c:pt>
                <c:pt idx="21">
                  <c:v>29</c:v>
                </c:pt>
                <c:pt idx="22">
                  <c:v>29</c:v>
                </c:pt>
                <c:pt idx="23">
                  <c:v>18</c:v>
                </c:pt>
                <c:pt idx="24">
                  <c:v>29</c:v>
                </c:pt>
                <c:pt idx="25">
                  <c:v>13</c:v>
                </c:pt>
                <c:pt idx="26">
                  <c:v>24</c:v>
                </c:pt>
                <c:pt idx="27">
                  <c:v>8</c:v>
                </c:pt>
                <c:pt idx="28">
                  <c:v>8</c:v>
                </c:pt>
                <c:pt idx="29">
                  <c:v>8</c:v>
                </c:pt>
                <c:pt idx="30">
                  <c:v>8</c:v>
                </c:pt>
                <c:pt idx="31">
                  <c:v>8</c:v>
                </c:pt>
                <c:pt idx="32">
                  <c:v>24</c:v>
                </c:pt>
                <c:pt idx="33">
                  <c:v>24</c:v>
                </c:pt>
                <c:pt idx="34">
                  <c:v>13</c:v>
                </c:pt>
                <c:pt idx="35">
                  <c:v>24</c:v>
                </c:pt>
                <c:pt idx="36">
                  <c:v>29</c:v>
                </c:pt>
                <c:pt idx="37">
                  <c:v>29</c:v>
                </c:pt>
                <c:pt idx="38">
                  <c:v>19</c:v>
                </c:pt>
                <c:pt idx="39">
                  <c:v>8</c:v>
                </c:pt>
                <c:pt idx="40">
                  <c:v>8</c:v>
                </c:pt>
                <c:pt idx="41">
                  <c:v>0</c:v>
                </c:pt>
                <c:pt idx="42">
                  <c:v>24</c:v>
                </c:pt>
                <c:pt idx="43">
                  <c:v>8</c:v>
                </c:pt>
                <c:pt idx="44">
                  <c:v>18</c:v>
                </c:pt>
                <c:pt idx="45">
                  <c:v>29</c:v>
                </c:pt>
                <c:pt idx="46">
                  <c:v>29</c:v>
                </c:pt>
                <c:pt idx="47" formatCode="#,##0.0_);[Red]\(#,##0.0\)">
                  <c:v>17.787234042553191</c:v>
                </c:pt>
              </c:numCache>
            </c:numRef>
          </c:val>
          <c:extLst>
            <c:ext xmlns:c16="http://schemas.microsoft.com/office/drawing/2014/chart" uri="{C3380CC4-5D6E-409C-BE32-E72D297353CC}">
              <c16:uniqueId val="{00000000-822F-4BF0-BD30-BEE13C279050}"/>
            </c:ext>
          </c:extLst>
        </c:ser>
        <c:dLbls>
          <c:showLegendKey val="0"/>
          <c:showVal val="1"/>
          <c:showCatName val="0"/>
          <c:showSerName val="0"/>
          <c:showPercent val="0"/>
          <c:showBubbleSize val="0"/>
        </c:dLbls>
        <c:gapWidth val="150"/>
        <c:axId val="964685808"/>
        <c:axId val="964690384"/>
      </c:barChart>
      <c:lineChart>
        <c:grouping val="standard"/>
        <c:varyColors val="0"/>
        <c:ser>
          <c:idx val="1"/>
          <c:order val="1"/>
          <c:tx>
            <c:strRef>
              <c:f>'Ⅱ(1)'!$O$7:$O$8</c:f>
              <c:strCache>
                <c:ptCount val="2"/>
                <c:pt idx="0">
                  <c:v>平均</c:v>
                </c:pt>
              </c:strCache>
            </c:strRef>
          </c:tx>
          <c:spPr>
            <a:ln w="28575" cap="rnd">
              <a:solidFill>
                <a:srgbClr val="FF0000"/>
              </a:solidFill>
              <a:prstDash val="sysDash"/>
              <a:round/>
            </a:ln>
            <a:effectLst/>
          </c:spPr>
          <c:marker>
            <c:symbol val="none"/>
          </c:marker>
          <c:dLbls>
            <c:delete val="1"/>
          </c:dLbls>
          <c:cat>
            <c:strRef>
              <c:f>'Ⅱ(1)'!$M$9:$M$56</c:f>
              <c:strCache>
                <c:ptCount val="48"/>
                <c:pt idx="0">
                  <c:v>北海道</c:v>
                </c:pt>
                <c:pt idx="1">
                  <c:v>青森県</c:v>
                </c:pt>
                <c:pt idx="2">
                  <c:v>岩手県</c:v>
                </c:pt>
                <c:pt idx="3">
                  <c:v>宮城県</c:v>
                </c:pt>
                <c:pt idx="4">
                  <c:v>秋田県</c:v>
                </c:pt>
                <c:pt idx="5">
                  <c:v>山形県</c:v>
                </c:pt>
                <c:pt idx="6">
                  <c:v>福島県</c:v>
                </c:pt>
                <c:pt idx="7">
                  <c:v>茨城県</c:v>
                </c:pt>
                <c:pt idx="8">
                  <c:v>栃木県</c:v>
                </c:pt>
                <c:pt idx="9">
                  <c:v>群馬県</c:v>
                </c:pt>
                <c:pt idx="10">
                  <c:v>埼玉県</c:v>
                </c:pt>
                <c:pt idx="11">
                  <c:v>千葉県</c:v>
                </c:pt>
                <c:pt idx="12">
                  <c:v>東京都</c:v>
                </c:pt>
                <c:pt idx="13">
                  <c:v>神奈川県</c:v>
                </c:pt>
                <c:pt idx="14">
                  <c:v>新潟県</c:v>
                </c:pt>
                <c:pt idx="15">
                  <c:v>富山県</c:v>
                </c:pt>
                <c:pt idx="16">
                  <c:v>石川県</c:v>
                </c:pt>
                <c:pt idx="17">
                  <c:v>福井県</c:v>
                </c:pt>
                <c:pt idx="18">
                  <c:v>山梨県</c:v>
                </c:pt>
                <c:pt idx="19">
                  <c:v>長野県</c:v>
                </c:pt>
                <c:pt idx="20">
                  <c:v>岐阜県</c:v>
                </c:pt>
                <c:pt idx="21">
                  <c:v>静岡県</c:v>
                </c:pt>
                <c:pt idx="22">
                  <c:v>愛知県</c:v>
                </c:pt>
                <c:pt idx="23">
                  <c:v>三重県</c:v>
                </c:pt>
                <c:pt idx="24">
                  <c:v>滋賀県</c:v>
                </c:pt>
                <c:pt idx="25">
                  <c:v>京都府</c:v>
                </c:pt>
                <c:pt idx="26">
                  <c:v>大阪府</c:v>
                </c:pt>
                <c:pt idx="27">
                  <c:v>兵庫県</c:v>
                </c:pt>
                <c:pt idx="28">
                  <c:v>奈良県</c:v>
                </c:pt>
                <c:pt idx="29">
                  <c:v>和歌山県</c:v>
                </c:pt>
                <c:pt idx="30">
                  <c:v>鳥取県</c:v>
                </c:pt>
                <c:pt idx="31">
                  <c:v>島根県</c:v>
                </c:pt>
                <c:pt idx="32">
                  <c:v>岡山県</c:v>
                </c:pt>
                <c:pt idx="33">
                  <c:v>広島県</c:v>
                </c:pt>
                <c:pt idx="34">
                  <c:v>山口県</c:v>
                </c:pt>
                <c:pt idx="35">
                  <c:v>徳島県</c:v>
                </c:pt>
                <c:pt idx="36">
                  <c:v>香川県</c:v>
                </c:pt>
                <c:pt idx="37">
                  <c:v>愛媛県</c:v>
                </c:pt>
                <c:pt idx="38">
                  <c:v>高知県</c:v>
                </c:pt>
                <c:pt idx="39">
                  <c:v>福岡県</c:v>
                </c:pt>
                <c:pt idx="40">
                  <c:v>佐賀県</c:v>
                </c:pt>
                <c:pt idx="41">
                  <c:v>長崎県</c:v>
                </c:pt>
                <c:pt idx="42">
                  <c:v>熊本県</c:v>
                </c:pt>
                <c:pt idx="43">
                  <c:v>大分県</c:v>
                </c:pt>
                <c:pt idx="44">
                  <c:v>宮崎県</c:v>
                </c:pt>
                <c:pt idx="45">
                  <c:v>鹿児島県</c:v>
                </c:pt>
                <c:pt idx="46">
                  <c:v>沖縄県</c:v>
                </c:pt>
                <c:pt idx="47">
                  <c:v>平均</c:v>
                </c:pt>
              </c:strCache>
            </c:strRef>
          </c:cat>
          <c:val>
            <c:numRef>
              <c:f>'Ⅱ(1)'!$O$9:$O$56</c:f>
              <c:numCache>
                <c:formatCode>General</c:formatCode>
                <c:ptCount val="48"/>
                <c:pt idx="0">
                  <c:v>17.787234042553191</c:v>
                </c:pt>
                <c:pt idx="1">
                  <c:v>17.787234042553191</c:v>
                </c:pt>
                <c:pt idx="2">
                  <c:v>17.787234042553191</c:v>
                </c:pt>
                <c:pt idx="3">
                  <c:v>17.787234042553191</c:v>
                </c:pt>
                <c:pt idx="4">
                  <c:v>17.787234042553191</c:v>
                </c:pt>
                <c:pt idx="5">
                  <c:v>17.787234042553191</c:v>
                </c:pt>
                <c:pt idx="6">
                  <c:v>17.787234042553191</c:v>
                </c:pt>
                <c:pt idx="7">
                  <c:v>17.787234042553191</c:v>
                </c:pt>
                <c:pt idx="8">
                  <c:v>17.787234042553191</c:v>
                </c:pt>
                <c:pt idx="9">
                  <c:v>17.787234042553191</c:v>
                </c:pt>
                <c:pt idx="10">
                  <c:v>17.787234042553191</c:v>
                </c:pt>
                <c:pt idx="11">
                  <c:v>17.787234042553191</c:v>
                </c:pt>
                <c:pt idx="12">
                  <c:v>17.787234042553191</c:v>
                </c:pt>
                <c:pt idx="13">
                  <c:v>17.787234042553191</c:v>
                </c:pt>
                <c:pt idx="14">
                  <c:v>17.787234042553191</c:v>
                </c:pt>
                <c:pt idx="15">
                  <c:v>17.787234042553191</c:v>
                </c:pt>
                <c:pt idx="16">
                  <c:v>17.787234042553191</c:v>
                </c:pt>
                <c:pt idx="17">
                  <c:v>17.787234042553191</c:v>
                </c:pt>
                <c:pt idx="18">
                  <c:v>17.787234042553191</c:v>
                </c:pt>
                <c:pt idx="19">
                  <c:v>17.787234042553191</c:v>
                </c:pt>
                <c:pt idx="20">
                  <c:v>17.787234042553191</c:v>
                </c:pt>
                <c:pt idx="21">
                  <c:v>17.787234042553191</c:v>
                </c:pt>
                <c:pt idx="22">
                  <c:v>17.787234042553191</c:v>
                </c:pt>
                <c:pt idx="23">
                  <c:v>17.787234042553191</c:v>
                </c:pt>
                <c:pt idx="24">
                  <c:v>17.787234042553191</c:v>
                </c:pt>
                <c:pt idx="25">
                  <c:v>17.787234042553191</c:v>
                </c:pt>
                <c:pt idx="26">
                  <c:v>17.787234042553191</c:v>
                </c:pt>
                <c:pt idx="27">
                  <c:v>17.787234042553191</c:v>
                </c:pt>
                <c:pt idx="28">
                  <c:v>17.787234042553191</c:v>
                </c:pt>
                <c:pt idx="29">
                  <c:v>17.787234042553191</c:v>
                </c:pt>
                <c:pt idx="30">
                  <c:v>17.787234042553191</c:v>
                </c:pt>
                <c:pt idx="31">
                  <c:v>17.787234042553191</c:v>
                </c:pt>
                <c:pt idx="32">
                  <c:v>17.787234042553191</c:v>
                </c:pt>
                <c:pt idx="33">
                  <c:v>17.787234042553191</c:v>
                </c:pt>
                <c:pt idx="34">
                  <c:v>17.787234042553191</c:v>
                </c:pt>
                <c:pt idx="35">
                  <c:v>17.787234042553191</c:v>
                </c:pt>
                <c:pt idx="36">
                  <c:v>17.787234042553191</c:v>
                </c:pt>
                <c:pt idx="37">
                  <c:v>17.787234042553191</c:v>
                </c:pt>
                <c:pt idx="38">
                  <c:v>17.787234042553191</c:v>
                </c:pt>
                <c:pt idx="39">
                  <c:v>17.787234042553191</c:v>
                </c:pt>
                <c:pt idx="40">
                  <c:v>17.787234042553191</c:v>
                </c:pt>
                <c:pt idx="41">
                  <c:v>17.787234042553191</c:v>
                </c:pt>
                <c:pt idx="42">
                  <c:v>17.787234042553191</c:v>
                </c:pt>
                <c:pt idx="43">
                  <c:v>17.787234042553191</c:v>
                </c:pt>
                <c:pt idx="44">
                  <c:v>17.787234042553191</c:v>
                </c:pt>
                <c:pt idx="45">
                  <c:v>17.787234042553191</c:v>
                </c:pt>
                <c:pt idx="46">
                  <c:v>17.787234042553191</c:v>
                </c:pt>
                <c:pt idx="47" formatCode="#,##0_);[Red]\(#,##0\)">
                  <c:v>17.787234042553191</c:v>
                </c:pt>
              </c:numCache>
            </c:numRef>
          </c:val>
          <c:smooth val="0"/>
          <c:extLst>
            <c:ext xmlns:c16="http://schemas.microsoft.com/office/drawing/2014/chart" uri="{C3380CC4-5D6E-409C-BE32-E72D297353CC}">
              <c16:uniqueId val="{00000001-822F-4BF0-BD30-BEE13C279050}"/>
            </c:ext>
          </c:extLst>
        </c:ser>
        <c:dLbls>
          <c:showLegendKey val="0"/>
          <c:showVal val="1"/>
          <c:showCatName val="0"/>
          <c:showSerName val="0"/>
          <c:showPercent val="0"/>
          <c:showBubbleSize val="0"/>
        </c:dLbls>
        <c:marker val="1"/>
        <c:smooth val="0"/>
        <c:axId val="964685808"/>
        <c:axId val="964690384"/>
      </c:lineChart>
      <c:catAx>
        <c:axId val="9646858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vert="wordArtVertRtl" wrap="square" anchor="ctr" anchorCtr="1"/>
          <a:lstStyle/>
          <a:p>
            <a:pPr>
              <a:defRPr sz="800" b="0" i="0" u="none" strike="noStrike" kern="1200" baseline="0">
                <a:solidFill>
                  <a:schemeClr val="tx1">
                    <a:lumMod val="65000"/>
                    <a:lumOff val="35000"/>
                  </a:schemeClr>
                </a:solidFill>
                <a:latin typeface="+mn-lt"/>
                <a:ea typeface="+mn-ea"/>
                <a:cs typeface="+mn-cs"/>
              </a:defRPr>
            </a:pPr>
            <a:endParaRPr lang="ja-JP"/>
          </a:p>
        </c:txPr>
        <c:crossAx val="964690384"/>
        <c:crosses val="autoZero"/>
        <c:auto val="1"/>
        <c:lblAlgn val="ctr"/>
        <c:lblOffset val="100"/>
        <c:noMultiLvlLbl val="0"/>
      </c:catAx>
      <c:valAx>
        <c:axId val="964690384"/>
        <c:scaling>
          <c:orientation val="minMax"/>
          <c:max val="3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9646858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1200" b="0" i="0" u="none" strike="noStrike" kern="1200" spc="0" baseline="0">
                <a:solidFill>
                  <a:schemeClr val="tx1">
                    <a:lumMod val="65000"/>
                    <a:lumOff val="35000"/>
                  </a:schemeClr>
                </a:solidFill>
                <a:latin typeface="+mn-lt"/>
                <a:ea typeface="+mn-ea"/>
                <a:cs typeface="+mn-cs"/>
              </a:defRPr>
            </a:pPr>
            <a:r>
              <a:rPr lang="ja-JP" altLang="en-US" sz="1200" dirty="0"/>
              <a:t>（２）地域ケア会議　（満点</a:t>
            </a:r>
            <a:r>
              <a:rPr lang="en-US" altLang="ja-JP" sz="1200" dirty="0"/>
              <a:t>80</a:t>
            </a:r>
            <a:r>
              <a:rPr lang="ja-JP" altLang="en-US" sz="1200" dirty="0"/>
              <a:t>点、平均点</a:t>
            </a:r>
            <a:r>
              <a:rPr lang="en-US" altLang="ja-JP" sz="1200" dirty="0"/>
              <a:t>62.3</a:t>
            </a:r>
            <a:r>
              <a:rPr lang="ja-JP" altLang="en-US" sz="1200" dirty="0"/>
              <a:t>点、得点率</a:t>
            </a:r>
            <a:r>
              <a:rPr lang="en-US" altLang="ja-JP" sz="1200" dirty="0"/>
              <a:t>77.9</a:t>
            </a:r>
            <a:r>
              <a:rPr lang="ja-JP" altLang="en-US" sz="1200" dirty="0"/>
              <a:t>％）</a:t>
            </a:r>
          </a:p>
        </c:rich>
      </c:tx>
      <c:layout>
        <c:manualLayout>
          <c:xMode val="edge"/>
          <c:yMode val="edge"/>
          <c:x val="0.2998442310653423"/>
          <c:y val="8.7568704236828526E-2"/>
        </c:manualLayout>
      </c:layout>
      <c:overlay val="0"/>
      <c:spPr>
        <a:noFill/>
        <a:ln>
          <a:noFill/>
        </a:ln>
        <a:effectLst/>
      </c:spPr>
      <c:txPr>
        <a:bodyPr rot="0" spcFirstLastPara="1" vertOverflow="ellipsis" vert="horz" wrap="square" anchor="ctr" anchorCtr="1"/>
        <a:lstStyle/>
        <a:p>
          <a:pPr algn="ctr">
            <a:defRPr sz="12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barChart>
        <c:barDir val="col"/>
        <c:grouping val="clustered"/>
        <c:varyColors val="0"/>
        <c:ser>
          <c:idx val="0"/>
          <c:order val="0"/>
          <c:tx>
            <c:strRef>
              <c:f>'Ⅱ(2)地域ケア会議'!$T$8</c:f>
              <c:strCache>
                <c:ptCount val="1"/>
                <c:pt idx="0">
                  <c:v>合計</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'Ⅱ(2)地域ケア会議'!$S$9:$S$56</c:f>
              <c:strCache>
                <c:ptCount val="48"/>
                <c:pt idx="0">
                  <c:v>北海道</c:v>
                </c:pt>
                <c:pt idx="1">
                  <c:v>青森県</c:v>
                </c:pt>
                <c:pt idx="2">
                  <c:v>岩手県</c:v>
                </c:pt>
                <c:pt idx="3">
                  <c:v>宮城県</c:v>
                </c:pt>
                <c:pt idx="4">
                  <c:v>秋田県</c:v>
                </c:pt>
                <c:pt idx="5">
                  <c:v>山形県</c:v>
                </c:pt>
                <c:pt idx="6">
                  <c:v>福島県</c:v>
                </c:pt>
                <c:pt idx="7">
                  <c:v>茨城県</c:v>
                </c:pt>
                <c:pt idx="8">
                  <c:v>栃木県</c:v>
                </c:pt>
                <c:pt idx="9">
                  <c:v>群馬県</c:v>
                </c:pt>
                <c:pt idx="10">
                  <c:v>埼玉県</c:v>
                </c:pt>
                <c:pt idx="11">
                  <c:v>千葉県</c:v>
                </c:pt>
                <c:pt idx="12">
                  <c:v>東京都</c:v>
                </c:pt>
                <c:pt idx="13">
                  <c:v>神奈川県</c:v>
                </c:pt>
                <c:pt idx="14">
                  <c:v>新潟県</c:v>
                </c:pt>
                <c:pt idx="15">
                  <c:v>富山県</c:v>
                </c:pt>
                <c:pt idx="16">
                  <c:v>石川県</c:v>
                </c:pt>
                <c:pt idx="17">
                  <c:v>福井県</c:v>
                </c:pt>
                <c:pt idx="18">
                  <c:v>山梨県</c:v>
                </c:pt>
                <c:pt idx="19">
                  <c:v>長野県</c:v>
                </c:pt>
                <c:pt idx="20">
                  <c:v>岐阜県</c:v>
                </c:pt>
                <c:pt idx="21">
                  <c:v>静岡県</c:v>
                </c:pt>
                <c:pt idx="22">
                  <c:v>愛知県</c:v>
                </c:pt>
                <c:pt idx="23">
                  <c:v>三重県</c:v>
                </c:pt>
                <c:pt idx="24">
                  <c:v>滋賀県</c:v>
                </c:pt>
                <c:pt idx="25">
                  <c:v>京都府</c:v>
                </c:pt>
                <c:pt idx="26">
                  <c:v>大阪府</c:v>
                </c:pt>
                <c:pt idx="27">
                  <c:v>兵庫県</c:v>
                </c:pt>
                <c:pt idx="28">
                  <c:v>奈良県</c:v>
                </c:pt>
                <c:pt idx="29">
                  <c:v>和歌山県</c:v>
                </c:pt>
                <c:pt idx="30">
                  <c:v>鳥取県</c:v>
                </c:pt>
                <c:pt idx="31">
                  <c:v>島根県</c:v>
                </c:pt>
                <c:pt idx="32">
                  <c:v>岡山県</c:v>
                </c:pt>
                <c:pt idx="33">
                  <c:v>広島県</c:v>
                </c:pt>
                <c:pt idx="34">
                  <c:v>山口県</c:v>
                </c:pt>
                <c:pt idx="35">
                  <c:v>徳島県</c:v>
                </c:pt>
                <c:pt idx="36">
                  <c:v>香川県</c:v>
                </c:pt>
                <c:pt idx="37">
                  <c:v>愛媛県</c:v>
                </c:pt>
                <c:pt idx="38">
                  <c:v>高知県</c:v>
                </c:pt>
                <c:pt idx="39">
                  <c:v>福岡県</c:v>
                </c:pt>
                <c:pt idx="40">
                  <c:v>佐賀県</c:v>
                </c:pt>
                <c:pt idx="41">
                  <c:v>長崎県</c:v>
                </c:pt>
                <c:pt idx="42">
                  <c:v>熊本県</c:v>
                </c:pt>
                <c:pt idx="43">
                  <c:v>大分県</c:v>
                </c:pt>
                <c:pt idx="44">
                  <c:v>宮崎県</c:v>
                </c:pt>
                <c:pt idx="45">
                  <c:v>鹿児島県</c:v>
                </c:pt>
                <c:pt idx="46">
                  <c:v>沖縄県</c:v>
                </c:pt>
                <c:pt idx="47">
                  <c:v>平均</c:v>
                </c:pt>
              </c:strCache>
            </c:strRef>
          </c:cat>
          <c:val>
            <c:numRef>
              <c:f>'Ⅱ(2)地域ケア会議'!$T$9:$T$56</c:f>
              <c:numCache>
                <c:formatCode>General</c:formatCode>
                <c:ptCount val="48"/>
                <c:pt idx="0">
                  <c:v>75</c:v>
                </c:pt>
                <c:pt idx="1">
                  <c:v>63</c:v>
                </c:pt>
                <c:pt idx="2">
                  <c:v>68</c:v>
                </c:pt>
                <c:pt idx="3">
                  <c:v>63</c:v>
                </c:pt>
                <c:pt idx="4">
                  <c:v>53</c:v>
                </c:pt>
                <c:pt idx="5">
                  <c:v>45</c:v>
                </c:pt>
                <c:pt idx="6">
                  <c:v>63</c:v>
                </c:pt>
                <c:pt idx="7">
                  <c:v>41</c:v>
                </c:pt>
                <c:pt idx="8">
                  <c:v>31</c:v>
                </c:pt>
                <c:pt idx="9">
                  <c:v>63</c:v>
                </c:pt>
                <c:pt idx="10">
                  <c:v>75</c:v>
                </c:pt>
                <c:pt idx="11">
                  <c:v>63</c:v>
                </c:pt>
                <c:pt idx="12">
                  <c:v>63</c:v>
                </c:pt>
                <c:pt idx="13">
                  <c:v>41</c:v>
                </c:pt>
                <c:pt idx="14">
                  <c:v>63</c:v>
                </c:pt>
                <c:pt idx="15">
                  <c:v>63</c:v>
                </c:pt>
                <c:pt idx="16">
                  <c:v>65</c:v>
                </c:pt>
                <c:pt idx="17">
                  <c:v>58</c:v>
                </c:pt>
                <c:pt idx="18">
                  <c:v>75</c:v>
                </c:pt>
                <c:pt idx="19">
                  <c:v>46</c:v>
                </c:pt>
                <c:pt idx="20">
                  <c:v>63</c:v>
                </c:pt>
                <c:pt idx="21">
                  <c:v>68</c:v>
                </c:pt>
                <c:pt idx="22">
                  <c:v>63</c:v>
                </c:pt>
                <c:pt idx="23">
                  <c:v>80</c:v>
                </c:pt>
                <c:pt idx="24">
                  <c:v>80</c:v>
                </c:pt>
                <c:pt idx="25">
                  <c:v>45</c:v>
                </c:pt>
                <c:pt idx="26">
                  <c:v>75</c:v>
                </c:pt>
                <c:pt idx="27">
                  <c:v>75</c:v>
                </c:pt>
                <c:pt idx="28">
                  <c:v>40</c:v>
                </c:pt>
                <c:pt idx="29">
                  <c:v>68</c:v>
                </c:pt>
                <c:pt idx="30">
                  <c:v>35</c:v>
                </c:pt>
                <c:pt idx="31">
                  <c:v>53</c:v>
                </c:pt>
                <c:pt idx="32">
                  <c:v>58</c:v>
                </c:pt>
                <c:pt idx="33">
                  <c:v>63</c:v>
                </c:pt>
                <c:pt idx="34">
                  <c:v>75</c:v>
                </c:pt>
                <c:pt idx="35">
                  <c:v>65</c:v>
                </c:pt>
                <c:pt idx="36">
                  <c:v>63</c:v>
                </c:pt>
                <c:pt idx="37">
                  <c:v>51</c:v>
                </c:pt>
                <c:pt idx="38">
                  <c:v>63</c:v>
                </c:pt>
                <c:pt idx="39">
                  <c:v>75</c:v>
                </c:pt>
                <c:pt idx="40">
                  <c:v>75</c:v>
                </c:pt>
                <c:pt idx="41">
                  <c:v>48</c:v>
                </c:pt>
                <c:pt idx="42">
                  <c:v>75</c:v>
                </c:pt>
                <c:pt idx="43">
                  <c:v>75</c:v>
                </c:pt>
                <c:pt idx="44">
                  <c:v>75</c:v>
                </c:pt>
                <c:pt idx="45">
                  <c:v>63</c:v>
                </c:pt>
                <c:pt idx="46">
                  <c:v>80</c:v>
                </c:pt>
                <c:pt idx="47" formatCode="#,##0.0_);[Red]\(#,##0.0\)">
                  <c:v>62.255319148936174</c:v>
                </c:pt>
              </c:numCache>
            </c:numRef>
          </c:val>
          <c:extLst>
            <c:ext xmlns:c16="http://schemas.microsoft.com/office/drawing/2014/chart" uri="{C3380CC4-5D6E-409C-BE32-E72D297353CC}">
              <c16:uniqueId val="{00000000-B2B0-4703-A0EB-A0171C5B9B2A}"/>
            </c:ext>
          </c:extLst>
        </c:ser>
        <c:dLbls>
          <c:showLegendKey val="0"/>
          <c:showVal val="1"/>
          <c:showCatName val="0"/>
          <c:showSerName val="0"/>
          <c:showPercent val="0"/>
          <c:showBubbleSize val="0"/>
        </c:dLbls>
        <c:gapWidth val="200"/>
        <c:axId val="927351888"/>
        <c:axId val="927358128"/>
      </c:barChart>
      <c:lineChart>
        <c:grouping val="standard"/>
        <c:varyColors val="0"/>
        <c:ser>
          <c:idx val="1"/>
          <c:order val="1"/>
          <c:tx>
            <c:strRef>
              <c:f>'Ⅱ(2)地域ケア会議'!$U$8</c:f>
              <c:strCache>
                <c:ptCount val="1"/>
                <c:pt idx="0">
                  <c:v>平均</c:v>
                </c:pt>
              </c:strCache>
            </c:strRef>
          </c:tx>
          <c:spPr>
            <a:ln w="28575" cap="rnd">
              <a:solidFill>
                <a:srgbClr val="FF0000"/>
              </a:solidFill>
              <a:prstDash val="sysDash"/>
              <a:round/>
            </a:ln>
            <a:effectLst/>
          </c:spPr>
          <c:marker>
            <c:symbol val="none"/>
          </c:marker>
          <c:dLbls>
            <c:delete val="1"/>
          </c:dLbls>
          <c:cat>
            <c:strRef>
              <c:f>'Ⅱ(2)地域ケア会議'!$S$9:$S$56</c:f>
              <c:strCache>
                <c:ptCount val="48"/>
                <c:pt idx="0">
                  <c:v>北海道</c:v>
                </c:pt>
                <c:pt idx="1">
                  <c:v>青森県</c:v>
                </c:pt>
                <c:pt idx="2">
                  <c:v>岩手県</c:v>
                </c:pt>
                <c:pt idx="3">
                  <c:v>宮城県</c:v>
                </c:pt>
                <c:pt idx="4">
                  <c:v>秋田県</c:v>
                </c:pt>
                <c:pt idx="5">
                  <c:v>山形県</c:v>
                </c:pt>
                <c:pt idx="6">
                  <c:v>福島県</c:v>
                </c:pt>
                <c:pt idx="7">
                  <c:v>茨城県</c:v>
                </c:pt>
                <c:pt idx="8">
                  <c:v>栃木県</c:v>
                </c:pt>
                <c:pt idx="9">
                  <c:v>群馬県</c:v>
                </c:pt>
                <c:pt idx="10">
                  <c:v>埼玉県</c:v>
                </c:pt>
                <c:pt idx="11">
                  <c:v>千葉県</c:v>
                </c:pt>
                <c:pt idx="12">
                  <c:v>東京都</c:v>
                </c:pt>
                <c:pt idx="13">
                  <c:v>神奈川県</c:v>
                </c:pt>
                <c:pt idx="14">
                  <c:v>新潟県</c:v>
                </c:pt>
                <c:pt idx="15">
                  <c:v>富山県</c:v>
                </c:pt>
                <c:pt idx="16">
                  <c:v>石川県</c:v>
                </c:pt>
                <c:pt idx="17">
                  <c:v>福井県</c:v>
                </c:pt>
                <c:pt idx="18">
                  <c:v>山梨県</c:v>
                </c:pt>
                <c:pt idx="19">
                  <c:v>長野県</c:v>
                </c:pt>
                <c:pt idx="20">
                  <c:v>岐阜県</c:v>
                </c:pt>
                <c:pt idx="21">
                  <c:v>静岡県</c:v>
                </c:pt>
                <c:pt idx="22">
                  <c:v>愛知県</c:v>
                </c:pt>
                <c:pt idx="23">
                  <c:v>三重県</c:v>
                </c:pt>
                <c:pt idx="24">
                  <c:v>滋賀県</c:v>
                </c:pt>
                <c:pt idx="25">
                  <c:v>京都府</c:v>
                </c:pt>
                <c:pt idx="26">
                  <c:v>大阪府</c:v>
                </c:pt>
                <c:pt idx="27">
                  <c:v>兵庫県</c:v>
                </c:pt>
                <c:pt idx="28">
                  <c:v>奈良県</c:v>
                </c:pt>
                <c:pt idx="29">
                  <c:v>和歌山県</c:v>
                </c:pt>
                <c:pt idx="30">
                  <c:v>鳥取県</c:v>
                </c:pt>
                <c:pt idx="31">
                  <c:v>島根県</c:v>
                </c:pt>
                <c:pt idx="32">
                  <c:v>岡山県</c:v>
                </c:pt>
                <c:pt idx="33">
                  <c:v>広島県</c:v>
                </c:pt>
                <c:pt idx="34">
                  <c:v>山口県</c:v>
                </c:pt>
                <c:pt idx="35">
                  <c:v>徳島県</c:v>
                </c:pt>
                <c:pt idx="36">
                  <c:v>香川県</c:v>
                </c:pt>
                <c:pt idx="37">
                  <c:v>愛媛県</c:v>
                </c:pt>
                <c:pt idx="38">
                  <c:v>高知県</c:v>
                </c:pt>
                <c:pt idx="39">
                  <c:v>福岡県</c:v>
                </c:pt>
                <c:pt idx="40">
                  <c:v>佐賀県</c:v>
                </c:pt>
                <c:pt idx="41">
                  <c:v>長崎県</c:v>
                </c:pt>
                <c:pt idx="42">
                  <c:v>熊本県</c:v>
                </c:pt>
                <c:pt idx="43">
                  <c:v>大分県</c:v>
                </c:pt>
                <c:pt idx="44">
                  <c:v>宮崎県</c:v>
                </c:pt>
                <c:pt idx="45">
                  <c:v>鹿児島県</c:v>
                </c:pt>
                <c:pt idx="46">
                  <c:v>沖縄県</c:v>
                </c:pt>
                <c:pt idx="47">
                  <c:v>平均</c:v>
                </c:pt>
              </c:strCache>
            </c:strRef>
          </c:cat>
          <c:val>
            <c:numRef>
              <c:f>'Ⅱ(2)地域ケア会議'!$U$9:$U$56</c:f>
              <c:numCache>
                <c:formatCode>General</c:formatCode>
                <c:ptCount val="48"/>
                <c:pt idx="0">
                  <c:v>62.255319148936174</c:v>
                </c:pt>
                <c:pt idx="1">
                  <c:v>62.255319148936174</c:v>
                </c:pt>
                <c:pt idx="2">
                  <c:v>62.255319148936174</c:v>
                </c:pt>
                <c:pt idx="3">
                  <c:v>62.255319148936174</c:v>
                </c:pt>
                <c:pt idx="4">
                  <c:v>62.255319148936174</c:v>
                </c:pt>
                <c:pt idx="5">
                  <c:v>62.255319148936174</c:v>
                </c:pt>
                <c:pt idx="6">
                  <c:v>62.255319148936174</c:v>
                </c:pt>
                <c:pt idx="7">
                  <c:v>62.255319148936174</c:v>
                </c:pt>
                <c:pt idx="8">
                  <c:v>62.255319148936174</c:v>
                </c:pt>
                <c:pt idx="9">
                  <c:v>62.255319148936174</c:v>
                </c:pt>
                <c:pt idx="10">
                  <c:v>62.255319148936174</c:v>
                </c:pt>
                <c:pt idx="11">
                  <c:v>62.255319148936174</c:v>
                </c:pt>
                <c:pt idx="12">
                  <c:v>62.255319148936174</c:v>
                </c:pt>
                <c:pt idx="13">
                  <c:v>62.255319148936174</c:v>
                </c:pt>
                <c:pt idx="14">
                  <c:v>62.255319148936174</c:v>
                </c:pt>
                <c:pt idx="15">
                  <c:v>62.255319148936174</c:v>
                </c:pt>
                <c:pt idx="16">
                  <c:v>62.255319148936174</c:v>
                </c:pt>
                <c:pt idx="17">
                  <c:v>62.255319148936174</c:v>
                </c:pt>
                <c:pt idx="18">
                  <c:v>62.255319148936174</c:v>
                </c:pt>
                <c:pt idx="19">
                  <c:v>62.255319148936174</c:v>
                </c:pt>
                <c:pt idx="20">
                  <c:v>62.255319148936174</c:v>
                </c:pt>
                <c:pt idx="21">
                  <c:v>62.255319148936174</c:v>
                </c:pt>
                <c:pt idx="22">
                  <c:v>62.255319148936174</c:v>
                </c:pt>
                <c:pt idx="23">
                  <c:v>62.255319148936174</c:v>
                </c:pt>
                <c:pt idx="24">
                  <c:v>62.255319148936174</c:v>
                </c:pt>
                <c:pt idx="25">
                  <c:v>62.255319148936174</c:v>
                </c:pt>
                <c:pt idx="26">
                  <c:v>62.255319148936174</c:v>
                </c:pt>
                <c:pt idx="27">
                  <c:v>62.255319148936174</c:v>
                </c:pt>
                <c:pt idx="28">
                  <c:v>62.255319148936174</c:v>
                </c:pt>
                <c:pt idx="29">
                  <c:v>62.255319148936174</c:v>
                </c:pt>
                <c:pt idx="30">
                  <c:v>62.255319148936174</c:v>
                </c:pt>
                <c:pt idx="31">
                  <c:v>62.255319148936174</c:v>
                </c:pt>
                <c:pt idx="32">
                  <c:v>62.255319148936174</c:v>
                </c:pt>
                <c:pt idx="33">
                  <c:v>62.255319148936174</c:v>
                </c:pt>
                <c:pt idx="34">
                  <c:v>62.255319148936174</c:v>
                </c:pt>
                <c:pt idx="35">
                  <c:v>62.255319148936174</c:v>
                </c:pt>
                <c:pt idx="36">
                  <c:v>62.255319148936174</c:v>
                </c:pt>
                <c:pt idx="37">
                  <c:v>62.255319148936174</c:v>
                </c:pt>
                <c:pt idx="38">
                  <c:v>62.255319148936174</c:v>
                </c:pt>
                <c:pt idx="39">
                  <c:v>62.255319148936174</c:v>
                </c:pt>
                <c:pt idx="40">
                  <c:v>62.255319148936174</c:v>
                </c:pt>
                <c:pt idx="41">
                  <c:v>62.255319148936174</c:v>
                </c:pt>
                <c:pt idx="42">
                  <c:v>62.255319148936174</c:v>
                </c:pt>
                <c:pt idx="43">
                  <c:v>62.255319148936174</c:v>
                </c:pt>
                <c:pt idx="44">
                  <c:v>62.255319148936174</c:v>
                </c:pt>
                <c:pt idx="45">
                  <c:v>62.255319148936174</c:v>
                </c:pt>
                <c:pt idx="46">
                  <c:v>62.255319148936174</c:v>
                </c:pt>
                <c:pt idx="47" formatCode="#,##0_);[Red]\(#,##0\)">
                  <c:v>62.255319148936174</c:v>
                </c:pt>
              </c:numCache>
            </c:numRef>
          </c:val>
          <c:smooth val="0"/>
          <c:extLst>
            <c:ext xmlns:c16="http://schemas.microsoft.com/office/drawing/2014/chart" uri="{C3380CC4-5D6E-409C-BE32-E72D297353CC}">
              <c16:uniqueId val="{00000001-B2B0-4703-A0EB-A0171C5B9B2A}"/>
            </c:ext>
          </c:extLst>
        </c:ser>
        <c:dLbls>
          <c:showLegendKey val="0"/>
          <c:showVal val="1"/>
          <c:showCatName val="0"/>
          <c:showSerName val="0"/>
          <c:showPercent val="0"/>
          <c:showBubbleSize val="0"/>
        </c:dLbls>
        <c:marker val="1"/>
        <c:smooth val="0"/>
        <c:axId val="927351888"/>
        <c:axId val="927358128"/>
      </c:lineChart>
      <c:catAx>
        <c:axId val="9273518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vert="wordArtVertRtl" wrap="square" anchor="ctr" anchorCtr="1"/>
          <a:lstStyle/>
          <a:p>
            <a:pPr>
              <a:defRPr sz="800" b="0" i="0" u="none" strike="noStrike" kern="1200" baseline="0">
                <a:solidFill>
                  <a:schemeClr val="tx1">
                    <a:lumMod val="65000"/>
                    <a:lumOff val="35000"/>
                  </a:schemeClr>
                </a:solidFill>
                <a:latin typeface="+mn-lt"/>
                <a:ea typeface="+mn-ea"/>
                <a:cs typeface="+mn-cs"/>
              </a:defRPr>
            </a:pPr>
            <a:endParaRPr lang="ja-JP"/>
          </a:p>
        </c:txPr>
        <c:crossAx val="927358128"/>
        <c:crosses val="autoZero"/>
        <c:auto val="1"/>
        <c:lblAlgn val="ctr"/>
        <c:lblOffset val="100"/>
        <c:noMultiLvlLbl val="0"/>
      </c:catAx>
      <c:valAx>
        <c:axId val="9273581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9273518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ja-JP" altLang="en-US" sz="1200"/>
              <a:t>（２）介護予防　（満点</a:t>
            </a:r>
            <a:r>
              <a:rPr lang="en-US" altLang="ja-JP" sz="1200" dirty="0"/>
              <a:t>45</a:t>
            </a:r>
            <a:r>
              <a:rPr lang="ja-JP" altLang="en-US" sz="1200" dirty="0"/>
              <a:t>点、平均点</a:t>
            </a:r>
            <a:r>
              <a:rPr lang="en-US" altLang="ja-JP" sz="1200" dirty="0"/>
              <a:t>31</a:t>
            </a:r>
            <a:r>
              <a:rPr lang="ja-JP" altLang="en-US" sz="1200" dirty="0"/>
              <a:t>点、得点率</a:t>
            </a:r>
            <a:r>
              <a:rPr lang="en-US" altLang="ja-JP" sz="1200" dirty="0"/>
              <a:t>68.9</a:t>
            </a:r>
            <a:r>
              <a:rPr lang="ja-JP" altLang="en-US" sz="1200" dirty="0"/>
              <a:t>％）</a:t>
            </a:r>
          </a:p>
        </c:rich>
      </c:tx>
      <c:layout>
        <c:manualLayout>
          <c:xMode val="edge"/>
          <c:yMode val="edge"/>
          <c:x val="0.31470798355358831"/>
          <c:y val="2.8598431409814846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barChart>
        <c:barDir val="col"/>
        <c:grouping val="clustered"/>
        <c:varyColors val="0"/>
        <c:ser>
          <c:idx val="0"/>
          <c:order val="0"/>
          <c:tx>
            <c:strRef>
              <c:f>'Ⅱ(2)介護予防'!$O$8</c:f>
              <c:strCache>
                <c:ptCount val="1"/>
                <c:pt idx="0">
                  <c:v>合計</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'Ⅱ(2)介護予防'!$N$9:$N$56</c:f>
              <c:strCache>
                <c:ptCount val="48"/>
                <c:pt idx="0">
                  <c:v>北海道</c:v>
                </c:pt>
                <c:pt idx="1">
                  <c:v>青森県</c:v>
                </c:pt>
                <c:pt idx="2">
                  <c:v>岩手県</c:v>
                </c:pt>
                <c:pt idx="3">
                  <c:v>宮城県</c:v>
                </c:pt>
                <c:pt idx="4">
                  <c:v>秋田県</c:v>
                </c:pt>
                <c:pt idx="5">
                  <c:v>山形県</c:v>
                </c:pt>
                <c:pt idx="6">
                  <c:v>福島県</c:v>
                </c:pt>
                <c:pt idx="7">
                  <c:v>茨城県</c:v>
                </c:pt>
                <c:pt idx="8">
                  <c:v>栃木県</c:v>
                </c:pt>
                <c:pt idx="9">
                  <c:v>群馬県</c:v>
                </c:pt>
                <c:pt idx="10">
                  <c:v>埼玉県</c:v>
                </c:pt>
                <c:pt idx="11">
                  <c:v>千葉県</c:v>
                </c:pt>
                <c:pt idx="12">
                  <c:v>東京都</c:v>
                </c:pt>
                <c:pt idx="13">
                  <c:v>神奈川県</c:v>
                </c:pt>
                <c:pt idx="14">
                  <c:v>新潟県</c:v>
                </c:pt>
                <c:pt idx="15">
                  <c:v>富山県</c:v>
                </c:pt>
                <c:pt idx="16">
                  <c:v>石川県</c:v>
                </c:pt>
                <c:pt idx="17">
                  <c:v>福井県</c:v>
                </c:pt>
                <c:pt idx="18">
                  <c:v>山梨県</c:v>
                </c:pt>
                <c:pt idx="19">
                  <c:v>長野県</c:v>
                </c:pt>
                <c:pt idx="20">
                  <c:v>岐阜県</c:v>
                </c:pt>
                <c:pt idx="21">
                  <c:v>静岡県</c:v>
                </c:pt>
                <c:pt idx="22">
                  <c:v>愛知県</c:v>
                </c:pt>
                <c:pt idx="23">
                  <c:v>三重県</c:v>
                </c:pt>
                <c:pt idx="24">
                  <c:v>滋賀県</c:v>
                </c:pt>
                <c:pt idx="25">
                  <c:v>京都府</c:v>
                </c:pt>
                <c:pt idx="26">
                  <c:v>大阪府</c:v>
                </c:pt>
                <c:pt idx="27">
                  <c:v>兵庫県</c:v>
                </c:pt>
                <c:pt idx="28">
                  <c:v>奈良県</c:v>
                </c:pt>
                <c:pt idx="29">
                  <c:v>和歌山県</c:v>
                </c:pt>
                <c:pt idx="30">
                  <c:v>鳥取県</c:v>
                </c:pt>
                <c:pt idx="31">
                  <c:v>島根県</c:v>
                </c:pt>
                <c:pt idx="32">
                  <c:v>岡山県</c:v>
                </c:pt>
                <c:pt idx="33">
                  <c:v>広島県</c:v>
                </c:pt>
                <c:pt idx="34">
                  <c:v>山口県</c:v>
                </c:pt>
                <c:pt idx="35">
                  <c:v>徳島県</c:v>
                </c:pt>
                <c:pt idx="36">
                  <c:v>香川県</c:v>
                </c:pt>
                <c:pt idx="37">
                  <c:v>愛媛県</c:v>
                </c:pt>
                <c:pt idx="38">
                  <c:v>高知県</c:v>
                </c:pt>
                <c:pt idx="39">
                  <c:v>福岡県</c:v>
                </c:pt>
                <c:pt idx="40">
                  <c:v>佐賀県</c:v>
                </c:pt>
                <c:pt idx="41">
                  <c:v>長崎県</c:v>
                </c:pt>
                <c:pt idx="42">
                  <c:v>熊本県</c:v>
                </c:pt>
                <c:pt idx="43">
                  <c:v>大分県</c:v>
                </c:pt>
                <c:pt idx="44">
                  <c:v>宮崎県</c:v>
                </c:pt>
                <c:pt idx="45">
                  <c:v>鹿児島県</c:v>
                </c:pt>
                <c:pt idx="46">
                  <c:v>沖縄県</c:v>
                </c:pt>
                <c:pt idx="47">
                  <c:v>平均</c:v>
                </c:pt>
              </c:strCache>
            </c:strRef>
          </c:cat>
          <c:val>
            <c:numRef>
              <c:f>'Ⅱ(2)介護予防'!$O$9:$O$56</c:f>
              <c:numCache>
                <c:formatCode>General</c:formatCode>
                <c:ptCount val="48"/>
                <c:pt idx="0">
                  <c:v>24</c:v>
                </c:pt>
                <c:pt idx="1">
                  <c:v>24</c:v>
                </c:pt>
                <c:pt idx="2">
                  <c:v>24</c:v>
                </c:pt>
                <c:pt idx="3">
                  <c:v>30</c:v>
                </c:pt>
                <c:pt idx="4">
                  <c:v>18</c:v>
                </c:pt>
                <c:pt idx="5">
                  <c:v>33</c:v>
                </c:pt>
                <c:pt idx="6">
                  <c:v>39</c:v>
                </c:pt>
                <c:pt idx="7">
                  <c:v>24</c:v>
                </c:pt>
                <c:pt idx="8">
                  <c:v>24</c:v>
                </c:pt>
                <c:pt idx="9">
                  <c:v>24</c:v>
                </c:pt>
                <c:pt idx="10">
                  <c:v>39</c:v>
                </c:pt>
                <c:pt idx="11">
                  <c:v>30</c:v>
                </c:pt>
                <c:pt idx="12">
                  <c:v>30</c:v>
                </c:pt>
                <c:pt idx="13">
                  <c:v>18</c:v>
                </c:pt>
                <c:pt idx="14">
                  <c:v>24</c:v>
                </c:pt>
                <c:pt idx="15">
                  <c:v>18</c:v>
                </c:pt>
                <c:pt idx="16">
                  <c:v>27</c:v>
                </c:pt>
                <c:pt idx="17">
                  <c:v>12</c:v>
                </c:pt>
                <c:pt idx="18">
                  <c:v>30</c:v>
                </c:pt>
                <c:pt idx="19">
                  <c:v>24</c:v>
                </c:pt>
                <c:pt idx="20">
                  <c:v>18</c:v>
                </c:pt>
                <c:pt idx="21">
                  <c:v>30</c:v>
                </c:pt>
                <c:pt idx="22">
                  <c:v>24</c:v>
                </c:pt>
                <c:pt idx="23">
                  <c:v>30</c:v>
                </c:pt>
                <c:pt idx="24">
                  <c:v>33</c:v>
                </c:pt>
                <c:pt idx="25">
                  <c:v>12</c:v>
                </c:pt>
                <c:pt idx="26">
                  <c:v>45</c:v>
                </c:pt>
                <c:pt idx="27">
                  <c:v>39</c:v>
                </c:pt>
                <c:pt idx="28">
                  <c:v>21</c:v>
                </c:pt>
                <c:pt idx="29">
                  <c:v>27</c:v>
                </c:pt>
                <c:pt idx="30">
                  <c:v>45</c:v>
                </c:pt>
                <c:pt idx="31">
                  <c:v>45</c:v>
                </c:pt>
                <c:pt idx="32">
                  <c:v>45</c:v>
                </c:pt>
                <c:pt idx="33">
                  <c:v>39</c:v>
                </c:pt>
                <c:pt idx="34">
                  <c:v>39</c:v>
                </c:pt>
                <c:pt idx="35">
                  <c:v>39</c:v>
                </c:pt>
                <c:pt idx="36">
                  <c:v>30</c:v>
                </c:pt>
                <c:pt idx="37">
                  <c:v>39</c:v>
                </c:pt>
                <c:pt idx="38">
                  <c:v>39</c:v>
                </c:pt>
                <c:pt idx="39">
                  <c:v>24</c:v>
                </c:pt>
                <c:pt idx="40">
                  <c:v>45</c:v>
                </c:pt>
                <c:pt idx="41">
                  <c:v>27</c:v>
                </c:pt>
                <c:pt idx="42">
                  <c:v>39</c:v>
                </c:pt>
                <c:pt idx="43">
                  <c:v>39</c:v>
                </c:pt>
                <c:pt idx="44">
                  <c:v>39</c:v>
                </c:pt>
                <c:pt idx="45">
                  <c:v>45</c:v>
                </c:pt>
                <c:pt idx="46">
                  <c:v>45</c:v>
                </c:pt>
                <c:pt idx="47" formatCode="#,##0_);[Red]\(#,##0\)">
                  <c:v>31.021276595744681</c:v>
                </c:pt>
              </c:numCache>
            </c:numRef>
          </c:val>
          <c:extLst>
            <c:ext xmlns:c16="http://schemas.microsoft.com/office/drawing/2014/chart" uri="{C3380CC4-5D6E-409C-BE32-E72D297353CC}">
              <c16:uniqueId val="{00000000-1585-493D-B1DD-83FF62D12226}"/>
            </c:ext>
          </c:extLst>
        </c:ser>
        <c:dLbls>
          <c:showLegendKey val="0"/>
          <c:showVal val="1"/>
          <c:showCatName val="0"/>
          <c:showSerName val="0"/>
          <c:showPercent val="0"/>
          <c:showBubbleSize val="0"/>
        </c:dLbls>
        <c:gapWidth val="150"/>
        <c:axId val="927351888"/>
        <c:axId val="927358128"/>
      </c:barChart>
      <c:lineChart>
        <c:grouping val="standard"/>
        <c:varyColors val="0"/>
        <c:ser>
          <c:idx val="1"/>
          <c:order val="1"/>
          <c:tx>
            <c:strRef>
              <c:f>'Ⅱ(2)介護予防'!$P$8</c:f>
              <c:strCache>
                <c:ptCount val="1"/>
                <c:pt idx="0">
                  <c:v>平均</c:v>
                </c:pt>
              </c:strCache>
            </c:strRef>
          </c:tx>
          <c:spPr>
            <a:ln w="28575" cap="rnd">
              <a:solidFill>
                <a:srgbClr val="FF0000"/>
              </a:solidFill>
              <a:prstDash val="sysDash"/>
              <a:round/>
            </a:ln>
            <a:effectLst/>
          </c:spPr>
          <c:marker>
            <c:symbol val="none"/>
          </c:marker>
          <c:dLbls>
            <c:delete val="1"/>
          </c:dLbls>
          <c:cat>
            <c:strRef>
              <c:f>'Ⅱ(2)介護予防'!$N$9:$N$56</c:f>
              <c:strCache>
                <c:ptCount val="48"/>
                <c:pt idx="0">
                  <c:v>北海道</c:v>
                </c:pt>
                <c:pt idx="1">
                  <c:v>青森県</c:v>
                </c:pt>
                <c:pt idx="2">
                  <c:v>岩手県</c:v>
                </c:pt>
                <c:pt idx="3">
                  <c:v>宮城県</c:v>
                </c:pt>
                <c:pt idx="4">
                  <c:v>秋田県</c:v>
                </c:pt>
                <c:pt idx="5">
                  <c:v>山形県</c:v>
                </c:pt>
                <c:pt idx="6">
                  <c:v>福島県</c:v>
                </c:pt>
                <c:pt idx="7">
                  <c:v>茨城県</c:v>
                </c:pt>
                <c:pt idx="8">
                  <c:v>栃木県</c:v>
                </c:pt>
                <c:pt idx="9">
                  <c:v>群馬県</c:v>
                </c:pt>
                <c:pt idx="10">
                  <c:v>埼玉県</c:v>
                </c:pt>
                <c:pt idx="11">
                  <c:v>千葉県</c:v>
                </c:pt>
                <c:pt idx="12">
                  <c:v>東京都</c:v>
                </c:pt>
                <c:pt idx="13">
                  <c:v>神奈川県</c:v>
                </c:pt>
                <c:pt idx="14">
                  <c:v>新潟県</c:v>
                </c:pt>
                <c:pt idx="15">
                  <c:v>富山県</c:v>
                </c:pt>
                <c:pt idx="16">
                  <c:v>石川県</c:v>
                </c:pt>
                <c:pt idx="17">
                  <c:v>福井県</c:v>
                </c:pt>
                <c:pt idx="18">
                  <c:v>山梨県</c:v>
                </c:pt>
                <c:pt idx="19">
                  <c:v>長野県</c:v>
                </c:pt>
                <c:pt idx="20">
                  <c:v>岐阜県</c:v>
                </c:pt>
                <c:pt idx="21">
                  <c:v>静岡県</c:v>
                </c:pt>
                <c:pt idx="22">
                  <c:v>愛知県</c:v>
                </c:pt>
                <c:pt idx="23">
                  <c:v>三重県</c:v>
                </c:pt>
                <c:pt idx="24">
                  <c:v>滋賀県</c:v>
                </c:pt>
                <c:pt idx="25">
                  <c:v>京都府</c:v>
                </c:pt>
                <c:pt idx="26">
                  <c:v>大阪府</c:v>
                </c:pt>
                <c:pt idx="27">
                  <c:v>兵庫県</c:v>
                </c:pt>
                <c:pt idx="28">
                  <c:v>奈良県</c:v>
                </c:pt>
                <c:pt idx="29">
                  <c:v>和歌山県</c:v>
                </c:pt>
                <c:pt idx="30">
                  <c:v>鳥取県</c:v>
                </c:pt>
                <c:pt idx="31">
                  <c:v>島根県</c:v>
                </c:pt>
                <c:pt idx="32">
                  <c:v>岡山県</c:v>
                </c:pt>
                <c:pt idx="33">
                  <c:v>広島県</c:v>
                </c:pt>
                <c:pt idx="34">
                  <c:v>山口県</c:v>
                </c:pt>
                <c:pt idx="35">
                  <c:v>徳島県</c:v>
                </c:pt>
                <c:pt idx="36">
                  <c:v>香川県</c:v>
                </c:pt>
                <c:pt idx="37">
                  <c:v>愛媛県</c:v>
                </c:pt>
                <c:pt idx="38">
                  <c:v>高知県</c:v>
                </c:pt>
                <c:pt idx="39">
                  <c:v>福岡県</c:v>
                </c:pt>
                <c:pt idx="40">
                  <c:v>佐賀県</c:v>
                </c:pt>
                <c:pt idx="41">
                  <c:v>長崎県</c:v>
                </c:pt>
                <c:pt idx="42">
                  <c:v>熊本県</c:v>
                </c:pt>
                <c:pt idx="43">
                  <c:v>大分県</c:v>
                </c:pt>
                <c:pt idx="44">
                  <c:v>宮崎県</c:v>
                </c:pt>
                <c:pt idx="45">
                  <c:v>鹿児島県</c:v>
                </c:pt>
                <c:pt idx="46">
                  <c:v>沖縄県</c:v>
                </c:pt>
                <c:pt idx="47">
                  <c:v>平均</c:v>
                </c:pt>
              </c:strCache>
            </c:strRef>
          </c:cat>
          <c:val>
            <c:numRef>
              <c:f>'Ⅱ(2)介護予防'!$P$9:$P$56</c:f>
              <c:numCache>
                <c:formatCode>General</c:formatCode>
                <c:ptCount val="48"/>
                <c:pt idx="0">
                  <c:v>31.021276595744681</c:v>
                </c:pt>
                <c:pt idx="1">
                  <c:v>31.021276595744681</c:v>
                </c:pt>
                <c:pt idx="2">
                  <c:v>31.021276595744681</c:v>
                </c:pt>
                <c:pt idx="3">
                  <c:v>31.021276595744681</c:v>
                </c:pt>
                <c:pt idx="4">
                  <c:v>31.021276595744681</c:v>
                </c:pt>
                <c:pt idx="5">
                  <c:v>31.021276595744681</c:v>
                </c:pt>
                <c:pt idx="6">
                  <c:v>31.021276595744681</c:v>
                </c:pt>
                <c:pt idx="7">
                  <c:v>31.021276595744681</c:v>
                </c:pt>
                <c:pt idx="8">
                  <c:v>31.021276595744681</c:v>
                </c:pt>
                <c:pt idx="9">
                  <c:v>31.021276595744681</c:v>
                </c:pt>
                <c:pt idx="10">
                  <c:v>31.021276595744681</c:v>
                </c:pt>
                <c:pt idx="11">
                  <c:v>31.021276595744681</c:v>
                </c:pt>
                <c:pt idx="12">
                  <c:v>31.021276595744681</c:v>
                </c:pt>
                <c:pt idx="13">
                  <c:v>31.021276595744681</c:v>
                </c:pt>
                <c:pt idx="14">
                  <c:v>31.021276595744681</c:v>
                </c:pt>
                <c:pt idx="15">
                  <c:v>31.021276595744681</c:v>
                </c:pt>
                <c:pt idx="16">
                  <c:v>31.021276595744681</c:v>
                </c:pt>
                <c:pt idx="17">
                  <c:v>31.021276595744681</c:v>
                </c:pt>
                <c:pt idx="18">
                  <c:v>31.021276595744681</c:v>
                </c:pt>
                <c:pt idx="19">
                  <c:v>31.021276595744681</c:v>
                </c:pt>
                <c:pt idx="20">
                  <c:v>31.021276595744681</c:v>
                </c:pt>
                <c:pt idx="21">
                  <c:v>31.021276595744681</c:v>
                </c:pt>
                <c:pt idx="22">
                  <c:v>31.021276595744681</c:v>
                </c:pt>
                <c:pt idx="23">
                  <c:v>31.021276595744681</c:v>
                </c:pt>
                <c:pt idx="24">
                  <c:v>31.021276595744681</c:v>
                </c:pt>
                <c:pt idx="25">
                  <c:v>31.021276595744681</c:v>
                </c:pt>
                <c:pt idx="26">
                  <c:v>31.021276595744681</c:v>
                </c:pt>
                <c:pt idx="27">
                  <c:v>31.021276595744681</c:v>
                </c:pt>
                <c:pt idx="28">
                  <c:v>31.021276595744681</c:v>
                </c:pt>
                <c:pt idx="29">
                  <c:v>31.021276595744681</c:v>
                </c:pt>
                <c:pt idx="30">
                  <c:v>31.021276595744681</c:v>
                </c:pt>
                <c:pt idx="31">
                  <c:v>31.021276595744681</c:v>
                </c:pt>
                <c:pt idx="32">
                  <c:v>31.021276595744681</c:v>
                </c:pt>
                <c:pt idx="33">
                  <c:v>31.021276595744681</c:v>
                </c:pt>
                <c:pt idx="34">
                  <c:v>31.021276595744681</c:v>
                </c:pt>
                <c:pt idx="35">
                  <c:v>31.021276595744681</c:v>
                </c:pt>
                <c:pt idx="36">
                  <c:v>31.021276595744681</c:v>
                </c:pt>
                <c:pt idx="37">
                  <c:v>31.021276595744681</c:v>
                </c:pt>
                <c:pt idx="38">
                  <c:v>31.021276595744681</c:v>
                </c:pt>
                <c:pt idx="39">
                  <c:v>31.021276595744681</c:v>
                </c:pt>
                <c:pt idx="40">
                  <c:v>31.021276595744681</c:v>
                </c:pt>
                <c:pt idx="41">
                  <c:v>31.021276595744681</c:v>
                </c:pt>
                <c:pt idx="42">
                  <c:v>31.021276595744681</c:v>
                </c:pt>
                <c:pt idx="43">
                  <c:v>31.021276595744681</c:v>
                </c:pt>
                <c:pt idx="44">
                  <c:v>31.021276595744681</c:v>
                </c:pt>
                <c:pt idx="45">
                  <c:v>31.021276595744681</c:v>
                </c:pt>
                <c:pt idx="46">
                  <c:v>31.021276595744698</c:v>
                </c:pt>
                <c:pt idx="47" formatCode="#,##0_);[Red]\(#,##0\)">
                  <c:v>31.021276595744698</c:v>
                </c:pt>
              </c:numCache>
            </c:numRef>
          </c:val>
          <c:smooth val="0"/>
          <c:extLst>
            <c:ext xmlns:c16="http://schemas.microsoft.com/office/drawing/2014/chart" uri="{C3380CC4-5D6E-409C-BE32-E72D297353CC}">
              <c16:uniqueId val="{00000001-1585-493D-B1DD-83FF62D12226}"/>
            </c:ext>
          </c:extLst>
        </c:ser>
        <c:dLbls>
          <c:showLegendKey val="0"/>
          <c:showVal val="1"/>
          <c:showCatName val="0"/>
          <c:showSerName val="0"/>
          <c:showPercent val="0"/>
          <c:showBubbleSize val="0"/>
        </c:dLbls>
        <c:marker val="1"/>
        <c:smooth val="0"/>
        <c:axId val="927351888"/>
        <c:axId val="927358128"/>
      </c:lineChart>
      <c:catAx>
        <c:axId val="9273518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vert="wordArtVertRtl" wrap="square" anchor="ctr" anchorCtr="1"/>
          <a:lstStyle/>
          <a:p>
            <a:pPr>
              <a:defRPr sz="800" b="0" i="0" u="none" strike="noStrike" kern="1200" baseline="0">
                <a:solidFill>
                  <a:schemeClr val="tx1">
                    <a:lumMod val="65000"/>
                    <a:lumOff val="35000"/>
                  </a:schemeClr>
                </a:solidFill>
                <a:latin typeface="+mn-lt"/>
                <a:ea typeface="+mn-ea"/>
                <a:cs typeface="+mn-cs"/>
              </a:defRPr>
            </a:pPr>
            <a:endParaRPr lang="ja-JP"/>
          </a:p>
        </c:txPr>
        <c:crossAx val="927358128"/>
        <c:crosses val="autoZero"/>
        <c:auto val="1"/>
        <c:lblAlgn val="ctr"/>
        <c:lblOffset val="100"/>
        <c:noMultiLvlLbl val="0"/>
      </c:catAx>
      <c:valAx>
        <c:axId val="9273581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9273518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ja-JP" altLang="en-US" sz="1200"/>
              <a:t>（３）生活支援体制整備等　（満点</a:t>
            </a:r>
            <a:r>
              <a:rPr lang="en-US" altLang="ja-JP" sz="1200"/>
              <a:t>76</a:t>
            </a:r>
            <a:r>
              <a:rPr lang="ja-JP" altLang="en-US" sz="1200"/>
              <a:t>点、平均点</a:t>
            </a:r>
            <a:r>
              <a:rPr lang="en-US" altLang="ja-JP" sz="1200"/>
              <a:t>65.4</a:t>
            </a:r>
            <a:r>
              <a:rPr lang="ja-JP" altLang="en-US" sz="1200"/>
              <a:t>点、得点率</a:t>
            </a:r>
            <a:r>
              <a:rPr lang="en-US" altLang="ja-JP" sz="1200"/>
              <a:t>86.1</a:t>
            </a:r>
            <a:r>
              <a:rPr lang="ja-JP" altLang="en-US" sz="1200"/>
              <a:t>％）</a:t>
            </a:r>
          </a:p>
        </c:rich>
      </c:tx>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3.7647827088935826E-2"/>
          <c:y val="9.4029290627037798E-2"/>
          <c:w val="0.94118458967361573"/>
          <c:h val="0.719098414106081"/>
        </c:manualLayout>
      </c:layout>
      <c:barChart>
        <c:barDir val="col"/>
        <c:grouping val="clustered"/>
        <c:varyColors val="0"/>
        <c:ser>
          <c:idx val="0"/>
          <c:order val="0"/>
          <c:tx>
            <c:strRef>
              <c:f>'Ⅱ(3)'!$R$8</c:f>
              <c:strCache>
                <c:ptCount val="1"/>
                <c:pt idx="0">
                  <c:v>合計</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'Ⅱ(3)'!$Q$9:$Q$56</c:f>
              <c:strCache>
                <c:ptCount val="48"/>
                <c:pt idx="0">
                  <c:v>北海道</c:v>
                </c:pt>
                <c:pt idx="1">
                  <c:v>青森県</c:v>
                </c:pt>
                <c:pt idx="2">
                  <c:v>岩手県</c:v>
                </c:pt>
                <c:pt idx="3">
                  <c:v>宮城県</c:v>
                </c:pt>
                <c:pt idx="4">
                  <c:v>秋田県</c:v>
                </c:pt>
                <c:pt idx="5">
                  <c:v>山形県</c:v>
                </c:pt>
                <c:pt idx="6">
                  <c:v>福島県</c:v>
                </c:pt>
                <c:pt idx="7">
                  <c:v>茨城県</c:v>
                </c:pt>
                <c:pt idx="8">
                  <c:v>栃木県</c:v>
                </c:pt>
                <c:pt idx="9">
                  <c:v>群馬県</c:v>
                </c:pt>
                <c:pt idx="10">
                  <c:v>埼玉県</c:v>
                </c:pt>
                <c:pt idx="11">
                  <c:v>千葉県</c:v>
                </c:pt>
                <c:pt idx="12">
                  <c:v>東京都</c:v>
                </c:pt>
                <c:pt idx="13">
                  <c:v>神奈川県</c:v>
                </c:pt>
                <c:pt idx="14">
                  <c:v>新潟県</c:v>
                </c:pt>
                <c:pt idx="15">
                  <c:v>富山県</c:v>
                </c:pt>
                <c:pt idx="16">
                  <c:v>石川県</c:v>
                </c:pt>
                <c:pt idx="17">
                  <c:v>福井県</c:v>
                </c:pt>
                <c:pt idx="18">
                  <c:v>山梨県</c:v>
                </c:pt>
                <c:pt idx="19">
                  <c:v>長野県</c:v>
                </c:pt>
                <c:pt idx="20">
                  <c:v>岐阜県</c:v>
                </c:pt>
                <c:pt idx="21">
                  <c:v>静岡県</c:v>
                </c:pt>
                <c:pt idx="22">
                  <c:v>愛知県</c:v>
                </c:pt>
                <c:pt idx="23">
                  <c:v>三重県</c:v>
                </c:pt>
                <c:pt idx="24">
                  <c:v>滋賀県</c:v>
                </c:pt>
                <c:pt idx="25">
                  <c:v>京都府</c:v>
                </c:pt>
                <c:pt idx="26">
                  <c:v>大阪府</c:v>
                </c:pt>
                <c:pt idx="27">
                  <c:v>兵庫県</c:v>
                </c:pt>
                <c:pt idx="28">
                  <c:v>奈良県</c:v>
                </c:pt>
                <c:pt idx="29">
                  <c:v>和歌山県</c:v>
                </c:pt>
                <c:pt idx="30">
                  <c:v>鳥取県</c:v>
                </c:pt>
                <c:pt idx="31">
                  <c:v>島根県</c:v>
                </c:pt>
                <c:pt idx="32">
                  <c:v>岡山県</c:v>
                </c:pt>
                <c:pt idx="33">
                  <c:v>広島県</c:v>
                </c:pt>
                <c:pt idx="34">
                  <c:v>山口県</c:v>
                </c:pt>
                <c:pt idx="35">
                  <c:v>徳島県</c:v>
                </c:pt>
                <c:pt idx="36">
                  <c:v>香川県</c:v>
                </c:pt>
                <c:pt idx="37">
                  <c:v>愛媛県</c:v>
                </c:pt>
                <c:pt idx="38">
                  <c:v>高知県</c:v>
                </c:pt>
                <c:pt idx="39">
                  <c:v>福岡県</c:v>
                </c:pt>
                <c:pt idx="40">
                  <c:v>佐賀県</c:v>
                </c:pt>
                <c:pt idx="41">
                  <c:v>長崎県</c:v>
                </c:pt>
                <c:pt idx="42">
                  <c:v>熊本県</c:v>
                </c:pt>
                <c:pt idx="43">
                  <c:v>大分県</c:v>
                </c:pt>
                <c:pt idx="44">
                  <c:v>宮崎県</c:v>
                </c:pt>
                <c:pt idx="45">
                  <c:v>鹿児島県</c:v>
                </c:pt>
                <c:pt idx="46">
                  <c:v>沖縄県</c:v>
                </c:pt>
                <c:pt idx="47">
                  <c:v>平均</c:v>
                </c:pt>
              </c:strCache>
            </c:strRef>
          </c:cat>
          <c:val>
            <c:numRef>
              <c:f>'Ⅱ(3)'!$R$9:$R$56</c:f>
              <c:numCache>
                <c:formatCode>General</c:formatCode>
                <c:ptCount val="48"/>
                <c:pt idx="0">
                  <c:v>70</c:v>
                </c:pt>
                <c:pt idx="1">
                  <c:v>70</c:v>
                </c:pt>
                <c:pt idx="2">
                  <c:v>42</c:v>
                </c:pt>
                <c:pt idx="3">
                  <c:v>70</c:v>
                </c:pt>
                <c:pt idx="4">
                  <c:v>48</c:v>
                </c:pt>
                <c:pt idx="5">
                  <c:v>66</c:v>
                </c:pt>
                <c:pt idx="6">
                  <c:v>70</c:v>
                </c:pt>
                <c:pt idx="7">
                  <c:v>70</c:v>
                </c:pt>
                <c:pt idx="8">
                  <c:v>58</c:v>
                </c:pt>
                <c:pt idx="9">
                  <c:v>58</c:v>
                </c:pt>
                <c:pt idx="10">
                  <c:v>70</c:v>
                </c:pt>
                <c:pt idx="11">
                  <c:v>70</c:v>
                </c:pt>
                <c:pt idx="12">
                  <c:v>76</c:v>
                </c:pt>
                <c:pt idx="13">
                  <c:v>64</c:v>
                </c:pt>
                <c:pt idx="14">
                  <c:v>70</c:v>
                </c:pt>
                <c:pt idx="15">
                  <c:v>76</c:v>
                </c:pt>
                <c:pt idx="16">
                  <c:v>70</c:v>
                </c:pt>
                <c:pt idx="17">
                  <c:v>70</c:v>
                </c:pt>
                <c:pt idx="18">
                  <c:v>76</c:v>
                </c:pt>
                <c:pt idx="19">
                  <c:v>64</c:v>
                </c:pt>
                <c:pt idx="20">
                  <c:v>52</c:v>
                </c:pt>
                <c:pt idx="21">
                  <c:v>76</c:v>
                </c:pt>
                <c:pt idx="22">
                  <c:v>60</c:v>
                </c:pt>
                <c:pt idx="23">
                  <c:v>76</c:v>
                </c:pt>
                <c:pt idx="24">
                  <c:v>60</c:v>
                </c:pt>
                <c:pt idx="25">
                  <c:v>60</c:v>
                </c:pt>
                <c:pt idx="26">
                  <c:v>76</c:v>
                </c:pt>
                <c:pt idx="27">
                  <c:v>70</c:v>
                </c:pt>
                <c:pt idx="28">
                  <c:v>42</c:v>
                </c:pt>
                <c:pt idx="29">
                  <c:v>32</c:v>
                </c:pt>
                <c:pt idx="30">
                  <c:v>70</c:v>
                </c:pt>
                <c:pt idx="31">
                  <c:v>76</c:v>
                </c:pt>
                <c:pt idx="32">
                  <c:v>76</c:v>
                </c:pt>
                <c:pt idx="33">
                  <c:v>50</c:v>
                </c:pt>
                <c:pt idx="34">
                  <c:v>70</c:v>
                </c:pt>
                <c:pt idx="35">
                  <c:v>70</c:v>
                </c:pt>
                <c:pt idx="36">
                  <c:v>76</c:v>
                </c:pt>
                <c:pt idx="37">
                  <c:v>60</c:v>
                </c:pt>
                <c:pt idx="38">
                  <c:v>70</c:v>
                </c:pt>
                <c:pt idx="39">
                  <c:v>64</c:v>
                </c:pt>
                <c:pt idx="40">
                  <c:v>58</c:v>
                </c:pt>
                <c:pt idx="41">
                  <c:v>70</c:v>
                </c:pt>
                <c:pt idx="42">
                  <c:v>76</c:v>
                </c:pt>
                <c:pt idx="43">
                  <c:v>76</c:v>
                </c:pt>
                <c:pt idx="44">
                  <c:v>58</c:v>
                </c:pt>
                <c:pt idx="45">
                  <c:v>52</c:v>
                </c:pt>
                <c:pt idx="46">
                  <c:v>70</c:v>
                </c:pt>
                <c:pt idx="47" formatCode="#,##0.0_);[Red]\(#,##0.0\)">
                  <c:v>65.40425531914893</c:v>
                </c:pt>
              </c:numCache>
            </c:numRef>
          </c:val>
          <c:extLst>
            <c:ext xmlns:c16="http://schemas.microsoft.com/office/drawing/2014/chart" uri="{C3380CC4-5D6E-409C-BE32-E72D297353CC}">
              <c16:uniqueId val="{00000000-744F-49B3-AD7D-B18527C7207A}"/>
            </c:ext>
          </c:extLst>
        </c:ser>
        <c:dLbls>
          <c:showLegendKey val="0"/>
          <c:showVal val="1"/>
          <c:showCatName val="0"/>
          <c:showSerName val="0"/>
          <c:showPercent val="0"/>
          <c:showBubbleSize val="0"/>
        </c:dLbls>
        <c:gapWidth val="150"/>
        <c:axId val="1180515104"/>
        <c:axId val="1180515520"/>
      </c:barChart>
      <c:lineChart>
        <c:grouping val="standard"/>
        <c:varyColors val="0"/>
        <c:ser>
          <c:idx val="1"/>
          <c:order val="1"/>
          <c:tx>
            <c:strRef>
              <c:f>'Ⅱ(3)'!$S$8</c:f>
              <c:strCache>
                <c:ptCount val="1"/>
                <c:pt idx="0">
                  <c:v>平均</c:v>
                </c:pt>
              </c:strCache>
            </c:strRef>
          </c:tx>
          <c:spPr>
            <a:ln w="28575" cap="rnd">
              <a:solidFill>
                <a:srgbClr val="FF0000"/>
              </a:solidFill>
              <a:prstDash val="sysDash"/>
              <a:round/>
            </a:ln>
            <a:effectLst/>
          </c:spPr>
          <c:marker>
            <c:symbol val="none"/>
          </c:marker>
          <c:dLbls>
            <c:delete val="1"/>
          </c:dLbls>
          <c:cat>
            <c:strRef>
              <c:f>'Ⅱ(3)'!$Q$9:$Q$56</c:f>
              <c:strCache>
                <c:ptCount val="48"/>
                <c:pt idx="0">
                  <c:v>北海道</c:v>
                </c:pt>
                <c:pt idx="1">
                  <c:v>青森県</c:v>
                </c:pt>
                <c:pt idx="2">
                  <c:v>岩手県</c:v>
                </c:pt>
                <c:pt idx="3">
                  <c:v>宮城県</c:v>
                </c:pt>
                <c:pt idx="4">
                  <c:v>秋田県</c:v>
                </c:pt>
                <c:pt idx="5">
                  <c:v>山形県</c:v>
                </c:pt>
                <c:pt idx="6">
                  <c:v>福島県</c:v>
                </c:pt>
                <c:pt idx="7">
                  <c:v>茨城県</c:v>
                </c:pt>
                <c:pt idx="8">
                  <c:v>栃木県</c:v>
                </c:pt>
                <c:pt idx="9">
                  <c:v>群馬県</c:v>
                </c:pt>
                <c:pt idx="10">
                  <c:v>埼玉県</c:v>
                </c:pt>
                <c:pt idx="11">
                  <c:v>千葉県</c:v>
                </c:pt>
                <c:pt idx="12">
                  <c:v>東京都</c:v>
                </c:pt>
                <c:pt idx="13">
                  <c:v>神奈川県</c:v>
                </c:pt>
                <c:pt idx="14">
                  <c:v>新潟県</c:v>
                </c:pt>
                <c:pt idx="15">
                  <c:v>富山県</c:v>
                </c:pt>
                <c:pt idx="16">
                  <c:v>石川県</c:v>
                </c:pt>
                <c:pt idx="17">
                  <c:v>福井県</c:v>
                </c:pt>
                <c:pt idx="18">
                  <c:v>山梨県</c:v>
                </c:pt>
                <c:pt idx="19">
                  <c:v>長野県</c:v>
                </c:pt>
                <c:pt idx="20">
                  <c:v>岐阜県</c:v>
                </c:pt>
                <c:pt idx="21">
                  <c:v>静岡県</c:v>
                </c:pt>
                <c:pt idx="22">
                  <c:v>愛知県</c:v>
                </c:pt>
                <c:pt idx="23">
                  <c:v>三重県</c:v>
                </c:pt>
                <c:pt idx="24">
                  <c:v>滋賀県</c:v>
                </c:pt>
                <c:pt idx="25">
                  <c:v>京都府</c:v>
                </c:pt>
                <c:pt idx="26">
                  <c:v>大阪府</c:v>
                </c:pt>
                <c:pt idx="27">
                  <c:v>兵庫県</c:v>
                </c:pt>
                <c:pt idx="28">
                  <c:v>奈良県</c:v>
                </c:pt>
                <c:pt idx="29">
                  <c:v>和歌山県</c:v>
                </c:pt>
                <c:pt idx="30">
                  <c:v>鳥取県</c:v>
                </c:pt>
                <c:pt idx="31">
                  <c:v>島根県</c:v>
                </c:pt>
                <c:pt idx="32">
                  <c:v>岡山県</c:v>
                </c:pt>
                <c:pt idx="33">
                  <c:v>広島県</c:v>
                </c:pt>
                <c:pt idx="34">
                  <c:v>山口県</c:v>
                </c:pt>
                <c:pt idx="35">
                  <c:v>徳島県</c:v>
                </c:pt>
                <c:pt idx="36">
                  <c:v>香川県</c:v>
                </c:pt>
                <c:pt idx="37">
                  <c:v>愛媛県</c:v>
                </c:pt>
                <c:pt idx="38">
                  <c:v>高知県</c:v>
                </c:pt>
                <c:pt idx="39">
                  <c:v>福岡県</c:v>
                </c:pt>
                <c:pt idx="40">
                  <c:v>佐賀県</c:v>
                </c:pt>
                <c:pt idx="41">
                  <c:v>長崎県</c:v>
                </c:pt>
                <c:pt idx="42">
                  <c:v>熊本県</c:v>
                </c:pt>
                <c:pt idx="43">
                  <c:v>大分県</c:v>
                </c:pt>
                <c:pt idx="44">
                  <c:v>宮崎県</c:v>
                </c:pt>
                <c:pt idx="45">
                  <c:v>鹿児島県</c:v>
                </c:pt>
                <c:pt idx="46">
                  <c:v>沖縄県</c:v>
                </c:pt>
                <c:pt idx="47">
                  <c:v>平均</c:v>
                </c:pt>
              </c:strCache>
            </c:strRef>
          </c:cat>
          <c:val>
            <c:numRef>
              <c:f>'Ⅱ(3)'!$S$9:$S$56</c:f>
              <c:numCache>
                <c:formatCode>General</c:formatCode>
                <c:ptCount val="48"/>
                <c:pt idx="0">
                  <c:v>65.40425531914893</c:v>
                </c:pt>
                <c:pt idx="1">
                  <c:v>65.40425531914893</c:v>
                </c:pt>
                <c:pt idx="2">
                  <c:v>65.40425531914893</c:v>
                </c:pt>
                <c:pt idx="3">
                  <c:v>65.40425531914893</c:v>
                </c:pt>
                <c:pt idx="4">
                  <c:v>65.40425531914893</c:v>
                </c:pt>
                <c:pt idx="5">
                  <c:v>65.40425531914893</c:v>
                </c:pt>
                <c:pt idx="6">
                  <c:v>65.40425531914893</c:v>
                </c:pt>
                <c:pt idx="7">
                  <c:v>65.40425531914893</c:v>
                </c:pt>
                <c:pt idx="8">
                  <c:v>65.40425531914893</c:v>
                </c:pt>
                <c:pt idx="9">
                  <c:v>65.40425531914893</c:v>
                </c:pt>
                <c:pt idx="10">
                  <c:v>65.40425531914893</c:v>
                </c:pt>
                <c:pt idx="11">
                  <c:v>65.40425531914893</c:v>
                </c:pt>
                <c:pt idx="12">
                  <c:v>65.40425531914893</c:v>
                </c:pt>
                <c:pt idx="13">
                  <c:v>65.40425531914893</c:v>
                </c:pt>
                <c:pt idx="14">
                  <c:v>65.40425531914893</c:v>
                </c:pt>
                <c:pt idx="15">
                  <c:v>65.40425531914893</c:v>
                </c:pt>
                <c:pt idx="16">
                  <c:v>65.40425531914893</c:v>
                </c:pt>
                <c:pt idx="17">
                  <c:v>65.40425531914893</c:v>
                </c:pt>
                <c:pt idx="18">
                  <c:v>65.40425531914893</c:v>
                </c:pt>
                <c:pt idx="19">
                  <c:v>65.40425531914893</c:v>
                </c:pt>
                <c:pt idx="20">
                  <c:v>65.40425531914893</c:v>
                </c:pt>
                <c:pt idx="21">
                  <c:v>65.40425531914893</c:v>
                </c:pt>
                <c:pt idx="22">
                  <c:v>65.40425531914893</c:v>
                </c:pt>
                <c:pt idx="23">
                  <c:v>65.40425531914893</c:v>
                </c:pt>
                <c:pt idx="24">
                  <c:v>65.40425531914893</c:v>
                </c:pt>
                <c:pt idx="25">
                  <c:v>65.40425531914893</c:v>
                </c:pt>
                <c:pt idx="26">
                  <c:v>65.40425531914893</c:v>
                </c:pt>
                <c:pt idx="27">
                  <c:v>65.40425531914893</c:v>
                </c:pt>
                <c:pt idx="28">
                  <c:v>65.40425531914893</c:v>
                </c:pt>
                <c:pt idx="29">
                  <c:v>65.40425531914893</c:v>
                </c:pt>
                <c:pt idx="30">
                  <c:v>65.40425531914893</c:v>
                </c:pt>
                <c:pt idx="31">
                  <c:v>65.40425531914893</c:v>
                </c:pt>
                <c:pt idx="32">
                  <c:v>65.40425531914893</c:v>
                </c:pt>
                <c:pt idx="33">
                  <c:v>65.40425531914893</c:v>
                </c:pt>
                <c:pt idx="34">
                  <c:v>65.40425531914893</c:v>
                </c:pt>
                <c:pt idx="35">
                  <c:v>65.40425531914893</c:v>
                </c:pt>
                <c:pt idx="36">
                  <c:v>65.40425531914893</c:v>
                </c:pt>
                <c:pt idx="37">
                  <c:v>65.40425531914893</c:v>
                </c:pt>
                <c:pt idx="38">
                  <c:v>65.40425531914893</c:v>
                </c:pt>
                <c:pt idx="39">
                  <c:v>65.40425531914893</c:v>
                </c:pt>
                <c:pt idx="40">
                  <c:v>65.40425531914893</c:v>
                </c:pt>
                <c:pt idx="41">
                  <c:v>65.40425531914893</c:v>
                </c:pt>
                <c:pt idx="42">
                  <c:v>65.40425531914893</c:v>
                </c:pt>
                <c:pt idx="43">
                  <c:v>65.40425531914893</c:v>
                </c:pt>
                <c:pt idx="44">
                  <c:v>65.40425531914893</c:v>
                </c:pt>
                <c:pt idx="45">
                  <c:v>65.40425531914893</c:v>
                </c:pt>
                <c:pt idx="46">
                  <c:v>65.40425531914893</c:v>
                </c:pt>
                <c:pt idx="47" formatCode="#,##0_);[Red]\(#,##0\)">
                  <c:v>65.40425531914893</c:v>
                </c:pt>
              </c:numCache>
            </c:numRef>
          </c:val>
          <c:smooth val="0"/>
          <c:extLst>
            <c:ext xmlns:c16="http://schemas.microsoft.com/office/drawing/2014/chart" uri="{C3380CC4-5D6E-409C-BE32-E72D297353CC}">
              <c16:uniqueId val="{00000001-744F-49B3-AD7D-B18527C7207A}"/>
            </c:ext>
          </c:extLst>
        </c:ser>
        <c:dLbls>
          <c:showLegendKey val="0"/>
          <c:showVal val="1"/>
          <c:showCatName val="0"/>
          <c:showSerName val="0"/>
          <c:showPercent val="0"/>
          <c:showBubbleSize val="0"/>
        </c:dLbls>
        <c:marker val="1"/>
        <c:smooth val="0"/>
        <c:axId val="1180515104"/>
        <c:axId val="1180515520"/>
      </c:lineChart>
      <c:catAx>
        <c:axId val="11805151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vert="wordArtVertRtl" wrap="square" anchor="ctr" anchorCtr="1"/>
          <a:lstStyle/>
          <a:p>
            <a:pPr>
              <a:defRPr sz="800" b="0" i="0" u="none" strike="noStrike" kern="1200" baseline="0">
                <a:solidFill>
                  <a:schemeClr val="tx1">
                    <a:lumMod val="65000"/>
                    <a:lumOff val="35000"/>
                  </a:schemeClr>
                </a:solidFill>
                <a:latin typeface="+mn-lt"/>
                <a:ea typeface="+mn-ea"/>
                <a:cs typeface="+mn-cs"/>
              </a:defRPr>
            </a:pPr>
            <a:endParaRPr lang="ja-JP"/>
          </a:p>
        </c:txPr>
        <c:crossAx val="1180515520"/>
        <c:crosses val="autoZero"/>
        <c:auto val="1"/>
        <c:lblAlgn val="ctr"/>
        <c:lblOffset val="100"/>
        <c:noMultiLvlLbl val="0"/>
      </c:catAx>
      <c:valAx>
        <c:axId val="11805155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1805151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ja-JP" altLang="en-US" sz="1200" dirty="0"/>
              <a:t>（４）リハビリテーション専門職等の活用（満点</a:t>
            </a:r>
            <a:r>
              <a:rPr lang="en-US" altLang="ja-JP" sz="1200" dirty="0"/>
              <a:t>76</a:t>
            </a:r>
            <a:r>
              <a:rPr lang="ja-JP" altLang="en-US" sz="1200" dirty="0"/>
              <a:t>点、平均点</a:t>
            </a:r>
            <a:r>
              <a:rPr lang="en-US" altLang="ja-JP" sz="1200" dirty="0"/>
              <a:t>63.7</a:t>
            </a:r>
            <a:r>
              <a:rPr lang="ja-JP" altLang="en-US" sz="1200" dirty="0"/>
              <a:t>点、得点率</a:t>
            </a:r>
            <a:r>
              <a:rPr lang="en-US" altLang="ja-JP" sz="1200" dirty="0" smtClean="0"/>
              <a:t>83.8</a:t>
            </a:r>
            <a:r>
              <a:rPr lang="ja-JP" altLang="en-US" sz="1200" dirty="0" smtClean="0"/>
              <a:t>％</a:t>
            </a:r>
            <a:r>
              <a:rPr lang="ja-JP" altLang="en-US" sz="1200" dirty="0"/>
              <a:t>）</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3.7647827088935826E-2"/>
          <c:y val="0.11145802958795305"/>
          <c:w val="0.94118458967361573"/>
          <c:h val="0.73547574321744524"/>
        </c:manualLayout>
      </c:layout>
      <c:barChart>
        <c:barDir val="col"/>
        <c:grouping val="clustered"/>
        <c:varyColors val="0"/>
        <c:ser>
          <c:idx val="0"/>
          <c:order val="0"/>
          <c:tx>
            <c:strRef>
              <c:f>'Ⅱ(4)'!$R$8</c:f>
              <c:strCache>
                <c:ptCount val="1"/>
                <c:pt idx="0">
                  <c:v>合計</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'Ⅱ(4)'!$Q$9:$Q$56</c:f>
              <c:strCache>
                <c:ptCount val="48"/>
                <c:pt idx="0">
                  <c:v>北海道</c:v>
                </c:pt>
                <c:pt idx="1">
                  <c:v>青森県</c:v>
                </c:pt>
                <c:pt idx="2">
                  <c:v>岩手県</c:v>
                </c:pt>
                <c:pt idx="3">
                  <c:v>宮城県</c:v>
                </c:pt>
                <c:pt idx="4">
                  <c:v>秋田県</c:v>
                </c:pt>
                <c:pt idx="5">
                  <c:v>山形県</c:v>
                </c:pt>
                <c:pt idx="6">
                  <c:v>福島県</c:v>
                </c:pt>
                <c:pt idx="7">
                  <c:v>茨城県</c:v>
                </c:pt>
                <c:pt idx="8">
                  <c:v>栃木県</c:v>
                </c:pt>
                <c:pt idx="9">
                  <c:v>群馬県</c:v>
                </c:pt>
                <c:pt idx="10">
                  <c:v>埼玉県</c:v>
                </c:pt>
                <c:pt idx="11">
                  <c:v>千葉県</c:v>
                </c:pt>
                <c:pt idx="12">
                  <c:v>東京都</c:v>
                </c:pt>
                <c:pt idx="13">
                  <c:v>神奈川県</c:v>
                </c:pt>
                <c:pt idx="14">
                  <c:v>新潟県</c:v>
                </c:pt>
                <c:pt idx="15">
                  <c:v>富山県</c:v>
                </c:pt>
                <c:pt idx="16">
                  <c:v>石川県</c:v>
                </c:pt>
                <c:pt idx="17">
                  <c:v>福井県</c:v>
                </c:pt>
                <c:pt idx="18">
                  <c:v>山梨県</c:v>
                </c:pt>
                <c:pt idx="19">
                  <c:v>長野県</c:v>
                </c:pt>
                <c:pt idx="20">
                  <c:v>岐阜県</c:v>
                </c:pt>
                <c:pt idx="21">
                  <c:v>静岡県</c:v>
                </c:pt>
                <c:pt idx="22">
                  <c:v>愛知県</c:v>
                </c:pt>
                <c:pt idx="23">
                  <c:v>三重県</c:v>
                </c:pt>
                <c:pt idx="24">
                  <c:v>滋賀県</c:v>
                </c:pt>
                <c:pt idx="25">
                  <c:v>京都府</c:v>
                </c:pt>
                <c:pt idx="26">
                  <c:v>大阪府</c:v>
                </c:pt>
                <c:pt idx="27">
                  <c:v>兵庫県</c:v>
                </c:pt>
                <c:pt idx="28">
                  <c:v>奈良県</c:v>
                </c:pt>
                <c:pt idx="29">
                  <c:v>和歌山県</c:v>
                </c:pt>
                <c:pt idx="30">
                  <c:v>鳥取県</c:v>
                </c:pt>
                <c:pt idx="31">
                  <c:v>島根県</c:v>
                </c:pt>
                <c:pt idx="32">
                  <c:v>岡山県</c:v>
                </c:pt>
                <c:pt idx="33">
                  <c:v>広島県</c:v>
                </c:pt>
                <c:pt idx="34">
                  <c:v>山口県</c:v>
                </c:pt>
                <c:pt idx="35">
                  <c:v>徳島県</c:v>
                </c:pt>
                <c:pt idx="36">
                  <c:v>香川県</c:v>
                </c:pt>
                <c:pt idx="37">
                  <c:v>愛媛県</c:v>
                </c:pt>
                <c:pt idx="38">
                  <c:v>高知県</c:v>
                </c:pt>
                <c:pt idx="39">
                  <c:v>福岡県</c:v>
                </c:pt>
                <c:pt idx="40">
                  <c:v>佐賀県</c:v>
                </c:pt>
                <c:pt idx="41">
                  <c:v>長崎県</c:v>
                </c:pt>
                <c:pt idx="42">
                  <c:v>熊本県</c:v>
                </c:pt>
                <c:pt idx="43">
                  <c:v>大分県</c:v>
                </c:pt>
                <c:pt idx="44">
                  <c:v>宮崎県</c:v>
                </c:pt>
                <c:pt idx="45">
                  <c:v>鹿児島県</c:v>
                </c:pt>
                <c:pt idx="46">
                  <c:v>沖縄県</c:v>
                </c:pt>
                <c:pt idx="47">
                  <c:v>平均</c:v>
                </c:pt>
              </c:strCache>
            </c:strRef>
          </c:cat>
          <c:val>
            <c:numRef>
              <c:f>'Ⅱ(4)'!$R$9:$R$56</c:f>
              <c:numCache>
                <c:formatCode>General</c:formatCode>
                <c:ptCount val="48"/>
                <c:pt idx="0">
                  <c:v>46</c:v>
                </c:pt>
                <c:pt idx="1">
                  <c:v>46</c:v>
                </c:pt>
                <c:pt idx="2">
                  <c:v>70</c:v>
                </c:pt>
                <c:pt idx="3">
                  <c:v>76</c:v>
                </c:pt>
                <c:pt idx="4">
                  <c:v>58</c:v>
                </c:pt>
                <c:pt idx="5">
                  <c:v>40</c:v>
                </c:pt>
                <c:pt idx="6">
                  <c:v>52</c:v>
                </c:pt>
                <c:pt idx="7">
                  <c:v>76</c:v>
                </c:pt>
                <c:pt idx="8">
                  <c:v>28</c:v>
                </c:pt>
                <c:pt idx="9">
                  <c:v>70</c:v>
                </c:pt>
                <c:pt idx="10">
                  <c:v>70</c:v>
                </c:pt>
                <c:pt idx="11">
                  <c:v>58</c:v>
                </c:pt>
                <c:pt idx="12">
                  <c:v>76</c:v>
                </c:pt>
                <c:pt idx="13">
                  <c:v>58</c:v>
                </c:pt>
                <c:pt idx="14">
                  <c:v>70</c:v>
                </c:pt>
                <c:pt idx="15">
                  <c:v>70</c:v>
                </c:pt>
                <c:pt idx="16">
                  <c:v>70</c:v>
                </c:pt>
                <c:pt idx="17">
                  <c:v>64</c:v>
                </c:pt>
                <c:pt idx="18">
                  <c:v>70</c:v>
                </c:pt>
                <c:pt idx="19">
                  <c:v>40</c:v>
                </c:pt>
                <c:pt idx="20">
                  <c:v>70</c:v>
                </c:pt>
                <c:pt idx="21">
                  <c:v>76</c:v>
                </c:pt>
                <c:pt idx="22">
                  <c:v>70</c:v>
                </c:pt>
                <c:pt idx="23">
                  <c:v>70</c:v>
                </c:pt>
                <c:pt idx="24">
                  <c:v>70</c:v>
                </c:pt>
                <c:pt idx="25">
                  <c:v>70</c:v>
                </c:pt>
                <c:pt idx="26">
                  <c:v>70</c:v>
                </c:pt>
                <c:pt idx="27">
                  <c:v>58</c:v>
                </c:pt>
                <c:pt idx="28">
                  <c:v>46</c:v>
                </c:pt>
                <c:pt idx="29">
                  <c:v>70</c:v>
                </c:pt>
                <c:pt idx="30">
                  <c:v>64</c:v>
                </c:pt>
                <c:pt idx="31">
                  <c:v>76</c:v>
                </c:pt>
                <c:pt idx="32">
                  <c:v>64</c:v>
                </c:pt>
                <c:pt idx="33">
                  <c:v>70</c:v>
                </c:pt>
                <c:pt idx="34">
                  <c:v>52</c:v>
                </c:pt>
                <c:pt idx="35">
                  <c:v>70</c:v>
                </c:pt>
                <c:pt idx="36">
                  <c:v>76</c:v>
                </c:pt>
                <c:pt idx="37">
                  <c:v>64</c:v>
                </c:pt>
                <c:pt idx="38">
                  <c:v>58</c:v>
                </c:pt>
                <c:pt idx="39">
                  <c:v>70</c:v>
                </c:pt>
                <c:pt idx="40">
                  <c:v>70</c:v>
                </c:pt>
                <c:pt idx="41">
                  <c:v>70</c:v>
                </c:pt>
                <c:pt idx="42">
                  <c:v>70</c:v>
                </c:pt>
                <c:pt idx="43">
                  <c:v>76</c:v>
                </c:pt>
                <c:pt idx="44">
                  <c:v>58</c:v>
                </c:pt>
                <c:pt idx="45">
                  <c:v>64</c:v>
                </c:pt>
                <c:pt idx="46">
                  <c:v>46</c:v>
                </c:pt>
                <c:pt idx="47" formatCode="#,##0.0_);[Red]\(#,##0.0\)">
                  <c:v>63.744680851063826</c:v>
                </c:pt>
              </c:numCache>
            </c:numRef>
          </c:val>
          <c:extLst>
            <c:ext xmlns:c16="http://schemas.microsoft.com/office/drawing/2014/chart" uri="{C3380CC4-5D6E-409C-BE32-E72D297353CC}">
              <c16:uniqueId val="{00000000-34F9-4791-BABD-F7C2AA972176}"/>
            </c:ext>
          </c:extLst>
        </c:ser>
        <c:dLbls>
          <c:showLegendKey val="0"/>
          <c:showVal val="1"/>
          <c:showCatName val="0"/>
          <c:showSerName val="0"/>
          <c:showPercent val="0"/>
          <c:showBubbleSize val="0"/>
        </c:dLbls>
        <c:gapWidth val="150"/>
        <c:axId val="875428480"/>
        <c:axId val="875425568"/>
      </c:barChart>
      <c:lineChart>
        <c:grouping val="standard"/>
        <c:varyColors val="0"/>
        <c:ser>
          <c:idx val="1"/>
          <c:order val="1"/>
          <c:tx>
            <c:strRef>
              <c:f>'Ⅱ(4)'!$S$8</c:f>
              <c:strCache>
                <c:ptCount val="1"/>
                <c:pt idx="0">
                  <c:v>平均</c:v>
                </c:pt>
              </c:strCache>
            </c:strRef>
          </c:tx>
          <c:spPr>
            <a:ln w="28575" cap="rnd">
              <a:solidFill>
                <a:schemeClr val="accent2"/>
              </a:solidFill>
              <a:prstDash val="sysDash"/>
              <a:round/>
            </a:ln>
            <a:effectLst/>
          </c:spPr>
          <c:marker>
            <c:symbol val="none"/>
          </c:marker>
          <c:dLbls>
            <c:delete val="1"/>
          </c:dLbls>
          <c:cat>
            <c:strRef>
              <c:f>'Ⅱ(4)'!$Q$9:$Q$56</c:f>
              <c:strCache>
                <c:ptCount val="48"/>
                <c:pt idx="0">
                  <c:v>北海道</c:v>
                </c:pt>
                <c:pt idx="1">
                  <c:v>青森県</c:v>
                </c:pt>
                <c:pt idx="2">
                  <c:v>岩手県</c:v>
                </c:pt>
                <c:pt idx="3">
                  <c:v>宮城県</c:v>
                </c:pt>
                <c:pt idx="4">
                  <c:v>秋田県</c:v>
                </c:pt>
                <c:pt idx="5">
                  <c:v>山形県</c:v>
                </c:pt>
                <c:pt idx="6">
                  <c:v>福島県</c:v>
                </c:pt>
                <c:pt idx="7">
                  <c:v>茨城県</c:v>
                </c:pt>
                <c:pt idx="8">
                  <c:v>栃木県</c:v>
                </c:pt>
                <c:pt idx="9">
                  <c:v>群馬県</c:v>
                </c:pt>
                <c:pt idx="10">
                  <c:v>埼玉県</c:v>
                </c:pt>
                <c:pt idx="11">
                  <c:v>千葉県</c:v>
                </c:pt>
                <c:pt idx="12">
                  <c:v>東京都</c:v>
                </c:pt>
                <c:pt idx="13">
                  <c:v>神奈川県</c:v>
                </c:pt>
                <c:pt idx="14">
                  <c:v>新潟県</c:v>
                </c:pt>
                <c:pt idx="15">
                  <c:v>富山県</c:v>
                </c:pt>
                <c:pt idx="16">
                  <c:v>石川県</c:v>
                </c:pt>
                <c:pt idx="17">
                  <c:v>福井県</c:v>
                </c:pt>
                <c:pt idx="18">
                  <c:v>山梨県</c:v>
                </c:pt>
                <c:pt idx="19">
                  <c:v>長野県</c:v>
                </c:pt>
                <c:pt idx="20">
                  <c:v>岐阜県</c:v>
                </c:pt>
                <c:pt idx="21">
                  <c:v>静岡県</c:v>
                </c:pt>
                <c:pt idx="22">
                  <c:v>愛知県</c:v>
                </c:pt>
                <c:pt idx="23">
                  <c:v>三重県</c:v>
                </c:pt>
                <c:pt idx="24">
                  <c:v>滋賀県</c:v>
                </c:pt>
                <c:pt idx="25">
                  <c:v>京都府</c:v>
                </c:pt>
                <c:pt idx="26">
                  <c:v>大阪府</c:v>
                </c:pt>
                <c:pt idx="27">
                  <c:v>兵庫県</c:v>
                </c:pt>
                <c:pt idx="28">
                  <c:v>奈良県</c:v>
                </c:pt>
                <c:pt idx="29">
                  <c:v>和歌山県</c:v>
                </c:pt>
                <c:pt idx="30">
                  <c:v>鳥取県</c:v>
                </c:pt>
                <c:pt idx="31">
                  <c:v>島根県</c:v>
                </c:pt>
                <c:pt idx="32">
                  <c:v>岡山県</c:v>
                </c:pt>
                <c:pt idx="33">
                  <c:v>広島県</c:v>
                </c:pt>
                <c:pt idx="34">
                  <c:v>山口県</c:v>
                </c:pt>
                <c:pt idx="35">
                  <c:v>徳島県</c:v>
                </c:pt>
                <c:pt idx="36">
                  <c:v>香川県</c:v>
                </c:pt>
                <c:pt idx="37">
                  <c:v>愛媛県</c:v>
                </c:pt>
                <c:pt idx="38">
                  <c:v>高知県</c:v>
                </c:pt>
                <c:pt idx="39">
                  <c:v>福岡県</c:v>
                </c:pt>
                <c:pt idx="40">
                  <c:v>佐賀県</c:v>
                </c:pt>
                <c:pt idx="41">
                  <c:v>長崎県</c:v>
                </c:pt>
                <c:pt idx="42">
                  <c:v>熊本県</c:v>
                </c:pt>
                <c:pt idx="43">
                  <c:v>大分県</c:v>
                </c:pt>
                <c:pt idx="44">
                  <c:v>宮崎県</c:v>
                </c:pt>
                <c:pt idx="45">
                  <c:v>鹿児島県</c:v>
                </c:pt>
                <c:pt idx="46">
                  <c:v>沖縄県</c:v>
                </c:pt>
                <c:pt idx="47">
                  <c:v>平均</c:v>
                </c:pt>
              </c:strCache>
            </c:strRef>
          </c:cat>
          <c:val>
            <c:numRef>
              <c:f>'Ⅱ(4)'!$S$9:$S$56</c:f>
              <c:numCache>
                <c:formatCode>General</c:formatCode>
                <c:ptCount val="48"/>
                <c:pt idx="0">
                  <c:v>63.744680851063826</c:v>
                </c:pt>
                <c:pt idx="1">
                  <c:v>63.744680851063826</c:v>
                </c:pt>
                <c:pt idx="2">
                  <c:v>63.744680851063826</c:v>
                </c:pt>
                <c:pt idx="3">
                  <c:v>63.744680851063826</c:v>
                </c:pt>
                <c:pt idx="4">
                  <c:v>63.744680851063826</c:v>
                </c:pt>
                <c:pt idx="5">
                  <c:v>63.744680851063826</c:v>
                </c:pt>
                <c:pt idx="6">
                  <c:v>63.744680851063826</c:v>
                </c:pt>
                <c:pt idx="7">
                  <c:v>63.744680851063826</c:v>
                </c:pt>
                <c:pt idx="8">
                  <c:v>63.744680851063826</c:v>
                </c:pt>
                <c:pt idx="9">
                  <c:v>63.744680851063826</c:v>
                </c:pt>
                <c:pt idx="10">
                  <c:v>63.744680851063826</c:v>
                </c:pt>
                <c:pt idx="11">
                  <c:v>63.744680851063826</c:v>
                </c:pt>
                <c:pt idx="12">
                  <c:v>63.744680851063826</c:v>
                </c:pt>
                <c:pt idx="13">
                  <c:v>63.744680851063826</c:v>
                </c:pt>
                <c:pt idx="14">
                  <c:v>63.744680851063826</c:v>
                </c:pt>
                <c:pt idx="15">
                  <c:v>63.744680851063826</c:v>
                </c:pt>
                <c:pt idx="16">
                  <c:v>63.744680851063826</c:v>
                </c:pt>
                <c:pt idx="17">
                  <c:v>63.744680851063826</c:v>
                </c:pt>
                <c:pt idx="18">
                  <c:v>63.744680851063826</c:v>
                </c:pt>
                <c:pt idx="19">
                  <c:v>63.744680851063826</c:v>
                </c:pt>
                <c:pt idx="20">
                  <c:v>63.744680851063826</c:v>
                </c:pt>
                <c:pt idx="21">
                  <c:v>63.744680851063826</c:v>
                </c:pt>
                <c:pt idx="22">
                  <c:v>63.744680851063826</c:v>
                </c:pt>
                <c:pt idx="23">
                  <c:v>63.744680851063826</c:v>
                </c:pt>
                <c:pt idx="24">
                  <c:v>63.744680851063826</c:v>
                </c:pt>
                <c:pt idx="25">
                  <c:v>63.744680851063826</c:v>
                </c:pt>
                <c:pt idx="26">
                  <c:v>63.744680851063826</c:v>
                </c:pt>
                <c:pt idx="27">
                  <c:v>63.744680851063826</c:v>
                </c:pt>
                <c:pt idx="28">
                  <c:v>63.744680851063826</c:v>
                </c:pt>
                <c:pt idx="29">
                  <c:v>63.744680851063826</c:v>
                </c:pt>
                <c:pt idx="30">
                  <c:v>63.744680851063826</c:v>
                </c:pt>
                <c:pt idx="31">
                  <c:v>63.744680851063826</c:v>
                </c:pt>
                <c:pt idx="32">
                  <c:v>63.744680851063826</c:v>
                </c:pt>
                <c:pt idx="33">
                  <c:v>63.744680851063826</c:v>
                </c:pt>
                <c:pt idx="34">
                  <c:v>63.744680851063826</c:v>
                </c:pt>
                <c:pt idx="35">
                  <c:v>63.744680851063826</c:v>
                </c:pt>
                <c:pt idx="36">
                  <c:v>63.744680851063826</c:v>
                </c:pt>
                <c:pt idx="37">
                  <c:v>63.744680851063826</c:v>
                </c:pt>
                <c:pt idx="38">
                  <c:v>63.744680851063826</c:v>
                </c:pt>
                <c:pt idx="39">
                  <c:v>63.744680851063826</c:v>
                </c:pt>
                <c:pt idx="40">
                  <c:v>63.744680851063826</c:v>
                </c:pt>
                <c:pt idx="41">
                  <c:v>63.744680851063826</c:v>
                </c:pt>
                <c:pt idx="42">
                  <c:v>63.744680851063826</c:v>
                </c:pt>
                <c:pt idx="43">
                  <c:v>63.744680851063826</c:v>
                </c:pt>
                <c:pt idx="44">
                  <c:v>63.744680851063826</c:v>
                </c:pt>
                <c:pt idx="45">
                  <c:v>63.744680851063826</c:v>
                </c:pt>
                <c:pt idx="46">
                  <c:v>63.744680851063826</c:v>
                </c:pt>
                <c:pt idx="47" formatCode="#,##0_);[Red]\(#,##0\)">
                  <c:v>63.744680851063826</c:v>
                </c:pt>
              </c:numCache>
            </c:numRef>
          </c:val>
          <c:smooth val="0"/>
          <c:extLst>
            <c:ext xmlns:c16="http://schemas.microsoft.com/office/drawing/2014/chart" uri="{C3380CC4-5D6E-409C-BE32-E72D297353CC}">
              <c16:uniqueId val="{00000001-34F9-4791-BABD-F7C2AA972176}"/>
            </c:ext>
          </c:extLst>
        </c:ser>
        <c:dLbls>
          <c:showLegendKey val="0"/>
          <c:showVal val="1"/>
          <c:showCatName val="0"/>
          <c:showSerName val="0"/>
          <c:showPercent val="0"/>
          <c:showBubbleSize val="0"/>
        </c:dLbls>
        <c:marker val="1"/>
        <c:smooth val="0"/>
        <c:axId val="875428480"/>
        <c:axId val="875425568"/>
      </c:lineChart>
      <c:catAx>
        <c:axId val="8754284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vert="wordArtVertRtl" wrap="square" anchor="ctr" anchorCtr="1"/>
          <a:lstStyle/>
          <a:p>
            <a:pPr>
              <a:defRPr sz="800" b="0" i="0" u="none" strike="noStrike" kern="1200" baseline="0">
                <a:solidFill>
                  <a:schemeClr val="tx1">
                    <a:lumMod val="65000"/>
                    <a:lumOff val="35000"/>
                  </a:schemeClr>
                </a:solidFill>
                <a:latin typeface="+mn-lt"/>
                <a:ea typeface="+mn-ea"/>
                <a:cs typeface="+mn-cs"/>
              </a:defRPr>
            </a:pPr>
            <a:endParaRPr lang="ja-JP"/>
          </a:p>
        </c:txPr>
        <c:crossAx val="875425568"/>
        <c:crosses val="autoZero"/>
        <c:auto val="1"/>
        <c:lblAlgn val="ctr"/>
        <c:lblOffset val="100"/>
        <c:noMultiLvlLbl val="0"/>
      </c:catAx>
      <c:valAx>
        <c:axId val="87542556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8754284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a:defRPr sz="1100" b="0" i="0" u="none" strike="noStrike" kern="1200" spc="0" baseline="0">
                <a:solidFill>
                  <a:schemeClr val="tx1">
                    <a:lumMod val="65000"/>
                    <a:lumOff val="35000"/>
                  </a:schemeClr>
                </a:solidFill>
                <a:latin typeface="+mn-lt"/>
                <a:ea typeface="+mn-ea"/>
                <a:cs typeface="+mn-cs"/>
              </a:defRPr>
            </a:pPr>
            <a:r>
              <a:rPr lang="ja-JP" altLang="en-US" sz="1100" b="1" dirty="0"/>
              <a:t>（５）在宅医療・介護連携（満点</a:t>
            </a:r>
            <a:r>
              <a:rPr lang="en-US" altLang="ja-JP" sz="1100" b="1" dirty="0"/>
              <a:t>105</a:t>
            </a:r>
            <a:r>
              <a:rPr lang="ja-JP" altLang="en-US" sz="1100" b="1" dirty="0"/>
              <a:t>点、平均点</a:t>
            </a:r>
            <a:r>
              <a:rPr lang="en-US" altLang="ja-JP" sz="1100" b="1" dirty="0"/>
              <a:t>86.9</a:t>
            </a:r>
            <a:r>
              <a:rPr lang="ja-JP" altLang="en-US" sz="1100" b="1" dirty="0"/>
              <a:t>点、得点率</a:t>
            </a:r>
            <a:r>
              <a:rPr lang="en-US" altLang="ja-JP" sz="1100" b="1" dirty="0"/>
              <a:t>82.8</a:t>
            </a:r>
            <a:r>
              <a:rPr lang="ja-JP" altLang="en-US" sz="1100" b="1" dirty="0"/>
              <a:t>％</a:t>
            </a:r>
            <a:r>
              <a:rPr lang="ja-JP" altLang="en-US" sz="1100" dirty="0"/>
              <a:t>）</a:t>
            </a:r>
          </a:p>
        </c:rich>
      </c:tx>
      <c:layout>
        <c:manualLayout>
          <c:xMode val="edge"/>
          <c:yMode val="edge"/>
          <c:x val="0.27390858852171551"/>
          <c:y val="0"/>
        </c:manualLayout>
      </c:layout>
      <c:overlay val="0"/>
      <c:spPr>
        <a:noFill/>
        <a:ln>
          <a:noFill/>
        </a:ln>
        <a:effectLst/>
      </c:spPr>
      <c:txPr>
        <a:bodyPr rot="0" spcFirstLastPara="1" vertOverflow="ellipsis" vert="horz" wrap="square" anchor="ctr" anchorCtr="1"/>
        <a:lstStyle/>
        <a:p>
          <a:pPr algn="l">
            <a:defRPr sz="11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3.8026883003260958E-2"/>
          <c:y val="6.8226719895581503E-2"/>
          <c:w val="0.93611453113815324"/>
          <c:h val="0.77631188178038801"/>
        </c:manualLayout>
      </c:layout>
      <c:barChart>
        <c:barDir val="col"/>
        <c:grouping val="clustered"/>
        <c:varyColors val="0"/>
        <c:ser>
          <c:idx val="0"/>
          <c:order val="0"/>
          <c:spPr>
            <a:solidFill>
              <a:schemeClr val="accent1"/>
            </a:solidFill>
            <a:ln>
              <a:noFill/>
            </a:ln>
            <a:effectLst/>
          </c:spPr>
          <c:invertIfNegative val="0"/>
          <c:dLbls>
            <c:dLbl>
              <c:idx val="24"/>
              <c:layout>
                <c:manualLayout>
                  <c:x val="-8.6434247018189261E-3"/>
                  <c:y val="1.2089276930351721E-2"/>
                </c:manualLayout>
              </c:layout>
              <c:showLegendKey val="0"/>
              <c:showVal val="1"/>
              <c:showCatName val="0"/>
              <c:showSerName val="0"/>
              <c:showPercent val="0"/>
              <c:showBubbleSize val="0"/>
              <c:extLst>
                <c:ext xmlns:c15="http://schemas.microsoft.com/office/drawing/2012/chart" uri="{CE6537A1-D6FC-4f65-9D91-7224C49458BB}">
                  <c15:layout>
                    <c:manualLayout>
                      <c:w val="3.402051962635904E-2"/>
                      <c:h val="4.2267253456688372E-2"/>
                    </c:manualLayout>
                  </c15:layout>
                </c:ext>
                <c:ext xmlns:c16="http://schemas.microsoft.com/office/drawing/2014/chart" uri="{C3380CC4-5D6E-409C-BE32-E72D297353CC}">
                  <c16:uniqueId val="{00000000-0DB4-4370-ABFB-C152507CEDDA}"/>
                </c:ext>
              </c:extLst>
            </c:dLbl>
            <c:dLbl>
              <c:idx val="25"/>
              <c:layout>
                <c:manualLayout>
                  <c:x val="1.5558164463273952E-2"/>
                  <c:y val="6.0446384651758629E-3"/>
                </c:manualLayout>
              </c:layout>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extLst>
                <c:ext xmlns:c15="http://schemas.microsoft.com/office/drawing/2012/chart" uri="{CE6537A1-D6FC-4f65-9D91-7224C49458BB}">
                  <c15:layout>
                    <c:manualLayout>
                      <c:w val="3.402051962635904E-2"/>
                      <c:h val="3.6222614991512518E-2"/>
                    </c:manualLayout>
                  </c15:layout>
                </c:ext>
                <c:ext xmlns:c16="http://schemas.microsoft.com/office/drawing/2014/chart" uri="{C3380CC4-5D6E-409C-BE32-E72D297353CC}">
                  <c16:uniqueId val="{00000001-0DB4-4370-ABFB-C152507CEDDA}"/>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'Ⅱ(5)'!$S$9:$S$56</c:f>
              <c:strCache>
                <c:ptCount val="48"/>
                <c:pt idx="0">
                  <c:v>北海道</c:v>
                </c:pt>
                <c:pt idx="1">
                  <c:v>青森県</c:v>
                </c:pt>
                <c:pt idx="2">
                  <c:v>岩手県</c:v>
                </c:pt>
                <c:pt idx="3">
                  <c:v>宮城県</c:v>
                </c:pt>
                <c:pt idx="4">
                  <c:v>秋田県</c:v>
                </c:pt>
                <c:pt idx="5">
                  <c:v>山形県</c:v>
                </c:pt>
                <c:pt idx="6">
                  <c:v>福島県</c:v>
                </c:pt>
                <c:pt idx="7">
                  <c:v>茨城県</c:v>
                </c:pt>
                <c:pt idx="8">
                  <c:v>栃木県</c:v>
                </c:pt>
                <c:pt idx="9">
                  <c:v>群馬県</c:v>
                </c:pt>
                <c:pt idx="10">
                  <c:v>埼玉県</c:v>
                </c:pt>
                <c:pt idx="11">
                  <c:v>千葉県</c:v>
                </c:pt>
                <c:pt idx="12">
                  <c:v>東京都</c:v>
                </c:pt>
                <c:pt idx="13">
                  <c:v>神奈川県</c:v>
                </c:pt>
                <c:pt idx="14">
                  <c:v>新潟県</c:v>
                </c:pt>
                <c:pt idx="15">
                  <c:v>富山県</c:v>
                </c:pt>
                <c:pt idx="16">
                  <c:v>石川県</c:v>
                </c:pt>
                <c:pt idx="17">
                  <c:v>福井県</c:v>
                </c:pt>
                <c:pt idx="18">
                  <c:v>山梨県</c:v>
                </c:pt>
                <c:pt idx="19">
                  <c:v>長野県</c:v>
                </c:pt>
                <c:pt idx="20">
                  <c:v>岐阜県</c:v>
                </c:pt>
                <c:pt idx="21">
                  <c:v>静岡県</c:v>
                </c:pt>
                <c:pt idx="22">
                  <c:v>愛知県</c:v>
                </c:pt>
                <c:pt idx="23">
                  <c:v>三重県</c:v>
                </c:pt>
                <c:pt idx="24">
                  <c:v>滋賀県</c:v>
                </c:pt>
                <c:pt idx="25">
                  <c:v>京都府</c:v>
                </c:pt>
                <c:pt idx="26">
                  <c:v>大阪府</c:v>
                </c:pt>
                <c:pt idx="27">
                  <c:v>兵庫県</c:v>
                </c:pt>
                <c:pt idx="28">
                  <c:v>奈良県</c:v>
                </c:pt>
                <c:pt idx="29">
                  <c:v>和歌山県</c:v>
                </c:pt>
                <c:pt idx="30">
                  <c:v>鳥取県</c:v>
                </c:pt>
                <c:pt idx="31">
                  <c:v>島根県</c:v>
                </c:pt>
                <c:pt idx="32">
                  <c:v>岡山県</c:v>
                </c:pt>
                <c:pt idx="33">
                  <c:v>広島県</c:v>
                </c:pt>
                <c:pt idx="34">
                  <c:v>山口県</c:v>
                </c:pt>
                <c:pt idx="35">
                  <c:v>徳島県</c:v>
                </c:pt>
                <c:pt idx="36">
                  <c:v>香川県</c:v>
                </c:pt>
                <c:pt idx="37">
                  <c:v>愛媛県</c:v>
                </c:pt>
                <c:pt idx="38">
                  <c:v>高知県</c:v>
                </c:pt>
                <c:pt idx="39">
                  <c:v>福岡県</c:v>
                </c:pt>
                <c:pt idx="40">
                  <c:v>佐賀県</c:v>
                </c:pt>
                <c:pt idx="41">
                  <c:v>長崎県</c:v>
                </c:pt>
                <c:pt idx="42">
                  <c:v>熊本県</c:v>
                </c:pt>
                <c:pt idx="43">
                  <c:v>大分県</c:v>
                </c:pt>
                <c:pt idx="44">
                  <c:v>宮崎県</c:v>
                </c:pt>
                <c:pt idx="45">
                  <c:v>鹿児島県</c:v>
                </c:pt>
                <c:pt idx="46">
                  <c:v>沖縄県</c:v>
                </c:pt>
                <c:pt idx="47">
                  <c:v>平均</c:v>
                </c:pt>
              </c:strCache>
            </c:strRef>
          </c:cat>
          <c:val>
            <c:numRef>
              <c:f>'Ⅱ(5)'!$T$9:$T$56</c:f>
              <c:numCache>
                <c:formatCode>General</c:formatCode>
                <c:ptCount val="48"/>
                <c:pt idx="0">
                  <c:v>93</c:v>
                </c:pt>
                <c:pt idx="1">
                  <c:v>93</c:v>
                </c:pt>
                <c:pt idx="2">
                  <c:v>62</c:v>
                </c:pt>
                <c:pt idx="3">
                  <c:v>64</c:v>
                </c:pt>
                <c:pt idx="4">
                  <c:v>53</c:v>
                </c:pt>
                <c:pt idx="5">
                  <c:v>93</c:v>
                </c:pt>
                <c:pt idx="6">
                  <c:v>41</c:v>
                </c:pt>
                <c:pt idx="7">
                  <c:v>41</c:v>
                </c:pt>
                <c:pt idx="8">
                  <c:v>105</c:v>
                </c:pt>
                <c:pt idx="9">
                  <c:v>93</c:v>
                </c:pt>
                <c:pt idx="10">
                  <c:v>93</c:v>
                </c:pt>
                <c:pt idx="11">
                  <c:v>75</c:v>
                </c:pt>
                <c:pt idx="12">
                  <c:v>93</c:v>
                </c:pt>
                <c:pt idx="13">
                  <c:v>77</c:v>
                </c:pt>
                <c:pt idx="14">
                  <c:v>73</c:v>
                </c:pt>
                <c:pt idx="15">
                  <c:v>105</c:v>
                </c:pt>
                <c:pt idx="16">
                  <c:v>87</c:v>
                </c:pt>
                <c:pt idx="17">
                  <c:v>85</c:v>
                </c:pt>
                <c:pt idx="18">
                  <c:v>93</c:v>
                </c:pt>
                <c:pt idx="19">
                  <c:v>105</c:v>
                </c:pt>
                <c:pt idx="20">
                  <c:v>87</c:v>
                </c:pt>
                <c:pt idx="21">
                  <c:v>93</c:v>
                </c:pt>
                <c:pt idx="22">
                  <c:v>95</c:v>
                </c:pt>
                <c:pt idx="23">
                  <c:v>93</c:v>
                </c:pt>
                <c:pt idx="24">
                  <c:v>105</c:v>
                </c:pt>
                <c:pt idx="25">
                  <c:v>105</c:v>
                </c:pt>
                <c:pt idx="26">
                  <c:v>93</c:v>
                </c:pt>
                <c:pt idx="27">
                  <c:v>87</c:v>
                </c:pt>
                <c:pt idx="28">
                  <c:v>60</c:v>
                </c:pt>
                <c:pt idx="29">
                  <c:v>93</c:v>
                </c:pt>
                <c:pt idx="30">
                  <c:v>105</c:v>
                </c:pt>
                <c:pt idx="31">
                  <c:v>105</c:v>
                </c:pt>
                <c:pt idx="32">
                  <c:v>79</c:v>
                </c:pt>
                <c:pt idx="33">
                  <c:v>105</c:v>
                </c:pt>
                <c:pt idx="34">
                  <c:v>89</c:v>
                </c:pt>
                <c:pt idx="35">
                  <c:v>83</c:v>
                </c:pt>
                <c:pt idx="36">
                  <c:v>75</c:v>
                </c:pt>
                <c:pt idx="37">
                  <c:v>75</c:v>
                </c:pt>
                <c:pt idx="38">
                  <c:v>83</c:v>
                </c:pt>
                <c:pt idx="39">
                  <c:v>105</c:v>
                </c:pt>
                <c:pt idx="40">
                  <c:v>105</c:v>
                </c:pt>
                <c:pt idx="41">
                  <c:v>89</c:v>
                </c:pt>
                <c:pt idx="42">
                  <c:v>105</c:v>
                </c:pt>
                <c:pt idx="43">
                  <c:v>105</c:v>
                </c:pt>
                <c:pt idx="44">
                  <c:v>49</c:v>
                </c:pt>
                <c:pt idx="45">
                  <c:v>105</c:v>
                </c:pt>
                <c:pt idx="46">
                  <c:v>87</c:v>
                </c:pt>
                <c:pt idx="47" formatCode="#,##0.0_);[Red]\(#,##0.0\)">
                  <c:v>86.893617021276597</c:v>
                </c:pt>
              </c:numCache>
            </c:numRef>
          </c:val>
          <c:extLst>
            <c:ext xmlns:c16="http://schemas.microsoft.com/office/drawing/2014/chart" uri="{C3380CC4-5D6E-409C-BE32-E72D297353CC}">
              <c16:uniqueId val="{00000002-0DB4-4370-ABFB-C152507CEDDA}"/>
            </c:ext>
          </c:extLst>
        </c:ser>
        <c:dLbls>
          <c:showLegendKey val="0"/>
          <c:showVal val="1"/>
          <c:showCatName val="0"/>
          <c:showSerName val="0"/>
          <c:showPercent val="0"/>
          <c:showBubbleSize val="0"/>
        </c:dLbls>
        <c:gapWidth val="200"/>
        <c:axId val="1088481200"/>
        <c:axId val="1088473296"/>
      </c:barChart>
      <c:lineChart>
        <c:grouping val="standard"/>
        <c:varyColors val="0"/>
        <c:ser>
          <c:idx val="1"/>
          <c:order val="1"/>
          <c:spPr>
            <a:ln w="28575" cap="rnd">
              <a:solidFill>
                <a:srgbClr val="FF0000"/>
              </a:solidFill>
              <a:prstDash val="sysDash"/>
              <a:round/>
            </a:ln>
            <a:effectLst/>
          </c:spPr>
          <c:marker>
            <c:symbol val="none"/>
          </c:marker>
          <c:cat>
            <c:strRef>
              <c:f>'Ⅱ(5)'!$S$9:$S$56</c:f>
              <c:strCache>
                <c:ptCount val="48"/>
                <c:pt idx="0">
                  <c:v>北海道</c:v>
                </c:pt>
                <c:pt idx="1">
                  <c:v>青森県</c:v>
                </c:pt>
                <c:pt idx="2">
                  <c:v>岩手県</c:v>
                </c:pt>
                <c:pt idx="3">
                  <c:v>宮城県</c:v>
                </c:pt>
                <c:pt idx="4">
                  <c:v>秋田県</c:v>
                </c:pt>
                <c:pt idx="5">
                  <c:v>山形県</c:v>
                </c:pt>
                <c:pt idx="6">
                  <c:v>福島県</c:v>
                </c:pt>
                <c:pt idx="7">
                  <c:v>茨城県</c:v>
                </c:pt>
                <c:pt idx="8">
                  <c:v>栃木県</c:v>
                </c:pt>
                <c:pt idx="9">
                  <c:v>群馬県</c:v>
                </c:pt>
                <c:pt idx="10">
                  <c:v>埼玉県</c:v>
                </c:pt>
                <c:pt idx="11">
                  <c:v>千葉県</c:v>
                </c:pt>
                <c:pt idx="12">
                  <c:v>東京都</c:v>
                </c:pt>
                <c:pt idx="13">
                  <c:v>神奈川県</c:v>
                </c:pt>
                <c:pt idx="14">
                  <c:v>新潟県</c:v>
                </c:pt>
                <c:pt idx="15">
                  <c:v>富山県</c:v>
                </c:pt>
                <c:pt idx="16">
                  <c:v>石川県</c:v>
                </c:pt>
                <c:pt idx="17">
                  <c:v>福井県</c:v>
                </c:pt>
                <c:pt idx="18">
                  <c:v>山梨県</c:v>
                </c:pt>
                <c:pt idx="19">
                  <c:v>長野県</c:v>
                </c:pt>
                <c:pt idx="20">
                  <c:v>岐阜県</c:v>
                </c:pt>
                <c:pt idx="21">
                  <c:v>静岡県</c:v>
                </c:pt>
                <c:pt idx="22">
                  <c:v>愛知県</c:v>
                </c:pt>
                <c:pt idx="23">
                  <c:v>三重県</c:v>
                </c:pt>
                <c:pt idx="24">
                  <c:v>滋賀県</c:v>
                </c:pt>
                <c:pt idx="25">
                  <c:v>京都府</c:v>
                </c:pt>
                <c:pt idx="26">
                  <c:v>大阪府</c:v>
                </c:pt>
                <c:pt idx="27">
                  <c:v>兵庫県</c:v>
                </c:pt>
                <c:pt idx="28">
                  <c:v>奈良県</c:v>
                </c:pt>
                <c:pt idx="29">
                  <c:v>和歌山県</c:v>
                </c:pt>
                <c:pt idx="30">
                  <c:v>鳥取県</c:v>
                </c:pt>
                <c:pt idx="31">
                  <c:v>島根県</c:v>
                </c:pt>
                <c:pt idx="32">
                  <c:v>岡山県</c:v>
                </c:pt>
                <c:pt idx="33">
                  <c:v>広島県</c:v>
                </c:pt>
                <c:pt idx="34">
                  <c:v>山口県</c:v>
                </c:pt>
                <c:pt idx="35">
                  <c:v>徳島県</c:v>
                </c:pt>
                <c:pt idx="36">
                  <c:v>香川県</c:v>
                </c:pt>
                <c:pt idx="37">
                  <c:v>愛媛県</c:v>
                </c:pt>
                <c:pt idx="38">
                  <c:v>高知県</c:v>
                </c:pt>
                <c:pt idx="39">
                  <c:v>福岡県</c:v>
                </c:pt>
                <c:pt idx="40">
                  <c:v>佐賀県</c:v>
                </c:pt>
                <c:pt idx="41">
                  <c:v>長崎県</c:v>
                </c:pt>
                <c:pt idx="42">
                  <c:v>熊本県</c:v>
                </c:pt>
                <c:pt idx="43">
                  <c:v>大分県</c:v>
                </c:pt>
                <c:pt idx="44">
                  <c:v>宮崎県</c:v>
                </c:pt>
                <c:pt idx="45">
                  <c:v>鹿児島県</c:v>
                </c:pt>
                <c:pt idx="46">
                  <c:v>沖縄県</c:v>
                </c:pt>
                <c:pt idx="47">
                  <c:v>平均</c:v>
                </c:pt>
              </c:strCache>
            </c:strRef>
          </c:cat>
          <c:val>
            <c:numRef>
              <c:f>'Ⅱ(5)'!$U$9:$U$56</c:f>
              <c:numCache>
                <c:formatCode>General</c:formatCode>
                <c:ptCount val="48"/>
                <c:pt idx="0">
                  <c:v>86.893617021276597</c:v>
                </c:pt>
                <c:pt idx="1">
                  <c:v>86.893617021276597</c:v>
                </c:pt>
                <c:pt idx="2">
                  <c:v>86.893617021276597</c:v>
                </c:pt>
                <c:pt idx="3">
                  <c:v>86.893617021276597</c:v>
                </c:pt>
                <c:pt idx="4">
                  <c:v>86.893617021276597</c:v>
                </c:pt>
                <c:pt idx="5">
                  <c:v>86.893617021276597</c:v>
                </c:pt>
                <c:pt idx="6">
                  <c:v>86.893617021276597</c:v>
                </c:pt>
                <c:pt idx="7">
                  <c:v>86.893617021276597</c:v>
                </c:pt>
                <c:pt idx="8">
                  <c:v>86.893617021276597</c:v>
                </c:pt>
                <c:pt idx="9">
                  <c:v>86.893617021276597</c:v>
                </c:pt>
                <c:pt idx="10">
                  <c:v>86.893617021276597</c:v>
                </c:pt>
                <c:pt idx="11">
                  <c:v>86.893617021276597</c:v>
                </c:pt>
                <c:pt idx="12">
                  <c:v>86.893617021276597</c:v>
                </c:pt>
                <c:pt idx="13">
                  <c:v>86.893617021276597</c:v>
                </c:pt>
                <c:pt idx="14">
                  <c:v>86.893617021276597</c:v>
                </c:pt>
                <c:pt idx="15">
                  <c:v>86.893617021276597</c:v>
                </c:pt>
                <c:pt idx="16">
                  <c:v>86.893617021276597</c:v>
                </c:pt>
                <c:pt idx="17">
                  <c:v>86.893617021276597</c:v>
                </c:pt>
                <c:pt idx="18">
                  <c:v>86.893617021276597</c:v>
                </c:pt>
                <c:pt idx="19">
                  <c:v>86.893617021276597</c:v>
                </c:pt>
                <c:pt idx="20">
                  <c:v>86.893617021276597</c:v>
                </c:pt>
                <c:pt idx="21">
                  <c:v>86.893617021276597</c:v>
                </c:pt>
                <c:pt idx="22">
                  <c:v>86.893617021276597</c:v>
                </c:pt>
                <c:pt idx="23">
                  <c:v>86.893617021276597</c:v>
                </c:pt>
                <c:pt idx="24">
                  <c:v>86.893617021276597</c:v>
                </c:pt>
                <c:pt idx="25">
                  <c:v>86.893617021276597</c:v>
                </c:pt>
                <c:pt idx="26">
                  <c:v>86.893617021276597</c:v>
                </c:pt>
                <c:pt idx="27">
                  <c:v>86.893617021276597</c:v>
                </c:pt>
                <c:pt idx="28">
                  <c:v>86.893617021276597</c:v>
                </c:pt>
                <c:pt idx="29">
                  <c:v>86.893617021276597</c:v>
                </c:pt>
                <c:pt idx="30">
                  <c:v>86.893617021276597</c:v>
                </c:pt>
                <c:pt idx="31">
                  <c:v>86.893617021276597</c:v>
                </c:pt>
                <c:pt idx="32">
                  <c:v>86.893617021276597</c:v>
                </c:pt>
                <c:pt idx="33">
                  <c:v>86.893617021276597</c:v>
                </c:pt>
                <c:pt idx="34">
                  <c:v>86.893617021276597</c:v>
                </c:pt>
                <c:pt idx="35">
                  <c:v>86.893617021276597</c:v>
                </c:pt>
                <c:pt idx="36">
                  <c:v>86.893617021276597</c:v>
                </c:pt>
                <c:pt idx="37">
                  <c:v>86.893617021276597</c:v>
                </c:pt>
                <c:pt idx="38">
                  <c:v>86.893617021276597</c:v>
                </c:pt>
                <c:pt idx="39">
                  <c:v>86.893617021276597</c:v>
                </c:pt>
                <c:pt idx="40">
                  <c:v>86.893617021276597</c:v>
                </c:pt>
                <c:pt idx="41">
                  <c:v>86.893617021276597</c:v>
                </c:pt>
                <c:pt idx="42">
                  <c:v>86.893617021276597</c:v>
                </c:pt>
                <c:pt idx="43">
                  <c:v>86.893617021276597</c:v>
                </c:pt>
                <c:pt idx="44">
                  <c:v>86.893617021276597</c:v>
                </c:pt>
                <c:pt idx="45">
                  <c:v>86.893617021276597</c:v>
                </c:pt>
                <c:pt idx="46">
                  <c:v>86.893617021276597</c:v>
                </c:pt>
                <c:pt idx="47" formatCode="#,##0_);[Red]\(#,##0\)">
                  <c:v>86.893617021276597</c:v>
                </c:pt>
              </c:numCache>
            </c:numRef>
          </c:val>
          <c:smooth val="0"/>
          <c:extLst>
            <c:ext xmlns:c16="http://schemas.microsoft.com/office/drawing/2014/chart" uri="{C3380CC4-5D6E-409C-BE32-E72D297353CC}">
              <c16:uniqueId val="{00000003-0DB4-4370-ABFB-C152507CEDDA}"/>
            </c:ext>
          </c:extLst>
        </c:ser>
        <c:dLbls>
          <c:showLegendKey val="0"/>
          <c:showVal val="0"/>
          <c:showCatName val="0"/>
          <c:showSerName val="0"/>
          <c:showPercent val="0"/>
          <c:showBubbleSize val="0"/>
        </c:dLbls>
        <c:marker val="1"/>
        <c:smooth val="0"/>
        <c:axId val="1088481200"/>
        <c:axId val="1088473296"/>
      </c:lineChart>
      <c:dateAx>
        <c:axId val="108848120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0" spcFirstLastPara="1" vertOverflow="ellipsis" vert="wordArtVertRtl" wrap="square" anchor="ctr" anchorCtr="1"/>
          <a:lstStyle/>
          <a:p>
            <a:pPr>
              <a:defRPr sz="700" b="0" i="0" u="none" strike="noStrike" kern="1200" baseline="0">
                <a:solidFill>
                  <a:schemeClr val="tx1">
                    <a:lumMod val="65000"/>
                    <a:lumOff val="35000"/>
                  </a:schemeClr>
                </a:solidFill>
                <a:latin typeface="+mn-lt"/>
                <a:ea typeface="+mn-ea"/>
                <a:cs typeface="+mn-cs"/>
              </a:defRPr>
            </a:pPr>
            <a:endParaRPr lang="ja-JP"/>
          </a:p>
        </c:txPr>
        <c:crossAx val="1088473296"/>
        <c:crosses val="autoZero"/>
        <c:auto val="0"/>
        <c:lblOffset val="100"/>
        <c:baseTimeUnit val="days"/>
      </c:dateAx>
      <c:valAx>
        <c:axId val="1088473296"/>
        <c:scaling>
          <c:orientation val="minMax"/>
          <c:max val="110"/>
          <c:min val="40"/>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0884812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8" y="0"/>
            <a:ext cx="2949575" cy="498475"/>
          </a:xfrm>
          <a:prstGeom prst="rect">
            <a:avLst/>
          </a:prstGeom>
        </p:spPr>
        <p:txBody>
          <a:bodyPr vert="horz" lIns="91440" tIns="45720" rIns="91440" bIns="45720" rtlCol="0"/>
          <a:lstStyle>
            <a:lvl1pPr algn="r">
              <a:defRPr sz="1200"/>
            </a:lvl1pPr>
          </a:lstStyle>
          <a:p>
            <a:fld id="{4F33C05F-AEAD-4C83-AAFF-D51A70F08543}" type="datetimeFigureOut">
              <a:rPr kumimoji="1" lang="ja-JP" altLang="en-US" smtClean="0"/>
              <a:t>2021/3/29</a:t>
            </a:fld>
            <a:endParaRPr kumimoji="1" lang="ja-JP" altLang="en-US"/>
          </a:p>
        </p:txBody>
      </p:sp>
      <p:sp>
        <p:nvSpPr>
          <p:cNvPr id="4" name="スライド イメージ プレースホルダー 3"/>
          <p:cNvSpPr>
            <a:spLocks noGrp="1" noRot="1" noChangeAspect="1"/>
          </p:cNvSpPr>
          <p:nvPr>
            <p:ph type="sldImg" idx="2"/>
          </p:nvPr>
        </p:nvSpPr>
        <p:spPr>
          <a:xfrm>
            <a:off x="981075" y="1243013"/>
            <a:ext cx="484505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1038" y="4783138"/>
            <a:ext cx="5445125" cy="3913187"/>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8" y="9440863"/>
            <a:ext cx="2949575" cy="498475"/>
          </a:xfrm>
          <a:prstGeom prst="rect">
            <a:avLst/>
          </a:prstGeom>
        </p:spPr>
        <p:txBody>
          <a:bodyPr vert="horz" lIns="91440" tIns="45720" rIns="91440" bIns="45720" rtlCol="0" anchor="b"/>
          <a:lstStyle>
            <a:lvl1pPr algn="r">
              <a:defRPr sz="1200"/>
            </a:lvl1pPr>
          </a:lstStyle>
          <a:p>
            <a:fld id="{F2920664-6D83-481C-A152-5EFDA2979D54}" type="slidenum">
              <a:rPr kumimoji="1" lang="ja-JP" altLang="en-US" smtClean="0"/>
              <a:t>‹#›</a:t>
            </a:fld>
            <a:endParaRPr kumimoji="1" lang="ja-JP" altLang="en-US"/>
          </a:p>
        </p:txBody>
      </p:sp>
    </p:spTree>
    <p:extLst>
      <p:ext uri="{BB962C8B-B14F-4D97-AF65-F5344CB8AC3E}">
        <p14:creationId xmlns:p14="http://schemas.microsoft.com/office/powerpoint/2010/main" val="30512846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468313" y="815975"/>
            <a:ext cx="5892800" cy="408146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F842AE-3295-45B3-93F0-E3FFFE4BC0DD}"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0</a:t>
            </a:fld>
            <a:endPar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3593228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28663" y="750888"/>
            <a:ext cx="5422900" cy="3754437"/>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F842AE-3295-45B3-93F0-E3FFFE4BC0DD}"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7268343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28663" y="750888"/>
            <a:ext cx="5422900" cy="3754437"/>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F842AE-3295-45B3-93F0-E3FFFE4BC0DD}"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4395159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28663" y="750888"/>
            <a:ext cx="5422900" cy="3754437"/>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F842AE-3295-45B3-93F0-E3FFFE4BC0DD}"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5345858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28663" y="750888"/>
            <a:ext cx="5422900" cy="3754437"/>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F842AE-3295-45B3-93F0-E3FFFE4BC0DD}"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1167091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28663" y="750888"/>
            <a:ext cx="5422900" cy="3754437"/>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F842AE-3295-45B3-93F0-E3FFFE4BC0DD}"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6305760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468313" y="815975"/>
            <a:ext cx="5892800" cy="408146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F842AE-3295-45B3-93F0-E3FFFE4BC0DD}"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5674898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28663" y="750888"/>
            <a:ext cx="5422900" cy="3754437"/>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F842AE-3295-45B3-93F0-E3FFFE4BC0DD}"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7684472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28663" y="750888"/>
            <a:ext cx="5422900" cy="3754437"/>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F842AE-3295-45B3-93F0-E3FFFE4BC0DD}"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083740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28663" y="750888"/>
            <a:ext cx="5422900" cy="3754437"/>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F842AE-3295-45B3-93F0-E3FFFE4BC0DD}"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5391269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28663" y="750888"/>
            <a:ext cx="5422900" cy="3754437"/>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F842AE-3295-45B3-93F0-E3FFFE4BC0DD}"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4779167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28663" y="750888"/>
            <a:ext cx="5422900" cy="3754437"/>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F842AE-3295-45B3-93F0-E3FFFE4BC0DD}"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8923749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28663" y="750888"/>
            <a:ext cx="5422900" cy="3754437"/>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F842AE-3295-45B3-93F0-E3FFFE4BC0DD}"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3379929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28663" y="750888"/>
            <a:ext cx="5422900" cy="3754437"/>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F842AE-3295-45B3-93F0-E3FFFE4BC0DD}"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8552151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6"/>
            <a:ext cx="84201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95285" indent="0" algn="ctr">
              <a:buNone/>
              <a:defRPr>
                <a:solidFill>
                  <a:schemeClr val="tx1">
                    <a:tint val="75000"/>
                  </a:schemeClr>
                </a:solidFill>
              </a:defRPr>
            </a:lvl2pPr>
            <a:lvl3pPr marL="990570" indent="0" algn="ctr">
              <a:buNone/>
              <a:defRPr>
                <a:solidFill>
                  <a:schemeClr val="tx1">
                    <a:tint val="75000"/>
                  </a:schemeClr>
                </a:solidFill>
              </a:defRPr>
            </a:lvl3pPr>
            <a:lvl4pPr marL="1485854" indent="0" algn="ctr">
              <a:buNone/>
              <a:defRPr>
                <a:solidFill>
                  <a:schemeClr val="tx1">
                    <a:tint val="75000"/>
                  </a:schemeClr>
                </a:solidFill>
              </a:defRPr>
            </a:lvl4pPr>
            <a:lvl5pPr marL="1981139" indent="0" algn="ctr">
              <a:buNone/>
              <a:defRPr>
                <a:solidFill>
                  <a:schemeClr val="tx1">
                    <a:tint val="75000"/>
                  </a:schemeClr>
                </a:solidFill>
              </a:defRPr>
            </a:lvl5pPr>
            <a:lvl6pPr marL="2476424" indent="0" algn="ctr">
              <a:buNone/>
              <a:defRPr>
                <a:solidFill>
                  <a:schemeClr val="tx1">
                    <a:tint val="75000"/>
                  </a:schemeClr>
                </a:solidFill>
              </a:defRPr>
            </a:lvl6pPr>
            <a:lvl7pPr marL="2971709" indent="0" algn="ctr">
              <a:buNone/>
              <a:defRPr>
                <a:solidFill>
                  <a:schemeClr val="tx1">
                    <a:tint val="75000"/>
                  </a:schemeClr>
                </a:solidFill>
              </a:defRPr>
            </a:lvl7pPr>
            <a:lvl8pPr marL="3466993" indent="0" algn="ctr">
              <a:buNone/>
              <a:defRPr>
                <a:solidFill>
                  <a:schemeClr val="tx1">
                    <a:tint val="75000"/>
                  </a:schemeClr>
                </a:solidFill>
              </a:defRPr>
            </a:lvl8pPr>
            <a:lvl9pPr marL="3962278"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7372D545-8467-428C-B4B7-668AFE11EB3F}" type="datetimeFigureOut">
              <a:rPr kumimoji="1" lang="ja-JP" altLang="en-US" smtClean="0"/>
              <a:t>2021/3/29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27291544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7372D545-8467-428C-B4B7-668AFE11EB3F}" type="datetimeFigureOut">
              <a:rPr kumimoji="1" lang="ja-JP" altLang="en-US" smtClean="0"/>
              <a:t>2021/3/29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11714391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9"/>
            <a:ext cx="222885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95300" y="274639"/>
            <a:ext cx="652145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7372D545-8467-428C-B4B7-668AFE11EB3F}" type="datetimeFigureOut">
              <a:rPr kumimoji="1" lang="ja-JP" altLang="en-US" smtClean="0"/>
              <a:t>2021/3/29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2360067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7372D545-8467-428C-B4B7-668AFE11EB3F}" type="datetimeFigureOut">
              <a:rPr kumimoji="1" lang="ja-JP" altLang="en-US" smtClean="0"/>
              <a:t>2021/3/29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14280476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01"/>
            <a:ext cx="8420100" cy="1362075"/>
          </a:xfrm>
        </p:spPr>
        <p:txBody>
          <a:bodyPr anchor="t"/>
          <a:lstStyle>
            <a:lvl1pPr algn="l">
              <a:defRPr sz="4333"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82506" y="2906713"/>
            <a:ext cx="8420100" cy="1500187"/>
          </a:xfrm>
        </p:spPr>
        <p:txBody>
          <a:bodyPr anchor="b"/>
          <a:lstStyle>
            <a:lvl1pPr marL="0" indent="0">
              <a:buNone/>
              <a:defRPr sz="2167">
                <a:solidFill>
                  <a:schemeClr val="tx1">
                    <a:tint val="75000"/>
                  </a:schemeClr>
                </a:solidFill>
              </a:defRPr>
            </a:lvl1pPr>
            <a:lvl2pPr marL="495285" indent="0">
              <a:buNone/>
              <a:defRPr sz="1950">
                <a:solidFill>
                  <a:schemeClr val="tx1">
                    <a:tint val="75000"/>
                  </a:schemeClr>
                </a:solidFill>
              </a:defRPr>
            </a:lvl2pPr>
            <a:lvl3pPr marL="990570" indent="0">
              <a:buNone/>
              <a:defRPr sz="1733">
                <a:solidFill>
                  <a:schemeClr val="tx1">
                    <a:tint val="75000"/>
                  </a:schemeClr>
                </a:solidFill>
              </a:defRPr>
            </a:lvl3pPr>
            <a:lvl4pPr marL="1485854" indent="0">
              <a:buNone/>
              <a:defRPr sz="1517">
                <a:solidFill>
                  <a:schemeClr val="tx1">
                    <a:tint val="75000"/>
                  </a:schemeClr>
                </a:solidFill>
              </a:defRPr>
            </a:lvl4pPr>
            <a:lvl5pPr marL="1981139" indent="0">
              <a:buNone/>
              <a:defRPr sz="1517">
                <a:solidFill>
                  <a:schemeClr val="tx1">
                    <a:tint val="75000"/>
                  </a:schemeClr>
                </a:solidFill>
              </a:defRPr>
            </a:lvl5pPr>
            <a:lvl6pPr marL="2476424" indent="0">
              <a:buNone/>
              <a:defRPr sz="1517">
                <a:solidFill>
                  <a:schemeClr val="tx1">
                    <a:tint val="75000"/>
                  </a:schemeClr>
                </a:solidFill>
              </a:defRPr>
            </a:lvl6pPr>
            <a:lvl7pPr marL="2971709" indent="0">
              <a:buNone/>
              <a:defRPr sz="1517">
                <a:solidFill>
                  <a:schemeClr val="tx1">
                    <a:tint val="75000"/>
                  </a:schemeClr>
                </a:solidFill>
              </a:defRPr>
            </a:lvl7pPr>
            <a:lvl8pPr marL="3466993" indent="0">
              <a:buNone/>
              <a:defRPr sz="1517">
                <a:solidFill>
                  <a:schemeClr val="tx1">
                    <a:tint val="75000"/>
                  </a:schemeClr>
                </a:solidFill>
              </a:defRPr>
            </a:lvl8pPr>
            <a:lvl9pPr marL="3962278" indent="0">
              <a:buNone/>
              <a:defRPr sz="1517">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7372D545-8467-428C-B4B7-668AFE11EB3F}" type="datetimeFigureOut">
              <a:rPr kumimoji="1" lang="ja-JP" altLang="en-US" smtClean="0"/>
              <a:t>2021/3/29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1027989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95300" y="1600201"/>
            <a:ext cx="4375150" cy="4525963"/>
          </a:xfrm>
        </p:spPr>
        <p:txBody>
          <a:bodyPr/>
          <a:lstStyle>
            <a:lvl1pPr>
              <a:defRPr sz="3033"/>
            </a:lvl1pPr>
            <a:lvl2pPr>
              <a:defRPr sz="2600"/>
            </a:lvl2pPr>
            <a:lvl3pPr>
              <a:defRPr sz="2167"/>
            </a:lvl3pPr>
            <a:lvl4pPr>
              <a:defRPr sz="1950"/>
            </a:lvl4pPr>
            <a:lvl5pPr>
              <a:defRPr sz="1950"/>
            </a:lvl5pPr>
            <a:lvl6pPr>
              <a:defRPr sz="1950"/>
            </a:lvl6pPr>
            <a:lvl7pPr>
              <a:defRPr sz="1950"/>
            </a:lvl7pPr>
            <a:lvl8pPr>
              <a:defRPr sz="1950"/>
            </a:lvl8pPr>
            <a:lvl9pPr>
              <a:defRPr sz="195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5035550" y="1600201"/>
            <a:ext cx="4375150" cy="4525963"/>
          </a:xfrm>
        </p:spPr>
        <p:txBody>
          <a:bodyPr/>
          <a:lstStyle>
            <a:lvl1pPr>
              <a:defRPr sz="3033"/>
            </a:lvl1pPr>
            <a:lvl2pPr>
              <a:defRPr sz="2600"/>
            </a:lvl2pPr>
            <a:lvl3pPr>
              <a:defRPr sz="2167"/>
            </a:lvl3pPr>
            <a:lvl4pPr>
              <a:defRPr sz="1950"/>
            </a:lvl4pPr>
            <a:lvl5pPr>
              <a:defRPr sz="1950"/>
            </a:lvl5pPr>
            <a:lvl6pPr>
              <a:defRPr sz="1950"/>
            </a:lvl6pPr>
            <a:lvl7pPr>
              <a:defRPr sz="1950"/>
            </a:lvl7pPr>
            <a:lvl8pPr>
              <a:defRPr sz="1950"/>
            </a:lvl8pPr>
            <a:lvl9pPr>
              <a:defRPr sz="195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7372D545-8467-428C-B4B7-668AFE11EB3F}" type="datetimeFigureOut">
              <a:rPr kumimoji="1" lang="ja-JP" altLang="en-US" smtClean="0"/>
              <a:t>2021/3/29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12585558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95300" y="1535113"/>
            <a:ext cx="4376870" cy="639762"/>
          </a:xfrm>
        </p:spPr>
        <p:txBody>
          <a:bodyPr anchor="b"/>
          <a:lstStyle>
            <a:lvl1pPr marL="0" indent="0">
              <a:buNone/>
              <a:defRPr sz="2600" b="1"/>
            </a:lvl1pPr>
            <a:lvl2pPr marL="495285" indent="0">
              <a:buNone/>
              <a:defRPr sz="2167" b="1"/>
            </a:lvl2pPr>
            <a:lvl3pPr marL="990570" indent="0">
              <a:buNone/>
              <a:defRPr sz="1950" b="1"/>
            </a:lvl3pPr>
            <a:lvl4pPr marL="1485854" indent="0">
              <a:buNone/>
              <a:defRPr sz="1733" b="1"/>
            </a:lvl4pPr>
            <a:lvl5pPr marL="1981139" indent="0">
              <a:buNone/>
              <a:defRPr sz="1733" b="1"/>
            </a:lvl5pPr>
            <a:lvl6pPr marL="2476424" indent="0">
              <a:buNone/>
              <a:defRPr sz="1733" b="1"/>
            </a:lvl6pPr>
            <a:lvl7pPr marL="2971709" indent="0">
              <a:buNone/>
              <a:defRPr sz="1733" b="1"/>
            </a:lvl7pPr>
            <a:lvl8pPr marL="3466993" indent="0">
              <a:buNone/>
              <a:defRPr sz="1733" b="1"/>
            </a:lvl8pPr>
            <a:lvl9pPr marL="3962278" indent="0">
              <a:buNone/>
              <a:defRPr sz="1733"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95300" y="2174875"/>
            <a:ext cx="4376870" cy="3951288"/>
          </a:xfrm>
        </p:spPr>
        <p:txBody>
          <a:bodyPr/>
          <a:lstStyle>
            <a:lvl1pPr>
              <a:defRPr sz="2600"/>
            </a:lvl1pPr>
            <a:lvl2pPr>
              <a:defRPr sz="2167"/>
            </a:lvl2pPr>
            <a:lvl3pPr>
              <a:defRPr sz="1950"/>
            </a:lvl3pPr>
            <a:lvl4pPr>
              <a:defRPr sz="1733"/>
            </a:lvl4pPr>
            <a:lvl5pPr>
              <a:defRPr sz="1733"/>
            </a:lvl5pPr>
            <a:lvl6pPr>
              <a:defRPr sz="1733"/>
            </a:lvl6pPr>
            <a:lvl7pPr>
              <a:defRPr sz="1733"/>
            </a:lvl7pPr>
            <a:lvl8pPr>
              <a:defRPr sz="1733"/>
            </a:lvl8pPr>
            <a:lvl9pPr>
              <a:defRPr sz="1733"/>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5032111" y="1535113"/>
            <a:ext cx="4378590" cy="639762"/>
          </a:xfrm>
        </p:spPr>
        <p:txBody>
          <a:bodyPr anchor="b"/>
          <a:lstStyle>
            <a:lvl1pPr marL="0" indent="0">
              <a:buNone/>
              <a:defRPr sz="2600" b="1"/>
            </a:lvl1pPr>
            <a:lvl2pPr marL="495285" indent="0">
              <a:buNone/>
              <a:defRPr sz="2167" b="1"/>
            </a:lvl2pPr>
            <a:lvl3pPr marL="990570" indent="0">
              <a:buNone/>
              <a:defRPr sz="1950" b="1"/>
            </a:lvl3pPr>
            <a:lvl4pPr marL="1485854" indent="0">
              <a:buNone/>
              <a:defRPr sz="1733" b="1"/>
            </a:lvl4pPr>
            <a:lvl5pPr marL="1981139" indent="0">
              <a:buNone/>
              <a:defRPr sz="1733" b="1"/>
            </a:lvl5pPr>
            <a:lvl6pPr marL="2476424" indent="0">
              <a:buNone/>
              <a:defRPr sz="1733" b="1"/>
            </a:lvl6pPr>
            <a:lvl7pPr marL="2971709" indent="0">
              <a:buNone/>
              <a:defRPr sz="1733" b="1"/>
            </a:lvl7pPr>
            <a:lvl8pPr marL="3466993" indent="0">
              <a:buNone/>
              <a:defRPr sz="1733" b="1"/>
            </a:lvl8pPr>
            <a:lvl9pPr marL="3962278" indent="0">
              <a:buNone/>
              <a:defRPr sz="1733"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5032111" y="2174875"/>
            <a:ext cx="4378590" cy="3951288"/>
          </a:xfrm>
        </p:spPr>
        <p:txBody>
          <a:bodyPr/>
          <a:lstStyle>
            <a:lvl1pPr>
              <a:defRPr sz="2600"/>
            </a:lvl1pPr>
            <a:lvl2pPr>
              <a:defRPr sz="2167"/>
            </a:lvl2pPr>
            <a:lvl3pPr>
              <a:defRPr sz="1950"/>
            </a:lvl3pPr>
            <a:lvl4pPr>
              <a:defRPr sz="1733"/>
            </a:lvl4pPr>
            <a:lvl5pPr>
              <a:defRPr sz="1733"/>
            </a:lvl5pPr>
            <a:lvl6pPr>
              <a:defRPr sz="1733"/>
            </a:lvl6pPr>
            <a:lvl7pPr>
              <a:defRPr sz="1733"/>
            </a:lvl7pPr>
            <a:lvl8pPr>
              <a:defRPr sz="1733"/>
            </a:lvl8pPr>
            <a:lvl9pPr>
              <a:defRPr sz="1733"/>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7372D545-8467-428C-B4B7-668AFE11EB3F}" type="datetimeFigureOut">
              <a:rPr kumimoji="1" lang="ja-JP" altLang="en-US" smtClean="0"/>
              <a:t>2021/3/29</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20796469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7372D545-8467-428C-B4B7-668AFE11EB3F}" type="datetimeFigureOut">
              <a:rPr kumimoji="1" lang="ja-JP" altLang="en-US" smtClean="0"/>
              <a:t>2021/3/29</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23757932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7372D545-8467-428C-B4B7-668AFE11EB3F}" type="datetimeFigureOut">
              <a:rPr kumimoji="1" lang="ja-JP" altLang="en-US" smtClean="0"/>
              <a:t>2021/3/29</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38347244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167"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872971" y="273051"/>
            <a:ext cx="5537729" cy="5853113"/>
          </a:xfrm>
        </p:spPr>
        <p:txBody>
          <a:bodyPr/>
          <a:lstStyle>
            <a:lvl1pPr>
              <a:defRPr sz="3467"/>
            </a:lvl1pPr>
            <a:lvl2pPr>
              <a:defRPr sz="3033"/>
            </a:lvl2pPr>
            <a:lvl3pPr>
              <a:defRPr sz="2600"/>
            </a:lvl3pPr>
            <a:lvl4pPr>
              <a:defRPr sz="2167"/>
            </a:lvl4pPr>
            <a:lvl5pPr>
              <a:defRPr sz="2167"/>
            </a:lvl5pPr>
            <a:lvl6pPr>
              <a:defRPr sz="2167"/>
            </a:lvl6pPr>
            <a:lvl7pPr>
              <a:defRPr sz="2167"/>
            </a:lvl7pPr>
            <a:lvl8pPr>
              <a:defRPr sz="2167"/>
            </a:lvl8pPr>
            <a:lvl9pPr>
              <a:defRPr sz="2167"/>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95300" y="1435101"/>
            <a:ext cx="3259006" cy="4691063"/>
          </a:xfrm>
        </p:spPr>
        <p:txBody>
          <a:bodyPr/>
          <a:lstStyle>
            <a:lvl1pPr marL="0" indent="0">
              <a:buNone/>
              <a:defRPr sz="1517"/>
            </a:lvl1pPr>
            <a:lvl2pPr marL="495285" indent="0">
              <a:buNone/>
              <a:defRPr sz="1300"/>
            </a:lvl2pPr>
            <a:lvl3pPr marL="990570" indent="0">
              <a:buNone/>
              <a:defRPr sz="1083"/>
            </a:lvl3pPr>
            <a:lvl4pPr marL="1485854" indent="0">
              <a:buNone/>
              <a:defRPr sz="975"/>
            </a:lvl4pPr>
            <a:lvl5pPr marL="1981139" indent="0">
              <a:buNone/>
              <a:defRPr sz="975"/>
            </a:lvl5pPr>
            <a:lvl6pPr marL="2476424" indent="0">
              <a:buNone/>
              <a:defRPr sz="975"/>
            </a:lvl6pPr>
            <a:lvl7pPr marL="2971709" indent="0">
              <a:buNone/>
              <a:defRPr sz="975"/>
            </a:lvl7pPr>
            <a:lvl8pPr marL="3466993" indent="0">
              <a:buNone/>
              <a:defRPr sz="975"/>
            </a:lvl8pPr>
            <a:lvl9pPr marL="3962278" indent="0">
              <a:buNone/>
              <a:defRPr sz="975"/>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7372D545-8467-428C-B4B7-668AFE11EB3F}" type="datetimeFigureOut">
              <a:rPr kumimoji="1" lang="ja-JP" altLang="en-US" smtClean="0"/>
              <a:t>2021/3/29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2266940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167" b="1"/>
            </a:lvl1pPr>
          </a:lstStyle>
          <a:p>
            <a:r>
              <a:rPr kumimoji="1" lang="ja-JP" altLang="en-US"/>
              <a:t>マスター タイトルの書式設定</a:t>
            </a:r>
          </a:p>
        </p:txBody>
      </p:sp>
      <p:sp>
        <p:nvSpPr>
          <p:cNvPr id="3" name="図プレースホルダー 2"/>
          <p:cNvSpPr>
            <a:spLocks noGrp="1"/>
          </p:cNvSpPr>
          <p:nvPr>
            <p:ph type="pic" idx="1"/>
          </p:nvPr>
        </p:nvSpPr>
        <p:spPr>
          <a:xfrm>
            <a:off x="1941645" y="612775"/>
            <a:ext cx="5943600" cy="4114800"/>
          </a:xfrm>
        </p:spPr>
        <p:txBody>
          <a:bodyPr/>
          <a:lstStyle>
            <a:lvl1pPr marL="0" indent="0">
              <a:buNone/>
              <a:defRPr sz="3467"/>
            </a:lvl1pPr>
            <a:lvl2pPr marL="495285" indent="0">
              <a:buNone/>
              <a:defRPr sz="3033"/>
            </a:lvl2pPr>
            <a:lvl3pPr marL="990570" indent="0">
              <a:buNone/>
              <a:defRPr sz="2600"/>
            </a:lvl3pPr>
            <a:lvl4pPr marL="1485854" indent="0">
              <a:buNone/>
              <a:defRPr sz="2167"/>
            </a:lvl4pPr>
            <a:lvl5pPr marL="1981139" indent="0">
              <a:buNone/>
              <a:defRPr sz="2167"/>
            </a:lvl5pPr>
            <a:lvl6pPr marL="2476424" indent="0">
              <a:buNone/>
              <a:defRPr sz="2167"/>
            </a:lvl6pPr>
            <a:lvl7pPr marL="2971709" indent="0">
              <a:buNone/>
              <a:defRPr sz="2167"/>
            </a:lvl7pPr>
            <a:lvl8pPr marL="3466993" indent="0">
              <a:buNone/>
              <a:defRPr sz="2167"/>
            </a:lvl8pPr>
            <a:lvl9pPr marL="3962278" indent="0">
              <a:buNone/>
              <a:defRPr sz="2167"/>
            </a:lvl9pPr>
          </a:lstStyle>
          <a:p>
            <a:r>
              <a:rPr kumimoji="1" lang="ja-JP" altLang="en-US"/>
              <a:t>図を追加</a:t>
            </a:r>
          </a:p>
        </p:txBody>
      </p:sp>
      <p:sp>
        <p:nvSpPr>
          <p:cNvPr id="4" name="テキスト プレースホルダー 3"/>
          <p:cNvSpPr>
            <a:spLocks noGrp="1"/>
          </p:cNvSpPr>
          <p:nvPr>
            <p:ph type="body" sz="half" idx="2"/>
          </p:nvPr>
        </p:nvSpPr>
        <p:spPr>
          <a:xfrm>
            <a:off x="1941645" y="5367338"/>
            <a:ext cx="5943600" cy="804862"/>
          </a:xfrm>
        </p:spPr>
        <p:txBody>
          <a:bodyPr/>
          <a:lstStyle>
            <a:lvl1pPr marL="0" indent="0">
              <a:buNone/>
              <a:defRPr sz="1517"/>
            </a:lvl1pPr>
            <a:lvl2pPr marL="495285" indent="0">
              <a:buNone/>
              <a:defRPr sz="1300"/>
            </a:lvl2pPr>
            <a:lvl3pPr marL="990570" indent="0">
              <a:buNone/>
              <a:defRPr sz="1083"/>
            </a:lvl3pPr>
            <a:lvl4pPr marL="1485854" indent="0">
              <a:buNone/>
              <a:defRPr sz="975"/>
            </a:lvl4pPr>
            <a:lvl5pPr marL="1981139" indent="0">
              <a:buNone/>
              <a:defRPr sz="975"/>
            </a:lvl5pPr>
            <a:lvl6pPr marL="2476424" indent="0">
              <a:buNone/>
              <a:defRPr sz="975"/>
            </a:lvl6pPr>
            <a:lvl7pPr marL="2971709" indent="0">
              <a:buNone/>
              <a:defRPr sz="975"/>
            </a:lvl7pPr>
            <a:lvl8pPr marL="3466993" indent="0">
              <a:buNone/>
              <a:defRPr sz="975"/>
            </a:lvl8pPr>
            <a:lvl9pPr marL="3962278" indent="0">
              <a:buNone/>
              <a:defRPr sz="975"/>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7372D545-8467-428C-B4B7-668AFE11EB3F}" type="datetimeFigureOut">
              <a:rPr kumimoji="1" lang="ja-JP" altLang="en-US" smtClean="0"/>
              <a:t>2021/3/29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20952824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300">
                <a:solidFill>
                  <a:schemeClr val="tx1">
                    <a:tint val="75000"/>
                  </a:schemeClr>
                </a:solidFill>
              </a:defRPr>
            </a:lvl1pPr>
          </a:lstStyle>
          <a:p>
            <a:fld id="{7372D545-8467-428C-B4B7-668AFE11EB3F}" type="datetimeFigureOut">
              <a:rPr kumimoji="1" lang="ja-JP" altLang="en-US" smtClean="0"/>
              <a:t>2021/3/29</a:t>
            </a:fld>
            <a:endParaRPr kumimoji="1" lang="ja-JP" altLang="en-US"/>
          </a:p>
        </p:txBody>
      </p:sp>
      <p:sp>
        <p:nvSpPr>
          <p:cNvPr id="5" name="フッター プレースホルダー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3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300">
                <a:solidFill>
                  <a:schemeClr val="tx1">
                    <a:tint val="75000"/>
                  </a:schemeClr>
                </a:solidFill>
              </a:defRPr>
            </a:lvl1p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1885104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90570" rtl="0" eaLnBrk="1" latinLnBrk="0" hangingPunct="1">
        <a:spcBef>
          <a:spcPct val="0"/>
        </a:spcBef>
        <a:buNone/>
        <a:defRPr kumimoji="1" sz="4767" kern="1200">
          <a:solidFill>
            <a:schemeClr val="tx1"/>
          </a:solidFill>
          <a:latin typeface="+mj-lt"/>
          <a:ea typeface="+mj-ea"/>
          <a:cs typeface="+mj-cs"/>
        </a:defRPr>
      </a:lvl1pPr>
    </p:titleStyle>
    <p:bodyStyle>
      <a:lvl1pPr marL="371464" indent="-371464" algn="l" defTabSz="990570" rtl="0" eaLnBrk="1" latinLnBrk="0" hangingPunct="1">
        <a:spcBef>
          <a:spcPct val="20000"/>
        </a:spcBef>
        <a:buFont typeface="Arial" pitchFamily="34" charset="0"/>
        <a:buChar char="•"/>
        <a:defRPr kumimoji="1" sz="3467" kern="1200">
          <a:solidFill>
            <a:schemeClr val="tx1"/>
          </a:solidFill>
          <a:latin typeface="+mn-lt"/>
          <a:ea typeface="+mn-ea"/>
          <a:cs typeface="+mn-cs"/>
        </a:defRPr>
      </a:lvl1pPr>
      <a:lvl2pPr marL="804838" indent="-309553" algn="l" defTabSz="990570" rtl="0" eaLnBrk="1" latinLnBrk="0" hangingPunct="1">
        <a:spcBef>
          <a:spcPct val="20000"/>
        </a:spcBef>
        <a:buFont typeface="Arial" pitchFamily="34" charset="0"/>
        <a:buChar char="–"/>
        <a:defRPr kumimoji="1" sz="3033" kern="1200">
          <a:solidFill>
            <a:schemeClr val="tx1"/>
          </a:solidFill>
          <a:latin typeface="+mn-lt"/>
          <a:ea typeface="+mn-ea"/>
          <a:cs typeface="+mn-cs"/>
        </a:defRPr>
      </a:lvl2pPr>
      <a:lvl3pPr marL="1238212" indent="-247642" algn="l" defTabSz="990570" rtl="0" eaLnBrk="1" latinLnBrk="0" hangingPunct="1">
        <a:spcBef>
          <a:spcPct val="20000"/>
        </a:spcBef>
        <a:buFont typeface="Arial" pitchFamily="34" charset="0"/>
        <a:buChar char="•"/>
        <a:defRPr kumimoji="1" sz="2600" kern="1200">
          <a:solidFill>
            <a:schemeClr val="tx1"/>
          </a:solidFill>
          <a:latin typeface="+mn-lt"/>
          <a:ea typeface="+mn-ea"/>
          <a:cs typeface="+mn-cs"/>
        </a:defRPr>
      </a:lvl3pPr>
      <a:lvl4pPr marL="1733497" indent="-247642" algn="l" defTabSz="990570" rtl="0" eaLnBrk="1" latinLnBrk="0" hangingPunct="1">
        <a:spcBef>
          <a:spcPct val="20000"/>
        </a:spcBef>
        <a:buFont typeface="Arial" pitchFamily="34" charset="0"/>
        <a:buChar char="–"/>
        <a:defRPr kumimoji="1" sz="2167" kern="1200">
          <a:solidFill>
            <a:schemeClr val="tx1"/>
          </a:solidFill>
          <a:latin typeface="+mn-lt"/>
          <a:ea typeface="+mn-ea"/>
          <a:cs typeface="+mn-cs"/>
        </a:defRPr>
      </a:lvl4pPr>
      <a:lvl5pPr marL="2228781" indent="-247642" algn="l" defTabSz="990570" rtl="0" eaLnBrk="1" latinLnBrk="0" hangingPunct="1">
        <a:spcBef>
          <a:spcPct val="20000"/>
        </a:spcBef>
        <a:buFont typeface="Arial" pitchFamily="34" charset="0"/>
        <a:buChar char="»"/>
        <a:defRPr kumimoji="1" sz="2167" kern="1200">
          <a:solidFill>
            <a:schemeClr val="tx1"/>
          </a:solidFill>
          <a:latin typeface="+mn-lt"/>
          <a:ea typeface="+mn-ea"/>
          <a:cs typeface="+mn-cs"/>
        </a:defRPr>
      </a:lvl5pPr>
      <a:lvl6pPr marL="2724066" indent="-247642" algn="l" defTabSz="990570" rtl="0" eaLnBrk="1" latinLnBrk="0" hangingPunct="1">
        <a:spcBef>
          <a:spcPct val="20000"/>
        </a:spcBef>
        <a:buFont typeface="Arial" pitchFamily="34" charset="0"/>
        <a:buChar char="•"/>
        <a:defRPr kumimoji="1" sz="2167" kern="1200">
          <a:solidFill>
            <a:schemeClr val="tx1"/>
          </a:solidFill>
          <a:latin typeface="+mn-lt"/>
          <a:ea typeface="+mn-ea"/>
          <a:cs typeface="+mn-cs"/>
        </a:defRPr>
      </a:lvl6pPr>
      <a:lvl7pPr marL="3219351" indent="-247642" algn="l" defTabSz="990570" rtl="0" eaLnBrk="1" latinLnBrk="0" hangingPunct="1">
        <a:spcBef>
          <a:spcPct val="20000"/>
        </a:spcBef>
        <a:buFont typeface="Arial" pitchFamily="34" charset="0"/>
        <a:buChar char="•"/>
        <a:defRPr kumimoji="1" sz="2167" kern="1200">
          <a:solidFill>
            <a:schemeClr val="tx1"/>
          </a:solidFill>
          <a:latin typeface="+mn-lt"/>
          <a:ea typeface="+mn-ea"/>
          <a:cs typeface="+mn-cs"/>
        </a:defRPr>
      </a:lvl7pPr>
      <a:lvl8pPr marL="3714636" indent="-247642" algn="l" defTabSz="990570" rtl="0" eaLnBrk="1" latinLnBrk="0" hangingPunct="1">
        <a:spcBef>
          <a:spcPct val="20000"/>
        </a:spcBef>
        <a:buFont typeface="Arial" pitchFamily="34" charset="0"/>
        <a:buChar char="•"/>
        <a:defRPr kumimoji="1" sz="2167" kern="1200">
          <a:solidFill>
            <a:schemeClr val="tx1"/>
          </a:solidFill>
          <a:latin typeface="+mn-lt"/>
          <a:ea typeface="+mn-ea"/>
          <a:cs typeface="+mn-cs"/>
        </a:defRPr>
      </a:lvl8pPr>
      <a:lvl9pPr marL="4209920" indent="-247642" algn="l" defTabSz="990570" rtl="0" eaLnBrk="1" latinLnBrk="0" hangingPunct="1">
        <a:spcBef>
          <a:spcPct val="20000"/>
        </a:spcBef>
        <a:buFont typeface="Arial" pitchFamily="34" charset="0"/>
        <a:buChar char="•"/>
        <a:defRPr kumimoji="1" sz="2167" kern="1200">
          <a:solidFill>
            <a:schemeClr val="tx1"/>
          </a:solidFill>
          <a:latin typeface="+mn-lt"/>
          <a:ea typeface="+mn-ea"/>
          <a:cs typeface="+mn-cs"/>
        </a:defRPr>
      </a:lvl9pPr>
    </p:bodyStyle>
    <p:otherStyle>
      <a:defPPr>
        <a:defRPr lang="ja-JP"/>
      </a:defPPr>
      <a:lvl1pPr marL="0" algn="l" defTabSz="990570" rtl="0" eaLnBrk="1" latinLnBrk="0" hangingPunct="1">
        <a:defRPr kumimoji="1" sz="1950" kern="1200">
          <a:solidFill>
            <a:schemeClr val="tx1"/>
          </a:solidFill>
          <a:latin typeface="+mn-lt"/>
          <a:ea typeface="+mn-ea"/>
          <a:cs typeface="+mn-cs"/>
        </a:defRPr>
      </a:lvl1pPr>
      <a:lvl2pPr marL="495285" algn="l" defTabSz="990570" rtl="0" eaLnBrk="1" latinLnBrk="0" hangingPunct="1">
        <a:defRPr kumimoji="1" sz="1950" kern="1200">
          <a:solidFill>
            <a:schemeClr val="tx1"/>
          </a:solidFill>
          <a:latin typeface="+mn-lt"/>
          <a:ea typeface="+mn-ea"/>
          <a:cs typeface="+mn-cs"/>
        </a:defRPr>
      </a:lvl2pPr>
      <a:lvl3pPr marL="990570" algn="l" defTabSz="990570" rtl="0" eaLnBrk="1" latinLnBrk="0" hangingPunct="1">
        <a:defRPr kumimoji="1" sz="1950" kern="1200">
          <a:solidFill>
            <a:schemeClr val="tx1"/>
          </a:solidFill>
          <a:latin typeface="+mn-lt"/>
          <a:ea typeface="+mn-ea"/>
          <a:cs typeface="+mn-cs"/>
        </a:defRPr>
      </a:lvl3pPr>
      <a:lvl4pPr marL="1485854" algn="l" defTabSz="990570" rtl="0" eaLnBrk="1" latinLnBrk="0" hangingPunct="1">
        <a:defRPr kumimoji="1" sz="1950" kern="1200">
          <a:solidFill>
            <a:schemeClr val="tx1"/>
          </a:solidFill>
          <a:latin typeface="+mn-lt"/>
          <a:ea typeface="+mn-ea"/>
          <a:cs typeface="+mn-cs"/>
        </a:defRPr>
      </a:lvl4pPr>
      <a:lvl5pPr marL="1981139" algn="l" defTabSz="990570" rtl="0" eaLnBrk="1" latinLnBrk="0" hangingPunct="1">
        <a:defRPr kumimoji="1" sz="1950" kern="1200">
          <a:solidFill>
            <a:schemeClr val="tx1"/>
          </a:solidFill>
          <a:latin typeface="+mn-lt"/>
          <a:ea typeface="+mn-ea"/>
          <a:cs typeface="+mn-cs"/>
        </a:defRPr>
      </a:lvl5pPr>
      <a:lvl6pPr marL="2476424" algn="l" defTabSz="990570" rtl="0" eaLnBrk="1" latinLnBrk="0" hangingPunct="1">
        <a:defRPr kumimoji="1" sz="1950" kern="1200">
          <a:solidFill>
            <a:schemeClr val="tx1"/>
          </a:solidFill>
          <a:latin typeface="+mn-lt"/>
          <a:ea typeface="+mn-ea"/>
          <a:cs typeface="+mn-cs"/>
        </a:defRPr>
      </a:lvl6pPr>
      <a:lvl7pPr marL="2971709" algn="l" defTabSz="990570" rtl="0" eaLnBrk="1" latinLnBrk="0" hangingPunct="1">
        <a:defRPr kumimoji="1" sz="1950" kern="1200">
          <a:solidFill>
            <a:schemeClr val="tx1"/>
          </a:solidFill>
          <a:latin typeface="+mn-lt"/>
          <a:ea typeface="+mn-ea"/>
          <a:cs typeface="+mn-cs"/>
        </a:defRPr>
      </a:lvl7pPr>
      <a:lvl8pPr marL="3466993" algn="l" defTabSz="990570" rtl="0" eaLnBrk="1" latinLnBrk="0" hangingPunct="1">
        <a:defRPr kumimoji="1" sz="1950" kern="1200">
          <a:solidFill>
            <a:schemeClr val="tx1"/>
          </a:solidFill>
          <a:latin typeface="+mn-lt"/>
          <a:ea typeface="+mn-ea"/>
          <a:cs typeface="+mn-cs"/>
        </a:defRPr>
      </a:lvl8pPr>
      <a:lvl9pPr marL="3962278" algn="l" defTabSz="990570" rtl="0" eaLnBrk="1" latinLnBrk="0" hangingPunct="1">
        <a:defRPr kumimoji="1" sz="19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正方形/長方形 27"/>
          <p:cNvSpPr/>
          <p:nvPr/>
        </p:nvSpPr>
        <p:spPr>
          <a:xfrm>
            <a:off x="0" y="-27383"/>
            <a:ext cx="9906000" cy="41668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393" tIns="45697" rIns="91393" bIns="45697" anchor="ctr"/>
          <a:lstStyle/>
          <a:p>
            <a:pPr algn="ctr">
              <a:defRPr/>
            </a:pPr>
            <a:r>
              <a:rPr lang="en-US" altLang="ja-JP" sz="2000" b="1" dirty="0" smtClean="0">
                <a:solidFill>
                  <a:prstClr val="white"/>
                </a:solidFill>
                <a:latin typeface="Meiryo UI" panose="020B0604030504040204" pitchFamily="50" charset="-128"/>
                <a:ea typeface="Meiryo UI" panose="020B0604030504040204" pitchFamily="50" charset="-128"/>
              </a:rPr>
              <a:t>2019</a:t>
            </a:r>
            <a:r>
              <a:rPr lang="ja-JP" altLang="en-US" sz="2000" b="1" dirty="0">
                <a:solidFill>
                  <a:prstClr val="white"/>
                </a:solidFill>
                <a:latin typeface="Meiryo UI" panose="020B0604030504040204" pitchFamily="50" charset="-128"/>
                <a:ea typeface="Meiryo UI" panose="020B0604030504040204" pitchFamily="50" charset="-128"/>
              </a:rPr>
              <a:t>年度（都道府県分） 　保険者機能強化推進交付</a:t>
            </a:r>
            <a:r>
              <a:rPr lang="ja-JP" altLang="en-US" sz="2000" b="1" dirty="0" smtClean="0">
                <a:solidFill>
                  <a:prstClr val="white"/>
                </a:solidFill>
                <a:latin typeface="Meiryo UI" panose="020B0604030504040204" pitchFamily="50" charset="-128"/>
                <a:ea typeface="Meiryo UI" panose="020B0604030504040204" pitchFamily="50" charset="-128"/>
              </a:rPr>
              <a:t>金に</a:t>
            </a:r>
            <a:r>
              <a:rPr lang="ja-JP" altLang="en-US" sz="2000" b="1" dirty="0">
                <a:solidFill>
                  <a:prstClr val="white"/>
                </a:solidFill>
                <a:latin typeface="Meiryo UI" panose="020B0604030504040204" pitchFamily="50" charset="-128"/>
                <a:ea typeface="Meiryo UI" panose="020B0604030504040204" pitchFamily="50" charset="-128"/>
              </a:rPr>
              <a:t>係る評価結果</a:t>
            </a:r>
            <a:endParaRPr lang="en-US" altLang="ja-JP" sz="2000" b="1" dirty="0">
              <a:solidFill>
                <a:prstClr val="white"/>
              </a:solidFill>
              <a:latin typeface="Meiryo UI" panose="020B0604030504040204" pitchFamily="50" charset="-128"/>
              <a:ea typeface="Meiryo UI" panose="020B0604030504040204" pitchFamily="50" charset="-128"/>
            </a:endParaRPr>
          </a:p>
        </p:txBody>
      </p:sp>
      <p:sp>
        <p:nvSpPr>
          <p:cNvPr id="4" name="スライド番号プレースホルダー 1"/>
          <p:cNvSpPr>
            <a:spLocks noGrp="1"/>
          </p:cNvSpPr>
          <p:nvPr>
            <p:ph type="sldNum" sz="quarter" idx="12"/>
          </p:nvPr>
        </p:nvSpPr>
        <p:spPr>
          <a:xfrm>
            <a:off x="7545288" y="6511431"/>
            <a:ext cx="2301769" cy="365125"/>
          </a:xfrm>
        </p:spPr>
        <p:txBody>
          <a:bodyPr/>
          <a:lstStyle/>
          <a:p>
            <a:r>
              <a:rPr lang="en-US" altLang="ja-JP" sz="1100" dirty="0" smtClean="0">
                <a:solidFill>
                  <a:schemeClr val="tx1"/>
                </a:solidFill>
                <a:latin typeface="+mj-ea"/>
                <a:ea typeface="+mj-ea"/>
              </a:rPr>
              <a:t>1</a:t>
            </a:r>
            <a:endParaRPr lang="ja-JP" altLang="en-US" sz="1100" dirty="0">
              <a:solidFill>
                <a:schemeClr val="tx1"/>
              </a:solidFill>
              <a:latin typeface="+mj-ea"/>
              <a:ea typeface="+mj-ea"/>
            </a:endParaRPr>
          </a:p>
        </p:txBody>
      </p:sp>
      <p:graphicFrame>
        <p:nvGraphicFramePr>
          <p:cNvPr id="5" name="グラフ 4"/>
          <p:cNvGraphicFramePr>
            <a:graphicFrameLocks/>
          </p:cNvGraphicFramePr>
          <p:nvPr>
            <p:extLst>
              <p:ext uri="{D42A27DB-BD31-4B8C-83A1-F6EECF244321}">
                <p14:modId xmlns:p14="http://schemas.microsoft.com/office/powerpoint/2010/main" val="3468636099"/>
              </p:ext>
            </p:extLst>
          </p:nvPr>
        </p:nvGraphicFramePr>
        <p:xfrm>
          <a:off x="95251" y="263495"/>
          <a:ext cx="9810749" cy="638655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511852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正方形/長方形 27"/>
          <p:cNvSpPr/>
          <p:nvPr/>
        </p:nvSpPr>
        <p:spPr>
          <a:xfrm>
            <a:off x="0" y="-27383"/>
            <a:ext cx="9906000" cy="362361"/>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91393" tIns="45697" rIns="91393" bIns="45697" anchor="ctr"/>
          <a:lstStyle/>
          <a:p>
            <a:pPr algn="ctr"/>
            <a:r>
              <a:rPr lang="en-US" altLang="ja-JP" sz="2000" b="1" dirty="0" smtClean="0">
                <a:latin typeface="Meiryo UI" panose="020B0604030504040204" pitchFamily="50" charset="-128"/>
                <a:ea typeface="Meiryo UI" panose="020B0604030504040204" pitchFamily="50" charset="-128"/>
              </a:rPr>
              <a:t>2019</a:t>
            </a:r>
            <a:r>
              <a:rPr lang="ja-JP" altLang="en-US" sz="2000" b="1" dirty="0">
                <a:latin typeface="Meiryo UI" panose="020B0604030504040204" pitchFamily="50" charset="-128"/>
                <a:ea typeface="Meiryo UI" panose="020B0604030504040204" pitchFamily="50" charset="-128"/>
              </a:rPr>
              <a:t>年度（都道府県分） 　　</a:t>
            </a:r>
            <a:r>
              <a:rPr lang="en-US" altLang="ja-JP" sz="2000" b="1" dirty="0">
                <a:latin typeface="Meiryo UI" panose="020B0604030504040204" pitchFamily="50" charset="-128"/>
                <a:ea typeface="Meiryo UI" panose="020B0604030504040204" pitchFamily="50" charset="-128"/>
              </a:rPr>
              <a:t> Ⅱ </a:t>
            </a:r>
            <a:r>
              <a:rPr lang="ja-JP" altLang="ja-JP" sz="2000" b="1" dirty="0" smtClean="0">
                <a:latin typeface="Meiryo UI" panose="020B0604030504040204" pitchFamily="50" charset="-128"/>
                <a:ea typeface="Meiryo UI" panose="020B0604030504040204" pitchFamily="50" charset="-128"/>
              </a:rPr>
              <a:t>（</a:t>
            </a:r>
            <a:r>
              <a:rPr lang="ja-JP" altLang="en-US" sz="2000" b="1" dirty="0">
                <a:latin typeface="Meiryo UI" panose="020B0604030504040204" pitchFamily="50" charset="-128"/>
                <a:ea typeface="Meiryo UI" panose="020B0604030504040204" pitchFamily="50" charset="-128"/>
              </a:rPr>
              <a:t>６</a:t>
            </a:r>
            <a:r>
              <a:rPr lang="ja-JP" altLang="ja-JP" sz="2000" b="1" dirty="0">
                <a:latin typeface="Meiryo UI" panose="020B0604030504040204" pitchFamily="50" charset="-128"/>
                <a:ea typeface="Meiryo UI" panose="020B0604030504040204" pitchFamily="50" charset="-128"/>
              </a:rPr>
              <a:t>）認知症総合支援</a:t>
            </a:r>
            <a:endParaRPr lang="ja-JP" altLang="ja-JP" sz="2000" dirty="0">
              <a:latin typeface="Meiryo UI" panose="020B0604030504040204" pitchFamily="50" charset="-128"/>
              <a:ea typeface="Meiryo UI" panose="020B0604030504040204" pitchFamily="50" charset="-128"/>
            </a:endParaRPr>
          </a:p>
        </p:txBody>
      </p:sp>
      <p:sp>
        <p:nvSpPr>
          <p:cNvPr id="27" name="スライド番号プレースホルダー 3">
            <a:extLst>
              <a:ext uri="{FF2B5EF4-FFF2-40B4-BE49-F238E27FC236}">
                <a16:creationId xmlns:a16="http://schemas.microsoft.com/office/drawing/2014/main" id="{8537117C-0A37-4387-89BE-51510082BF6F}"/>
              </a:ext>
            </a:extLst>
          </p:cNvPr>
          <p:cNvSpPr>
            <a:spLocks noGrp="1"/>
          </p:cNvSpPr>
          <p:nvPr>
            <p:ph type="sldNum" sz="quarter" idx="12"/>
          </p:nvPr>
        </p:nvSpPr>
        <p:spPr>
          <a:xfrm>
            <a:off x="7551521" y="6399542"/>
            <a:ext cx="2311400" cy="365125"/>
          </a:xfrm>
        </p:spPr>
        <p:txBody>
          <a:bodyPr/>
          <a:lstStyle/>
          <a:p>
            <a:pPr>
              <a:defRPr/>
            </a:pPr>
            <a:r>
              <a:rPr lang="en-US" altLang="ja-JP" sz="1100" dirty="0" smtClean="0">
                <a:solidFill>
                  <a:schemeClr val="tx1"/>
                </a:solidFill>
                <a:latin typeface="+mj-ea"/>
                <a:ea typeface="+mj-ea"/>
              </a:rPr>
              <a:t>10</a:t>
            </a:r>
            <a:endParaRPr kumimoji="1" lang="ja-JP" altLang="en-US" sz="1100" dirty="0">
              <a:solidFill>
                <a:schemeClr val="tx1"/>
              </a:solidFill>
              <a:latin typeface="+mj-ea"/>
              <a:ea typeface="+mj-ea"/>
            </a:endParaRPr>
          </a:p>
        </p:txBody>
      </p:sp>
      <p:graphicFrame>
        <p:nvGraphicFramePr>
          <p:cNvPr id="3" name="表 2"/>
          <p:cNvGraphicFramePr>
            <a:graphicFrameLocks noGrp="1"/>
          </p:cNvGraphicFramePr>
          <p:nvPr>
            <p:extLst/>
          </p:nvPr>
        </p:nvGraphicFramePr>
        <p:xfrm>
          <a:off x="109773" y="431173"/>
          <a:ext cx="9676280" cy="1912620"/>
        </p:xfrm>
        <a:graphic>
          <a:graphicData uri="http://schemas.openxmlformats.org/drawingml/2006/table">
            <a:tbl>
              <a:tblPr firstRow="1" bandRow="1">
                <a:tableStyleId>{5C22544A-7EE6-4342-B048-85BDC9FD1C3A}</a:tableStyleId>
              </a:tblPr>
              <a:tblGrid>
                <a:gridCol w="208280">
                  <a:extLst>
                    <a:ext uri="{9D8B030D-6E8A-4147-A177-3AD203B41FA5}">
                      <a16:colId xmlns:a16="http://schemas.microsoft.com/office/drawing/2014/main" val="897722632"/>
                    </a:ext>
                  </a:extLst>
                </a:gridCol>
                <a:gridCol w="8532000">
                  <a:extLst>
                    <a:ext uri="{9D8B030D-6E8A-4147-A177-3AD203B41FA5}">
                      <a16:colId xmlns:a16="http://schemas.microsoft.com/office/drawing/2014/main" val="1624404869"/>
                    </a:ext>
                  </a:extLst>
                </a:gridCol>
                <a:gridCol w="468000">
                  <a:extLst>
                    <a:ext uri="{9D8B030D-6E8A-4147-A177-3AD203B41FA5}">
                      <a16:colId xmlns:a16="http://schemas.microsoft.com/office/drawing/2014/main" val="739993648"/>
                    </a:ext>
                  </a:extLst>
                </a:gridCol>
                <a:gridCol w="468000">
                  <a:extLst>
                    <a:ext uri="{9D8B030D-6E8A-4147-A177-3AD203B41FA5}">
                      <a16:colId xmlns:a16="http://schemas.microsoft.com/office/drawing/2014/main" val="300635064"/>
                    </a:ext>
                  </a:extLst>
                </a:gridCol>
              </a:tblGrid>
              <a:tr h="0">
                <a:tc>
                  <a:txBody>
                    <a:bodyPr/>
                    <a:lstStyle/>
                    <a:p>
                      <a:pPr algn="ctr"/>
                      <a:endParaRPr kumimoji="1" lang="ja-JP" altLang="en-US" sz="1100" dirty="0">
                        <a:latin typeface="+mn-ea"/>
                        <a:ea typeface="+mn-ea"/>
                      </a:endParaRPr>
                    </a:p>
                  </a:txBody>
                  <a:tcPr anchor="ctr"/>
                </a:tc>
                <a:tc>
                  <a:txBody>
                    <a:bodyPr/>
                    <a:lstStyle/>
                    <a:p>
                      <a:pPr algn="ctr"/>
                      <a:r>
                        <a:rPr kumimoji="1" lang="ja-JP" altLang="en-US" sz="1050" dirty="0" smtClean="0">
                          <a:latin typeface="+mn-ea"/>
                          <a:ea typeface="+mn-ea"/>
                        </a:rPr>
                        <a:t>評価指標</a:t>
                      </a:r>
                      <a:endParaRPr kumimoji="1" lang="ja-JP" altLang="en-US" sz="1050" dirty="0">
                        <a:latin typeface="+mn-ea"/>
                        <a:ea typeface="+mn-ea"/>
                      </a:endParaRPr>
                    </a:p>
                  </a:txBody>
                  <a:tcPr/>
                </a:tc>
                <a:tc>
                  <a:txBody>
                    <a:bodyPr/>
                    <a:lstStyle/>
                    <a:p>
                      <a:pPr algn="ctr"/>
                      <a:r>
                        <a:rPr kumimoji="1" lang="ja-JP" altLang="en-US" sz="1050" dirty="0" smtClean="0">
                          <a:latin typeface="+mn-ea"/>
                          <a:ea typeface="+mn-ea"/>
                        </a:rPr>
                        <a:t>得点</a:t>
                      </a:r>
                      <a:endParaRPr kumimoji="1" lang="ja-JP" altLang="en-US" sz="1050" dirty="0">
                        <a:latin typeface="+mn-ea"/>
                        <a:ea typeface="+mn-ea"/>
                      </a:endParaRPr>
                    </a:p>
                  </a:txBody>
                  <a:tcPr anchor="ctr"/>
                </a:tc>
                <a:tc>
                  <a:txBody>
                    <a:bodyPr/>
                    <a:lstStyle/>
                    <a:p>
                      <a:pPr algn="ctr"/>
                      <a:r>
                        <a:rPr kumimoji="1" lang="ja-JP" altLang="en-US" sz="1050" dirty="0" smtClean="0">
                          <a:latin typeface="+mn-ea"/>
                          <a:ea typeface="+mn-ea"/>
                        </a:rPr>
                        <a:t>平均</a:t>
                      </a:r>
                      <a:endParaRPr kumimoji="1" lang="ja-JP" altLang="en-US" sz="1050" dirty="0">
                        <a:latin typeface="+mn-ea"/>
                        <a:ea typeface="+mn-ea"/>
                      </a:endParaRPr>
                    </a:p>
                  </a:txBody>
                  <a:tcPr anchor="ctr"/>
                </a:tc>
                <a:extLst>
                  <a:ext uri="{0D108BD9-81ED-4DB2-BD59-A6C34878D82A}">
                    <a16:rowId xmlns:a16="http://schemas.microsoft.com/office/drawing/2014/main" val="2535473127"/>
                  </a:ext>
                </a:extLst>
              </a:tr>
              <a:tr h="0">
                <a:tc gridSpan="4">
                  <a:txBody>
                    <a:bodyPr/>
                    <a:lstStyle/>
                    <a:p>
                      <a:r>
                        <a:rPr kumimoji="1" lang="ja-JP" altLang="ja-JP" sz="1050" kern="1200" dirty="0" smtClean="0">
                          <a:solidFill>
                            <a:schemeClr val="dk1"/>
                          </a:solidFill>
                          <a:effectLst/>
                          <a:latin typeface="+mn-ea"/>
                          <a:ea typeface="+mn-ea"/>
                          <a:cs typeface="+mn-cs"/>
                        </a:rPr>
                        <a:t>認知症施策の推進に関し、現状把握、計画の策定、市町村の取組の把握等を行っているか。</a:t>
                      </a:r>
                    </a:p>
                  </a:txBody>
                  <a:tcPr/>
                </a:tc>
                <a:tc hMerge="1">
                  <a:txBody>
                    <a:bodyPr/>
                    <a:lstStyle/>
                    <a:p>
                      <a:pPr marL="0" marR="0" indent="0" algn="l" defTabSz="917509" rtl="0" eaLnBrk="1" fontAlgn="auto" latinLnBrk="0" hangingPunct="1">
                        <a:lnSpc>
                          <a:spcPct val="100000"/>
                        </a:lnSpc>
                        <a:spcBef>
                          <a:spcPts val="0"/>
                        </a:spcBef>
                        <a:spcAft>
                          <a:spcPts val="0"/>
                        </a:spcAft>
                        <a:buClrTx/>
                        <a:buSzTx/>
                        <a:buFontTx/>
                        <a:buNone/>
                        <a:tabLst/>
                        <a:defRPr/>
                      </a:pPr>
                      <a:endParaRPr kumimoji="1" lang="en-US" altLang="ja-JP" sz="1000" b="0" dirty="0" smtClean="0">
                        <a:solidFill>
                          <a:schemeClr val="tx1"/>
                        </a:solidFill>
                      </a:endParaRPr>
                    </a:p>
                  </a:txBody>
                  <a:tcPr/>
                </a:tc>
                <a:tc hMerge="1">
                  <a:txBody>
                    <a:bodyPr/>
                    <a:lstStyle/>
                    <a:p>
                      <a:pPr algn="ctr"/>
                      <a:endParaRPr kumimoji="1" lang="ja-JP" altLang="en-US" sz="1000" dirty="0">
                        <a:latin typeface="+mn-ea"/>
                        <a:ea typeface="+mn-ea"/>
                      </a:endParaRPr>
                    </a:p>
                  </a:txBody>
                  <a:tcPr anchor="ctr"/>
                </a:tc>
                <a:tc hMerge="1">
                  <a:txBody>
                    <a:bodyPr/>
                    <a:lstStyle/>
                    <a:p>
                      <a:pPr algn="ctr"/>
                      <a:endParaRPr kumimoji="1" lang="ja-JP" altLang="en-US" sz="1000" dirty="0">
                        <a:latin typeface="+mn-ea"/>
                        <a:ea typeface="+mn-ea"/>
                      </a:endParaRPr>
                    </a:p>
                  </a:txBody>
                  <a:tcPr anchor="ctr"/>
                </a:tc>
                <a:extLst>
                  <a:ext uri="{0D108BD9-81ED-4DB2-BD59-A6C34878D82A}">
                    <a16:rowId xmlns:a16="http://schemas.microsoft.com/office/drawing/2014/main" val="933404504"/>
                  </a:ext>
                </a:extLst>
              </a:tr>
              <a:tr h="0">
                <a:tc>
                  <a:txBody>
                    <a:bodyPr/>
                    <a:lstStyle/>
                    <a:p>
                      <a:pPr algn="ctr"/>
                      <a:r>
                        <a:rPr kumimoji="1" lang="ja-JP" altLang="en-US" sz="1000" dirty="0" smtClean="0">
                          <a:latin typeface="+mn-ea"/>
                          <a:ea typeface="+mn-ea"/>
                        </a:rPr>
                        <a:t>ア</a:t>
                      </a:r>
                      <a:endParaRPr kumimoji="1" lang="ja-JP" altLang="en-US" sz="1000" dirty="0">
                        <a:latin typeface="+mn-ea"/>
                        <a:ea typeface="+mn-ea"/>
                      </a:endParaRPr>
                    </a:p>
                  </a:txBody>
                  <a:tcPr anchor="ctr"/>
                </a:tc>
                <a:tc>
                  <a:txBody>
                    <a:bodyPr/>
                    <a:lstStyle/>
                    <a:p>
                      <a:r>
                        <a:rPr kumimoji="1" lang="ja-JP" altLang="en-US" sz="1000" kern="1200" dirty="0" smtClean="0">
                          <a:solidFill>
                            <a:schemeClr val="dk1"/>
                          </a:solidFill>
                          <a:effectLst/>
                          <a:latin typeface="+mn-ea"/>
                          <a:ea typeface="+mn-ea"/>
                          <a:cs typeface="+mn-cs"/>
                        </a:rPr>
                        <a:t>　</a:t>
                      </a:r>
                      <a:r>
                        <a:rPr kumimoji="1" lang="ja-JP" altLang="ja-JP" sz="1000" kern="1200" dirty="0" smtClean="0">
                          <a:solidFill>
                            <a:schemeClr val="dk1"/>
                          </a:solidFill>
                          <a:effectLst/>
                          <a:latin typeface="+mn-ea"/>
                          <a:ea typeface="+mn-ea"/>
                          <a:cs typeface="+mn-cs"/>
                        </a:rPr>
                        <a:t>認知症施策に関する取組（</a:t>
                      </a:r>
                      <a:r>
                        <a:rPr kumimoji="1" lang="en-US" altLang="ja-JP" sz="1000" kern="1200" dirty="0" smtClean="0">
                          <a:solidFill>
                            <a:schemeClr val="dk1"/>
                          </a:solidFill>
                          <a:effectLst/>
                          <a:latin typeface="+mn-ea"/>
                          <a:ea typeface="+mn-ea"/>
                          <a:cs typeface="+mn-cs"/>
                        </a:rPr>
                        <a:t>※</a:t>
                      </a:r>
                      <a:r>
                        <a:rPr kumimoji="1" lang="ja-JP" altLang="ja-JP" sz="1000" kern="1200" dirty="0" smtClean="0">
                          <a:solidFill>
                            <a:schemeClr val="dk1"/>
                          </a:solidFill>
                          <a:effectLst/>
                          <a:latin typeface="+mn-ea"/>
                          <a:ea typeface="+mn-ea"/>
                          <a:cs typeface="+mn-cs"/>
                        </a:rPr>
                        <a:t>）について、各年度における都道府県の具体的な計画（事業内容、実施（配置）予定数、受講予定人数等）を定め、進捗状況について点検・評価している。</a:t>
                      </a:r>
                    </a:p>
                    <a:p>
                      <a:pPr marL="90488" indent="-90488"/>
                      <a:r>
                        <a:rPr kumimoji="1" lang="en-US" altLang="ja-JP" sz="1000" kern="1200" dirty="0" smtClean="0">
                          <a:solidFill>
                            <a:schemeClr val="dk1"/>
                          </a:solidFill>
                          <a:effectLst/>
                          <a:latin typeface="+mn-ea"/>
                          <a:ea typeface="+mn-ea"/>
                          <a:cs typeface="+mn-cs"/>
                        </a:rPr>
                        <a:t>※</a:t>
                      </a:r>
                      <a:r>
                        <a:rPr kumimoji="1" lang="ja-JP" altLang="ja-JP" sz="1000" kern="1200" dirty="0" smtClean="0">
                          <a:solidFill>
                            <a:schemeClr val="dk1"/>
                          </a:solidFill>
                          <a:effectLst/>
                          <a:latin typeface="+mn-ea"/>
                          <a:ea typeface="+mn-ea"/>
                          <a:cs typeface="+mn-cs"/>
                        </a:rPr>
                        <a:t>　早期診断・早期対応の連携体制等の整備、認知症対応力向上研修実施・認知症サポート医の養成・活用、若年性認知症施策の実施、権利</a:t>
                      </a:r>
                      <a:r>
                        <a:rPr kumimoji="1" lang="ja-JP" altLang="en-US" sz="1000" kern="1200" dirty="0" smtClean="0">
                          <a:solidFill>
                            <a:schemeClr val="dk1"/>
                          </a:solidFill>
                          <a:effectLst/>
                          <a:latin typeface="+mn-ea"/>
                          <a:ea typeface="+mn-ea"/>
                          <a:cs typeface="+mn-cs"/>
                        </a:rPr>
                        <a:t>　</a:t>
                      </a:r>
                      <a:r>
                        <a:rPr kumimoji="1" lang="ja-JP" altLang="ja-JP" sz="1000" kern="1200" dirty="0" smtClean="0">
                          <a:solidFill>
                            <a:schemeClr val="dk1"/>
                          </a:solidFill>
                          <a:effectLst/>
                          <a:latin typeface="+mn-ea"/>
                          <a:ea typeface="+mn-ea"/>
                          <a:cs typeface="+mn-cs"/>
                        </a:rPr>
                        <a:t>擁護の取組の推進等</a:t>
                      </a:r>
                    </a:p>
                  </a:txBody>
                  <a:tcPr/>
                </a:tc>
                <a:tc>
                  <a:txBody>
                    <a:bodyPr/>
                    <a:lstStyle/>
                    <a:p>
                      <a:pPr algn="ctr"/>
                      <a:r>
                        <a:rPr kumimoji="1" lang="en-US" altLang="ja-JP" sz="1100" dirty="0" smtClean="0">
                          <a:solidFill>
                            <a:schemeClr val="tx1"/>
                          </a:solidFill>
                          <a:latin typeface="+mn-ea"/>
                          <a:ea typeface="+mn-ea"/>
                        </a:rPr>
                        <a:t>12</a:t>
                      </a:r>
                      <a:endParaRPr kumimoji="1" lang="ja-JP" altLang="en-US" sz="1100" dirty="0">
                        <a:solidFill>
                          <a:schemeClr val="tx1"/>
                        </a:solidFill>
                        <a:latin typeface="+mn-ea"/>
                        <a:ea typeface="+mn-ea"/>
                      </a:endParaRPr>
                    </a:p>
                  </a:txBody>
                  <a:tcPr anchor="ctr"/>
                </a:tc>
                <a:tc>
                  <a:txBody>
                    <a:bodyPr/>
                    <a:lstStyle/>
                    <a:p>
                      <a:pPr algn="ctr"/>
                      <a:r>
                        <a:rPr kumimoji="1" lang="en-US" altLang="ja-JP" sz="1100" dirty="0" smtClean="0">
                          <a:solidFill>
                            <a:schemeClr val="tx1"/>
                          </a:solidFill>
                          <a:latin typeface="+mn-ea"/>
                          <a:ea typeface="+mn-ea"/>
                        </a:rPr>
                        <a:t>10.9</a:t>
                      </a:r>
                      <a:endParaRPr kumimoji="1" lang="ja-JP" altLang="en-US" sz="1100" dirty="0">
                        <a:solidFill>
                          <a:schemeClr val="tx1"/>
                        </a:solidFill>
                        <a:latin typeface="+mn-ea"/>
                        <a:ea typeface="+mn-ea"/>
                      </a:endParaRPr>
                    </a:p>
                  </a:txBody>
                  <a:tcPr anchor="ctr"/>
                </a:tc>
                <a:extLst>
                  <a:ext uri="{0D108BD9-81ED-4DB2-BD59-A6C34878D82A}">
                    <a16:rowId xmlns:a16="http://schemas.microsoft.com/office/drawing/2014/main" val="399234344"/>
                  </a:ext>
                </a:extLst>
              </a:tr>
              <a:tr h="0">
                <a:tc>
                  <a:txBody>
                    <a:bodyPr/>
                    <a:lstStyle/>
                    <a:p>
                      <a:pPr algn="ctr"/>
                      <a:r>
                        <a:rPr kumimoji="1" lang="ja-JP" altLang="en-US" sz="1000" dirty="0" smtClean="0">
                          <a:latin typeface="+mn-ea"/>
                          <a:ea typeface="+mn-ea"/>
                        </a:rPr>
                        <a:t>イ</a:t>
                      </a:r>
                      <a:endParaRPr kumimoji="1" lang="ja-JP" altLang="en-US" sz="1000" dirty="0">
                        <a:latin typeface="+mn-ea"/>
                        <a:ea typeface="+mn-ea"/>
                      </a:endParaRPr>
                    </a:p>
                  </a:txBody>
                  <a:tcPr anchor="ctr"/>
                </a:tc>
                <a:tc>
                  <a:txBody>
                    <a:bodyPr/>
                    <a:lstStyle/>
                    <a:p>
                      <a:r>
                        <a:rPr kumimoji="1" lang="ja-JP" altLang="en-US" sz="1000" kern="1200" dirty="0" smtClean="0">
                          <a:solidFill>
                            <a:schemeClr val="dk1"/>
                          </a:solidFill>
                          <a:effectLst/>
                          <a:latin typeface="+mn-ea"/>
                          <a:ea typeface="+mn-ea"/>
                          <a:cs typeface="+mn-cs"/>
                        </a:rPr>
                        <a:t>　</a:t>
                      </a:r>
                      <a:r>
                        <a:rPr kumimoji="1" lang="ja-JP" altLang="ja-JP" sz="1000" kern="1200" dirty="0" smtClean="0">
                          <a:solidFill>
                            <a:schemeClr val="dk1"/>
                          </a:solidFill>
                          <a:effectLst/>
                          <a:latin typeface="+mn-ea"/>
                          <a:ea typeface="+mn-ea"/>
                          <a:cs typeface="+mn-cs"/>
                        </a:rPr>
                        <a:t>市町村の認知症施策に関する取組（</a:t>
                      </a:r>
                      <a:r>
                        <a:rPr kumimoji="1" lang="en-US" altLang="ja-JP" sz="1000" kern="1200" dirty="0" smtClean="0">
                          <a:solidFill>
                            <a:schemeClr val="dk1"/>
                          </a:solidFill>
                          <a:effectLst/>
                          <a:latin typeface="+mn-ea"/>
                          <a:ea typeface="+mn-ea"/>
                          <a:cs typeface="+mn-cs"/>
                        </a:rPr>
                        <a:t>※</a:t>
                      </a:r>
                      <a:r>
                        <a:rPr kumimoji="1" lang="ja-JP" altLang="ja-JP" sz="1000" kern="1200" dirty="0" smtClean="0">
                          <a:solidFill>
                            <a:schemeClr val="dk1"/>
                          </a:solidFill>
                          <a:effectLst/>
                          <a:latin typeface="+mn-ea"/>
                          <a:ea typeface="+mn-ea"/>
                          <a:cs typeface="+mn-cs"/>
                        </a:rPr>
                        <a:t>）について、都道府県内の全市町村の取組状況を把握したうえで、市町村の状況の一覧を作成し、その状況を自治体ＨＰに掲載する等公表している。</a:t>
                      </a:r>
                      <a:endParaRPr kumimoji="1" lang="en-US" altLang="ja-JP" sz="1000" kern="1200" dirty="0" smtClean="0">
                        <a:solidFill>
                          <a:schemeClr val="dk1"/>
                        </a:solidFill>
                        <a:effectLst/>
                        <a:latin typeface="+mn-ea"/>
                        <a:ea typeface="+mn-ea"/>
                        <a:cs typeface="+mn-cs"/>
                      </a:endParaRPr>
                    </a:p>
                    <a:p>
                      <a:pPr marL="90488" indent="-90488"/>
                      <a:r>
                        <a:rPr kumimoji="1" lang="en-US" altLang="ja-JP" sz="1000" kern="1200" dirty="0" smtClean="0">
                          <a:solidFill>
                            <a:schemeClr val="dk1"/>
                          </a:solidFill>
                          <a:effectLst/>
                          <a:latin typeface="+mn-ea"/>
                          <a:ea typeface="+mn-ea"/>
                          <a:cs typeface="+mn-cs"/>
                        </a:rPr>
                        <a:t>※</a:t>
                      </a:r>
                      <a:r>
                        <a:rPr kumimoji="1" lang="ja-JP" altLang="ja-JP" sz="1000" kern="1200" dirty="0" smtClean="0">
                          <a:solidFill>
                            <a:schemeClr val="dk1"/>
                          </a:solidFill>
                          <a:effectLst/>
                          <a:latin typeface="+mn-ea"/>
                          <a:ea typeface="+mn-ea"/>
                          <a:cs typeface="+mn-cs"/>
                        </a:rPr>
                        <a:t>　認知症初期集中支援チームの運営等の推進、認知症地域支援推進員の活動の推進、権利擁護の取組みの推進等、地域の見守りネット</a:t>
                      </a:r>
                      <a:r>
                        <a:rPr kumimoji="1" lang="ja-JP" altLang="en-US" sz="1000" kern="1200" dirty="0" smtClean="0">
                          <a:solidFill>
                            <a:schemeClr val="dk1"/>
                          </a:solidFill>
                          <a:effectLst/>
                          <a:latin typeface="+mn-ea"/>
                          <a:ea typeface="+mn-ea"/>
                          <a:cs typeface="+mn-cs"/>
                        </a:rPr>
                        <a:t>　</a:t>
                      </a:r>
                      <a:r>
                        <a:rPr kumimoji="1" lang="ja-JP" altLang="ja-JP" sz="1000" kern="1200" dirty="0" smtClean="0">
                          <a:solidFill>
                            <a:schemeClr val="dk1"/>
                          </a:solidFill>
                          <a:effectLst/>
                          <a:latin typeface="+mn-ea"/>
                          <a:ea typeface="+mn-ea"/>
                          <a:cs typeface="+mn-cs"/>
                        </a:rPr>
                        <a:t>ワークの構築及び認知症サポーターの養成・活用本人・家族への支援等</a:t>
                      </a:r>
                      <a:endParaRPr kumimoji="1" lang="en-US" altLang="ja-JP" sz="1000" b="0" dirty="0" smtClean="0">
                        <a:solidFill>
                          <a:schemeClr val="tx1"/>
                        </a:solidFill>
                        <a:latin typeface="+mn-ea"/>
                        <a:ea typeface="+mn-ea"/>
                      </a:endParaRPr>
                    </a:p>
                  </a:txBody>
                  <a:tcPr/>
                </a:tc>
                <a:tc>
                  <a:txBody>
                    <a:bodyPr/>
                    <a:lstStyle/>
                    <a:p>
                      <a:pPr algn="ctr"/>
                      <a:r>
                        <a:rPr kumimoji="1" lang="en-US" altLang="ja-JP" sz="1100" dirty="0" smtClean="0">
                          <a:solidFill>
                            <a:schemeClr val="tx1"/>
                          </a:solidFill>
                          <a:latin typeface="+mn-ea"/>
                          <a:ea typeface="+mn-ea"/>
                        </a:rPr>
                        <a:t>12</a:t>
                      </a:r>
                      <a:endParaRPr kumimoji="1" lang="ja-JP" altLang="en-US" sz="1100" dirty="0">
                        <a:solidFill>
                          <a:schemeClr val="tx1"/>
                        </a:solidFill>
                        <a:latin typeface="+mn-ea"/>
                        <a:ea typeface="+mn-ea"/>
                      </a:endParaRPr>
                    </a:p>
                  </a:txBody>
                  <a:tcPr anchor="ctr"/>
                </a:tc>
                <a:tc>
                  <a:txBody>
                    <a:bodyPr/>
                    <a:lstStyle/>
                    <a:p>
                      <a:pPr algn="ctr"/>
                      <a:r>
                        <a:rPr kumimoji="1" lang="en-US" altLang="ja-JP" sz="1100" dirty="0" smtClean="0">
                          <a:solidFill>
                            <a:schemeClr val="tx1"/>
                          </a:solidFill>
                          <a:latin typeface="+mn-ea"/>
                          <a:ea typeface="+mn-ea"/>
                        </a:rPr>
                        <a:t>9.8</a:t>
                      </a:r>
                    </a:p>
                  </a:txBody>
                  <a:tcPr anchor="ctr"/>
                </a:tc>
                <a:extLst>
                  <a:ext uri="{0D108BD9-81ED-4DB2-BD59-A6C34878D82A}">
                    <a16:rowId xmlns:a16="http://schemas.microsoft.com/office/drawing/2014/main" val="4219815525"/>
                  </a:ext>
                </a:extLst>
              </a:tr>
            </a:tbl>
          </a:graphicData>
        </a:graphic>
      </p:graphicFrame>
      <p:graphicFrame>
        <p:nvGraphicFramePr>
          <p:cNvPr id="6" name="グラフ 5"/>
          <p:cNvGraphicFramePr>
            <a:graphicFrameLocks/>
          </p:cNvGraphicFramePr>
          <p:nvPr>
            <p:extLst>
              <p:ext uri="{D42A27DB-BD31-4B8C-83A1-F6EECF244321}">
                <p14:modId xmlns:p14="http://schemas.microsoft.com/office/powerpoint/2010/main" val="3436085093"/>
              </p:ext>
            </p:extLst>
          </p:nvPr>
        </p:nvGraphicFramePr>
        <p:xfrm>
          <a:off x="109773" y="2343794"/>
          <a:ext cx="9566320" cy="451420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930239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正方形/長方形 27"/>
          <p:cNvSpPr/>
          <p:nvPr/>
        </p:nvSpPr>
        <p:spPr>
          <a:xfrm>
            <a:off x="0" y="-27383"/>
            <a:ext cx="9906000" cy="36236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393" tIns="45697" rIns="91393" bIns="45697" anchor="ctr"/>
          <a:lstStyle/>
          <a:p>
            <a:pPr algn="ctr"/>
            <a:r>
              <a:rPr lang="en-US" altLang="ja-JP" sz="2000" b="1" dirty="0" smtClean="0">
                <a:latin typeface="Meiryo UI" panose="020B0604030504040204" pitchFamily="50" charset="-128"/>
                <a:ea typeface="Meiryo UI" panose="020B0604030504040204" pitchFamily="50" charset="-128"/>
              </a:rPr>
              <a:t>2019</a:t>
            </a:r>
            <a:r>
              <a:rPr lang="ja-JP" altLang="en-US" sz="2000" b="1" dirty="0">
                <a:latin typeface="Meiryo UI" panose="020B0604030504040204" pitchFamily="50" charset="-128"/>
                <a:ea typeface="Meiryo UI" panose="020B0604030504040204" pitchFamily="50" charset="-128"/>
              </a:rPr>
              <a:t>年度（都道府県分） 　　</a:t>
            </a:r>
            <a:r>
              <a:rPr lang="en-US" altLang="ja-JP" sz="2000" b="1" dirty="0">
                <a:latin typeface="Meiryo UI" panose="020B0604030504040204" pitchFamily="50" charset="-128"/>
                <a:ea typeface="Meiryo UI" panose="020B0604030504040204" pitchFamily="50" charset="-128"/>
              </a:rPr>
              <a:t>Ⅱ</a:t>
            </a:r>
            <a:r>
              <a:rPr lang="ja-JP" altLang="ja-JP" sz="2000" b="1" dirty="0">
                <a:latin typeface="Meiryo UI" panose="020B0604030504040204" pitchFamily="50" charset="-128"/>
                <a:ea typeface="Meiryo UI" panose="020B0604030504040204" pitchFamily="50" charset="-128"/>
              </a:rPr>
              <a:t>（７）介護給付の適正化</a:t>
            </a:r>
            <a:endParaRPr lang="ja-JP" altLang="ja-JP" sz="2000" dirty="0">
              <a:latin typeface="Meiryo UI" panose="020B0604030504040204" pitchFamily="50" charset="-128"/>
              <a:ea typeface="Meiryo UI" panose="020B0604030504040204" pitchFamily="50" charset="-128"/>
            </a:endParaRPr>
          </a:p>
        </p:txBody>
      </p:sp>
      <p:sp>
        <p:nvSpPr>
          <p:cNvPr id="27" name="スライド番号プレースホルダー 3">
            <a:extLst>
              <a:ext uri="{FF2B5EF4-FFF2-40B4-BE49-F238E27FC236}">
                <a16:creationId xmlns:a16="http://schemas.microsoft.com/office/drawing/2014/main" id="{8537117C-0A37-4387-89BE-51510082BF6F}"/>
              </a:ext>
            </a:extLst>
          </p:cNvPr>
          <p:cNvSpPr>
            <a:spLocks noGrp="1"/>
          </p:cNvSpPr>
          <p:nvPr>
            <p:ph type="sldNum" sz="quarter" idx="12"/>
          </p:nvPr>
        </p:nvSpPr>
        <p:spPr>
          <a:xfrm>
            <a:off x="7635246" y="6507909"/>
            <a:ext cx="2270754" cy="365125"/>
          </a:xfrm>
        </p:spPr>
        <p:txBody>
          <a:bodyPr/>
          <a:lstStyle/>
          <a:p>
            <a:pPr>
              <a:defRPr/>
            </a:pPr>
            <a:r>
              <a:rPr kumimoji="1" lang="en-US" altLang="ja-JP" sz="1100" dirty="0" smtClean="0">
                <a:solidFill>
                  <a:schemeClr val="tx1"/>
                </a:solidFill>
                <a:latin typeface="+mj-ea"/>
                <a:ea typeface="+mj-ea"/>
              </a:rPr>
              <a:t>11</a:t>
            </a:r>
            <a:endParaRPr kumimoji="1" lang="ja-JP" altLang="en-US" dirty="0">
              <a:solidFill>
                <a:schemeClr val="tx1"/>
              </a:solidFill>
              <a:latin typeface="+mj-ea"/>
              <a:ea typeface="+mj-ea"/>
            </a:endParaRPr>
          </a:p>
        </p:txBody>
      </p:sp>
      <p:graphicFrame>
        <p:nvGraphicFramePr>
          <p:cNvPr id="2" name="表 1"/>
          <p:cNvGraphicFramePr>
            <a:graphicFrameLocks noGrp="1"/>
          </p:cNvGraphicFramePr>
          <p:nvPr>
            <p:extLst/>
          </p:nvPr>
        </p:nvGraphicFramePr>
        <p:xfrm>
          <a:off x="109773" y="393666"/>
          <a:ext cx="9650464" cy="1691640"/>
        </p:xfrm>
        <a:graphic>
          <a:graphicData uri="http://schemas.openxmlformats.org/drawingml/2006/table">
            <a:tbl>
              <a:tblPr firstRow="1" bandRow="1">
                <a:tableStyleId>{5C22544A-7EE6-4342-B048-85BDC9FD1C3A}</a:tableStyleId>
              </a:tblPr>
              <a:tblGrid>
                <a:gridCol w="226184">
                  <a:extLst>
                    <a:ext uri="{9D8B030D-6E8A-4147-A177-3AD203B41FA5}">
                      <a16:colId xmlns:a16="http://schemas.microsoft.com/office/drawing/2014/main" val="4495390"/>
                    </a:ext>
                  </a:extLst>
                </a:gridCol>
                <a:gridCol w="3672000">
                  <a:extLst>
                    <a:ext uri="{9D8B030D-6E8A-4147-A177-3AD203B41FA5}">
                      <a16:colId xmlns:a16="http://schemas.microsoft.com/office/drawing/2014/main" val="4279079179"/>
                    </a:ext>
                  </a:extLst>
                </a:gridCol>
                <a:gridCol w="468000">
                  <a:extLst>
                    <a:ext uri="{9D8B030D-6E8A-4147-A177-3AD203B41FA5}">
                      <a16:colId xmlns:a16="http://schemas.microsoft.com/office/drawing/2014/main" val="2116160261"/>
                    </a:ext>
                  </a:extLst>
                </a:gridCol>
                <a:gridCol w="468000">
                  <a:extLst>
                    <a:ext uri="{9D8B030D-6E8A-4147-A177-3AD203B41FA5}">
                      <a16:colId xmlns:a16="http://schemas.microsoft.com/office/drawing/2014/main" val="3705958446"/>
                    </a:ext>
                  </a:extLst>
                </a:gridCol>
                <a:gridCol w="208280">
                  <a:extLst>
                    <a:ext uri="{9D8B030D-6E8A-4147-A177-3AD203B41FA5}">
                      <a16:colId xmlns:a16="http://schemas.microsoft.com/office/drawing/2014/main" val="1853340077"/>
                    </a:ext>
                  </a:extLst>
                </a:gridCol>
                <a:gridCol w="3672000">
                  <a:extLst>
                    <a:ext uri="{9D8B030D-6E8A-4147-A177-3AD203B41FA5}">
                      <a16:colId xmlns:a16="http://schemas.microsoft.com/office/drawing/2014/main" val="177521788"/>
                    </a:ext>
                  </a:extLst>
                </a:gridCol>
                <a:gridCol w="468000">
                  <a:extLst>
                    <a:ext uri="{9D8B030D-6E8A-4147-A177-3AD203B41FA5}">
                      <a16:colId xmlns:a16="http://schemas.microsoft.com/office/drawing/2014/main" val="2587305134"/>
                    </a:ext>
                  </a:extLst>
                </a:gridCol>
                <a:gridCol w="468000">
                  <a:extLst>
                    <a:ext uri="{9D8B030D-6E8A-4147-A177-3AD203B41FA5}">
                      <a16:colId xmlns:a16="http://schemas.microsoft.com/office/drawing/2014/main" val="2434994340"/>
                    </a:ext>
                  </a:extLst>
                </a:gridCol>
              </a:tblGrid>
              <a:tr h="0">
                <a:tc>
                  <a:txBody>
                    <a:bodyPr/>
                    <a:lstStyle/>
                    <a:p>
                      <a:pPr algn="ctr"/>
                      <a:endParaRPr kumimoji="1" lang="ja-JP" altLang="en-US" sz="1100" dirty="0">
                        <a:latin typeface="+mn-ea"/>
                        <a:ea typeface="+mn-ea"/>
                      </a:endParaRPr>
                    </a:p>
                  </a:txBody>
                  <a:tcPr anchor="ctr"/>
                </a:tc>
                <a:tc>
                  <a:txBody>
                    <a:bodyPr/>
                    <a:lstStyle/>
                    <a:p>
                      <a:pPr algn="ctr"/>
                      <a:r>
                        <a:rPr kumimoji="1" lang="ja-JP" altLang="en-US" sz="1050" dirty="0" smtClean="0">
                          <a:latin typeface="+mn-ea"/>
                          <a:ea typeface="+mn-ea"/>
                        </a:rPr>
                        <a:t>評価指標</a:t>
                      </a:r>
                      <a:endParaRPr kumimoji="1" lang="ja-JP" altLang="en-US" sz="1050" dirty="0">
                        <a:latin typeface="+mn-ea"/>
                        <a:ea typeface="+mn-ea"/>
                      </a:endParaRPr>
                    </a:p>
                  </a:txBody>
                  <a:tcPr/>
                </a:tc>
                <a:tc>
                  <a:txBody>
                    <a:bodyPr/>
                    <a:lstStyle/>
                    <a:p>
                      <a:pPr algn="ctr"/>
                      <a:r>
                        <a:rPr kumimoji="1" lang="ja-JP" altLang="en-US" sz="1050" dirty="0" smtClean="0">
                          <a:latin typeface="+mn-ea"/>
                          <a:ea typeface="+mn-ea"/>
                        </a:rPr>
                        <a:t>得点</a:t>
                      </a:r>
                      <a:endParaRPr kumimoji="1" lang="ja-JP" altLang="en-US" sz="1050" dirty="0">
                        <a:latin typeface="+mn-ea"/>
                        <a:ea typeface="+mn-ea"/>
                      </a:endParaRPr>
                    </a:p>
                  </a:txBody>
                  <a:tcPr anchor="ctr"/>
                </a:tc>
                <a:tc>
                  <a:txBody>
                    <a:bodyPr/>
                    <a:lstStyle/>
                    <a:p>
                      <a:pPr algn="ctr"/>
                      <a:r>
                        <a:rPr kumimoji="1" lang="ja-JP" altLang="en-US" sz="1050" dirty="0" smtClean="0">
                          <a:latin typeface="+mn-ea"/>
                          <a:ea typeface="+mn-ea"/>
                        </a:rPr>
                        <a:t>平均</a:t>
                      </a:r>
                      <a:endParaRPr kumimoji="1" lang="ja-JP" altLang="en-US" sz="1050" dirty="0">
                        <a:latin typeface="+mn-ea"/>
                        <a:ea typeface="+mn-ea"/>
                      </a:endParaRPr>
                    </a:p>
                  </a:txBody>
                  <a:tcPr anchor="ctr"/>
                </a:tc>
                <a:tc>
                  <a:txBody>
                    <a:bodyPr/>
                    <a:lstStyle/>
                    <a:p>
                      <a:pPr algn="ctr"/>
                      <a:endParaRPr kumimoji="1" lang="ja-JP" altLang="en-US" sz="1050" dirty="0">
                        <a:latin typeface="+mn-ea"/>
                        <a:ea typeface="+mn-ea"/>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dirty="0" smtClean="0">
                          <a:latin typeface="+mn-ea"/>
                          <a:ea typeface="+mn-ea"/>
                        </a:rPr>
                        <a:t>評価指標</a:t>
                      </a:r>
                    </a:p>
                  </a:txBody>
                  <a:tcPr anchor="ctr"/>
                </a:tc>
                <a:tc>
                  <a:txBody>
                    <a:bodyPr/>
                    <a:lstStyle/>
                    <a:p>
                      <a:pPr algn="ctr"/>
                      <a:r>
                        <a:rPr kumimoji="1" lang="ja-JP" altLang="en-US" sz="1050" dirty="0" smtClean="0">
                          <a:latin typeface="+mn-ea"/>
                          <a:ea typeface="+mn-ea"/>
                        </a:rPr>
                        <a:t>得点</a:t>
                      </a:r>
                      <a:endParaRPr kumimoji="1" lang="ja-JP" altLang="en-US" sz="1050" dirty="0">
                        <a:latin typeface="+mn-ea"/>
                        <a:ea typeface="+mn-ea"/>
                      </a:endParaRPr>
                    </a:p>
                  </a:txBody>
                  <a:tcPr anchor="ctr"/>
                </a:tc>
                <a:tc>
                  <a:txBody>
                    <a:bodyPr/>
                    <a:lstStyle/>
                    <a:p>
                      <a:pPr algn="ctr"/>
                      <a:r>
                        <a:rPr kumimoji="1" lang="ja-JP" altLang="en-US" sz="1050" dirty="0" smtClean="0">
                          <a:latin typeface="+mn-ea"/>
                          <a:ea typeface="+mn-ea"/>
                        </a:rPr>
                        <a:t>平均</a:t>
                      </a:r>
                      <a:endParaRPr kumimoji="1" lang="ja-JP" altLang="en-US" sz="1050" dirty="0">
                        <a:latin typeface="+mn-ea"/>
                        <a:ea typeface="+mn-ea"/>
                      </a:endParaRPr>
                    </a:p>
                  </a:txBody>
                  <a:tcPr anchor="ctr"/>
                </a:tc>
                <a:extLst>
                  <a:ext uri="{0D108BD9-81ED-4DB2-BD59-A6C34878D82A}">
                    <a16:rowId xmlns:a16="http://schemas.microsoft.com/office/drawing/2014/main" val="3244172578"/>
                  </a:ext>
                </a:extLst>
              </a:tr>
              <a:tr h="0">
                <a:tc gridSpan="8">
                  <a:txBody>
                    <a:bodyPr/>
                    <a:lstStyle/>
                    <a:p>
                      <a:r>
                        <a:rPr kumimoji="1" lang="ja-JP" altLang="ja-JP" sz="1000" kern="1200" dirty="0" smtClean="0">
                          <a:solidFill>
                            <a:schemeClr val="dk1"/>
                          </a:solidFill>
                          <a:effectLst/>
                          <a:latin typeface="+mn-lt"/>
                          <a:ea typeface="+mn-ea"/>
                          <a:cs typeface="+mn-cs"/>
                        </a:rPr>
                        <a:t>介護給付費の適正化に関し、市町村に対する必要な支援を行っているか。</a:t>
                      </a:r>
                    </a:p>
                  </a:txBody>
                  <a:tcPr/>
                </a:tc>
                <a:tc hMerge="1">
                  <a:txBody>
                    <a:bodyPr/>
                    <a:lstStyle/>
                    <a:p>
                      <a:pPr marL="0" marR="0" indent="0" algn="l" defTabSz="917509" rtl="0" eaLnBrk="1" fontAlgn="auto" latinLnBrk="0" hangingPunct="1">
                        <a:lnSpc>
                          <a:spcPct val="100000"/>
                        </a:lnSpc>
                        <a:spcBef>
                          <a:spcPts val="0"/>
                        </a:spcBef>
                        <a:spcAft>
                          <a:spcPts val="0"/>
                        </a:spcAft>
                        <a:buClrTx/>
                        <a:buSzTx/>
                        <a:buFontTx/>
                        <a:buNone/>
                        <a:tabLst/>
                        <a:defRPr/>
                      </a:pPr>
                      <a:endParaRPr kumimoji="1" lang="en-US" altLang="ja-JP" sz="1000" b="0" dirty="0" smtClean="0">
                        <a:solidFill>
                          <a:schemeClr val="tx1"/>
                        </a:solidFill>
                      </a:endParaRPr>
                    </a:p>
                  </a:txBody>
                  <a:tcPr/>
                </a:tc>
                <a:tc hMerge="1">
                  <a:txBody>
                    <a:bodyPr/>
                    <a:lstStyle/>
                    <a:p>
                      <a:endParaRPr kumimoji="1" lang="ja-JP" altLang="en-US"/>
                    </a:p>
                  </a:txBody>
                  <a:tcPr/>
                </a:tc>
                <a:tc hMerge="1">
                  <a:txBody>
                    <a:bodyPr/>
                    <a:lstStyle/>
                    <a:p>
                      <a:pPr algn="ctr"/>
                      <a:endParaRPr kumimoji="1" lang="ja-JP" altLang="en-US" sz="1000" dirty="0">
                        <a:latin typeface="+mn-ea"/>
                        <a:ea typeface="+mn-ea"/>
                      </a:endParaRPr>
                    </a:p>
                  </a:txBody>
                  <a:tcPr anchor="ctr"/>
                </a:tc>
                <a:tc hMerge="1">
                  <a:txBody>
                    <a:bodyPr/>
                    <a:lstStyle/>
                    <a:p>
                      <a:pPr marL="0" marR="0" indent="0" algn="l" defTabSz="917509" rtl="0" eaLnBrk="1" fontAlgn="auto" latinLnBrk="0" hangingPunct="1">
                        <a:lnSpc>
                          <a:spcPct val="100000"/>
                        </a:lnSpc>
                        <a:spcBef>
                          <a:spcPts val="0"/>
                        </a:spcBef>
                        <a:spcAft>
                          <a:spcPts val="0"/>
                        </a:spcAft>
                        <a:buClrTx/>
                        <a:buSzTx/>
                        <a:buFontTx/>
                        <a:buNone/>
                        <a:tabLst/>
                        <a:defRPr/>
                      </a:pPr>
                      <a:endParaRPr lang="en-US" altLang="ja-JP" sz="1100" b="0" i="0" u="none" strike="noStrike" dirty="0" smtClean="0">
                        <a:solidFill>
                          <a:schemeClr val="tx1"/>
                        </a:solidFill>
                        <a:effectLst/>
                        <a:latin typeface="ＭＳ Ｐゴシック"/>
                      </a:endParaRPr>
                    </a:p>
                  </a:txBody>
                  <a:tcPr/>
                </a:tc>
                <a:tc hMerge="1">
                  <a:txBody>
                    <a:bodyPr/>
                    <a:lstStyle/>
                    <a:p>
                      <a:pPr marL="0" marR="0" indent="0" algn="l" defTabSz="917509" rtl="0" eaLnBrk="1" fontAlgn="auto" latinLnBrk="0" hangingPunct="1">
                        <a:lnSpc>
                          <a:spcPct val="100000"/>
                        </a:lnSpc>
                        <a:spcBef>
                          <a:spcPts val="0"/>
                        </a:spcBef>
                        <a:spcAft>
                          <a:spcPts val="0"/>
                        </a:spcAft>
                        <a:buClrTx/>
                        <a:buSzTx/>
                        <a:buFontTx/>
                        <a:buNone/>
                        <a:tabLst/>
                        <a:defRPr/>
                      </a:pPr>
                      <a:endParaRPr lang="en-US" altLang="ja-JP" sz="1100" b="0" i="0" u="none" strike="noStrike" dirty="0" smtClean="0">
                        <a:solidFill>
                          <a:schemeClr val="tx1"/>
                        </a:solidFill>
                        <a:effectLst/>
                        <a:latin typeface="ＭＳ Ｐゴシック"/>
                      </a:endParaRPr>
                    </a:p>
                  </a:txBody>
                  <a:tcPr/>
                </a:tc>
                <a:tc hMerge="1">
                  <a:txBody>
                    <a:bodyPr/>
                    <a:lstStyle/>
                    <a:p>
                      <a:pPr marL="0" marR="0" indent="0" algn="l" defTabSz="917509" rtl="0" eaLnBrk="1" fontAlgn="auto" latinLnBrk="0" hangingPunct="1">
                        <a:lnSpc>
                          <a:spcPct val="100000"/>
                        </a:lnSpc>
                        <a:spcBef>
                          <a:spcPts val="0"/>
                        </a:spcBef>
                        <a:spcAft>
                          <a:spcPts val="0"/>
                        </a:spcAft>
                        <a:buClrTx/>
                        <a:buSzTx/>
                        <a:buFontTx/>
                        <a:buNone/>
                        <a:tabLst/>
                        <a:defRPr/>
                      </a:pPr>
                      <a:endParaRPr lang="en-US" altLang="ja-JP" sz="1100" b="0" i="0" u="none" strike="noStrike" dirty="0" smtClean="0">
                        <a:solidFill>
                          <a:schemeClr val="tx1"/>
                        </a:solidFill>
                        <a:effectLst/>
                        <a:latin typeface="ＭＳ Ｐゴシック"/>
                      </a:endParaRPr>
                    </a:p>
                  </a:txBody>
                  <a:tcPr/>
                </a:tc>
                <a:tc hMerge="1">
                  <a:txBody>
                    <a:bodyPr/>
                    <a:lstStyle/>
                    <a:p>
                      <a:pPr marL="0" marR="0" indent="0" algn="l" defTabSz="917509" rtl="0" eaLnBrk="1" fontAlgn="auto" latinLnBrk="0" hangingPunct="1">
                        <a:lnSpc>
                          <a:spcPct val="100000"/>
                        </a:lnSpc>
                        <a:spcBef>
                          <a:spcPts val="0"/>
                        </a:spcBef>
                        <a:spcAft>
                          <a:spcPts val="0"/>
                        </a:spcAft>
                        <a:buClrTx/>
                        <a:buSzTx/>
                        <a:buFontTx/>
                        <a:buNone/>
                        <a:tabLst/>
                        <a:defRPr/>
                      </a:pPr>
                      <a:endParaRPr lang="en-US" altLang="ja-JP" sz="1100" b="0" i="0" u="none" strike="noStrike" dirty="0" smtClean="0">
                        <a:solidFill>
                          <a:schemeClr val="tx1"/>
                        </a:solidFill>
                        <a:effectLst/>
                        <a:latin typeface="ＭＳ Ｐゴシック"/>
                      </a:endParaRPr>
                    </a:p>
                  </a:txBody>
                  <a:tcPr/>
                </a:tc>
                <a:extLst>
                  <a:ext uri="{0D108BD9-81ED-4DB2-BD59-A6C34878D82A}">
                    <a16:rowId xmlns:a16="http://schemas.microsoft.com/office/drawing/2014/main" val="1187551953"/>
                  </a:ext>
                </a:extLst>
              </a:tr>
              <a:tr h="0">
                <a:tc>
                  <a:txBody>
                    <a:bodyPr/>
                    <a:lstStyle/>
                    <a:p>
                      <a:pPr algn="ctr"/>
                      <a:r>
                        <a:rPr kumimoji="1" lang="ja-JP" altLang="en-US" sz="1000" dirty="0" smtClean="0">
                          <a:latin typeface="+mn-ea"/>
                          <a:ea typeface="+mn-ea"/>
                        </a:rPr>
                        <a:t>ア</a:t>
                      </a:r>
                      <a:endParaRPr kumimoji="1" lang="ja-JP" altLang="en-US" sz="1000" dirty="0">
                        <a:latin typeface="+mn-ea"/>
                        <a:ea typeface="+mn-ea"/>
                      </a:endParaRPr>
                    </a:p>
                  </a:txBody>
                  <a:tcPr anchor="ctr"/>
                </a:tc>
                <a:tc>
                  <a:txBody>
                    <a:bodyPr/>
                    <a:lstStyle/>
                    <a:p>
                      <a:r>
                        <a:rPr kumimoji="1" lang="ja-JP" altLang="en-US" sz="1000" kern="1200" dirty="0" smtClean="0">
                          <a:solidFill>
                            <a:schemeClr val="dk1"/>
                          </a:solidFill>
                          <a:effectLst/>
                          <a:latin typeface="+mn-lt"/>
                          <a:ea typeface="+mn-ea"/>
                          <a:cs typeface="+mn-cs"/>
                        </a:rPr>
                        <a:t>　</a:t>
                      </a:r>
                      <a:r>
                        <a:rPr kumimoji="1" lang="ja-JP" altLang="ja-JP" sz="1000" kern="1200" dirty="0" smtClean="0">
                          <a:solidFill>
                            <a:schemeClr val="dk1"/>
                          </a:solidFill>
                          <a:effectLst/>
                          <a:latin typeface="+mn-lt"/>
                          <a:ea typeface="+mn-ea"/>
                          <a:cs typeface="+mn-cs"/>
                        </a:rPr>
                        <a:t>「医療情報との突合」「縦覧点検」の実施を支援している（国保連への委託に係る支援を含む）</a:t>
                      </a:r>
                      <a:r>
                        <a:rPr kumimoji="1" lang="ja-JP" altLang="en-US" sz="1000" kern="1200" dirty="0" smtClean="0">
                          <a:solidFill>
                            <a:schemeClr val="dk1"/>
                          </a:solidFill>
                          <a:effectLst/>
                          <a:latin typeface="+mn-lt"/>
                          <a:ea typeface="+mn-ea"/>
                          <a:cs typeface="+mn-cs"/>
                        </a:rPr>
                        <a:t>。</a:t>
                      </a:r>
                      <a:endParaRPr kumimoji="1" lang="ja-JP" altLang="ja-JP" sz="1000" kern="1200" dirty="0" smtClean="0">
                        <a:solidFill>
                          <a:schemeClr val="dk1"/>
                        </a:solidFill>
                        <a:effectLst/>
                        <a:latin typeface="+mn-lt"/>
                        <a:ea typeface="+mn-ea"/>
                        <a:cs typeface="+mn-cs"/>
                      </a:endParaRPr>
                    </a:p>
                  </a:txBody>
                  <a:tcPr anchor="ctr"/>
                </a:tc>
                <a:tc>
                  <a:txBody>
                    <a:bodyPr/>
                    <a:lstStyle/>
                    <a:p>
                      <a:pPr algn="ctr"/>
                      <a:r>
                        <a:rPr kumimoji="1" lang="en-US" altLang="ja-JP" sz="1100" dirty="0" smtClean="0">
                          <a:latin typeface="+mn-ea"/>
                          <a:ea typeface="+mn-ea"/>
                        </a:rPr>
                        <a:t>5</a:t>
                      </a:r>
                      <a:endParaRPr kumimoji="1" lang="ja-JP" altLang="en-US" sz="1100" dirty="0">
                        <a:latin typeface="+mn-ea"/>
                        <a:ea typeface="+mn-ea"/>
                      </a:endParaRPr>
                    </a:p>
                  </a:txBody>
                  <a:tcPr anchor="ctr"/>
                </a:tc>
                <a:tc>
                  <a:txBody>
                    <a:bodyPr/>
                    <a:lstStyle/>
                    <a:p>
                      <a:pPr algn="ctr"/>
                      <a:r>
                        <a:rPr kumimoji="1" lang="en-US" altLang="ja-JP" sz="1100" dirty="0" smtClean="0">
                          <a:latin typeface="+mn-ea"/>
                          <a:ea typeface="+mn-ea"/>
                        </a:rPr>
                        <a:t>4.9</a:t>
                      </a:r>
                      <a:endParaRPr kumimoji="1" lang="ja-JP" altLang="en-US" sz="1100" dirty="0">
                        <a:latin typeface="+mn-ea"/>
                        <a:ea typeface="+mn-ea"/>
                      </a:endParaRPr>
                    </a:p>
                  </a:txBody>
                  <a:tcPr anchor="ctr"/>
                </a:tc>
                <a:tc>
                  <a:txBody>
                    <a:bodyPr/>
                    <a:lstStyle/>
                    <a:p>
                      <a:pPr algn="ctr"/>
                      <a:r>
                        <a:rPr kumimoji="1" lang="ja-JP" altLang="en-US" sz="1100" dirty="0" smtClean="0">
                          <a:latin typeface="+mn-ea"/>
                          <a:ea typeface="+mn-ea"/>
                        </a:rPr>
                        <a:t>エ</a:t>
                      </a:r>
                      <a:endParaRPr kumimoji="1" lang="en-US" altLang="ja-JP" sz="1100" dirty="0" smtClean="0">
                        <a:latin typeface="+mn-ea"/>
                        <a:ea typeface="+mn-ea"/>
                      </a:endParaRPr>
                    </a:p>
                  </a:txBody>
                  <a:tcPr anchor="ctr"/>
                </a:tc>
                <a:tc>
                  <a:txBody>
                    <a:bodyPr/>
                    <a:lstStyle/>
                    <a:p>
                      <a:r>
                        <a:rPr kumimoji="1" lang="ja-JP" altLang="en-US" sz="1000" kern="1200" dirty="0" smtClean="0">
                          <a:solidFill>
                            <a:schemeClr val="dk1"/>
                          </a:solidFill>
                          <a:effectLst/>
                          <a:latin typeface="+mn-lt"/>
                          <a:ea typeface="+mn-ea"/>
                          <a:cs typeface="+mn-cs"/>
                        </a:rPr>
                        <a:t>　</a:t>
                      </a:r>
                      <a:r>
                        <a:rPr kumimoji="1" lang="ja-JP" altLang="ja-JP" sz="1000" kern="1200" dirty="0" smtClean="0">
                          <a:solidFill>
                            <a:schemeClr val="dk1"/>
                          </a:solidFill>
                          <a:effectLst/>
                          <a:latin typeface="+mn-lt"/>
                          <a:ea typeface="+mn-ea"/>
                          <a:cs typeface="+mn-cs"/>
                        </a:rPr>
                        <a:t>保険者の効果的な取組事例を紹介する説明会等を実施している</a:t>
                      </a:r>
                      <a:r>
                        <a:rPr kumimoji="1" lang="ja-JP" altLang="en-US" sz="1000" kern="1200" dirty="0" smtClean="0">
                          <a:solidFill>
                            <a:schemeClr val="dk1"/>
                          </a:solidFill>
                          <a:effectLst/>
                          <a:latin typeface="+mn-lt"/>
                          <a:ea typeface="+mn-ea"/>
                          <a:cs typeface="+mn-cs"/>
                        </a:rPr>
                        <a:t>。</a:t>
                      </a:r>
                      <a:endParaRPr kumimoji="1" lang="ja-JP" altLang="ja-JP" sz="1000" kern="1200" dirty="0" smtClean="0">
                        <a:solidFill>
                          <a:schemeClr val="dk1"/>
                        </a:solidFill>
                        <a:effectLst/>
                        <a:latin typeface="+mn-lt"/>
                        <a:ea typeface="+mn-ea"/>
                        <a:cs typeface="+mn-cs"/>
                      </a:endParaRPr>
                    </a:p>
                  </a:txBody>
                  <a:tcPr/>
                </a:tc>
                <a:tc>
                  <a:txBody>
                    <a:bodyPr/>
                    <a:lstStyle/>
                    <a:p>
                      <a:pPr algn="ctr"/>
                      <a:r>
                        <a:rPr kumimoji="1" lang="en-US" altLang="ja-JP" sz="1100" dirty="0" smtClean="0">
                          <a:latin typeface="+mn-ea"/>
                          <a:ea typeface="+mn-ea"/>
                        </a:rPr>
                        <a:t>5</a:t>
                      </a:r>
                      <a:endParaRPr kumimoji="1" lang="ja-JP" altLang="en-US" sz="1100" dirty="0">
                        <a:latin typeface="+mn-ea"/>
                        <a:ea typeface="+mn-ea"/>
                      </a:endParaRPr>
                    </a:p>
                  </a:txBody>
                  <a:tcPr anchor="ctr"/>
                </a:tc>
                <a:tc>
                  <a:txBody>
                    <a:bodyPr/>
                    <a:lstStyle/>
                    <a:p>
                      <a:pPr algn="ctr"/>
                      <a:r>
                        <a:rPr kumimoji="1" lang="en-US" altLang="ja-JP" sz="1100" dirty="0" smtClean="0">
                          <a:latin typeface="+mn-ea"/>
                          <a:ea typeface="+mn-ea"/>
                        </a:rPr>
                        <a:t>4.6</a:t>
                      </a:r>
                      <a:endParaRPr kumimoji="1" lang="ja-JP" altLang="en-US" sz="1100" dirty="0">
                        <a:latin typeface="+mn-ea"/>
                        <a:ea typeface="+mn-ea"/>
                      </a:endParaRPr>
                    </a:p>
                  </a:txBody>
                  <a:tcPr anchor="ctr"/>
                </a:tc>
                <a:extLst>
                  <a:ext uri="{0D108BD9-81ED-4DB2-BD59-A6C34878D82A}">
                    <a16:rowId xmlns:a16="http://schemas.microsoft.com/office/drawing/2014/main" val="3577518803"/>
                  </a:ext>
                </a:extLst>
              </a:tr>
              <a:tr h="0">
                <a:tc>
                  <a:txBody>
                    <a:bodyPr/>
                    <a:lstStyle/>
                    <a:p>
                      <a:pPr algn="ctr"/>
                      <a:r>
                        <a:rPr kumimoji="1" lang="ja-JP" altLang="en-US" sz="1000" dirty="0" smtClean="0">
                          <a:latin typeface="+mn-ea"/>
                          <a:ea typeface="+mn-ea"/>
                        </a:rPr>
                        <a:t>イ</a:t>
                      </a:r>
                      <a:endParaRPr kumimoji="1" lang="ja-JP" altLang="en-US" sz="1000" dirty="0">
                        <a:latin typeface="+mn-ea"/>
                        <a:ea typeface="+mn-ea"/>
                      </a:endParaRPr>
                    </a:p>
                  </a:txBody>
                  <a:tcPr anchor="ctr"/>
                </a:tc>
                <a:tc>
                  <a:txBody>
                    <a:bodyPr/>
                    <a:lstStyle/>
                    <a:p>
                      <a:r>
                        <a:rPr kumimoji="1" lang="ja-JP" altLang="en-US" sz="1000" kern="1200" dirty="0" smtClean="0">
                          <a:solidFill>
                            <a:schemeClr val="dk1"/>
                          </a:solidFill>
                          <a:effectLst/>
                          <a:latin typeface="+mn-lt"/>
                          <a:ea typeface="+mn-ea"/>
                          <a:cs typeface="+mn-cs"/>
                        </a:rPr>
                        <a:t>　</a:t>
                      </a:r>
                      <a:r>
                        <a:rPr kumimoji="1" lang="ja-JP" altLang="ja-JP" sz="1000" kern="1200" dirty="0" smtClean="0">
                          <a:solidFill>
                            <a:schemeClr val="dk1"/>
                          </a:solidFill>
                          <a:effectLst/>
                          <a:latin typeface="+mn-lt"/>
                          <a:ea typeface="+mn-ea"/>
                          <a:cs typeface="+mn-cs"/>
                        </a:rPr>
                        <a:t>国保連の適正化システムの操作研修や実地における支援を実施している</a:t>
                      </a:r>
                      <a:r>
                        <a:rPr kumimoji="1" lang="ja-JP" altLang="en-US" sz="1000" kern="1200" dirty="0" smtClean="0">
                          <a:solidFill>
                            <a:schemeClr val="dk1"/>
                          </a:solidFill>
                          <a:effectLst/>
                          <a:latin typeface="+mn-lt"/>
                          <a:ea typeface="+mn-ea"/>
                          <a:cs typeface="+mn-cs"/>
                        </a:rPr>
                        <a:t>。</a:t>
                      </a:r>
                      <a:endParaRPr kumimoji="1" lang="ja-JP" altLang="ja-JP" sz="1000" kern="1200" dirty="0" smtClean="0">
                        <a:solidFill>
                          <a:schemeClr val="dk1"/>
                        </a:solidFill>
                        <a:effectLst/>
                        <a:latin typeface="+mn-lt"/>
                        <a:ea typeface="+mn-ea"/>
                        <a:cs typeface="+mn-cs"/>
                      </a:endParaRPr>
                    </a:p>
                  </a:txBody>
                  <a:tcPr anchor="ctr"/>
                </a:tc>
                <a:tc>
                  <a:txBody>
                    <a:bodyPr/>
                    <a:lstStyle/>
                    <a:p>
                      <a:pPr algn="ctr"/>
                      <a:r>
                        <a:rPr kumimoji="1" lang="en-US" altLang="ja-JP" sz="1100" dirty="0" smtClean="0">
                          <a:latin typeface="+mn-ea"/>
                          <a:ea typeface="+mn-ea"/>
                        </a:rPr>
                        <a:t>5</a:t>
                      </a:r>
                      <a:endParaRPr kumimoji="1" lang="ja-JP" altLang="en-US" sz="1100" dirty="0">
                        <a:latin typeface="+mn-ea"/>
                        <a:ea typeface="+mn-ea"/>
                      </a:endParaRPr>
                    </a:p>
                  </a:txBody>
                  <a:tcPr anchor="ctr"/>
                </a:tc>
                <a:tc>
                  <a:txBody>
                    <a:bodyPr/>
                    <a:lstStyle/>
                    <a:p>
                      <a:pPr algn="ctr"/>
                      <a:r>
                        <a:rPr kumimoji="1" lang="en-US" altLang="ja-JP" sz="1100" dirty="0" smtClean="0">
                          <a:latin typeface="+mn-ea"/>
                          <a:ea typeface="+mn-ea"/>
                        </a:rPr>
                        <a:t>4.7</a:t>
                      </a:r>
                    </a:p>
                  </a:txBody>
                  <a:tcPr anchor="ctr"/>
                </a:tc>
                <a:tc>
                  <a:txBody>
                    <a:bodyPr/>
                    <a:lstStyle/>
                    <a:p>
                      <a:pPr algn="ctr"/>
                      <a:r>
                        <a:rPr kumimoji="1" lang="ja-JP" altLang="en-US" sz="1100" dirty="0" smtClean="0">
                          <a:latin typeface="+mn-ea"/>
                          <a:ea typeface="+mn-ea"/>
                        </a:rPr>
                        <a:t>オ</a:t>
                      </a:r>
                      <a:endParaRPr kumimoji="1" lang="ja-JP" altLang="en-US" sz="1100" dirty="0">
                        <a:latin typeface="+mn-ea"/>
                        <a:ea typeface="+mn-ea"/>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kern="1200" dirty="0" smtClean="0">
                          <a:solidFill>
                            <a:schemeClr val="dk1"/>
                          </a:solidFill>
                          <a:effectLst/>
                          <a:latin typeface="+mn-lt"/>
                          <a:ea typeface="+mn-ea"/>
                          <a:cs typeface="+mn-cs"/>
                        </a:rPr>
                        <a:t>　</a:t>
                      </a:r>
                      <a:r>
                        <a:rPr kumimoji="1" lang="ja-JP" altLang="ja-JP" sz="1000" kern="1200" dirty="0" smtClean="0">
                          <a:solidFill>
                            <a:schemeClr val="dk1"/>
                          </a:solidFill>
                          <a:effectLst/>
                          <a:latin typeface="+mn-lt"/>
                          <a:ea typeface="+mn-ea"/>
                          <a:cs typeface="+mn-cs"/>
                        </a:rPr>
                        <a:t>その他、都道府県として市町村の実情に応じた支援を実施している（モデル事業や市町村の取組への財政支援等）</a:t>
                      </a:r>
                      <a:r>
                        <a:rPr kumimoji="1" lang="ja-JP" altLang="en-US" sz="1000" kern="1200" dirty="0" smtClean="0">
                          <a:solidFill>
                            <a:schemeClr val="dk1"/>
                          </a:solidFill>
                          <a:effectLst/>
                          <a:latin typeface="+mn-lt"/>
                          <a:ea typeface="+mn-ea"/>
                          <a:cs typeface="+mn-cs"/>
                        </a:rPr>
                        <a:t>。</a:t>
                      </a:r>
                      <a:endParaRPr kumimoji="1" lang="ja-JP" altLang="ja-JP" sz="1000" kern="1200" dirty="0" smtClean="0">
                        <a:solidFill>
                          <a:schemeClr val="dk1"/>
                        </a:solidFill>
                        <a:effectLst/>
                        <a:latin typeface="+mn-ea"/>
                        <a:ea typeface="+mn-ea"/>
                        <a:cs typeface="+mn-cs"/>
                      </a:endParaRPr>
                    </a:p>
                  </a:txBody>
                  <a:tcPr/>
                </a:tc>
                <a:tc>
                  <a:txBody>
                    <a:bodyPr/>
                    <a:lstStyle/>
                    <a:p>
                      <a:pPr algn="ctr"/>
                      <a:r>
                        <a:rPr kumimoji="1" lang="en-US" altLang="ja-JP" sz="1100" dirty="0" smtClean="0">
                          <a:solidFill>
                            <a:schemeClr val="tx1"/>
                          </a:solidFill>
                          <a:latin typeface="+mn-ea"/>
                          <a:ea typeface="+mn-ea"/>
                        </a:rPr>
                        <a:t>10</a:t>
                      </a:r>
                    </a:p>
                  </a:txBody>
                  <a:tcPr anchor="ctr"/>
                </a:tc>
                <a:tc>
                  <a:txBody>
                    <a:bodyPr/>
                    <a:lstStyle/>
                    <a:p>
                      <a:pPr algn="ctr"/>
                      <a:r>
                        <a:rPr kumimoji="1" lang="en-US" altLang="ja-JP" sz="1100" dirty="0" smtClean="0">
                          <a:solidFill>
                            <a:schemeClr val="tx1"/>
                          </a:solidFill>
                          <a:latin typeface="+mn-ea"/>
                          <a:ea typeface="+mn-ea"/>
                        </a:rPr>
                        <a:t>5.3</a:t>
                      </a:r>
                    </a:p>
                  </a:txBody>
                  <a:tcPr anchor="ctr"/>
                </a:tc>
                <a:extLst>
                  <a:ext uri="{0D108BD9-81ED-4DB2-BD59-A6C34878D82A}">
                    <a16:rowId xmlns:a16="http://schemas.microsoft.com/office/drawing/2014/main" val="950432111"/>
                  </a:ext>
                </a:extLst>
              </a:tr>
              <a:tr h="0">
                <a:tc>
                  <a:txBody>
                    <a:bodyPr/>
                    <a:lstStyle/>
                    <a:p>
                      <a:pPr algn="ctr"/>
                      <a:r>
                        <a:rPr kumimoji="1" lang="ja-JP" altLang="en-US" sz="1000" dirty="0" smtClean="0">
                          <a:latin typeface="+mn-ea"/>
                          <a:ea typeface="+mn-ea"/>
                        </a:rPr>
                        <a:t>ウ</a:t>
                      </a:r>
                      <a:endParaRPr kumimoji="1" lang="ja-JP" altLang="en-US" sz="1000" dirty="0">
                        <a:latin typeface="+mn-ea"/>
                        <a:ea typeface="+mn-ea"/>
                      </a:endParaRPr>
                    </a:p>
                  </a:txBody>
                  <a:tcPr anchor="ctr"/>
                </a:tc>
                <a:tc>
                  <a:txBody>
                    <a:bodyPr/>
                    <a:lstStyle/>
                    <a:p>
                      <a:r>
                        <a:rPr kumimoji="1" lang="ja-JP" altLang="en-US" sz="1000" kern="1200" dirty="0" smtClean="0">
                          <a:solidFill>
                            <a:schemeClr val="dk1"/>
                          </a:solidFill>
                          <a:effectLst/>
                          <a:latin typeface="+mn-lt"/>
                          <a:ea typeface="+mn-ea"/>
                          <a:cs typeface="+mn-cs"/>
                        </a:rPr>
                        <a:t>　</a:t>
                      </a:r>
                      <a:r>
                        <a:rPr kumimoji="1" lang="ja-JP" altLang="ja-JP" sz="1000" kern="1200" dirty="0" smtClean="0">
                          <a:solidFill>
                            <a:schemeClr val="dk1"/>
                          </a:solidFill>
                          <a:effectLst/>
                          <a:latin typeface="+mn-lt"/>
                          <a:ea typeface="+mn-ea"/>
                          <a:cs typeface="+mn-cs"/>
                        </a:rPr>
                        <a:t>ケアプラン点検に関する研修や実地における支援を実施している</a:t>
                      </a:r>
                      <a:r>
                        <a:rPr kumimoji="1" lang="ja-JP" altLang="en-US" sz="1000" kern="1200" dirty="0" smtClean="0">
                          <a:solidFill>
                            <a:schemeClr val="dk1"/>
                          </a:solidFill>
                          <a:effectLst/>
                          <a:latin typeface="+mn-lt"/>
                          <a:ea typeface="+mn-ea"/>
                          <a:cs typeface="+mn-cs"/>
                        </a:rPr>
                        <a:t>。</a:t>
                      </a:r>
                      <a:endParaRPr kumimoji="1" lang="ja-JP" altLang="ja-JP" sz="1000" kern="1200" dirty="0" smtClean="0">
                        <a:solidFill>
                          <a:schemeClr val="dk1"/>
                        </a:solidFill>
                        <a:effectLst/>
                        <a:latin typeface="+mn-lt"/>
                        <a:ea typeface="+mn-ea"/>
                        <a:cs typeface="+mn-cs"/>
                      </a:endParaRPr>
                    </a:p>
                  </a:txBody>
                  <a:tcPr anchor="ctr"/>
                </a:tc>
                <a:tc>
                  <a:txBody>
                    <a:bodyPr/>
                    <a:lstStyle/>
                    <a:p>
                      <a:pPr algn="ctr"/>
                      <a:r>
                        <a:rPr kumimoji="1" lang="en-US" altLang="ja-JP" sz="1100" dirty="0" smtClean="0">
                          <a:latin typeface="+mn-ea"/>
                          <a:ea typeface="+mn-ea"/>
                        </a:rPr>
                        <a:t>5</a:t>
                      </a:r>
                      <a:endParaRPr kumimoji="1" lang="ja-JP" altLang="en-US" sz="1100" dirty="0">
                        <a:latin typeface="+mn-ea"/>
                        <a:ea typeface="+mn-ea"/>
                      </a:endParaRPr>
                    </a:p>
                  </a:txBody>
                  <a:tcPr anchor="ctr"/>
                </a:tc>
                <a:tc>
                  <a:txBody>
                    <a:bodyPr/>
                    <a:lstStyle/>
                    <a:p>
                      <a:pPr algn="ctr"/>
                      <a:r>
                        <a:rPr kumimoji="1" lang="en-US" altLang="ja-JP" sz="1100" dirty="0" smtClean="0">
                          <a:latin typeface="+mn-ea"/>
                          <a:ea typeface="+mn-ea"/>
                        </a:rPr>
                        <a:t>4.9</a:t>
                      </a:r>
                      <a:endParaRPr kumimoji="1" lang="ja-JP" altLang="en-US" sz="1100" dirty="0">
                        <a:latin typeface="+mn-ea"/>
                        <a:ea typeface="+mn-ea"/>
                      </a:endParaRPr>
                    </a:p>
                  </a:txBody>
                  <a:tcPr anchor="ctr"/>
                </a:tc>
                <a:tc>
                  <a:txBody>
                    <a:bodyPr/>
                    <a:lstStyle/>
                    <a:p>
                      <a:pPr algn="ctr"/>
                      <a:r>
                        <a:rPr kumimoji="1" lang="ja-JP" altLang="en-US" sz="1100" dirty="0" smtClean="0">
                          <a:latin typeface="+mn-ea"/>
                          <a:ea typeface="+mn-ea"/>
                        </a:rPr>
                        <a:t>カ</a:t>
                      </a:r>
                      <a:endParaRPr kumimoji="1" lang="ja-JP" altLang="en-US" sz="1100" dirty="0">
                        <a:latin typeface="+mn-ea"/>
                        <a:ea typeface="+mn-ea"/>
                      </a:endParaRPr>
                    </a:p>
                  </a:txBody>
                  <a:tcPr anchor="ctr"/>
                </a:tc>
                <a:tc>
                  <a:txBody>
                    <a:bodyPr/>
                    <a:lstStyle/>
                    <a:p>
                      <a:r>
                        <a:rPr kumimoji="1" lang="ja-JP" altLang="en-US" sz="1000" kern="1200" dirty="0" smtClean="0">
                          <a:solidFill>
                            <a:schemeClr val="dk1"/>
                          </a:solidFill>
                          <a:effectLst/>
                          <a:latin typeface="+mn-ea"/>
                          <a:ea typeface="+mn-ea"/>
                          <a:cs typeface="+mn-cs"/>
                        </a:rPr>
                        <a:t>　管内市町村の評価指標</a:t>
                      </a:r>
                      <a:r>
                        <a:rPr kumimoji="1" lang="en-US" altLang="ja-JP" sz="1000" kern="1200" dirty="0" smtClean="0">
                          <a:solidFill>
                            <a:schemeClr val="dk1"/>
                          </a:solidFill>
                          <a:effectLst/>
                          <a:latin typeface="+mn-ea"/>
                          <a:ea typeface="+mn-ea"/>
                          <a:cs typeface="+mn-cs"/>
                        </a:rPr>
                        <a:t>Ⅲ</a:t>
                      </a:r>
                      <a:r>
                        <a:rPr kumimoji="1" lang="ja-JP" altLang="en-US" sz="1000" kern="1200" dirty="0" smtClean="0">
                          <a:solidFill>
                            <a:schemeClr val="dk1"/>
                          </a:solidFill>
                          <a:effectLst/>
                          <a:latin typeface="+mn-ea"/>
                          <a:ea typeface="+mn-ea"/>
                          <a:cs typeface="+mn-cs"/>
                        </a:rPr>
                        <a:t>（１）②の得点の達成状況はどのようになっているか</a:t>
                      </a:r>
                      <a:endParaRPr kumimoji="1" lang="ja-JP" altLang="ja-JP" sz="1000" kern="1200" dirty="0" smtClean="0">
                        <a:solidFill>
                          <a:schemeClr val="dk1"/>
                        </a:solidFill>
                        <a:effectLst/>
                        <a:latin typeface="+mn-ea"/>
                        <a:ea typeface="+mn-ea"/>
                        <a:cs typeface="+mn-cs"/>
                      </a:endParaRPr>
                    </a:p>
                  </a:txBody>
                  <a:tcPr/>
                </a:tc>
                <a:tc>
                  <a:txBody>
                    <a:bodyPr/>
                    <a:lstStyle/>
                    <a:p>
                      <a:pPr algn="ctr"/>
                      <a:r>
                        <a:rPr kumimoji="1" lang="en-US" altLang="ja-JP" sz="1100" dirty="0" smtClean="0">
                          <a:latin typeface="+mn-ea"/>
                          <a:ea typeface="+mn-ea"/>
                        </a:rPr>
                        <a:t>12</a:t>
                      </a:r>
                    </a:p>
                  </a:txBody>
                  <a:tcPr anchor="ctr"/>
                </a:tc>
                <a:tc>
                  <a:txBody>
                    <a:bodyPr/>
                    <a:lstStyle/>
                    <a:p>
                      <a:pPr algn="ctr"/>
                      <a:r>
                        <a:rPr kumimoji="1" lang="en-US" altLang="ja-JP" sz="1100" dirty="0" smtClean="0">
                          <a:latin typeface="+mn-ea"/>
                          <a:ea typeface="+mn-ea"/>
                        </a:rPr>
                        <a:t>6.1</a:t>
                      </a:r>
                    </a:p>
                  </a:txBody>
                  <a:tcPr anchor="ctr"/>
                </a:tc>
                <a:extLst>
                  <a:ext uri="{0D108BD9-81ED-4DB2-BD59-A6C34878D82A}">
                    <a16:rowId xmlns:a16="http://schemas.microsoft.com/office/drawing/2014/main" val="1692923358"/>
                  </a:ext>
                </a:extLst>
              </a:tr>
            </a:tbl>
          </a:graphicData>
        </a:graphic>
      </p:graphicFrame>
      <p:graphicFrame>
        <p:nvGraphicFramePr>
          <p:cNvPr id="7" name="グラフ 6"/>
          <p:cNvGraphicFramePr>
            <a:graphicFrameLocks/>
          </p:cNvGraphicFramePr>
          <p:nvPr>
            <p:extLst/>
          </p:nvPr>
        </p:nvGraphicFramePr>
        <p:xfrm>
          <a:off x="109773" y="2143994"/>
          <a:ext cx="9650464" cy="471400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889609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正方形/長方形 27"/>
          <p:cNvSpPr/>
          <p:nvPr/>
        </p:nvSpPr>
        <p:spPr>
          <a:xfrm>
            <a:off x="0" y="-27383"/>
            <a:ext cx="9906000" cy="36236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393" tIns="45697" rIns="91393" bIns="45697" anchor="ctr"/>
          <a:lstStyle/>
          <a:p>
            <a:pPr algn="ctr"/>
            <a:r>
              <a:rPr lang="en-US" altLang="ja-JP" sz="2000" b="1" dirty="0" smtClean="0">
                <a:latin typeface="Meiryo UI" panose="020B0604030504040204" pitchFamily="50" charset="-128"/>
                <a:ea typeface="Meiryo UI" panose="020B0604030504040204" pitchFamily="50" charset="-128"/>
              </a:rPr>
              <a:t>2019</a:t>
            </a:r>
            <a:r>
              <a:rPr lang="ja-JP" altLang="en-US" sz="2000" b="1" dirty="0">
                <a:latin typeface="Meiryo UI" panose="020B0604030504040204" pitchFamily="50" charset="-128"/>
                <a:ea typeface="Meiryo UI" panose="020B0604030504040204" pitchFamily="50" charset="-128"/>
              </a:rPr>
              <a:t>年度（都道府県分） 　　</a:t>
            </a:r>
            <a:r>
              <a:rPr lang="en-US" altLang="ja-JP" sz="2000" b="1" dirty="0">
                <a:latin typeface="Meiryo UI" panose="020B0604030504040204" pitchFamily="50" charset="-128"/>
                <a:ea typeface="Meiryo UI" panose="020B0604030504040204" pitchFamily="50" charset="-128"/>
              </a:rPr>
              <a:t>Ⅱ</a:t>
            </a:r>
            <a:r>
              <a:rPr lang="ja-JP" altLang="ja-JP" sz="2000" b="1" dirty="0">
                <a:latin typeface="Meiryo UI" panose="020B0604030504040204" pitchFamily="50" charset="-128"/>
                <a:ea typeface="Meiryo UI" panose="020B0604030504040204" pitchFamily="50" charset="-128"/>
              </a:rPr>
              <a:t>（</a:t>
            </a:r>
            <a:r>
              <a:rPr lang="ja-JP" altLang="en-US" sz="2000" b="1" dirty="0">
                <a:latin typeface="Meiryo UI" panose="020B0604030504040204" pitchFamily="50" charset="-128"/>
                <a:ea typeface="Meiryo UI" panose="020B0604030504040204" pitchFamily="50" charset="-128"/>
              </a:rPr>
              <a:t>８</a:t>
            </a:r>
            <a:r>
              <a:rPr lang="ja-JP" altLang="ja-JP" sz="2000" b="1" dirty="0">
                <a:latin typeface="Meiryo UI" panose="020B0604030504040204" pitchFamily="50" charset="-128"/>
                <a:ea typeface="Meiryo UI" panose="020B0604030504040204" pitchFamily="50" charset="-128"/>
              </a:rPr>
              <a:t>）介護人材の確保</a:t>
            </a:r>
            <a:endParaRPr lang="ja-JP" altLang="ja-JP" sz="2000" dirty="0">
              <a:latin typeface="Meiryo UI" panose="020B0604030504040204" pitchFamily="50" charset="-128"/>
              <a:ea typeface="Meiryo UI" panose="020B0604030504040204" pitchFamily="50" charset="-128"/>
            </a:endParaRPr>
          </a:p>
        </p:txBody>
      </p:sp>
      <p:sp>
        <p:nvSpPr>
          <p:cNvPr id="27" name="スライド番号プレースホルダー 3">
            <a:extLst>
              <a:ext uri="{FF2B5EF4-FFF2-40B4-BE49-F238E27FC236}">
                <a16:creationId xmlns:a16="http://schemas.microsoft.com/office/drawing/2014/main" id="{8537117C-0A37-4387-89BE-51510082BF6F}"/>
              </a:ext>
            </a:extLst>
          </p:cNvPr>
          <p:cNvSpPr>
            <a:spLocks noGrp="1"/>
          </p:cNvSpPr>
          <p:nvPr>
            <p:ph type="sldNum" sz="quarter" idx="12"/>
          </p:nvPr>
        </p:nvSpPr>
        <p:spPr>
          <a:xfrm>
            <a:off x="7486218" y="6428175"/>
            <a:ext cx="2311400" cy="365125"/>
          </a:xfrm>
        </p:spPr>
        <p:txBody>
          <a:bodyPr/>
          <a:lstStyle/>
          <a:p>
            <a:pPr>
              <a:defRPr/>
            </a:pPr>
            <a:r>
              <a:rPr kumimoji="1" lang="en-US" altLang="ja-JP" sz="1100" dirty="0" smtClean="0">
                <a:solidFill>
                  <a:schemeClr val="tx1"/>
                </a:solidFill>
                <a:latin typeface="+mj-ea"/>
                <a:ea typeface="+mj-ea"/>
              </a:rPr>
              <a:t>12</a:t>
            </a:r>
            <a:endParaRPr kumimoji="1" lang="ja-JP" altLang="en-US" sz="1100" dirty="0">
              <a:solidFill>
                <a:schemeClr val="tx1"/>
              </a:solidFill>
              <a:latin typeface="+mj-ea"/>
              <a:ea typeface="+mj-ea"/>
            </a:endParaRPr>
          </a:p>
        </p:txBody>
      </p:sp>
      <p:graphicFrame>
        <p:nvGraphicFramePr>
          <p:cNvPr id="3" name="表 2"/>
          <p:cNvGraphicFramePr>
            <a:graphicFrameLocks noGrp="1"/>
          </p:cNvGraphicFramePr>
          <p:nvPr>
            <p:extLst>
              <p:ext uri="{D42A27DB-BD31-4B8C-83A1-F6EECF244321}">
                <p14:modId xmlns:p14="http://schemas.microsoft.com/office/powerpoint/2010/main" val="4131892340"/>
              </p:ext>
            </p:extLst>
          </p:nvPr>
        </p:nvGraphicFramePr>
        <p:xfrm>
          <a:off x="109773" y="358140"/>
          <a:ext cx="9650464" cy="2042160"/>
        </p:xfrm>
        <a:graphic>
          <a:graphicData uri="http://schemas.openxmlformats.org/drawingml/2006/table">
            <a:tbl>
              <a:tblPr firstRow="1" bandRow="1">
                <a:tableStyleId>{5C22544A-7EE6-4342-B048-85BDC9FD1C3A}</a:tableStyleId>
              </a:tblPr>
              <a:tblGrid>
                <a:gridCol w="226184">
                  <a:extLst>
                    <a:ext uri="{9D8B030D-6E8A-4147-A177-3AD203B41FA5}">
                      <a16:colId xmlns:a16="http://schemas.microsoft.com/office/drawing/2014/main" val="897722632"/>
                    </a:ext>
                  </a:extLst>
                </a:gridCol>
                <a:gridCol w="3672000">
                  <a:extLst>
                    <a:ext uri="{9D8B030D-6E8A-4147-A177-3AD203B41FA5}">
                      <a16:colId xmlns:a16="http://schemas.microsoft.com/office/drawing/2014/main" val="1624404869"/>
                    </a:ext>
                  </a:extLst>
                </a:gridCol>
                <a:gridCol w="468000">
                  <a:extLst>
                    <a:ext uri="{9D8B030D-6E8A-4147-A177-3AD203B41FA5}">
                      <a16:colId xmlns:a16="http://schemas.microsoft.com/office/drawing/2014/main" val="2178782984"/>
                    </a:ext>
                  </a:extLst>
                </a:gridCol>
                <a:gridCol w="468000">
                  <a:extLst>
                    <a:ext uri="{9D8B030D-6E8A-4147-A177-3AD203B41FA5}">
                      <a16:colId xmlns:a16="http://schemas.microsoft.com/office/drawing/2014/main" val="300635064"/>
                    </a:ext>
                  </a:extLst>
                </a:gridCol>
                <a:gridCol w="208280">
                  <a:extLst>
                    <a:ext uri="{9D8B030D-6E8A-4147-A177-3AD203B41FA5}">
                      <a16:colId xmlns:a16="http://schemas.microsoft.com/office/drawing/2014/main" val="1573169666"/>
                    </a:ext>
                  </a:extLst>
                </a:gridCol>
                <a:gridCol w="3672000">
                  <a:extLst>
                    <a:ext uri="{9D8B030D-6E8A-4147-A177-3AD203B41FA5}">
                      <a16:colId xmlns:a16="http://schemas.microsoft.com/office/drawing/2014/main" val="303702360"/>
                    </a:ext>
                  </a:extLst>
                </a:gridCol>
                <a:gridCol w="468000">
                  <a:extLst>
                    <a:ext uri="{9D8B030D-6E8A-4147-A177-3AD203B41FA5}">
                      <a16:colId xmlns:a16="http://schemas.microsoft.com/office/drawing/2014/main" val="3731451585"/>
                    </a:ext>
                  </a:extLst>
                </a:gridCol>
                <a:gridCol w="468000">
                  <a:extLst>
                    <a:ext uri="{9D8B030D-6E8A-4147-A177-3AD203B41FA5}">
                      <a16:colId xmlns:a16="http://schemas.microsoft.com/office/drawing/2014/main" val="3177399367"/>
                    </a:ext>
                  </a:extLst>
                </a:gridCol>
              </a:tblGrid>
              <a:tr h="0">
                <a:tc>
                  <a:txBody>
                    <a:bodyPr/>
                    <a:lstStyle/>
                    <a:p>
                      <a:pPr algn="ctr"/>
                      <a:r>
                        <a:rPr kumimoji="1" lang="ja-JP" altLang="en-US" sz="1100" dirty="0" smtClean="0">
                          <a:latin typeface="+mn-ea"/>
                          <a:ea typeface="+mn-ea"/>
                        </a:rPr>
                        <a:t>　</a:t>
                      </a:r>
                      <a:endParaRPr kumimoji="1" lang="ja-JP" altLang="en-US" sz="1100" dirty="0">
                        <a:latin typeface="+mn-ea"/>
                        <a:ea typeface="+mn-ea"/>
                      </a:endParaRPr>
                    </a:p>
                  </a:txBody>
                  <a:tcPr anchor="ctr"/>
                </a:tc>
                <a:tc>
                  <a:txBody>
                    <a:bodyPr/>
                    <a:lstStyle/>
                    <a:p>
                      <a:pPr algn="ctr"/>
                      <a:r>
                        <a:rPr kumimoji="1" lang="ja-JP" altLang="en-US" sz="1100" dirty="0" smtClean="0">
                          <a:latin typeface="+mn-ea"/>
                          <a:ea typeface="+mn-ea"/>
                        </a:rPr>
                        <a:t>評価指標</a:t>
                      </a:r>
                      <a:endParaRPr kumimoji="1" lang="ja-JP" altLang="en-US" sz="1100" dirty="0">
                        <a:latin typeface="+mn-ea"/>
                        <a:ea typeface="+mn-ea"/>
                      </a:endParaRPr>
                    </a:p>
                  </a:txBody>
                  <a:tcPr/>
                </a:tc>
                <a:tc>
                  <a:txBody>
                    <a:bodyPr/>
                    <a:lstStyle/>
                    <a:p>
                      <a:pPr algn="ctr"/>
                      <a:r>
                        <a:rPr kumimoji="1" lang="ja-JP" altLang="en-US" sz="1100" dirty="0" smtClean="0">
                          <a:latin typeface="+mn-ea"/>
                          <a:ea typeface="+mn-ea"/>
                        </a:rPr>
                        <a:t>得点</a:t>
                      </a:r>
                      <a:endParaRPr kumimoji="1" lang="ja-JP" altLang="en-US" sz="1100" dirty="0">
                        <a:latin typeface="+mn-ea"/>
                        <a:ea typeface="+mn-ea"/>
                      </a:endParaRPr>
                    </a:p>
                  </a:txBody>
                  <a:tcPr anchor="ctr"/>
                </a:tc>
                <a:tc>
                  <a:txBody>
                    <a:bodyPr/>
                    <a:lstStyle/>
                    <a:p>
                      <a:pPr algn="ctr"/>
                      <a:r>
                        <a:rPr kumimoji="1" lang="ja-JP" altLang="en-US" sz="1100" dirty="0" smtClean="0">
                          <a:latin typeface="+mn-ea"/>
                          <a:ea typeface="+mn-ea"/>
                        </a:rPr>
                        <a:t>平均</a:t>
                      </a:r>
                      <a:endParaRPr kumimoji="1" lang="ja-JP" altLang="en-US" sz="1100" dirty="0">
                        <a:latin typeface="+mn-ea"/>
                        <a:ea typeface="+mn-ea"/>
                      </a:endParaRPr>
                    </a:p>
                  </a:txBody>
                  <a:tcPr anchor="ctr"/>
                </a:tc>
                <a:tc>
                  <a:txBody>
                    <a:bodyPr/>
                    <a:lstStyle/>
                    <a:p>
                      <a:pPr algn="ctr"/>
                      <a:endParaRPr kumimoji="1" lang="ja-JP" altLang="en-US" sz="1100" dirty="0">
                        <a:latin typeface="+mn-ea"/>
                        <a:ea typeface="+mn-ea"/>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smtClean="0">
                          <a:latin typeface="+mn-ea"/>
                          <a:ea typeface="+mn-ea"/>
                        </a:rPr>
                        <a:t>評価指標</a:t>
                      </a:r>
                    </a:p>
                  </a:txBody>
                  <a:tcPr anchor="ctr"/>
                </a:tc>
                <a:tc>
                  <a:txBody>
                    <a:bodyPr/>
                    <a:lstStyle/>
                    <a:p>
                      <a:pPr algn="ctr"/>
                      <a:r>
                        <a:rPr kumimoji="1" lang="ja-JP" altLang="en-US" sz="1100" dirty="0" smtClean="0">
                          <a:latin typeface="+mn-ea"/>
                          <a:ea typeface="+mn-ea"/>
                        </a:rPr>
                        <a:t>得点</a:t>
                      </a:r>
                      <a:endParaRPr kumimoji="1" lang="ja-JP" altLang="en-US" sz="1100" dirty="0">
                        <a:latin typeface="+mn-ea"/>
                        <a:ea typeface="+mn-ea"/>
                      </a:endParaRPr>
                    </a:p>
                  </a:txBody>
                  <a:tcPr anchor="ctr"/>
                </a:tc>
                <a:tc>
                  <a:txBody>
                    <a:bodyPr/>
                    <a:lstStyle/>
                    <a:p>
                      <a:pPr algn="ctr"/>
                      <a:r>
                        <a:rPr kumimoji="1" lang="ja-JP" altLang="en-US" sz="1100" dirty="0" smtClean="0">
                          <a:latin typeface="+mn-ea"/>
                          <a:ea typeface="+mn-ea"/>
                        </a:rPr>
                        <a:t>平均</a:t>
                      </a:r>
                      <a:endParaRPr kumimoji="1" lang="ja-JP" altLang="en-US" sz="1100" dirty="0">
                        <a:latin typeface="+mn-ea"/>
                        <a:ea typeface="+mn-ea"/>
                      </a:endParaRPr>
                    </a:p>
                  </a:txBody>
                  <a:tcPr anchor="ctr"/>
                </a:tc>
                <a:extLst>
                  <a:ext uri="{0D108BD9-81ED-4DB2-BD59-A6C34878D82A}">
                    <a16:rowId xmlns:a16="http://schemas.microsoft.com/office/drawing/2014/main" val="2535473127"/>
                  </a:ext>
                </a:extLst>
              </a:tr>
              <a:tr h="0">
                <a:tc gridSpan="8">
                  <a:txBody>
                    <a:bodyPr/>
                    <a:lstStyle/>
                    <a:p>
                      <a:r>
                        <a:rPr kumimoji="1" lang="en-US" altLang="ja-JP" sz="1000" kern="1200" dirty="0" smtClean="0">
                          <a:solidFill>
                            <a:schemeClr val="dk1"/>
                          </a:solidFill>
                          <a:effectLst/>
                          <a:latin typeface="+mn-ea"/>
                          <a:ea typeface="+mn-ea"/>
                          <a:cs typeface="+mn-cs"/>
                        </a:rPr>
                        <a:t>2025</a:t>
                      </a:r>
                      <a:r>
                        <a:rPr kumimoji="1" lang="ja-JP" altLang="ja-JP" sz="1000" kern="1200" dirty="0" smtClean="0">
                          <a:solidFill>
                            <a:schemeClr val="dk1"/>
                          </a:solidFill>
                          <a:effectLst/>
                          <a:latin typeface="+mn-ea"/>
                          <a:ea typeface="+mn-ea"/>
                          <a:cs typeface="+mn-cs"/>
                        </a:rPr>
                        <a:t>年及び第７期計画期間における介護人材の将来推計を行い、具体的な目標を掲げた上で、必要な施策を企画立案しているか。</a:t>
                      </a:r>
                    </a:p>
                  </a:txBody>
                  <a:tcPr anchor="ctr"/>
                </a:tc>
                <a:tc hMerge="1">
                  <a:txBody>
                    <a:bodyPr/>
                    <a:lstStyle/>
                    <a:p>
                      <a:pPr marL="0" marR="0" indent="0" algn="l" defTabSz="917509" rtl="0" eaLnBrk="1" fontAlgn="auto" latinLnBrk="0" hangingPunct="1">
                        <a:lnSpc>
                          <a:spcPct val="100000"/>
                        </a:lnSpc>
                        <a:spcBef>
                          <a:spcPts val="0"/>
                        </a:spcBef>
                        <a:spcAft>
                          <a:spcPts val="0"/>
                        </a:spcAft>
                        <a:buClrTx/>
                        <a:buSzTx/>
                        <a:buFontTx/>
                        <a:buNone/>
                        <a:tabLst/>
                        <a:defRPr/>
                      </a:pPr>
                      <a:endParaRPr kumimoji="1" lang="en-US" altLang="ja-JP" sz="1000" b="0" dirty="0" smtClean="0">
                        <a:solidFill>
                          <a:schemeClr val="tx1"/>
                        </a:solidFill>
                      </a:endParaRPr>
                    </a:p>
                  </a:txBody>
                  <a:tcPr/>
                </a:tc>
                <a:tc hMerge="1">
                  <a:txBody>
                    <a:bodyPr/>
                    <a:lstStyle/>
                    <a:p>
                      <a:endParaRPr kumimoji="1" lang="ja-JP" altLang="en-US"/>
                    </a:p>
                  </a:txBody>
                  <a:tcPr/>
                </a:tc>
                <a:tc hMerge="1">
                  <a:txBody>
                    <a:bodyPr/>
                    <a:lstStyle/>
                    <a:p>
                      <a:pPr algn="ctr"/>
                      <a:endParaRPr kumimoji="1" lang="ja-JP" altLang="en-US" sz="1000" dirty="0">
                        <a:latin typeface="+mn-ea"/>
                        <a:ea typeface="+mn-ea"/>
                      </a:endParaRPr>
                    </a:p>
                  </a:txBody>
                  <a:tcPr anchor="ctr"/>
                </a:tc>
                <a:tc hMerge="1">
                  <a:txBody>
                    <a:bodyPr/>
                    <a:lstStyle/>
                    <a:p>
                      <a:pPr marL="0" marR="0" indent="0" algn="l" defTabSz="917509" rtl="0" eaLnBrk="1" fontAlgn="auto" latinLnBrk="0" hangingPunct="1">
                        <a:lnSpc>
                          <a:spcPct val="100000"/>
                        </a:lnSpc>
                        <a:spcBef>
                          <a:spcPts val="0"/>
                        </a:spcBef>
                        <a:spcAft>
                          <a:spcPts val="0"/>
                        </a:spcAft>
                        <a:buClrTx/>
                        <a:buSzTx/>
                        <a:buFontTx/>
                        <a:buNone/>
                        <a:tabLst/>
                        <a:defRPr/>
                      </a:pPr>
                      <a:endParaRPr lang="en-US" altLang="ja-JP" sz="1100" b="0" i="0" u="none" strike="noStrike" dirty="0" smtClean="0">
                        <a:solidFill>
                          <a:schemeClr val="tx1"/>
                        </a:solidFill>
                        <a:effectLst/>
                        <a:latin typeface="ＭＳ Ｐゴシック"/>
                      </a:endParaRPr>
                    </a:p>
                  </a:txBody>
                  <a:tcPr/>
                </a:tc>
                <a:tc hMerge="1">
                  <a:txBody>
                    <a:bodyPr/>
                    <a:lstStyle/>
                    <a:p>
                      <a:pPr marL="0" marR="0" indent="0" algn="l" defTabSz="917509" rtl="0" eaLnBrk="1" fontAlgn="auto" latinLnBrk="0" hangingPunct="1">
                        <a:lnSpc>
                          <a:spcPct val="100000"/>
                        </a:lnSpc>
                        <a:spcBef>
                          <a:spcPts val="0"/>
                        </a:spcBef>
                        <a:spcAft>
                          <a:spcPts val="0"/>
                        </a:spcAft>
                        <a:buClrTx/>
                        <a:buSzTx/>
                        <a:buFontTx/>
                        <a:buNone/>
                        <a:tabLst/>
                        <a:defRPr/>
                      </a:pPr>
                      <a:endParaRPr lang="en-US" altLang="ja-JP" sz="1100" b="0" i="0" u="none" strike="noStrike" dirty="0" smtClean="0">
                        <a:solidFill>
                          <a:schemeClr val="tx1"/>
                        </a:solidFill>
                        <a:effectLst/>
                        <a:latin typeface="ＭＳ Ｐゴシック"/>
                      </a:endParaRPr>
                    </a:p>
                  </a:txBody>
                  <a:tcPr/>
                </a:tc>
                <a:tc hMerge="1">
                  <a:txBody>
                    <a:bodyPr/>
                    <a:lstStyle/>
                    <a:p>
                      <a:pPr marL="0" marR="0" indent="0" algn="l" defTabSz="917509" rtl="0" eaLnBrk="1" fontAlgn="auto" latinLnBrk="0" hangingPunct="1">
                        <a:lnSpc>
                          <a:spcPct val="100000"/>
                        </a:lnSpc>
                        <a:spcBef>
                          <a:spcPts val="0"/>
                        </a:spcBef>
                        <a:spcAft>
                          <a:spcPts val="0"/>
                        </a:spcAft>
                        <a:buClrTx/>
                        <a:buSzTx/>
                        <a:buFontTx/>
                        <a:buNone/>
                        <a:tabLst/>
                        <a:defRPr/>
                      </a:pPr>
                      <a:endParaRPr lang="en-US" altLang="ja-JP" sz="1100" b="0" i="0" u="none" strike="noStrike" dirty="0" smtClean="0">
                        <a:solidFill>
                          <a:schemeClr val="tx1"/>
                        </a:solidFill>
                        <a:effectLst/>
                        <a:latin typeface="ＭＳ Ｐゴシック"/>
                      </a:endParaRPr>
                    </a:p>
                  </a:txBody>
                  <a:tcPr/>
                </a:tc>
                <a:tc hMerge="1">
                  <a:txBody>
                    <a:bodyPr/>
                    <a:lstStyle/>
                    <a:p>
                      <a:pPr marL="0" marR="0" indent="0" algn="l" defTabSz="917509" rtl="0" eaLnBrk="1" fontAlgn="auto" latinLnBrk="0" hangingPunct="1">
                        <a:lnSpc>
                          <a:spcPct val="100000"/>
                        </a:lnSpc>
                        <a:spcBef>
                          <a:spcPts val="0"/>
                        </a:spcBef>
                        <a:spcAft>
                          <a:spcPts val="0"/>
                        </a:spcAft>
                        <a:buClrTx/>
                        <a:buSzTx/>
                        <a:buFontTx/>
                        <a:buNone/>
                        <a:tabLst/>
                        <a:defRPr/>
                      </a:pPr>
                      <a:endParaRPr lang="en-US" altLang="ja-JP" sz="1100" b="0" i="0" u="none" strike="noStrike" dirty="0" smtClean="0">
                        <a:solidFill>
                          <a:schemeClr val="tx1"/>
                        </a:solidFill>
                        <a:effectLst/>
                        <a:latin typeface="ＭＳ Ｐゴシック"/>
                      </a:endParaRPr>
                    </a:p>
                  </a:txBody>
                  <a:tcPr/>
                </a:tc>
                <a:extLst>
                  <a:ext uri="{0D108BD9-81ED-4DB2-BD59-A6C34878D82A}">
                    <a16:rowId xmlns:a16="http://schemas.microsoft.com/office/drawing/2014/main" val="933404504"/>
                  </a:ext>
                </a:extLst>
              </a:tr>
              <a:tr h="320759">
                <a:tc>
                  <a:txBody>
                    <a:bodyPr/>
                    <a:lstStyle/>
                    <a:p>
                      <a:pPr algn="ctr"/>
                      <a:r>
                        <a:rPr kumimoji="1" lang="ja-JP" altLang="en-US" sz="1000" dirty="0" smtClean="0">
                          <a:latin typeface="+mn-ea"/>
                          <a:ea typeface="+mn-ea"/>
                        </a:rPr>
                        <a:t>ア</a:t>
                      </a:r>
                      <a:endParaRPr kumimoji="1" lang="ja-JP" altLang="en-US" sz="1000" dirty="0">
                        <a:latin typeface="+mn-ea"/>
                        <a:ea typeface="+mn-ea"/>
                      </a:endParaRPr>
                    </a:p>
                  </a:txBody>
                  <a:tcPr anchor="ctr"/>
                </a:tc>
                <a:tc>
                  <a:txBody>
                    <a:bodyPr/>
                    <a:lstStyle/>
                    <a:p>
                      <a:r>
                        <a:rPr kumimoji="1" lang="ja-JP" altLang="en-US" sz="1000" kern="1200" dirty="0" smtClean="0">
                          <a:solidFill>
                            <a:schemeClr val="dk1"/>
                          </a:solidFill>
                          <a:effectLst/>
                          <a:latin typeface="+mn-ea"/>
                          <a:ea typeface="+mn-ea"/>
                          <a:cs typeface="+mn-cs"/>
                        </a:rPr>
                        <a:t>　</a:t>
                      </a:r>
                      <a:r>
                        <a:rPr kumimoji="1" lang="en-US" altLang="ja-JP" sz="1000" kern="1200" dirty="0" smtClean="0">
                          <a:solidFill>
                            <a:schemeClr val="dk1"/>
                          </a:solidFill>
                          <a:effectLst/>
                          <a:latin typeface="+mn-ea"/>
                          <a:ea typeface="+mn-ea"/>
                          <a:cs typeface="+mn-cs"/>
                        </a:rPr>
                        <a:t>2025</a:t>
                      </a:r>
                      <a:r>
                        <a:rPr kumimoji="1" lang="ja-JP" altLang="ja-JP" sz="1000" kern="1200" dirty="0" smtClean="0">
                          <a:solidFill>
                            <a:schemeClr val="dk1"/>
                          </a:solidFill>
                          <a:effectLst/>
                          <a:latin typeface="+mn-ea"/>
                          <a:ea typeface="+mn-ea"/>
                          <a:cs typeface="+mn-cs"/>
                        </a:rPr>
                        <a:t>年、第７期計画期間における介護人材</a:t>
                      </a:r>
                      <a:r>
                        <a:rPr kumimoji="1" lang="ja-JP" altLang="en-US" sz="1000" kern="1200" dirty="0" smtClean="0">
                          <a:solidFill>
                            <a:schemeClr val="dk1"/>
                          </a:solidFill>
                          <a:effectLst/>
                          <a:latin typeface="+mn-ea"/>
                          <a:ea typeface="+mn-ea"/>
                          <a:cs typeface="+mn-cs"/>
                        </a:rPr>
                        <a:t>に対する実績を把握し進捗管理している。</a:t>
                      </a:r>
                      <a:endParaRPr kumimoji="1" lang="ja-JP" altLang="ja-JP" sz="1000" kern="1200" dirty="0" smtClean="0">
                        <a:solidFill>
                          <a:schemeClr val="dk1"/>
                        </a:solidFill>
                        <a:effectLst/>
                        <a:latin typeface="+mn-ea"/>
                        <a:ea typeface="+mn-ea"/>
                        <a:cs typeface="+mn-cs"/>
                      </a:endParaRPr>
                    </a:p>
                  </a:txBody>
                  <a:tcPr anchor="ctr"/>
                </a:tc>
                <a:tc>
                  <a:txBody>
                    <a:bodyPr/>
                    <a:lstStyle/>
                    <a:p>
                      <a:pPr algn="ctr"/>
                      <a:r>
                        <a:rPr kumimoji="1" lang="en-US" altLang="ja-JP" sz="1000" dirty="0" smtClean="0">
                          <a:latin typeface="+mn-ea"/>
                          <a:ea typeface="+mn-ea"/>
                        </a:rPr>
                        <a:t>5</a:t>
                      </a:r>
                      <a:endParaRPr kumimoji="1" lang="ja-JP" altLang="en-US" sz="1000" dirty="0">
                        <a:latin typeface="+mn-ea"/>
                        <a:ea typeface="+mn-ea"/>
                      </a:endParaRPr>
                    </a:p>
                  </a:txBody>
                  <a:tcPr anchor="ctr"/>
                </a:tc>
                <a:tc>
                  <a:txBody>
                    <a:bodyPr/>
                    <a:lstStyle/>
                    <a:p>
                      <a:pPr algn="ctr"/>
                      <a:r>
                        <a:rPr kumimoji="1" lang="en-US" altLang="ja-JP" sz="1000" dirty="0" smtClean="0">
                          <a:latin typeface="+mn-ea"/>
                          <a:ea typeface="+mn-ea"/>
                        </a:rPr>
                        <a:t>4.1</a:t>
                      </a:r>
                      <a:endParaRPr kumimoji="1" lang="ja-JP" altLang="en-US" sz="1000" dirty="0">
                        <a:latin typeface="+mn-ea"/>
                        <a:ea typeface="+mn-ea"/>
                      </a:endParaRPr>
                    </a:p>
                  </a:txBody>
                  <a:tcPr anchor="ctr"/>
                </a:tc>
                <a:tc>
                  <a:txBody>
                    <a:bodyPr/>
                    <a:lstStyle/>
                    <a:p>
                      <a:pPr algn="ctr"/>
                      <a:r>
                        <a:rPr kumimoji="1" lang="ja-JP" altLang="en-US" sz="1000" dirty="0" smtClean="0">
                          <a:latin typeface="+mn-ea"/>
                          <a:ea typeface="+mn-ea"/>
                        </a:rPr>
                        <a:t>イ</a:t>
                      </a:r>
                      <a:endParaRPr kumimoji="1" lang="en-US" altLang="ja-JP" sz="1000" dirty="0" smtClean="0">
                        <a:latin typeface="+mn-ea"/>
                        <a:ea typeface="+mn-ea"/>
                      </a:endParaRPr>
                    </a:p>
                  </a:txBody>
                  <a:tcPr anchor="ctr"/>
                </a:tc>
                <a:tc>
                  <a:txBody>
                    <a:bodyPr/>
                    <a:lstStyle/>
                    <a:p>
                      <a:r>
                        <a:rPr kumimoji="1" lang="ja-JP" altLang="en-US" sz="1000" kern="1200" dirty="0" smtClean="0">
                          <a:solidFill>
                            <a:schemeClr val="dk1"/>
                          </a:solidFill>
                          <a:effectLst/>
                          <a:latin typeface="+mn-ea"/>
                          <a:ea typeface="+mn-ea"/>
                          <a:cs typeface="+mn-cs"/>
                        </a:rPr>
                        <a:t>　</a:t>
                      </a:r>
                      <a:r>
                        <a:rPr kumimoji="1" lang="ja-JP" altLang="ja-JP" sz="1000" kern="1200" dirty="0" smtClean="0">
                          <a:solidFill>
                            <a:schemeClr val="dk1"/>
                          </a:solidFill>
                          <a:effectLst/>
                          <a:latin typeface="+mn-ea"/>
                          <a:ea typeface="+mn-ea"/>
                          <a:cs typeface="+mn-cs"/>
                        </a:rPr>
                        <a:t>定量的な目標及び実施時期を定めている</a:t>
                      </a:r>
                      <a:r>
                        <a:rPr kumimoji="1" lang="ja-JP" altLang="en-US" sz="1000" kern="1200" dirty="0" smtClean="0">
                          <a:solidFill>
                            <a:schemeClr val="dk1"/>
                          </a:solidFill>
                          <a:effectLst/>
                          <a:latin typeface="+mn-ea"/>
                          <a:ea typeface="+mn-ea"/>
                          <a:cs typeface="+mn-cs"/>
                        </a:rPr>
                        <a:t>。</a:t>
                      </a:r>
                      <a:endParaRPr kumimoji="1" lang="en-US" altLang="ja-JP" sz="1000" kern="1200" dirty="0" smtClean="0">
                        <a:solidFill>
                          <a:schemeClr val="dk1"/>
                        </a:solidFill>
                        <a:effectLst/>
                        <a:latin typeface="+mn-ea"/>
                        <a:ea typeface="+mn-ea"/>
                        <a:cs typeface="+mn-cs"/>
                      </a:endParaRPr>
                    </a:p>
                  </a:txBody>
                  <a:tcPr anchor="ctr"/>
                </a:tc>
                <a:tc>
                  <a:txBody>
                    <a:bodyPr/>
                    <a:lstStyle/>
                    <a:p>
                      <a:pPr algn="ctr"/>
                      <a:r>
                        <a:rPr kumimoji="1" lang="en-US" altLang="ja-JP" sz="1000" dirty="0" smtClean="0">
                          <a:latin typeface="+mn-ea"/>
                          <a:ea typeface="+mn-ea"/>
                        </a:rPr>
                        <a:t>5</a:t>
                      </a:r>
                      <a:endParaRPr kumimoji="1" lang="ja-JP" altLang="en-US" sz="1000" dirty="0">
                        <a:latin typeface="+mn-ea"/>
                        <a:ea typeface="+mn-ea"/>
                      </a:endParaRPr>
                    </a:p>
                  </a:txBody>
                  <a:tcPr anchor="ctr"/>
                </a:tc>
                <a:tc>
                  <a:txBody>
                    <a:bodyPr/>
                    <a:lstStyle/>
                    <a:p>
                      <a:pPr algn="ctr"/>
                      <a:r>
                        <a:rPr kumimoji="1" lang="en-US" altLang="ja-JP" sz="1000" dirty="0" smtClean="0">
                          <a:latin typeface="+mn-ea"/>
                          <a:ea typeface="+mn-ea"/>
                        </a:rPr>
                        <a:t>4.6</a:t>
                      </a:r>
                      <a:endParaRPr kumimoji="1" lang="ja-JP" altLang="en-US" sz="1000" dirty="0">
                        <a:latin typeface="+mn-ea"/>
                        <a:ea typeface="+mn-ea"/>
                      </a:endParaRPr>
                    </a:p>
                  </a:txBody>
                  <a:tcPr anchor="ctr"/>
                </a:tc>
                <a:extLst>
                  <a:ext uri="{0D108BD9-81ED-4DB2-BD59-A6C34878D82A}">
                    <a16:rowId xmlns:a16="http://schemas.microsoft.com/office/drawing/2014/main" val="399234344"/>
                  </a:ext>
                </a:extLst>
              </a:tr>
              <a:tr h="0">
                <a:tc gridSpan="8">
                  <a:txBody>
                    <a:bodyPr/>
                    <a:lstStyle/>
                    <a:p>
                      <a:r>
                        <a:rPr kumimoji="1" lang="ja-JP" altLang="ja-JP" sz="1000" kern="1200" dirty="0" smtClean="0">
                          <a:solidFill>
                            <a:schemeClr val="dk1"/>
                          </a:solidFill>
                          <a:effectLst/>
                          <a:latin typeface="+mn-ea"/>
                          <a:ea typeface="+mn-ea"/>
                          <a:cs typeface="+mn-cs"/>
                        </a:rPr>
                        <a:t>介護人材の確保及び質の向上に関し、当該地域における課題を踏まえ、必要な事業を実施している。</a:t>
                      </a:r>
                    </a:p>
                  </a:txBody>
                  <a:tcPr anchor="ctr"/>
                </a:tc>
                <a:tc hMerge="1">
                  <a:txBody>
                    <a:bodyPr/>
                    <a:lstStyle/>
                    <a:p>
                      <a:endParaRPr kumimoji="1" lang="ja-JP" altLang="ja-JP" sz="1100" kern="1200" dirty="0" smtClean="0">
                        <a:solidFill>
                          <a:schemeClr val="dk1"/>
                        </a:solidFill>
                        <a:effectLst/>
                        <a:latin typeface="+mn-ea"/>
                        <a:ea typeface="+mn-ea"/>
                        <a:cs typeface="+mn-cs"/>
                      </a:endParaRPr>
                    </a:p>
                  </a:txBody>
                  <a:tcPr anchor="ctr"/>
                </a:tc>
                <a:tc hMerge="1">
                  <a:txBody>
                    <a:bodyPr/>
                    <a:lstStyle/>
                    <a:p>
                      <a:pPr algn="ctr"/>
                      <a:endParaRPr kumimoji="1" lang="ja-JP" altLang="en-US" sz="1100" dirty="0">
                        <a:latin typeface="+mn-ea"/>
                        <a:ea typeface="+mn-ea"/>
                      </a:endParaRPr>
                    </a:p>
                  </a:txBody>
                  <a:tcPr anchor="ctr"/>
                </a:tc>
                <a:tc hMerge="1">
                  <a:txBody>
                    <a:bodyPr/>
                    <a:lstStyle/>
                    <a:p>
                      <a:pPr algn="ctr"/>
                      <a:endParaRPr kumimoji="1" lang="en-US" altLang="ja-JP" sz="1100" dirty="0" smtClean="0">
                        <a:latin typeface="+mn-ea"/>
                        <a:ea typeface="+mn-ea"/>
                      </a:endParaRPr>
                    </a:p>
                  </a:txBody>
                  <a:tcPr anchor="ctr"/>
                </a:tc>
                <a:tc hMerge="1">
                  <a:txBody>
                    <a:bodyPr/>
                    <a:lstStyle/>
                    <a:p>
                      <a:pPr algn="ctr"/>
                      <a:endParaRPr kumimoji="1" lang="ja-JP" altLang="en-US" sz="1100" dirty="0">
                        <a:latin typeface="+mn-ea"/>
                        <a:ea typeface="+mn-ea"/>
                      </a:endParaRPr>
                    </a:p>
                  </a:txBody>
                  <a:tcPr anchor="ctr"/>
                </a:tc>
                <a:tc hMerge="1">
                  <a:txBody>
                    <a:bodyPr/>
                    <a:lstStyle/>
                    <a:p>
                      <a:endParaRPr kumimoji="1" lang="ja-JP" altLang="ja-JP" sz="1100" kern="1200" dirty="0" smtClean="0">
                        <a:solidFill>
                          <a:schemeClr val="dk1"/>
                        </a:solidFill>
                        <a:effectLst/>
                        <a:latin typeface="+mn-ea"/>
                        <a:ea typeface="+mn-ea"/>
                        <a:cs typeface="+mn-cs"/>
                      </a:endParaRPr>
                    </a:p>
                  </a:txBody>
                  <a:tcPr/>
                </a:tc>
                <a:tc hMerge="1">
                  <a:txBody>
                    <a:bodyPr/>
                    <a:lstStyle/>
                    <a:p>
                      <a:pPr algn="ctr"/>
                      <a:endParaRPr kumimoji="1" lang="en-US" altLang="ja-JP" sz="1100" dirty="0" smtClean="0">
                        <a:latin typeface="+mn-ea"/>
                        <a:ea typeface="+mn-ea"/>
                      </a:endParaRPr>
                    </a:p>
                  </a:txBody>
                  <a:tcPr anchor="ctr"/>
                </a:tc>
                <a:tc hMerge="1">
                  <a:txBody>
                    <a:bodyPr/>
                    <a:lstStyle/>
                    <a:p>
                      <a:pPr algn="ctr"/>
                      <a:endParaRPr kumimoji="1" lang="en-US" altLang="ja-JP" sz="1100" dirty="0" smtClean="0">
                        <a:latin typeface="+mn-ea"/>
                        <a:ea typeface="+mn-ea"/>
                      </a:endParaRPr>
                    </a:p>
                  </a:txBody>
                  <a:tcPr anchor="ctr"/>
                </a:tc>
                <a:extLst>
                  <a:ext uri="{0D108BD9-81ED-4DB2-BD59-A6C34878D82A}">
                    <a16:rowId xmlns:a16="http://schemas.microsoft.com/office/drawing/2014/main" val="2516283473"/>
                  </a:ext>
                </a:extLst>
              </a:tr>
              <a:tr h="0">
                <a:tc>
                  <a:txBody>
                    <a:bodyPr/>
                    <a:lstStyle/>
                    <a:p>
                      <a:pPr algn="ctr"/>
                      <a:r>
                        <a:rPr kumimoji="1" lang="ja-JP" altLang="en-US" sz="1000" dirty="0" smtClean="0">
                          <a:latin typeface="+mn-ea"/>
                          <a:ea typeface="+mn-ea"/>
                        </a:rPr>
                        <a:t>ア</a:t>
                      </a:r>
                      <a:endParaRPr kumimoji="1" lang="ja-JP" altLang="en-US" sz="1000" dirty="0">
                        <a:latin typeface="+mn-ea"/>
                        <a:ea typeface="+mn-ea"/>
                      </a:endParaRPr>
                    </a:p>
                  </a:txBody>
                  <a:tcPr anchor="ctr"/>
                </a:tc>
                <a:tc>
                  <a:txBody>
                    <a:bodyPr/>
                    <a:lstStyle/>
                    <a:p>
                      <a:r>
                        <a:rPr kumimoji="1" lang="ja-JP" altLang="en-US" sz="1000" kern="1200" dirty="0" smtClean="0">
                          <a:solidFill>
                            <a:schemeClr val="dk1"/>
                          </a:solidFill>
                          <a:effectLst/>
                          <a:latin typeface="+mn-ea"/>
                          <a:ea typeface="+mn-ea"/>
                          <a:cs typeface="+mn-cs"/>
                        </a:rPr>
                        <a:t>　介護人材の確保及び質の向上に関し、「介護に関する入門的研修」の実施状況はどのようになっているか。</a:t>
                      </a:r>
                      <a:endParaRPr kumimoji="1" lang="ja-JP" altLang="ja-JP" sz="1000" kern="1200" dirty="0" smtClean="0">
                        <a:solidFill>
                          <a:schemeClr val="dk1"/>
                        </a:solidFill>
                        <a:effectLst/>
                        <a:latin typeface="+mn-ea"/>
                        <a:ea typeface="+mn-ea"/>
                        <a:cs typeface="+mn-cs"/>
                      </a:endParaRPr>
                    </a:p>
                  </a:txBody>
                  <a:tcPr anchor="ctr"/>
                </a:tc>
                <a:tc>
                  <a:txBody>
                    <a:bodyPr/>
                    <a:lstStyle/>
                    <a:p>
                      <a:pPr algn="ctr"/>
                      <a:r>
                        <a:rPr kumimoji="1" lang="en-US" altLang="ja-JP" sz="1000" dirty="0" smtClean="0">
                          <a:solidFill>
                            <a:schemeClr val="tx1"/>
                          </a:solidFill>
                          <a:latin typeface="+mn-ea"/>
                          <a:ea typeface="+mn-ea"/>
                        </a:rPr>
                        <a:t>12</a:t>
                      </a:r>
                      <a:endParaRPr kumimoji="1" lang="ja-JP" altLang="en-US" sz="1000" dirty="0">
                        <a:solidFill>
                          <a:schemeClr val="tx1"/>
                        </a:solidFill>
                        <a:latin typeface="+mn-ea"/>
                        <a:ea typeface="+mn-ea"/>
                      </a:endParaRPr>
                    </a:p>
                  </a:txBody>
                  <a:tcPr anchor="ctr"/>
                </a:tc>
                <a:tc>
                  <a:txBody>
                    <a:bodyPr/>
                    <a:lstStyle/>
                    <a:p>
                      <a:pPr algn="ctr"/>
                      <a:r>
                        <a:rPr kumimoji="1" lang="en-US" altLang="ja-JP" sz="1000" dirty="0" smtClean="0">
                          <a:solidFill>
                            <a:schemeClr val="tx1"/>
                          </a:solidFill>
                          <a:latin typeface="+mn-ea"/>
                          <a:ea typeface="+mn-ea"/>
                        </a:rPr>
                        <a:t>4.9</a:t>
                      </a:r>
                    </a:p>
                  </a:txBody>
                  <a:tcPr anchor="ctr"/>
                </a:tc>
                <a:tc>
                  <a:txBody>
                    <a:bodyPr/>
                    <a:lstStyle/>
                    <a:p>
                      <a:pPr algn="ctr"/>
                      <a:r>
                        <a:rPr kumimoji="1" lang="ja-JP" altLang="en-US" sz="1000" dirty="0" smtClean="0">
                          <a:solidFill>
                            <a:schemeClr val="tx1"/>
                          </a:solidFill>
                          <a:latin typeface="+mn-ea"/>
                          <a:ea typeface="+mn-ea"/>
                        </a:rPr>
                        <a:t>エ</a:t>
                      </a:r>
                      <a:endParaRPr kumimoji="1" lang="ja-JP" altLang="en-US" sz="1000" dirty="0">
                        <a:solidFill>
                          <a:schemeClr val="tx1"/>
                        </a:solidFill>
                        <a:latin typeface="+mn-ea"/>
                        <a:ea typeface="+mn-ea"/>
                      </a:endParaRPr>
                    </a:p>
                  </a:txBody>
                  <a:tcPr anchor="ctr"/>
                </a:tc>
                <a:tc>
                  <a:txBody>
                    <a:bodyPr/>
                    <a:lstStyle/>
                    <a:p>
                      <a:r>
                        <a:rPr kumimoji="1" lang="ja-JP" altLang="en-US" sz="1000" kern="1200" dirty="0" smtClean="0">
                          <a:solidFill>
                            <a:schemeClr val="tx1"/>
                          </a:solidFill>
                          <a:effectLst/>
                          <a:latin typeface="+mn-ea"/>
                          <a:ea typeface="+mn-ea"/>
                          <a:cs typeface="+mn-cs"/>
                        </a:rPr>
                        <a:t>　</a:t>
                      </a:r>
                      <a:r>
                        <a:rPr kumimoji="1" lang="ja-JP" altLang="ja-JP" sz="1000" kern="1200" dirty="0" smtClean="0">
                          <a:solidFill>
                            <a:schemeClr val="tx1"/>
                          </a:solidFill>
                          <a:effectLst/>
                          <a:latin typeface="+mn-ea"/>
                          <a:ea typeface="+mn-ea"/>
                          <a:cs typeface="+mn-cs"/>
                        </a:rPr>
                        <a:t>都道府県として、介護ロボットやＩＣＴの活用に向けたモデル事業等の推進策を実施している</a:t>
                      </a:r>
                      <a:r>
                        <a:rPr kumimoji="1" lang="ja-JP" altLang="en-US" sz="1000" kern="1200" dirty="0" smtClean="0">
                          <a:solidFill>
                            <a:schemeClr val="tx1"/>
                          </a:solidFill>
                          <a:effectLst/>
                          <a:latin typeface="+mn-ea"/>
                          <a:ea typeface="+mn-ea"/>
                          <a:cs typeface="+mn-cs"/>
                        </a:rPr>
                        <a:t>。</a:t>
                      </a:r>
                      <a:endParaRPr kumimoji="1" lang="ja-JP" altLang="ja-JP" sz="1000" kern="1200" dirty="0" smtClean="0">
                        <a:solidFill>
                          <a:schemeClr val="tx1"/>
                        </a:solidFill>
                        <a:effectLst/>
                        <a:latin typeface="+mn-ea"/>
                        <a:ea typeface="+mn-ea"/>
                        <a:cs typeface="+mn-cs"/>
                      </a:endParaRPr>
                    </a:p>
                  </a:txBody>
                  <a:tcPr anchor="ctr"/>
                </a:tc>
                <a:tc>
                  <a:txBody>
                    <a:bodyPr/>
                    <a:lstStyle/>
                    <a:p>
                      <a:pPr algn="ctr"/>
                      <a:r>
                        <a:rPr kumimoji="1" lang="en-US" altLang="ja-JP" sz="1000" dirty="0" smtClean="0">
                          <a:solidFill>
                            <a:schemeClr val="tx1"/>
                          </a:solidFill>
                          <a:latin typeface="+mn-ea"/>
                          <a:ea typeface="+mn-ea"/>
                        </a:rPr>
                        <a:t>10</a:t>
                      </a:r>
                    </a:p>
                  </a:txBody>
                  <a:tcPr anchor="ctr"/>
                </a:tc>
                <a:tc>
                  <a:txBody>
                    <a:bodyPr/>
                    <a:lstStyle/>
                    <a:p>
                      <a:pPr algn="ctr"/>
                      <a:r>
                        <a:rPr kumimoji="1" lang="en-US" altLang="ja-JP" sz="1000" dirty="0" smtClean="0">
                          <a:solidFill>
                            <a:schemeClr val="tx1"/>
                          </a:solidFill>
                          <a:latin typeface="+mn-ea"/>
                          <a:ea typeface="+mn-ea"/>
                        </a:rPr>
                        <a:t>9.4</a:t>
                      </a:r>
                    </a:p>
                  </a:txBody>
                  <a:tcPr anchor="ctr"/>
                </a:tc>
                <a:extLst>
                  <a:ext uri="{0D108BD9-81ED-4DB2-BD59-A6C34878D82A}">
                    <a16:rowId xmlns:a16="http://schemas.microsoft.com/office/drawing/2014/main" val="4219815525"/>
                  </a:ext>
                </a:extLst>
              </a:tr>
              <a:tr h="0">
                <a:tc>
                  <a:txBody>
                    <a:bodyPr/>
                    <a:lstStyle/>
                    <a:p>
                      <a:pPr algn="ctr"/>
                      <a:r>
                        <a:rPr kumimoji="1" lang="ja-JP" altLang="en-US" sz="1000" dirty="0" smtClean="0">
                          <a:latin typeface="+mn-ea"/>
                          <a:ea typeface="+mn-ea"/>
                        </a:rPr>
                        <a:t>イ</a:t>
                      </a:r>
                      <a:endParaRPr kumimoji="1" lang="ja-JP" altLang="en-US" sz="1000" dirty="0">
                        <a:latin typeface="+mn-ea"/>
                        <a:ea typeface="+mn-ea"/>
                      </a:endParaRPr>
                    </a:p>
                  </a:txBody>
                  <a:tcPr anchor="ctr"/>
                </a:tc>
                <a:tc>
                  <a:txBody>
                    <a:bodyPr/>
                    <a:lstStyle/>
                    <a:p>
                      <a:r>
                        <a:rPr kumimoji="1" lang="ja-JP" altLang="en-US" sz="1000" kern="1200" dirty="0" smtClean="0">
                          <a:solidFill>
                            <a:schemeClr val="dk1"/>
                          </a:solidFill>
                          <a:effectLst/>
                          <a:latin typeface="+mn-ea"/>
                          <a:ea typeface="+mn-ea"/>
                          <a:cs typeface="+mn-cs"/>
                        </a:rPr>
                        <a:t>　介護職員の復職・再就職支援策を実施している</a:t>
                      </a:r>
                      <a:endParaRPr kumimoji="1" lang="ja-JP" altLang="ja-JP" sz="1000" kern="1200" dirty="0" smtClean="0">
                        <a:solidFill>
                          <a:schemeClr val="dk1"/>
                        </a:solidFill>
                        <a:effectLst/>
                        <a:latin typeface="+mn-ea"/>
                        <a:ea typeface="+mn-ea"/>
                        <a:cs typeface="+mn-cs"/>
                      </a:endParaRPr>
                    </a:p>
                  </a:txBody>
                  <a:tcPr anchor="ctr"/>
                </a:tc>
                <a:tc>
                  <a:txBody>
                    <a:bodyPr/>
                    <a:lstStyle/>
                    <a:p>
                      <a:pPr algn="ctr"/>
                      <a:r>
                        <a:rPr kumimoji="1" lang="en-US" altLang="ja-JP" sz="1000" dirty="0" smtClean="0">
                          <a:solidFill>
                            <a:schemeClr val="tx1"/>
                          </a:solidFill>
                          <a:latin typeface="+mn-ea"/>
                          <a:ea typeface="+mn-ea"/>
                        </a:rPr>
                        <a:t>12</a:t>
                      </a:r>
                      <a:endParaRPr kumimoji="1" lang="ja-JP" altLang="en-US" sz="1000" dirty="0">
                        <a:solidFill>
                          <a:schemeClr val="tx1"/>
                        </a:solidFill>
                        <a:latin typeface="+mn-ea"/>
                        <a:ea typeface="+mn-ea"/>
                      </a:endParaRPr>
                    </a:p>
                  </a:txBody>
                  <a:tcPr anchor="ctr"/>
                </a:tc>
                <a:tc>
                  <a:txBody>
                    <a:bodyPr/>
                    <a:lstStyle/>
                    <a:p>
                      <a:pPr algn="ctr"/>
                      <a:r>
                        <a:rPr kumimoji="1" lang="en-US" altLang="ja-JP" sz="1000" dirty="0" smtClean="0">
                          <a:solidFill>
                            <a:schemeClr val="tx1"/>
                          </a:solidFill>
                          <a:latin typeface="+mn-ea"/>
                          <a:ea typeface="+mn-ea"/>
                        </a:rPr>
                        <a:t>12</a:t>
                      </a:r>
                      <a:endParaRPr kumimoji="1" lang="ja-JP" altLang="en-US" sz="1000" dirty="0">
                        <a:solidFill>
                          <a:schemeClr val="tx1"/>
                        </a:solidFill>
                        <a:latin typeface="+mn-ea"/>
                        <a:ea typeface="+mn-ea"/>
                      </a:endParaRPr>
                    </a:p>
                  </a:txBody>
                  <a:tcPr anchor="ctr"/>
                </a:tc>
                <a:tc>
                  <a:txBody>
                    <a:bodyPr/>
                    <a:lstStyle/>
                    <a:p>
                      <a:pPr algn="ctr"/>
                      <a:r>
                        <a:rPr kumimoji="1" lang="ja-JP" altLang="en-US" sz="1000" dirty="0" smtClean="0">
                          <a:solidFill>
                            <a:schemeClr val="tx1"/>
                          </a:solidFill>
                          <a:latin typeface="+mn-ea"/>
                          <a:ea typeface="+mn-ea"/>
                        </a:rPr>
                        <a:t>オ</a:t>
                      </a:r>
                      <a:endParaRPr kumimoji="1" lang="ja-JP" altLang="en-US" sz="1000" dirty="0">
                        <a:solidFill>
                          <a:schemeClr val="tx1"/>
                        </a:solidFill>
                        <a:latin typeface="+mn-ea"/>
                        <a:ea typeface="+mn-ea"/>
                      </a:endParaRPr>
                    </a:p>
                  </a:txBody>
                  <a:tcPr anchor="ctr"/>
                </a:tc>
                <a:tc>
                  <a:txBody>
                    <a:bodyPr/>
                    <a:lstStyle/>
                    <a:p>
                      <a:r>
                        <a:rPr kumimoji="1" lang="ja-JP" altLang="en-US" sz="1000" kern="1200" dirty="0" smtClean="0">
                          <a:solidFill>
                            <a:schemeClr val="tx1"/>
                          </a:solidFill>
                          <a:effectLst/>
                          <a:latin typeface="+mn-ea"/>
                          <a:ea typeface="+mn-ea"/>
                          <a:cs typeface="+mn-cs"/>
                        </a:rPr>
                        <a:t>　その他、人材確保・質の確保に向けた取組を実施している</a:t>
                      </a:r>
                      <a:endParaRPr kumimoji="1" lang="ja-JP" altLang="ja-JP" sz="1000" kern="1200" dirty="0" smtClean="0">
                        <a:solidFill>
                          <a:schemeClr val="tx1"/>
                        </a:solidFill>
                        <a:effectLst/>
                        <a:latin typeface="+mn-ea"/>
                        <a:ea typeface="+mn-ea"/>
                        <a:cs typeface="+mn-cs"/>
                      </a:endParaRPr>
                    </a:p>
                  </a:txBody>
                  <a:tcPr anchor="ctr"/>
                </a:tc>
                <a:tc>
                  <a:txBody>
                    <a:bodyPr/>
                    <a:lstStyle/>
                    <a:p>
                      <a:pPr algn="ctr"/>
                      <a:r>
                        <a:rPr kumimoji="1" lang="en-US" altLang="ja-JP" sz="1000" dirty="0" smtClean="0">
                          <a:solidFill>
                            <a:schemeClr val="tx1"/>
                          </a:solidFill>
                          <a:latin typeface="+mn-ea"/>
                          <a:ea typeface="+mn-ea"/>
                        </a:rPr>
                        <a:t>12</a:t>
                      </a:r>
                    </a:p>
                  </a:txBody>
                  <a:tcPr anchor="ctr"/>
                </a:tc>
                <a:tc>
                  <a:txBody>
                    <a:bodyPr/>
                    <a:lstStyle/>
                    <a:p>
                      <a:pPr algn="ctr"/>
                      <a:r>
                        <a:rPr kumimoji="1" lang="en-US" altLang="ja-JP" sz="1000" dirty="0" smtClean="0">
                          <a:solidFill>
                            <a:schemeClr val="tx1"/>
                          </a:solidFill>
                          <a:latin typeface="+mn-ea"/>
                          <a:ea typeface="+mn-ea"/>
                        </a:rPr>
                        <a:t>8</a:t>
                      </a:r>
                    </a:p>
                  </a:txBody>
                  <a:tcPr anchor="ctr"/>
                </a:tc>
                <a:extLst>
                  <a:ext uri="{0D108BD9-81ED-4DB2-BD59-A6C34878D82A}">
                    <a16:rowId xmlns:a16="http://schemas.microsoft.com/office/drawing/2014/main" val="1201803747"/>
                  </a:ext>
                </a:extLst>
              </a:tr>
              <a:tr h="0">
                <a:tc>
                  <a:txBody>
                    <a:bodyPr/>
                    <a:lstStyle/>
                    <a:p>
                      <a:pPr algn="ctr"/>
                      <a:r>
                        <a:rPr kumimoji="1" lang="ja-JP" altLang="en-US" sz="1000" dirty="0" smtClean="0">
                          <a:solidFill>
                            <a:schemeClr val="tx1"/>
                          </a:solidFill>
                          <a:latin typeface="+mn-ea"/>
                          <a:ea typeface="+mn-ea"/>
                        </a:rPr>
                        <a:t>ウ</a:t>
                      </a:r>
                      <a:endParaRPr kumimoji="1" lang="ja-JP" altLang="en-US" sz="1000" dirty="0">
                        <a:solidFill>
                          <a:schemeClr val="tx1"/>
                        </a:solidFill>
                        <a:latin typeface="+mn-ea"/>
                        <a:ea typeface="+mn-ea"/>
                      </a:endParaRPr>
                    </a:p>
                  </a:txBody>
                  <a:tcPr anchor="ctr"/>
                </a:tc>
                <a:tc>
                  <a:txBody>
                    <a:bodyPr/>
                    <a:lstStyle/>
                    <a:p>
                      <a:r>
                        <a:rPr kumimoji="1" lang="ja-JP" altLang="en-US" sz="1000" kern="1200" dirty="0" smtClean="0">
                          <a:solidFill>
                            <a:schemeClr val="tx1"/>
                          </a:solidFill>
                          <a:effectLst/>
                          <a:latin typeface="+mn-ea"/>
                          <a:ea typeface="+mn-ea"/>
                          <a:cs typeface="+mn-cs"/>
                        </a:rPr>
                        <a:t>　介護事業所の認証・評価制度を実施している</a:t>
                      </a:r>
                      <a:endParaRPr kumimoji="1" lang="ja-JP" altLang="ja-JP" sz="1000" kern="1200" dirty="0" smtClean="0">
                        <a:solidFill>
                          <a:schemeClr val="tx1"/>
                        </a:solidFill>
                        <a:effectLst/>
                        <a:latin typeface="+mn-ea"/>
                        <a:ea typeface="+mn-ea"/>
                        <a:cs typeface="+mn-cs"/>
                      </a:endParaRPr>
                    </a:p>
                  </a:txBody>
                  <a:tcPr anchor="ctr"/>
                </a:tc>
                <a:tc>
                  <a:txBody>
                    <a:bodyPr/>
                    <a:lstStyle/>
                    <a:p>
                      <a:pPr algn="ctr"/>
                      <a:r>
                        <a:rPr kumimoji="1" lang="en-US" altLang="ja-JP" sz="1000" dirty="0" smtClean="0">
                          <a:solidFill>
                            <a:schemeClr val="tx1"/>
                          </a:solidFill>
                          <a:latin typeface="+mn-ea"/>
                          <a:ea typeface="+mn-ea"/>
                        </a:rPr>
                        <a:t>12</a:t>
                      </a:r>
                    </a:p>
                  </a:txBody>
                  <a:tcPr anchor="ctr"/>
                </a:tc>
                <a:tc>
                  <a:txBody>
                    <a:bodyPr/>
                    <a:lstStyle/>
                    <a:p>
                      <a:pPr algn="ctr"/>
                      <a:r>
                        <a:rPr kumimoji="1" lang="en-US" altLang="ja-JP" sz="1000" dirty="0" smtClean="0">
                          <a:solidFill>
                            <a:schemeClr val="tx1"/>
                          </a:solidFill>
                          <a:latin typeface="+mn-ea"/>
                          <a:ea typeface="+mn-ea"/>
                        </a:rPr>
                        <a:t>7.7</a:t>
                      </a:r>
                    </a:p>
                  </a:txBody>
                  <a:tcPr anchor="ctr"/>
                </a:tc>
                <a:tc>
                  <a:txBody>
                    <a:bodyPr/>
                    <a:lstStyle/>
                    <a:p>
                      <a:pPr algn="ctr"/>
                      <a:endParaRPr kumimoji="1" lang="ja-JP" altLang="en-US" sz="1100" dirty="0">
                        <a:solidFill>
                          <a:schemeClr val="tx1"/>
                        </a:solidFill>
                        <a:latin typeface="+mn-ea"/>
                        <a:ea typeface="+mn-ea"/>
                      </a:endParaRPr>
                    </a:p>
                  </a:txBody>
                  <a:tcPr anchor="ctr"/>
                </a:tc>
                <a:tc>
                  <a:txBody>
                    <a:bodyPr/>
                    <a:lstStyle/>
                    <a:p>
                      <a:endParaRPr kumimoji="1" lang="ja-JP" altLang="ja-JP" sz="1100" kern="1200" dirty="0" smtClean="0">
                        <a:solidFill>
                          <a:schemeClr val="tx1"/>
                        </a:solidFill>
                        <a:effectLst/>
                        <a:latin typeface="+mn-ea"/>
                        <a:ea typeface="+mn-ea"/>
                        <a:cs typeface="+mn-cs"/>
                      </a:endParaRPr>
                    </a:p>
                  </a:txBody>
                  <a:tcPr anchor="ctr"/>
                </a:tc>
                <a:tc>
                  <a:txBody>
                    <a:bodyPr/>
                    <a:lstStyle/>
                    <a:p>
                      <a:pPr algn="ctr"/>
                      <a:endParaRPr kumimoji="1" lang="en-US" altLang="ja-JP" sz="1100" dirty="0" smtClean="0">
                        <a:solidFill>
                          <a:schemeClr val="tx1"/>
                        </a:solidFill>
                        <a:latin typeface="+mn-ea"/>
                        <a:ea typeface="+mn-ea"/>
                      </a:endParaRPr>
                    </a:p>
                  </a:txBody>
                  <a:tcPr anchor="ctr"/>
                </a:tc>
                <a:tc>
                  <a:txBody>
                    <a:bodyPr/>
                    <a:lstStyle/>
                    <a:p>
                      <a:pPr algn="ctr"/>
                      <a:endParaRPr kumimoji="1" lang="en-US" altLang="ja-JP" sz="1100" dirty="0" smtClean="0">
                        <a:solidFill>
                          <a:schemeClr val="tx1"/>
                        </a:solidFill>
                        <a:latin typeface="+mn-ea"/>
                        <a:ea typeface="+mn-ea"/>
                      </a:endParaRPr>
                    </a:p>
                  </a:txBody>
                  <a:tcPr anchor="ctr"/>
                </a:tc>
                <a:extLst>
                  <a:ext uri="{0D108BD9-81ED-4DB2-BD59-A6C34878D82A}">
                    <a16:rowId xmlns:a16="http://schemas.microsoft.com/office/drawing/2014/main" val="2269624227"/>
                  </a:ext>
                </a:extLst>
              </a:tr>
            </a:tbl>
          </a:graphicData>
        </a:graphic>
      </p:graphicFrame>
      <p:graphicFrame>
        <p:nvGraphicFramePr>
          <p:cNvPr id="8" name="グラフ 7"/>
          <p:cNvGraphicFramePr>
            <a:graphicFrameLocks/>
          </p:cNvGraphicFramePr>
          <p:nvPr>
            <p:extLst/>
          </p:nvPr>
        </p:nvGraphicFramePr>
        <p:xfrm>
          <a:off x="109773" y="2423463"/>
          <a:ext cx="9650464" cy="436983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924644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正方形/長方形 27"/>
          <p:cNvSpPr/>
          <p:nvPr/>
        </p:nvSpPr>
        <p:spPr>
          <a:xfrm>
            <a:off x="0" y="-27383"/>
            <a:ext cx="9906000" cy="36236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393" tIns="45697" rIns="91393" bIns="45697" anchor="ctr"/>
          <a:lstStyle/>
          <a:p>
            <a:pPr algn="ctr"/>
            <a:r>
              <a:rPr lang="en-US" altLang="ja-JP" sz="1600" b="1" dirty="0" smtClean="0">
                <a:latin typeface="Meiryo UI" panose="020B0604030504040204" pitchFamily="50" charset="-128"/>
                <a:ea typeface="Meiryo UI" panose="020B0604030504040204" pitchFamily="50" charset="-128"/>
              </a:rPr>
              <a:t>2019</a:t>
            </a:r>
            <a:r>
              <a:rPr lang="ja-JP" altLang="en-US" sz="1600" b="1" dirty="0">
                <a:latin typeface="Meiryo UI" panose="020B0604030504040204" pitchFamily="50" charset="-128"/>
                <a:ea typeface="Meiryo UI" panose="020B0604030504040204" pitchFamily="50" charset="-128"/>
              </a:rPr>
              <a:t>年度（都道府県分） 　</a:t>
            </a:r>
            <a:r>
              <a:rPr lang="en-US" altLang="ja-JP" sz="1600" b="1" dirty="0">
                <a:latin typeface="Meiryo UI" panose="020B0604030504040204" pitchFamily="50" charset="-128"/>
                <a:ea typeface="Meiryo UI" panose="020B0604030504040204" pitchFamily="50" charset="-128"/>
              </a:rPr>
              <a:t>Ⅱ</a:t>
            </a:r>
            <a:r>
              <a:rPr lang="ja-JP" altLang="ja-JP" sz="1600" b="1" dirty="0">
                <a:latin typeface="Meiryo UI" panose="020B0604030504040204" pitchFamily="50" charset="-128"/>
                <a:ea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rPr>
              <a:t>９</a:t>
            </a:r>
            <a:r>
              <a:rPr lang="ja-JP" altLang="ja-JP" sz="1600" b="1" dirty="0">
                <a:latin typeface="Meiryo UI" panose="020B0604030504040204" pitchFamily="50" charset="-128"/>
                <a:ea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rPr>
              <a:t>その他の自立支援・重度化防止等に向けた各種取組への支援事業</a:t>
            </a:r>
            <a:endParaRPr lang="ja-JP" altLang="ja-JP" sz="1600" dirty="0">
              <a:latin typeface="Meiryo UI" panose="020B0604030504040204" pitchFamily="50" charset="-128"/>
              <a:ea typeface="Meiryo UI" panose="020B0604030504040204" pitchFamily="50" charset="-128"/>
            </a:endParaRPr>
          </a:p>
        </p:txBody>
      </p:sp>
      <p:sp>
        <p:nvSpPr>
          <p:cNvPr id="27" name="スライド番号プレースホルダー 3">
            <a:extLst>
              <a:ext uri="{FF2B5EF4-FFF2-40B4-BE49-F238E27FC236}">
                <a16:creationId xmlns:a16="http://schemas.microsoft.com/office/drawing/2014/main" id="{8537117C-0A37-4387-89BE-51510082BF6F}"/>
              </a:ext>
            </a:extLst>
          </p:cNvPr>
          <p:cNvSpPr>
            <a:spLocks noGrp="1"/>
          </p:cNvSpPr>
          <p:nvPr>
            <p:ph type="sldNum" sz="quarter" idx="12"/>
          </p:nvPr>
        </p:nvSpPr>
        <p:spPr>
          <a:xfrm>
            <a:off x="7508820" y="6396305"/>
            <a:ext cx="2311400" cy="365125"/>
          </a:xfrm>
        </p:spPr>
        <p:txBody>
          <a:bodyPr/>
          <a:lstStyle/>
          <a:p>
            <a:pPr>
              <a:defRPr/>
            </a:pPr>
            <a:r>
              <a:rPr kumimoji="1" lang="en-US" altLang="ja-JP" sz="1100" dirty="0" smtClean="0">
                <a:solidFill>
                  <a:schemeClr val="tx1"/>
                </a:solidFill>
                <a:latin typeface="+mn-ea"/>
              </a:rPr>
              <a:t>13</a:t>
            </a:r>
            <a:endParaRPr kumimoji="1" lang="ja-JP" altLang="en-US" dirty="0">
              <a:solidFill>
                <a:schemeClr val="tx1"/>
              </a:solidFill>
              <a:latin typeface="+mn-ea"/>
            </a:endParaRPr>
          </a:p>
        </p:txBody>
      </p:sp>
      <p:graphicFrame>
        <p:nvGraphicFramePr>
          <p:cNvPr id="6" name="グラフ 5"/>
          <p:cNvGraphicFramePr>
            <a:graphicFrameLocks/>
          </p:cNvGraphicFramePr>
          <p:nvPr>
            <p:extLst/>
          </p:nvPr>
        </p:nvGraphicFramePr>
        <p:xfrm>
          <a:off x="176875" y="1474055"/>
          <a:ext cx="9552250" cy="519505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表 6"/>
          <p:cNvGraphicFramePr>
            <a:graphicFrameLocks noGrp="1"/>
          </p:cNvGraphicFramePr>
          <p:nvPr>
            <p:extLst/>
          </p:nvPr>
        </p:nvGraphicFramePr>
        <p:xfrm>
          <a:off x="105908" y="427295"/>
          <a:ext cx="9694184" cy="954442"/>
        </p:xfrm>
        <a:graphic>
          <a:graphicData uri="http://schemas.openxmlformats.org/drawingml/2006/table">
            <a:tbl>
              <a:tblPr firstRow="1" bandRow="1">
                <a:tableStyleId>{5C22544A-7EE6-4342-B048-85BDC9FD1C3A}</a:tableStyleId>
              </a:tblPr>
              <a:tblGrid>
                <a:gridCol w="226184">
                  <a:extLst>
                    <a:ext uri="{9D8B030D-6E8A-4147-A177-3AD203B41FA5}">
                      <a16:colId xmlns:a16="http://schemas.microsoft.com/office/drawing/2014/main" val="897722632"/>
                    </a:ext>
                  </a:extLst>
                </a:gridCol>
                <a:gridCol w="8176219">
                  <a:extLst>
                    <a:ext uri="{9D8B030D-6E8A-4147-A177-3AD203B41FA5}">
                      <a16:colId xmlns:a16="http://schemas.microsoft.com/office/drawing/2014/main" val="1624404869"/>
                    </a:ext>
                  </a:extLst>
                </a:gridCol>
                <a:gridCol w="681643">
                  <a:extLst>
                    <a:ext uri="{9D8B030D-6E8A-4147-A177-3AD203B41FA5}">
                      <a16:colId xmlns:a16="http://schemas.microsoft.com/office/drawing/2014/main" val="2178782984"/>
                    </a:ext>
                  </a:extLst>
                </a:gridCol>
                <a:gridCol w="610138">
                  <a:extLst>
                    <a:ext uri="{9D8B030D-6E8A-4147-A177-3AD203B41FA5}">
                      <a16:colId xmlns:a16="http://schemas.microsoft.com/office/drawing/2014/main" val="300635064"/>
                    </a:ext>
                  </a:extLst>
                </a:gridCol>
              </a:tblGrid>
              <a:tr h="477221">
                <a:tc>
                  <a:txBody>
                    <a:bodyPr/>
                    <a:lstStyle/>
                    <a:p>
                      <a:pPr algn="ctr"/>
                      <a:endParaRPr kumimoji="1" lang="ja-JP" altLang="en-US" sz="1100" dirty="0">
                        <a:latin typeface="+mn-ea"/>
                        <a:ea typeface="+mn-ea"/>
                      </a:endParaRPr>
                    </a:p>
                  </a:txBody>
                  <a:tcPr anchor="ctr"/>
                </a:tc>
                <a:tc>
                  <a:txBody>
                    <a:bodyPr/>
                    <a:lstStyle/>
                    <a:p>
                      <a:pPr algn="ctr"/>
                      <a:r>
                        <a:rPr kumimoji="1" lang="ja-JP" altLang="en-US" sz="1200" dirty="0" smtClean="0">
                          <a:latin typeface="+mn-ea"/>
                          <a:ea typeface="+mn-ea"/>
                        </a:rPr>
                        <a:t>評価指標</a:t>
                      </a:r>
                      <a:endParaRPr kumimoji="1" lang="ja-JP" altLang="en-US" sz="1200" dirty="0">
                        <a:latin typeface="+mn-ea"/>
                        <a:ea typeface="+mn-ea"/>
                      </a:endParaRPr>
                    </a:p>
                  </a:txBody>
                  <a:tcPr/>
                </a:tc>
                <a:tc>
                  <a:txBody>
                    <a:bodyPr/>
                    <a:lstStyle/>
                    <a:p>
                      <a:pPr algn="ctr"/>
                      <a:r>
                        <a:rPr kumimoji="1" lang="ja-JP" altLang="en-US" sz="1200" dirty="0" smtClean="0">
                          <a:latin typeface="+mn-ea"/>
                          <a:ea typeface="+mn-ea"/>
                        </a:rPr>
                        <a:t>得点</a:t>
                      </a:r>
                      <a:endParaRPr kumimoji="1" lang="ja-JP" altLang="en-US" sz="1200" dirty="0">
                        <a:latin typeface="+mn-ea"/>
                        <a:ea typeface="+mn-ea"/>
                      </a:endParaRPr>
                    </a:p>
                  </a:txBody>
                  <a:tcPr anchor="ctr"/>
                </a:tc>
                <a:tc>
                  <a:txBody>
                    <a:bodyPr/>
                    <a:lstStyle/>
                    <a:p>
                      <a:pPr algn="ctr"/>
                      <a:r>
                        <a:rPr kumimoji="1" lang="ja-JP" altLang="en-US" sz="1200" dirty="0" smtClean="0">
                          <a:latin typeface="+mn-ea"/>
                          <a:ea typeface="+mn-ea"/>
                        </a:rPr>
                        <a:t>平均</a:t>
                      </a:r>
                      <a:endParaRPr kumimoji="1" lang="ja-JP" altLang="en-US" sz="1200" dirty="0">
                        <a:latin typeface="+mn-ea"/>
                        <a:ea typeface="+mn-ea"/>
                      </a:endParaRPr>
                    </a:p>
                  </a:txBody>
                  <a:tcPr anchor="ctr"/>
                </a:tc>
                <a:extLst>
                  <a:ext uri="{0D108BD9-81ED-4DB2-BD59-A6C34878D82A}">
                    <a16:rowId xmlns:a16="http://schemas.microsoft.com/office/drawing/2014/main" val="2535473127"/>
                  </a:ext>
                </a:extLst>
              </a:tr>
              <a:tr h="477221">
                <a:tc gridSpan="2">
                  <a:txBody>
                    <a:bodyPr/>
                    <a:lstStyle/>
                    <a:p>
                      <a:pPr marL="0" marR="0" lvl="0" indent="0" algn="l" defTabSz="917509" rtl="0" eaLnBrk="1" fontAlgn="auto" latinLnBrk="0" hangingPunct="1">
                        <a:lnSpc>
                          <a:spcPct val="100000"/>
                        </a:lnSpc>
                        <a:spcBef>
                          <a:spcPts val="0"/>
                        </a:spcBef>
                        <a:spcAft>
                          <a:spcPts val="0"/>
                        </a:spcAft>
                        <a:buClrTx/>
                        <a:buSzTx/>
                        <a:buFontTx/>
                        <a:buNone/>
                        <a:tabLst/>
                        <a:defRPr/>
                      </a:pPr>
                      <a:r>
                        <a:rPr lang="ja-JP" altLang="en-US" sz="1200" dirty="0" smtClean="0"/>
                        <a:t>（１）～（８）の他、自立支援、重度化防止に向けた市町村の取組について、管内の市町村の現状を把握した上で、必要な取組を行っているか。</a:t>
                      </a:r>
                    </a:p>
                  </a:txBody>
                  <a:tcPr/>
                </a:tc>
                <a:tc hMerge="1">
                  <a:txBody>
                    <a:bodyPr/>
                    <a:lstStyle/>
                    <a:p>
                      <a:pPr marL="0" marR="0" indent="0" algn="l" defTabSz="917509" rtl="0" eaLnBrk="1" fontAlgn="auto" latinLnBrk="0" hangingPunct="1">
                        <a:lnSpc>
                          <a:spcPct val="100000"/>
                        </a:lnSpc>
                        <a:spcBef>
                          <a:spcPts val="0"/>
                        </a:spcBef>
                        <a:spcAft>
                          <a:spcPts val="0"/>
                        </a:spcAft>
                        <a:buClrTx/>
                        <a:buSzTx/>
                        <a:buFontTx/>
                        <a:buNone/>
                        <a:tabLst/>
                        <a:defRPr/>
                      </a:pPr>
                      <a:endParaRPr kumimoji="1" lang="en-US" altLang="ja-JP" sz="1000" b="0" dirty="0" smtClean="0">
                        <a:solidFill>
                          <a:schemeClr val="tx1"/>
                        </a:solidFill>
                      </a:endParaRPr>
                    </a:p>
                  </a:txBody>
                  <a:tcPr/>
                </a:tc>
                <a:tc>
                  <a:txBody>
                    <a:bodyPr/>
                    <a:lstStyle/>
                    <a:p>
                      <a:pPr algn="ctr"/>
                      <a:r>
                        <a:rPr kumimoji="1" lang="en-US" altLang="ja-JP" sz="1200" dirty="0" smtClean="0">
                          <a:latin typeface="+mj-ea"/>
                          <a:ea typeface="+mj-ea"/>
                        </a:rPr>
                        <a:t>10</a:t>
                      </a:r>
                      <a:endParaRPr kumimoji="1" lang="ja-JP" altLang="en-US" sz="1200" dirty="0">
                        <a:latin typeface="+mj-ea"/>
                        <a:ea typeface="+mj-ea"/>
                      </a:endParaRPr>
                    </a:p>
                  </a:txBody>
                  <a:tcPr/>
                </a:tc>
                <a:tc>
                  <a:txBody>
                    <a:bodyPr/>
                    <a:lstStyle/>
                    <a:p>
                      <a:pPr algn="ctr"/>
                      <a:r>
                        <a:rPr kumimoji="1" lang="en-US" altLang="ja-JP" sz="1200" dirty="0" smtClean="0">
                          <a:latin typeface="+mn-ea"/>
                          <a:ea typeface="+mn-ea"/>
                        </a:rPr>
                        <a:t>6.5</a:t>
                      </a:r>
                      <a:endParaRPr kumimoji="1" lang="ja-JP" altLang="en-US" sz="1200" dirty="0">
                        <a:latin typeface="+mn-ea"/>
                        <a:ea typeface="+mn-ea"/>
                      </a:endParaRPr>
                    </a:p>
                  </a:txBody>
                  <a:tcPr/>
                </a:tc>
                <a:extLst>
                  <a:ext uri="{0D108BD9-81ED-4DB2-BD59-A6C34878D82A}">
                    <a16:rowId xmlns:a16="http://schemas.microsoft.com/office/drawing/2014/main" val="933404504"/>
                  </a:ext>
                </a:extLst>
              </a:tr>
            </a:tbl>
          </a:graphicData>
        </a:graphic>
      </p:graphicFrame>
    </p:spTree>
    <p:extLst>
      <p:ext uri="{BB962C8B-B14F-4D97-AF65-F5344CB8AC3E}">
        <p14:creationId xmlns:p14="http://schemas.microsoft.com/office/powerpoint/2010/main" val="23791314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正方形/長方形 27"/>
          <p:cNvSpPr/>
          <p:nvPr/>
        </p:nvSpPr>
        <p:spPr>
          <a:xfrm>
            <a:off x="0" y="-27383"/>
            <a:ext cx="9906000" cy="36236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393" tIns="45697" rIns="91393" bIns="45697" anchor="ctr"/>
          <a:lstStyle/>
          <a:p>
            <a:pPr algn="ctr"/>
            <a:r>
              <a:rPr lang="en-US" altLang="ja-JP" sz="2000" b="1" dirty="0" smtClean="0">
                <a:latin typeface="Meiryo UI" panose="020B0604030504040204" pitchFamily="50" charset="-128"/>
                <a:ea typeface="Meiryo UI" panose="020B0604030504040204" pitchFamily="50" charset="-128"/>
              </a:rPr>
              <a:t>2019</a:t>
            </a:r>
            <a:r>
              <a:rPr lang="ja-JP" altLang="en-US" sz="2000" b="1" dirty="0">
                <a:latin typeface="Meiryo UI" panose="020B0604030504040204" pitchFamily="50" charset="-128"/>
                <a:ea typeface="Meiryo UI" panose="020B0604030504040204" pitchFamily="50" charset="-128"/>
              </a:rPr>
              <a:t>年度（都道府県分） 　　</a:t>
            </a:r>
            <a:r>
              <a:rPr lang="en-US" altLang="ja-JP" sz="2000" b="1" dirty="0">
                <a:latin typeface="Meiryo UI" panose="020B0604030504040204" pitchFamily="50" charset="-128"/>
                <a:ea typeface="Meiryo UI" panose="020B0604030504040204" pitchFamily="50" charset="-128"/>
              </a:rPr>
              <a:t>Ⅲ</a:t>
            </a:r>
            <a:r>
              <a:rPr lang="ja-JP" altLang="en-US" sz="2000" b="1" dirty="0">
                <a:latin typeface="Meiryo UI" panose="020B0604030504040204" pitchFamily="50" charset="-128"/>
                <a:ea typeface="Meiryo UI" panose="020B0604030504040204" pitchFamily="50" charset="-128"/>
              </a:rPr>
              <a:t>　管内の市町村における評価指標の達成状況による評価</a:t>
            </a:r>
          </a:p>
        </p:txBody>
      </p:sp>
      <p:sp>
        <p:nvSpPr>
          <p:cNvPr id="27" name="スライド番号プレースホルダー 3">
            <a:extLst>
              <a:ext uri="{FF2B5EF4-FFF2-40B4-BE49-F238E27FC236}">
                <a16:creationId xmlns:a16="http://schemas.microsoft.com/office/drawing/2014/main" id="{8537117C-0A37-4387-89BE-51510082BF6F}"/>
              </a:ext>
            </a:extLst>
          </p:cNvPr>
          <p:cNvSpPr>
            <a:spLocks noGrp="1"/>
          </p:cNvSpPr>
          <p:nvPr>
            <p:ph type="sldNum" sz="quarter" idx="12"/>
          </p:nvPr>
        </p:nvSpPr>
        <p:spPr>
          <a:xfrm>
            <a:off x="7514717" y="6482029"/>
            <a:ext cx="2311400" cy="365125"/>
          </a:xfrm>
        </p:spPr>
        <p:txBody>
          <a:bodyPr/>
          <a:lstStyle/>
          <a:p>
            <a:pPr>
              <a:defRPr/>
            </a:pPr>
            <a:r>
              <a:rPr kumimoji="1" lang="en-US" altLang="ja-JP" sz="1100" dirty="0" smtClean="0">
                <a:solidFill>
                  <a:schemeClr val="tx1"/>
                </a:solidFill>
                <a:latin typeface="+mj-ea"/>
                <a:ea typeface="+mj-ea"/>
              </a:rPr>
              <a:t>14</a:t>
            </a:r>
            <a:endParaRPr kumimoji="1" lang="ja-JP" altLang="en-US" sz="1100" dirty="0">
              <a:solidFill>
                <a:schemeClr val="tx1"/>
              </a:solidFill>
              <a:latin typeface="+mj-ea"/>
              <a:ea typeface="+mj-ea"/>
            </a:endParaRPr>
          </a:p>
        </p:txBody>
      </p:sp>
      <p:graphicFrame>
        <p:nvGraphicFramePr>
          <p:cNvPr id="8" name="表 7"/>
          <p:cNvGraphicFramePr>
            <a:graphicFrameLocks noGrp="1"/>
          </p:cNvGraphicFramePr>
          <p:nvPr>
            <p:extLst/>
          </p:nvPr>
        </p:nvGraphicFramePr>
        <p:xfrm>
          <a:off x="96860" y="412813"/>
          <a:ext cx="9712280" cy="1737360"/>
        </p:xfrm>
        <a:graphic>
          <a:graphicData uri="http://schemas.openxmlformats.org/drawingml/2006/table">
            <a:tbl>
              <a:tblPr firstRow="1" bandRow="1">
                <a:tableStyleId>{5C22544A-7EE6-4342-B048-85BDC9FD1C3A}</a:tableStyleId>
              </a:tblPr>
              <a:tblGrid>
                <a:gridCol w="208280">
                  <a:extLst>
                    <a:ext uri="{9D8B030D-6E8A-4147-A177-3AD203B41FA5}">
                      <a16:colId xmlns:a16="http://schemas.microsoft.com/office/drawing/2014/main" val="897722632"/>
                    </a:ext>
                  </a:extLst>
                </a:gridCol>
                <a:gridCol w="3960000">
                  <a:extLst>
                    <a:ext uri="{9D8B030D-6E8A-4147-A177-3AD203B41FA5}">
                      <a16:colId xmlns:a16="http://schemas.microsoft.com/office/drawing/2014/main" val="1624404869"/>
                    </a:ext>
                  </a:extLst>
                </a:gridCol>
                <a:gridCol w="468000">
                  <a:extLst>
                    <a:ext uri="{9D8B030D-6E8A-4147-A177-3AD203B41FA5}">
                      <a16:colId xmlns:a16="http://schemas.microsoft.com/office/drawing/2014/main" val="739993648"/>
                    </a:ext>
                  </a:extLst>
                </a:gridCol>
                <a:gridCol w="468000">
                  <a:extLst>
                    <a:ext uri="{9D8B030D-6E8A-4147-A177-3AD203B41FA5}">
                      <a16:colId xmlns:a16="http://schemas.microsoft.com/office/drawing/2014/main" val="300635064"/>
                    </a:ext>
                  </a:extLst>
                </a:gridCol>
                <a:gridCol w="216000">
                  <a:extLst>
                    <a:ext uri="{9D8B030D-6E8A-4147-A177-3AD203B41FA5}">
                      <a16:colId xmlns:a16="http://schemas.microsoft.com/office/drawing/2014/main" val="2396092149"/>
                    </a:ext>
                  </a:extLst>
                </a:gridCol>
                <a:gridCol w="3501365">
                  <a:extLst>
                    <a:ext uri="{9D8B030D-6E8A-4147-A177-3AD203B41FA5}">
                      <a16:colId xmlns:a16="http://schemas.microsoft.com/office/drawing/2014/main" val="2346506230"/>
                    </a:ext>
                  </a:extLst>
                </a:gridCol>
                <a:gridCol w="452063">
                  <a:extLst>
                    <a:ext uri="{9D8B030D-6E8A-4147-A177-3AD203B41FA5}">
                      <a16:colId xmlns:a16="http://schemas.microsoft.com/office/drawing/2014/main" val="416138721"/>
                    </a:ext>
                  </a:extLst>
                </a:gridCol>
                <a:gridCol w="438572">
                  <a:extLst>
                    <a:ext uri="{9D8B030D-6E8A-4147-A177-3AD203B41FA5}">
                      <a16:colId xmlns:a16="http://schemas.microsoft.com/office/drawing/2014/main" val="1508527750"/>
                    </a:ext>
                  </a:extLst>
                </a:gridCol>
              </a:tblGrid>
              <a:tr h="0">
                <a:tc>
                  <a:txBody>
                    <a:bodyPr/>
                    <a:lstStyle/>
                    <a:p>
                      <a:pPr algn="ctr"/>
                      <a:endParaRPr kumimoji="1" lang="ja-JP" altLang="en-US" sz="900" dirty="0">
                        <a:latin typeface="+mn-ea"/>
                        <a:ea typeface="+mn-ea"/>
                      </a:endParaRPr>
                    </a:p>
                  </a:txBody>
                  <a:tcPr anchor="ctr"/>
                </a:tc>
                <a:tc>
                  <a:txBody>
                    <a:bodyPr/>
                    <a:lstStyle/>
                    <a:p>
                      <a:pPr algn="ctr"/>
                      <a:r>
                        <a:rPr kumimoji="1" lang="ja-JP" altLang="en-US" sz="900" dirty="0" smtClean="0">
                          <a:latin typeface="+mn-ea"/>
                          <a:ea typeface="+mn-ea"/>
                        </a:rPr>
                        <a:t>評価指標</a:t>
                      </a:r>
                      <a:endParaRPr kumimoji="1" lang="ja-JP" altLang="en-US" sz="900" dirty="0">
                        <a:latin typeface="+mn-ea"/>
                        <a:ea typeface="+mn-ea"/>
                      </a:endParaRPr>
                    </a:p>
                  </a:txBody>
                  <a:tcPr anchor="ctr"/>
                </a:tc>
                <a:tc>
                  <a:txBody>
                    <a:bodyPr/>
                    <a:lstStyle/>
                    <a:p>
                      <a:pPr algn="ctr"/>
                      <a:r>
                        <a:rPr kumimoji="1" lang="ja-JP" altLang="en-US" sz="900" dirty="0" smtClean="0">
                          <a:latin typeface="+mn-ea"/>
                          <a:ea typeface="+mn-ea"/>
                        </a:rPr>
                        <a:t>得点</a:t>
                      </a:r>
                      <a:endParaRPr kumimoji="1" lang="ja-JP" altLang="en-US" sz="900" dirty="0">
                        <a:latin typeface="+mn-ea"/>
                        <a:ea typeface="+mn-ea"/>
                      </a:endParaRPr>
                    </a:p>
                  </a:txBody>
                  <a:tcPr anchor="ctr"/>
                </a:tc>
                <a:tc>
                  <a:txBody>
                    <a:bodyPr/>
                    <a:lstStyle/>
                    <a:p>
                      <a:pPr algn="ctr"/>
                      <a:r>
                        <a:rPr kumimoji="1" lang="ja-JP" altLang="en-US" sz="900" dirty="0" smtClean="0">
                          <a:latin typeface="+mn-ea"/>
                          <a:ea typeface="+mn-ea"/>
                        </a:rPr>
                        <a:t>平均</a:t>
                      </a:r>
                      <a:endParaRPr kumimoji="1" lang="ja-JP" altLang="en-US" sz="900" dirty="0">
                        <a:latin typeface="+mn-ea"/>
                        <a:ea typeface="+mn-ea"/>
                      </a:endParaRPr>
                    </a:p>
                  </a:txBody>
                  <a:tcPr anchor="ctr"/>
                </a:tc>
                <a:tc>
                  <a:txBody>
                    <a:bodyPr/>
                    <a:lstStyle/>
                    <a:p>
                      <a:pPr algn="ctr"/>
                      <a:endParaRPr kumimoji="1" lang="ja-JP" altLang="en-US" sz="900" dirty="0">
                        <a:latin typeface="+mn-ea"/>
                        <a:ea typeface="+mn-ea"/>
                      </a:endParaRPr>
                    </a:p>
                  </a:txBody>
                  <a:tcPr anchor="ctr"/>
                </a:tc>
                <a:tc>
                  <a:txBody>
                    <a:bodyPr/>
                    <a:lstStyle/>
                    <a:p>
                      <a:pPr algn="ctr"/>
                      <a:r>
                        <a:rPr kumimoji="1" lang="ja-JP" altLang="en-US" sz="900" dirty="0" smtClean="0">
                          <a:latin typeface="+mn-ea"/>
                          <a:ea typeface="+mn-ea"/>
                        </a:rPr>
                        <a:t>評価指標</a:t>
                      </a:r>
                      <a:endParaRPr kumimoji="1" lang="ja-JP" altLang="en-US" sz="900" dirty="0">
                        <a:latin typeface="+mn-ea"/>
                        <a:ea typeface="+mn-ea"/>
                      </a:endParaRPr>
                    </a:p>
                  </a:txBody>
                  <a:tcPr anchor="ctr"/>
                </a:tc>
                <a:tc>
                  <a:txBody>
                    <a:bodyPr/>
                    <a:lstStyle/>
                    <a:p>
                      <a:pPr algn="ctr"/>
                      <a:r>
                        <a:rPr kumimoji="1" lang="ja-JP" altLang="en-US" sz="900" dirty="0" smtClean="0">
                          <a:latin typeface="+mn-ea"/>
                          <a:ea typeface="+mn-ea"/>
                        </a:rPr>
                        <a:t>得点</a:t>
                      </a:r>
                      <a:endParaRPr kumimoji="1" lang="ja-JP" altLang="en-US" sz="900" dirty="0">
                        <a:latin typeface="+mn-ea"/>
                        <a:ea typeface="+mn-ea"/>
                      </a:endParaRPr>
                    </a:p>
                  </a:txBody>
                  <a:tcPr anchor="ctr"/>
                </a:tc>
                <a:tc>
                  <a:txBody>
                    <a:bodyPr/>
                    <a:lstStyle/>
                    <a:p>
                      <a:pPr algn="ctr"/>
                      <a:r>
                        <a:rPr kumimoji="1" lang="ja-JP" altLang="en-US" sz="900" dirty="0" smtClean="0">
                          <a:latin typeface="+mn-ea"/>
                          <a:ea typeface="+mn-ea"/>
                        </a:rPr>
                        <a:t>平均</a:t>
                      </a:r>
                      <a:endParaRPr kumimoji="1" lang="ja-JP" altLang="en-US" sz="900" dirty="0">
                        <a:latin typeface="+mn-ea"/>
                        <a:ea typeface="+mn-ea"/>
                      </a:endParaRPr>
                    </a:p>
                  </a:txBody>
                  <a:tcPr anchor="ctr"/>
                </a:tc>
                <a:extLst>
                  <a:ext uri="{0D108BD9-81ED-4DB2-BD59-A6C34878D82A}">
                    <a16:rowId xmlns:a16="http://schemas.microsoft.com/office/drawing/2014/main" val="2535473127"/>
                  </a:ext>
                </a:extLst>
              </a:tr>
              <a:tr h="0">
                <a:tc>
                  <a:txBody>
                    <a:bodyPr/>
                    <a:lstStyle/>
                    <a:p>
                      <a:pPr algn="ctr"/>
                      <a:r>
                        <a:rPr kumimoji="1" lang="ja-JP" altLang="en-US" sz="900" dirty="0" smtClean="0">
                          <a:latin typeface="+mn-ea"/>
                          <a:ea typeface="+mn-ea"/>
                        </a:rPr>
                        <a:t>①</a:t>
                      </a:r>
                      <a:endParaRPr kumimoji="1" lang="ja-JP" altLang="en-US" sz="900" dirty="0">
                        <a:latin typeface="+mn-ea"/>
                        <a:ea typeface="+mn-ea"/>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900" b="0" i="0" u="none" strike="noStrike" dirty="0" smtClean="0">
                          <a:solidFill>
                            <a:schemeClr val="tx1"/>
                          </a:solidFill>
                          <a:effectLst/>
                          <a:latin typeface="+mn-ea"/>
                          <a:ea typeface="+mn-ea"/>
                        </a:rPr>
                        <a:t>　都道府県における管内市町村の評価指標の達成状況の平均について、分野毎にどのような状況か。</a:t>
                      </a:r>
                      <a:endParaRPr lang="en-US" altLang="ja-JP" sz="900" b="0" i="0" u="none" strike="noStrike" dirty="0" smtClean="0">
                        <a:solidFill>
                          <a:schemeClr val="tx1"/>
                        </a:solidFill>
                        <a:effectLst/>
                        <a:latin typeface="+mn-ea"/>
                        <a:ea typeface="+mn-ea"/>
                      </a:endParaRPr>
                    </a:p>
                  </a:txBody>
                  <a:tcPr anchor="ctr"/>
                </a:tc>
                <a:tc>
                  <a:txBody>
                    <a:bodyPr/>
                    <a:lstStyle/>
                    <a:p>
                      <a:pPr algn="ctr"/>
                      <a:r>
                        <a:rPr kumimoji="1" lang="en-US" altLang="ja-JP" sz="1000" dirty="0" smtClean="0">
                          <a:latin typeface="+mn-ea"/>
                          <a:ea typeface="+mn-ea"/>
                        </a:rPr>
                        <a:t>20</a:t>
                      </a:r>
                      <a:endParaRPr kumimoji="1" lang="ja-JP" altLang="en-US" sz="1000" dirty="0">
                        <a:latin typeface="+mn-ea"/>
                        <a:ea typeface="+mn-ea"/>
                      </a:endParaRPr>
                    </a:p>
                  </a:txBody>
                  <a:tcPr anchor="ctr"/>
                </a:tc>
                <a:tc>
                  <a:txBody>
                    <a:bodyPr/>
                    <a:lstStyle/>
                    <a:p>
                      <a:pPr algn="ctr"/>
                      <a:r>
                        <a:rPr kumimoji="1" lang="en-US" altLang="ja-JP" sz="1000" dirty="0" smtClean="0">
                          <a:latin typeface="+mn-ea"/>
                          <a:ea typeface="+mn-ea"/>
                        </a:rPr>
                        <a:t>10.2</a:t>
                      </a:r>
                      <a:endParaRPr kumimoji="1" lang="ja-JP" altLang="en-US" sz="1000" dirty="0">
                        <a:latin typeface="+mn-ea"/>
                        <a:ea typeface="+mn-ea"/>
                      </a:endParaRPr>
                    </a:p>
                  </a:txBody>
                  <a:tcPr anchor="ctr"/>
                </a:tc>
                <a:tc>
                  <a:txBody>
                    <a:bodyPr/>
                    <a:lstStyle/>
                    <a:p>
                      <a:pPr algn="ctr"/>
                      <a:r>
                        <a:rPr kumimoji="1" lang="ja-JP" altLang="en-US" sz="1000" dirty="0" smtClean="0">
                          <a:latin typeface="+mn-ea"/>
                          <a:ea typeface="+mn-ea"/>
                        </a:rPr>
                        <a:t>④</a:t>
                      </a:r>
                      <a:endParaRPr kumimoji="1" lang="ja-JP" altLang="en-US" sz="1000" dirty="0">
                        <a:latin typeface="+mn-ea"/>
                        <a:ea typeface="+mn-ea"/>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900" dirty="0" smtClean="0">
                          <a:latin typeface="+mn-ea"/>
                          <a:ea typeface="+mn-ea"/>
                        </a:rPr>
                        <a:t>　</a:t>
                      </a:r>
                      <a:r>
                        <a:rPr lang="en-US" altLang="ja-JP" sz="900" dirty="0" smtClean="0">
                          <a:latin typeface="+mn-ea"/>
                          <a:ea typeface="+mn-ea"/>
                        </a:rPr>
                        <a:t>【</a:t>
                      </a:r>
                      <a:r>
                        <a:rPr lang="ja-JP" altLang="en-US" sz="900" dirty="0" smtClean="0">
                          <a:latin typeface="+mn-ea"/>
                          <a:ea typeface="+mn-ea"/>
                        </a:rPr>
                        <a:t>軽度　要介護１・２</a:t>
                      </a:r>
                      <a:r>
                        <a:rPr lang="en-US" altLang="ja-JP" sz="900" dirty="0" smtClean="0">
                          <a:latin typeface="+mn-ea"/>
                          <a:ea typeface="+mn-ea"/>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900" b="0" dirty="0" smtClean="0">
                          <a:latin typeface="+mn-ea"/>
                          <a:ea typeface="+mn-ea"/>
                        </a:rPr>
                        <a:t>管内市町村における一定期間における要介護認定者の要介護認定の変化率の状況はどのようになっているか。</a:t>
                      </a:r>
                    </a:p>
                  </a:txBody>
                  <a:tcPr anchor="ctr"/>
                </a:tc>
                <a:tc>
                  <a:txBody>
                    <a:bodyPr/>
                    <a:lstStyle/>
                    <a:p>
                      <a:pPr algn="ctr"/>
                      <a:r>
                        <a:rPr kumimoji="1" lang="en-US" altLang="ja-JP" sz="1000" dirty="0" smtClean="0">
                          <a:latin typeface="+mn-ea"/>
                          <a:ea typeface="+mn-ea"/>
                        </a:rPr>
                        <a:t>15</a:t>
                      </a:r>
                      <a:endParaRPr kumimoji="1" lang="ja-JP" altLang="en-US" sz="1000" dirty="0">
                        <a:latin typeface="+mn-ea"/>
                        <a:ea typeface="+mn-ea"/>
                      </a:endParaRPr>
                    </a:p>
                  </a:txBody>
                  <a:tcPr anchor="ctr"/>
                </a:tc>
                <a:tc>
                  <a:txBody>
                    <a:bodyPr/>
                    <a:lstStyle/>
                    <a:p>
                      <a:pPr algn="ctr"/>
                      <a:r>
                        <a:rPr kumimoji="1" lang="en-US" altLang="ja-JP" sz="1000" dirty="0" smtClean="0">
                          <a:latin typeface="+mn-ea"/>
                          <a:ea typeface="+mn-ea"/>
                        </a:rPr>
                        <a:t>9.9</a:t>
                      </a:r>
                      <a:endParaRPr kumimoji="1" lang="ja-JP" altLang="en-US" sz="1000" dirty="0">
                        <a:latin typeface="+mn-ea"/>
                        <a:ea typeface="+mn-ea"/>
                      </a:endParaRPr>
                    </a:p>
                  </a:txBody>
                  <a:tcPr anchor="ctr"/>
                </a:tc>
                <a:extLst>
                  <a:ext uri="{0D108BD9-81ED-4DB2-BD59-A6C34878D82A}">
                    <a16:rowId xmlns:a16="http://schemas.microsoft.com/office/drawing/2014/main" val="399234344"/>
                  </a:ext>
                </a:extLst>
              </a:tr>
              <a:tr h="0">
                <a:tc>
                  <a:txBody>
                    <a:bodyPr/>
                    <a:lstStyle/>
                    <a:p>
                      <a:pPr algn="ctr"/>
                      <a:r>
                        <a:rPr kumimoji="1" lang="ja-JP" altLang="en-US" sz="900" dirty="0" smtClean="0">
                          <a:latin typeface="+mn-ea"/>
                          <a:ea typeface="+mn-ea"/>
                        </a:rPr>
                        <a:t>②</a:t>
                      </a:r>
                      <a:endParaRPr kumimoji="1" lang="ja-JP" altLang="en-US" sz="900" dirty="0">
                        <a:latin typeface="+mn-ea"/>
                        <a:ea typeface="+mn-ea"/>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900" dirty="0" smtClean="0">
                          <a:solidFill>
                            <a:schemeClr val="tx1"/>
                          </a:solidFill>
                          <a:latin typeface="+mn-ea"/>
                          <a:ea typeface="+mn-ea"/>
                        </a:rPr>
                        <a:t>　都道府県における管内市町村の得点が著しく低い市町村があるか。</a:t>
                      </a:r>
                      <a:endParaRPr lang="en-US" altLang="ja-JP" sz="900" dirty="0" smtClean="0">
                        <a:solidFill>
                          <a:schemeClr val="tx1"/>
                        </a:solidFill>
                        <a:latin typeface="+mn-ea"/>
                        <a:ea typeface="+mn-ea"/>
                      </a:endParaRPr>
                    </a:p>
                  </a:txBody>
                  <a:tcPr anchor="ctr"/>
                </a:tc>
                <a:tc>
                  <a:txBody>
                    <a:bodyPr/>
                    <a:lstStyle/>
                    <a:p>
                      <a:pPr algn="ctr"/>
                      <a:r>
                        <a:rPr kumimoji="1" lang="en-US" altLang="ja-JP" sz="1000" dirty="0" smtClean="0">
                          <a:latin typeface="+mn-ea"/>
                          <a:ea typeface="+mn-ea"/>
                        </a:rPr>
                        <a:t>-10</a:t>
                      </a:r>
                      <a:endParaRPr kumimoji="1" lang="ja-JP" altLang="en-US" sz="1000" dirty="0">
                        <a:latin typeface="+mn-ea"/>
                        <a:ea typeface="+mn-ea"/>
                      </a:endParaRPr>
                    </a:p>
                  </a:txBody>
                  <a:tcPr anchor="ctr"/>
                </a:tc>
                <a:tc>
                  <a:txBody>
                    <a:bodyPr/>
                    <a:lstStyle/>
                    <a:p>
                      <a:pPr algn="ctr"/>
                      <a:r>
                        <a:rPr kumimoji="1" lang="en-US" altLang="ja-JP" sz="1000" dirty="0" smtClean="0">
                          <a:latin typeface="+mn-ea"/>
                          <a:ea typeface="+mn-ea"/>
                        </a:rPr>
                        <a:t>-0.85</a:t>
                      </a:r>
                    </a:p>
                  </a:txBody>
                  <a:tcPr anchor="ctr"/>
                </a:tc>
                <a:tc>
                  <a:txBody>
                    <a:bodyPr/>
                    <a:lstStyle/>
                    <a:p>
                      <a:pPr algn="ctr"/>
                      <a:r>
                        <a:rPr kumimoji="1" lang="ja-JP" altLang="en-US" sz="1000" dirty="0" smtClean="0">
                          <a:latin typeface="+mn-ea"/>
                          <a:ea typeface="+mn-ea"/>
                        </a:rPr>
                        <a:t>⑤</a:t>
                      </a:r>
                      <a:endParaRPr kumimoji="1" lang="ja-JP" altLang="en-US" sz="1000" dirty="0">
                        <a:latin typeface="+mn-ea"/>
                        <a:ea typeface="+mn-ea"/>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smtClean="0">
                          <a:ln>
                            <a:noFill/>
                          </a:ln>
                          <a:solidFill>
                            <a:prstClr val="black"/>
                          </a:solidFill>
                          <a:effectLst/>
                          <a:uLnTx/>
                          <a:uFillTx/>
                          <a:latin typeface="+mn-ea"/>
                          <a:ea typeface="+mn-ea"/>
                          <a:cs typeface="+mn-cs"/>
                        </a:rPr>
                        <a:t> 　</a:t>
                      </a:r>
                      <a:r>
                        <a:rPr kumimoji="1" lang="en-US" altLang="ja-JP" sz="900" b="0" i="0" u="none" strike="noStrike" kern="1200" cap="none" spc="0" normalizeH="0" baseline="0" noProof="0" dirty="0" smtClean="0">
                          <a:ln>
                            <a:noFill/>
                          </a:ln>
                          <a:solidFill>
                            <a:prstClr val="black"/>
                          </a:solidFill>
                          <a:effectLst/>
                          <a:uLnTx/>
                          <a:uFillTx/>
                          <a:latin typeface="+mn-ea"/>
                          <a:ea typeface="+mn-ea"/>
                          <a:cs typeface="+mn-cs"/>
                        </a:rPr>
                        <a:t>【</a:t>
                      </a:r>
                      <a:r>
                        <a:rPr kumimoji="1" lang="ja-JP" altLang="en-US" sz="900" b="0" i="0" u="none" strike="noStrike" kern="1200" cap="none" spc="0" normalizeH="0" baseline="0" noProof="0" dirty="0" smtClean="0">
                          <a:ln>
                            <a:noFill/>
                          </a:ln>
                          <a:solidFill>
                            <a:prstClr val="black"/>
                          </a:solidFill>
                          <a:effectLst/>
                          <a:uLnTx/>
                          <a:uFillTx/>
                          <a:latin typeface="+mn-ea"/>
                          <a:ea typeface="+mn-ea"/>
                          <a:cs typeface="+mn-cs"/>
                        </a:rPr>
                        <a:t>重度　要介護３～５</a:t>
                      </a:r>
                      <a:r>
                        <a:rPr kumimoji="1" lang="en-US" altLang="ja-JP" sz="900" b="0" i="0" u="none" strike="noStrike" kern="1200" cap="none" spc="0" normalizeH="0" baseline="0" noProof="0" dirty="0" smtClean="0">
                          <a:ln>
                            <a:noFill/>
                          </a:ln>
                          <a:solidFill>
                            <a:prstClr val="black"/>
                          </a:solidFill>
                          <a:effectLst/>
                          <a:uLnTx/>
                          <a:uFillTx/>
                          <a:latin typeface="+mn-ea"/>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smtClean="0">
                          <a:ln>
                            <a:noFill/>
                          </a:ln>
                          <a:solidFill>
                            <a:prstClr val="black"/>
                          </a:solidFill>
                          <a:effectLst/>
                          <a:uLnTx/>
                          <a:uFillTx/>
                          <a:latin typeface="+mn-ea"/>
                          <a:ea typeface="+mn-ea"/>
                          <a:cs typeface="+mn-cs"/>
                        </a:rPr>
                        <a:t>管内市町村における一定期間における、要介護認定者の要介護認定等基準時間の変化率の状況はどのようになっているか。</a:t>
                      </a:r>
                    </a:p>
                  </a:txBody>
                  <a:tcPr anchor="ctr"/>
                </a:tc>
                <a:tc>
                  <a:txBody>
                    <a:bodyPr/>
                    <a:lstStyle/>
                    <a:p>
                      <a:pPr algn="ctr"/>
                      <a:r>
                        <a:rPr kumimoji="1" lang="en-US" altLang="ja-JP" sz="1000" dirty="0" smtClean="0">
                          <a:latin typeface="+mn-ea"/>
                          <a:ea typeface="+mn-ea"/>
                        </a:rPr>
                        <a:t>15</a:t>
                      </a:r>
                      <a:endParaRPr kumimoji="1" lang="ja-JP" altLang="en-US" sz="1000" dirty="0">
                        <a:latin typeface="+mn-ea"/>
                        <a:ea typeface="+mn-ea"/>
                      </a:endParaRPr>
                    </a:p>
                  </a:txBody>
                  <a:tcPr anchor="ctr"/>
                </a:tc>
                <a:tc>
                  <a:txBody>
                    <a:bodyPr/>
                    <a:lstStyle/>
                    <a:p>
                      <a:pPr algn="ctr"/>
                      <a:r>
                        <a:rPr kumimoji="1" lang="en-US" altLang="ja-JP" sz="1000" dirty="0" smtClean="0">
                          <a:latin typeface="+mn-ea"/>
                          <a:ea typeface="+mn-ea"/>
                        </a:rPr>
                        <a:t>9.9</a:t>
                      </a:r>
                      <a:endParaRPr kumimoji="1" lang="ja-JP" altLang="en-US" sz="1000" dirty="0">
                        <a:latin typeface="+mn-ea"/>
                        <a:ea typeface="+mn-ea"/>
                      </a:endParaRPr>
                    </a:p>
                  </a:txBody>
                  <a:tcPr anchor="ctr"/>
                </a:tc>
                <a:extLst>
                  <a:ext uri="{0D108BD9-81ED-4DB2-BD59-A6C34878D82A}">
                    <a16:rowId xmlns:a16="http://schemas.microsoft.com/office/drawing/2014/main" val="4219815525"/>
                  </a:ext>
                </a:extLst>
              </a:tr>
              <a:tr h="0">
                <a:tc>
                  <a:txBody>
                    <a:bodyPr/>
                    <a:lstStyle/>
                    <a:p>
                      <a:pPr algn="ctr"/>
                      <a:r>
                        <a:rPr kumimoji="1" lang="ja-JP" altLang="en-US" sz="900" dirty="0" smtClean="0">
                          <a:latin typeface="+mn-ea"/>
                          <a:ea typeface="+mn-ea"/>
                        </a:rPr>
                        <a:t>③</a:t>
                      </a:r>
                      <a:endParaRPr kumimoji="1" lang="ja-JP" altLang="en-US" sz="900" dirty="0">
                        <a:latin typeface="+mn-ea"/>
                        <a:ea typeface="+mn-ea"/>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900" dirty="0" smtClean="0">
                          <a:latin typeface="+mn-ea"/>
                          <a:ea typeface="+mn-ea"/>
                        </a:rPr>
                        <a:t>　</a:t>
                      </a:r>
                      <a:r>
                        <a:rPr lang="en-US" altLang="ja-JP" sz="900" dirty="0" smtClean="0">
                          <a:latin typeface="+mn-ea"/>
                          <a:ea typeface="+mn-ea"/>
                        </a:rPr>
                        <a:t>【</a:t>
                      </a:r>
                      <a:r>
                        <a:rPr lang="ja-JP" altLang="en-US" sz="900" dirty="0" smtClean="0">
                          <a:latin typeface="+mn-ea"/>
                          <a:ea typeface="+mn-ea"/>
                        </a:rPr>
                        <a:t>軽度　要介護１・２</a:t>
                      </a:r>
                      <a:r>
                        <a:rPr lang="en-US" altLang="ja-JP" sz="900" dirty="0" smtClean="0">
                          <a:latin typeface="+mn-ea"/>
                          <a:ea typeface="+mn-ea"/>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900" dirty="0" smtClean="0">
                          <a:latin typeface="+mn-ea"/>
                          <a:ea typeface="+mn-ea"/>
                        </a:rPr>
                        <a:t>管内市町村における一定期間における、要介護認定者の要介護認定等基準時間の変化率の状況はどのようになっているか。</a:t>
                      </a:r>
                    </a:p>
                  </a:txBody>
                  <a:tcPr anchor="ctr"/>
                </a:tc>
                <a:tc>
                  <a:txBody>
                    <a:bodyPr/>
                    <a:lstStyle/>
                    <a:p>
                      <a:pPr algn="ctr"/>
                      <a:r>
                        <a:rPr kumimoji="1" lang="en-US" altLang="ja-JP" sz="1000" dirty="0" smtClean="0">
                          <a:latin typeface="+mn-ea"/>
                          <a:ea typeface="+mn-ea"/>
                        </a:rPr>
                        <a:t>15</a:t>
                      </a:r>
                      <a:endParaRPr kumimoji="1" lang="ja-JP" altLang="en-US" sz="1000" dirty="0">
                        <a:latin typeface="+mn-ea"/>
                        <a:ea typeface="+mn-ea"/>
                      </a:endParaRPr>
                    </a:p>
                  </a:txBody>
                  <a:tcPr anchor="ctr"/>
                </a:tc>
                <a:tc>
                  <a:txBody>
                    <a:bodyPr/>
                    <a:lstStyle/>
                    <a:p>
                      <a:pPr algn="ctr"/>
                      <a:r>
                        <a:rPr kumimoji="1" lang="en-US" altLang="ja-JP" sz="1000" dirty="0" smtClean="0">
                          <a:latin typeface="+mn-ea"/>
                          <a:ea typeface="+mn-ea"/>
                        </a:rPr>
                        <a:t>10.2</a:t>
                      </a:r>
                      <a:endParaRPr kumimoji="1" lang="ja-JP" altLang="en-US" sz="1000" dirty="0">
                        <a:latin typeface="+mn-ea"/>
                        <a:ea typeface="+mn-ea"/>
                      </a:endParaRPr>
                    </a:p>
                  </a:txBody>
                  <a:tcPr anchor="ctr"/>
                </a:tc>
                <a:tc>
                  <a:txBody>
                    <a:bodyPr/>
                    <a:lstStyle/>
                    <a:p>
                      <a:pPr algn="ctr"/>
                      <a:r>
                        <a:rPr kumimoji="1" lang="ja-JP" altLang="en-US" sz="1000" dirty="0" smtClean="0">
                          <a:latin typeface="+mn-ea"/>
                          <a:ea typeface="+mn-ea"/>
                        </a:rPr>
                        <a:t>⑥</a:t>
                      </a:r>
                      <a:endParaRPr kumimoji="1" lang="ja-JP" altLang="en-US" sz="1000" dirty="0">
                        <a:latin typeface="+mn-ea"/>
                        <a:ea typeface="+mn-ea"/>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900" b="0" i="0" u="none" strike="noStrike" dirty="0" smtClean="0">
                          <a:solidFill>
                            <a:schemeClr val="tx1"/>
                          </a:solidFill>
                          <a:effectLst/>
                          <a:latin typeface="+mn-ea"/>
                          <a:ea typeface="+mn-ea"/>
                        </a:rPr>
                        <a:t>　</a:t>
                      </a:r>
                      <a:r>
                        <a:rPr lang="en-US" altLang="ja-JP" sz="900" dirty="0" smtClean="0">
                          <a:latin typeface="+mn-ea"/>
                          <a:ea typeface="+mn-ea"/>
                        </a:rPr>
                        <a:t>【</a:t>
                      </a:r>
                      <a:r>
                        <a:rPr lang="ja-JP" altLang="en-US" sz="900" dirty="0" smtClean="0">
                          <a:latin typeface="+mn-ea"/>
                          <a:ea typeface="+mn-ea"/>
                        </a:rPr>
                        <a:t>重度　要介護３～５</a:t>
                      </a:r>
                      <a:r>
                        <a:rPr lang="en-US" altLang="ja-JP" sz="900" dirty="0" smtClean="0">
                          <a:latin typeface="+mn-ea"/>
                          <a:ea typeface="+mn-ea"/>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900" b="0" dirty="0" smtClean="0">
                          <a:latin typeface="+mn-ea"/>
                          <a:ea typeface="+mn-ea"/>
                        </a:rPr>
                        <a:t>管内市町村における一定期間における要介護認定者の要介護認定の変化率の状況はどのようになっているか。</a:t>
                      </a:r>
                    </a:p>
                  </a:txBody>
                  <a:tcPr anchor="ctr"/>
                </a:tc>
                <a:tc>
                  <a:txBody>
                    <a:bodyPr/>
                    <a:lstStyle/>
                    <a:p>
                      <a:pPr algn="ctr"/>
                      <a:r>
                        <a:rPr kumimoji="1" lang="en-US" altLang="ja-JP" sz="1000" dirty="0" smtClean="0">
                          <a:latin typeface="+mn-ea"/>
                          <a:ea typeface="+mn-ea"/>
                        </a:rPr>
                        <a:t>15</a:t>
                      </a:r>
                      <a:endParaRPr kumimoji="1" lang="ja-JP" altLang="en-US" sz="1000" dirty="0">
                        <a:latin typeface="+mn-ea"/>
                        <a:ea typeface="+mn-ea"/>
                      </a:endParaRPr>
                    </a:p>
                  </a:txBody>
                  <a:tcPr anchor="ctr"/>
                </a:tc>
                <a:tc>
                  <a:txBody>
                    <a:bodyPr/>
                    <a:lstStyle/>
                    <a:p>
                      <a:pPr algn="ctr"/>
                      <a:r>
                        <a:rPr kumimoji="1" lang="en-US" altLang="ja-JP" sz="1000" dirty="0" smtClean="0">
                          <a:latin typeface="+mn-ea"/>
                          <a:ea typeface="+mn-ea"/>
                        </a:rPr>
                        <a:t>10.2</a:t>
                      </a:r>
                      <a:endParaRPr kumimoji="1" lang="ja-JP" altLang="en-US" sz="1000" dirty="0">
                        <a:latin typeface="+mn-ea"/>
                        <a:ea typeface="+mn-ea"/>
                      </a:endParaRPr>
                    </a:p>
                  </a:txBody>
                  <a:tcPr anchor="ctr"/>
                </a:tc>
                <a:extLst>
                  <a:ext uri="{0D108BD9-81ED-4DB2-BD59-A6C34878D82A}">
                    <a16:rowId xmlns:a16="http://schemas.microsoft.com/office/drawing/2014/main" val="1201803747"/>
                  </a:ext>
                </a:extLst>
              </a:tr>
            </a:tbl>
          </a:graphicData>
        </a:graphic>
      </p:graphicFrame>
      <p:graphicFrame>
        <p:nvGraphicFramePr>
          <p:cNvPr id="6" name="グラフ 5"/>
          <p:cNvGraphicFramePr>
            <a:graphicFrameLocks/>
          </p:cNvGraphicFramePr>
          <p:nvPr>
            <p:extLst/>
          </p:nvPr>
        </p:nvGraphicFramePr>
        <p:xfrm>
          <a:off x="385762" y="2228009"/>
          <a:ext cx="9310053" cy="462999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340381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正方形/長方形 27"/>
          <p:cNvSpPr/>
          <p:nvPr/>
        </p:nvSpPr>
        <p:spPr>
          <a:xfrm>
            <a:off x="0" y="-27383"/>
            <a:ext cx="9906000" cy="41668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393" tIns="45697" rIns="91393" bIns="45697" anchor="ctr"/>
          <a:lstStyle/>
          <a:p>
            <a:pPr algn="ctr">
              <a:defRPr/>
            </a:pPr>
            <a:r>
              <a:rPr lang="ja-JP" altLang="en-US" sz="2000" b="1" dirty="0">
                <a:solidFill>
                  <a:prstClr val="white"/>
                </a:solidFill>
                <a:latin typeface="Meiryo UI" panose="020B0604030504040204" pitchFamily="50" charset="-128"/>
                <a:ea typeface="Meiryo UI" panose="020B0604030504040204" pitchFamily="50" charset="-128"/>
              </a:rPr>
              <a:t>（参考）</a:t>
            </a:r>
            <a:r>
              <a:rPr lang="en-US" altLang="ja-JP" sz="2000" b="1" dirty="0">
                <a:solidFill>
                  <a:prstClr val="white"/>
                </a:solidFill>
                <a:latin typeface="Meiryo UI" panose="020B0604030504040204" pitchFamily="50" charset="-128"/>
                <a:ea typeface="Meiryo UI" panose="020B0604030504040204" pitchFamily="50" charset="-128"/>
              </a:rPr>
              <a:t>2019</a:t>
            </a:r>
            <a:r>
              <a:rPr lang="ja-JP" altLang="en-US" sz="2000" b="1" dirty="0">
                <a:solidFill>
                  <a:prstClr val="white"/>
                </a:solidFill>
                <a:latin typeface="Meiryo UI" panose="020B0604030504040204" pitchFamily="50" charset="-128"/>
                <a:ea typeface="Meiryo UI" panose="020B0604030504040204" pitchFamily="50" charset="-128"/>
              </a:rPr>
              <a:t>年度（都道府県分） 　　保険者機能強化推進交付</a:t>
            </a:r>
            <a:r>
              <a:rPr lang="ja-JP" altLang="en-US" sz="2000" b="1" dirty="0" smtClean="0">
                <a:solidFill>
                  <a:prstClr val="white"/>
                </a:solidFill>
                <a:latin typeface="Meiryo UI" panose="020B0604030504040204" pitchFamily="50" charset="-128"/>
                <a:ea typeface="Meiryo UI" panose="020B0604030504040204" pitchFamily="50" charset="-128"/>
              </a:rPr>
              <a:t>金交付</a:t>
            </a:r>
            <a:r>
              <a:rPr lang="ja-JP" altLang="en-US" sz="2000" b="1" dirty="0">
                <a:solidFill>
                  <a:prstClr val="white"/>
                </a:solidFill>
                <a:latin typeface="Meiryo UI" panose="020B0604030504040204" pitchFamily="50" charset="-128"/>
                <a:ea typeface="Meiryo UI" panose="020B0604030504040204" pitchFamily="50" charset="-128"/>
              </a:rPr>
              <a:t>額</a:t>
            </a:r>
            <a:endParaRPr lang="en-US" altLang="ja-JP" sz="2000" b="1" dirty="0">
              <a:solidFill>
                <a:prstClr val="white"/>
              </a:solidFill>
              <a:latin typeface="Meiryo UI" panose="020B0604030504040204" pitchFamily="50" charset="-128"/>
              <a:ea typeface="Meiryo UI" panose="020B0604030504040204" pitchFamily="50" charset="-128"/>
            </a:endParaRPr>
          </a:p>
        </p:txBody>
      </p:sp>
      <p:sp>
        <p:nvSpPr>
          <p:cNvPr id="4" name="スライド番号プレースホルダー 1"/>
          <p:cNvSpPr>
            <a:spLocks noGrp="1"/>
          </p:cNvSpPr>
          <p:nvPr>
            <p:ph type="sldNum" sz="quarter" idx="12"/>
          </p:nvPr>
        </p:nvSpPr>
        <p:spPr>
          <a:xfrm>
            <a:off x="7545288" y="6543797"/>
            <a:ext cx="2301769" cy="365125"/>
          </a:xfrm>
        </p:spPr>
        <p:txBody>
          <a:bodyPr/>
          <a:lstStyle/>
          <a:p>
            <a:r>
              <a:rPr lang="en-US" altLang="ja-JP" sz="1100" dirty="0" smtClean="0">
                <a:solidFill>
                  <a:schemeClr val="tx1"/>
                </a:solidFill>
                <a:latin typeface="+mn-ea"/>
              </a:rPr>
              <a:t>2</a:t>
            </a:r>
            <a:endParaRPr lang="ja-JP" altLang="en-US" sz="1100" dirty="0">
              <a:solidFill>
                <a:schemeClr val="tx1"/>
              </a:solidFill>
              <a:latin typeface="+mn-ea"/>
            </a:endParaRPr>
          </a:p>
        </p:txBody>
      </p:sp>
      <p:graphicFrame>
        <p:nvGraphicFramePr>
          <p:cNvPr id="7" name="グラフ 6"/>
          <p:cNvGraphicFramePr>
            <a:graphicFrameLocks/>
          </p:cNvGraphicFramePr>
          <p:nvPr>
            <p:extLst>
              <p:ext uri="{D42A27DB-BD31-4B8C-83A1-F6EECF244321}">
                <p14:modId xmlns:p14="http://schemas.microsoft.com/office/powerpoint/2010/main" val="1251304178"/>
              </p:ext>
            </p:extLst>
          </p:nvPr>
        </p:nvGraphicFramePr>
        <p:xfrm>
          <a:off x="296617" y="389299"/>
          <a:ext cx="9339957" cy="6102941"/>
        </p:xfrm>
        <a:graphic>
          <a:graphicData uri="http://schemas.openxmlformats.org/drawingml/2006/chart">
            <c:chart xmlns:c="http://schemas.openxmlformats.org/drawingml/2006/chart" xmlns:r="http://schemas.openxmlformats.org/officeDocument/2006/relationships" r:id="rId3"/>
          </a:graphicData>
        </a:graphic>
      </p:graphicFrame>
      <p:sp>
        <p:nvSpPr>
          <p:cNvPr id="2" name="正方形/長方形 1"/>
          <p:cNvSpPr/>
          <p:nvPr/>
        </p:nvSpPr>
        <p:spPr>
          <a:xfrm>
            <a:off x="27192" y="6314190"/>
            <a:ext cx="9966368" cy="307777"/>
          </a:xfrm>
          <a:prstGeom prst="rect">
            <a:avLst/>
          </a:prstGeom>
        </p:spPr>
        <p:txBody>
          <a:bodyPr wrap="square">
            <a:spAutoFit/>
          </a:bodyPr>
          <a:lstStyle/>
          <a:p>
            <a:r>
              <a:rPr lang="en-US" altLang="ja-JP" sz="1400" dirty="0" smtClean="0">
                <a:ea typeface="ＭＳ ゴシック" panose="020B0609070205080204" pitchFamily="49" charset="-128"/>
                <a:cs typeface="Times New Roman" panose="02020603050405020304" pitchFamily="18" charset="0"/>
              </a:rPr>
              <a:t>※</a:t>
            </a:r>
            <a:r>
              <a:rPr lang="ja-JP" altLang="en-US" sz="1400" dirty="0" smtClean="0">
                <a:ea typeface="ＭＳ ゴシック" panose="020B0609070205080204" pitchFamily="49" charset="-128"/>
                <a:cs typeface="Times New Roman" panose="02020603050405020304" pitchFamily="18" charset="0"/>
              </a:rPr>
              <a:t>各都道府県の</a:t>
            </a:r>
            <a:r>
              <a:rPr lang="ja-JP" altLang="ja-JP" sz="1400" dirty="0" smtClean="0">
                <a:ea typeface="ＭＳ ゴシック" panose="020B0609070205080204" pitchFamily="49" charset="-128"/>
                <a:cs typeface="Times New Roman" panose="02020603050405020304" pitchFamily="18" charset="0"/>
              </a:rPr>
              <a:t>評価指標</a:t>
            </a:r>
            <a:r>
              <a:rPr lang="ja-JP" altLang="en-US" sz="1400" dirty="0" smtClean="0">
                <a:ea typeface="ＭＳ ゴシック" panose="020B0609070205080204" pitchFamily="49" charset="-128"/>
                <a:cs typeface="Times New Roman" panose="02020603050405020304" pitchFamily="18" charset="0"/>
              </a:rPr>
              <a:t>の得点</a:t>
            </a:r>
            <a:r>
              <a:rPr lang="ja-JP" altLang="ja-JP" sz="1400" dirty="0" smtClean="0">
                <a:ea typeface="ＭＳ ゴシック" panose="020B0609070205080204" pitchFamily="49" charset="-128"/>
                <a:cs typeface="Times New Roman" panose="02020603050405020304" pitchFamily="18" charset="0"/>
              </a:rPr>
              <a:t>によ</a:t>
            </a:r>
            <a:r>
              <a:rPr lang="ja-JP" altLang="en-US" sz="1400" dirty="0" smtClean="0">
                <a:ea typeface="ＭＳ ゴシック" panose="020B0609070205080204" pitchFamily="49" charset="-128"/>
                <a:cs typeface="Times New Roman" panose="02020603050405020304" pitchFamily="18" charset="0"/>
              </a:rPr>
              <a:t>り配分した</a:t>
            </a:r>
            <a:r>
              <a:rPr lang="ja-JP" altLang="ja-JP" sz="1400" dirty="0" smtClean="0">
                <a:ea typeface="ＭＳ ゴシック" panose="020B0609070205080204" pitchFamily="49" charset="-128"/>
                <a:cs typeface="Times New Roman" panose="02020603050405020304" pitchFamily="18" charset="0"/>
              </a:rPr>
              <a:t>交付</a:t>
            </a:r>
            <a:r>
              <a:rPr lang="ja-JP" altLang="ja-JP" sz="1400" dirty="0">
                <a:ea typeface="ＭＳ ゴシック" panose="020B0609070205080204" pitchFamily="49" charset="-128"/>
                <a:cs typeface="Times New Roman" panose="02020603050405020304" pitchFamily="18" charset="0"/>
              </a:rPr>
              <a:t>金配分</a:t>
            </a:r>
            <a:r>
              <a:rPr lang="ja-JP" altLang="ja-JP" sz="1400" dirty="0" smtClean="0">
                <a:ea typeface="ＭＳ ゴシック" panose="020B0609070205080204" pitchFamily="49" charset="-128"/>
                <a:cs typeface="Times New Roman" panose="02020603050405020304" pitchFamily="18" charset="0"/>
              </a:rPr>
              <a:t>額と</a:t>
            </a:r>
            <a:r>
              <a:rPr lang="ja-JP" altLang="ja-JP" sz="1400" dirty="0">
                <a:ea typeface="ＭＳ ゴシック" panose="020B0609070205080204" pitchFamily="49" charset="-128"/>
                <a:cs typeface="Times New Roman" panose="02020603050405020304" pitchFamily="18" charset="0"/>
              </a:rPr>
              <a:t>各都道府県からの所要見込額の低い方の額</a:t>
            </a:r>
            <a:r>
              <a:rPr lang="ja-JP" altLang="ja-JP" sz="1400" dirty="0" smtClean="0">
                <a:ea typeface="ＭＳ ゴシック" panose="020B0609070205080204" pitchFamily="49" charset="-128"/>
                <a:cs typeface="Times New Roman" panose="02020603050405020304" pitchFamily="18" charset="0"/>
              </a:rPr>
              <a:t>を</a:t>
            </a:r>
            <a:r>
              <a:rPr lang="ja-JP" altLang="en-US" sz="1400" dirty="0" smtClean="0">
                <a:ea typeface="ＭＳ ゴシック" panose="020B0609070205080204" pitchFamily="49" charset="-128"/>
                <a:cs typeface="Times New Roman" panose="02020603050405020304" pitchFamily="18" charset="0"/>
              </a:rPr>
              <a:t>交付している</a:t>
            </a:r>
            <a:r>
              <a:rPr lang="ja-JP" altLang="ja-JP" sz="1400" dirty="0" smtClean="0">
                <a:ea typeface="ＭＳ ゴシック" panose="020B0609070205080204" pitchFamily="49" charset="-128"/>
                <a:cs typeface="Times New Roman" panose="02020603050405020304" pitchFamily="18" charset="0"/>
              </a:rPr>
              <a:t>。</a:t>
            </a:r>
            <a:endParaRPr lang="ja-JP" altLang="en-US" sz="1400" dirty="0"/>
          </a:p>
        </p:txBody>
      </p:sp>
    </p:spTree>
    <p:extLst>
      <p:ext uri="{BB962C8B-B14F-4D97-AF65-F5344CB8AC3E}">
        <p14:creationId xmlns:p14="http://schemas.microsoft.com/office/powerpoint/2010/main" val="35600613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正方形/長方形 27"/>
          <p:cNvSpPr/>
          <p:nvPr/>
        </p:nvSpPr>
        <p:spPr>
          <a:xfrm>
            <a:off x="0" y="-27383"/>
            <a:ext cx="9906000" cy="36236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393" tIns="45697" rIns="91393" bIns="45697" anchor="ctr"/>
          <a:lstStyle/>
          <a:p>
            <a:pPr algn="ctr">
              <a:defRPr/>
            </a:pPr>
            <a:r>
              <a:rPr lang="en-US" altLang="ja-JP" sz="1400" b="1" dirty="0" smtClean="0">
                <a:solidFill>
                  <a:prstClr val="white"/>
                </a:solidFill>
                <a:latin typeface="Meiryo UI" panose="020B0604030504040204" pitchFamily="50" charset="-128"/>
                <a:ea typeface="Meiryo UI" panose="020B0604030504040204" pitchFamily="50" charset="-128"/>
              </a:rPr>
              <a:t>2019</a:t>
            </a:r>
            <a:r>
              <a:rPr lang="ja-JP" altLang="en-US" sz="1400" b="1" dirty="0" smtClean="0">
                <a:solidFill>
                  <a:prstClr val="white"/>
                </a:solidFill>
                <a:latin typeface="Meiryo UI" panose="020B0604030504040204" pitchFamily="50" charset="-128"/>
                <a:ea typeface="Meiryo UI" panose="020B0604030504040204" pitchFamily="50" charset="-128"/>
              </a:rPr>
              <a:t>年度（都道府県分）</a:t>
            </a:r>
            <a:r>
              <a:rPr lang="ja-JP" altLang="en-US" sz="1400" b="1" dirty="0">
                <a:solidFill>
                  <a:prstClr val="white"/>
                </a:solidFill>
                <a:latin typeface="Meiryo UI" panose="020B0604030504040204" pitchFamily="50" charset="-128"/>
                <a:ea typeface="Meiryo UI" panose="020B0604030504040204" pitchFamily="50" charset="-128"/>
              </a:rPr>
              <a:t>　</a:t>
            </a:r>
            <a:r>
              <a:rPr lang="en-US" altLang="ja-JP" sz="1400" b="1" dirty="0">
                <a:solidFill>
                  <a:prstClr val="white"/>
                </a:solidFill>
                <a:latin typeface="Meiryo UI" panose="020B0604030504040204" pitchFamily="50" charset="-128"/>
                <a:ea typeface="Meiryo UI" panose="020B0604030504040204" pitchFamily="50" charset="-128"/>
              </a:rPr>
              <a:t>Ⅰ</a:t>
            </a:r>
            <a:r>
              <a:rPr lang="ja-JP" altLang="en-US" sz="1400" b="1" dirty="0">
                <a:solidFill>
                  <a:prstClr val="white"/>
                </a:solidFill>
                <a:latin typeface="Meiryo UI" panose="020B0604030504040204" pitchFamily="50" charset="-128"/>
                <a:ea typeface="Meiryo UI" panose="020B0604030504040204" pitchFamily="50" charset="-128"/>
              </a:rPr>
              <a:t>　管内の市町村の</a:t>
            </a:r>
            <a:r>
              <a:rPr lang="ja-JP" altLang="en-US" sz="1400" b="1" dirty="0" smtClean="0">
                <a:solidFill>
                  <a:prstClr val="white"/>
                </a:solidFill>
                <a:latin typeface="Meiryo UI" panose="020B0604030504040204" pitchFamily="50" charset="-128"/>
                <a:ea typeface="Meiryo UI" panose="020B0604030504040204" pitchFamily="50" charset="-128"/>
              </a:rPr>
              <a:t>介護保険事業</a:t>
            </a:r>
            <a:r>
              <a:rPr lang="ja-JP" altLang="en-US" sz="1400" b="1" dirty="0">
                <a:solidFill>
                  <a:prstClr val="white"/>
                </a:solidFill>
                <a:latin typeface="Meiryo UI" panose="020B0604030504040204" pitchFamily="50" charset="-128"/>
                <a:ea typeface="Meiryo UI" panose="020B0604030504040204" pitchFamily="50" charset="-128"/>
              </a:rPr>
              <a:t>に係るデータ分析等を踏まえた地域課題の把握と支援計画</a:t>
            </a:r>
            <a:endParaRPr lang="en-US" altLang="ja-JP" sz="1400" b="1" dirty="0">
              <a:solidFill>
                <a:prstClr val="white"/>
              </a:solidFill>
              <a:latin typeface="Meiryo UI" panose="020B0604030504040204" pitchFamily="50" charset="-128"/>
              <a:ea typeface="Meiryo UI" panose="020B0604030504040204" pitchFamily="50" charset="-128"/>
            </a:endParaRPr>
          </a:p>
        </p:txBody>
      </p:sp>
      <p:sp>
        <p:nvSpPr>
          <p:cNvPr id="27" name="スライド番号プレースホルダー 3">
            <a:extLst>
              <a:ext uri="{FF2B5EF4-FFF2-40B4-BE49-F238E27FC236}">
                <a16:creationId xmlns:a16="http://schemas.microsoft.com/office/drawing/2014/main" id="{8537117C-0A37-4387-89BE-51510082BF6F}"/>
              </a:ext>
            </a:extLst>
          </p:cNvPr>
          <p:cNvSpPr>
            <a:spLocks noGrp="1"/>
          </p:cNvSpPr>
          <p:nvPr>
            <p:ph type="sldNum" sz="quarter" idx="12"/>
          </p:nvPr>
        </p:nvSpPr>
        <p:spPr>
          <a:xfrm>
            <a:off x="7510653" y="6424976"/>
            <a:ext cx="2311400" cy="365125"/>
          </a:xfrm>
        </p:spPr>
        <p:txBody>
          <a:bodyPr/>
          <a:lstStyle/>
          <a:p>
            <a:pPr>
              <a:defRPr/>
            </a:pPr>
            <a:r>
              <a:rPr lang="en-US" altLang="ja-JP" sz="1100" dirty="0">
                <a:solidFill>
                  <a:schemeClr val="tx1"/>
                </a:solidFill>
                <a:latin typeface="+mj-ea"/>
                <a:ea typeface="+mj-ea"/>
              </a:rPr>
              <a:t>3</a:t>
            </a:r>
            <a:endParaRPr kumimoji="1" lang="ja-JP" altLang="en-US" sz="1100" dirty="0">
              <a:solidFill>
                <a:schemeClr val="tx1"/>
              </a:solidFill>
              <a:latin typeface="+mj-ea"/>
              <a:ea typeface="+mj-ea"/>
            </a:endParaRPr>
          </a:p>
        </p:txBody>
      </p:sp>
      <p:graphicFrame>
        <p:nvGraphicFramePr>
          <p:cNvPr id="3" name="表 2"/>
          <p:cNvGraphicFramePr>
            <a:graphicFrameLocks noGrp="1"/>
          </p:cNvGraphicFramePr>
          <p:nvPr>
            <p:extLst/>
          </p:nvPr>
        </p:nvGraphicFramePr>
        <p:xfrm>
          <a:off x="109773" y="474678"/>
          <a:ext cx="9712280" cy="1615440"/>
        </p:xfrm>
        <a:graphic>
          <a:graphicData uri="http://schemas.openxmlformats.org/drawingml/2006/table">
            <a:tbl>
              <a:tblPr firstRow="1" bandRow="1">
                <a:tableStyleId>{5C22544A-7EE6-4342-B048-85BDC9FD1C3A}</a:tableStyleId>
              </a:tblPr>
              <a:tblGrid>
                <a:gridCol w="208280">
                  <a:extLst>
                    <a:ext uri="{9D8B030D-6E8A-4147-A177-3AD203B41FA5}">
                      <a16:colId xmlns:a16="http://schemas.microsoft.com/office/drawing/2014/main" val="897722632"/>
                    </a:ext>
                  </a:extLst>
                </a:gridCol>
                <a:gridCol w="3960000">
                  <a:extLst>
                    <a:ext uri="{9D8B030D-6E8A-4147-A177-3AD203B41FA5}">
                      <a16:colId xmlns:a16="http://schemas.microsoft.com/office/drawing/2014/main" val="1624404869"/>
                    </a:ext>
                  </a:extLst>
                </a:gridCol>
                <a:gridCol w="468000">
                  <a:extLst>
                    <a:ext uri="{9D8B030D-6E8A-4147-A177-3AD203B41FA5}">
                      <a16:colId xmlns:a16="http://schemas.microsoft.com/office/drawing/2014/main" val="739993648"/>
                    </a:ext>
                  </a:extLst>
                </a:gridCol>
                <a:gridCol w="468000">
                  <a:extLst>
                    <a:ext uri="{9D8B030D-6E8A-4147-A177-3AD203B41FA5}">
                      <a16:colId xmlns:a16="http://schemas.microsoft.com/office/drawing/2014/main" val="300635064"/>
                    </a:ext>
                  </a:extLst>
                </a:gridCol>
                <a:gridCol w="216000">
                  <a:extLst>
                    <a:ext uri="{9D8B030D-6E8A-4147-A177-3AD203B41FA5}">
                      <a16:colId xmlns:a16="http://schemas.microsoft.com/office/drawing/2014/main" val="2396092149"/>
                    </a:ext>
                  </a:extLst>
                </a:gridCol>
                <a:gridCol w="3501365">
                  <a:extLst>
                    <a:ext uri="{9D8B030D-6E8A-4147-A177-3AD203B41FA5}">
                      <a16:colId xmlns:a16="http://schemas.microsoft.com/office/drawing/2014/main" val="2346506230"/>
                    </a:ext>
                  </a:extLst>
                </a:gridCol>
                <a:gridCol w="452063">
                  <a:extLst>
                    <a:ext uri="{9D8B030D-6E8A-4147-A177-3AD203B41FA5}">
                      <a16:colId xmlns:a16="http://schemas.microsoft.com/office/drawing/2014/main" val="416138721"/>
                    </a:ext>
                  </a:extLst>
                </a:gridCol>
                <a:gridCol w="438572">
                  <a:extLst>
                    <a:ext uri="{9D8B030D-6E8A-4147-A177-3AD203B41FA5}">
                      <a16:colId xmlns:a16="http://schemas.microsoft.com/office/drawing/2014/main" val="1508527750"/>
                    </a:ext>
                  </a:extLst>
                </a:gridCol>
              </a:tblGrid>
              <a:tr h="0">
                <a:tc>
                  <a:txBody>
                    <a:bodyPr/>
                    <a:lstStyle/>
                    <a:p>
                      <a:pPr algn="ctr"/>
                      <a:endParaRPr kumimoji="1" lang="ja-JP" altLang="en-US" sz="1000" dirty="0">
                        <a:latin typeface="+mn-ea"/>
                        <a:ea typeface="+mn-ea"/>
                      </a:endParaRPr>
                    </a:p>
                  </a:txBody>
                  <a:tcPr anchor="ctr"/>
                </a:tc>
                <a:tc>
                  <a:txBody>
                    <a:bodyPr/>
                    <a:lstStyle/>
                    <a:p>
                      <a:pPr algn="ctr"/>
                      <a:r>
                        <a:rPr kumimoji="1" lang="ja-JP" altLang="en-US" sz="900" dirty="0" smtClean="0">
                          <a:latin typeface="+mn-ea"/>
                          <a:ea typeface="+mn-ea"/>
                        </a:rPr>
                        <a:t>評価指標</a:t>
                      </a:r>
                      <a:endParaRPr kumimoji="1" lang="ja-JP" altLang="en-US" sz="900" dirty="0">
                        <a:latin typeface="+mn-ea"/>
                        <a:ea typeface="+mn-ea"/>
                      </a:endParaRPr>
                    </a:p>
                  </a:txBody>
                  <a:tcPr anchor="ctr"/>
                </a:tc>
                <a:tc>
                  <a:txBody>
                    <a:bodyPr/>
                    <a:lstStyle/>
                    <a:p>
                      <a:pPr algn="ctr"/>
                      <a:r>
                        <a:rPr kumimoji="1" lang="ja-JP" altLang="en-US" sz="900" dirty="0" smtClean="0">
                          <a:latin typeface="+mn-ea"/>
                          <a:ea typeface="+mn-ea"/>
                        </a:rPr>
                        <a:t>得点</a:t>
                      </a:r>
                      <a:endParaRPr kumimoji="1" lang="ja-JP" altLang="en-US" sz="900" dirty="0">
                        <a:latin typeface="+mn-ea"/>
                        <a:ea typeface="+mn-ea"/>
                      </a:endParaRPr>
                    </a:p>
                  </a:txBody>
                  <a:tcPr anchor="ctr"/>
                </a:tc>
                <a:tc>
                  <a:txBody>
                    <a:bodyPr/>
                    <a:lstStyle/>
                    <a:p>
                      <a:pPr algn="ctr"/>
                      <a:r>
                        <a:rPr kumimoji="1" lang="ja-JP" altLang="en-US" sz="900" dirty="0" smtClean="0">
                          <a:latin typeface="+mn-ea"/>
                          <a:ea typeface="+mn-ea"/>
                        </a:rPr>
                        <a:t>平均</a:t>
                      </a:r>
                      <a:endParaRPr kumimoji="1" lang="ja-JP" altLang="en-US" sz="900" dirty="0">
                        <a:latin typeface="+mn-ea"/>
                        <a:ea typeface="+mn-ea"/>
                      </a:endParaRPr>
                    </a:p>
                  </a:txBody>
                  <a:tcPr anchor="ctr"/>
                </a:tc>
                <a:tc>
                  <a:txBody>
                    <a:bodyPr/>
                    <a:lstStyle/>
                    <a:p>
                      <a:pPr algn="ctr"/>
                      <a:endParaRPr kumimoji="1" lang="ja-JP" altLang="en-US" sz="900" dirty="0">
                        <a:latin typeface="+mn-ea"/>
                        <a:ea typeface="+mn-ea"/>
                      </a:endParaRPr>
                    </a:p>
                  </a:txBody>
                  <a:tcPr anchor="ctr"/>
                </a:tc>
                <a:tc>
                  <a:txBody>
                    <a:bodyPr/>
                    <a:lstStyle/>
                    <a:p>
                      <a:pPr algn="ctr"/>
                      <a:r>
                        <a:rPr kumimoji="1" lang="ja-JP" altLang="en-US" sz="900" dirty="0" smtClean="0">
                          <a:latin typeface="+mn-ea"/>
                          <a:ea typeface="+mn-ea"/>
                        </a:rPr>
                        <a:t>評価指標</a:t>
                      </a:r>
                      <a:endParaRPr kumimoji="1" lang="ja-JP" altLang="en-US" sz="900" dirty="0">
                        <a:latin typeface="+mn-ea"/>
                        <a:ea typeface="+mn-ea"/>
                      </a:endParaRPr>
                    </a:p>
                  </a:txBody>
                  <a:tcPr anchor="ctr"/>
                </a:tc>
                <a:tc>
                  <a:txBody>
                    <a:bodyPr/>
                    <a:lstStyle/>
                    <a:p>
                      <a:pPr algn="ctr"/>
                      <a:r>
                        <a:rPr kumimoji="1" lang="ja-JP" altLang="en-US" sz="900" dirty="0" smtClean="0">
                          <a:latin typeface="+mn-ea"/>
                          <a:ea typeface="+mn-ea"/>
                        </a:rPr>
                        <a:t>得点</a:t>
                      </a:r>
                      <a:endParaRPr kumimoji="1" lang="ja-JP" altLang="en-US" sz="900" dirty="0">
                        <a:latin typeface="+mn-ea"/>
                        <a:ea typeface="+mn-ea"/>
                      </a:endParaRPr>
                    </a:p>
                  </a:txBody>
                  <a:tcPr anchor="ctr"/>
                </a:tc>
                <a:tc>
                  <a:txBody>
                    <a:bodyPr/>
                    <a:lstStyle/>
                    <a:p>
                      <a:pPr algn="ctr"/>
                      <a:r>
                        <a:rPr kumimoji="1" lang="ja-JP" altLang="en-US" sz="1000" dirty="0" smtClean="0">
                          <a:latin typeface="+mn-ea"/>
                          <a:ea typeface="+mn-ea"/>
                        </a:rPr>
                        <a:t>平均</a:t>
                      </a:r>
                      <a:endParaRPr kumimoji="1" lang="ja-JP" altLang="en-US" sz="1000" dirty="0">
                        <a:latin typeface="+mn-ea"/>
                        <a:ea typeface="+mn-ea"/>
                      </a:endParaRPr>
                    </a:p>
                  </a:txBody>
                  <a:tcPr anchor="ctr"/>
                </a:tc>
                <a:extLst>
                  <a:ext uri="{0D108BD9-81ED-4DB2-BD59-A6C34878D82A}">
                    <a16:rowId xmlns:a16="http://schemas.microsoft.com/office/drawing/2014/main" val="2535473127"/>
                  </a:ext>
                </a:extLst>
              </a:tr>
              <a:tr h="0">
                <a:tc>
                  <a:txBody>
                    <a:bodyPr/>
                    <a:lstStyle/>
                    <a:p>
                      <a:pPr algn="ctr"/>
                      <a:r>
                        <a:rPr kumimoji="1" lang="ja-JP" altLang="en-US" sz="800" dirty="0" smtClean="0">
                          <a:latin typeface="+mn-ea"/>
                          <a:ea typeface="+mn-ea"/>
                        </a:rPr>
                        <a:t>①</a:t>
                      </a:r>
                      <a:endParaRPr kumimoji="1" lang="ja-JP" altLang="en-US" sz="800" dirty="0">
                        <a:latin typeface="+mn-ea"/>
                        <a:ea typeface="+mn-ea"/>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800" b="0" i="0" u="none" strike="noStrike" dirty="0" smtClean="0">
                          <a:solidFill>
                            <a:schemeClr val="tx1"/>
                          </a:solidFill>
                          <a:effectLst/>
                          <a:latin typeface="+mn-ea"/>
                          <a:ea typeface="+mn-ea"/>
                        </a:rPr>
                        <a:t>　地域包括ケア「見える化」システムその他の各種データを活用し、当該都道府県及び管内の市町村の地域分析を実施し、当該地域の実情、地域課題を把握しているか。また、その内容を保険者と共有しているか。</a:t>
                      </a:r>
                      <a:endParaRPr lang="en-US" altLang="ja-JP" sz="800" b="0" i="0" u="none" strike="noStrike" dirty="0" smtClean="0">
                        <a:solidFill>
                          <a:schemeClr val="tx1"/>
                        </a:solidFill>
                        <a:effectLst/>
                        <a:latin typeface="+mn-ea"/>
                        <a:ea typeface="+mn-ea"/>
                      </a:endParaRPr>
                    </a:p>
                  </a:txBody>
                  <a:tcPr anchor="ctr"/>
                </a:tc>
                <a:tc>
                  <a:txBody>
                    <a:bodyPr/>
                    <a:lstStyle/>
                    <a:p>
                      <a:pPr algn="ctr"/>
                      <a:r>
                        <a:rPr kumimoji="1" lang="en-US" altLang="ja-JP" sz="1000" dirty="0" smtClean="0">
                          <a:latin typeface="+mn-ea"/>
                          <a:ea typeface="+mn-ea"/>
                        </a:rPr>
                        <a:t>36</a:t>
                      </a:r>
                      <a:endParaRPr kumimoji="1" lang="ja-JP" altLang="en-US" sz="1000" dirty="0">
                        <a:latin typeface="+mn-ea"/>
                        <a:ea typeface="+mn-ea"/>
                      </a:endParaRPr>
                    </a:p>
                  </a:txBody>
                  <a:tcPr anchor="ctr"/>
                </a:tc>
                <a:tc>
                  <a:txBody>
                    <a:bodyPr/>
                    <a:lstStyle/>
                    <a:p>
                      <a:pPr algn="ctr"/>
                      <a:r>
                        <a:rPr kumimoji="1" lang="en-US" altLang="ja-JP" sz="1000" dirty="0" smtClean="0">
                          <a:latin typeface="+mn-ea"/>
                          <a:ea typeface="+mn-ea"/>
                        </a:rPr>
                        <a:t>32.7</a:t>
                      </a:r>
                      <a:endParaRPr kumimoji="1" lang="ja-JP" altLang="en-US" sz="1000" dirty="0">
                        <a:latin typeface="+mn-ea"/>
                        <a:ea typeface="+mn-ea"/>
                      </a:endParaRPr>
                    </a:p>
                  </a:txBody>
                  <a:tcPr anchor="ctr"/>
                </a:tc>
                <a:tc>
                  <a:txBody>
                    <a:bodyPr/>
                    <a:lstStyle/>
                    <a:p>
                      <a:pPr algn="ctr"/>
                      <a:r>
                        <a:rPr kumimoji="1" lang="ja-JP" altLang="en-US" sz="800" dirty="0" smtClean="0">
                          <a:latin typeface="+mn-ea"/>
                          <a:ea typeface="+mn-ea"/>
                        </a:rPr>
                        <a:t>④</a:t>
                      </a:r>
                      <a:endParaRPr kumimoji="1" lang="ja-JP" altLang="en-US" sz="800" dirty="0">
                        <a:latin typeface="+mn-ea"/>
                        <a:ea typeface="+mn-ea"/>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800" dirty="0" smtClean="0">
                          <a:latin typeface="+mn-ea"/>
                          <a:ea typeface="+mn-ea"/>
                        </a:rPr>
                        <a:t>　現状分析、地域課題、保険者のニーズを踏まえて自立支援・重度化防止等に係る保険者への支援事業を企画立案しているか。</a:t>
                      </a:r>
                    </a:p>
                  </a:txBody>
                  <a:tcPr anchor="ctr"/>
                </a:tc>
                <a:tc>
                  <a:txBody>
                    <a:bodyPr/>
                    <a:lstStyle/>
                    <a:p>
                      <a:pPr algn="ctr"/>
                      <a:r>
                        <a:rPr kumimoji="1" lang="en-US" altLang="ja-JP" sz="1000" dirty="0" smtClean="0">
                          <a:latin typeface="+mn-ea"/>
                          <a:ea typeface="+mn-ea"/>
                        </a:rPr>
                        <a:t>8</a:t>
                      </a:r>
                      <a:endParaRPr kumimoji="1" lang="ja-JP" altLang="en-US" sz="1000" dirty="0">
                        <a:latin typeface="+mn-ea"/>
                        <a:ea typeface="+mn-ea"/>
                      </a:endParaRPr>
                    </a:p>
                  </a:txBody>
                  <a:tcPr anchor="ctr"/>
                </a:tc>
                <a:tc>
                  <a:txBody>
                    <a:bodyPr/>
                    <a:lstStyle/>
                    <a:p>
                      <a:pPr algn="ctr"/>
                      <a:r>
                        <a:rPr kumimoji="1" lang="en-US" altLang="ja-JP" sz="1000" dirty="0" smtClean="0">
                          <a:latin typeface="+mn-ea"/>
                          <a:ea typeface="+mn-ea"/>
                        </a:rPr>
                        <a:t>8</a:t>
                      </a:r>
                      <a:endParaRPr kumimoji="1" lang="ja-JP" altLang="en-US" sz="1000" dirty="0">
                        <a:latin typeface="+mn-ea"/>
                        <a:ea typeface="+mn-ea"/>
                      </a:endParaRPr>
                    </a:p>
                  </a:txBody>
                  <a:tcPr anchor="ctr"/>
                </a:tc>
                <a:extLst>
                  <a:ext uri="{0D108BD9-81ED-4DB2-BD59-A6C34878D82A}">
                    <a16:rowId xmlns:a16="http://schemas.microsoft.com/office/drawing/2014/main" val="399234344"/>
                  </a:ext>
                </a:extLst>
              </a:tr>
              <a:tr h="0">
                <a:tc>
                  <a:txBody>
                    <a:bodyPr/>
                    <a:lstStyle/>
                    <a:p>
                      <a:pPr algn="ctr"/>
                      <a:r>
                        <a:rPr kumimoji="1" lang="ja-JP" altLang="en-US" sz="800" dirty="0" smtClean="0">
                          <a:latin typeface="+mn-ea"/>
                          <a:ea typeface="+mn-ea"/>
                        </a:rPr>
                        <a:t>②</a:t>
                      </a:r>
                      <a:endParaRPr kumimoji="1" lang="ja-JP" altLang="en-US" sz="800" dirty="0">
                        <a:latin typeface="+mn-ea"/>
                        <a:ea typeface="+mn-ea"/>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800" dirty="0" smtClean="0">
                          <a:solidFill>
                            <a:schemeClr val="tx1"/>
                          </a:solidFill>
                          <a:latin typeface="+mn-ea"/>
                          <a:ea typeface="+mn-ea"/>
                        </a:rPr>
                        <a:t>　保険者が行っている自立支援・重度化防止等に係る取組の実施状況を把握し、管内の保険者における課題を把握しているか。また、その内容を保険者と共有しているか。</a:t>
                      </a:r>
                      <a:endParaRPr lang="en-US" altLang="ja-JP" sz="800" dirty="0" smtClean="0">
                        <a:solidFill>
                          <a:schemeClr val="tx1"/>
                        </a:solidFill>
                        <a:latin typeface="+mn-ea"/>
                        <a:ea typeface="+mn-ea"/>
                      </a:endParaRPr>
                    </a:p>
                  </a:txBody>
                  <a:tcPr anchor="ctr"/>
                </a:tc>
                <a:tc>
                  <a:txBody>
                    <a:bodyPr/>
                    <a:lstStyle/>
                    <a:p>
                      <a:pPr algn="ctr"/>
                      <a:r>
                        <a:rPr kumimoji="1" lang="en-US" altLang="ja-JP" sz="1000" dirty="0" smtClean="0">
                          <a:latin typeface="+mn-ea"/>
                          <a:ea typeface="+mn-ea"/>
                        </a:rPr>
                        <a:t>31</a:t>
                      </a:r>
                      <a:endParaRPr kumimoji="1" lang="ja-JP" altLang="en-US" sz="1000" dirty="0">
                        <a:latin typeface="+mn-ea"/>
                        <a:ea typeface="+mn-ea"/>
                      </a:endParaRPr>
                    </a:p>
                  </a:txBody>
                  <a:tcPr anchor="ctr"/>
                </a:tc>
                <a:tc>
                  <a:txBody>
                    <a:bodyPr/>
                    <a:lstStyle/>
                    <a:p>
                      <a:pPr algn="ctr"/>
                      <a:r>
                        <a:rPr kumimoji="1" lang="en-US" altLang="ja-JP" sz="1000" dirty="0" smtClean="0">
                          <a:latin typeface="+mn-ea"/>
                          <a:ea typeface="+mn-ea"/>
                        </a:rPr>
                        <a:t>29.7</a:t>
                      </a:r>
                    </a:p>
                  </a:txBody>
                  <a:tcPr anchor="ctr"/>
                </a:tc>
                <a:tc>
                  <a:txBody>
                    <a:bodyPr/>
                    <a:lstStyle/>
                    <a:p>
                      <a:pPr algn="ctr"/>
                      <a:r>
                        <a:rPr kumimoji="1" lang="ja-JP" altLang="en-US" sz="800" dirty="0" smtClean="0">
                          <a:latin typeface="+mn-ea"/>
                          <a:ea typeface="+mn-ea"/>
                        </a:rPr>
                        <a:t>⑤</a:t>
                      </a:r>
                      <a:endParaRPr kumimoji="1" lang="ja-JP" altLang="en-US" sz="800" dirty="0">
                        <a:latin typeface="+mn-ea"/>
                        <a:ea typeface="+mn-ea"/>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smtClean="0">
                          <a:ln>
                            <a:noFill/>
                          </a:ln>
                          <a:solidFill>
                            <a:prstClr val="black"/>
                          </a:solidFill>
                          <a:effectLst/>
                          <a:uLnTx/>
                          <a:uFillTx/>
                          <a:latin typeface="+mn-ea"/>
                          <a:ea typeface="+mn-ea"/>
                          <a:cs typeface="+mn-cs"/>
                        </a:rPr>
                        <a:t> 当該都道府県が実施した保険者支援に関する取組に係る市町村における効果について、把握し評価を行ったうえで、保険者と共有しているか。</a:t>
                      </a:r>
                    </a:p>
                  </a:txBody>
                  <a:tcPr anchor="ctr"/>
                </a:tc>
                <a:tc>
                  <a:txBody>
                    <a:bodyPr/>
                    <a:lstStyle/>
                    <a:p>
                      <a:pPr algn="ctr"/>
                      <a:r>
                        <a:rPr kumimoji="1" lang="en-US" altLang="ja-JP" sz="1000" dirty="0" smtClean="0">
                          <a:latin typeface="+mn-ea"/>
                          <a:ea typeface="+mn-ea"/>
                        </a:rPr>
                        <a:t>15</a:t>
                      </a:r>
                      <a:endParaRPr kumimoji="1" lang="ja-JP" altLang="en-US" sz="1000" dirty="0">
                        <a:latin typeface="+mn-ea"/>
                        <a:ea typeface="+mn-ea"/>
                      </a:endParaRPr>
                    </a:p>
                  </a:txBody>
                  <a:tcPr anchor="ctr"/>
                </a:tc>
                <a:tc>
                  <a:txBody>
                    <a:bodyPr/>
                    <a:lstStyle/>
                    <a:p>
                      <a:pPr algn="ctr"/>
                      <a:r>
                        <a:rPr kumimoji="1" lang="en-US" altLang="ja-JP" sz="1000" dirty="0" smtClean="0">
                          <a:latin typeface="+mn-ea"/>
                          <a:ea typeface="+mn-ea"/>
                        </a:rPr>
                        <a:t>13.4</a:t>
                      </a:r>
                      <a:endParaRPr kumimoji="1" lang="ja-JP" altLang="en-US" sz="1000" dirty="0">
                        <a:latin typeface="+mn-ea"/>
                        <a:ea typeface="+mn-ea"/>
                      </a:endParaRPr>
                    </a:p>
                  </a:txBody>
                  <a:tcPr anchor="ctr"/>
                </a:tc>
                <a:extLst>
                  <a:ext uri="{0D108BD9-81ED-4DB2-BD59-A6C34878D82A}">
                    <a16:rowId xmlns:a16="http://schemas.microsoft.com/office/drawing/2014/main" val="4219815525"/>
                  </a:ext>
                </a:extLst>
              </a:tr>
              <a:tr h="0">
                <a:tc>
                  <a:txBody>
                    <a:bodyPr/>
                    <a:lstStyle/>
                    <a:p>
                      <a:pPr algn="ctr"/>
                      <a:r>
                        <a:rPr kumimoji="1" lang="ja-JP" altLang="en-US" sz="800" dirty="0" smtClean="0">
                          <a:latin typeface="+mn-ea"/>
                          <a:ea typeface="+mn-ea"/>
                        </a:rPr>
                        <a:t>③</a:t>
                      </a:r>
                      <a:endParaRPr kumimoji="1" lang="ja-JP" altLang="en-US" sz="800" dirty="0">
                        <a:latin typeface="+mn-ea"/>
                        <a:ea typeface="+mn-ea"/>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800" dirty="0" smtClean="0">
                          <a:latin typeface="+mn-ea"/>
                          <a:ea typeface="+mn-ea"/>
                        </a:rPr>
                        <a:t>　保険者が行っている自立支援・重度化防止等に係る取組に関し、都道府県の支援に係る保険者のニーズを把握しているか。</a:t>
                      </a:r>
                    </a:p>
                  </a:txBody>
                  <a:tcPr anchor="ctr"/>
                </a:tc>
                <a:tc>
                  <a:txBody>
                    <a:bodyPr/>
                    <a:lstStyle/>
                    <a:p>
                      <a:pPr algn="ctr"/>
                      <a:r>
                        <a:rPr kumimoji="1" lang="en-US" altLang="ja-JP" sz="1000" dirty="0" smtClean="0">
                          <a:latin typeface="+mn-ea"/>
                          <a:ea typeface="+mn-ea"/>
                        </a:rPr>
                        <a:t>8</a:t>
                      </a:r>
                      <a:endParaRPr kumimoji="1" lang="ja-JP" altLang="en-US" sz="1000" dirty="0">
                        <a:latin typeface="+mn-ea"/>
                        <a:ea typeface="+mn-ea"/>
                      </a:endParaRPr>
                    </a:p>
                  </a:txBody>
                  <a:tcPr anchor="ctr"/>
                </a:tc>
                <a:tc>
                  <a:txBody>
                    <a:bodyPr/>
                    <a:lstStyle/>
                    <a:p>
                      <a:pPr algn="ctr"/>
                      <a:r>
                        <a:rPr kumimoji="1" lang="en-US" altLang="ja-JP" sz="1000" dirty="0" smtClean="0">
                          <a:latin typeface="+mn-ea"/>
                          <a:ea typeface="+mn-ea"/>
                        </a:rPr>
                        <a:t>8</a:t>
                      </a:r>
                      <a:endParaRPr kumimoji="1" lang="ja-JP" altLang="en-US" sz="1000" dirty="0">
                        <a:latin typeface="+mn-ea"/>
                        <a:ea typeface="+mn-ea"/>
                      </a:endParaRPr>
                    </a:p>
                  </a:txBody>
                  <a:tcPr anchor="ctr"/>
                </a:tc>
                <a:tc>
                  <a:txBody>
                    <a:bodyPr/>
                    <a:lstStyle/>
                    <a:p>
                      <a:pPr algn="ctr"/>
                      <a:r>
                        <a:rPr kumimoji="1" lang="ja-JP" altLang="en-US" sz="800" dirty="0" smtClean="0">
                          <a:latin typeface="+mn-ea"/>
                          <a:ea typeface="+mn-ea"/>
                        </a:rPr>
                        <a:t>⑥</a:t>
                      </a:r>
                      <a:endParaRPr kumimoji="1" lang="ja-JP" altLang="en-US" sz="800" dirty="0">
                        <a:latin typeface="+mn-ea"/>
                        <a:ea typeface="+mn-ea"/>
                      </a:endParaRPr>
                    </a:p>
                  </a:txBody>
                  <a:tcPr anchor="ctr"/>
                </a:tc>
                <a:tc>
                  <a:txBody>
                    <a:bodyPr/>
                    <a:lstStyle/>
                    <a:p>
                      <a:r>
                        <a:rPr lang="ja-JP" altLang="en-US" sz="800" b="0" i="0" u="none" strike="noStrike" dirty="0" smtClean="0">
                          <a:solidFill>
                            <a:schemeClr val="tx1"/>
                          </a:solidFill>
                          <a:effectLst/>
                          <a:latin typeface="+mn-ea"/>
                          <a:ea typeface="+mn-ea"/>
                        </a:rPr>
                        <a:t>　管内の市町村の介護保険事業に関する現状や将来推計に基づき、</a:t>
                      </a:r>
                      <a:r>
                        <a:rPr lang="en-US" altLang="ja-JP" sz="800" b="0" i="0" u="none" strike="noStrike" dirty="0" smtClean="0">
                          <a:solidFill>
                            <a:schemeClr val="tx1"/>
                          </a:solidFill>
                          <a:effectLst/>
                          <a:latin typeface="+mn-ea"/>
                          <a:ea typeface="+mn-ea"/>
                        </a:rPr>
                        <a:t>2025</a:t>
                      </a:r>
                      <a:r>
                        <a:rPr lang="ja-JP" altLang="en-US" sz="800" b="0" i="0" u="none" strike="noStrike" dirty="0" smtClean="0">
                          <a:solidFill>
                            <a:schemeClr val="tx1"/>
                          </a:solidFill>
                          <a:effectLst/>
                          <a:latin typeface="+mn-ea"/>
                          <a:ea typeface="+mn-ea"/>
                        </a:rPr>
                        <a:t>年度に向けて、自立支援・重度化防止等に資する市町村の支援のための施策のについて、目標及び目標を実現するための重点施策の実績を把握して進捗管理しているか。</a:t>
                      </a:r>
                      <a:endParaRPr kumimoji="1" lang="ja-JP" altLang="en-US" sz="800" dirty="0">
                        <a:latin typeface="+mn-ea"/>
                        <a:ea typeface="+mn-ea"/>
                      </a:endParaRPr>
                    </a:p>
                  </a:txBody>
                  <a:tcPr anchor="ctr"/>
                </a:tc>
                <a:tc>
                  <a:txBody>
                    <a:bodyPr/>
                    <a:lstStyle/>
                    <a:p>
                      <a:pPr algn="ctr"/>
                      <a:r>
                        <a:rPr kumimoji="1" lang="en-US" altLang="ja-JP" sz="1000" dirty="0" smtClean="0">
                          <a:latin typeface="+mn-ea"/>
                          <a:ea typeface="+mn-ea"/>
                        </a:rPr>
                        <a:t>8</a:t>
                      </a:r>
                      <a:endParaRPr kumimoji="1" lang="ja-JP" altLang="en-US" sz="1000" dirty="0">
                        <a:latin typeface="+mn-ea"/>
                        <a:ea typeface="+mn-ea"/>
                      </a:endParaRPr>
                    </a:p>
                  </a:txBody>
                  <a:tcPr anchor="ctr"/>
                </a:tc>
                <a:tc>
                  <a:txBody>
                    <a:bodyPr/>
                    <a:lstStyle/>
                    <a:p>
                      <a:pPr algn="ctr"/>
                      <a:r>
                        <a:rPr kumimoji="1" lang="en-US" altLang="ja-JP" sz="1000" dirty="0" smtClean="0">
                          <a:latin typeface="+mn-ea"/>
                          <a:ea typeface="+mn-ea"/>
                        </a:rPr>
                        <a:t>7.5</a:t>
                      </a:r>
                      <a:endParaRPr kumimoji="1" lang="ja-JP" altLang="en-US" sz="1000" dirty="0">
                        <a:latin typeface="+mn-ea"/>
                        <a:ea typeface="+mn-ea"/>
                      </a:endParaRPr>
                    </a:p>
                  </a:txBody>
                  <a:tcPr anchor="ctr"/>
                </a:tc>
                <a:extLst>
                  <a:ext uri="{0D108BD9-81ED-4DB2-BD59-A6C34878D82A}">
                    <a16:rowId xmlns:a16="http://schemas.microsoft.com/office/drawing/2014/main" val="1201803747"/>
                  </a:ext>
                </a:extLst>
              </a:tr>
            </a:tbl>
          </a:graphicData>
        </a:graphic>
      </p:graphicFrame>
      <p:graphicFrame>
        <p:nvGraphicFramePr>
          <p:cNvPr id="12" name="グラフ 11"/>
          <p:cNvGraphicFramePr>
            <a:graphicFrameLocks/>
          </p:cNvGraphicFramePr>
          <p:nvPr>
            <p:extLst>
              <p:ext uri="{D42A27DB-BD31-4B8C-83A1-F6EECF244321}">
                <p14:modId xmlns:p14="http://schemas.microsoft.com/office/powerpoint/2010/main" val="3127495348"/>
              </p:ext>
            </p:extLst>
          </p:nvPr>
        </p:nvGraphicFramePr>
        <p:xfrm>
          <a:off x="130921" y="2088415"/>
          <a:ext cx="9809139" cy="469669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053215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正方形/長方形 27"/>
          <p:cNvSpPr/>
          <p:nvPr/>
        </p:nvSpPr>
        <p:spPr>
          <a:xfrm>
            <a:off x="0" y="-27383"/>
            <a:ext cx="9906000" cy="36236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393" tIns="45697" rIns="91393" bIns="45697" anchor="ctr"/>
          <a:lstStyle/>
          <a:p>
            <a:pPr marL="251034" indent="-637630" algn="ctr">
              <a:defRPr/>
            </a:pPr>
            <a:r>
              <a:rPr lang="en-US" altLang="ja-JP" sz="2000" b="1" dirty="0" smtClean="0">
                <a:latin typeface="Meiryo UI" panose="020B0604030504040204" pitchFamily="50" charset="-128"/>
                <a:ea typeface="Meiryo UI" panose="020B0604030504040204" pitchFamily="50" charset="-128"/>
              </a:rPr>
              <a:t>2019</a:t>
            </a:r>
            <a:r>
              <a:rPr lang="ja-JP" altLang="en-US" sz="2000" b="1" dirty="0" smtClean="0">
                <a:latin typeface="Meiryo UI" panose="020B0604030504040204" pitchFamily="50" charset="-128"/>
                <a:ea typeface="Meiryo UI" panose="020B0604030504040204" pitchFamily="50" charset="-128"/>
              </a:rPr>
              <a:t>年度（都道府県分）</a:t>
            </a:r>
            <a:r>
              <a:rPr lang="ja-JP" altLang="en-US" sz="2000" b="1" dirty="0">
                <a:latin typeface="Meiryo UI" panose="020B0604030504040204" pitchFamily="50" charset="-128"/>
                <a:ea typeface="Meiryo UI" panose="020B0604030504040204" pitchFamily="50" charset="-128"/>
              </a:rPr>
              <a:t>　　</a:t>
            </a:r>
            <a:r>
              <a:rPr lang="en-US" altLang="ja-JP" sz="2000" b="1" dirty="0">
                <a:latin typeface="Meiryo UI" panose="020B0604030504040204" pitchFamily="50" charset="-128"/>
                <a:ea typeface="Meiryo UI" panose="020B0604030504040204" pitchFamily="50" charset="-128"/>
              </a:rPr>
              <a:t>Ⅱ</a:t>
            </a:r>
            <a:r>
              <a:rPr lang="ja-JP" altLang="en-US" sz="2000" b="1" dirty="0">
                <a:latin typeface="Meiryo UI" panose="020B0604030504040204" pitchFamily="50" charset="-128"/>
                <a:ea typeface="Meiryo UI" panose="020B0604030504040204" pitchFamily="50" charset="-128"/>
              </a:rPr>
              <a:t>（１）保険者による地域分析、介護保険事業計画の策定</a:t>
            </a:r>
            <a:endParaRPr lang="en-US" altLang="ja-JP" sz="2000" b="1" dirty="0">
              <a:latin typeface="Meiryo UI" panose="020B0604030504040204" pitchFamily="50" charset="-128"/>
              <a:ea typeface="Meiryo UI" panose="020B0604030504040204" pitchFamily="50" charset="-128"/>
            </a:endParaRPr>
          </a:p>
        </p:txBody>
      </p:sp>
      <p:sp>
        <p:nvSpPr>
          <p:cNvPr id="27" name="スライド番号プレースホルダー 3">
            <a:extLst>
              <a:ext uri="{FF2B5EF4-FFF2-40B4-BE49-F238E27FC236}">
                <a16:creationId xmlns:a16="http://schemas.microsoft.com/office/drawing/2014/main" id="{8537117C-0A37-4387-89BE-51510082BF6F}"/>
              </a:ext>
            </a:extLst>
          </p:cNvPr>
          <p:cNvSpPr>
            <a:spLocks noGrp="1"/>
          </p:cNvSpPr>
          <p:nvPr>
            <p:ph type="sldNum" sz="quarter" idx="12"/>
          </p:nvPr>
        </p:nvSpPr>
        <p:spPr>
          <a:xfrm>
            <a:off x="7474653" y="6424976"/>
            <a:ext cx="2311400" cy="365125"/>
          </a:xfrm>
        </p:spPr>
        <p:txBody>
          <a:bodyPr/>
          <a:lstStyle/>
          <a:p>
            <a:pPr>
              <a:defRPr/>
            </a:pPr>
            <a:r>
              <a:rPr kumimoji="1" lang="en-US" altLang="ja-JP" sz="1100" dirty="0" smtClean="0">
                <a:solidFill>
                  <a:schemeClr val="tx1"/>
                </a:solidFill>
                <a:latin typeface="+mj-ea"/>
                <a:ea typeface="+mj-ea"/>
              </a:rPr>
              <a:t>4</a:t>
            </a:r>
            <a:endParaRPr kumimoji="1" lang="ja-JP" altLang="en-US" sz="1100" dirty="0">
              <a:solidFill>
                <a:schemeClr val="tx1"/>
              </a:solidFill>
              <a:latin typeface="+mj-ea"/>
              <a:ea typeface="+mj-ea"/>
            </a:endParaRPr>
          </a:p>
        </p:txBody>
      </p:sp>
      <p:graphicFrame>
        <p:nvGraphicFramePr>
          <p:cNvPr id="3" name="表 2"/>
          <p:cNvGraphicFramePr>
            <a:graphicFrameLocks noGrp="1"/>
          </p:cNvGraphicFramePr>
          <p:nvPr>
            <p:extLst/>
          </p:nvPr>
        </p:nvGraphicFramePr>
        <p:xfrm>
          <a:off x="100626" y="399011"/>
          <a:ext cx="9676280" cy="1404850"/>
        </p:xfrm>
        <a:graphic>
          <a:graphicData uri="http://schemas.openxmlformats.org/drawingml/2006/table">
            <a:tbl>
              <a:tblPr firstRow="1" bandRow="1">
                <a:tableStyleId>{5C22544A-7EE6-4342-B048-85BDC9FD1C3A}</a:tableStyleId>
              </a:tblPr>
              <a:tblGrid>
                <a:gridCol w="208280">
                  <a:extLst>
                    <a:ext uri="{9D8B030D-6E8A-4147-A177-3AD203B41FA5}">
                      <a16:colId xmlns:a16="http://schemas.microsoft.com/office/drawing/2014/main" val="897722632"/>
                    </a:ext>
                  </a:extLst>
                </a:gridCol>
                <a:gridCol w="8532000">
                  <a:extLst>
                    <a:ext uri="{9D8B030D-6E8A-4147-A177-3AD203B41FA5}">
                      <a16:colId xmlns:a16="http://schemas.microsoft.com/office/drawing/2014/main" val="1624404869"/>
                    </a:ext>
                  </a:extLst>
                </a:gridCol>
                <a:gridCol w="468000">
                  <a:extLst>
                    <a:ext uri="{9D8B030D-6E8A-4147-A177-3AD203B41FA5}">
                      <a16:colId xmlns:a16="http://schemas.microsoft.com/office/drawing/2014/main" val="739993648"/>
                    </a:ext>
                  </a:extLst>
                </a:gridCol>
                <a:gridCol w="468000">
                  <a:extLst>
                    <a:ext uri="{9D8B030D-6E8A-4147-A177-3AD203B41FA5}">
                      <a16:colId xmlns:a16="http://schemas.microsoft.com/office/drawing/2014/main" val="300635064"/>
                    </a:ext>
                  </a:extLst>
                </a:gridCol>
              </a:tblGrid>
              <a:tr h="267116">
                <a:tc>
                  <a:txBody>
                    <a:bodyPr/>
                    <a:lstStyle/>
                    <a:p>
                      <a:pPr algn="ctr"/>
                      <a:endParaRPr kumimoji="1" lang="ja-JP" altLang="en-US" sz="900" dirty="0">
                        <a:latin typeface="+mn-ea"/>
                        <a:ea typeface="+mn-ea"/>
                      </a:endParaRPr>
                    </a:p>
                  </a:txBody>
                  <a:tcPr anchor="ctr"/>
                </a:tc>
                <a:tc>
                  <a:txBody>
                    <a:bodyPr/>
                    <a:lstStyle/>
                    <a:p>
                      <a:pPr algn="ctr"/>
                      <a:r>
                        <a:rPr kumimoji="1" lang="ja-JP" altLang="en-US" sz="900" dirty="0" smtClean="0"/>
                        <a:t>評価指標</a:t>
                      </a:r>
                      <a:endParaRPr kumimoji="1" lang="ja-JP" altLang="en-US" sz="900" dirty="0">
                        <a:latin typeface="+mn-ea"/>
                        <a:ea typeface="+mn-ea"/>
                      </a:endParaRPr>
                    </a:p>
                  </a:txBody>
                  <a:tcPr/>
                </a:tc>
                <a:tc>
                  <a:txBody>
                    <a:bodyPr/>
                    <a:lstStyle/>
                    <a:p>
                      <a:pPr algn="ctr"/>
                      <a:r>
                        <a:rPr kumimoji="1" lang="ja-JP" altLang="en-US" sz="1000" dirty="0" smtClean="0"/>
                        <a:t>得点</a:t>
                      </a:r>
                      <a:endParaRPr kumimoji="1" lang="ja-JP" altLang="en-US" sz="1000" dirty="0">
                        <a:latin typeface="+mn-ea"/>
                        <a:ea typeface="+mn-ea"/>
                      </a:endParaRPr>
                    </a:p>
                  </a:txBody>
                  <a:tcPr anchor="ctr"/>
                </a:tc>
                <a:tc>
                  <a:txBody>
                    <a:bodyPr/>
                    <a:lstStyle/>
                    <a:p>
                      <a:pPr algn="ctr"/>
                      <a:r>
                        <a:rPr kumimoji="1" lang="ja-JP" altLang="en-US" sz="1000" dirty="0" smtClean="0"/>
                        <a:t>平均</a:t>
                      </a:r>
                      <a:endParaRPr kumimoji="1" lang="ja-JP" altLang="en-US" sz="1000" dirty="0">
                        <a:latin typeface="+mn-ea"/>
                        <a:ea typeface="+mn-ea"/>
                      </a:endParaRPr>
                    </a:p>
                  </a:txBody>
                  <a:tcPr anchor="ctr"/>
                </a:tc>
                <a:extLst>
                  <a:ext uri="{0D108BD9-81ED-4DB2-BD59-A6C34878D82A}">
                    <a16:rowId xmlns:a16="http://schemas.microsoft.com/office/drawing/2014/main" val="2535473127"/>
                  </a:ext>
                </a:extLst>
              </a:tr>
              <a:tr h="286304">
                <a:tc gridSpan="4">
                  <a:txBody>
                    <a:bodyPr/>
                    <a:lstStyle/>
                    <a:p>
                      <a:pPr marL="0" marR="0" indent="0" algn="l" defTabSz="917509" rtl="0" eaLnBrk="1" fontAlgn="auto" latinLnBrk="0" hangingPunct="1">
                        <a:lnSpc>
                          <a:spcPct val="100000"/>
                        </a:lnSpc>
                        <a:spcBef>
                          <a:spcPts val="0"/>
                        </a:spcBef>
                        <a:spcAft>
                          <a:spcPts val="0"/>
                        </a:spcAft>
                        <a:buClrTx/>
                        <a:buSzTx/>
                        <a:buFontTx/>
                        <a:buNone/>
                        <a:tabLst/>
                        <a:defRPr/>
                      </a:pPr>
                      <a:r>
                        <a:rPr kumimoji="1" lang="ja-JP" altLang="en-US" sz="900" dirty="0" smtClean="0"/>
                        <a:t>保険者による地域包括ケア「見える化」システムによる地域分析、介護保険事業計画策定後の進捗管理に係り、市町村への研修事業やアドバイザー派遣事業等を行っているか。</a:t>
                      </a:r>
                      <a:endParaRPr kumimoji="1" lang="en-US" altLang="ja-JP" sz="900" b="0" dirty="0" smtClean="0">
                        <a:solidFill>
                          <a:schemeClr val="tx1"/>
                        </a:solidFill>
                      </a:endParaRPr>
                    </a:p>
                  </a:txBody>
                  <a:tcPr/>
                </a:tc>
                <a:tc hMerge="1">
                  <a:txBody>
                    <a:bodyPr/>
                    <a:lstStyle/>
                    <a:p>
                      <a:pPr marL="0" marR="0" indent="0" algn="l" defTabSz="917509" rtl="0" eaLnBrk="1" fontAlgn="auto" latinLnBrk="0" hangingPunct="1">
                        <a:lnSpc>
                          <a:spcPct val="100000"/>
                        </a:lnSpc>
                        <a:spcBef>
                          <a:spcPts val="0"/>
                        </a:spcBef>
                        <a:spcAft>
                          <a:spcPts val="0"/>
                        </a:spcAft>
                        <a:buClrTx/>
                        <a:buSzTx/>
                        <a:buFontTx/>
                        <a:buNone/>
                        <a:tabLst/>
                        <a:defRPr/>
                      </a:pPr>
                      <a:endParaRPr kumimoji="1" lang="en-US" altLang="ja-JP" sz="1000" b="0" dirty="0" smtClean="0">
                        <a:solidFill>
                          <a:schemeClr val="tx1"/>
                        </a:solidFill>
                      </a:endParaRPr>
                    </a:p>
                  </a:txBody>
                  <a:tcPr/>
                </a:tc>
                <a:tc hMerge="1">
                  <a:txBody>
                    <a:bodyPr/>
                    <a:lstStyle/>
                    <a:p>
                      <a:pPr algn="ctr"/>
                      <a:endParaRPr kumimoji="1" lang="ja-JP" altLang="en-US" sz="1000" dirty="0">
                        <a:latin typeface="+mn-ea"/>
                        <a:ea typeface="+mn-ea"/>
                      </a:endParaRPr>
                    </a:p>
                  </a:txBody>
                  <a:tcPr anchor="ctr"/>
                </a:tc>
                <a:tc hMerge="1">
                  <a:txBody>
                    <a:bodyPr/>
                    <a:lstStyle/>
                    <a:p>
                      <a:pPr algn="ctr"/>
                      <a:endParaRPr kumimoji="1" lang="ja-JP" altLang="en-US" sz="1000" dirty="0">
                        <a:latin typeface="+mn-ea"/>
                        <a:ea typeface="+mn-ea"/>
                      </a:endParaRPr>
                    </a:p>
                  </a:txBody>
                  <a:tcPr anchor="ctr"/>
                </a:tc>
                <a:extLst>
                  <a:ext uri="{0D108BD9-81ED-4DB2-BD59-A6C34878D82A}">
                    <a16:rowId xmlns:a16="http://schemas.microsoft.com/office/drawing/2014/main" val="933404504"/>
                  </a:ext>
                </a:extLst>
              </a:tr>
              <a:tr h="283810">
                <a:tc>
                  <a:txBody>
                    <a:bodyPr/>
                    <a:lstStyle/>
                    <a:p>
                      <a:pPr algn="ctr"/>
                      <a:r>
                        <a:rPr kumimoji="1" lang="ja-JP" altLang="en-US" sz="900" dirty="0" smtClean="0"/>
                        <a:t>ア</a:t>
                      </a:r>
                      <a:endParaRPr kumimoji="1" lang="ja-JP" altLang="en-US" sz="900" dirty="0">
                        <a:latin typeface="+mn-ea"/>
                        <a:ea typeface="+mn-ea"/>
                      </a:endParaRPr>
                    </a:p>
                  </a:txBody>
                  <a:tcPr anchor="ctr"/>
                </a:tc>
                <a:tc>
                  <a:txBody>
                    <a:bodyPr/>
                    <a:lstStyle/>
                    <a:p>
                      <a:pPr marL="0" marR="0" indent="0" algn="l" defTabSz="917509" rtl="0" eaLnBrk="1" fontAlgn="auto" latinLnBrk="0" hangingPunct="1">
                        <a:lnSpc>
                          <a:spcPct val="100000"/>
                        </a:lnSpc>
                        <a:spcBef>
                          <a:spcPts val="0"/>
                        </a:spcBef>
                        <a:spcAft>
                          <a:spcPts val="0"/>
                        </a:spcAft>
                        <a:buClrTx/>
                        <a:buSzTx/>
                        <a:buFontTx/>
                        <a:buNone/>
                        <a:tabLst/>
                        <a:defRPr/>
                      </a:pPr>
                      <a:r>
                        <a:rPr kumimoji="1" lang="ja-JP" altLang="en-US" sz="900" dirty="0" smtClean="0"/>
                        <a:t>市町村への研修事業を実施している。</a:t>
                      </a:r>
                      <a:endParaRPr kumimoji="1" lang="en-US" altLang="ja-JP" sz="900" b="0" dirty="0" smtClean="0">
                        <a:solidFill>
                          <a:schemeClr val="tx1"/>
                        </a:solidFill>
                      </a:endParaRPr>
                    </a:p>
                  </a:txBody>
                  <a:tcPr/>
                </a:tc>
                <a:tc>
                  <a:txBody>
                    <a:bodyPr/>
                    <a:lstStyle/>
                    <a:p>
                      <a:pPr algn="ctr"/>
                      <a:r>
                        <a:rPr kumimoji="1" lang="en-US" altLang="ja-JP" sz="1100" dirty="0" smtClean="0"/>
                        <a:t>8</a:t>
                      </a:r>
                      <a:endParaRPr kumimoji="1" lang="ja-JP" altLang="en-US" sz="1100" dirty="0">
                        <a:latin typeface="+mn-ea"/>
                        <a:ea typeface="+mn-ea"/>
                      </a:endParaRPr>
                    </a:p>
                  </a:txBody>
                  <a:tcPr anchor="ctr"/>
                </a:tc>
                <a:tc>
                  <a:txBody>
                    <a:bodyPr/>
                    <a:lstStyle/>
                    <a:p>
                      <a:pPr algn="ctr"/>
                      <a:r>
                        <a:rPr kumimoji="1" lang="en-US" altLang="ja-JP" sz="1100" dirty="0" smtClean="0"/>
                        <a:t>7.5</a:t>
                      </a:r>
                      <a:endParaRPr kumimoji="1" lang="ja-JP" altLang="en-US" sz="1100" dirty="0">
                        <a:latin typeface="+mn-ea"/>
                        <a:ea typeface="+mn-ea"/>
                      </a:endParaRPr>
                    </a:p>
                  </a:txBody>
                  <a:tcPr anchor="ctr"/>
                </a:tc>
                <a:extLst>
                  <a:ext uri="{0D108BD9-81ED-4DB2-BD59-A6C34878D82A}">
                    <a16:rowId xmlns:a16="http://schemas.microsoft.com/office/drawing/2014/main" val="399234344"/>
                  </a:ext>
                </a:extLst>
              </a:tr>
              <a:tr h="283810">
                <a:tc>
                  <a:txBody>
                    <a:bodyPr/>
                    <a:lstStyle/>
                    <a:p>
                      <a:pPr algn="ctr"/>
                      <a:r>
                        <a:rPr kumimoji="1" lang="ja-JP" altLang="en-US" sz="900" dirty="0" smtClean="0"/>
                        <a:t>イ</a:t>
                      </a:r>
                      <a:endParaRPr kumimoji="1" lang="ja-JP" altLang="en-US" sz="900" dirty="0">
                        <a:latin typeface="+mn-ea"/>
                        <a:ea typeface="+mn-ea"/>
                      </a:endParaRPr>
                    </a:p>
                  </a:txBody>
                  <a:tcPr anchor="ctr"/>
                </a:tc>
                <a:tc>
                  <a:txBody>
                    <a:bodyPr/>
                    <a:lstStyle/>
                    <a:p>
                      <a:pPr marL="0" marR="0" indent="0" algn="l" defTabSz="917509" rtl="0" eaLnBrk="1" fontAlgn="auto" latinLnBrk="0" hangingPunct="1">
                        <a:lnSpc>
                          <a:spcPct val="100000"/>
                        </a:lnSpc>
                        <a:spcBef>
                          <a:spcPts val="0"/>
                        </a:spcBef>
                        <a:spcAft>
                          <a:spcPts val="0"/>
                        </a:spcAft>
                        <a:buClrTx/>
                        <a:buSzTx/>
                        <a:buFontTx/>
                        <a:buNone/>
                        <a:tabLst/>
                        <a:defRPr/>
                      </a:pPr>
                      <a:r>
                        <a:rPr kumimoji="1" lang="ja-JP" altLang="en-US" sz="900" dirty="0" smtClean="0"/>
                        <a:t>市町村へのアドバイザー派遣事業を実施している。</a:t>
                      </a:r>
                      <a:endParaRPr kumimoji="1" lang="en-US" altLang="ja-JP" sz="900" b="0" dirty="0" smtClean="0">
                        <a:solidFill>
                          <a:schemeClr val="tx1"/>
                        </a:solidFill>
                      </a:endParaRPr>
                    </a:p>
                  </a:txBody>
                  <a:tcPr/>
                </a:tc>
                <a:tc>
                  <a:txBody>
                    <a:bodyPr/>
                    <a:lstStyle/>
                    <a:p>
                      <a:pPr algn="ctr"/>
                      <a:r>
                        <a:rPr kumimoji="1" lang="en-US" altLang="ja-JP" sz="1100" dirty="0" smtClean="0"/>
                        <a:t>11</a:t>
                      </a:r>
                      <a:endParaRPr kumimoji="1" lang="ja-JP" altLang="en-US" sz="1100" dirty="0">
                        <a:latin typeface="+mn-ea"/>
                        <a:ea typeface="+mn-ea"/>
                      </a:endParaRPr>
                    </a:p>
                  </a:txBody>
                  <a:tcPr anchor="ctr"/>
                </a:tc>
                <a:tc>
                  <a:txBody>
                    <a:bodyPr/>
                    <a:lstStyle/>
                    <a:p>
                      <a:pPr algn="ctr"/>
                      <a:r>
                        <a:rPr kumimoji="1" lang="en-US" altLang="ja-JP" sz="1100" dirty="0" smtClean="0"/>
                        <a:t>5.6</a:t>
                      </a:r>
                      <a:endParaRPr kumimoji="1" lang="en-US" altLang="ja-JP" sz="1100" dirty="0" smtClean="0">
                        <a:latin typeface="+mn-ea"/>
                        <a:ea typeface="+mn-ea"/>
                      </a:endParaRPr>
                    </a:p>
                  </a:txBody>
                  <a:tcPr anchor="ctr"/>
                </a:tc>
                <a:extLst>
                  <a:ext uri="{0D108BD9-81ED-4DB2-BD59-A6C34878D82A}">
                    <a16:rowId xmlns:a16="http://schemas.microsoft.com/office/drawing/2014/main" val="4219815525"/>
                  </a:ext>
                </a:extLst>
              </a:tr>
              <a:tr h="283810">
                <a:tc>
                  <a:txBody>
                    <a:bodyPr/>
                    <a:lstStyle/>
                    <a:p>
                      <a:pPr algn="ctr"/>
                      <a:r>
                        <a:rPr kumimoji="1" lang="ja-JP" altLang="en-US" sz="900" dirty="0" smtClean="0"/>
                        <a:t>ウ</a:t>
                      </a:r>
                      <a:endParaRPr kumimoji="1" lang="ja-JP" altLang="en-US" sz="900" dirty="0">
                        <a:latin typeface="+mn-ea"/>
                        <a:ea typeface="+mn-ea"/>
                      </a:endParaRPr>
                    </a:p>
                  </a:txBody>
                  <a:tcPr anchor="ctr"/>
                </a:tc>
                <a:tc>
                  <a:txBody>
                    <a:bodyPr/>
                    <a:lstStyle/>
                    <a:p>
                      <a:pPr marL="0" marR="0" indent="0" algn="l" defTabSz="917509" rtl="0" eaLnBrk="1" fontAlgn="auto" latinLnBrk="0" hangingPunct="1">
                        <a:lnSpc>
                          <a:spcPct val="100000"/>
                        </a:lnSpc>
                        <a:spcBef>
                          <a:spcPts val="0"/>
                        </a:spcBef>
                        <a:spcAft>
                          <a:spcPts val="0"/>
                        </a:spcAft>
                        <a:buClrTx/>
                        <a:buSzTx/>
                        <a:buFontTx/>
                        <a:buNone/>
                        <a:tabLst/>
                        <a:defRPr/>
                      </a:pPr>
                      <a:r>
                        <a:rPr kumimoji="1" lang="ja-JP" altLang="en-US" sz="900" dirty="0" smtClean="0">
                          <a:solidFill>
                            <a:schemeClr val="tx1"/>
                          </a:solidFill>
                        </a:rPr>
                        <a:t>その他必要な事業を実施している（モデル事業や市町村の取組への財政支援等）。</a:t>
                      </a:r>
                      <a:endParaRPr kumimoji="1" lang="ja-JP" altLang="en-US" sz="900" b="0" dirty="0" smtClean="0">
                        <a:solidFill>
                          <a:schemeClr val="tx1"/>
                        </a:solidFill>
                      </a:endParaRPr>
                    </a:p>
                  </a:txBody>
                  <a:tcPr/>
                </a:tc>
                <a:tc>
                  <a:txBody>
                    <a:bodyPr/>
                    <a:lstStyle/>
                    <a:p>
                      <a:pPr algn="ctr"/>
                      <a:r>
                        <a:rPr kumimoji="1" lang="en-US" altLang="ja-JP" sz="1100" dirty="0" smtClean="0"/>
                        <a:t>10</a:t>
                      </a:r>
                      <a:endParaRPr kumimoji="1" lang="ja-JP" altLang="en-US" sz="1100" dirty="0">
                        <a:solidFill>
                          <a:srgbClr val="FF0000"/>
                        </a:solidFill>
                        <a:latin typeface="+mn-ea"/>
                        <a:ea typeface="+mn-ea"/>
                      </a:endParaRPr>
                    </a:p>
                  </a:txBody>
                  <a:tcPr anchor="ctr"/>
                </a:tc>
                <a:tc>
                  <a:txBody>
                    <a:bodyPr/>
                    <a:lstStyle/>
                    <a:p>
                      <a:pPr algn="ctr"/>
                      <a:r>
                        <a:rPr kumimoji="1" lang="en-US" altLang="ja-JP" sz="1100" dirty="0" smtClean="0"/>
                        <a:t>4.7</a:t>
                      </a:r>
                      <a:endParaRPr kumimoji="1" lang="en-US" altLang="ja-JP" sz="1100" dirty="0" smtClean="0">
                        <a:solidFill>
                          <a:srgbClr val="FF0000"/>
                        </a:solidFill>
                        <a:latin typeface="+mn-ea"/>
                        <a:ea typeface="+mn-ea"/>
                      </a:endParaRPr>
                    </a:p>
                  </a:txBody>
                  <a:tcPr anchor="ctr"/>
                </a:tc>
                <a:extLst>
                  <a:ext uri="{0D108BD9-81ED-4DB2-BD59-A6C34878D82A}">
                    <a16:rowId xmlns:a16="http://schemas.microsoft.com/office/drawing/2014/main" val="1201803747"/>
                  </a:ext>
                </a:extLst>
              </a:tr>
            </a:tbl>
          </a:graphicData>
        </a:graphic>
      </p:graphicFrame>
      <p:graphicFrame>
        <p:nvGraphicFramePr>
          <p:cNvPr id="6" name="グラフ 5"/>
          <p:cNvGraphicFramePr>
            <a:graphicFrameLocks/>
          </p:cNvGraphicFramePr>
          <p:nvPr>
            <p:extLst>
              <p:ext uri="{D42A27DB-BD31-4B8C-83A1-F6EECF244321}">
                <p14:modId xmlns:p14="http://schemas.microsoft.com/office/powerpoint/2010/main" val="3854478750"/>
              </p:ext>
            </p:extLst>
          </p:nvPr>
        </p:nvGraphicFramePr>
        <p:xfrm>
          <a:off x="109773" y="1799995"/>
          <a:ext cx="9796227" cy="499010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205363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正方形/長方形 27"/>
          <p:cNvSpPr/>
          <p:nvPr/>
        </p:nvSpPr>
        <p:spPr>
          <a:xfrm>
            <a:off x="0" y="-27383"/>
            <a:ext cx="9906000" cy="36236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393" tIns="45697" rIns="91393" bIns="45697" anchor="ctr"/>
          <a:lstStyle/>
          <a:p>
            <a:pPr marL="251034" indent="-637630" algn="ctr">
              <a:defRPr/>
            </a:pPr>
            <a:r>
              <a:rPr lang="en-US" altLang="ja-JP" sz="2000" b="1" dirty="0" smtClean="0">
                <a:latin typeface="Meiryo UI" panose="020B0604030504040204" pitchFamily="50" charset="-128"/>
                <a:ea typeface="Meiryo UI" panose="020B0604030504040204" pitchFamily="50" charset="-128"/>
              </a:rPr>
              <a:t>2019</a:t>
            </a:r>
            <a:r>
              <a:rPr lang="ja-JP" altLang="en-US" sz="2000" b="1" dirty="0" smtClean="0">
                <a:latin typeface="Meiryo UI" panose="020B0604030504040204" pitchFamily="50" charset="-128"/>
                <a:ea typeface="Meiryo UI" panose="020B0604030504040204" pitchFamily="50" charset="-128"/>
              </a:rPr>
              <a:t>年度（都道府県分）</a:t>
            </a:r>
            <a:r>
              <a:rPr lang="ja-JP" altLang="en-US" sz="2000" b="1" dirty="0">
                <a:latin typeface="Meiryo UI" panose="020B0604030504040204" pitchFamily="50" charset="-128"/>
                <a:ea typeface="Meiryo UI" panose="020B0604030504040204" pitchFamily="50" charset="-128"/>
              </a:rPr>
              <a:t>　　　</a:t>
            </a:r>
            <a:r>
              <a:rPr lang="en-US" altLang="ja-JP" sz="2000" b="1" dirty="0">
                <a:latin typeface="Meiryo UI" panose="020B0604030504040204" pitchFamily="50" charset="-128"/>
                <a:ea typeface="Meiryo UI" panose="020B0604030504040204" pitchFamily="50" charset="-128"/>
              </a:rPr>
              <a:t>Ⅱ</a:t>
            </a:r>
            <a:r>
              <a:rPr lang="ja-JP" altLang="en-US" sz="2000" b="1" dirty="0">
                <a:latin typeface="Meiryo UI" panose="020B0604030504040204" pitchFamily="50" charset="-128"/>
                <a:ea typeface="Meiryo UI" panose="020B0604030504040204" pitchFamily="50" charset="-128"/>
              </a:rPr>
              <a:t>（２）地域ケア会議</a:t>
            </a:r>
            <a:endParaRPr lang="en-US" altLang="ja-JP" sz="2000" b="1" dirty="0">
              <a:latin typeface="Meiryo UI" panose="020B0604030504040204" pitchFamily="50" charset="-128"/>
              <a:ea typeface="Meiryo UI" panose="020B0604030504040204" pitchFamily="50" charset="-128"/>
            </a:endParaRPr>
          </a:p>
        </p:txBody>
      </p:sp>
      <p:sp>
        <p:nvSpPr>
          <p:cNvPr id="27" name="スライド番号プレースホルダー 3">
            <a:extLst>
              <a:ext uri="{FF2B5EF4-FFF2-40B4-BE49-F238E27FC236}">
                <a16:creationId xmlns:a16="http://schemas.microsoft.com/office/drawing/2014/main" id="{8537117C-0A37-4387-89BE-51510082BF6F}"/>
              </a:ext>
            </a:extLst>
          </p:cNvPr>
          <p:cNvSpPr>
            <a:spLocks noGrp="1"/>
          </p:cNvSpPr>
          <p:nvPr>
            <p:ph type="sldNum" sz="quarter" idx="12"/>
          </p:nvPr>
        </p:nvSpPr>
        <p:spPr>
          <a:xfrm>
            <a:off x="7491061" y="6416794"/>
            <a:ext cx="2311400" cy="365125"/>
          </a:xfrm>
        </p:spPr>
        <p:txBody>
          <a:bodyPr/>
          <a:lstStyle/>
          <a:p>
            <a:pPr>
              <a:defRPr/>
            </a:pPr>
            <a:r>
              <a:rPr lang="en-US" altLang="ja-JP" sz="1100" dirty="0">
                <a:solidFill>
                  <a:schemeClr val="tx1"/>
                </a:solidFill>
                <a:latin typeface="+mj-ea"/>
                <a:ea typeface="+mj-ea"/>
              </a:rPr>
              <a:t>5</a:t>
            </a:r>
            <a:endParaRPr kumimoji="1" lang="ja-JP" altLang="en-US" sz="1100" dirty="0">
              <a:solidFill>
                <a:schemeClr val="tx1"/>
              </a:solidFill>
              <a:latin typeface="+mj-ea"/>
              <a:ea typeface="+mj-ea"/>
            </a:endParaRPr>
          </a:p>
        </p:txBody>
      </p:sp>
      <p:graphicFrame>
        <p:nvGraphicFramePr>
          <p:cNvPr id="3" name="表 2"/>
          <p:cNvGraphicFramePr>
            <a:graphicFrameLocks noGrp="1"/>
          </p:cNvGraphicFramePr>
          <p:nvPr>
            <p:extLst/>
          </p:nvPr>
        </p:nvGraphicFramePr>
        <p:xfrm>
          <a:off x="123908" y="399481"/>
          <a:ext cx="9658184" cy="2164080"/>
        </p:xfrm>
        <a:graphic>
          <a:graphicData uri="http://schemas.openxmlformats.org/drawingml/2006/table">
            <a:tbl>
              <a:tblPr firstRow="1" bandRow="1">
                <a:tableStyleId>{5C22544A-7EE6-4342-B048-85BDC9FD1C3A}</a:tableStyleId>
              </a:tblPr>
              <a:tblGrid>
                <a:gridCol w="226184">
                  <a:extLst>
                    <a:ext uri="{9D8B030D-6E8A-4147-A177-3AD203B41FA5}">
                      <a16:colId xmlns:a16="http://schemas.microsoft.com/office/drawing/2014/main" val="897722632"/>
                    </a:ext>
                  </a:extLst>
                </a:gridCol>
                <a:gridCol w="3672000">
                  <a:extLst>
                    <a:ext uri="{9D8B030D-6E8A-4147-A177-3AD203B41FA5}">
                      <a16:colId xmlns:a16="http://schemas.microsoft.com/office/drawing/2014/main" val="1624404869"/>
                    </a:ext>
                  </a:extLst>
                </a:gridCol>
                <a:gridCol w="468000">
                  <a:extLst>
                    <a:ext uri="{9D8B030D-6E8A-4147-A177-3AD203B41FA5}">
                      <a16:colId xmlns:a16="http://schemas.microsoft.com/office/drawing/2014/main" val="2178782984"/>
                    </a:ext>
                  </a:extLst>
                </a:gridCol>
                <a:gridCol w="468000">
                  <a:extLst>
                    <a:ext uri="{9D8B030D-6E8A-4147-A177-3AD203B41FA5}">
                      <a16:colId xmlns:a16="http://schemas.microsoft.com/office/drawing/2014/main" val="300635064"/>
                    </a:ext>
                  </a:extLst>
                </a:gridCol>
                <a:gridCol w="216000">
                  <a:extLst>
                    <a:ext uri="{9D8B030D-6E8A-4147-A177-3AD203B41FA5}">
                      <a16:colId xmlns:a16="http://schemas.microsoft.com/office/drawing/2014/main" val="1573169666"/>
                    </a:ext>
                  </a:extLst>
                </a:gridCol>
                <a:gridCol w="3672000">
                  <a:extLst>
                    <a:ext uri="{9D8B030D-6E8A-4147-A177-3AD203B41FA5}">
                      <a16:colId xmlns:a16="http://schemas.microsoft.com/office/drawing/2014/main" val="303702360"/>
                    </a:ext>
                  </a:extLst>
                </a:gridCol>
                <a:gridCol w="468000">
                  <a:extLst>
                    <a:ext uri="{9D8B030D-6E8A-4147-A177-3AD203B41FA5}">
                      <a16:colId xmlns:a16="http://schemas.microsoft.com/office/drawing/2014/main" val="3731451585"/>
                    </a:ext>
                  </a:extLst>
                </a:gridCol>
                <a:gridCol w="468000">
                  <a:extLst>
                    <a:ext uri="{9D8B030D-6E8A-4147-A177-3AD203B41FA5}">
                      <a16:colId xmlns:a16="http://schemas.microsoft.com/office/drawing/2014/main" val="3177399367"/>
                    </a:ext>
                  </a:extLst>
                </a:gridCol>
              </a:tblGrid>
              <a:tr h="229330">
                <a:tc>
                  <a:txBody>
                    <a:bodyPr/>
                    <a:lstStyle/>
                    <a:p>
                      <a:pPr algn="ctr"/>
                      <a:endParaRPr kumimoji="1" lang="ja-JP" altLang="en-US" sz="900" dirty="0">
                        <a:latin typeface="+mn-ea"/>
                        <a:ea typeface="+mn-ea"/>
                      </a:endParaRPr>
                    </a:p>
                  </a:txBody>
                  <a:tcPr anchor="ctr"/>
                </a:tc>
                <a:tc>
                  <a:txBody>
                    <a:bodyPr/>
                    <a:lstStyle/>
                    <a:p>
                      <a:pPr algn="ctr"/>
                      <a:r>
                        <a:rPr kumimoji="1" lang="ja-JP" altLang="en-US" sz="900" dirty="0" smtClean="0">
                          <a:latin typeface="+mn-ea"/>
                          <a:ea typeface="+mn-ea"/>
                        </a:rPr>
                        <a:t>評価指標</a:t>
                      </a:r>
                      <a:endParaRPr kumimoji="1" lang="ja-JP" altLang="en-US" sz="900" dirty="0">
                        <a:latin typeface="+mn-ea"/>
                        <a:ea typeface="+mn-ea"/>
                      </a:endParaRPr>
                    </a:p>
                  </a:txBody>
                  <a:tcPr/>
                </a:tc>
                <a:tc>
                  <a:txBody>
                    <a:bodyPr/>
                    <a:lstStyle/>
                    <a:p>
                      <a:pPr algn="ctr"/>
                      <a:r>
                        <a:rPr kumimoji="1" lang="ja-JP" altLang="en-US" sz="900" dirty="0" smtClean="0">
                          <a:latin typeface="+mn-ea"/>
                          <a:ea typeface="+mn-ea"/>
                        </a:rPr>
                        <a:t>得点</a:t>
                      </a:r>
                      <a:endParaRPr kumimoji="1" lang="ja-JP" altLang="en-US" sz="900" dirty="0">
                        <a:latin typeface="+mn-ea"/>
                        <a:ea typeface="+mn-ea"/>
                      </a:endParaRPr>
                    </a:p>
                  </a:txBody>
                  <a:tcPr anchor="ctr"/>
                </a:tc>
                <a:tc>
                  <a:txBody>
                    <a:bodyPr/>
                    <a:lstStyle/>
                    <a:p>
                      <a:pPr algn="ctr"/>
                      <a:r>
                        <a:rPr kumimoji="1" lang="ja-JP" altLang="en-US" sz="900" dirty="0" smtClean="0">
                          <a:latin typeface="+mn-ea"/>
                          <a:ea typeface="+mn-ea"/>
                        </a:rPr>
                        <a:t>平均</a:t>
                      </a:r>
                      <a:endParaRPr kumimoji="1" lang="ja-JP" altLang="en-US" sz="900" dirty="0">
                        <a:latin typeface="+mn-ea"/>
                        <a:ea typeface="+mn-ea"/>
                      </a:endParaRPr>
                    </a:p>
                  </a:txBody>
                  <a:tcPr anchor="ctr"/>
                </a:tc>
                <a:tc>
                  <a:txBody>
                    <a:bodyPr/>
                    <a:lstStyle/>
                    <a:p>
                      <a:pPr algn="ctr"/>
                      <a:endParaRPr kumimoji="1" lang="ja-JP" altLang="en-US" sz="900" dirty="0">
                        <a:latin typeface="+mn-ea"/>
                        <a:ea typeface="+mn-ea"/>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dirty="0" smtClean="0">
                          <a:latin typeface="+mn-ea"/>
                          <a:ea typeface="+mn-ea"/>
                        </a:rPr>
                        <a:t>評価指標</a:t>
                      </a:r>
                    </a:p>
                  </a:txBody>
                  <a:tcPr anchor="ctr"/>
                </a:tc>
                <a:tc>
                  <a:txBody>
                    <a:bodyPr/>
                    <a:lstStyle/>
                    <a:p>
                      <a:pPr algn="ctr"/>
                      <a:r>
                        <a:rPr kumimoji="1" lang="ja-JP" altLang="en-US" sz="1100" dirty="0" smtClean="0">
                          <a:latin typeface="+mn-ea"/>
                          <a:ea typeface="+mn-ea"/>
                        </a:rPr>
                        <a:t>得点</a:t>
                      </a:r>
                      <a:endParaRPr kumimoji="1" lang="ja-JP" altLang="en-US" sz="1100" dirty="0">
                        <a:latin typeface="+mn-ea"/>
                        <a:ea typeface="+mn-ea"/>
                      </a:endParaRPr>
                    </a:p>
                  </a:txBody>
                  <a:tcPr anchor="ctr"/>
                </a:tc>
                <a:tc>
                  <a:txBody>
                    <a:bodyPr/>
                    <a:lstStyle/>
                    <a:p>
                      <a:pPr algn="ctr"/>
                      <a:r>
                        <a:rPr kumimoji="1" lang="ja-JP" altLang="en-US" sz="1100" dirty="0" smtClean="0">
                          <a:latin typeface="+mn-ea"/>
                          <a:ea typeface="+mn-ea"/>
                        </a:rPr>
                        <a:t>平均</a:t>
                      </a:r>
                      <a:endParaRPr kumimoji="1" lang="ja-JP" altLang="en-US" sz="1100" dirty="0">
                        <a:latin typeface="+mn-ea"/>
                        <a:ea typeface="+mn-ea"/>
                      </a:endParaRPr>
                    </a:p>
                  </a:txBody>
                  <a:tcPr anchor="ctr"/>
                </a:tc>
                <a:extLst>
                  <a:ext uri="{0D108BD9-81ED-4DB2-BD59-A6C34878D82A}">
                    <a16:rowId xmlns:a16="http://schemas.microsoft.com/office/drawing/2014/main" val="2535473127"/>
                  </a:ext>
                </a:extLst>
              </a:tr>
              <a:tr h="210928">
                <a:tc gridSpan="8">
                  <a:txBody>
                    <a:bodyPr/>
                    <a:lstStyle/>
                    <a:p>
                      <a:pPr marL="0" marR="0" indent="0" algn="l" defTabSz="917509" rtl="0" eaLnBrk="1" fontAlgn="auto" latinLnBrk="0" hangingPunct="1">
                        <a:lnSpc>
                          <a:spcPct val="100000"/>
                        </a:lnSpc>
                        <a:spcBef>
                          <a:spcPts val="0"/>
                        </a:spcBef>
                        <a:spcAft>
                          <a:spcPts val="0"/>
                        </a:spcAft>
                        <a:buClrTx/>
                        <a:buSzTx/>
                        <a:buFontTx/>
                        <a:buNone/>
                        <a:tabLst/>
                        <a:defRPr/>
                      </a:pPr>
                      <a:r>
                        <a:rPr lang="ja-JP" altLang="en-US" sz="900" b="0" i="0" u="none" strike="noStrike" dirty="0" smtClean="0">
                          <a:solidFill>
                            <a:schemeClr val="tx1"/>
                          </a:solidFill>
                          <a:effectLst/>
                          <a:latin typeface="+mn-ea"/>
                          <a:ea typeface="+mn-ea"/>
                        </a:rPr>
                        <a:t>地域ケア会議に関し、自立支援、重度化防止等に資するものとなるよう市町村への研修事業やアドバイザー派遣事業等を行っているか。</a:t>
                      </a:r>
                      <a:endParaRPr lang="en-US" altLang="ja-JP" sz="900" b="0" i="0" u="none" strike="noStrike" dirty="0" smtClean="0">
                        <a:solidFill>
                          <a:schemeClr val="tx1"/>
                        </a:solidFill>
                        <a:effectLst/>
                        <a:latin typeface="+mn-ea"/>
                        <a:ea typeface="+mn-ea"/>
                      </a:endParaRPr>
                    </a:p>
                  </a:txBody>
                  <a:tcPr/>
                </a:tc>
                <a:tc hMerge="1">
                  <a:txBody>
                    <a:bodyPr/>
                    <a:lstStyle/>
                    <a:p>
                      <a:pPr marL="0" marR="0" indent="0" algn="l" defTabSz="917509" rtl="0" eaLnBrk="1" fontAlgn="auto" latinLnBrk="0" hangingPunct="1">
                        <a:lnSpc>
                          <a:spcPct val="100000"/>
                        </a:lnSpc>
                        <a:spcBef>
                          <a:spcPts val="0"/>
                        </a:spcBef>
                        <a:spcAft>
                          <a:spcPts val="0"/>
                        </a:spcAft>
                        <a:buClrTx/>
                        <a:buSzTx/>
                        <a:buFontTx/>
                        <a:buNone/>
                        <a:tabLst/>
                        <a:defRPr/>
                      </a:pPr>
                      <a:endParaRPr kumimoji="1" lang="en-US" altLang="ja-JP" sz="1000" b="0" dirty="0" smtClean="0">
                        <a:solidFill>
                          <a:schemeClr val="tx1"/>
                        </a:solidFill>
                      </a:endParaRPr>
                    </a:p>
                  </a:txBody>
                  <a:tcPr/>
                </a:tc>
                <a:tc hMerge="1">
                  <a:txBody>
                    <a:bodyPr/>
                    <a:lstStyle/>
                    <a:p>
                      <a:endParaRPr kumimoji="1" lang="ja-JP" altLang="en-US"/>
                    </a:p>
                  </a:txBody>
                  <a:tcPr/>
                </a:tc>
                <a:tc hMerge="1">
                  <a:txBody>
                    <a:bodyPr/>
                    <a:lstStyle/>
                    <a:p>
                      <a:pPr algn="ctr"/>
                      <a:endParaRPr kumimoji="1" lang="ja-JP" altLang="en-US" sz="1000" dirty="0">
                        <a:latin typeface="+mn-ea"/>
                        <a:ea typeface="+mn-ea"/>
                      </a:endParaRPr>
                    </a:p>
                  </a:txBody>
                  <a:tcPr anchor="ctr"/>
                </a:tc>
                <a:tc hMerge="1">
                  <a:txBody>
                    <a:bodyPr/>
                    <a:lstStyle/>
                    <a:p>
                      <a:pPr marL="0" marR="0" indent="0" algn="l" defTabSz="917509" rtl="0" eaLnBrk="1" fontAlgn="auto" latinLnBrk="0" hangingPunct="1">
                        <a:lnSpc>
                          <a:spcPct val="100000"/>
                        </a:lnSpc>
                        <a:spcBef>
                          <a:spcPts val="0"/>
                        </a:spcBef>
                        <a:spcAft>
                          <a:spcPts val="0"/>
                        </a:spcAft>
                        <a:buClrTx/>
                        <a:buSzTx/>
                        <a:buFontTx/>
                        <a:buNone/>
                        <a:tabLst/>
                        <a:defRPr/>
                      </a:pPr>
                      <a:endParaRPr lang="en-US" altLang="ja-JP" sz="1100" b="0" i="0" u="none" strike="noStrike" dirty="0" smtClean="0">
                        <a:solidFill>
                          <a:schemeClr val="tx1"/>
                        </a:solidFill>
                        <a:effectLst/>
                        <a:latin typeface="ＭＳ Ｐゴシック"/>
                      </a:endParaRPr>
                    </a:p>
                  </a:txBody>
                  <a:tcPr/>
                </a:tc>
                <a:tc hMerge="1">
                  <a:txBody>
                    <a:bodyPr/>
                    <a:lstStyle/>
                    <a:p>
                      <a:pPr marL="0" marR="0" indent="0" algn="l" defTabSz="917509" rtl="0" eaLnBrk="1" fontAlgn="auto" latinLnBrk="0" hangingPunct="1">
                        <a:lnSpc>
                          <a:spcPct val="100000"/>
                        </a:lnSpc>
                        <a:spcBef>
                          <a:spcPts val="0"/>
                        </a:spcBef>
                        <a:spcAft>
                          <a:spcPts val="0"/>
                        </a:spcAft>
                        <a:buClrTx/>
                        <a:buSzTx/>
                        <a:buFontTx/>
                        <a:buNone/>
                        <a:tabLst/>
                        <a:defRPr/>
                      </a:pPr>
                      <a:endParaRPr lang="en-US" altLang="ja-JP" sz="1100" b="0" i="0" u="none" strike="noStrike" dirty="0" smtClean="0">
                        <a:solidFill>
                          <a:schemeClr val="tx1"/>
                        </a:solidFill>
                        <a:effectLst/>
                        <a:latin typeface="ＭＳ Ｐゴシック"/>
                      </a:endParaRPr>
                    </a:p>
                  </a:txBody>
                  <a:tcPr/>
                </a:tc>
                <a:tc hMerge="1">
                  <a:txBody>
                    <a:bodyPr/>
                    <a:lstStyle/>
                    <a:p>
                      <a:pPr marL="0" marR="0" indent="0" algn="l" defTabSz="917509" rtl="0" eaLnBrk="1" fontAlgn="auto" latinLnBrk="0" hangingPunct="1">
                        <a:lnSpc>
                          <a:spcPct val="100000"/>
                        </a:lnSpc>
                        <a:spcBef>
                          <a:spcPts val="0"/>
                        </a:spcBef>
                        <a:spcAft>
                          <a:spcPts val="0"/>
                        </a:spcAft>
                        <a:buClrTx/>
                        <a:buSzTx/>
                        <a:buFontTx/>
                        <a:buNone/>
                        <a:tabLst/>
                        <a:defRPr/>
                      </a:pPr>
                      <a:endParaRPr lang="en-US" altLang="ja-JP" sz="1100" b="0" i="0" u="none" strike="noStrike" dirty="0" smtClean="0">
                        <a:solidFill>
                          <a:schemeClr val="tx1"/>
                        </a:solidFill>
                        <a:effectLst/>
                        <a:latin typeface="ＭＳ Ｐゴシック"/>
                      </a:endParaRPr>
                    </a:p>
                  </a:txBody>
                  <a:tcPr/>
                </a:tc>
                <a:tc hMerge="1">
                  <a:txBody>
                    <a:bodyPr/>
                    <a:lstStyle/>
                    <a:p>
                      <a:pPr marL="0" marR="0" indent="0" algn="l" defTabSz="917509" rtl="0" eaLnBrk="1" fontAlgn="auto" latinLnBrk="0" hangingPunct="1">
                        <a:lnSpc>
                          <a:spcPct val="100000"/>
                        </a:lnSpc>
                        <a:spcBef>
                          <a:spcPts val="0"/>
                        </a:spcBef>
                        <a:spcAft>
                          <a:spcPts val="0"/>
                        </a:spcAft>
                        <a:buClrTx/>
                        <a:buSzTx/>
                        <a:buFontTx/>
                        <a:buNone/>
                        <a:tabLst/>
                        <a:defRPr/>
                      </a:pPr>
                      <a:endParaRPr lang="en-US" altLang="ja-JP" sz="1100" b="0" i="0" u="none" strike="noStrike" dirty="0" smtClean="0">
                        <a:solidFill>
                          <a:schemeClr val="tx1"/>
                        </a:solidFill>
                        <a:effectLst/>
                        <a:latin typeface="ＭＳ Ｐゴシック"/>
                      </a:endParaRPr>
                    </a:p>
                  </a:txBody>
                  <a:tcPr/>
                </a:tc>
                <a:extLst>
                  <a:ext uri="{0D108BD9-81ED-4DB2-BD59-A6C34878D82A}">
                    <a16:rowId xmlns:a16="http://schemas.microsoft.com/office/drawing/2014/main" val="933404504"/>
                  </a:ext>
                </a:extLst>
              </a:tr>
              <a:tr h="322595">
                <a:tc>
                  <a:txBody>
                    <a:bodyPr/>
                    <a:lstStyle/>
                    <a:p>
                      <a:pPr algn="ctr"/>
                      <a:r>
                        <a:rPr kumimoji="1" lang="ja-JP" altLang="en-US" sz="800" dirty="0" smtClean="0">
                          <a:latin typeface="+mn-ea"/>
                          <a:ea typeface="+mn-ea"/>
                        </a:rPr>
                        <a:t>ア</a:t>
                      </a:r>
                      <a:endParaRPr kumimoji="1" lang="ja-JP" altLang="en-US" sz="800" dirty="0">
                        <a:latin typeface="+mn-ea"/>
                        <a:ea typeface="+mn-ea"/>
                      </a:endParaRPr>
                    </a:p>
                  </a:txBody>
                  <a:tcPr anchor="ctr"/>
                </a:tc>
                <a:tc>
                  <a:txBody>
                    <a:bodyPr/>
                    <a:lstStyle/>
                    <a:p>
                      <a:pPr marL="0" marR="0" indent="-482600" algn="l" defTabSz="917509" rtl="0" eaLnBrk="1" fontAlgn="auto" latinLnBrk="0" hangingPunct="1">
                        <a:lnSpc>
                          <a:spcPct val="100000"/>
                        </a:lnSpc>
                        <a:spcBef>
                          <a:spcPts val="0"/>
                        </a:spcBef>
                        <a:spcAft>
                          <a:spcPts val="0"/>
                        </a:spcAft>
                        <a:buClrTx/>
                        <a:buSzTx/>
                        <a:buFontTx/>
                        <a:buNone/>
                        <a:tabLst/>
                        <a:defRPr/>
                      </a:pPr>
                      <a:r>
                        <a:rPr lang="ja-JP" altLang="en-US" sz="800" b="0" i="0" u="none" strike="noStrike" dirty="0" smtClean="0">
                          <a:solidFill>
                            <a:schemeClr val="tx1"/>
                          </a:solidFill>
                          <a:effectLst/>
                          <a:latin typeface="+mn-ea"/>
                          <a:ea typeface="+mn-ea"/>
                        </a:rPr>
                        <a:t>　市町村、地域包括支援センターの管理職・管理者に対して</a:t>
                      </a:r>
                      <a:endParaRPr lang="en-US" altLang="ja-JP" sz="800" b="0" i="0" u="none" strike="noStrike" dirty="0" smtClean="0">
                        <a:solidFill>
                          <a:schemeClr val="tx1"/>
                        </a:solidFill>
                        <a:effectLst/>
                        <a:latin typeface="+mn-ea"/>
                        <a:ea typeface="+mn-ea"/>
                      </a:endParaRPr>
                    </a:p>
                    <a:p>
                      <a:pPr marL="0" marR="0" indent="-482600" algn="l" defTabSz="917509" rtl="0" eaLnBrk="1" fontAlgn="auto" latinLnBrk="0" hangingPunct="1">
                        <a:lnSpc>
                          <a:spcPct val="100000"/>
                        </a:lnSpc>
                        <a:spcBef>
                          <a:spcPts val="0"/>
                        </a:spcBef>
                        <a:spcAft>
                          <a:spcPts val="0"/>
                        </a:spcAft>
                        <a:buClrTx/>
                        <a:buSzTx/>
                        <a:buFontTx/>
                        <a:buNone/>
                        <a:tabLst/>
                        <a:defRPr/>
                      </a:pPr>
                      <a:r>
                        <a:rPr lang="ja-JP" altLang="en-US" sz="800" b="0" i="0" u="none" strike="noStrike" dirty="0" smtClean="0">
                          <a:solidFill>
                            <a:schemeClr val="tx1"/>
                          </a:solidFill>
                          <a:effectLst/>
                          <a:latin typeface="+mn-ea"/>
                          <a:ea typeface="+mn-ea"/>
                        </a:rPr>
                        <a:t>研修会等を実施している。</a:t>
                      </a:r>
                      <a:endParaRPr lang="en-US" altLang="ja-JP" sz="800" b="0" i="0" u="none" strike="noStrike" dirty="0" smtClean="0">
                        <a:solidFill>
                          <a:schemeClr val="tx1"/>
                        </a:solidFill>
                        <a:effectLst/>
                        <a:latin typeface="+mn-ea"/>
                        <a:ea typeface="+mn-ea"/>
                      </a:endParaRPr>
                    </a:p>
                  </a:txBody>
                  <a:tcPr anchor="ctr"/>
                </a:tc>
                <a:tc>
                  <a:txBody>
                    <a:bodyPr/>
                    <a:lstStyle/>
                    <a:p>
                      <a:pPr algn="ctr"/>
                      <a:r>
                        <a:rPr kumimoji="1" lang="en-US" altLang="ja-JP" sz="1000" dirty="0" smtClean="0">
                          <a:latin typeface="+mn-ea"/>
                          <a:ea typeface="+mn-ea"/>
                        </a:rPr>
                        <a:t>8</a:t>
                      </a:r>
                      <a:endParaRPr kumimoji="1" lang="ja-JP" altLang="en-US" sz="1000" dirty="0">
                        <a:latin typeface="+mn-ea"/>
                        <a:ea typeface="+mn-ea"/>
                      </a:endParaRPr>
                    </a:p>
                  </a:txBody>
                  <a:tcPr anchor="ctr"/>
                </a:tc>
                <a:tc>
                  <a:txBody>
                    <a:bodyPr/>
                    <a:lstStyle/>
                    <a:p>
                      <a:pPr algn="ctr"/>
                      <a:r>
                        <a:rPr kumimoji="1" lang="en-US" altLang="ja-JP" sz="1000" dirty="0" smtClean="0">
                          <a:latin typeface="+mn-ea"/>
                          <a:ea typeface="+mn-ea"/>
                        </a:rPr>
                        <a:t>7.8</a:t>
                      </a:r>
                      <a:endParaRPr kumimoji="1" lang="ja-JP" altLang="en-US" sz="1000" dirty="0">
                        <a:latin typeface="+mn-ea"/>
                        <a:ea typeface="+mn-ea"/>
                      </a:endParaRPr>
                    </a:p>
                  </a:txBody>
                  <a:tcPr anchor="ctr"/>
                </a:tc>
                <a:tc>
                  <a:txBody>
                    <a:bodyPr/>
                    <a:lstStyle/>
                    <a:p>
                      <a:pPr algn="ctr"/>
                      <a:r>
                        <a:rPr kumimoji="1" lang="ja-JP" altLang="en-US" sz="800" dirty="0" smtClean="0">
                          <a:latin typeface="+mn-ea"/>
                          <a:ea typeface="+mn-ea"/>
                        </a:rPr>
                        <a:t>カ</a:t>
                      </a:r>
                      <a:endParaRPr kumimoji="1" lang="ja-JP" altLang="en-US" sz="800" dirty="0">
                        <a:latin typeface="+mn-ea"/>
                        <a:ea typeface="+mn-ea"/>
                      </a:endParaRPr>
                    </a:p>
                  </a:txBody>
                  <a:tcPr anchor="ctr"/>
                </a:tc>
                <a:tc>
                  <a:txBody>
                    <a:bodyPr/>
                    <a:lstStyle/>
                    <a:p>
                      <a:pPr marL="216000" marR="0" indent="-457200" algn="l" defTabSz="917509" rtl="0" eaLnBrk="1" fontAlgn="auto" latinLnBrk="0" hangingPunct="1">
                        <a:lnSpc>
                          <a:spcPct val="100000"/>
                        </a:lnSpc>
                        <a:spcBef>
                          <a:spcPts val="0"/>
                        </a:spcBef>
                        <a:spcAft>
                          <a:spcPts val="0"/>
                        </a:spcAft>
                        <a:buClrTx/>
                        <a:buSzTx/>
                        <a:buFontTx/>
                        <a:buNone/>
                        <a:tabLst/>
                        <a:defRPr/>
                      </a:pPr>
                      <a:r>
                        <a:rPr lang="ja-JP" altLang="en-US" sz="800" b="0" i="0" u="none" strike="noStrike" dirty="0" smtClean="0">
                          <a:solidFill>
                            <a:schemeClr val="tx1"/>
                          </a:solidFill>
                          <a:effectLst/>
                          <a:latin typeface="+mn-ea"/>
                          <a:ea typeface="+mn-ea"/>
                        </a:rPr>
                        <a:t>　介護関係者等の担当者に対して研修会等を実施している。</a:t>
                      </a:r>
                    </a:p>
                    <a:p>
                      <a:pPr marL="180000" marR="0" indent="-457200" algn="l" defTabSz="917509" rtl="0" eaLnBrk="1" fontAlgn="auto" latinLnBrk="0" hangingPunct="1">
                        <a:lnSpc>
                          <a:spcPct val="100000"/>
                        </a:lnSpc>
                        <a:spcBef>
                          <a:spcPts val="0"/>
                        </a:spcBef>
                        <a:spcAft>
                          <a:spcPts val="0"/>
                        </a:spcAft>
                        <a:buClrTx/>
                        <a:buSzTx/>
                        <a:buFontTx/>
                        <a:buNone/>
                        <a:tabLst/>
                        <a:defRPr/>
                      </a:pPr>
                      <a:r>
                        <a:rPr kumimoji="1" lang="ja-JP" altLang="en-US" sz="800" b="0" dirty="0" smtClean="0">
                          <a:solidFill>
                            <a:schemeClr val="tx1"/>
                          </a:solidFill>
                          <a:latin typeface="+mn-ea"/>
                          <a:ea typeface="+mn-ea"/>
                        </a:rPr>
                        <a:t>　</a:t>
                      </a:r>
                    </a:p>
                  </a:txBody>
                  <a:tcPr/>
                </a:tc>
                <a:tc>
                  <a:txBody>
                    <a:bodyPr/>
                    <a:lstStyle/>
                    <a:p>
                      <a:pPr algn="ctr"/>
                      <a:r>
                        <a:rPr kumimoji="1" lang="en-US" altLang="ja-JP" sz="1000" dirty="0" smtClean="0">
                          <a:latin typeface="+mn-ea"/>
                          <a:ea typeface="+mn-ea"/>
                        </a:rPr>
                        <a:t>8</a:t>
                      </a:r>
                    </a:p>
                  </a:txBody>
                  <a:tcPr anchor="ctr"/>
                </a:tc>
                <a:tc>
                  <a:txBody>
                    <a:bodyPr/>
                    <a:lstStyle/>
                    <a:p>
                      <a:pPr algn="ctr"/>
                      <a:r>
                        <a:rPr kumimoji="1" lang="en-US" altLang="ja-JP" sz="1000" dirty="0" smtClean="0">
                          <a:latin typeface="+mn-ea"/>
                          <a:ea typeface="+mn-ea"/>
                        </a:rPr>
                        <a:t>7.5</a:t>
                      </a:r>
                    </a:p>
                  </a:txBody>
                  <a:tcPr anchor="ctr"/>
                </a:tc>
                <a:extLst>
                  <a:ext uri="{0D108BD9-81ED-4DB2-BD59-A6C34878D82A}">
                    <a16:rowId xmlns:a16="http://schemas.microsoft.com/office/drawing/2014/main" val="399234344"/>
                  </a:ext>
                </a:extLst>
              </a:tr>
              <a:tr h="322595">
                <a:tc>
                  <a:txBody>
                    <a:bodyPr/>
                    <a:lstStyle/>
                    <a:p>
                      <a:pPr algn="ctr"/>
                      <a:r>
                        <a:rPr kumimoji="1" lang="ja-JP" altLang="en-US" sz="800" dirty="0" smtClean="0">
                          <a:latin typeface="+mn-ea"/>
                          <a:ea typeface="+mn-ea"/>
                        </a:rPr>
                        <a:t>イ</a:t>
                      </a:r>
                      <a:endParaRPr kumimoji="1" lang="ja-JP" altLang="en-US" sz="800" dirty="0">
                        <a:latin typeface="+mn-ea"/>
                        <a:ea typeface="+mn-ea"/>
                      </a:endParaRPr>
                    </a:p>
                  </a:txBody>
                  <a:tcPr anchor="ctr"/>
                </a:tc>
                <a:tc>
                  <a:txBody>
                    <a:bodyPr/>
                    <a:lstStyle/>
                    <a:p>
                      <a:pPr marL="0" marR="0" indent="-457200" algn="l" defTabSz="917509" rtl="0" eaLnBrk="1" fontAlgn="auto" latinLnBrk="0" hangingPunct="1">
                        <a:lnSpc>
                          <a:spcPct val="100000"/>
                        </a:lnSpc>
                        <a:spcBef>
                          <a:spcPts val="0"/>
                        </a:spcBef>
                        <a:spcAft>
                          <a:spcPts val="0"/>
                        </a:spcAft>
                        <a:buClrTx/>
                        <a:buSzTx/>
                        <a:buFontTx/>
                        <a:buNone/>
                        <a:tabLst/>
                        <a:defRPr/>
                      </a:pPr>
                      <a:r>
                        <a:rPr lang="ja-JP" altLang="en-US" sz="800" b="0" i="0" u="none" strike="noStrike" dirty="0" smtClean="0">
                          <a:solidFill>
                            <a:schemeClr val="tx1"/>
                          </a:solidFill>
                          <a:effectLst/>
                          <a:latin typeface="ＭＳ Ｐゴシック"/>
                        </a:rPr>
                        <a:t>　都道府県医師会等関係団体と協力して、郡市区医師会等関係団体の管理職・管理者に対して研修会等を実施している。</a:t>
                      </a:r>
                      <a:endParaRPr lang="en-US" altLang="ja-JP" sz="800" b="0" i="0" u="none" strike="noStrike" dirty="0" smtClean="0">
                        <a:solidFill>
                          <a:schemeClr val="tx1"/>
                        </a:solidFill>
                        <a:effectLst/>
                        <a:latin typeface="ＭＳ Ｐゴシック"/>
                      </a:endParaRPr>
                    </a:p>
                  </a:txBody>
                  <a:tcPr anchor="ctr"/>
                </a:tc>
                <a:tc>
                  <a:txBody>
                    <a:bodyPr/>
                    <a:lstStyle/>
                    <a:p>
                      <a:pPr algn="ctr"/>
                      <a:r>
                        <a:rPr kumimoji="1" lang="en-US" altLang="ja-JP" sz="1000" dirty="0" smtClean="0">
                          <a:latin typeface="+mn-ea"/>
                          <a:ea typeface="+mn-ea"/>
                        </a:rPr>
                        <a:t>12</a:t>
                      </a:r>
                      <a:endParaRPr kumimoji="1" lang="ja-JP" altLang="en-US" sz="1000" dirty="0">
                        <a:latin typeface="+mn-ea"/>
                        <a:ea typeface="+mn-ea"/>
                      </a:endParaRPr>
                    </a:p>
                  </a:txBody>
                  <a:tcPr anchor="ctr"/>
                </a:tc>
                <a:tc>
                  <a:txBody>
                    <a:bodyPr/>
                    <a:lstStyle/>
                    <a:p>
                      <a:pPr algn="ctr"/>
                      <a:r>
                        <a:rPr kumimoji="1" lang="en-US" altLang="ja-JP" sz="1000" dirty="0" smtClean="0">
                          <a:latin typeface="+mn-ea"/>
                          <a:ea typeface="+mn-ea"/>
                        </a:rPr>
                        <a:t>8.7</a:t>
                      </a:r>
                    </a:p>
                  </a:txBody>
                  <a:tcPr anchor="ctr"/>
                </a:tc>
                <a:tc>
                  <a:txBody>
                    <a:bodyPr/>
                    <a:lstStyle/>
                    <a:p>
                      <a:pPr algn="ctr"/>
                      <a:r>
                        <a:rPr kumimoji="1" lang="ja-JP" altLang="en-US" sz="800" dirty="0" smtClean="0">
                          <a:latin typeface="+mn-ea"/>
                          <a:ea typeface="+mn-ea"/>
                        </a:rPr>
                        <a:t>キ</a:t>
                      </a:r>
                      <a:endParaRPr kumimoji="1" lang="ja-JP" altLang="en-US" sz="800" dirty="0">
                        <a:latin typeface="+mn-ea"/>
                        <a:ea typeface="+mn-ea"/>
                      </a:endParaRPr>
                    </a:p>
                  </a:txBody>
                  <a:tcPr anchor="ctr"/>
                </a:tc>
                <a:tc>
                  <a:txBody>
                    <a:bodyPr/>
                    <a:lstStyle/>
                    <a:p>
                      <a:pPr marL="180000" marR="0" indent="-457200" algn="l" defTabSz="917509" rtl="0" eaLnBrk="1" fontAlgn="auto" latinLnBrk="0" hangingPunct="1">
                        <a:lnSpc>
                          <a:spcPct val="100000"/>
                        </a:lnSpc>
                        <a:spcBef>
                          <a:spcPts val="0"/>
                        </a:spcBef>
                        <a:spcAft>
                          <a:spcPts val="0"/>
                        </a:spcAft>
                        <a:buClrTx/>
                        <a:buSzTx/>
                        <a:buFontTx/>
                        <a:buNone/>
                        <a:tabLst/>
                        <a:defRPr/>
                      </a:pPr>
                      <a:r>
                        <a:rPr kumimoji="1" lang="ja-JP" altLang="en-US" sz="800" b="0" dirty="0" smtClean="0">
                          <a:solidFill>
                            <a:schemeClr val="tx1"/>
                          </a:solidFill>
                          <a:latin typeface="+mn-ea"/>
                          <a:ea typeface="+mn-ea"/>
                        </a:rPr>
                        <a:t>　市町村へのアドバイザ－派遣事業を実施している。</a:t>
                      </a:r>
                      <a:endParaRPr kumimoji="1" lang="en-US" altLang="ja-JP" sz="800" b="0" dirty="0" smtClean="0">
                        <a:solidFill>
                          <a:schemeClr val="tx1"/>
                        </a:solidFill>
                        <a:latin typeface="+mn-ea"/>
                        <a:ea typeface="+mn-ea"/>
                      </a:endParaRPr>
                    </a:p>
                  </a:txBody>
                  <a:tcPr/>
                </a:tc>
                <a:tc>
                  <a:txBody>
                    <a:bodyPr/>
                    <a:lstStyle/>
                    <a:p>
                      <a:pPr algn="ctr"/>
                      <a:r>
                        <a:rPr kumimoji="1" lang="en-US" altLang="ja-JP" sz="1000" dirty="0" smtClean="0">
                          <a:latin typeface="+mn-ea"/>
                          <a:ea typeface="+mn-ea"/>
                        </a:rPr>
                        <a:t>5</a:t>
                      </a:r>
                      <a:endParaRPr kumimoji="1" lang="ja-JP" altLang="en-US" sz="1000" dirty="0">
                        <a:latin typeface="+mn-ea"/>
                        <a:ea typeface="+mn-ea"/>
                      </a:endParaRPr>
                    </a:p>
                  </a:txBody>
                  <a:tcPr anchor="ctr"/>
                </a:tc>
                <a:tc>
                  <a:txBody>
                    <a:bodyPr/>
                    <a:lstStyle/>
                    <a:p>
                      <a:pPr algn="ctr"/>
                      <a:r>
                        <a:rPr kumimoji="1" lang="en-US" altLang="ja-JP" sz="1000" dirty="0" smtClean="0">
                          <a:latin typeface="+mn-ea"/>
                          <a:ea typeface="+mn-ea"/>
                        </a:rPr>
                        <a:t>5</a:t>
                      </a:r>
                      <a:endParaRPr kumimoji="1" lang="ja-JP" altLang="en-US" sz="1000" dirty="0">
                        <a:latin typeface="+mn-ea"/>
                        <a:ea typeface="+mn-ea"/>
                      </a:endParaRPr>
                    </a:p>
                  </a:txBody>
                  <a:tcPr anchor="ctr"/>
                </a:tc>
                <a:extLst>
                  <a:ext uri="{0D108BD9-81ED-4DB2-BD59-A6C34878D82A}">
                    <a16:rowId xmlns:a16="http://schemas.microsoft.com/office/drawing/2014/main" val="4219815525"/>
                  </a:ext>
                </a:extLst>
              </a:tr>
              <a:tr h="322595">
                <a:tc>
                  <a:txBody>
                    <a:bodyPr/>
                    <a:lstStyle/>
                    <a:p>
                      <a:pPr algn="ctr"/>
                      <a:r>
                        <a:rPr kumimoji="1" lang="ja-JP" altLang="en-US" sz="800" dirty="0" smtClean="0">
                          <a:latin typeface="+mn-ea"/>
                          <a:ea typeface="+mn-ea"/>
                        </a:rPr>
                        <a:t>ウ</a:t>
                      </a:r>
                      <a:endParaRPr kumimoji="1" lang="ja-JP" altLang="en-US" sz="800" dirty="0">
                        <a:latin typeface="+mn-ea"/>
                        <a:ea typeface="+mn-ea"/>
                      </a:endParaRPr>
                    </a:p>
                  </a:txBody>
                  <a:tcPr anchor="ctr"/>
                </a:tc>
                <a:tc>
                  <a:txBody>
                    <a:bodyPr/>
                    <a:lstStyle/>
                    <a:p>
                      <a:pPr marL="0" marR="0" indent="0" algn="l" defTabSz="917509" rtl="0" eaLnBrk="1" fontAlgn="auto" latinLnBrk="0" hangingPunct="1">
                        <a:lnSpc>
                          <a:spcPct val="100000"/>
                        </a:lnSpc>
                        <a:spcBef>
                          <a:spcPts val="0"/>
                        </a:spcBef>
                        <a:spcAft>
                          <a:spcPts val="0"/>
                        </a:spcAft>
                        <a:buClrTx/>
                        <a:buSzTx/>
                        <a:buFontTx/>
                        <a:buNone/>
                        <a:tabLst/>
                        <a:defRPr/>
                      </a:pPr>
                      <a:r>
                        <a:rPr lang="ja-JP" altLang="en-US" sz="800" b="0" i="0" u="none" strike="noStrike" dirty="0" smtClean="0">
                          <a:solidFill>
                            <a:schemeClr val="tx1"/>
                          </a:solidFill>
                          <a:effectLst/>
                          <a:latin typeface="+mn-ea"/>
                          <a:ea typeface="+mn-ea"/>
                        </a:rPr>
                        <a:t>　介護関係者等の管理職・管理者に対して研修会等を実施している。</a:t>
                      </a:r>
                      <a:endParaRPr lang="en-US" altLang="ja-JP" sz="800" b="0" i="0" u="none" strike="noStrike" dirty="0" smtClean="0">
                        <a:solidFill>
                          <a:schemeClr val="tx1"/>
                        </a:solidFill>
                        <a:effectLst/>
                        <a:latin typeface="+mn-ea"/>
                        <a:ea typeface="+mn-ea"/>
                      </a:endParaRPr>
                    </a:p>
                  </a:txBody>
                  <a:tcPr anchor="ctr"/>
                </a:tc>
                <a:tc>
                  <a:txBody>
                    <a:bodyPr/>
                    <a:lstStyle/>
                    <a:p>
                      <a:pPr algn="ctr"/>
                      <a:r>
                        <a:rPr kumimoji="1" lang="en-US" altLang="ja-JP" sz="1000" dirty="0" smtClean="0">
                          <a:latin typeface="+mn-ea"/>
                          <a:ea typeface="+mn-ea"/>
                        </a:rPr>
                        <a:t>10</a:t>
                      </a:r>
                      <a:endParaRPr kumimoji="1" lang="ja-JP" altLang="en-US" sz="1000" dirty="0">
                        <a:latin typeface="+mn-ea"/>
                        <a:ea typeface="+mn-ea"/>
                      </a:endParaRPr>
                    </a:p>
                  </a:txBody>
                  <a:tcPr anchor="ctr"/>
                </a:tc>
                <a:tc>
                  <a:txBody>
                    <a:bodyPr/>
                    <a:lstStyle/>
                    <a:p>
                      <a:pPr algn="ctr"/>
                      <a:r>
                        <a:rPr kumimoji="1" lang="en-US" altLang="ja-JP" sz="1000" dirty="0" smtClean="0">
                          <a:latin typeface="+mn-ea"/>
                          <a:ea typeface="+mn-ea"/>
                        </a:rPr>
                        <a:t>8.1</a:t>
                      </a:r>
                      <a:endParaRPr kumimoji="1" lang="ja-JP" altLang="en-US" sz="1000" dirty="0">
                        <a:latin typeface="+mn-ea"/>
                        <a:ea typeface="+mn-ea"/>
                      </a:endParaRPr>
                    </a:p>
                  </a:txBody>
                  <a:tcPr anchor="ctr"/>
                </a:tc>
                <a:tc>
                  <a:txBody>
                    <a:bodyPr/>
                    <a:lstStyle/>
                    <a:p>
                      <a:pPr algn="ctr"/>
                      <a:r>
                        <a:rPr kumimoji="1" lang="ja-JP" altLang="en-US" sz="800" dirty="0" smtClean="0">
                          <a:latin typeface="+mn-ea"/>
                          <a:ea typeface="+mn-ea"/>
                        </a:rPr>
                        <a:t>ク</a:t>
                      </a:r>
                      <a:endParaRPr kumimoji="1" lang="ja-JP" altLang="en-US" sz="800" dirty="0">
                        <a:latin typeface="+mn-ea"/>
                        <a:ea typeface="+mn-ea"/>
                      </a:endParaRPr>
                    </a:p>
                  </a:txBody>
                  <a:tcPr anchor="ctr"/>
                </a:tc>
                <a:tc>
                  <a:txBody>
                    <a:bodyPr/>
                    <a:lstStyle/>
                    <a:p>
                      <a:pPr marL="0" marR="0" lvl="0" indent="0" algn="l" defTabSz="917509" rtl="0" eaLnBrk="1" fontAlgn="auto" latinLnBrk="0" hangingPunct="1">
                        <a:lnSpc>
                          <a:spcPct val="100000"/>
                        </a:lnSpc>
                        <a:spcBef>
                          <a:spcPts val="0"/>
                        </a:spcBef>
                        <a:spcAft>
                          <a:spcPts val="0"/>
                        </a:spcAft>
                        <a:buClrTx/>
                        <a:buSzTx/>
                        <a:buFontTx/>
                        <a:buNone/>
                        <a:tabLst/>
                        <a:defRPr/>
                      </a:pPr>
                      <a:r>
                        <a:rPr kumimoji="1" lang="ja-JP" altLang="en-US" sz="800" b="0" dirty="0" smtClean="0">
                          <a:solidFill>
                            <a:schemeClr val="tx1"/>
                          </a:solidFill>
                          <a:latin typeface="+mn-ea"/>
                          <a:ea typeface="+mn-ea"/>
                        </a:rPr>
                        <a:t>　その他必要な事業を実施している（モデル事業や市町村の取組への財政支援等）。</a:t>
                      </a:r>
                    </a:p>
                  </a:txBody>
                  <a:tcPr/>
                </a:tc>
                <a:tc>
                  <a:txBody>
                    <a:bodyPr/>
                    <a:lstStyle/>
                    <a:p>
                      <a:pPr algn="ctr"/>
                      <a:r>
                        <a:rPr kumimoji="1" lang="en-US" altLang="ja-JP" sz="1000" dirty="0" smtClean="0">
                          <a:solidFill>
                            <a:schemeClr val="tx1"/>
                          </a:solidFill>
                          <a:latin typeface="+mn-ea"/>
                          <a:ea typeface="+mn-ea"/>
                        </a:rPr>
                        <a:t>10</a:t>
                      </a:r>
                      <a:endParaRPr kumimoji="1" lang="ja-JP" altLang="en-US" sz="1000" dirty="0">
                        <a:solidFill>
                          <a:schemeClr val="tx1"/>
                        </a:solidFill>
                        <a:latin typeface="+mn-ea"/>
                        <a:ea typeface="+mn-ea"/>
                      </a:endParaRPr>
                    </a:p>
                  </a:txBody>
                  <a:tcPr anchor="ctr"/>
                </a:tc>
                <a:tc>
                  <a:txBody>
                    <a:bodyPr/>
                    <a:lstStyle/>
                    <a:p>
                      <a:pPr algn="ctr"/>
                      <a:r>
                        <a:rPr kumimoji="1" lang="en-US" altLang="ja-JP" sz="1000" dirty="0" smtClean="0">
                          <a:solidFill>
                            <a:schemeClr val="tx1"/>
                          </a:solidFill>
                          <a:latin typeface="+mn-ea"/>
                          <a:ea typeface="+mn-ea"/>
                        </a:rPr>
                        <a:t>5.5</a:t>
                      </a:r>
                      <a:endParaRPr kumimoji="1" lang="ja-JP" altLang="en-US" sz="1000" dirty="0">
                        <a:solidFill>
                          <a:schemeClr val="tx1"/>
                        </a:solidFill>
                        <a:latin typeface="+mn-ea"/>
                        <a:ea typeface="+mn-ea"/>
                      </a:endParaRPr>
                    </a:p>
                  </a:txBody>
                  <a:tcPr anchor="ctr"/>
                </a:tc>
                <a:extLst>
                  <a:ext uri="{0D108BD9-81ED-4DB2-BD59-A6C34878D82A}">
                    <a16:rowId xmlns:a16="http://schemas.microsoft.com/office/drawing/2014/main" val="1201803747"/>
                  </a:ext>
                </a:extLst>
              </a:tr>
              <a:tr h="322595">
                <a:tc>
                  <a:txBody>
                    <a:bodyPr/>
                    <a:lstStyle/>
                    <a:p>
                      <a:pPr algn="ctr"/>
                      <a:r>
                        <a:rPr kumimoji="1" lang="ja-JP" altLang="en-US" sz="800" dirty="0" smtClean="0">
                          <a:latin typeface="+mn-ea"/>
                          <a:ea typeface="+mn-ea"/>
                        </a:rPr>
                        <a:t>エ</a:t>
                      </a:r>
                      <a:endParaRPr kumimoji="1" lang="ja-JP" altLang="en-US" sz="800" dirty="0">
                        <a:latin typeface="+mn-ea"/>
                        <a:ea typeface="+mn-ea"/>
                      </a:endParaRPr>
                    </a:p>
                  </a:txBody>
                  <a:tcPr anchor="ctr"/>
                </a:tc>
                <a:tc>
                  <a:txBody>
                    <a:bodyPr/>
                    <a:lstStyle/>
                    <a:p>
                      <a:pPr marL="0" marR="0" indent="-457200" algn="l" defTabSz="917509" rtl="0" eaLnBrk="1" fontAlgn="auto" latinLnBrk="0" hangingPunct="1">
                        <a:lnSpc>
                          <a:spcPct val="100000"/>
                        </a:lnSpc>
                        <a:spcBef>
                          <a:spcPts val="0"/>
                        </a:spcBef>
                        <a:spcAft>
                          <a:spcPts val="0"/>
                        </a:spcAft>
                        <a:buClrTx/>
                        <a:buSzTx/>
                        <a:buFontTx/>
                        <a:buNone/>
                        <a:tabLst/>
                        <a:defRPr/>
                      </a:pPr>
                      <a:r>
                        <a:rPr lang="ja-JP" altLang="en-US" sz="800" b="0" i="0" u="none" strike="noStrike" dirty="0" smtClean="0">
                          <a:solidFill>
                            <a:schemeClr val="tx1"/>
                          </a:solidFill>
                          <a:effectLst/>
                          <a:latin typeface="+mn-ea"/>
                          <a:ea typeface="+mn-ea"/>
                        </a:rPr>
                        <a:t>　市町村・地域包括支援センターの担当者に対して研修会</a:t>
                      </a:r>
                      <a:endParaRPr lang="en-US" altLang="ja-JP" sz="800" b="0" i="0" u="none" strike="noStrike" dirty="0" smtClean="0">
                        <a:solidFill>
                          <a:schemeClr val="tx1"/>
                        </a:solidFill>
                        <a:effectLst/>
                        <a:latin typeface="+mn-ea"/>
                        <a:ea typeface="+mn-ea"/>
                      </a:endParaRPr>
                    </a:p>
                    <a:p>
                      <a:pPr marL="0" marR="0" indent="-457200" algn="l" defTabSz="917509" rtl="0" eaLnBrk="1" fontAlgn="auto" latinLnBrk="0" hangingPunct="1">
                        <a:lnSpc>
                          <a:spcPct val="100000"/>
                        </a:lnSpc>
                        <a:spcBef>
                          <a:spcPts val="0"/>
                        </a:spcBef>
                        <a:spcAft>
                          <a:spcPts val="0"/>
                        </a:spcAft>
                        <a:buClrTx/>
                        <a:buSzTx/>
                        <a:buFontTx/>
                        <a:buNone/>
                        <a:tabLst/>
                        <a:defRPr/>
                      </a:pPr>
                      <a:r>
                        <a:rPr lang="ja-JP" altLang="en-US" sz="800" b="0" i="0" u="none" strike="noStrike" dirty="0" smtClean="0">
                          <a:solidFill>
                            <a:schemeClr val="tx1"/>
                          </a:solidFill>
                          <a:effectLst/>
                          <a:latin typeface="+mn-ea"/>
                          <a:ea typeface="+mn-ea"/>
                        </a:rPr>
                        <a:t>等を実施している。</a:t>
                      </a:r>
                      <a:endParaRPr lang="en-US" altLang="ja-JP" sz="800" b="0" i="0" u="none" strike="noStrike" dirty="0" smtClean="0">
                        <a:solidFill>
                          <a:schemeClr val="tx1"/>
                        </a:solidFill>
                        <a:effectLst/>
                        <a:latin typeface="+mn-ea"/>
                        <a:ea typeface="+mn-ea"/>
                      </a:endParaRPr>
                    </a:p>
                  </a:txBody>
                  <a:tcPr anchor="ctr"/>
                </a:tc>
                <a:tc>
                  <a:txBody>
                    <a:bodyPr/>
                    <a:lstStyle/>
                    <a:p>
                      <a:pPr algn="ctr"/>
                      <a:r>
                        <a:rPr kumimoji="1" lang="en-US" altLang="ja-JP" sz="1000" dirty="0" smtClean="0">
                          <a:latin typeface="+mn-ea"/>
                          <a:ea typeface="+mn-ea"/>
                        </a:rPr>
                        <a:t>5</a:t>
                      </a:r>
                      <a:endParaRPr kumimoji="1" lang="ja-JP" altLang="en-US" sz="1000" dirty="0">
                        <a:latin typeface="+mn-ea"/>
                        <a:ea typeface="+mn-ea"/>
                      </a:endParaRPr>
                    </a:p>
                  </a:txBody>
                  <a:tcPr anchor="ctr"/>
                </a:tc>
                <a:tc>
                  <a:txBody>
                    <a:bodyPr/>
                    <a:lstStyle/>
                    <a:p>
                      <a:pPr algn="ctr"/>
                      <a:r>
                        <a:rPr kumimoji="1" lang="en-US" altLang="ja-JP" sz="1000" dirty="0" smtClean="0">
                          <a:latin typeface="+mn-ea"/>
                          <a:ea typeface="+mn-ea"/>
                        </a:rPr>
                        <a:t>5</a:t>
                      </a:r>
                      <a:endParaRPr kumimoji="1" lang="ja-JP" altLang="en-US" sz="1000" dirty="0">
                        <a:latin typeface="+mn-ea"/>
                        <a:ea typeface="+mn-ea"/>
                      </a:endParaRPr>
                    </a:p>
                  </a:txBody>
                  <a:tcPr anchor="ctr"/>
                </a:tc>
                <a:tc>
                  <a:txBody>
                    <a:bodyPr/>
                    <a:lstStyle/>
                    <a:p>
                      <a:pPr algn="ctr"/>
                      <a:r>
                        <a:rPr kumimoji="1" lang="ja-JP" altLang="en-US" sz="800" dirty="0" smtClean="0">
                          <a:latin typeface="+mn-ea"/>
                          <a:ea typeface="+mn-ea"/>
                        </a:rPr>
                        <a:t>ケ</a:t>
                      </a:r>
                      <a:endParaRPr kumimoji="1" lang="ja-JP" altLang="en-US" sz="800" dirty="0">
                        <a:latin typeface="+mn-ea"/>
                        <a:ea typeface="+mn-ea"/>
                      </a:endParaRPr>
                    </a:p>
                  </a:txBody>
                  <a:tcPr anchor="ctr"/>
                </a:tc>
                <a:tc>
                  <a:txBody>
                    <a:bodyPr/>
                    <a:lstStyle/>
                    <a:p>
                      <a:pPr marL="0" marR="0" lvl="0" indent="0" algn="l" defTabSz="917509" rtl="0" eaLnBrk="1" fontAlgn="auto" latinLnBrk="0" hangingPunct="1">
                        <a:lnSpc>
                          <a:spcPct val="100000"/>
                        </a:lnSpc>
                        <a:spcBef>
                          <a:spcPts val="0"/>
                        </a:spcBef>
                        <a:spcAft>
                          <a:spcPts val="0"/>
                        </a:spcAft>
                        <a:buClrTx/>
                        <a:buSzTx/>
                        <a:buFontTx/>
                        <a:buNone/>
                        <a:tabLst/>
                        <a:defRPr/>
                      </a:pPr>
                      <a:r>
                        <a:rPr kumimoji="1" lang="ja-JP" altLang="en-US" sz="800" b="0" dirty="0" smtClean="0">
                          <a:solidFill>
                            <a:schemeClr val="tx1"/>
                          </a:solidFill>
                          <a:latin typeface="+mn-ea"/>
                          <a:ea typeface="+mn-ea"/>
                        </a:rPr>
                        <a:t>管内市町村の評価指標</a:t>
                      </a:r>
                      <a:r>
                        <a:rPr kumimoji="1" lang="en-US" altLang="ja-JP" sz="800" b="0" dirty="0" smtClean="0">
                          <a:solidFill>
                            <a:schemeClr val="tx1"/>
                          </a:solidFill>
                          <a:latin typeface="+mn-ea"/>
                          <a:ea typeface="+mn-ea"/>
                        </a:rPr>
                        <a:t>Ⅱ</a:t>
                      </a:r>
                      <a:r>
                        <a:rPr kumimoji="1" lang="ja-JP" altLang="en-US" sz="800" b="0" dirty="0" smtClean="0">
                          <a:solidFill>
                            <a:schemeClr val="tx1"/>
                          </a:solidFill>
                          <a:latin typeface="+mn-ea"/>
                          <a:ea typeface="+mn-ea"/>
                        </a:rPr>
                        <a:t>（３）⑪得点の達成状況</a:t>
                      </a:r>
                    </a:p>
                  </a:txBody>
                  <a:tcPr/>
                </a:tc>
                <a:tc>
                  <a:txBody>
                    <a:bodyPr/>
                    <a:lstStyle/>
                    <a:p>
                      <a:pPr algn="ctr"/>
                      <a:r>
                        <a:rPr kumimoji="1" lang="en-US" altLang="ja-JP" sz="1000" dirty="0" smtClean="0">
                          <a:solidFill>
                            <a:schemeClr val="tx1"/>
                          </a:solidFill>
                          <a:latin typeface="+mn-ea"/>
                          <a:ea typeface="+mn-ea"/>
                        </a:rPr>
                        <a:t>12</a:t>
                      </a:r>
                      <a:endParaRPr kumimoji="1" lang="ja-JP" altLang="en-US" sz="1000" dirty="0">
                        <a:solidFill>
                          <a:schemeClr val="tx1"/>
                        </a:solidFill>
                        <a:latin typeface="+mn-ea"/>
                        <a:ea typeface="+mn-ea"/>
                      </a:endParaRPr>
                    </a:p>
                  </a:txBody>
                  <a:tcPr anchor="ctr"/>
                </a:tc>
                <a:tc>
                  <a:txBody>
                    <a:bodyPr/>
                    <a:lstStyle/>
                    <a:p>
                      <a:pPr algn="ctr"/>
                      <a:r>
                        <a:rPr kumimoji="1" lang="en-US" altLang="ja-JP" sz="1000" dirty="0" smtClean="0">
                          <a:solidFill>
                            <a:schemeClr val="tx1"/>
                          </a:solidFill>
                          <a:latin typeface="+mn-ea"/>
                          <a:ea typeface="+mn-ea"/>
                        </a:rPr>
                        <a:t>6.1</a:t>
                      </a:r>
                    </a:p>
                  </a:txBody>
                  <a:tcPr anchor="ctr"/>
                </a:tc>
                <a:extLst>
                  <a:ext uri="{0D108BD9-81ED-4DB2-BD59-A6C34878D82A}">
                    <a16:rowId xmlns:a16="http://schemas.microsoft.com/office/drawing/2014/main" val="291411947"/>
                  </a:ext>
                </a:extLst>
              </a:tr>
              <a:tr h="322595">
                <a:tc>
                  <a:txBody>
                    <a:bodyPr/>
                    <a:lstStyle/>
                    <a:p>
                      <a:pPr algn="ctr"/>
                      <a:r>
                        <a:rPr kumimoji="1" lang="ja-JP" altLang="en-US" sz="800" dirty="0" smtClean="0">
                          <a:latin typeface="+mn-ea"/>
                          <a:ea typeface="+mn-ea"/>
                        </a:rPr>
                        <a:t>オ</a:t>
                      </a:r>
                      <a:endParaRPr kumimoji="1" lang="en-US" altLang="ja-JP" sz="800" dirty="0" smtClean="0">
                        <a:latin typeface="+mn-ea"/>
                        <a:ea typeface="+mn-ea"/>
                      </a:endParaRPr>
                    </a:p>
                  </a:txBody>
                  <a:tcPr anchor="ctr"/>
                </a:tc>
                <a:tc>
                  <a:txBody>
                    <a:bodyPr/>
                    <a:lstStyle/>
                    <a:p>
                      <a:pPr marL="216000" marR="0" indent="-457200" algn="l" defTabSz="917509" rtl="0" eaLnBrk="1" fontAlgn="auto" latinLnBrk="0" hangingPunct="1">
                        <a:lnSpc>
                          <a:spcPct val="100000"/>
                        </a:lnSpc>
                        <a:spcBef>
                          <a:spcPts val="0"/>
                        </a:spcBef>
                        <a:spcAft>
                          <a:spcPts val="0"/>
                        </a:spcAft>
                        <a:buClrTx/>
                        <a:buSzTx/>
                        <a:buFontTx/>
                        <a:buNone/>
                        <a:tabLst/>
                        <a:defRPr/>
                      </a:pPr>
                      <a:r>
                        <a:rPr lang="ja-JP" altLang="en-US" sz="800" b="0" i="0" u="none" strike="noStrike" dirty="0" smtClean="0">
                          <a:solidFill>
                            <a:schemeClr val="tx1"/>
                          </a:solidFill>
                          <a:effectLst/>
                          <a:latin typeface="+mn-ea"/>
                          <a:ea typeface="+mn-ea"/>
                        </a:rPr>
                        <a:t>　都道府県医師会等関係団体と協力して、郡市区医師会等</a:t>
                      </a:r>
                      <a:endParaRPr lang="en-US" altLang="ja-JP" sz="800" b="0" i="0" u="none" strike="noStrike" dirty="0" smtClean="0">
                        <a:solidFill>
                          <a:schemeClr val="tx1"/>
                        </a:solidFill>
                        <a:effectLst/>
                        <a:latin typeface="+mn-ea"/>
                        <a:ea typeface="+mn-ea"/>
                      </a:endParaRPr>
                    </a:p>
                    <a:p>
                      <a:pPr marL="216000" marR="0" indent="-457200" algn="l" defTabSz="917509" rtl="0" eaLnBrk="1" fontAlgn="auto" latinLnBrk="0" hangingPunct="1">
                        <a:lnSpc>
                          <a:spcPct val="100000"/>
                        </a:lnSpc>
                        <a:spcBef>
                          <a:spcPts val="0"/>
                        </a:spcBef>
                        <a:spcAft>
                          <a:spcPts val="0"/>
                        </a:spcAft>
                        <a:buClrTx/>
                        <a:buSzTx/>
                        <a:buFontTx/>
                        <a:buNone/>
                        <a:tabLst/>
                        <a:defRPr/>
                      </a:pPr>
                      <a:r>
                        <a:rPr lang="ja-JP" altLang="en-US" sz="800" b="0" i="0" u="none" strike="noStrike" dirty="0" smtClean="0">
                          <a:solidFill>
                            <a:schemeClr val="tx1"/>
                          </a:solidFill>
                          <a:effectLst/>
                          <a:latin typeface="+mn-ea"/>
                          <a:ea typeface="+mn-ea"/>
                        </a:rPr>
                        <a:t>関係団体の担当者に対して研修会等を実施している。</a:t>
                      </a:r>
                      <a:endParaRPr lang="en-US" altLang="ja-JP" sz="800" b="0" i="0" u="none" strike="noStrike" dirty="0" smtClean="0">
                        <a:solidFill>
                          <a:schemeClr val="tx1"/>
                        </a:solidFill>
                        <a:effectLst/>
                        <a:latin typeface="+mn-ea"/>
                        <a:ea typeface="+mn-ea"/>
                      </a:endParaRPr>
                    </a:p>
                  </a:txBody>
                  <a:tcPr/>
                </a:tc>
                <a:tc>
                  <a:txBody>
                    <a:bodyPr/>
                    <a:lstStyle/>
                    <a:p>
                      <a:pPr algn="ctr"/>
                      <a:r>
                        <a:rPr kumimoji="1" lang="en-US" altLang="ja-JP" sz="1000" dirty="0" smtClean="0">
                          <a:latin typeface="+mn-ea"/>
                          <a:ea typeface="+mn-ea"/>
                        </a:rPr>
                        <a:t>10</a:t>
                      </a:r>
                      <a:endParaRPr kumimoji="1" lang="ja-JP" altLang="en-US" sz="1000" dirty="0">
                        <a:latin typeface="+mn-ea"/>
                        <a:ea typeface="+mn-ea"/>
                      </a:endParaRPr>
                    </a:p>
                  </a:txBody>
                  <a:tcPr anchor="ctr"/>
                </a:tc>
                <a:tc>
                  <a:txBody>
                    <a:bodyPr/>
                    <a:lstStyle/>
                    <a:p>
                      <a:pPr algn="ctr"/>
                      <a:r>
                        <a:rPr kumimoji="1" lang="en-US" altLang="ja-JP" sz="1000" dirty="0" smtClean="0">
                          <a:latin typeface="+mn-ea"/>
                          <a:ea typeface="+mn-ea"/>
                        </a:rPr>
                        <a:t>8.5</a:t>
                      </a:r>
                      <a:endParaRPr kumimoji="1" lang="ja-JP" altLang="en-US" sz="1000" dirty="0">
                        <a:latin typeface="+mn-ea"/>
                        <a:ea typeface="+mn-ea"/>
                      </a:endParaRPr>
                    </a:p>
                  </a:txBody>
                  <a:tcPr anchor="ctr"/>
                </a:tc>
                <a:tc>
                  <a:txBody>
                    <a:bodyPr/>
                    <a:lstStyle/>
                    <a:p>
                      <a:pPr algn="ctr"/>
                      <a:endParaRPr kumimoji="1" lang="ja-JP" altLang="en-US" sz="1000" dirty="0">
                        <a:latin typeface="+mn-ea"/>
                        <a:ea typeface="+mn-ea"/>
                      </a:endParaRPr>
                    </a:p>
                  </a:txBody>
                  <a:tcPr anchor="ctr"/>
                </a:tc>
                <a:tc>
                  <a:txBody>
                    <a:bodyPr/>
                    <a:lstStyle/>
                    <a:p>
                      <a:pPr marL="0" marR="0" lvl="0" indent="0" algn="l" defTabSz="917509" rtl="0" eaLnBrk="1" fontAlgn="auto" latinLnBrk="0" hangingPunct="1">
                        <a:lnSpc>
                          <a:spcPct val="100000"/>
                        </a:lnSpc>
                        <a:spcBef>
                          <a:spcPts val="0"/>
                        </a:spcBef>
                        <a:spcAft>
                          <a:spcPts val="0"/>
                        </a:spcAft>
                        <a:buClrTx/>
                        <a:buSzTx/>
                        <a:buFontTx/>
                        <a:buNone/>
                        <a:tabLst/>
                        <a:defRPr/>
                      </a:pPr>
                      <a:endParaRPr kumimoji="1" lang="ja-JP" altLang="en-US" sz="1000" b="0" dirty="0" smtClean="0">
                        <a:solidFill>
                          <a:schemeClr val="tx1"/>
                        </a:solidFill>
                        <a:latin typeface="+mn-ea"/>
                        <a:ea typeface="+mn-ea"/>
                      </a:endParaRPr>
                    </a:p>
                  </a:txBody>
                  <a:tcPr/>
                </a:tc>
                <a:tc>
                  <a:txBody>
                    <a:bodyPr/>
                    <a:lstStyle/>
                    <a:p>
                      <a:pPr algn="ctr"/>
                      <a:endParaRPr kumimoji="1" lang="ja-JP" altLang="en-US" sz="1000" dirty="0">
                        <a:solidFill>
                          <a:schemeClr val="tx1"/>
                        </a:solidFill>
                        <a:latin typeface="+mn-ea"/>
                        <a:ea typeface="+mn-ea"/>
                      </a:endParaRPr>
                    </a:p>
                  </a:txBody>
                  <a:tcPr anchor="ctr"/>
                </a:tc>
                <a:tc>
                  <a:txBody>
                    <a:bodyPr/>
                    <a:lstStyle/>
                    <a:p>
                      <a:pPr algn="ctr"/>
                      <a:endParaRPr kumimoji="1" lang="ja-JP" altLang="en-US" sz="1000" dirty="0">
                        <a:solidFill>
                          <a:schemeClr val="tx1"/>
                        </a:solidFill>
                        <a:latin typeface="+mn-ea"/>
                        <a:ea typeface="+mn-ea"/>
                      </a:endParaRPr>
                    </a:p>
                  </a:txBody>
                  <a:tcPr anchor="ctr"/>
                </a:tc>
                <a:extLst>
                  <a:ext uri="{0D108BD9-81ED-4DB2-BD59-A6C34878D82A}">
                    <a16:rowId xmlns:a16="http://schemas.microsoft.com/office/drawing/2014/main" val="1764664190"/>
                  </a:ext>
                </a:extLst>
              </a:tr>
            </a:tbl>
          </a:graphicData>
        </a:graphic>
      </p:graphicFrame>
      <p:graphicFrame>
        <p:nvGraphicFramePr>
          <p:cNvPr id="6" name="グラフ 5"/>
          <p:cNvGraphicFramePr>
            <a:graphicFrameLocks/>
          </p:cNvGraphicFramePr>
          <p:nvPr>
            <p:extLst/>
          </p:nvPr>
        </p:nvGraphicFramePr>
        <p:xfrm>
          <a:off x="109774" y="2286001"/>
          <a:ext cx="9436413" cy="463958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361484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正方形/長方形 27"/>
          <p:cNvSpPr/>
          <p:nvPr/>
        </p:nvSpPr>
        <p:spPr>
          <a:xfrm>
            <a:off x="0" y="-27383"/>
            <a:ext cx="9906000" cy="36236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393" tIns="45697" rIns="91393" bIns="45697" anchor="ctr"/>
          <a:lstStyle/>
          <a:p>
            <a:pPr marL="251034" indent="-637630" algn="ctr">
              <a:defRPr/>
            </a:pPr>
            <a:r>
              <a:rPr lang="en-US" altLang="ja-JP" sz="2000" b="1" dirty="0" smtClean="0">
                <a:latin typeface="Meiryo UI" panose="020B0604030504040204" pitchFamily="50" charset="-128"/>
                <a:ea typeface="Meiryo UI" panose="020B0604030504040204" pitchFamily="50" charset="-128"/>
              </a:rPr>
              <a:t>2019</a:t>
            </a:r>
            <a:r>
              <a:rPr lang="ja-JP" altLang="en-US" sz="2000" b="1" dirty="0">
                <a:latin typeface="Meiryo UI" panose="020B0604030504040204" pitchFamily="50" charset="-128"/>
                <a:ea typeface="Meiryo UI" panose="020B0604030504040204" pitchFamily="50" charset="-128"/>
              </a:rPr>
              <a:t>年度（都道府県分） 　　</a:t>
            </a:r>
            <a:r>
              <a:rPr lang="en-US" altLang="ja-JP" sz="2000" b="1" dirty="0">
                <a:latin typeface="Meiryo UI" panose="020B0604030504040204" pitchFamily="50" charset="-128"/>
                <a:ea typeface="Meiryo UI" panose="020B0604030504040204" pitchFamily="50" charset="-128"/>
              </a:rPr>
              <a:t>Ⅱ</a:t>
            </a:r>
            <a:r>
              <a:rPr lang="ja-JP" altLang="en-US" sz="2000" b="1" dirty="0">
                <a:latin typeface="Meiryo UI" panose="020B0604030504040204" pitchFamily="50" charset="-128"/>
                <a:ea typeface="Meiryo UI" panose="020B0604030504040204" pitchFamily="50" charset="-128"/>
              </a:rPr>
              <a:t>（２）介護予防</a:t>
            </a:r>
            <a:endParaRPr lang="en-US" altLang="ja-JP" sz="2000" b="1" dirty="0">
              <a:latin typeface="Meiryo UI" panose="020B0604030504040204" pitchFamily="50" charset="-128"/>
              <a:ea typeface="Meiryo UI" panose="020B0604030504040204" pitchFamily="50" charset="-128"/>
            </a:endParaRPr>
          </a:p>
        </p:txBody>
      </p:sp>
      <p:sp>
        <p:nvSpPr>
          <p:cNvPr id="27" name="スライド番号プレースホルダー 3">
            <a:extLst>
              <a:ext uri="{FF2B5EF4-FFF2-40B4-BE49-F238E27FC236}">
                <a16:creationId xmlns:a16="http://schemas.microsoft.com/office/drawing/2014/main" id="{8537117C-0A37-4387-89BE-51510082BF6F}"/>
              </a:ext>
            </a:extLst>
          </p:cNvPr>
          <p:cNvSpPr>
            <a:spLocks noGrp="1"/>
          </p:cNvSpPr>
          <p:nvPr>
            <p:ph type="sldNum" sz="quarter" idx="12"/>
          </p:nvPr>
        </p:nvSpPr>
        <p:spPr>
          <a:xfrm>
            <a:off x="7501183" y="6382289"/>
            <a:ext cx="2311400" cy="365125"/>
          </a:xfrm>
        </p:spPr>
        <p:txBody>
          <a:bodyPr/>
          <a:lstStyle/>
          <a:p>
            <a:pPr>
              <a:defRPr/>
            </a:pPr>
            <a:r>
              <a:rPr kumimoji="1" lang="en-US" altLang="ja-JP" sz="1100" dirty="0" smtClean="0">
                <a:solidFill>
                  <a:schemeClr val="tx1"/>
                </a:solidFill>
                <a:latin typeface="+mj-ea"/>
                <a:ea typeface="+mj-ea"/>
              </a:rPr>
              <a:t>6</a:t>
            </a:r>
            <a:endParaRPr kumimoji="1" lang="ja-JP" altLang="en-US" sz="1100" dirty="0">
              <a:solidFill>
                <a:schemeClr val="tx1"/>
              </a:solidFill>
              <a:latin typeface="+mj-ea"/>
              <a:ea typeface="+mj-ea"/>
            </a:endParaRPr>
          </a:p>
        </p:txBody>
      </p:sp>
      <p:graphicFrame>
        <p:nvGraphicFramePr>
          <p:cNvPr id="3" name="表 2"/>
          <p:cNvGraphicFramePr>
            <a:graphicFrameLocks noGrp="1"/>
          </p:cNvGraphicFramePr>
          <p:nvPr>
            <p:extLst/>
          </p:nvPr>
        </p:nvGraphicFramePr>
        <p:xfrm>
          <a:off x="118399" y="334978"/>
          <a:ext cx="9694184" cy="1546860"/>
        </p:xfrm>
        <a:graphic>
          <a:graphicData uri="http://schemas.openxmlformats.org/drawingml/2006/table">
            <a:tbl>
              <a:tblPr firstRow="1" bandRow="1">
                <a:tableStyleId>{5C22544A-7EE6-4342-B048-85BDC9FD1C3A}</a:tableStyleId>
              </a:tblPr>
              <a:tblGrid>
                <a:gridCol w="226184">
                  <a:extLst>
                    <a:ext uri="{9D8B030D-6E8A-4147-A177-3AD203B41FA5}">
                      <a16:colId xmlns:a16="http://schemas.microsoft.com/office/drawing/2014/main" val="897722632"/>
                    </a:ext>
                  </a:extLst>
                </a:gridCol>
                <a:gridCol w="8532000">
                  <a:extLst>
                    <a:ext uri="{9D8B030D-6E8A-4147-A177-3AD203B41FA5}">
                      <a16:colId xmlns:a16="http://schemas.microsoft.com/office/drawing/2014/main" val="1624404869"/>
                    </a:ext>
                  </a:extLst>
                </a:gridCol>
                <a:gridCol w="468000">
                  <a:extLst>
                    <a:ext uri="{9D8B030D-6E8A-4147-A177-3AD203B41FA5}">
                      <a16:colId xmlns:a16="http://schemas.microsoft.com/office/drawing/2014/main" val="2178782984"/>
                    </a:ext>
                  </a:extLst>
                </a:gridCol>
                <a:gridCol w="468000">
                  <a:extLst>
                    <a:ext uri="{9D8B030D-6E8A-4147-A177-3AD203B41FA5}">
                      <a16:colId xmlns:a16="http://schemas.microsoft.com/office/drawing/2014/main" val="300635064"/>
                    </a:ext>
                  </a:extLst>
                </a:gridCol>
              </a:tblGrid>
              <a:tr h="205082">
                <a:tc>
                  <a:txBody>
                    <a:bodyPr/>
                    <a:lstStyle/>
                    <a:p>
                      <a:pPr algn="ctr"/>
                      <a:endParaRPr kumimoji="1" lang="ja-JP" altLang="en-US" sz="1100" dirty="0">
                        <a:latin typeface="+mn-ea"/>
                        <a:ea typeface="+mn-ea"/>
                      </a:endParaRPr>
                    </a:p>
                  </a:txBody>
                  <a:tcPr anchor="ctr"/>
                </a:tc>
                <a:tc>
                  <a:txBody>
                    <a:bodyPr/>
                    <a:lstStyle/>
                    <a:p>
                      <a:pPr algn="ctr"/>
                      <a:r>
                        <a:rPr kumimoji="1" lang="ja-JP" altLang="en-US" sz="1050" dirty="0" smtClean="0">
                          <a:latin typeface="+mn-ea"/>
                          <a:ea typeface="+mn-ea"/>
                        </a:rPr>
                        <a:t>評価指標</a:t>
                      </a:r>
                      <a:endParaRPr kumimoji="1" lang="ja-JP" altLang="en-US" sz="1050" dirty="0">
                        <a:latin typeface="+mn-ea"/>
                        <a:ea typeface="+mn-ea"/>
                      </a:endParaRPr>
                    </a:p>
                  </a:txBody>
                  <a:tcPr/>
                </a:tc>
                <a:tc>
                  <a:txBody>
                    <a:bodyPr/>
                    <a:lstStyle/>
                    <a:p>
                      <a:pPr algn="ctr"/>
                      <a:r>
                        <a:rPr kumimoji="1" lang="ja-JP" altLang="en-US" sz="1050" dirty="0" smtClean="0">
                          <a:latin typeface="+mn-ea"/>
                          <a:ea typeface="+mn-ea"/>
                        </a:rPr>
                        <a:t>得点</a:t>
                      </a:r>
                      <a:endParaRPr kumimoji="1" lang="ja-JP" altLang="en-US" sz="1050" dirty="0">
                        <a:latin typeface="+mn-ea"/>
                        <a:ea typeface="+mn-ea"/>
                      </a:endParaRPr>
                    </a:p>
                  </a:txBody>
                  <a:tcPr anchor="ctr"/>
                </a:tc>
                <a:tc>
                  <a:txBody>
                    <a:bodyPr/>
                    <a:lstStyle/>
                    <a:p>
                      <a:pPr algn="ctr"/>
                      <a:r>
                        <a:rPr kumimoji="1" lang="ja-JP" altLang="en-US" sz="1050" dirty="0" smtClean="0">
                          <a:latin typeface="+mn-ea"/>
                          <a:ea typeface="+mn-ea"/>
                        </a:rPr>
                        <a:t>平均</a:t>
                      </a:r>
                      <a:endParaRPr kumimoji="1" lang="ja-JP" altLang="en-US" sz="1050" dirty="0">
                        <a:latin typeface="+mn-ea"/>
                        <a:ea typeface="+mn-ea"/>
                      </a:endParaRPr>
                    </a:p>
                  </a:txBody>
                  <a:tcPr anchor="ctr"/>
                </a:tc>
                <a:extLst>
                  <a:ext uri="{0D108BD9-81ED-4DB2-BD59-A6C34878D82A}">
                    <a16:rowId xmlns:a16="http://schemas.microsoft.com/office/drawing/2014/main" val="2535473127"/>
                  </a:ext>
                </a:extLst>
              </a:tr>
              <a:tr h="199050">
                <a:tc gridSpan="4">
                  <a:txBody>
                    <a:bodyPr/>
                    <a:lstStyle/>
                    <a:p>
                      <a:pPr marL="0" marR="0" lvl="0" indent="0" algn="l" defTabSz="917509"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smtClean="0">
                          <a:ln>
                            <a:noFill/>
                          </a:ln>
                          <a:solidFill>
                            <a:schemeClr val="tx1"/>
                          </a:solidFill>
                          <a:effectLst/>
                          <a:uLnTx/>
                          <a:uFillTx/>
                          <a:latin typeface="ＭＳ Ｐゴシック"/>
                          <a:ea typeface="+mn-ea"/>
                          <a:cs typeface="+mn-cs"/>
                        </a:rPr>
                        <a:t>一般介護予防事業における通いの場の立ち上げ等、介護予防を効果的に実施するための市町村への研修事業やアドバイザー派遣事業等を行っているか。</a:t>
                      </a:r>
                    </a:p>
                  </a:txBody>
                  <a:tcPr/>
                </a:tc>
                <a:tc hMerge="1">
                  <a:txBody>
                    <a:bodyPr/>
                    <a:lstStyle/>
                    <a:p>
                      <a:pPr marL="0" marR="0" indent="0" algn="l" defTabSz="917509" rtl="0" eaLnBrk="1" fontAlgn="auto" latinLnBrk="0" hangingPunct="1">
                        <a:lnSpc>
                          <a:spcPct val="100000"/>
                        </a:lnSpc>
                        <a:spcBef>
                          <a:spcPts val="0"/>
                        </a:spcBef>
                        <a:spcAft>
                          <a:spcPts val="0"/>
                        </a:spcAft>
                        <a:buClrTx/>
                        <a:buSzTx/>
                        <a:buFontTx/>
                        <a:buNone/>
                        <a:tabLst/>
                        <a:defRPr/>
                      </a:pPr>
                      <a:endParaRPr kumimoji="1" lang="en-US" altLang="ja-JP" sz="1000" b="0" dirty="0" smtClean="0">
                        <a:solidFill>
                          <a:schemeClr val="tx1"/>
                        </a:solidFill>
                      </a:endParaRPr>
                    </a:p>
                  </a:txBody>
                  <a:tcPr/>
                </a:tc>
                <a:tc hMerge="1">
                  <a:txBody>
                    <a:bodyPr/>
                    <a:lstStyle/>
                    <a:p>
                      <a:endParaRPr kumimoji="1" lang="ja-JP" altLang="en-US"/>
                    </a:p>
                  </a:txBody>
                  <a:tcPr/>
                </a:tc>
                <a:tc hMerge="1">
                  <a:txBody>
                    <a:bodyPr/>
                    <a:lstStyle/>
                    <a:p>
                      <a:pPr algn="ctr"/>
                      <a:endParaRPr kumimoji="1" lang="ja-JP" altLang="en-US" sz="1000" dirty="0">
                        <a:latin typeface="+mn-ea"/>
                        <a:ea typeface="+mn-ea"/>
                      </a:endParaRPr>
                    </a:p>
                  </a:txBody>
                  <a:tcPr anchor="ctr"/>
                </a:tc>
                <a:extLst>
                  <a:ext uri="{0D108BD9-81ED-4DB2-BD59-A6C34878D82A}">
                    <a16:rowId xmlns:a16="http://schemas.microsoft.com/office/drawing/2014/main" val="933404504"/>
                  </a:ext>
                </a:extLst>
              </a:tr>
              <a:tr h="205082">
                <a:tc>
                  <a:txBody>
                    <a:bodyPr/>
                    <a:lstStyle/>
                    <a:p>
                      <a:pPr algn="ctr"/>
                      <a:r>
                        <a:rPr kumimoji="1" lang="ja-JP" altLang="en-US" sz="1000" dirty="0" smtClean="0">
                          <a:latin typeface="+mn-ea"/>
                          <a:ea typeface="+mn-ea"/>
                        </a:rPr>
                        <a:t>ア</a:t>
                      </a:r>
                      <a:endParaRPr kumimoji="1" lang="ja-JP" altLang="en-US" sz="1000" dirty="0">
                        <a:latin typeface="+mn-ea"/>
                        <a:ea typeface="+mn-ea"/>
                      </a:endParaRPr>
                    </a:p>
                  </a:txBody>
                  <a:tcPr anchor="ctr"/>
                </a:tc>
                <a:tc>
                  <a:txBody>
                    <a:bodyPr/>
                    <a:lstStyle/>
                    <a:p>
                      <a:pPr marL="216000" marR="0" indent="-457200" algn="l" defTabSz="917509" rtl="0" eaLnBrk="1" fontAlgn="auto" latinLnBrk="0" hangingPunct="1">
                        <a:lnSpc>
                          <a:spcPct val="100000"/>
                        </a:lnSpc>
                        <a:spcBef>
                          <a:spcPts val="0"/>
                        </a:spcBef>
                        <a:spcAft>
                          <a:spcPts val="0"/>
                        </a:spcAft>
                        <a:buClrTx/>
                        <a:buSzTx/>
                        <a:buFontTx/>
                        <a:buNone/>
                        <a:tabLst/>
                        <a:defRPr/>
                      </a:pPr>
                      <a:r>
                        <a:rPr lang="ja-JP" altLang="en-US" sz="1000" b="0" i="0" u="none" strike="noStrike" dirty="0" smtClean="0">
                          <a:solidFill>
                            <a:schemeClr val="tx1"/>
                          </a:solidFill>
                          <a:effectLst/>
                          <a:latin typeface="ＭＳ Ｐゴシック"/>
                        </a:rPr>
                        <a:t>　介護予防に従事する市町村職員や関係者に対し、介護予防を効果的に実施するための技術的支援に係る研修会等を</a:t>
                      </a:r>
                      <a:r>
                        <a:rPr kumimoji="1" lang="ja-JP" altLang="en-US" sz="1000" b="0" dirty="0" smtClean="0">
                          <a:solidFill>
                            <a:schemeClr val="tx1"/>
                          </a:solidFill>
                        </a:rPr>
                        <a:t>実施している。</a:t>
                      </a:r>
                      <a:endParaRPr kumimoji="1" lang="en-US" altLang="ja-JP" sz="1000" b="0" dirty="0" smtClean="0">
                        <a:solidFill>
                          <a:schemeClr val="tx1"/>
                        </a:solidFill>
                      </a:endParaRPr>
                    </a:p>
                  </a:txBody>
                  <a:tcPr anchor="ctr"/>
                </a:tc>
                <a:tc>
                  <a:txBody>
                    <a:bodyPr/>
                    <a:lstStyle/>
                    <a:p>
                      <a:pPr algn="ctr"/>
                      <a:r>
                        <a:rPr kumimoji="1" lang="en-US" altLang="ja-JP" sz="1100" dirty="0" smtClean="0">
                          <a:latin typeface="+mn-ea"/>
                          <a:ea typeface="+mn-ea"/>
                        </a:rPr>
                        <a:t>6</a:t>
                      </a:r>
                      <a:endParaRPr kumimoji="1" lang="ja-JP" altLang="en-US" sz="1100" dirty="0">
                        <a:latin typeface="+mn-ea"/>
                        <a:ea typeface="+mn-ea"/>
                      </a:endParaRPr>
                    </a:p>
                  </a:txBody>
                  <a:tcPr anchor="ctr"/>
                </a:tc>
                <a:tc>
                  <a:txBody>
                    <a:bodyPr/>
                    <a:lstStyle/>
                    <a:p>
                      <a:pPr algn="ctr"/>
                      <a:r>
                        <a:rPr kumimoji="1" lang="en-US" altLang="ja-JP" sz="1100" dirty="0" smtClean="0">
                          <a:latin typeface="+mn-ea"/>
                          <a:ea typeface="+mn-ea"/>
                        </a:rPr>
                        <a:t>5.7</a:t>
                      </a:r>
                      <a:endParaRPr kumimoji="1" lang="ja-JP" altLang="en-US" sz="1100" dirty="0">
                        <a:latin typeface="+mn-ea"/>
                        <a:ea typeface="+mn-ea"/>
                      </a:endParaRPr>
                    </a:p>
                  </a:txBody>
                  <a:tcPr anchor="ctr"/>
                </a:tc>
                <a:extLst>
                  <a:ext uri="{0D108BD9-81ED-4DB2-BD59-A6C34878D82A}">
                    <a16:rowId xmlns:a16="http://schemas.microsoft.com/office/drawing/2014/main" val="399234344"/>
                  </a:ext>
                </a:extLst>
              </a:tr>
              <a:tr h="205082">
                <a:tc>
                  <a:txBody>
                    <a:bodyPr/>
                    <a:lstStyle/>
                    <a:p>
                      <a:pPr algn="ctr"/>
                      <a:r>
                        <a:rPr kumimoji="1" lang="ja-JP" altLang="en-US" sz="1000" dirty="0" smtClean="0">
                          <a:latin typeface="+mn-ea"/>
                          <a:ea typeface="+mn-ea"/>
                        </a:rPr>
                        <a:t>イ</a:t>
                      </a:r>
                      <a:endParaRPr kumimoji="1" lang="ja-JP" altLang="en-US" sz="1000" dirty="0">
                        <a:latin typeface="+mn-ea"/>
                        <a:ea typeface="+mn-ea"/>
                      </a:endParaRPr>
                    </a:p>
                  </a:txBody>
                  <a:tcPr anchor="ctr"/>
                </a:tc>
                <a:tc>
                  <a:txBody>
                    <a:bodyPr/>
                    <a:lstStyle/>
                    <a:p>
                      <a:pPr marL="216000" marR="0" indent="-457200" algn="l" defTabSz="917509" rtl="0" eaLnBrk="1" fontAlgn="auto" latinLnBrk="0" hangingPunct="1">
                        <a:lnSpc>
                          <a:spcPct val="100000"/>
                        </a:lnSpc>
                        <a:spcBef>
                          <a:spcPts val="0"/>
                        </a:spcBef>
                        <a:spcAft>
                          <a:spcPts val="0"/>
                        </a:spcAft>
                        <a:buClrTx/>
                        <a:buSzTx/>
                        <a:buFontTx/>
                        <a:buNone/>
                        <a:tabLst/>
                        <a:defRPr/>
                      </a:pPr>
                      <a:r>
                        <a:rPr lang="ja-JP" altLang="en-US" sz="1000" b="0" i="0" u="none" strike="noStrike" dirty="0" smtClean="0">
                          <a:solidFill>
                            <a:schemeClr val="tx1"/>
                          </a:solidFill>
                          <a:effectLst/>
                          <a:latin typeface="ＭＳ Ｐゴシック"/>
                        </a:rPr>
                        <a:t>　介護予防を効果的に実施するための実地支援等を行うアドバイザーを養成し、派遣している。</a:t>
                      </a:r>
                      <a:endParaRPr lang="en-US" altLang="ja-JP" sz="1000" b="0" i="0" u="none" strike="noStrike" dirty="0" smtClean="0">
                        <a:solidFill>
                          <a:schemeClr val="tx1"/>
                        </a:solidFill>
                        <a:effectLst/>
                        <a:latin typeface="ＭＳ Ｐゴシック"/>
                      </a:endParaRPr>
                    </a:p>
                  </a:txBody>
                  <a:tcPr anchor="ctr"/>
                </a:tc>
                <a:tc>
                  <a:txBody>
                    <a:bodyPr/>
                    <a:lstStyle/>
                    <a:p>
                      <a:pPr algn="ctr"/>
                      <a:r>
                        <a:rPr kumimoji="1" lang="en-US" altLang="ja-JP" sz="1100" dirty="0" smtClean="0">
                          <a:latin typeface="+mn-ea"/>
                          <a:ea typeface="+mn-ea"/>
                        </a:rPr>
                        <a:t>12</a:t>
                      </a:r>
                      <a:endParaRPr kumimoji="1" lang="ja-JP" altLang="en-US" sz="1100" dirty="0">
                        <a:latin typeface="+mn-ea"/>
                        <a:ea typeface="+mn-ea"/>
                      </a:endParaRPr>
                    </a:p>
                  </a:txBody>
                  <a:tcPr anchor="ctr"/>
                </a:tc>
                <a:tc>
                  <a:txBody>
                    <a:bodyPr/>
                    <a:lstStyle/>
                    <a:p>
                      <a:pPr algn="ctr"/>
                      <a:r>
                        <a:rPr kumimoji="1" lang="en-US" altLang="ja-JP" sz="1100" dirty="0" smtClean="0">
                          <a:latin typeface="+mn-ea"/>
                          <a:ea typeface="+mn-ea"/>
                        </a:rPr>
                        <a:t>9.7</a:t>
                      </a:r>
                    </a:p>
                  </a:txBody>
                  <a:tcPr anchor="ctr"/>
                </a:tc>
                <a:extLst>
                  <a:ext uri="{0D108BD9-81ED-4DB2-BD59-A6C34878D82A}">
                    <a16:rowId xmlns:a16="http://schemas.microsoft.com/office/drawing/2014/main" val="4219815525"/>
                  </a:ext>
                </a:extLst>
              </a:tr>
              <a:tr h="205082">
                <a:tc>
                  <a:txBody>
                    <a:bodyPr/>
                    <a:lstStyle/>
                    <a:p>
                      <a:pPr algn="ctr"/>
                      <a:r>
                        <a:rPr kumimoji="1" lang="ja-JP" altLang="en-US" sz="1000" dirty="0" smtClean="0">
                          <a:latin typeface="+mn-ea"/>
                          <a:ea typeface="+mn-ea"/>
                        </a:rPr>
                        <a:t>ウ</a:t>
                      </a:r>
                      <a:endParaRPr kumimoji="1" lang="ja-JP" altLang="en-US" sz="1000" dirty="0">
                        <a:latin typeface="+mn-ea"/>
                        <a:ea typeface="+mn-ea"/>
                      </a:endParaRPr>
                    </a:p>
                  </a:txBody>
                  <a:tcPr anchor="ctr"/>
                </a:tc>
                <a:tc>
                  <a:txBody>
                    <a:bodyPr/>
                    <a:lstStyle/>
                    <a:p>
                      <a:pPr marL="216000" marR="0" indent="-457200" algn="l" defTabSz="917509" rtl="0" eaLnBrk="1" fontAlgn="auto" latinLnBrk="0" hangingPunct="1">
                        <a:lnSpc>
                          <a:spcPct val="100000"/>
                        </a:lnSpc>
                        <a:spcBef>
                          <a:spcPts val="0"/>
                        </a:spcBef>
                        <a:spcAft>
                          <a:spcPts val="0"/>
                        </a:spcAft>
                        <a:buClrTx/>
                        <a:buSzTx/>
                        <a:buFontTx/>
                        <a:buNone/>
                        <a:tabLst/>
                        <a:defRPr/>
                      </a:pPr>
                      <a:r>
                        <a:rPr kumimoji="1" lang="ja-JP" altLang="en-US" sz="1000" b="0" dirty="0" smtClean="0">
                          <a:solidFill>
                            <a:schemeClr val="tx1"/>
                          </a:solidFill>
                        </a:rPr>
                        <a:t>　その他</a:t>
                      </a:r>
                      <a:r>
                        <a:rPr kumimoji="1" lang="ja-JP" altLang="en-US" sz="1000" b="0" i="0" u="none" strike="noStrike" kern="1200" cap="none" spc="0" normalizeH="0" baseline="0" noProof="0" dirty="0" smtClean="0">
                          <a:ln>
                            <a:noFill/>
                          </a:ln>
                          <a:solidFill>
                            <a:schemeClr val="tx1"/>
                          </a:solidFill>
                          <a:effectLst/>
                          <a:uLnTx/>
                          <a:uFillTx/>
                          <a:latin typeface="ＭＳ Ｐゴシック"/>
                          <a:ea typeface="+mn-ea"/>
                          <a:cs typeface="+mn-cs"/>
                        </a:rPr>
                        <a:t>介護予防を効果的に実施するための</a:t>
                      </a:r>
                      <a:r>
                        <a:rPr kumimoji="1" lang="ja-JP" altLang="en-US" sz="1000" b="0" dirty="0" smtClean="0">
                          <a:solidFill>
                            <a:schemeClr val="tx1"/>
                          </a:solidFill>
                        </a:rPr>
                        <a:t>必要な事業を実施している（モデル事業や市町村の取組への財政支援等）。</a:t>
                      </a:r>
                    </a:p>
                  </a:txBody>
                  <a:tcPr anchor="ctr"/>
                </a:tc>
                <a:tc>
                  <a:txBody>
                    <a:bodyPr/>
                    <a:lstStyle/>
                    <a:p>
                      <a:pPr algn="ctr"/>
                      <a:r>
                        <a:rPr kumimoji="1" lang="en-US" altLang="ja-JP" sz="1100" dirty="0" smtClean="0">
                          <a:solidFill>
                            <a:schemeClr val="tx1"/>
                          </a:solidFill>
                          <a:latin typeface="+mn-ea"/>
                          <a:ea typeface="+mn-ea"/>
                        </a:rPr>
                        <a:t>12</a:t>
                      </a:r>
                      <a:endParaRPr kumimoji="1" lang="ja-JP" altLang="en-US" sz="1100" dirty="0">
                        <a:solidFill>
                          <a:schemeClr val="tx1"/>
                        </a:solidFill>
                        <a:latin typeface="+mn-ea"/>
                        <a:ea typeface="+mn-ea"/>
                      </a:endParaRPr>
                    </a:p>
                  </a:txBody>
                  <a:tcPr anchor="ctr"/>
                </a:tc>
                <a:tc>
                  <a:txBody>
                    <a:bodyPr/>
                    <a:lstStyle/>
                    <a:p>
                      <a:pPr algn="ctr"/>
                      <a:r>
                        <a:rPr kumimoji="1" lang="en-US" altLang="ja-JP" sz="1100" dirty="0" smtClean="0">
                          <a:solidFill>
                            <a:schemeClr val="tx1"/>
                          </a:solidFill>
                          <a:latin typeface="+mn-ea"/>
                          <a:ea typeface="+mn-ea"/>
                        </a:rPr>
                        <a:t>7.9</a:t>
                      </a:r>
                      <a:endParaRPr kumimoji="1" lang="ja-JP" altLang="en-US" sz="1100" dirty="0">
                        <a:solidFill>
                          <a:schemeClr val="tx1"/>
                        </a:solidFill>
                        <a:latin typeface="+mn-ea"/>
                        <a:ea typeface="+mn-ea"/>
                      </a:endParaRPr>
                    </a:p>
                  </a:txBody>
                  <a:tcPr anchor="ctr"/>
                </a:tc>
                <a:extLst>
                  <a:ext uri="{0D108BD9-81ED-4DB2-BD59-A6C34878D82A}">
                    <a16:rowId xmlns:a16="http://schemas.microsoft.com/office/drawing/2014/main" val="1201803747"/>
                  </a:ext>
                </a:extLst>
              </a:tr>
              <a:tr h="205082">
                <a:tc>
                  <a:txBody>
                    <a:bodyPr/>
                    <a:lstStyle/>
                    <a:p>
                      <a:pPr algn="ctr"/>
                      <a:r>
                        <a:rPr kumimoji="1" lang="ja-JP" altLang="en-US" sz="1000" dirty="0" smtClean="0">
                          <a:latin typeface="+mn-ea"/>
                          <a:ea typeface="+mn-ea"/>
                        </a:rPr>
                        <a:t>エ</a:t>
                      </a:r>
                      <a:endParaRPr kumimoji="1" lang="ja-JP" altLang="en-US" sz="1000" dirty="0">
                        <a:latin typeface="+mn-ea"/>
                        <a:ea typeface="+mn-ea"/>
                      </a:endParaRPr>
                    </a:p>
                  </a:txBody>
                  <a:tcPr anchor="ctr"/>
                </a:tc>
                <a:tc>
                  <a:txBody>
                    <a:bodyPr/>
                    <a:lstStyle/>
                    <a:p>
                      <a:pPr marL="216000" marR="0" lvl="0" indent="-457200" algn="l" defTabSz="917509" rtl="0" eaLnBrk="1" fontAlgn="auto" latinLnBrk="0" hangingPunct="1">
                        <a:lnSpc>
                          <a:spcPct val="100000"/>
                        </a:lnSpc>
                        <a:spcBef>
                          <a:spcPts val="0"/>
                        </a:spcBef>
                        <a:spcAft>
                          <a:spcPts val="0"/>
                        </a:spcAft>
                        <a:buClrTx/>
                        <a:buSzTx/>
                        <a:buFontTx/>
                        <a:buNone/>
                        <a:tabLst/>
                        <a:defRPr/>
                      </a:pPr>
                      <a:r>
                        <a:rPr kumimoji="1" lang="ja-JP" altLang="en-US" sz="1000" b="0" dirty="0" smtClean="0">
                          <a:solidFill>
                            <a:schemeClr val="tx1"/>
                          </a:solidFill>
                        </a:rPr>
                        <a:t>　</a:t>
                      </a:r>
                      <a:r>
                        <a:rPr kumimoji="1" lang="ja-JP" altLang="en-US" sz="1000" b="0" dirty="0" smtClean="0">
                          <a:solidFill>
                            <a:schemeClr val="tx1"/>
                          </a:solidFill>
                          <a:latin typeface="+mn-ea"/>
                          <a:ea typeface="+mn-ea"/>
                        </a:rPr>
                        <a:t>管内市町村の評価指標</a:t>
                      </a:r>
                      <a:r>
                        <a:rPr kumimoji="1" lang="en-US" altLang="ja-JP" sz="1000" b="0" dirty="0" smtClean="0">
                          <a:solidFill>
                            <a:schemeClr val="tx1"/>
                          </a:solidFill>
                          <a:latin typeface="+mn-ea"/>
                          <a:ea typeface="+mn-ea"/>
                        </a:rPr>
                        <a:t>Ⅱ</a:t>
                      </a:r>
                      <a:r>
                        <a:rPr kumimoji="1" lang="ja-JP" altLang="en-US" sz="1000" b="0" dirty="0" smtClean="0">
                          <a:solidFill>
                            <a:schemeClr val="tx1"/>
                          </a:solidFill>
                          <a:latin typeface="+mn-ea"/>
                          <a:ea typeface="+mn-ea"/>
                        </a:rPr>
                        <a:t>（６）⑤得点の達成状況</a:t>
                      </a:r>
                    </a:p>
                  </a:txBody>
                  <a:tcPr anchor="ctr"/>
                </a:tc>
                <a:tc>
                  <a:txBody>
                    <a:bodyPr/>
                    <a:lstStyle/>
                    <a:p>
                      <a:pPr algn="ctr"/>
                      <a:r>
                        <a:rPr kumimoji="1" lang="en-US" altLang="ja-JP" sz="1100" dirty="0" smtClean="0">
                          <a:solidFill>
                            <a:schemeClr val="tx1"/>
                          </a:solidFill>
                          <a:latin typeface="+mn-ea"/>
                          <a:ea typeface="+mn-ea"/>
                        </a:rPr>
                        <a:t>15</a:t>
                      </a:r>
                      <a:endParaRPr kumimoji="1" lang="ja-JP" altLang="en-US" sz="1100" dirty="0">
                        <a:solidFill>
                          <a:schemeClr val="tx1"/>
                        </a:solidFill>
                        <a:latin typeface="+mn-ea"/>
                        <a:ea typeface="+mn-ea"/>
                      </a:endParaRPr>
                    </a:p>
                  </a:txBody>
                  <a:tcPr anchor="ctr"/>
                </a:tc>
                <a:tc>
                  <a:txBody>
                    <a:bodyPr/>
                    <a:lstStyle/>
                    <a:p>
                      <a:pPr algn="ctr"/>
                      <a:r>
                        <a:rPr kumimoji="1" lang="en-US" altLang="ja-JP" sz="1100" dirty="0" smtClean="0">
                          <a:solidFill>
                            <a:schemeClr val="tx1"/>
                          </a:solidFill>
                          <a:latin typeface="+mn-ea"/>
                          <a:ea typeface="+mn-ea"/>
                        </a:rPr>
                        <a:t>7.7</a:t>
                      </a:r>
                      <a:endParaRPr kumimoji="1" lang="ja-JP" altLang="en-US" sz="1100" dirty="0">
                        <a:solidFill>
                          <a:schemeClr val="tx1"/>
                        </a:solidFill>
                        <a:latin typeface="+mn-ea"/>
                        <a:ea typeface="+mn-ea"/>
                      </a:endParaRPr>
                    </a:p>
                  </a:txBody>
                  <a:tcPr anchor="ctr"/>
                </a:tc>
                <a:extLst>
                  <a:ext uri="{0D108BD9-81ED-4DB2-BD59-A6C34878D82A}">
                    <a16:rowId xmlns:a16="http://schemas.microsoft.com/office/drawing/2014/main" val="431345097"/>
                  </a:ext>
                </a:extLst>
              </a:tr>
            </a:tbl>
          </a:graphicData>
        </a:graphic>
      </p:graphicFrame>
      <p:graphicFrame>
        <p:nvGraphicFramePr>
          <p:cNvPr id="7" name="グラフ 6"/>
          <p:cNvGraphicFramePr>
            <a:graphicFrameLocks/>
          </p:cNvGraphicFramePr>
          <p:nvPr>
            <p:extLst/>
          </p:nvPr>
        </p:nvGraphicFramePr>
        <p:xfrm>
          <a:off x="118399" y="1961805"/>
          <a:ext cx="9585556" cy="460304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985272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正方形/長方形 27"/>
          <p:cNvSpPr/>
          <p:nvPr/>
        </p:nvSpPr>
        <p:spPr>
          <a:xfrm>
            <a:off x="0" y="-27383"/>
            <a:ext cx="9906000" cy="36236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393" tIns="45697" rIns="91393" bIns="45697" anchor="ctr"/>
          <a:lstStyle/>
          <a:p>
            <a:pPr algn="ctr"/>
            <a:r>
              <a:rPr lang="en-US" altLang="ja-JP" sz="2000" b="1" dirty="0" smtClean="0">
                <a:latin typeface="Meiryo UI" panose="020B0604030504040204" pitchFamily="50" charset="-128"/>
                <a:ea typeface="Meiryo UI" panose="020B0604030504040204" pitchFamily="50" charset="-128"/>
              </a:rPr>
              <a:t>2019</a:t>
            </a:r>
            <a:r>
              <a:rPr lang="ja-JP" altLang="en-US" sz="2000" b="1" dirty="0">
                <a:latin typeface="Meiryo UI" panose="020B0604030504040204" pitchFamily="50" charset="-128"/>
                <a:ea typeface="Meiryo UI" panose="020B0604030504040204" pitchFamily="50" charset="-128"/>
              </a:rPr>
              <a:t>年度（都道府県分） 　　</a:t>
            </a:r>
            <a:r>
              <a:rPr lang="en-US" altLang="ja-JP" sz="2000" b="1" dirty="0">
                <a:latin typeface="Meiryo UI" panose="020B0604030504040204" pitchFamily="50" charset="-128"/>
                <a:ea typeface="Meiryo UI" panose="020B0604030504040204" pitchFamily="50" charset="-128"/>
              </a:rPr>
              <a:t>Ⅱ</a:t>
            </a:r>
            <a:r>
              <a:rPr lang="ja-JP" altLang="ja-JP" sz="2000" b="1" dirty="0">
                <a:latin typeface="Meiryo UI" panose="020B0604030504040204" pitchFamily="50" charset="-128"/>
                <a:ea typeface="Meiryo UI" panose="020B0604030504040204" pitchFamily="50" charset="-128"/>
              </a:rPr>
              <a:t>（３）生活支援体制整備等</a:t>
            </a:r>
            <a:endParaRPr lang="ja-JP" altLang="ja-JP" sz="2000" dirty="0">
              <a:latin typeface="Meiryo UI" panose="020B0604030504040204" pitchFamily="50" charset="-128"/>
              <a:ea typeface="Meiryo UI" panose="020B0604030504040204" pitchFamily="50" charset="-128"/>
            </a:endParaRPr>
          </a:p>
        </p:txBody>
      </p:sp>
      <p:sp>
        <p:nvSpPr>
          <p:cNvPr id="27" name="スライド番号プレースホルダー 3">
            <a:extLst>
              <a:ext uri="{FF2B5EF4-FFF2-40B4-BE49-F238E27FC236}">
                <a16:creationId xmlns:a16="http://schemas.microsoft.com/office/drawing/2014/main" id="{8537117C-0A37-4387-89BE-51510082BF6F}"/>
              </a:ext>
            </a:extLst>
          </p:cNvPr>
          <p:cNvSpPr>
            <a:spLocks noGrp="1"/>
          </p:cNvSpPr>
          <p:nvPr>
            <p:ph type="sldNum" sz="quarter" idx="12"/>
          </p:nvPr>
        </p:nvSpPr>
        <p:spPr>
          <a:xfrm>
            <a:off x="7421483" y="6461780"/>
            <a:ext cx="2311400" cy="365125"/>
          </a:xfrm>
        </p:spPr>
        <p:txBody>
          <a:bodyPr/>
          <a:lstStyle/>
          <a:p>
            <a:pPr>
              <a:defRPr/>
            </a:pPr>
            <a:r>
              <a:rPr lang="en-US" altLang="ja-JP" sz="1100" dirty="0">
                <a:solidFill>
                  <a:schemeClr val="tx1"/>
                </a:solidFill>
                <a:latin typeface="+mn-ea"/>
              </a:rPr>
              <a:t>7</a:t>
            </a:r>
            <a:endParaRPr kumimoji="1" lang="ja-JP" altLang="en-US" sz="1100" dirty="0">
              <a:solidFill>
                <a:schemeClr val="tx1"/>
              </a:solidFill>
              <a:latin typeface="+mn-ea"/>
            </a:endParaRPr>
          </a:p>
        </p:txBody>
      </p:sp>
      <p:graphicFrame>
        <p:nvGraphicFramePr>
          <p:cNvPr id="3" name="表 2"/>
          <p:cNvGraphicFramePr>
            <a:graphicFrameLocks noGrp="1"/>
          </p:cNvGraphicFramePr>
          <p:nvPr>
            <p:extLst/>
          </p:nvPr>
        </p:nvGraphicFramePr>
        <p:xfrm>
          <a:off x="109773" y="397435"/>
          <a:ext cx="9650464" cy="1844040"/>
        </p:xfrm>
        <a:graphic>
          <a:graphicData uri="http://schemas.openxmlformats.org/drawingml/2006/table">
            <a:tbl>
              <a:tblPr firstRow="1" bandRow="1">
                <a:tableStyleId>{5C22544A-7EE6-4342-B048-85BDC9FD1C3A}</a:tableStyleId>
              </a:tblPr>
              <a:tblGrid>
                <a:gridCol w="226184">
                  <a:extLst>
                    <a:ext uri="{9D8B030D-6E8A-4147-A177-3AD203B41FA5}">
                      <a16:colId xmlns:a16="http://schemas.microsoft.com/office/drawing/2014/main" val="897722632"/>
                    </a:ext>
                  </a:extLst>
                </a:gridCol>
                <a:gridCol w="3672000">
                  <a:extLst>
                    <a:ext uri="{9D8B030D-6E8A-4147-A177-3AD203B41FA5}">
                      <a16:colId xmlns:a16="http://schemas.microsoft.com/office/drawing/2014/main" val="1624404869"/>
                    </a:ext>
                  </a:extLst>
                </a:gridCol>
                <a:gridCol w="468000">
                  <a:extLst>
                    <a:ext uri="{9D8B030D-6E8A-4147-A177-3AD203B41FA5}">
                      <a16:colId xmlns:a16="http://schemas.microsoft.com/office/drawing/2014/main" val="2178782984"/>
                    </a:ext>
                  </a:extLst>
                </a:gridCol>
                <a:gridCol w="468000">
                  <a:extLst>
                    <a:ext uri="{9D8B030D-6E8A-4147-A177-3AD203B41FA5}">
                      <a16:colId xmlns:a16="http://schemas.microsoft.com/office/drawing/2014/main" val="300635064"/>
                    </a:ext>
                  </a:extLst>
                </a:gridCol>
                <a:gridCol w="208280">
                  <a:extLst>
                    <a:ext uri="{9D8B030D-6E8A-4147-A177-3AD203B41FA5}">
                      <a16:colId xmlns:a16="http://schemas.microsoft.com/office/drawing/2014/main" val="1573169666"/>
                    </a:ext>
                  </a:extLst>
                </a:gridCol>
                <a:gridCol w="3672000">
                  <a:extLst>
                    <a:ext uri="{9D8B030D-6E8A-4147-A177-3AD203B41FA5}">
                      <a16:colId xmlns:a16="http://schemas.microsoft.com/office/drawing/2014/main" val="303702360"/>
                    </a:ext>
                  </a:extLst>
                </a:gridCol>
                <a:gridCol w="468000">
                  <a:extLst>
                    <a:ext uri="{9D8B030D-6E8A-4147-A177-3AD203B41FA5}">
                      <a16:colId xmlns:a16="http://schemas.microsoft.com/office/drawing/2014/main" val="3731451585"/>
                    </a:ext>
                  </a:extLst>
                </a:gridCol>
                <a:gridCol w="468000">
                  <a:extLst>
                    <a:ext uri="{9D8B030D-6E8A-4147-A177-3AD203B41FA5}">
                      <a16:colId xmlns:a16="http://schemas.microsoft.com/office/drawing/2014/main" val="3177399367"/>
                    </a:ext>
                  </a:extLst>
                </a:gridCol>
              </a:tblGrid>
              <a:tr h="230108">
                <a:tc>
                  <a:txBody>
                    <a:bodyPr/>
                    <a:lstStyle/>
                    <a:p>
                      <a:pPr algn="ctr"/>
                      <a:endParaRPr kumimoji="1" lang="ja-JP" altLang="en-US" sz="1100" dirty="0">
                        <a:latin typeface="+mn-ea"/>
                        <a:ea typeface="+mn-ea"/>
                      </a:endParaRPr>
                    </a:p>
                  </a:txBody>
                  <a:tcPr anchor="ctr"/>
                </a:tc>
                <a:tc>
                  <a:txBody>
                    <a:bodyPr/>
                    <a:lstStyle/>
                    <a:p>
                      <a:pPr algn="ctr"/>
                      <a:r>
                        <a:rPr kumimoji="1" lang="ja-JP" altLang="en-US" sz="1050" dirty="0" smtClean="0">
                          <a:latin typeface="+mn-ea"/>
                          <a:ea typeface="+mn-ea"/>
                        </a:rPr>
                        <a:t>評価指標</a:t>
                      </a:r>
                      <a:endParaRPr kumimoji="1" lang="ja-JP" altLang="en-US" sz="1050" dirty="0">
                        <a:latin typeface="+mn-ea"/>
                        <a:ea typeface="+mn-ea"/>
                      </a:endParaRPr>
                    </a:p>
                  </a:txBody>
                  <a:tcPr/>
                </a:tc>
                <a:tc>
                  <a:txBody>
                    <a:bodyPr/>
                    <a:lstStyle/>
                    <a:p>
                      <a:pPr algn="ctr"/>
                      <a:r>
                        <a:rPr kumimoji="1" lang="ja-JP" altLang="en-US" sz="1050" dirty="0" smtClean="0">
                          <a:latin typeface="+mn-ea"/>
                          <a:ea typeface="+mn-ea"/>
                        </a:rPr>
                        <a:t>得点</a:t>
                      </a:r>
                      <a:endParaRPr kumimoji="1" lang="ja-JP" altLang="en-US" sz="1050" dirty="0">
                        <a:latin typeface="+mn-ea"/>
                        <a:ea typeface="+mn-ea"/>
                      </a:endParaRPr>
                    </a:p>
                  </a:txBody>
                  <a:tcPr anchor="ctr"/>
                </a:tc>
                <a:tc>
                  <a:txBody>
                    <a:bodyPr/>
                    <a:lstStyle/>
                    <a:p>
                      <a:pPr algn="ctr"/>
                      <a:r>
                        <a:rPr kumimoji="1" lang="ja-JP" altLang="en-US" sz="1050" dirty="0" smtClean="0">
                          <a:latin typeface="+mn-ea"/>
                          <a:ea typeface="+mn-ea"/>
                        </a:rPr>
                        <a:t>平均</a:t>
                      </a:r>
                      <a:endParaRPr kumimoji="1" lang="ja-JP" altLang="en-US" sz="1050" dirty="0">
                        <a:latin typeface="+mn-ea"/>
                        <a:ea typeface="+mn-ea"/>
                      </a:endParaRPr>
                    </a:p>
                  </a:txBody>
                  <a:tcPr anchor="ctr"/>
                </a:tc>
                <a:tc>
                  <a:txBody>
                    <a:bodyPr/>
                    <a:lstStyle/>
                    <a:p>
                      <a:pPr algn="ctr"/>
                      <a:endParaRPr kumimoji="1" lang="ja-JP" altLang="en-US" sz="1050" dirty="0">
                        <a:latin typeface="+mn-ea"/>
                        <a:ea typeface="+mn-ea"/>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dirty="0" smtClean="0">
                          <a:latin typeface="+mn-ea"/>
                          <a:ea typeface="+mn-ea"/>
                        </a:rPr>
                        <a:t>評価指標</a:t>
                      </a:r>
                    </a:p>
                  </a:txBody>
                  <a:tcPr anchor="ctr"/>
                </a:tc>
                <a:tc>
                  <a:txBody>
                    <a:bodyPr/>
                    <a:lstStyle/>
                    <a:p>
                      <a:pPr algn="ctr"/>
                      <a:r>
                        <a:rPr kumimoji="1" lang="ja-JP" altLang="en-US" sz="1050" dirty="0" smtClean="0">
                          <a:latin typeface="+mn-ea"/>
                          <a:ea typeface="+mn-ea"/>
                        </a:rPr>
                        <a:t>得点</a:t>
                      </a:r>
                      <a:endParaRPr kumimoji="1" lang="ja-JP" altLang="en-US" sz="1050" dirty="0">
                        <a:latin typeface="+mn-ea"/>
                        <a:ea typeface="+mn-ea"/>
                      </a:endParaRPr>
                    </a:p>
                  </a:txBody>
                  <a:tcPr anchor="ctr"/>
                </a:tc>
                <a:tc>
                  <a:txBody>
                    <a:bodyPr/>
                    <a:lstStyle/>
                    <a:p>
                      <a:pPr algn="ctr"/>
                      <a:r>
                        <a:rPr kumimoji="1" lang="ja-JP" altLang="en-US" sz="1050" dirty="0" smtClean="0">
                          <a:latin typeface="+mn-ea"/>
                          <a:ea typeface="+mn-ea"/>
                        </a:rPr>
                        <a:t>平均</a:t>
                      </a:r>
                      <a:endParaRPr kumimoji="1" lang="ja-JP" altLang="en-US" sz="1050" dirty="0">
                        <a:latin typeface="+mn-ea"/>
                        <a:ea typeface="+mn-ea"/>
                      </a:endParaRPr>
                    </a:p>
                  </a:txBody>
                  <a:tcPr anchor="ctr"/>
                </a:tc>
                <a:extLst>
                  <a:ext uri="{0D108BD9-81ED-4DB2-BD59-A6C34878D82A}">
                    <a16:rowId xmlns:a16="http://schemas.microsoft.com/office/drawing/2014/main" val="2535473127"/>
                  </a:ext>
                </a:extLst>
              </a:tr>
              <a:tr h="203036">
                <a:tc gridSpan="8">
                  <a:txBody>
                    <a:bodyPr/>
                    <a:lstStyle/>
                    <a:p>
                      <a:r>
                        <a:rPr kumimoji="1" lang="ja-JP" altLang="ja-JP" sz="900" kern="1200" dirty="0" smtClean="0">
                          <a:solidFill>
                            <a:schemeClr val="dk1"/>
                          </a:solidFill>
                          <a:effectLst/>
                          <a:latin typeface="+mn-lt"/>
                          <a:ea typeface="+mn-ea"/>
                          <a:cs typeface="+mn-cs"/>
                        </a:rPr>
                        <a:t>生活支援体制の整備に関し、市町村の進捗状況を把握し、広域的調整に関する支援を行っているか。</a:t>
                      </a:r>
                    </a:p>
                  </a:txBody>
                  <a:tcPr anchor="ctr"/>
                </a:tc>
                <a:tc hMerge="1">
                  <a:txBody>
                    <a:bodyPr/>
                    <a:lstStyle/>
                    <a:p>
                      <a:pPr marL="0" marR="0" indent="0" algn="l" defTabSz="917509" rtl="0" eaLnBrk="1" fontAlgn="auto" latinLnBrk="0" hangingPunct="1">
                        <a:lnSpc>
                          <a:spcPct val="100000"/>
                        </a:lnSpc>
                        <a:spcBef>
                          <a:spcPts val="0"/>
                        </a:spcBef>
                        <a:spcAft>
                          <a:spcPts val="0"/>
                        </a:spcAft>
                        <a:buClrTx/>
                        <a:buSzTx/>
                        <a:buFontTx/>
                        <a:buNone/>
                        <a:tabLst/>
                        <a:defRPr/>
                      </a:pPr>
                      <a:endParaRPr kumimoji="1" lang="en-US" altLang="ja-JP" sz="1000" b="0" dirty="0" smtClean="0">
                        <a:solidFill>
                          <a:schemeClr val="tx1"/>
                        </a:solidFill>
                      </a:endParaRPr>
                    </a:p>
                  </a:txBody>
                  <a:tcPr/>
                </a:tc>
                <a:tc hMerge="1">
                  <a:txBody>
                    <a:bodyPr/>
                    <a:lstStyle/>
                    <a:p>
                      <a:endParaRPr kumimoji="1" lang="ja-JP" altLang="en-US"/>
                    </a:p>
                  </a:txBody>
                  <a:tcPr/>
                </a:tc>
                <a:tc hMerge="1">
                  <a:txBody>
                    <a:bodyPr/>
                    <a:lstStyle/>
                    <a:p>
                      <a:pPr algn="ctr"/>
                      <a:endParaRPr kumimoji="1" lang="ja-JP" altLang="en-US" sz="1000" dirty="0">
                        <a:latin typeface="+mn-ea"/>
                        <a:ea typeface="+mn-ea"/>
                      </a:endParaRPr>
                    </a:p>
                  </a:txBody>
                  <a:tcPr anchor="ctr"/>
                </a:tc>
                <a:tc hMerge="1">
                  <a:txBody>
                    <a:bodyPr/>
                    <a:lstStyle/>
                    <a:p>
                      <a:pPr marL="0" marR="0" indent="0" algn="l" defTabSz="917509" rtl="0" eaLnBrk="1" fontAlgn="auto" latinLnBrk="0" hangingPunct="1">
                        <a:lnSpc>
                          <a:spcPct val="100000"/>
                        </a:lnSpc>
                        <a:spcBef>
                          <a:spcPts val="0"/>
                        </a:spcBef>
                        <a:spcAft>
                          <a:spcPts val="0"/>
                        </a:spcAft>
                        <a:buClrTx/>
                        <a:buSzTx/>
                        <a:buFontTx/>
                        <a:buNone/>
                        <a:tabLst/>
                        <a:defRPr/>
                      </a:pPr>
                      <a:endParaRPr lang="en-US" altLang="ja-JP" sz="1100" b="0" i="0" u="none" strike="noStrike" dirty="0" smtClean="0">
                        <a:solidFill>
                          <a:schemeClr val="tx1"/>
                        </a:solidFill>
                        <a:effectLst/>
                        <a:latin typeface="ＭＳ Ｐゴシック"/>
                      </a:endParaRPr>
                    </a:p>
                  </a:txBody>
                  <a:tcPr/>
                </a:tc>
                <a:tc hMerge="1">
                  <a:txBody>
                    <a:bodyPr/>
                    <a:lstStyle/>
                    <a:p>
                      <a:pPr marL="0" marR="0" indent="0" algn="l" defTabSz="917509" rtl="0" eaLnBrk="1" fontAlgn="auto" latinLnBrk="0" hangingPunct="1">
                        <a:lnSpc>
                          <a:spcPct val="100000"/>
                        </a:lnSpc>
                        <a:spcBef>
                          <a:spcPts val="0"/>
                        </a:spcBef>
                        <a:spcAft>
                          <a:spcPts val="0"/>
                        </a:spcAft>
                        <a:buClrTx/>
                        <a:buSzTx/>
                        <a:buFontTx/>
                        <a:buNone/>
                        <a:tabLst/>
                        <a:defRPr/>
                      </a:pPr>
                      <a:endParaRPr lang="en-US" altLang="ja-JP" sz="1100" b="0" i="0" u="none" strike="noStrike" dirty="0" smtClean="0">
                        <a:solidFill>
                          <a:schemeClr val="tx1"/>
                        </a:solidFill>
                        <a:effectLst/>
                        <a:latin typeface="ＭＳ Ｐゴシック"/>
                      </a:endParaRPr>
                    </a:p>
                  </a:txBody>
                  <a:tcPr/>
                </a:tc>
                <a:tc hMerge="1">
                  <a:txBody>
                    <a:bodyPr/>
                    <a:lstStyle/>
                    <a:p>
                      <a:pPr marL="0" marR="0" indent="0" algn="l" defTabSz="917509" rtl="0" eaLnBrk="1" fontAlgn="auto" latinLnBrk="0" hangingPunct="1">
                        <a:lnSpc>
                          <a:spcPct val="100000"/>
                        </a:lnSpc>
                        <a:spcBef>
                          <a:spcPts val="0"/>
                        </a:spcBef>
                        <a:spcAft>
                          <a:spcPts val="0"/>
                        </a:spcAft>
                        <a:buClrTx/>
                        <a:buSzTx/>
                        <a:buFontTx/>
                        <a:buNone/>
                        <a:tabLst/>
                        <a:defRPr/>
                      </a:pPr>
                      <a:endParaRPr lang="en-US" altLang="ja-JP" sz="1100" b="0" i="0" u="none" strike="noStrike" dirty="0" smtClean="0">
                        <a:solidFill>
                          <a:schemeClr val="tx1"/>
                        </a:solidFill>
                        <a:effectLst/>
                        <a:latin typeface="ＭＳ Ｐゴシック"/>
                      </a:endParaRPr>
                    </a:p>
                  </a:txBody>
                  <a:tcPr/>
                </a:tc>
                <a:tc hMerge="1">
                  <a:txBody>
                    <a:bodyPr/>
                    <a:lstStyle/>
                    <a:p>
                      <a:pPr marL="0" marR="0" indent="0" algn="l" defTabSz="917509" rtl="0" eaLnBrk="1" fontAlgn="auto" latinLnBrk="0" hangingPunct="1">
                        <a:lnSpc>
                          <a:spcPct val="100000"/>
                        </a:lnSpc>
                        <a:spcBef>
                          <a:spcPts val="0"/>
                        </a:spcBef>
                        <a:spcAft>
                          <a:spcPts val="0"/>
                        </a:spcAft>
                        <a:buClrTx/>
                        <a:buSzTx/>
                        <a:buFontTx/>
                        <a:buNone/>
                        <a:tabLst/>
                        <a:defRPr/>
                      </a:pPr>
                      <a:endParaRPr lang="en-US" altLang="ja-JP" sz="1100" b="0" i="0" u="none" strike="noStrike" dirty="0" smtClean="0">
                        <a:solidFill>
                          <a:schemeClr val="tx1"/>
                        </a:solidFill>
                        <a:effectLst/>
                        <a:latin typeface="ＭＳ Ｐゴシック"/>
                      </a:endParaRPr>
                    </a:p>
                  </a:txBody>
                  <a:tcPr/>
                </a:tc>
                <a:extLst>
                  <a:ext uri="{0D108BD9-81ED-4DB2-BD59-A6C34878D82A}">
                    <a16:rowId xmlns:a16="http://schemas.microsoft.com/office/drawing/2014/main" val="933404504"/>
                  </a:ext>
                </a:extLst>
              </a:tr>
              <a:tr h="230108">
                <a:tc>
                  <a:txBody>
                    <a:bodyPr/>
                    <a:lstStyle/>
                    <a:p>
                      <a:pPr algn="ctr"/>
                      <a:r>
                        <a:rPr kumimoji="1" lang="ja-JP" altLang="en-US" sz="900" dirty="0" smtClean="0">
                          <a:latin typeface="+mn-ea"/>
                          <a:ea typeface="+mn-ea"/>
                        </a:rPr>
                        <a:t>ア</a:t>
                      </a:r>
                      <a:endParaRPr kumimoji="1" lang="ja-JP" altLang="en-US" sz="900" dirty="0">
                        <a:latin typeface="+mn-ea"/>
                        <a:ea typeface="+mn-ea"/>
                      </a:endParaRPr>
                    </a:p>
                  </a:txBody>
                  <a:tcPr anchor="ctr"/>
                </a:tc>
                <a:tc>
                  <a:txBody>
                    <a:bodyPr/>
                    <a:lstStyle/>
                    <a:p>
                      <a:r>
                        <a:rPr kumimoji="1" lang="ja-JP" altLang="en-US" sz="900" kern="1200" dirty="0" smtClean="0">
                          <a:solidFill>
                            <a:schemeClr val="dk1"/>
                          </a:solidFill>
                          <a:effectLst/>
                          <a:latin typeface="+mn-lt"/>
                          <a:ea typeface="+mn-ea"/>
                          <a:cs typeface="+mn-cs"/>
                        </a:rPr>
                        <a:t>　</a:t>
                      </a:r>
                      <a:r>
                        <a:rPr kumimoji="1" lang="ja-JP" altLang="ja-JP" sz="900" kern="1200" dirty="0" smtClean="0">
                          <a:solidFill>
                            <a:schemeClr val="dk1"/>
                          </a:solidFill>
                          <a:effectLst/>
                          <a:latin typeface="+mn-lt"/>
                          <a:ea typeface="+mn-ea"/>
                          <a:cs typeface="+mn-cs"/>
                        </a:rPr>
                        <a:t>研修等の実施により生活支援コーディネータ－を養成している</a:t>
                      </a:r>
                      <a:r>
                        <a:rPr kumimoji="1" lang="ja-JP" altLang="en-US" sz="900" kern="1200" dirty="0" smtClean="0">
                          <a:solidFill>
                            <a:schemeClr val="dk1"/>
                          </a:solidFill>
                          <a:effectLst/>
                          <a:latin typeface="+mn-lt"/>
                          <a:ea typeface="+mn-ea"/>
                          <a:cs typeface="+mn-cs"/>
                        </a:rPr>
                        <a:t>。</a:t>
                      </a:r>
                      <a:endParaRPr kumimoji="1" lang="ja-JP" altLang="ja-JP" sz="900" kern="1200" dirty="0" smtClean="0">
                        <a:solidFill>
                          <a:schemeClr val="dk1"/>
                        </a:solidFill>
                        <a:effectLst/>
                        <a:latin typeface="+mn-lt"/>
                        <a:ea typeface="+mn-ea"/>
                        <a:cs typeface="+mn-cs"/>
                      </a:endParaRPr>
                    </a:p>
                  </a:txBody>
                  <a:tcPr anchor="ctr"/>
                </a:tc>
                <a:tc>
                  <a:txBody>
                    <a:bodyPr/>
                    <a:lstStyle/>
                    <a:p>
                      <a:pPr algn="ctr"/>
                      <a:r>
                        <a:rPr kumimoji="1" lang="en-US" altLang="ja-JP" sz="1100" dirty="0" smtClean="0">
                          <a:latin typeface="+mn-ea"/>
                          <a:ea typeface="+mn-ea"/>
                        </a:rPr>
                        <a:t>6</a:t>
                      </a:r>
                      <a:endParaRPr kumimoji="1" lang="ja-JP" altLang="en-US" sz="1100" dirty="0">
                        <a:latin typeface="+mn-ea"/>
                        <a:ea typeface="+mn-ea"/>
                      </a:endParaRPr>
                    </a:p>
                  </a:txBody>
                  <a:tcPr anchor="ctr"/>
                </a:tc>
                <a:tc>
                  <a:txBody>
                    <a:bodyPr/>
                    <a:lstStyle/>
                    <a:p>
                      <a:pPr algn="ctr"/>
                      <a:r>
                        <a:rPr kumimoji="1" lang="en-US" altLang="ja-JP" sz="1100" dirty="0" smtClean="0">
                          <a:latin typeface="+mn-ea"/>
                          <a:ea typeface="+mn-ea"/>
                        </a:rPr>
                        <a:t>6</a:t>
                      </a:r>
                      <a:endParaRPr kumimoji="1" lang="ja-JP" altLang="en-US" sz="1100" dirty="0">
                        <a:latin typeface="+mn-ea"/>
                        <a:ea typeface="+mn-ea"/>
                      </a:endParaRPr>
                    </a:p>
                  </a:txBody>
                  <a:tcPr anchor="ctr"/>
                </a:tc>
                <a:tc>
                  <a:txBody>
                    <a:bodyPr/>
                    <a:lstStyle/>
                    <a:p>
                      <a:pPr algn="ctr"/>
                      <a:r>
                        <a:rPr kumimoji="1" lang="ja-JP" altLang="en-US" sz="900" dirty="0" smtClean="0">
                          <a:latin typeface="+mn-ea"/>
                          <a:ea typeface="+mn-ea"/>
                        </a:rPr>
                        <a:t>オ</a:t>
                      </a:r>
                      <a:endParaRPr kumimoji="1" lang="en-US" altLang="ja-JP" sz="900" dirty="0" smtClean="0">
                        <a:latin typeface="+mn-ea"/>
                        <a:ea typeface="+mn-ea"/>
                      </a:endParaRPr>
                    </a:p>
                  </a:txBody>
                  <a:tcPr anchor="ctr"/>
                </a:tc>
                <a:tc>
                  <a:txBody>
                    <a:bodyPr/>
                    <a:lstStyle/>
                    <a:p>
                      <a:r>
                        <a:rPr kumimoji="1" lang="ja-JP" altLang="en-US" sz="900" kern="1200" dirty="0" smtClean="0">
                          <a:solidFill>
                            <a:schemeClr val="dk1"/>
                          </a:solidFill>
                          <a:effectLst/>
                          <a:latin typeface="+mn-lt"/>
                          <a:ea typeface="+mn-ea"/>
                          <a:cs typeface="+mn-cs"/>
                        </a:rPr>
                        <a:t>好事例の発信を行っている。</a:t>
                      </a:r>
                      <a:endParaRPr kumimoji="1" lang="ja-JP" altLang="ja-JP" sz="900" kern="1200" dirty="0" smtClean="0">
                        <a:solidFill>
                          <a:schemeClr val="dk1"/>
                        </a:solidFill>
                        <a:effectLst/>
                        <a:latin typeface="+mn-lt"/>
                        <a:ea typeface="+mn-ea"/>
                        <a:cs typeface="+mn-cs"/>
                      </a:endParaRPr>
                    </a:p>
                  </a:txBody>
                  <a:tcPr anchor="ctr"/>
                </a:tc>
                <a:tc>
                  <a:txBody>
                    <a:bodyPr/>
                    <a:lstStyle/>
                    <a:p>
                      <a:pPr algn="ctr"/>
                      <a:r>
                        <a:rPr kumimoji="1" lang="en-US" altLang="ja-JP" sz="1100" dirty="0" smtClean="0">
                          <a:latin typeface="+mn-ea"/>
                          <a:ea typeface="+mn-ea"/>
                        </a:rPr>
                        <a:t>6</a:t>
                      </a:r>
                      <a:endParaRPr kumimoji="1" lang="ja-JP" altLang="en-US" sz="1100" dirty="0">
                        <a:latin typeface="+mn-ea"/>
                        <a:ea typeface="+mn-ea"/>
                      </a:endParaRPr>
                    </a:p>
                  </a:txBody>
                  <a:tcPr anchor="ctr"/>
                </a:tc>
                <a:tc>
                  <a:txBody>
                    <a:bodyPr/>
                    <a:lstStyle/>
                    <a:p>
                      <a:pPr algn="ctr"/>
                      <a:r>
                        <a:rPr kumimoji="1" lang="en-US" altLang="ja-JP" sz="1100" dirty="0" smtClean="0">
                          <a:latin typeface="+mn-ea"/>
                          <a:ea typeface="+mn-ea"/>
                        </a:rPr>
                        <a:t>6</a:t>
                      </a:r>
                      <a:endParaRPr kumimoji="1" lang="ja-JP" altLang="en-US" sz="1100" dirty="0">
                        <a:latin typeface="+mn-ea"/>
                        <a:ea typeface="+mn-ea"/>
                      </a:endParaRPr>
                    </a:p>
                  </a:txBody>
                  <a:tcPr anchor="ctr"/>
                </a:tc>
                <a:extLst>
                  <a:ext uri="{0D108BD9-81ED-4DB2-BD59-A6C34878D82A}">
                    <a16:rowId xmlns:a16="http://schemas.microsoft.com/office/drawing/2014/main" val="399234344"/>
                  </a:ext>
                </a:extLst>
              </a:tr>
              <a:tr h="324858">
                <a:tc>
                  <a:txBody>
                    <a:bodyPr/>
                    <a:lstStyle/>
                    <a:p>
                      <a:pPr algn="ctr"/>
                      <a:r>
                        <a:rPr kumimoji="1" lang="ja-JP" altLang="en-US" sz="900" dirty="0" smtClean="0">
                          <a:latin typeface="+mn-ea"/>
                          <a:ea typeface="+mn-ea"/>
                        </a:rPr>
                        <a:t>イ</a:t>
                      </a:r>
                      <a:endParaRPr kumimoji="1" lang="ja-JP" altLang="en-US" sz="900" dirty="0">
                        <a:latin typeface="+mn-ea"/>
                        <a:ea typeface="+mn-ea"/>
                      </a:endParaRPr>
                    </a:p>
                  </a:txBody>
                  <a:tcPr anchor="ctr"/>
                </a:tc>
                <a:tc>
                  <a:txBody>
                    <a:bodyPr/>
                    <a:lstStyle/>
                    <a:p>
                      <a:r>
                        <a:rPr kumimoji="1" lang="ja-JP" altLang="en-US" sz="900" kern="1200" dirty="0" smtClean="0">
                          <a:solidFill>
                            <a:schemeClr val="dk1"/>
                          </a:solidFill>
                          <a:effectLst/>
                          <a:latin typeface="+mn-lt"/>
                          <a:ea typeface="+mn-ea"/>
                          <a:cs typeface="+mn-cs"/>
                        </a:rPr>
                        <a:t>　</a:t>
                      </a:r>
                      <a:r>
                        <a:rPr kumimoji="1" lang="ja-JP" altLang="ja-JP" sz="900" kern="1200" dirty="0" smtClean="0">
                          <a:solidFill>
                            <a:schemeClr val="dk1"/>
                          </a:solidFill>
                          <a:effectLst/>
                          <a:latin typeface="+mn-lt"/>
                          <a:ea typeface="+mn-ea"/>
                          <a:cs typeface="+mn-cs"/>
                        </a:rPr>
                        <a:t>市町村、ＮＰＯ、ボランティア、民間事業者等を対象とした普及啓発活動を実施している</a:t>
                      </a:r>
                      <a:r>
                        <a:rPr kumimoji="1" lang="ja-JP" altLang="en-US" sz="900" kern="1200" dirty="0" smtClean="0">
                          <a:solidFill>
                            <a:schemeClr val="dk1"/>
                          </a:solidFill>
                          <a:effectLst/>
                          <a:latin typeface="+mn-lt"/>
                          <a:ea typeface="+mn-ea"/>
                          <a:cs typeface="+mn-cs"/>
                        </a:rPr>
                        <a:t>。</a:t>
                      </a:r>
                      <a:endParaRPr kumimoji="1" lang="ja-JP" altLang="ja-JP" sz="900" kern="1200" dirty="0" smtClean="0">
                        <a:solidFill>
                          <a:schemeClr val="dk1"/>
                        </a:solidFill>
                        <a:effectLst/>
                        <a:latin typeface="+mn-lt"/>
                        <a:ea typeface="+mn-ea"/>
                        <a:cs typeface="+mn-cs"/>
                      </a:endParaRPr>
                    </a:p>
                  </a:txBody>
                  <a:tcPr anchor="ctr"/>
                </a:tc>
                <a:tc>
                  <a:txBody>
                    <a:bodyPr/>
                    <a:lstStyle/>
                    <a:p>
                      <a:pPr algn="ctr"/>
                      <a:r>
                        <a:rPr kumimoji="1" lang="en-US" altLang="ja-JP" sz="1100" dirty="0" smtClean="0">
                          <a:latin typeface="+mn-ea"/>
                          <a:ea typeface="+mn-ea"/>
                        </a:rPr>
                        <a:t>10</a:t>
                      </a:r>
                      <a:endParaRPr kumimoji="1" lang="ja-JP" altLang="en-US" sz="1100" dirty="0">
                        <a:latin typeface="+mn-ea"/>
                        <a:ea typeface="+mn-ea"/>
                      </a:endParaRPr>
                    </a:p>
                  </a:txBody>
                  <a:tcPr anchor="ctr"/>
                </a:tc>
                <a:tc>
                  <a:txBody>
                    <a:bodyPr/>
                    <a:lstStyle/>
                    <a:p>
                      <a:pPr algn="ctr"/>
                      <a:r>
                        <a:rPr kumimoji="1" lang="en-US" altLang="ja-JP" sz="1100" dirty="0" smtClean="0">
                          <a:latin typeface="+mn-ea"/>
                          <a:ea typeface="+mn-ea"/>
                        </a:rPr>
                        <a:t>8.9</a:t>
                      </a:r>
                    </a:p>
                  </a:txBody>
                  <a:tcPr anchor="ctr"/>
                </a:tc>
                <a:tc>
                  <a:txBody>
                    <a:bodyPr/>
                    <a:lstStyle/>
                    <a:p>
                      <a:pPr algn="ctr"/>
                      <a:r>
                        <a:rPr kumimoji="1" lang="ja-JP" altLang="en-US" sz="900" dirty="0" smtClean="0">
                          <a:latin typeface="+mn-ea"/>
                          <a:ea typeface="+mn-ea"/>
                        </a:rPr>
                        <a:t>カ</a:t>
                      </a:r>
                      <a:endParaRPr kumimoji="1" lang="ja-JP" altLang="en-US" sz="900" dirty="0">
                        <a:latin typeface="+mn-ea"/>
                        <a:ea typeface="+mn-ea"/>
                      </a:endParaRPr>
                    </a:p>
                  </a:txBody>
                  <a:tcPr anchor="ctr"/>
                </a:tc>
                <a:tc>
                  <a:txBody>
                    <a:bodyPr/>
                    <a:lstStyle/>
                    <a:p>
                      <a:r>
                        <a:rPr kumimoji="1" lang="ja-JP" altLang="en-US" sz="900" kern="1200" dirty="0" smtClean="0">
                          <a:solidFill>
                            <a:schemeClr val="dk1"/>
                          </a:solidFill>
                          <a:effectLst/>
                          <a:latin typeface="+mn-lt"/>
                          <a:ea typeface="+mn-ea"/>
                          <a:cs typeface="+mn-cs"/>
                        </a:rPr>
                        <a:t>　</a:t>
                      </a:r>
                      <a:r>
                        <a:rPr kumimoji="1" lang="ja-JP" altLang="ja-JP" sz="900" kern="1200" dirty="0" smtClean="0">
                          <a:solidFill>
                            <a:schemeClr val="dk1"/>
                          </a:solidFill>
                          <a:effectLst/>
                          <a:latin typeface="+mn-lt"/>
                          <a:ea typeface="+mn-ea"/>
                          <a:cs typeface="+mn-cs"/>
                        </a:rPr>
                        <a:t>市町村による情報交換の場を設定している</a:t>
                      </a:r>
                      <a:r>
                        <a:rPr kumimoji="1" lang="ja-JP" altLang="en-US" sz="900" kern="1200" dirty="0" smtClean="0">
                          <a:solidFill>
                            <a:schemeClr val="dk1"/>
                          </a:solidFill>
                          <a:effectLst/>
                          <a:latin typeface="+mn-lt"/>
                          <a:ea typeface="+mn-ea"/>
                          <a:cs typeface="+mn-cs"/>
                        </a:rPr>
                        <a:t>。</a:t>
                      </a:r>
                      <a:endParaRPr kumimoji="1" lang="ja-JP" altLang="ja-JP" sz="900" kern="1200" dirty="0" smtClean="0">
                        <a:solidFill>
                          <a:schemeClr val="dk1"/>
                        </a:solidFill>
                        <a:effectLst/>
                        <a:latin typeface="+mn-lt"/>
                        <a:ea typeface="+mn-ea"/>
                        <a:cs typeface="+mn-cs"/>
                      </a:endParaRPr>
                    </a:p>
                  </a:txBody>
                  <a:tcPr anchor="ctr"/>
                </a:tc>
                <a:tc>
                  <a:txBody>
                    <a:bodyPr/>
                    <a:lstStyle/>
                    <a:p>
                      <a:pPr algn="ctr"/>
                      <a:r>
                        <a:rPr kumimoji="1" lang="en-US" altLang="ja-JP" sz="1100" dirty="0" smtClean="0">
                          <a:latin typeface="+mn-ea"/>
                          <a:ea typeface="+mn-ea"/>
                        </a:rPr>
                        <a:t>10</a:t>
                      </a:r>
                    </a:p>
                  </a:txBody>
                  <a:tcPr anchor="ctr"/>
                </a:tc>
                <a:tc>
                  <a:txBody>
                    <a:bodyPr/>
                    <a:lstStyle/>
                    <a:p>
                      <a:pPr algn="ctr"/>
                      <a:r>
                        <a:rPr kumimoji="1" lang="en-US" altLang="ja-JP" sz="1100" dirty="0" smtClean="0">
                          <a:latin typeface="+mn-ea"/>
                          <a:ea typeface="+mn-ea"/>
                        </a:rPr>
                        <a:t>10</a:t>
                      </a:r>
                    </a:p>
                  </a:txBody>
                  <a:tcPr anchor="ctr"/>
                </a:tc>
                <a:extLst>
                  <a:ext uri="{0D108BD9-81ED-4DB2-BD59-A6C34878D82A}">
                    <a16:rowId xmlns:a16="http://schemas.microsoft.com/office/drawing/2014/main" val="4219815525"/>
                  </a:ext>
                </a:extLst>
              </a:tr>
              <a:tr h="324858">
                <a:tc>
                  <a:txBody>
                    <a:bodyPr/>
                    <a:lstStyle/>
                    <a:p>
                      <a:pPr algn="ctr"/>
                      <a:r>
                        <a:rPr kumimoji="1" lang="ja-JP" altLang="en-US" sz="900" dirty="0" smtClean="0">
                          <a:latin typeface="+mn-ea"/>
                          <a:ea typeface="+mn-ea"/>
                        </a:rPr>
                        <a:t>ウ</a:t>
                      </a:r>
                      <a:endParaRPr kumimoji="1" lang="ja-JP" altLang="en-US" sz="900" dirty="0">
                        <a:latin typeface="+mn-ea"/>
                        <a:ea typeface="+mn-ea"/>
                      </a:endParaRPr>
                    </a:p>
                  </a:txBody>
                  <a:tcPr anchor="ctr"/>
                </a:tc>
                <a:tc>
                  <a:txBody>
                    <a:bodyPr/>
                    <a:lstStyle/>
                    <a:p>
                      <a:r>
                        <a:rPr kumimoji="1" lang="ja-JP" altLang="en-US" sz="900" kern="1200" dirty="0" smtClean="0">
                          <a:solidFill>
                            <a:schemeClr val="dk1"/>
                          </a:solidFill>
                          <a:effectLst/>
                          <a:latin typeface="+mn-lt"/>
                          <a:ea typeface="+mn-ea"/>
                          <a:cs typeface="+mn-cs"/>
                        </a:rPr>
                        <a:t>　</a:t>
                      </a:r>
                      <a:r>
                        <a:rPr kumimoji="1" lang="ja-JP" altLang="ja-JP" sz="900" kern="1200" dirty="0" smtClean="0">
                          <a:solidFill>
                            <a:schemeClr val="dk1"/>
                          </a:solidFill>
                          <a:effectLst/>
                          <a:latin typeface="+mn-lt"/>
                          <a:ea typeface="+mn-ea"/>
                          <a:cs typeface="+mn-cs"/>
                        </a:rPr>
                        <a:t>生活支援・介護予防サービスを担う者のネットワーク化のための事業を実施している</a:t>
                      </a:r>
                      <a:r>
                        <a:rPr kumimoji="1" lang="ja-JP" altLang="en-US" sz="900" kern="1200" dirty="0" smtClean="0">
                          <a:solidFill>
                            <a:schemeClr val="dk1"/>
                          </a:solidFill>
                          <a:effectLst/>
                          <a:latin typeface="+mn-lt"/>
                          <a:ea typeface="+mn-ea"/>
                          <a:cs typeface="+mn-cs"/>
                        </a:rPr>
                        <a:t>。</a:t>
                      </a:r>
                      <a:endParaRPr kumimoji="1" lang="ja-JP" altLang="ja-JP" sz="900" kern="1200" dirty="0" smtClean="0">
                        <a:solidFill>
                          <a:schemeClr val="dk1"/>
                        </a:solidFill>
                        <a:effectLst/>
                        <a:latin typeface="+mn-lt"/>
                        <a:ea typeface="+mn-ea"/>
                        <a:cs typeface="+mn-cs"/>
                      </a:endParaRPr>
                    </a:p>
                  </a:txBody>
                  <a:tcPr anchor="ctr"/>
                </a:tc>
                <a:tc>
                  <a:txBody>
                    <a:bodyPr/>
                    <a:lstStyle/>
                    <a:p>
                      <a:pPr algn="ctr"/>
                      <a:r>
                        <a:rPr kumimoji="1" lang="en-US" altLang="ja-JP" sz="1100" dirty="0" smtClean="0">
                          <a:latin typeface="+mn-ea"/>
                          <a:ea typeface="+mn-ea"/>
                        </a:rPr>
                        <a:t>10</a:t>
                      </a:r>
                      <a:endParaRPr kumimoji="1" lang="ja-JP" altLang="en-US" sz="1100" dirty="0">
                        <a:latin typeface="+mn-ea"/>
                        <a:ea typeface="+mn-ea"/>
                      </a:endParaRPr>
                    </a:p>
                  </a:txBody>
                  <a:tcPr anchor="ctr"/>
                </a:tc>
                <a:tc>
                  <a:txBody>
                    <a:bodyPr/>
                    <a:lstStyle/>
                    <a:p>
                      <a:pPr algn="ctr"/>
                      <a:r>
                        <a:rPr kumimoji="1" lang="en-US" altLang="ja-JP" sz="1100" dirty="0" smtClean="0">
                          <a:latin typeface="+mn-ea"/>
                          <a:ea typeface="+mn-ea"/>
                        </a:rPr>
                        <a:t>8.9</a:t>
                      </a:r>
                      <a:endParaRPr kumimoji="1" lang="ja-JP" altLang="en-US" sz="1100" dirty="0">
                        <a:latin typeface="+mn-ea"/>
                        <a:ea typeface="+mn-ea"/>
                      </a:endParaRPr>
                    </a:p>
                  </a:txBody>
                  <a:tcPr anchor="ctr"/>
                </a:tc>
                <a:tc>
                  <a:txBody>
                    <a:bodyPr/>
                    <a:lstStyle/>
                    <a:p>
                      <a:pPr algn="ctr"/>
                      <a:r>
                        <a:rPr kumimoji="1" lang="ja-JP" altLang="en-US" sz="900" dirty="0" smtClean="0">
                          <a:latin typeface="+mn-ea"/>
                          <a:ea typeface="+mn-ea"/>
                        </a:rPr>
                        <a:t>キ</a:t>
                      </a:r>
                      <a:endParaRPr kumimoji="1" lang="ja-JP" altLang="en-US" sz="900" dirty="0">
                        <a:latin typeface="+mn-ea"/>
                        <a:ea typeface="+mn-ea"/>
                      </a:endParaRPr>
                    </a:p>
                  </a:txBody>
                  <a:tcPr anchor="ctr"/>
                </a:tc>
                <a:tc>
                  <a:txBody>
                    <a:bodyPr/>
                    <a:lstStyle/>
                    <a:p>
                      <a:r>
                        <a:rPr kumimoji="1" lang="ja-JP" altLang="en-US" sz="900" kern="1200" dirty="0" smtClean="0">
                          <a:solidFill>
                            <a:schemeClr val="dk1"/>
                          </a:solidFill>
                          <a:effectLst/>
                          <a:latin typeface="+mn-lt"/>
                          <a:ea typeface="+mn-ea"/>
                          <a:cs typeface="+mn-cs"/>
                        </a:rPr>
                        <a:t>　</a:t>
                      </a:r>
                      <a:r>
                        <a:rPr kumimoji="1" lang="ja-JP" altLang="ja-JP" sz="900" kern="1200" dirty="0" smtClean="0">
                          <a:solidFill>
                            <a:schemeClr val="dk1"/>
                          </a:solidFill>
                          <a:effectLst/>
                          <a:latin typeface="+mn-lt"/>
                          <a:ea typeface="+mn-ea"/>
                          <a:cs typeface="+mn-cs"/>
                        </a:rPr>
                        <a:t>生活相談支援体制の整備に関する市町村からの相談窓口の設置等、相談・助言を行っている</a:t>
                      </a:r>
                      <a:r>
                        <a:rPr kumimoji="1" lang="ja-JP" altLang="en-US" sz="900" kern="1200" dirty="0" smtClean="0">
                          <a:solidFill>
                            <a:schemeClr val="dk1"/>
                          </a:solidFill>
                          <a:effectLst/>
                          <a:latin typeface="+mn-lt"/>
                          <a:ea typeface="+mn-ea"/>
                          <a:cs typeface="+mn-cs"/>
                        </a:rPr>
                        <a:t>。</a:t>
                      </a:r>
                      <a:r>
                        <a:rPr kumimoji="1" lang="ja-JP" altLang="ja-JP" sz="900" kern="1200" dirty="0" smtClean="0">
                          <a:solidFill>
                            <a:schemeClr val="dk1"/>
                          </a:solidFill>
                          <a:effectLst/>
                          <a:latin typeface="+mn-lt"/>
                          <a:ea typeface="+mn-ea"/>
                          <a:cs typeface="+mn-cs"/>
                        </a:rPr>
                        <a:t>　</a:t>
                      </a:r>
                    </a:p>
                  </a:txBody>
                  <a:tcPr anchor="ctr"/>
                </a:tc>
                <a:tc>
                  <a:txBody>
                    <a:bodyPr/>
                    <a:lstStyle/>
                    <a:p>
                      <a:pPr algn="ctr"/>
                      <a:r>
                        <a:rPr kumimoji="1" lang="en-US" altLang="ja-JP" sz="1100" dirty="0" smtClean="0">
                          <a:latin typeface="+mn-ea"/>
                          <a:ea typeface="+mn-ea"/>
                        </a:rPr>
                        <a:t>10</a:t>
                      </a:r>
                      <a:endParaRPr kumimoji="1" lang="ja-JP" altLang="en-US" sz="1100" dirty="0">
                        <a:latin typeface="+mn-ea"/>
                        <a:ea typeface="+mn-ea"/>
                      </a:endParaRPr>
                    </a:p>
                  </a:txBody>
                  <a:tcPr anchor="ctr"/>
                </a:tc>
                <a:tc>
                  <a:txBody>
                    <a:bodyPr/>
                    <a:lstStyle/>
                    <a:p>
                      <a:pPr algn="ctr"/>
                      <a:r>
                        <a:rPr kumimoji="1" lang="en-US" altLang="ja-JP" sz="1100" dirty="0" smtClean="0">
                          <a:latin typeface="+mn-ea"/>
                          <a:ea typeface="+mn-ea"/>
                        </a:rPr>
                        <a:t>9.6</a:t>
                      </a:r>
                    </a:p>
                  </a:txBody>
                  <a:tcPr anchor="ctr"/>
                </a:tc>
                <a:extLst>
                  <a:ext uri="{0D108BD9-81ED-4DB2-BD59-A6C34878D82A}">
                    <a16:rowId xmlns:a16="http://schemas.microsoft.com/office/drawing/2014/main" val="1201803747"/>
                  </a:ext>
                </a:extLst>
              </a:tr>
              <a:tr h="324858">
                <a:tc>
                  <a:txBody>
                    <a:bodyPr/>
                    <a:lstStyle/>
                    <a:p>
                      <a:pPr algn="ctr"/>
                      <a:r>
                        <a:rPr kumimoji="1" lang="ja-JP" altLang="en-US" sz="900" dirty="0" smtClean="0">
                          <a:latin typeface="+mn-ea"/>
                          <a:ea typeface="+mn-ea"/>
                        </a:rPr>
                        <a:t>エ</a:t>
                      </a:r>
                      <a:endParaRPr kumimoji="1" lang="ja-JP" altLang="en-US" sz="900" dirty="0">
                        <a:latin typeface="+mn-ea"/>
                        <a:ea typeface="+mn-ea"/>
                      </a:endParaRPr>
                    </a:p>
                  </a:txBody>
                  <a:tcPr anchor="ctr"/>
                </a:tc>
                <a:tc>
                  <a:txBody>
                    <a:bodyPr/>
                    <a:lstStyle/>
                    <a:p>
                      <a:r>
                        <a:rPr kumimoji="1" lang="ja-JP" altLang="en-US" sz="900" kern="1200" dirty="0" smtClean="0">
                          <a:solidFill>
                            <a:schemeClr val="dk1"/>
                          </a:solidFill>
                          <a:effectLst/>
                          <a:latin typeface="+mn-lt"/>
                          <a:ea typeface="+mn-ea"/>
                          <a:cs typeface="+mn-cs"/>
                        </a:rPr>
                        <a:t>　その他必要な事業を実施している</a:t>
                      </a:r>
                      <a:endParaRPr kumimoji="1" lang="ja-JP" altLang="ja-JP" sz="900" kern="1200" dirty="0" smtClean="0">
                        <a:solidFill>
                          <a:schemeClr val="dk1"/>
                        </a:solidFill>
                        <a:effectLst/>
                        <a:latin typeface="+mn-lt"/>
                        <a:ea typeface="+mn-ea"/>
                        <a:cs typeface="+mn-cs"/>
                      </a:endParaRPr>
                    </a:p>
                  </a:txBody>
                  <a:tcPr anchor="ctr"/>
                </a:tc>
                <a:tc>
                  <a:txBody>
                    <a:bodyPr/>
                    <a:lstStyle/>
                    <a:p>
                      <a:pPr algn="ctr"/>
                      <a:r>
                        <a:rPr kumimoji="1" lang="en-US" altLang="ja-JP" sz="1100" dirty="0" smtClean="0">
                          <a:solidFill>
                            <a:schemeClr val="tx1"/>
                          </a:solidFill>
                          <a:latin typeface="+mn-ea"/>
                          <a:ea typeface="+mn-ea"/>
                        </a:rPr>
                        <a:t>12</a:t>
                      </a:r>
                      <a:endParaRPr kumimoji="1" lang="ja-JP" altLang="en-US" sz="1100" dirty="0">
                        <a:solidFill>
                          <a:schemeClr val="tx1"/>
                        </a:solidFill>
                        <a:latin typeface="+mn-ea"/>
                        <a:ea typeface="+mn-ea"/>
                      </a:endParaRPr>
                    </a:p>
                  </a:txBody>
                  <a:tcPr anchor="ctr"/>
                </a:tc>
                <a:tc>
                  <a:txBody>
                    <a:bodyPr/>
                    <a:lstStyle/>
                    <a:p>
                      <a:pPr algn="ctr"/>
                      <a:r>
                        <a:rPr kumimoji="1" lang="en-US" altLang="ja-JP" sz="1100" dirty="0" smtClean="0">
                          <a:solidFill>
                            <a:schemeClr val="tx1"/>
                          </a:solidFill>
                          <a:latin typeface="+mn-ea"/>
                          <a:ea typeface="+mn-ea"/>
                        </a:rPr>
                        <a:t>6.8</a:t>
                      </a:r>
                      <a:endParaRPr kumimoji="1" lang="ja-JP" altLang="en-US" sz="1100" dirty="0">
                        <a:solidFill>
                          <a:schemeClr val="tx1"/>
                        </a:solidFill>
                        <a:latin typeface="+mn-ea"/>
                        <a:ea typeface="+mn-ea"/>
                      </a:endParaRPr>
                    </a:p>
                  </a:txBody>
                  <a:tcPr anchor="ctr"/>
                </a:tc>
                <a:tc>
                  <a:txBody>
                    <a:bodyPr/>
                    <a:lstStyle/>
                    <a:p>
                      <a:pPr algn="ctr"/>
                      <a:r>
                        <a:rPr kumimoji="1" lang="ja-JP" altLang="en-US" sz="900" dirty="0" smtClean="0">
                          <a:latin typeface="+mn-ea"/>
                          <a:ea typeface="+mn-ea"/>
                        </a:rPr>
                        <a:t>ク</a:t>
                      </a:r>
                      <a:endParaRPr kumimoji="1" lang="ja-JP" altLang="en-US" sz="900" dirty="0">
                        <a:latin typeface="+mn-ea"/>
                        <a:ea typeface="+mn-ea"/>
                      </a:endParaRPr>
                    </a:p>
                  </a:txBody>
                  <a:tcPr anchor="ctr"/>
                </a:tc>
                <a:tc>
                  <a:txBody>
                    <a:bodyPr/>
                    <a:lstStyle/>
                    <a:p>
                      <a:r>
                        <a:rPr kumimoji="1" lang="ja-JP" altLang="en-US" sz="900" kern="1200" dirty="0" smtClean="0">
                          <a:solidFill>
                            <a:schemeClr val="dk1"/>
                          </a:solidFill>
                          <a:effectLst/>
                          <a:latin typeface="+mn-lt"/>
                          <a:ea typeface="+mn-ea"/>
                          <a:cs typeface="+mn-cs"/>
                        </a:rPr>
                        <a:t>　</a:t>
                      </a:r>
                      <a:r>
                        <a:rPr kumimoji="1" lang="ja-JP" altLang="ja-JP" sz="900" kern="1200" dirty="0" smtClean="0">
                          <a:solidFill>
                            <a:schemeClr val="dk1"/>
                          </a:solidFill>
                          <a:effectLst/>
                          <a:latin typeface="+mn-lt"/>
                          <a:ea typeface="+mn-ea"/>
                          <a:cs typeface="+mn-cs"/>
                        </a:rPr>
                        <a:t>その他必要な事業を実施している（モデル事業や市町村の取組への財政支援等）</a:t>
                      </a:r>
                      <a:r>
                        <a:rPr kumimoji="1" lang="ja-JP" altLang="en-US" sz="900" kern="1200" dirty="0" smtClean="0">
                          <a:solidFill>
                            <a:schemeClr val="dk1"/>
                          </a:solidFill>
                          <a:effectLst/>
                          <a:latin typeface="+mn-lt"/>
                          <a:ea typeface="+mn-ea"/>
                          <a:cs typeface="+mn-cs"/>
                        </a:rPr>
                        <a:t>。</a:t>
                      </a:r>
                      <a:endParaRPr lang="en-US" altLang="ja-JP" sz="900" b="0" i="0" u="none" strike="noStrike" dirty="0" smtClean="0">
                        <a:solidFill>
                          <a:schemeClr val="tx1"/>
                        </a:solidFill>
                        <a:effectLst/>
                        <a:latin typeface="+mn-ea"/>
                        <a:ea typeface="+mn-ea"/>
                      </a:endParaRPr>
                    </a:p>
                  </a:txBody>
                  <a:tcPr anchor="ctr"/>
                </a:tc>
                <a:tc>
                  <a:txBody>
                    <a:bodyPr/>
                    <a:lstStyle/>
                    <a:p>
                      <a:pPr algn="ctr"/>
                      <a:r>
                        <a:rPr kumimoji="1" lang="en-US" altLang="ja-JP" sz="1100" dirty="0" smtClean="0">
                          <a:latin typeface="+mn-ea"/>
                          <a:ea typeface="+mn-ea"/>
                        </a:rPr>
                        <a:t>12</a:t>
                      </a:r>
                      <a:endParaRPr kumimoji="1" lang="ja-JP" altLang="en-US" sz="1100" dirty="0">
                        <a:latin typeface="+mn-ea"/>
                        <a:ea typeface="+mn-ea"/>
                      </a:endParaRPr>
                    </a:p>
                  </a:txBody>
                  <a:tcPr anchor="ctr"/>
                </a:tc>
                <a:tc>
                  <a:txBody>
                    <a:bodyPr/>
                    <a:lstStyle/>
                    <a:p>
                      <a:pPr algn="ctr"/>
                      <a:r>
                        <a:rPr kumimoji="1" lang="en-US" altLang="ja-JP" sz="1100" dirty="0" smtClean="0">
                          <a:latin typeface="+mn-ea"/>
                          <a:ea typeface="+mn-ea"/>
                        </a:rPr>
                        <a:t>9..2</a:t>
                      </a:r>
                      <a:endParaRPr kumimoji="1" lang="ja-JP" altLang="en-US" sz="1100" dirty="0">
                        <a:latin typeface="+mn-ea"/>
                        <a:ea typeface="+mn-ea"/>
                      </a:endParaRPr>
                    </a:p>
                  </a:txBody>
                  <a:tcPr anchor="ctr"/>
                </a:tc>
                <a:extLst>
                  <a:ext uri="{0D108BD9-81ED-4DB2-BD59-A6C34878D82A}">
                    <a16:rowId xmlns:a16="http://schemas.microsoft.com/office/drawing/2014/main" val="291411947"/>
                  </a:ext>
                </a:extLst>
              </a:tr>
            </a:tbl>
          </a:graphicData>
        </a:graphic>
      </p:graphicFrame>
      <p:graphicFrame>
        <p:nvGraphicFramePr>
          <p:cNvPr id="8" name="グラフ 7"/>
          <p:cNvGraphicFramePr>
            <a:graphicFrameLocks/>
          </p:cNvGraphicFramePr>
          <p:nvPr>
            <p:extLst>
              <p:ext uri="{D42A27DB-BD31-4B8C-83A1-F6EECF244321}">
                <p14:modId xmlns:p14="http://schemas.microsoft.com/office/powerpoint/2010/main" val="1461141686"/>
              </p:ext>
            </p:extLst>
          </p:nvPr>
        </p:nvGraphicFramePr>
        <p:xfrm>
          <a:off x="109773" y="2241476"/>
          <a:ext cx="9595755" cy="461652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090016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正方形/長方形 27"/>
          <p:cNvSpPr/>
          <p:nvPr/>
        </p:nvSpPr>
        <p:spPr>
          <a:xfrm>
            <a:off x="0" y="-27383"/>
            <a:ext cx="9906000" cy="36236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393" tIns="45697" rIns="91393" bIns="45697" anchor="ctr"/>
          <a:lstStyle/>
          <a:p>
            <a:pPr algn="ctr"/>
            <a:r>
              <a:rPr lang="en-US" altLang="ja-JP" sz="1600" b="1" dirty="0" smtClean="0">
                <a:latin typeface="Meiryo UI" panose="020B0604030504040204" pitchFamily="50" charset="-128"/>
                <a:ea typeface="Meiryo UI" panose="020B0604030504040204" pitchFamily="50" charset="-128"/>
              </a:rPr>
              <a:t>2019</a:t>
            </a:r>
            <a:r>
              <a:rPr lang="ja-JP" altLang="en-US" sz="1600" b="1" dirty="0" smtClean="0">
                <a:latin typeface="Meiryo UI" panose="020B0604030504040204" pitchFamily="50" charset="-128"/>
                <a:ea typeface="Meiryo UI" panose="020B0604030504040204" pitchFamily="50" charset="-128"/>
              </a:rPr>
              <a:t>年度</a:t>
            </a:r>
            <a:r>
              <a:rPr lang="ja-JP" altLang="en-US" sz="1600" b="1" dirty="0">
                <a:latin typeface="Meiryo UI" panose="020B0604030504040204" pitchFamily="50" charset="-128"/>
                <a:ea typeface="Meiryo UI" panose="020B0604030504040204" pitchFamily="50" charset="-128"/>
              </a:rPr>
              <a:t>（都道府県分） 　　</a:t>
            </a:r>
            <a:r>
              <a:rPr lang="en-US" altLang="ja-JP" sz="1600" b="1" dirty="0">
                <a:latin typeface="Meiryo UI" panose="020B0604030504040204" pitchFamily="50" charset="-128"/>
                <a:ea typeface="Meiryo UI" panose="020B0604030504040204" pitchFamily="50" charset="-128"/>
              </a:rPr>
              <a:t>Ⅱ</a:t>
            </a:r>
            <a:r>
              <a:rPr lang="ja-JP" altLang="ja-JP" sz="1600" b="1" dirty="0">
                <a:latin typeface="Meiryo UI" panose="020B0604030504040204" pitchFamily="50" charset="-128"/>
                <a:ea typeface="Meiryo UI" panose="020B0604030504040204" pitchFamily="50" charset="-128"/>
              </a:rPr>
              <a:t>（４）自立支援・重度化防止等に向けたリハビリテーション専門職等の活用</a:t>
            </a:r>
            <a:endParaRPr lang="ja-JP" altLang="ja-JP" sz="1600" dirty="0">
              <a:latin typeface="Meiryo UI" panose="020B0604030504040204" pitchFamily="50" charset="-128"/>
              <a:ea typeface="Meiryo UI" panose="020B0604030504040204" pitchFamily="50" charset="-128"/>
            </a:endParaRPr>
          </a:p>
        </p:txBody>
      </p:sp>
      <p:sp>
        <p:nvSpPr>
          <p:cNvPr id="27" name="スライド番号プレースホルダー 3">
            <a:extLst>
              <a:ext uri="{FF2B5EF4-FFF2-40B4-BE49-F238E27FC236}">
                <a16:creationId xmlns:a16="http://schemas.microsoft.com/office/drawing/2014/main" id="{8537117C-0A37-4387-89BE-51510082BF6F}"/>
              </a:ext>
            </a:extLst>
          </p:cNvPr>
          <p:cNvSpPr>
            <a:spLocks noGrp="1"/>
          </p:cNvSpPr>
          <p:nvPr>
            <p:ph type="sldNum" sz="quarter" idx="12"/>
          </p:nvPr>
        </p:nvSpPr>
        <p:spPr>
          <a:xfrm>
            <a:off x="7538719" y="6492875"/>
            <a:ext cx="2311400" cy="365125"/>
          </a:xfrm>
        </p:spPr>
        <p:txBody>
          <a:bodyPr/>
          <a:lstStyle/>
          <a:p>
            <a:pPr>
              <a:defRPr/>
            </a:pPr>
            <a:r>
              <a:rPr kumimoji="1" lang="en-US" altLang="ja-JP" sz="1100" dirty="0" smtClean="0">
                <a:solidFill>
                  <a:schemeClr val="tx1"/>
                </a:solidFill>
                <a:latin typeface="+mj-ea"/>
                <a:ea typeface="+mj-ea"/>
              </a:rPr>
              <a:t>8</a:t>
            </a:r>
            <a:endParaRPr kumimoji="1" lang="ja-JP" altLang="en-US" sz="1100" dirty="0">
              <a:solidFill>
                <a:schemeClr val="tx1"/>
              </a:solidFill>
              <a:latin typeface="+mj-ea"/>
              <a:ea typeface="+mj-ea"/>
            </a:endParaRPr>
          </a:p>
        </p:txBody>
      </p:sp>
      <p:graphicFrame>
        <p:nvGraphicFramePr>
          <p:cNvPr id="3" name="表 2"/>
          <p:cNvGraphicFramePr>
            <a:graphicFrameLocks noGrp="1"/>
          </p:cNvGraphicFramePr>
          <p:nvPr>
            <p:extLst/>
          </p:nvPr>
        </p:nvGraphicFramePr>
        <p:xfrm>
          <a:off x="127768" y="387701"/>
          <a:ext cx="9650464" cy="1965960"/>
        </p:xfrm>
        <a:graphic>
          <a:graphicData uri="http://schemas.openxmlformats.org/drawingml/2006/table">
            <a:tbl>
              <a:tblPr firstRow="1" bandRow="1">
                <a:tableStyleId>{5C22544A-7EE6-4342-B048-85BDC9FD1C3A}</a:tableStyleId>
              </a:tblPr>
              <a:tblGrid>
                <a:gridCol w="226184">
                  <a:extLst>
                    <a:ext uri="{9D8B030D-6E8A-4147-A177-3AD203B41FA5}">
                      <a16:colId xmlns:a16="http://schemas.microsoft.com/office/drawing/2014/main" val="897722632"/>
                    </a:ext>
                  </a:extLst>
                </a:gridCol>
                <a:gridCol w="3672000">
                  <a:extLst>
                    <a:ext uri="{9D8B030D-6E8A-4147-A177-3AD203B41FA5}">
                      <a16:colId xmlns:a16="http://schemas.microsoft.com/office/drawing/2014/main" val="1624404869"/>
                    </a:ext>
                  </a:extLst>
                </a:gridCol>
                <a:gridCol w="468000">
                  <a:extLst>
                    <a:ext uri="{9D8B030D-6E8A-4147-A177-3AD203B41FA5}">
                      <a16:colId xmlns:a16="http://schemas.microsoft.com/office/drawing/2014/main" val="2178782984"/>
                    </a:ext>
                  </a:extLst>
                </a:gridCol>
                <a:gridCol w="468000">
                  <a:extLst>
                    <a:ext uri="{9D8B030D-6E8A-4147-A177-3AD203B41FA5}">
                      <a16:colId xmlns:a16="http://schemas.microsoft.com/office/drawing/2014/main" val="300635064"/>
                    </a:ext>
                  </a:extLst>
                </a:gridCol>
                <a:gridCol w="208280">
                  <a:extLst>
                    <a:ext uri="{9D8B030D-6E8A-4147-A177-3AD203B41FA5}">
                      <a16:colId xmlns:a16="http://schemas.microsoft.com/office/drawing/2014/main" val="1573169666"/>
                    </a:ext>
                  </a:extLst>
                </a:gridCol>
                <a:gridCol w="3672000">
                  <a:extLst>
                    <a:ext uri="{9D8B030D-6E8A-4147-A177-3AD203B41FA5}">
                      <a16:colId xmlns:a16="http://schemas.microsoft.com/office/drawing/2014/main" val="303702360"/>
                    </a:ext>
                  </a:extLst>
                </a:gridCol>
                <a:gridCol w="468000">
                  <a:extLst>
                    <a:ext uri="{9D8B030D-6E8A-4147-A177-3AD203B41FA5}">
                      <a16:colId xmlns:a16="http://schemas.microsoft.com/office/drawing/2014/main" val="3731451585"/>
                    </a:ext>
                  </a:extLst>
                </a:gridCol>
                <a:gridCol w="468000">
                  <a:extLst>
                    <a:ext uri="{9D8B030D-6E8A-4147-A177-3AD203B41FA5}">
                      <a16:colId xmlns:a16="http://schemas.microsoft.com/office/drawing/2014/main" val="3177399367"/>
                    </a:ext>
                  </a:extLst>
                </a:gridCol>
              </a:tblGrid>
              <a:tr h="148871">
                <a:tc>
                  <a:txBody>
                    <a:bodyPr/>
                    <a:lstStyle/>
                    <a:p>
                      <a:pPr algn="ctr"/>
                      <a:endParaRPr kumimoji="1" lang="ja-JP" altLang="en-US" sz="1100" dirty="0">
                        <a:latin typeface="+mn-ea"/>
                        <a:ea typeface="+mn-ea"/>
                      </a:endParaRPr>
                    </a:p>
                  </a:txBody>
                  <a:tcPr anchor="ctr"/>
                </a:tc>
                <a:tc>
                  <a:txBody>
                    <a:bodyPr/>
                    <a:lstStyle/>
                    <a:p>
                      <a:pPr algn="ctr"/>
                      <a:r>
                        <a:rPr kumimoji="1" lang="ja-JP" altLang="en-US" sz="1000" dirty="0" smtClean="0">
                          <a:latin typeface="+mn-ea"/>
                          <a:ea typeface="+mn-ea"/>
                        </a:rPr>
                        <a:t>評価指標</a:t>
                      </a:r>
                      <a:endParaRPr kumimoji="1" lang="ja-JP" altLang="en-US" sz="1000" dirty="0">
                        <a:latin typeface="+mn-ea"/>
                        <a:ea typeface="+mn-ea"/>
                      </a:endParaRPr>
                    </a:p>
                  </a:txBody>
                  <a:tcPr/>
                </a:tc>
                <a:tc>
                  <a:txBody>
                    <a:bodyPr/>
                    <a:lstStyle/>
                    <a:p>
                      <a:pPr algn="ctr"/>
                      <a:r>
                        <a:rPr kumimoji="1" lang="ja-JP" altLang="en-US" sz="1000" dirty="0" smtClean="0">
                          <a:latin typeface="+mn-ea"/>
                          <a:ea typeface="+mn-ea"/>
                        </a:rPr>
                        <a:t>得点</a:t>
                      </a:r>
                      <a:endParaRPr kumimoji="1" lang="ja-JP" altLang="en-US" sz="1000" dirty="0">
                        <a:latin typeface="+mn-ea"/>
                        <a:ea typeface="+mn-ea"/>
                      </a:endParaRPr>
                    </a:p>
                  </a:txBody>
                  <a:tcPr anchor="ctr"/>
                </a:tc>
                <a:tc>
                  <a:txBody>
                    <a:bodyPr/>
                    <a:lstStyle/>
                    <a:p>
                      <a:pPr algn="ctr"/>
                      <a:r>
                        <a:rPr kumimoji="1" lang="ja-JP" altLang="en-US" sz="1000" dirty="0" smtClean="0">
                          <a:latin typeface="+mn-ea"/>
                          <a:ea typeface="+mn-ea"/>
                        </a:rPr>
                        <a:t>平均</a:t>
                      </a:r>
                      <a:endParaRPr kumimoji="1" lang="ja-JP" altLang="en-US" sz="1000" dirty="0">
                        <a:latin typeface="+mn-ea"/>
                        <a:ea typeface="+mn-ea"/>
                      </a:endParaRPr>
                    </a:p>
                  </a:txBody>
                  <a:tcPr anchor="ctr"/>
                </a:tc>
                <a:tc>
                  <a:txBody>
                    <a:bodyPr/>
                    <a:lstStyle/>
                    <a:p>
                      <a:pPr algn="ctr"/>
                      <a:endParaRPr kumimoji="1" lang="ja-JP" altLang="en-US" sz="1000" dirty="0">
                        <a:latin typeface="+mn-ea"/>
                        <a:ea typeface="+mn-ea"/>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dirty="0" smtClean="0">
                          <a:latin typeface="+mn-ea"/>
                          <a:ea typeface="+mn-ea"/>
                        </a:rPr>
                        <a:t>評価指標</a:t>
                      </a:r>
                    </a:p>
                  </a:txBody>
                  <a:tcPr anchor="ctr"/>
                </a:tc>
                <a:tc>
                  <a:txBody>
                    <a:bodyPr/>
                    <a:lstStyle/>
                    <a:p>
                      <a:pPr algn="ctr"/>
                      <a:r>
                        <a:rPr kumimoji="1" lang="ja-JP" altLang="en-US" sz="1000" dirty="0" smtClean="0">
                          <a:latin typeface="+mn-ea"/>
                          <a:ea typeface="+mn-ea"/>
                        </a:rPr>
                        <a:t>得点</a:t>
                      </a:r>
                      <a:endParaRPr kumimoji="1" lang="ja-JP" altLang="en-US" sz="1000" dirty="0">
                        <a:latin typeface="+mn-ea"/>
                        <a:ea typeface="+mn-ea"/>
                      </a:endParaRPr>
                    </a:p>
                  </a:txBody>
                  <a:tcPr anchor="ctr"/>
                </a:tc>
                <a:tc>
                  <a:txBody>
                    <a:bodyPr/>
                    <a:lstStyle/>
                    <a:p>
                      <a:pPr algn="ctr"/>
                      <a:r>
                        <a:rPr kumimoji="1" lang="ja-JP" altLang="en-US" sz="1000" dirty="0" smtClean="0">
                          <a:latin typeface="+mn-ea"/>
                          <a:ea typeface="+mn-ea"/>
                        </a:rPr>
                        <a:t>平均</a:t>
                      </a:r>
                      <a:endParaRPr kumimoji="1" lang="ja-JP" altLang="en-US" sz="1000" dirty="0">
                        <a:latin typeface="+mn-ea"/>
                        <a:ea typeface="+mn-ea"/>
                      </a:endParaRPr>
                    </a:p>
                  </a:txBody>
                  <a:tcPr anchor="ctr"/>
                </a:tc>
                <a:extLst>
                  <a:ext uri="{0D108BD9-81ED-4DB2-BD59-A6C34878D82A}">
                    <a16:rowId xmlns:a16="http://schemas.microsoft.com/office/drawing/2014/main" val="2535473127"/>
                  </a:ext>
                </a:extLst>
              </a:tr>
              <a:tr h="140114">
                <a:tc gridSpan="8">
                  <a:txBody>
                    <a:bodyPr/>
                    <a:lstStyle/>
                    <a:p>
                      <a:r>
                        <a:rPr kumimoji="1" lang="ja-JP" altLang="ja-JP" sz="1000" kern="1200" dirty="0" smtClean="0">
                          <a:solidFill>
                            <a:schemeClr val="dk1"/>
                          </a:solidFill>
                          <a:effectLst/>
                          <a:latin typeface="+mn-ea"/>
                          <a:ea typeface="+mn-ea"/>
                          <a:cs typeface="+mn-cs"/>
                        </a:rPr>
                        <a:t>自立支援、重度化防止等に向けた市町村の取組支援のため、リハビリテーション専門職等の人的支援を関係団体と連携して取り組んでいるか</a:t>
                      </a:r>
                    </a:p>
                  </a:txBody>
                  <a:tcPr/>
                </a:tc>
                <a:tc hMerge="1">
                  <a:txBody>
                    <a:bodyPr/>
                    <a:lstStyle/>
                    <a:p>
                      <a:pPr marL="0" marR="0" indent="0" algn="l" defTabSz="917509" rtl="0" eaLnBrk="1" fontAlgn="auto" latinLnBrk="0" hangingPunct="1">
                        <a:lnSpc>
                          <a:spcPct val="100000"/>
                        </a:lnSpc>
                        <a:spcBef>
                          <a:spcPts val="0"/>
                        </a:spcBef>
                        <a:spcAft>
                          <a:spcPts val="0"/>
                        </a:spcAft>
                        <a:buClrTx/>
                        <a:buSzTx/>
                        <a:buFontTx/>
                        <a:buNone/>
                        <a:tabLst/>
                        <a:defRPr/>
                      </a:pPr>
                      <a:endParaRPr kumimoji="1" lang="en-US" altLang="ja-JP" sz="1000" b="0" dirty="0" smtClean="0">
                        <a:solidFill>
                          <a:schemeClr val="tx1"/>
                        </a:solidFill>
                      </a:endParaRPr>
                    </a:p>
                  </a:txBody>
                  <a:tcPr/>
                </a:tc>
                <a:tc hMerge="1">
                  <a:txBody>
                    <a:bodyPr/>
                    <a:lstStyle/>
                    <a:p>
                      <a:endParaRPr kumimoji="1" lang="ja-JP" altLang="en-US"/>
                    </a:p>
                  </a:txBody>
                  <a:tcPr/>
                </a:tc>
                <a:tc hMerge="1">
                  <a:txBody>
                    <a:bodyPr/>
                    <a:lstStyle/>
                    <a:p>
                      <a:pPr algn="ctr"/>
                      <a:endParaRPr kumimoji="1" lang="ja-JP" altLang="en-US" sz="1000" dirty="0">
                        <a:latin typeface="+mn-ea"/>
                        <a:ea typeface="+mn-ea"/>
                      </a:endParaRPr>
                    </a:p>
                  </a:txBody>
                  <a:tcPr anchor="ctr"/>
                </a:tc>
                <a:tc hMerge="1">
                  <a:txBody>
                    <a:bodyPr/>
                    <a:lstStyle/>
                    <a:p>
                      <a:pPr marL="0" marR="0" indent="0" algn="l" defTabSz="917509" rtl="0" eaLnBrk="1" fontAlgn="auto" latinLnBrk="0" hangingPunct="1">
                        <a:lnSpc>
                          <a:spcPct val="100000"/>
                        </a:lnSpc>
                        <a:spcBef>
                          <a:spcPts val="0"/>
                        </a:spcBef>
                        <a:spcAft>
                          <a:spcPts val="0"/>
                        </a:spcAft>
                        <a:buClrTx/>
                        <a:buSzTx/>
                        <a:buFontTx/>
                        <a:buNone/>
                        <a:tabLst/>
                        <a:defRPr/>
                      </a:pPr>
                      <a:endParaRPr lang="en-US" altLang="ja-JP" sz="1100" b="0" i="0" u="none" strike="noStrike" dirty="0" smtClean="0">
                        <a:solidFill>
                          <a:schemeClr val="tx1"/>
                        </a:solidFill>
                        <a:effectLst/>
                        <a:latin typeface="ＭＳ Ｐゴシック"/>
                      </a:endParaRPr>
                    </a:p>
                  </a:txBody>
                  <a:tcPr/>
                </a:tc>
                <a:tc hMerge="1">
                  <a:txBody>
                    <a:bodyPr/>
                    <a:lstStyle/>
                    <a:p>
                      <a:pPr marL="0" marR="0" indent="0" algn="l" defTabSz="917509" rtl="0" eaLnBrk="1" fontAlgn="auto" latinLnBrk="0" hangingPunct="1">
                        <a:lnSpc>
                          <a:spcPct val="100000"/>
                        </a:lnSpc>
                        <a:spcBef>
                          <a:spcPts val="0"/>
                        </a:spcBef>
                        <a:spcAft>
                          <a:spcPts val="0"/>
                        </a:spcAft>
                        <a:buClrTx/>
                        <a:buSzTx/>
                        <a:buFontTx/>
                        <a:buNone/>
                        <a:tabLst/>
                        <a:defRPr/>
                      </a:pPr>
                      <a:endParaRPr lang="en-US" altLang="ja-JP" sz="1100" b="0" i="0" u="none" strike="noStrike" dirty="0" smtClean="0">
                        <a:solidFill>
                          <a:schemeClr val="tx1"/>
                        </a:solidFill>
                        <a:effectLst/>
                        <a:latin typeface="ＭＳ Ｐゴシック"/>
                      </a:endParaRPr>
                    </a:p>
                  </a:txBody>
                  <a:tcPr/>
                </a:tc>
                <a:tc hMerge="1">
                  <a:txBody>
                    <a:bodyPr/>
                    <a:lstStyle/>
                    <a:p>
                      <a:pPr marL="0" marR="0" indent="0" algn="l" defTabSz="917509" rtl="0" eaLnBrk="1" fontAlgn="auto" latinLnBrk="0" hangingPunct="1">
                        <a:lnSpc>
                          <a:spcPct val="100000"/>
                        </a:lnSpc>
                        <a:spcBef>
                          <a:spcPts val="0"/>
                        </a:spcBef>
                        <a:spcAft>
                          <a:spcPts val="0"/>
                        </a:spcAft>
                        <a:buClrTx/>
                        <a:buSzTx/>
                        <a:buFontTx/>
                        <a:buNone/>
                        <a:tabLst/>
                        <a:defRPr/>
                      </a:pPr>
                      <a:endParaRPr lang="en-US" altLang="ja-JP" sz="1100" b="0" i="0" u="none" strike="noStrike" dirty="0" smtClean="0">
                        <a:solidFill>
                          <a:schemeClr val="tx1"/>
                        </a:solidFill>
                        <a:effectLst/>
                        <a:latin typeface="ＭＳ Ｐゴシック"/>
                      </a:endParaRPr>
                    </a:p>
                  </a:txBody>
                  <a:tcPr/>
                </a:tc>
                <a:tc hMerge="1">
                  <a:txBody>
                    <a:bodyPr/>
                    <a:lstStyle/>
                    <a:p>
                      <a:pPr marL="0" marR="0" indent="0" algn="l" defTabSz="917509" rtl="0" eaLnBrk="1" fontAlgn="auto" latinLnBrk="0" hangingPunct="1">
                        <a:lnSpc>
                          <a:spcPct val="100000"/>
                        </a:lnSpc>
                        <a:spcBef>
                          <a:spcPts val="0"/>
                        </a:spcBef>
                        <a:spcAft>
                          <a:spcPts val="0"/>
                        </a:spcAft>
                        <a:buClrTx/>
                        <a:buSzTx/>
                        <a:buFontTx/>
                        <a:buNone/>
                        <a:tabLst/>
                        <a:defRPr/>
                      </a:pPr>
                      <a:endParaRPr lang="en-US" altLang="ja-JP" sz="1100" b="0" i="0" u="none" strike="noStrike" dirty="0" smtClean="0">
                        <a:solidFill>
                          <a:schemeClr val="tx1"/>
                        </a:solidFill>
                        <a:effectLst/>
                        <a:latin typeface="ＭＳ Ｐゴシック"/>
                      </a:endParaRPr>
                    </a:p>
                  </a:txBody>
                  <a:tcPr/>
                </a:tc>
                <a:extLst>
                  <a:ext uri="{0D108BD9-81ED-4DB2-BD59-A6C34878D82A}">
                    <a16:rowId xmlns:a16="http://schemas.microsoft.com/office/drawing/2014/main" val="933404504"/>
                  </a:ext>
                </a:extLst>
              </a:tr>
              <a:tr h="227685">
                <a:tc>
                  <a:txBody>
                    <a:bodyPr/>
                    <a:lstStyle/>
                    <a:p>
                      <a:pPr algn="ctr"/>
                      <a:r>
                        <a:rPr kumimoji="1" lang="ja-JP" altLang="en-US" sz="900" dirty="0" smtClean="0">
                          <a:latin typeface="+mn-ea"/>
                          <a:ea typeface="+mn-ea"/>
                        </a:rPr>
                        <a:t>ア</a:t>
                      </a:r>
                      <a:endParaRPr kumimoji="1" lang="ja-JP" altLang="en-US" sz="900" dirty="0">
                        <a:latin typeface="+mn-ea"/>
                        <a:ea typeface="+mn-ea"/>
                      </a:endParaRPr>
                    </a:p>
                  </a:txBody>
                  <a:tcPr anchor="ctr"/>
                </a:tc>
                <a:tc>
                  <a:txBody>
                    <a:bodyPr/>
                    <a:lstStyle/>
                    <a:p>
                      <a:r>
                        <a:rPr kumimoji="1" lang="ja-JP" altLang="en-US" sz="900" kern="1200" dirty="0" smtClean="0">
                          <a:solidFill>
                            <a:schemeClr val="dk1"/>
                          </a:solidFill>
                          <a:effectLst/>
                          <a:latin typeface="+mn-ea"/>
                          <a:ea typeface="+mn-ea"/>
                          <a:cs typeface="+mn-cs"/>
                        </a:rPr>
                        <a:t>　</a:t>
                      </a:r>
                      <a:r>
                        <a:rPr kumimoji="1" lang="ja-JP" altLang="ja-JP" sz="900" kern="1200" dirty="0" smtClean="0">
                          <a:solidFill>
                            <a:schemeClr val="dk1"/>
                          </a:solidFill>
                          <a:effectLst/>
                          <a:latin typeface="+mn-ea"/>
                          <a:ea typeface="+mn-ea"/>
                          <a:cs typeface="+mn-cs"/>
                        </a:rPr>
                        <a:t>都道府県医師会等関係団体と連携し、市町村に対する地域リハビリテーション支援体制について協議会を設けている</a:t>
                      </a:r>
                      <a:r>
                        <a:rPr kumimoji="1" lang="ja-JP" altLang="en-US" sz="900" kern="1200" dirty="0" smtClean="0">
                          <a:solidFill>
                            <a:schemeClr val="dk1"/>
                          </a:solidFill>
                          <a:effectLst/>
                          <a:latin typeface="+mn-ea"/>
                          <a:ea typeface="+mn-ea"/>
                          <a:cs typeface="+mn-cs"/>
                        </a:rPr>
                        <a:t>。</a:t>
                      </a:r>
                      <a:endParaRPr kumimoji="1" lang="ja-JP" altLang="ja-JP" sz="900" kern="1200" dirty="0" smtClean="0">
                        <a:solidFill>
                          <a:schemeClr val="dk1"/>
                        </a:solidFill>
                        <a:effectLst/>
                        <a:latin typeface="+mn-ea"/>
                        <a:ea typeface="+mn-ea"/>
                        <a:cs typeface="+mn-cs"/>
                      </a:endParaRPr>
                    </a:p>
                  </a:txBody>
                  <a:tcPr anchor="ctr"/>
                </a:tc>
                <a:tc>
                  <a:txBody>
                    <a:bodyPr/>
                    <a:lstStyle/>
                    <a:p>
                      <a:pPr algn="ctr"/>
                      <a:r>
                        <a:rPr kumimoji="1" lang="en-US" altLang="ja-JP" sz="1100" dirty="0" smtClean="0">
                          <a:latin typeface="+mn-ea"/>
                          <a:ea typeface="+mn-ea"/>
                        </a:rPr>
                        <a:t>12</a:t>
                      </a:r>
                      <a:endParaRPr kumimoji="1" lang="ja-JP" altLang="en-US" sz="1100" dirty="0">
                        <a:latin typeface="+mn-ea"/>
                        <a:ea typeface="+mn-ea"/>
                      </a:endParaRPr>
                    </a:p>
                  </a:txBody>
                  <a:tcPr anchor="ctr"/>
                </a:tc>
                <a:tc>
                  <a:txBody>
                    <a:bodyPr/>
                    <a:lstStyle/>
                    <a:p>
                      <a:pPr algn="ctr"/>
                      <a:r>
                        <a:rPr kumimoji="1" lang="en-US" altLang="ja-JP" sz="1100" dirty="0" smtClean="0">
                          <a:latin typeface="+mn-ea"/>
                          <a:ea typeface="+mn-ea"/>
                        </a:rPr>
                        <a:t>9.2</a:t>
                      </a:r>
                      <a:endParaRPr kumimoji="1" lang="ja-JP" altLang="en-US" sz="1100" dirty="0">
                        <a:latin typeface="+mn-ea"/>
                        <a:ea typeface="+mn-ea"/>
                      </a:endParaRPr>
                    </a:p>
                  </a:txBody>
                  <a:tcPr anchor="ctr"/>
                </a:tc>
                <a:tc>
                  <a:txBody>
                    <a:bodyPr/>
                    <a:lstStyle/>
                    <a:p>
                      <a:pPr algn="ctr"/>
                      <a:r>
                        <a:rPr kumimoji="1" lang="ja-JP" altLang="en-US" sz="900" dirty="0" smtClean="0">
                          <a:latin typeface="+mn-ea"/>
                          <a:ea typeface="+mn-ea"/>
                        </a:rPr>
                        <a:t>オ</a:t>
                      </a:r>
                      <a:endParaRPr kumimoji="1" lang="en-US" altLang="ja-JP" sz="900" dirty="0" smtClean="0">
                        <a:latin typeface="+mn-ea"/>
                        <a:ea typeface="+mn-ea"/>
                      </a:endParaRPr>
                    </a:p>
                  </a:txBody>
                  <a:tcPr anchor="ctr"/>
                </a:tc>
                <a:tc>
                  <a:txBody>
                    <a:bodyPr/>
                    <a:lstStyle/>
                    <a:p>
                      <a:r>
                        <a:rPr kumimoji="1" lang="ja-JP" altLang="en-US" sz="900" kern="1200" dirty="0" smtClean="0">
                          <a:solidFill>
                            <a:schemeClr val="dk1"/>
                          </a:solidFill>
                          <a:effectLst/>
                          <a:latin typeface="+mn-ea"/>
                          <a:ea typeface="+mn-ea"/>
                          <a:cs typeface="+mn-cs"/>
                        </a:rPr>
                        <a:t>　</a:t>
                      </a:r>
                      <a:r>
                        <a:rPr kumimoji="1" lang="ja-JP" altLang="ja-JP" sz="900" kern="1200" dirty="0" smtClean="0">
                          <a:solidFill>
                            <a:schemeClr val="dk1"/>
                          </a:solidFill>
                          <a:effectLst/>
                          <a:latin typeface="+mn-ea"/>
                          <a:ea typeface="+mn-ea"/>
                          <a:cs typeface="+mn-cs"/>
                        </a:rPr>
                        <a:t>リハビリテーション専門職等に対して、派遣に際して必要となる知識に関する研修会を実施している</a:t>
                      </a:r>
                      <a:r>
                        <a:rPr kumimoji="1" lang="ja-JP" altLang="en-US" sz="900" kern="1200" dirty="0" smtClean="0">
                          <a:solidFill>
                            <a:schemeClr val="dk1"/>
                          </a:solidFill>
                          <a:effectLst/>
                          <a:latin typeface="+mn-ea"/>
                          <a:ea typeface="+mn-ea"/>
                          <a:cs typeface="+mn-cs"/>
                        </a:rPr>
                        <a:t>。</a:t>
                      </a:r>
                      <a:endParaRPr kumimoji="1" lang="ja-JP" altLang="ja-JP" sz="900" kern="1200" dirty="0" smtClean="0">
                        <a:solidFill>
                          <a:schemeClr val="dk1"/>
                        </a:solidFill>
                        <a:effectLst/>
                        <a:latin typeface="+mn-ea"/>
                        <a:ea typeface="+mn-ea"/>
                        <a:cs typeface="+mn-cs"/>
                      </a:endParaRPr>
                    </a:p>
                  </a:txBody>
                  <a:tcPr/>
                </a:tc>
                <a:tc>
                  <a:txBody>
                    <a:bodyPr/>
                    <a:lstStyle/>
                    <a:p>
                      <a:pPr algn="ctr"/>
                      <a:r>
                        <a:rPr kumimoji="1" lang="en-US" altLang="ja-JP" sz="1100" dirty="0" smtClean="0">
                          <a:solidFill>
                            <a:schemeClr val="tx1"/>
                          </a:solidFill>
                          <a:latin typeface="+mn-ea"/>
                          <a:ea typeface="+mn-ea"/>
                        </a:rPr>
                        <a:t>6</a:t>
                      </a:r>
                      <a:endParaRPr kumimoji="1" lang="ja-JP" altLang="en-US" sz="1100" dirty="0">
                        <a:solidFill>
                          <a:schemeClr val="tx1"/>
                        </a:solidFill>
                        <a:latin typeface="+mn-ea"/>
                        <a:ea typeface="+mn-ea"/>
                      </a:endParaRPr>
                    </a:p>
                  </a:txBody>
                  <a:tcPr anchor="ctr"/>
                </a:tc>
                <a:tc>
                  <a:txBody>
                    <a:bodyPr/>
                    <a:lstStyle/>
                    <a:p>
                      <a:pPr algn="ctr"/>
                      <a:r>
                        <a:rPr kumimoji="1" lang="en-US" altLang="ja-JP" sz="1100" dirty="0" smtClean="0">
                          <a:solidFill>
                            <a:schemeClr val="tx1"/>
                          </a:solidFill>
                          <a:latin typeface="+mn-ea"/>
                          <a:ea typeface="+mn-ea"/>
                        </a:rPr>
                        <a:t>6</a:t>
                      </a:r>
                      <a:endParaRPr kumimoji="1" lang="ja-JP" altLang="en-US" sz="1100" dirty="0">
                        <a:solidFill>
                          <a:schemeClr val="tx1"/>
                        </a:solidFill>
                        <a:latin typeface="+mn-ea"/>
                        <a:ea typeface="+mn-ea"/>
                      </a:endParaRPr>
                    </a:p>
                  </a:txBody>
                  <a:tcPr anchor="ctr"/>
                </a:tc>
                <a:extLst>
                  <a:ext uri="{0D108BD9-81ED-4DB2-BD59-A6C34878D82A}">
                    <a16:rowId xmlns:a16="http://schemas.microsoft.com/office/drawing/2014/main" val="399234344"/>
                  </a:ext>
                </a:extLst>
              </a:tr>
              <a:tr h="315256">
                <a:tc>
                  <a:txBody>
                    <a:bodyPr/>
                    <a:lstStyle/>
                    <a:p>
                      <a:pPr algn="ctr"/>
                      <a:r>
                        <a:rPr kumimoji="1" lang="ja-JP" altLang="en-US" sz="900" dirty="0" smtClean="0">
                          <a:latin typeface="+mn-ea"/>
                          <a:ea typeface="+mn-ea"/>
                        </a:rPr>
                        <a:t>イ</a:t>
                      </a:r>
                      <a:endParaRPr kumimoji="1" lang="ja-JP" altLang="en-US" sz="900" dirty="0">
                        <a:latin typeface="+mn-ea"/>
                        <a:ea typeface="+mn-ea"/>
                      </a:endParaRPr>
                    </a:p>
                  </a:txBody>
                  <a:tcPr anchor="ctr"/>
                </a:tc>
                <a:tc>
                  <a:txBody>
                    <a:bodyPr/>
                    <a:lstStyle/>
                    <a:p>
                      <a:r>
                        <a:rPr kumimoji="1" lang="ja-JP" altLang="en-US" sz="900" kern="1200" dirty="0" smtClean="0">
                          <a:solidFill>
                            <a:schemeClr val="dk1"/>
                          </a:solidFill>
                          <a:effectLst/>
                          <a:latin typeface="+mn-ea"/>
                          <a:ea typeface="+mn-ea"/>
                          <a:cs typeface="+mn-cs"/>
                        </a:rPr>
                        <a:t>　</a:t>
                      </a:r>
                      <a:r>
                        <a:rPr kumimoji="1" lang="ja-JP" altLang="ja-JP" sz="900" kern="1200" dirty="0" smtClean="0">
                          <a:solidFill>
                            <a:schemeClr val="dk1"/>
                          </a:solidFill>
                          <a:effectLst/>
                          <a:latin typeface="+mn-ea"/>
                          <a:ea typeface="+mn-ea"/>
                          <a:cs typeface="+mn-cs"/>
                        </a:rPr>
                        <a:t>都道府県医師会等関係団体と協議し、リハビリテーション専門職等の派遣に関するルールを作成し、派遣調整をする機関を設置している</a:t>
                      </a:r>
                      <a:r>
                        <a:rPr kumimoji="1" lang="ja-JP" altLang="en-US" sz="900" kern="1200" dirty="0" smtClean="0">
                          <a:solidFill>
                            <a:schemeClr val="dk1"/>
                          </a:solidFill>
                          <a:effectLst/>
                          <a:latin typeface="+mn-ea"/>
                          <a:ea typeface="+mn-ea"/>
                          <a:cs typeface="+mn-cs"/>
                        </a:rPr>
                        <a:t>。</a:t>
                      </a:r>
                      <a:endParaRPr kumimoji="1" lang="ja-JP" altLang="ja-JP" sz="900" kern="1200" dirty="0" smtClean="0">
                        <a:solidFill>
                          <a:schemeClr val="dk1"/>
                        </a:solidFill>
                        <a:effectLst/>
                        <a:latin typeface="+mn-ea"/>
                        <a:ea typeface="+mn-ea"/>
                        <a:cs typeface="+mn-cs"/>
                      </a:endParaRPr>
                    </a:p>
                  </a:txBody>
                  <a:tcPr anchor="ctr"/>
                </a:tc>
                <a:tc>
                  <a:txBody>
                    <a:bodyPr/>
                    <a:lstStyle/>
                    <a:p>
                      <a:pPr algn="ctr"/>
                      <a:r>
                        <a:rPr kumimoji="1" lang="en-US" altLang="ja-JP" sz="1100" dirty="0" smtClean="0">
                          <a:latin typeface="+mn-ea"/>
                          <a:ea typeface="+mn-ea"/>
                        </a:rPr>
                        <a:t>12</a:t>
                      </a:r>
                      <a:endParaRPr kumimoji="1" lang="ja-JP" altLang="en-US" sz="1100" dirty="0">
                        <a:latin typeface="+mn-ea"/>
                        <a:ea typeface="+mn-ea"/>
                      </a:endParaRPr>
                    </a:p>
                  </a:txBody>
                  <a:tcPr anchor="ctr"/>
                </a:tc>
                <a:tc>
                  <a:txBody>
                    <a:bodyPr/>
                    <a:lstStyle/>
                    <a:p>
                      <a:pPr algn="ctr"/>
                      <a:r>
                        <a:rPr kumimoji="1" lang="en-US" altLang="ja-JP" sz="1100" dirty="0" smtClean="0">
                          <a:latin typeface="+mn-ea"/>
                          <a:ea typeface="+mn-ea"/>
                        </a:rPr>
                        <a:t>10.0</a:t>
                      </a:r>
                    </a:p>
                  </a:txBody>
                  <a:tcPr anchor="ctr"/>
                </a:tc>
                <a:tc>
                  <a:txBody>
                    <a:bodyPr/>
                    <a:lstStyle/>
                    <a:p>
                      <a:pPr algn="ctr"/>
                      <a:r>
                        <a:rPr kumimoji="1" lang="ja-JP" altLang="en-US" sz="900" dirty="0" smtClean="0">
                          <a:latin typeface="+mn-ea"/>
                          <a:ea typeface="+mn-ea"/>
                        </a:rPr>
                        <a:t>カ</a:t>
                      </a:r>
                      <a:endParaRPr kumimoji="1" lang="ja-JP" altLang="en-US" sz="900" dirty="0">
                        <a:latin typeface="+mn-ea"/>
                        <a:ea typeface="+mn-ea"/>
                      </a:endParaRPr>
                    </a:p>
                  </a:txBody>
                  <a:tcPr anchor="ctr"/>
                </a:tc>
                <a:tc>
                  <a:txBody>
                    <a:bodyPr/>
                    <a:lstStyle/>
                    <a:p>
                      <a:r>
                        <a:rPr kumimoji="1" lang="ja-JP" altLang="en-US" sz="900" kern="1200" dirty="0" smtClean="0">
                          <a:solidFill>
                            <a:schemeClr val="dk1"/>
                          </a:solidFill>
                          <a:effectLst/>
                          <a:latin typeface="+mn-ea"/>
                          <a:ea typeface="+mn-ea"/>
                          <a:cs typeface="+mn-cs"/>
                        </a:rPr>
                        <a:t>　</a:t>
                      </a:r>
                      <a:r>
                        <a:rPr kumimoji="1" lang="ja-JP" altLang="ja-JP" sz="900" kern="1200" dirty="0" smtClean="0">
                          <a:solidFill>
                            <a:schemeClr val="dk1"/>
                          </a:solidFill>
                          <a:effectLst/>
                          <a:latin typeface="+mn-ea"/>
                          <a:ea typeface="+mn-ea"/>
                          <a:cs typeface="+mn-cs"/>
                        </a:rPr>
                        <a:t>市町村に対して、リハビリテーション専門職等の派遣にかかる体制や活用方法について周知している</a:t>
                      </a:r>
                      <a:r>
                        <a:rPr kumimoji="1" lang="ja-JP" altLang="en-US" sz="900" kern="1200" dirty="0" smtClean="0">
                          <a:solidFill>
                            <a:schemeClr val="dk1"/>
                          </a:solidFill>
                          <a:effectLst/>
                          <a:latin typeface="+mn-ea"/>
                          <a:ea typeface="+mn-ea"/>
                          <a:cs typeface="+mn-cs"/>
                        </a:rPr>
                        <a:t>。</a:t>
                      </a:r>
                      <a:endParaRPr kumimoji="1" lang="ja-JP" altLang="ja-JP" sz="900" kern="1200" dirty="0" smtClean="0">
                        <a:solidFill>
                          <a:schemeClr val="dk1"/>
                        </a:solidFill>
                        <a:effectLst/>
                        <a:latin typeface="+mn-ea"/>
                        <a:ea typeface="+mn-ea"/>
                        <a:cs typeface="+mn-cs"/>
                      </a:endParaRPr>
                    </a:p>
                  </a:txBody>
                  <a:tcPr/>
                </a:tc>
                <a:tc>
                  <a:txBody>
                    <a:bodyPr/>
                    <a:lstStyle/>
                    <a:p>
                      <a:pPr algn="ctr"/>
                      <a:r>
                        <a:rPr kumimoji="1" lang="en-US" altLang="ja-JP" sz="1100" dirty="0" smtClean="0">
                          <a:solidFill>
                            <a:schemeClr val="tx1"/>
                          </a:solidFill>
                          <a:latin typeface="+mn-ea"/>
                          <a:ea typeface="+mn-ea"/>
                        </a:rPr>
                        <a:t>6</a:t>
                      </a:r>
                    </a:p>
                  </a:txBody>
                  <a:tcPr anchor="ctr"/>
                </a:tc>
                <a:tc>
                  <a:txBody>
                    <a:bodyPr/>
                    <a:lstStyle/>
                    <a:p>
                      <a:pPr algn="ctr"/>
                      <a:r>
                        <a:rPr kumimoji="1" lang="en-US" altLang="ja-JP" sz="1100" dirty="0" smtClean="0">
                          <a:solidFill>
                            <a:schemeClr val="tx1"/>
                          </a:solidFill>
                          <a:latin typeface="+mn-ea"/>
                          <a:ea typeface="+mn-ea"/>
                        </a:rPr>
                        <a:t>5.9</a:t>
                      </a:r>
                    </a:p>
                  </a:txBody>
                  <a:tcPr anchor="ctr"/>
                </a:tc>
                <a:extLst>
                  <a:ext uri="{0D108BD9-81ED-4DB2-BD59-A6C34878D82A}">
                    <a16:rowId xmlns:a16="http://schemas.microsoft.com/office/drawing/2014/main" val="4219815525"/>
                  </a:ext>
                </a:extLst>
              </a:tr>
              <a:tr h="227685">
                <a:tc>
                  <a:txBody>
                    <a:bodyPr/>
                    <a:lstStyle/>
                    <a:p>
                      <a:pPr algn="ctr"/>
                      <a:r>
                        <a:rPr kumimoji="1" lang="ja-JP" altLang="en-US" sz="900" dirty="0" smtClean="0">
                          <a:latin typeface="+mn-ea"/>
                          <a:ea typeface="+mn-ea"/>
                        </a:rPr>
                        <a:t>ウ</a:t>
                      </a:r>
                      <a:endParaRPr kumimoji="1" lang="ja-JP" altLang="en-US" sz="900" dirty="0">
                        <a:latin typeface="+mn-ea"/>
                        <a:ea typeface="+mn-ea"/>
                      </a:endParaRPr>
                    </a:p>
                  </a:txBody>
                  <a:tcPr anchor="ctr"/>
                </a:tc>
                <a:tc>
                  <a:txBody>
                    <a:bodyPr/>
                    <a:lstStyle/>
                    <a:p>
                      <a:r>
                        <a:rPr kumimoji="1" lang="ja-JP" altLang="en-US" sz="900" kern="1200" dirty="0" smtClean="0">
                          <a:solidFill>
                            <a:schemeClr val="dk1"/>
                          </a:solidFill>
                          <a:effectLst/>
                          <a:latin typeface="+mn-ea"/>
                          <a:ea typeface="+mn-ea"/>
                          <a:cs typeface="+mn-cs"/>
                        </a:rPr>
                        <a:t>　</a:t>
                      </a:r>
                      <a:r>
                        <a:rPr kumimoji="1" lang="ja-JP" altLang="ja-JP" sz="900" kern="1200" dirty="0" smtClean="0">
                          <a:solidFill>
                            <a:schemeClr val="dk1"/>
                          </a:solidFill>
                          <a:effectLst/>
                          <a:latin typeface="+mn-ea"/>
                          <a:ea typeface="+mn-ea"/>
                          <a:cs typeface="+mn-cs"/>
                        </a:rPr>
                        <a:t>リハビリテーション専門職等を派遣する医療機関等を確保している</a:t>
                      </a:r>
                      <a:r>
                        <a:rPr kumimoji="1" lang="ja-JP" altLang="en-US" sz="900" kern="1200" dirty="0" smtClean="0">
                          <a:solidFill>
                            <a:schemeClr val="dk1"/>
                          </a:solidFill>
                          <a:effectLst/>
                          <a:latin typeface="+mn-ea"/>
                          <a:ea typeface="+mn-ea"/>
                          <a:cs typeface="+mn-cs"/>
                        </a:rPr>
                        <a:t>。</a:t>
                      </a:r>
                      <a:endParaRPr kumimoji="1" lang="ja-JP" altLang="ja-JP" sz="900" kern="1200" dirty="0" smtClean="0">
                        <a:solidFill>
                          <a:schemeClr val="dk1"/>
                        </a:solidFill>
                        <a:effectLst/>
                        <a:latin typeface="+mn-ea"/>
                        <a:ea typeface="+mn-ea"/>
                        <a:cs typeface="+mn-cs"/>
                      </a:endParaRPr>
                    </a:p>
                  </a:txBody>
                  <a:tcPr anchor="ctr"/>
                </a:tc>
                <a:tc>
                  <a:txBody>
                    <a:bodyPr/>
                    <a:lstStyle/>
                    <a:p>
                      <a:pPr algn="ctr"/>
                      <a:r>
                        <a:rPr kumimoji="1" lang="en-US" altLang="ja-JP" sz="1100" dirty="0" smtClean="0">
                          <a:latin typeface="+mn-ea"/>
                          <a:ea typeface="+mn-ea"/>
                        </a:rPr>
                        <a:t>12</a:t>
                      </a:r>
                      <a:endParaRPr kumimoji="1" lang="ja-JP" altLang="en-US" sz="1100" dirty="0">
                        <a:latin typeface="+mn-ea"/>
                        <a:ea typeface="+mn-ea"/>
                      </a:endParaRPr>
                    </a:p>
                  </a:txBody>
                  <a:tcPr anchor="ctr"/>
                </a:tc>
                <a:tc>
                  <a:txBody>
                    <a:bodyPr/>
                    <a:lstStyle/>
                    <a:p>
                      <a:pPr algn="ctr"/>
                      <a:r>
                        <a:rPr kumimoji="1" lang="en-US" altLang="ja-JP" sz="1100" dirty="0" smtClean="0">
                          <a:latin typeface="+mn-ea"/>
                          <a:ea typeface="+mn-ea"/>
                        </a:rPr>
                        <a:t>10.5</a:t>
                      </a:r>
                      <a:endParaRPr kumimoji="1" lang="ja-JP" altLang="en-US" sz="1100" dirty="0">
                        <a:latin typeface="+mn-ea"/>
                        <a:ea typeface="+mn-ea"/>
                      </a:endParaRPr>
                    </a:p>
                  </a:txBody>
                  <a:tcPr anchor="ctr"/>
                </a:tc>
                <a:tc>
                  <a:txBody>
                    <a:bodyPr/>
                    <a:lstStyle/>
                    <a:p>
                      <a:pPr algn="ctr"/>
                      <a:r>
                        <a:rPr kumimoji="1" lang="ja-JP" altLang="en-US" sz="900" dirty="0" smtClean="0">
                          <a:latin typeface="+mn-ea"/>
                          <a:ea typeface="+mn-ea"/>
                        </a:rPr>
                        <a:t>キ</a:t>
                      </a:r>
                      <a:endParaRPr kumimoji="1" lang="ja-JP" altLang="en-US" sz="900" dirty="0">
                        <a:latin typeface="+mn-ea"/>
                        <a:ea typeface="+mn-ea"/>
                      </a:endParaRPr>
                    </a:p>
                  </a:txBody>
                  <a:tcPr anchor="ctr"/>
                </a:tc>
                <a:tc>
                  <a:txBody>
                    <a:bodyPr/>
                    <a:lstStyle/>
                    <a:p>
                      <a:r>
                        <a:rPr kumimoji="1" lang="ja-JP" altLang="en-US" sz="900" kern="1200" dirty="0" smtClean="0">
                          <a:solidFill>
                            <a:schemeClr val="dk1"/>
                          </a:solidFill>
                          <a:effectLst/>
                          <a:latin typeface="+mn-ea"/>
                          <a:ea typeface="+mn-ea"/>
                          <a:cs typeface="+mn-cs"/>
                        </a:rPr>
                        <a:t>　</a:t>
                      </a:r>
                      <a:r>
                        <a:rPr kumimoji="1" lang="ja-JP" altLang="ja-JP" sz="900" kern="1200" dirty="0" smtClean="0">
                          <a:solidFill>
                            <a:schemeClr val="dk1"/>
                          </a:solidFill>
                          <a:effectLst/>
                          <a:latin typeface="+mn-ea"/>
                          <a:ea typeface="+mn-ea"/>
                          <a:cs typeface="+mn-cs"/>
                        </a:rPr>
                        <a:t>リハビリテーション専門職等を地域ケア会議や通いの場等に派遣している実績がある</a:t>
                      </a:r>
                      <a:r>
                        <a:rPr kumimoji="1" lang="ja-JP" altLang="en-US" sz="900" kern="1200" dirty="0" smtClean="0">
                          <a:solidFill>
                            <a:schemeClr val="dk1"/>
                          </a:solidFill>
                          <a:effectLst/>
                          <a:latin typeface="+mn-ea"/>
                          <a:ea typeface="+mn-ea"/>
                          <a:cs typeface="+mn-cs"/>
                        </a:rPr>
                        <a:t>。</a:t>
                      </a:r>
                      <a:endParaRPr kumimoji="1" lang="ja-JP" altLang="ja-JP" sz="900" kern="1200" dirty="0" smtClean="0">
                        <a:solidFill>
                          <a:schemeClr val="dk1"/>
                        </a:solidFill>
                        <a:effectLst/>
                        <a:latin typeface="+mn-ea"/>
                        <a:ea typeface="+mn-ea"/>
                        <a:cs typeface="+mn-cs"/>
                      </a:endParaRPr>
                    </a:p>
                  </a:txBody>
                  <a:tcPr/>
                </a:tc>
                <a:tc>
                  <a:txBody>
                    <a:bodyPr/>
                    <a:lstStyle/>
                    <a:p>
                      <a:pPr algn="ctr"/>
                      <a:r>
                        <a:rPr kumimoji="1" lang="en-US" altLang="ja-JP" sz="1100" dirty="0" smtClean="0">
                          <a:solidFill>
                            <a:schemeClr val="tx1"/>
                          </a:solidFill>
                          <a:latin typeface="+mn-ea"/>
                          <a:ea typeface="+mn-ea"/>
                        </a:rPr>
                        <a:t>6</a:t>
                      </a:r>
                    </a:p>
                  </a:txBody>
                  <a:tcPr anchor="ctr"/>
                </a:tc>
                <a:tc>
                  <a:txBody>
                    <a:bodyPr/>
                    <a:lstStyle/>
                    <a:p>
                      <a:pPr algn="ctr"/>
                      <a:r>
                        <a:rPr kumimoji="1" lang="en-US" altLang="ja-JP" sz="1100" dirty="0" smtClean="0">
                          <a:solidFill>
                            <a:schemeClr val="tx1"/>
                          </a:solidFill>
                          <a:latin typeface="+mn-ea"/>
                          <a:ea typeface="+mn-ea"/>
                        </a:rPr>
                        <a:t>5.9</a:t>
                      </a:r>
                    </a:p>
                  </a:txBody>
                  <a:tcPr anchor="ctr"/>
                </a:tc>
                <a:extLst>
                  <a:ext uri="{0D108BD9-81ED-4DB2-BD59-A6C34878D82A}">
                    <a16:rowId xmlns:a16="http://schemas.microsoft.com/office/drawing/2014/main" val="1201803747"/>
                  </a:ext>
                </a:extLst>
              </a:tr>
              <a:tr h="315256">
                <a:tc>
                  <a:txBody>
                    <a:bodyPr/>
                    <a:lstStyle/>
                    <a:p>
                      <a:pPr algn="ctr"/>
                      <a:r>
                        <a:rPr kumimoji="1" lang="ja-JP" altLang="en-US" sz="900" dirty="0" smtClean="0">
                          <a:latin typeface="+mn-ea"/>
                          <a:ea typeface="+mn-ea"/>
                        </a:rPr>
                        <a:t>エ</a:t>
                      </a:r>
                      <a:endParaRPr kumimoji="1" lang="ja-JP" altLang="en-US" sz="900" dirty="0">
                        <a:latin typeface="+mn-ea"/>
                        <a:ea typeface="+mn-ea"/>
                      </a:endParaRPr>
                    </a:p>
                  </a:txBody>
                  <a:tcPr anchor="ctr"/>
                </a:tc>
                <a:tc>
                  <a:txBody>
                    <a:bodyPr/>
                    <a:lstStyle/>
                    <a:p>
                      <a:r>
                        <a:rPr kumimoji="1" lang="ja-JP" altLang="en-US" sz="900" kern="1200" dirty="0" smtClean="0">
                          <a:solidFill>
                            <a:schemeClr val="dk1"/>
                          </a:solidFill>
                          <a:effectLst/>
                          <a:latin typeface="+mn-ea"/>
                          <a:ea typeface="+mn-ea"/>
                          <a:cs typeface="+mn-cs"/>
                        </a:rPr>
                        <a:t>　</a:t>
                      </a:r>
                      <a:r>
                        <a:rPr kumimoji="1" lang="ja-JP" altLang="ja-JP" sz="900" kern="1200" dirty="0" smtClean="0">
                          <a:solidFill>
                            <a:schemeClr val="dk1"/>
                          </a:solidFill>
                          <a:effectLst/>
                          <a:latin typeface="+mn-ea"/>
                          <a:ea typeface="+mn-ea"/>
                          <a:cs typeface="+mn-cs"/>
                        </a:rPr>
                        <a:t>市町村に対して、派遣に際して必要となる知識に関する研修会を実施している</a:t>
                      </a:r>
                      <a:r>
                        <a:rPr kumimoji="1" lang="ja-JP" altLang="en-US" sz="900" kern="1200" dirty="0" smtClean="0">
                          <a:solidFill>
                            <a:schemeClr val="dk1"/>
                          </a:solidFill>
                          <a:effectLst/>
                          <a:latin typeface="+mn-ea"/>
                          <a:ea typeface="+mn-ea"/>
                          <a:cs typeface="+mn-cs"/>
                        </a:rPr>
                        <a:t>。</a:t>
                      </a:r>
                      <a:endParaRPr kumimoji="1" lang="ja-JP" altLang="ja-JP" sz="900" kern="1200" dirty="0" smtClean="0">
                        <a:solidFill>
                          <a:schemeClr val="dk1"/>
                        </a:solidFill>
                        <a:effectLst/>
                        <a:latin typeface="+mn-ea"/>
                        <a:ea typeface="+mn-ea"/>
                        <a:cs typeface="+mn-cs"/>
                      </a:endParaRPr>
                    </a:p>
                  </a:txBody>
                  <a:tcPr anchor="ctr"/>
                </a:tc>
                <a:tc>
                  <a:txBody>
                    <a:bodyPr/>
                    <a:lstStyle/>
                    <a:p>
                      <a:pPr algn="ctr"/>
                      <a:r>
                        <a:rPr kumimoji="1" lang="en-US" altLang="ja-JP" sz="1100" dirty="0" smtClean="0">
                          <a:latin typeface="+mn-ea"/>
                          <a:ea typeface="+mn-ea"/>
                        </a:rPr>
                        <a:t>10</a:t>
                      </a:r>
                      <a:endParaRPr kumimoji="1" lang="ja-JP" altLang="en-US" sz="1100" dirty="0">
                        <a:latin typeface="+mn-ea"/>
                        <a:ea typeface="+mn-ea"/>
                      </a:endParaRPr>
                    </a:p>
                  </a:txBody>
                  <a:tcPr anchor="ctr"/>
                </a:tc>
                <a:tc>
                  <a:txBody>
                    <a:bodyPr/>
                    <a:lstStyle/>
                    <a:p>
                      <a:pPr algn="ctr"/>
                      <a:r>
                        <a:rPr kumimoji="1" lang="en-US" altLang="ja-JP" sz="1100" dirty="0" smtClean="0">
                          <a:latin typeface="+mn-ea"/>
                          <a:ea typeface="+mn-ea"/>
                        </a:rPr>
                        <a:t>10</a:t>
                      </a:r>
                      <a:endParaRPr kumimoji="1" lang="ja-JP" altLang="en-US" sz="1100" dirty="0">
                        <a:latin typeface="+mn-ea"/>
                        <a:ea typeface="+mn-ea"/>
                      </a:endParaRPr>
                    </a:p>
                  </a:txBody>
                  <a:tcPr anchor="ctr"/>
                </a:tc>
                <a:tc>
                  <a:txBody>
                    <a:bodyPr/>
                    <a:lstStyle/>
                    <a:p>
                      <a:pPr algn="ctr"/>
                      <a:r>
                        <a:rPr kumimoji="1" lang="ja-JP" altLang="en-US" sz="900" dirty="0" smtClean="0">
                          <a:latin typeface="+mn-ea"/>
                          <a:ea typeface="+mn-ea"/>
                        </a:rPr>
                        <a:t>ク</a:t>
                      </a:r>
                      <a:endParaRPr kumimoji="1" lang="ja-JP" altLang="en-US" sz="900" dirty="0">
                        <a:latin typeface="+mn-ea"/>
                        <a:ea typeface="+mn-ea"/>
                      </a:endParaRPr>
                    </a:p>
                  </a:txBody>
                  <a:tcPr anchor="ctr"/>
                </a:tc>
                <a:tc>
                  <a:txBody>
                    <a:bodyPr/>
                    <a:lstStyle/>
                    <a:p>
                      <a:pPr marL="0" marR="0" lvl="0" indent="0" algn="l" defTabSz="917509" rtl="0" eaLnBrk="1" fontAlgn="auto" latinLnBrk="0" hangingPunct="1">
                        <a:lnSpc>
                          <a:spcPct val="100000"/>
                        </a:lnSpc>
                        <a:spcBef>
                          <a:spcPts val="0"/>
                        </a:spcBef>
                        <a:spcAft>
                          <a:spcPts val="0"/>
                        </a:spcAft>
                        <a:buClrTx/>
                        <a:buSzTx/>
                        <a:buFontTx/>
                        <a:buNone/>
                        <a:tabLst/>
                        <a:defRPr/>
                      </a:pPr>
                      <a:r>
                        <a:rPr kumimoji="1" lang="ja-JP" altLang="en-US" sz="900" kern="1200" dirty="0" smtClean="0">
                          <a:solidFill>
                            <a:schemeClr val="dk1"/>
                          </a:solidFill>
                          <a:effectLst/>
                          <a:latin typeface="+mn-ea"/>
                          <a:ea typeface="+mn-ea"/>
                          <a:cs typeface="+mn-cs"/>
                        </a:rPr>
                        <a:t>　</a:t>
                      </a:r>
                      <a:r>
                        <a:rPr kumimoji="1" lang="ja-JP" altLang="ja-JP" sz="900" kern="1200" dirty="0" smtClean="0">
                          <a:solidFill>
                            <a:schemeClr val="dk1"/>
                          </a:solidFill>
                          <a:effectLst/>
                          <a:latin typeface="+mn-ea"/>
                          <a:ea typeface="+mn-ea"/>
                          <a:cs typeface="+mn-cs"/>
                        </a:rPr>
                        <a:t>その他、リハビリテーション専門職等の職能団体との連携に関して必要な事業を実施している（モデル事業や市町村の取組への財政支援等）</a:t>
                      </a:r>
                      <a:r>
                        <a:rPr kumimoji="1" lang="ja-JP" altLang="en-US" sz="900" kern="1200" dirty="0" smtClean="0">
                          <a:solidFill>
                            <a:schemeClr val="dk1"/>
                          </a:solidFill>
                          <a:effectLst/>
                          <a:latin typeface="+mn-ea"/>
                          <a:ea typeface="+mn-ea"/>
                          <a:cs typeface="+mn-cs"/>
                        </a:rPr>
                        <a:t>。</a:t>
                      </a:r>
                      <a:endParaRPr kumimoji="1" lang="ja-JP" altLang="ja-JP" sz="900" kern="1200" dirty="0" smtClean="0">
                        <a:solidFill>
                          <a:schemeClr val="dk1"/>
                        </a:solidFill>
                        <a:effectLst/>
                        <a:latin typeface="+mn-ea"/>
                        <a:ea typeface="+mn-ea"/>
                        <a:cs typeface="+mn-cs"/>
                      </a:endParaRPr>
                    </a:p>
                  </a:txBody>
                  <a:tcPr/>
                </a:tc>
                <a:tc>
                  <a:txBody>
                    <a:bodyPr/>
                    <a:lstStyle/>
                    <a:p>
                      <a:pPr algn="ctr"/>
                      <a:r>
                        <a:rPr kumimoji="1" lang="en-US" altLang="ja-JP" sz="1100" dirty="0" smtClean="0">
                          <a:solidFill>
                            <a:schemeClr val="tx1"/>
                          </a:solidFill>
                          <a:latin typeface="+mn-ea"/>
                          <a:ea typeface="+mn-ea"/>
                        </a:rPr>
                        <a:t>12</a:t>
                      </a:r>
                      <a:endParaRPr kumimoji="1" lang="ja-JP" altLang="en-US" sz="1100" dirty="0">
                        <a:solidFill>
                          <a:schemeClr val="tx1"/>
                        </a:solidFill>
                        <a:latin typeface="+mn-ea"/>
                        <a:ea typeface="+mn-ea"/>
                      </a:endParaRPr>
                    </a:p>
                  </a:txBody>
                  <a:tcPr anchor="ctr"/>
                </a:tc>
                <a:tc>
                  <a:txBody>
                    <a:bodyPr/>
                    <a:lstStyle/>
                    <a:p>
                      <a:pPr algn="ctr"/>
                      <a:r>
                        <a:rPr kumimoji="1" lang="en-US" altLang="ja-JP" sz="1100" dirty="0" smtClean="0">
                          <a:solidFill>
                            <a:schemeClr val="tx1"/>
                          </a:solidFill>
                          <a:latin typeface="+mn-ea"/>
                          <a:ea typeface="+mn-ea"/>
                        </a:rPr>
                        <a:t>6.4</a:t>
                      </a:r>
                      <a:endParaRPr kumimoji="1" lang="ja-JP" altLang="en-US" sz="1100" dirty="0">
                        <a:solidFill>
                          <a:schemeClr val="tx1"/>
                        </a:solidFill>
                        <a:latin typeface="+mn-ea"/>
                        <a:ea typeface="+mn-ea"/>
                      </a:endParaRPr>
                    </a:p>
                  </a:txBody>
                  <a:tcPr anchor="ctr"/>
                </a:tc>
                <a:extLst>
                  <a:ext uri="{0D108BD9-81ED-4DB2-BD59-A6C34878D82A}">
                    <a16:rowId xmlns:a16="http://schemas.microsoft.com/office/drawing/2014/main" val="291411947"/>
                  </a:ext>
                </a:extLst>
              </a:tr>
            </a:tbl>
          </a:graphicData>
        </a:graphic>
      </p:graphicFrame>
      <p:graphicFrame>
        <p:nvGraphicFramePr>
          <p:cNvPr id="7" name="グラフ 6"/>
          <p:cNvGraphicFramePr>
            <a:graphicFrameLocks/>
          </p:cNvGraphicFramePr>
          <p:nvPr>
            <p:extLst/>
          </p:nvPr>
        </p:nvGraphicFramePr>
        <p:xfrm>
          <a:off x="109773" y="2406385"/>
          <a:ext cx="9650464" cy="454305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789400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正方形/長方形 27"/>
          <p:cNvSpPr/>
          <p:nvPr/>
        </p:nvSpPr>
        <p:spPr>
          <a:xfrm>
            <a:off x="0" y="-27383"/>
            <a:ext cx="9906000" cy="36236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393" tIns="45697" rIns="91393" bIns="45697" anchor="ctr"/>
          <a:lstStyle/>
          <a:p>
            <a:pPr algn="ctr"/>
            <a:r>
              <a:rPr lang="en-US" altLang="ja-JP" b="1" dirty="0" smtClean="0">
                <a:latin typeface="Meiryo UI" panose="020B0604030504040204" pitchFamily="50" charset="-128"/>
                <a:ea typeface="Meiryo UI" panose="020B0604030504040204" pitchFamily="50" charset="-128"/>
              </a:rPr>
              <a:t>2019</a:t>
            </a:r>
            <a:r>
              <a:rPr lang="ja-JP" altLang="en-US" b="1" dirty="0" smtClean="0">
                <a:latin typeface="Meiryo UI" panose="020B0604030504040204" pitchFamily="50" charset="-128"/>
                <a:ea typeface="Meiryo UI" panose="020B0604030504040204" pitchFamily="50" charset="-128"/>
              </a:rPr>
              <a:t>年度</a:t>
            </a:r>
            <a:r>
              <a:rPr lang="ja-JP" altLang="en-US" b="1" dirty="0">
                <a:latin typeface="Meiryo UI" panose="020B0604030504040204" pitchFamily="50" charset="-128"/>
                <a:ea typeface="Meiryo UI" panose="020B0604030504040204" pitchFamily="50" charset="-128"/>
              </a:rPr>
              <a:t>（都道府県分） 　　</a:t>
            </a:r>
            <a:r>
              <a:rPr lang="en-US" altLang="ja-JP" b="1" dirty="0" smtClean="0">
                <a:latin typeface="Meiryo UI" panose="020B0604030504040204" pitchFamily="50" charset="-128"/>
                <a:ea typeface="Meiryo UI" panose="020B0604030504040204" pitchFamily="50" charset="-128"/>
              </a:rPr>
              <a:t>Ⅱ</a:t>
            </a:r>
            <a:r>
              <a:rPr lang="ja-JP" altLang="ja-JP" b="1" dirty="0" smtClean="0">
                <a:latin typeface="Meiryo UI" panose="020B0604030504040204" pitchFamily="50" charset="-128"/>
                <a:ea typeface="Meiryo UI" panose="020B0604030504040204" pitchFamily="50" charset="-128"/>
              </a:rPr>
              <a:t>（</a:t>
            </a:r>
            <a:r>
              <a:rPr lang="ja-JP" altLang="ja-JP" b="1" dirty="0">
                <a:latin typeface="Meiryo UI" panose="020B0604030504040204" pitchFamily="50" charset="-128"/>
                <a:ea typeface="Meiryo UI" panose="020B0604030504040204" pitchFamily="50" charset="-128"/>
              </a:rPr>
              <a:t>５）在宅医療・介護連携</a:t>
            </a:r>
            <a:endParaRPr lang="ja-JP" altLang="ja-JP" dirty="0">
              <a:latin typeface="Meiryo UI" panose="020B0604030504040204" pitchFamily="50" charset="-128"/>
              <a:ea typeface="Meiryo UI" panose="020B0604030504040204" pitchFamily="50" charset="-128"/>
            </a:endParaRPr>
          </a:p>
        </p:txBody>
      </p:sp>
      <p:sp>
        <p:nvSpPr>
          <p:cNvPr id="27" name="スライド番号プレースホルダー 3">
            <a:extLst>
              <a:ext uri="{FF2B5EF4-FFF2-40B4-BE49-F238E27FC236}">
                <a16:creationId xmlns:a16="http://schemas.microsoft.com/office/drawing/2014/main" id="{8537117C-0A37-4387-89BE-51510082BF6F}"/>
              </a:ext>
            </a:extLst>
          </p:cNvPr>
          <p:cNvSpPr>
            <a:spLocks noGrp="1"/>
          </p:cNvSpPr>
          <p:nvPr>
            <p:ph type="sldNum" sz="quarter" idx="12"/>
          </p:nvPr>
        </p:nvSpPr>
        <p:spPr>
          <a:xfrm>
            <a:off x="7514034" y="6393181"/>
            <a:ext cx="2311400" cy="365125"/>
          </a:xfrm>
        </p:spPr>
        <p:txBody>
          <a:bodyPr/>
          <a:lstStyle/>
          <a:p>
            <a:pPr>
              <a:defRPr/>
            </a:pPr>
            <a:r>
              <a:rPr kumimoji="1" lang="en-US" altLang="ja-JP" sz="1100" dirty="0" smtClean="0">
                <a:solidFill>
                  <a:schemeClr val="tx1"/>
                </a:solidFill>
                <a:latin typeface="+mj-ea"/>
                <a:ea typeface="+mj-ea"/>
              </a:rPr>
              <a:t>9</a:t>
            </a:r>
            <a:endParaRPr kumimoji="1" lang="ja-JP" altLang="en-US" sz="1100" dirty="0">
              <a:solidFill>
                <a:schemeClr val="tx1"/>
              </a:solidFill>
              <a:latin typeface="+mj-ea"/>
              <a:ea typeface="+mj-ea"/>
            </a:endParaRPr>
          </a:p>
        </p:txBody>
      </p:sp>
      <p:graphicFrame>
        <p:nvGraphicFramePr>
          <p:cNvPr id="3" name="表 2"/>
          <p:cNvGraphicFramePr>
            <a:graphicFrameLocks noGrp="1"/>
          </p:cNvGraphicFramePr>
          <p:nvPr>
            <p:extLst/>
          </p:nvPr>
        </p:nvGraphicFramePr>
        <p:xfrm>
          <a:off x="158447" y="422201"/>
          <a:ext cx="9489195" cy="2462317"/>
        </p:xfrm>
        <a:graphic>
          <a:graphicData uri="http://schemas.openxmlformats.org/drawingml/2006/table">
            <a:tbl>
              <a:tblPr firstRow="1" bandRow="1">
                <a:tableStyleId>{5C22544A-7EE6-4342-B048-85BDC9FD1C3A}</a:tableStyleId>
              </a:tblPr>
              <a:tblGrid>
                <a:gridCol w="222321">
                  <a:extLst>
                    <a:ext uri="{9D8B030D-6E8A-4147-A177-3AD203B41FA5}">
                      <a16:colId xmlns:a16="http://schemas.microsoft.com/office/drawing/2014/main" val="897722632"/>
                    </a:ext>
                  </a:extLst>
                </a:gridCol>
                <a:gridCol w="3609283">
                  <a:extLst>
                    <a:ext uri="{9D8B030D-6E8A-4147-A177-3AD203B41FA5}">
                      <a16:colId xmlns:a16="http://schemas.microsoft.com/office/drawing/2014/main" val="1624404869"/>
                    </a:ext>
                  </a:extLst>
                </a:gridCol>
                <a:gridCol w="460007">
                  <a:extLst>
                    <a:ext uri="{9D8B030D-6E8A-4147-A177-3AD203B41FA5}">
                      <a16:colId xmlns:a16="http://schemas.microsoft.com/office/drawing/2014/main" val="2178782984"/>
                    </a:ext>
                  </a:extLst>
                </a:gridCol>
                <a:gridCol w="460007">
                  <a:extLst>
                    <a:ext uri="{9D8B030D-6E8A-4147-A177-3AD203B41FA5}">
                      <a16:colId xmlns:a16="http://schemas.microsoft.com/office/drawing/2014/main" val="300635064"/>
                    </a:ext>
                  </a:extLst>
                </a:gridCol>
                <a:gridCol w="208280">
                  <a:extLst>
                    <a:ext uri="{9D8B030D-6E8A-4147-A177-3AD203B41FA5}">
                      <a16:colId xmlns:a16="http://schemas.microsoft.com/office/drawing/2014/main" val="1573169666"/>
                    </a:ext>
                  </a:extLst>
                </a:gridCol>
                <a:gridCol w="3609283">
                  <a:extLst>
                    <a:ext uri="{9D8B030D-6E8A-4147-A177-3AD203B41FA5}">
                      <a16:colId xmlns:a16="http://schemas.microsoft.com/office/drawing/2014/main" val="303702360"/>
                    </a:ext>
                  </a:extLst>
                </a:gridCol>
                <a:gridCol w="460007">
                  <a:extLst>
                    <a:ext uri="{9D8B030D-6E8A-4147-A177-3AD203B41FA5}">
                      <a16:colId xmlns:a16="http://schemas.microsoft.com/office/drawing/2014/main" val="3731451585"/>
                    </a:ext>
                  </a:extLst>
                </a:gridCol>
                <a:gridCol w="460007">
                  <a:extLst>
                    <a:ext uri="{9D8B030D-6E8A-4147-A177-3AD203B41FA5}">
                      <a16:colId xmlns:a16="http://schemas.microsoft.com/office/drawing/2014/main" val="3177399367"/>
                    </a:ext>
                  </a:extLst>
                </a:gridCol>
              </a:tblGrid>
              <a:tr h="241066">
                <a:tc>
                  <a:txBody>
                    <a:bodyPr/>
                    <a:lstStyle/>
                    <a:p>
                      <a:pPr algn="ctr"/>
                      <a:endParaRPr kumimoji="1" lang="ja-JP" altLang="en-US" sz="800" dirty="0">
                        <a:latin typeface="+mn-ea"/>
                        <a:ea typeface="+mn-ea"/>
                      </a:endParaRPr>
                    </a:p>
                  </a:txBody>
                  <a:tcPr anchor="ctr"/>
                </a:tc>
                <a:tc>
                  <a:txBody>
                    <a:bodyPr/>
                    <a:lstStyle/>
                    <a:p>
                      <a:pPr algn="ctr"/>
                      <a:r>
                        <a:rPr kumimoji="1" lang="ja-JP" altLang="en-US" sz="700" dirty="0" smtClean="0">
                          <a:latin typeface="+mn-ea"/>
                          <a:ea typeface="+mn-ea"/>
                        </a:rPr>
                        <a:t>評価指標</a:t>
                      </a:r>
                      <a:endParaRPr kumimoji="1" lang="ja-JP" altLang="en-US" sz="700" dirty="0">
                        <a:latin typeface="+mn-ea"/>
                        <a:ea typeface="+mn-ea"/>
                      </a:endParaRPr>
                    </a:p>
                  </a:txBody>
                  <a:tcPr anchor="ctr"/>
                </a:tc>
                <a:tc>
                  <a:txBody>
                    <a:bodyPr/>
                    <a:lstStyle/>
                    <a:p>
                      <a:pPr algn="ctr"/>
                      <a:r>
                        <a:rPr kumimoji="1" lang="ja-JP" altLang="en-US" sz="700" dirty="0" smtClean="0">
                          <a:latin typeface="+mn-ea"/>
                          <a:ea typeface="+mn-ea"/>
                        </a:rPr>
                        <a:t>得点</a:t>
                      </a:r>
                      <a:endParaRPr kumimoji="1" lang="ja-JP" altLang="en-US" sz="700" dirty="0">
                        <a:latin typeface="+mn-ea"/>
                        <a:ea typeface="+mn-ea"/>
                      </a:endParaRPr>
                    </a:p>
                  </a:txBody>
                  <a:tcPr anchor="ctr"/>
                </a:tc>
                <a:tc>
                  <a:txBody>
                    <a:bodyPr/>
                    <a:lstStyle/>
                    <a:p>
                      <a:pPr algn="ctr"/>
                      <a:r>
                        <a:rPr kumimoji="1" lang="ja-JP" altLang="en-US" sz="700" dirty="0" smtClean="0">
                          <a:latin typeface="+mn-ea"/>
                          <a:ea typeface="+mn-ea"/>
                        </a:rPr>
                        <a:t>平均</a:t>
                      </a:r>
                      <a:endParaRPr kumimoji="1" lang="ja-JP" altLang="en-US" sz="700" dirty="0">
                        <a:latin typeface="+mn-ea"/>
                        <a:ea typeface="+mn-ea"/>
                      </a:endParaRPr>
                    </a:p>
                  </a:txBody>
                  <a:tcPr anchor="ctr"/>
                </a:tc>
                <a:tc>
                  <a:txBody>
                    <a:bodyPr/>
                    <a:lstStyle/>
                    <a:p>
                      <a:pPr algn="ctr"/>
                      <a:endParaRPr kumimoji="1" lang="ja-JP" altLang="en-US" sz="700" dirty="0">
                        <a:latin typeface="+mn-ea"/>
                        <a:ea typeface="+mn-ea"/>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700" dirty="0" smtClean="0">
                          <a:latin typeface="+mn-ea"/>
                          <a:ea typeface="+mn-ea"/>
                        </a:rPr>
                        <a:t>評価指標</a:t>
                      </a:r>
                    </a:p>
                  </a:txBody>
                  <a:tcPr anchor="ctr"/>
                </a:tc>
                <a:tc>
                  <a:txBody>
                    <a:bodyPr/>
                    <a:lstStyle/>
                    <a:p>
                      <a:pPr algn="ctr"/>
                      <a:r>
                        <a:rPr kumimoji="1" lang="ja-JP" altLang="en-US" sz="700" dirty="0" smtClean="0">
                          <a:latin typeface="+mn-ea"/>
                          <a:ea typeface="+mn-ea"/>
                        </a:rPr>
                        <a:t>得点</a:t>
                      </a:r>
                      <a:endParaRPr kumimoji="1" lang="ja-JP" altLang="en-US" sz="700" dirty="0">
                        <a:latin typeface="+mn-ea"/>
                        <a:ea typeface="+mn-ea"/>
                      </a:endParaRPr>
                    </a:p>
                  </a:txBody>
                  <a:tcPr anchor="ctr"/>
                </a:tc>
                <a:tc>
                  <a:txBody>
                    <a:bodyPr/>
                    <a:lstStyle/>
                    <a:p>
                      <a:pPr algn="ctr"/>
                      <a:r>
                        <a:rPr kumimoji="1" lang="ja-JP" altLang="en-US" sz="700" dirty="0" smtClean="0">
                          <a:latin typeface="+mn-ea"/>
                          <a:ea typeface="+mn-ea"/>
                        </a:rPr>
                        <a:t>平均</a:t>
                      </a:r>
                      <a:endParaRPr kumimoji="1" lang="ja-JP" altLang="en-US" sz="700" dirty="0">
                        <a:latin typeface="+mn-ea"/>
                        <a:ea typeface="+mn-ea"/>
                      </a:endParaRPr>
                    </a:p>
                  </a:txBody>
                  <a:tcPr anchor="ctr"/>
                </a:tc>
                <a:extLst>
                  <a:ext uri="{0D108BD9-81ED-4DB2-BD59-A6C34878D82A}">
                    <a16:rowId xmlns:a16="http://schemas.microsoft.com/office/drawing/2014/main" val="2535473127"/>
                  </a:ext>
                </a:extLst>
              </a:tr>
              <a:tr h="223847">
                <a:tc gridSpan="8">
                  <a:txBody>
                    <a:bodyPr/>
                    <a:lstStyle/>
                    <a:p>
                      <a:r>
                        <a:rPr kumimoji="1" lang="ja-JP" altLang="ja-JP" sz="700" kern="1200" dirty="0" smtClean="0">
                          <a:solidFill>
                            <a:schemeClr val="dk1"/>
                          </a:solidFill>
                          <a:effectLst/>
                          <a:latin typeface="+mn-lt"/>
                          <a:ea typeface="+mn-ea"/>
                          <a:cs typeface="+mn-cs"/>
                        </a:rPr>
                        <a:t>在宅医療・介護連携について、市町村を支援するために必要な事業を行っているか。</a:t>
                      </a:r>
                    </a:p>
                  </a:txBody>
                  <a:tcPr anchor="ctr"/>
                </a:tc>
                <a:tc hMerge="1">
                  <a:txBody>
                    <a:bodyPr/>
                    <a:lstStyle/>
                    <a:p>
                      <a:pPr marL="0" marR="0" indent="0" algn="l" defTabSz="917509" rtl="0" eaLnBrk="1" fontAlgn="auto" latinLnBrk="0" hangingPunct="1">
                        <a:lnSpc>
                          <a:spcPct val="100000"/>
                        </a:lnSpc>
                        <a:spcBef>
                          <a:spcPts val="0"/>
                        </a:spcBef>
                        <a:spcAft>
                          <a:spcPts val="0"/>
                        </a:spcAft>
                        <a:buClrTx/>
                        <a:buSzTx/>
                        <a:buFontTx/>
                        <a:buNone/>
                        <a:tabLst/>
                        <a:defRPr/>
                      </a:pPr>
                      <a:endParaRPr kumimoji="1" lang="en-US" altLang="ja-JP" sz="1000" b="0" dirty="0" smtClean="0">
                        <a:solidFill>
                          <a:schemeClr val="tx1"/>
                        </a:solidFill>
                      </a:endParaRPr>
                    </a:p>
                  </a:txBody>
                  <a:tcPr/>
                </a:tc>
                <a:tc hMerge="1">
                  <a:txBody>
                    <a:bodyPr/>
                    <a:lstStyle/>
                    <a:p>
                      <a:endParaRPr kumimoji="1" lang="ja-JP" altLang="en-US"/>
                    </a:p>
                  </a:txBody>
                  <a:tcPr/>
                </a:tc>
                <a:tc hMerge="1">
                  <a:txBody>
                    <a:bodyPr/>
                    <a:lstStyle/>
                    <a:p>
                      <a:pPr algn="ctr"/>
                      <a:endParaRPr kumimoji="1" lang="ja-JP" altLang="en-US" sz="1000" dirty="0">
                        <a:latin typeface="+mn-ea"/>
                        <a:ea typeface="+mn-ea"/>
                      </a:endParaRPr>
                    </a:p>
                  </a:txBody>
                  <a:tcPr anchor="ctr"/>
                </a:tc>
                <a:tc hMerge="1">
                  <a:txBody>
                    <a:bodyPr/>
                    <a:lstStyle/>
                    <a:p>
                      <a:pPr marL="0" marR="0" indent="0" algn="l" defTabSz="917509" rtl="0" eaLnBrk="1" fontAlgn="auto" latinLnBrk="0" hangingPunct="1">
                        <a:lnSpc>
                          <a:spcPct val="100000"/>
                        </a:lnSpc>
                        <a:spcBef>
                          <a:spcPts val="0"/>
                        </a:spcBef>
                        <a:spcAft>
                          <a:spcPts val="0"/>
                        </a:spcAft>
                        <a:buClrTx/>
                        <a:buSzTx/>
                        <a:buFontTx/>
                        <a:buNone/>
                        <a:tabLst/>
                        <a:defRPr/>
                      </a:pPr>
                      <a:endParaRPr lang="en-US" altLang="ja-JP" sz="1100" b="0" i="0" u="none" strike="noStrike" dirty="0" smtClean="0">
                        <a:solidFill>
                          <a:schemeClr val="tx1"/>
                        </a:solidFill>
                        <a:effectLst/>
                        <a:latin typeface="ＭＳ Ｐゴシック"/>
                      </a:endParaRPr>
                    </a:p>
                  </a:txBody>
                  <a:tcPr/>
                </a:tc>
                <a:tc hMerge="1">
                  <a:txBody>
                    <a:bodyPr/>
                    <a:lstStyle/>
                    <a:p>
                      <a:pPr marL="0" marR="0" indent="0" algn="l" defTabSz="917509" rtl="0" eaLnBrk="1" fontAlgn="auto" latinLnBrk="0" hangingPunct="1">
                        <a:lnSpc>
                          <a:spcPct val="100000"/>
                        </a:lnSpc>
                        <a:spcBef>
                          <a:spcPts val="0"/>
                        </a:spcBef>
                        <a:spcAft>
                          <a:spcPts val="0"/>
                        </a:spcAft>
                        <a:buClrTx/>
                        <a:buSzTx/>
                        <a:buFontTx/>
                        <a:buNone/>
                        <a:tabLst/>
                        <a:defRPr/>
                      </a:pPr>
                      <a:endParaRPr lang="en-US" altLang="ja-JP" sz="1100" b="0" i="0" u="none" strike="noStrike" dirty="0" smtClean="0">
                        <a:solidFill>
                          <a:schemeClr val="tx1"/>
                        </a:solidFill>
                        <a:effectLst/>
                        <a:latin typeface="ＭＳ Ｐゴシック"/>
                      </a:endParaRPr>
                    </a:p>
                  </a:txBody>
                  <a:tcPr/>
                </a:tc>
                <a:tc hMerge="1">
                  <a:txBody>
                    <a:bodyPr/>
                    <a:lstStyle/>
                    <a:p>
                      <a:pPr marL="0" marR="0" indent="0" algn="l" defTabSz="917509" rtl="0" eaLnBrk="1" fontAlgn="auto" latinLnBrk="0" hangingPunct="1">
                        <a:lnSpc>
                          <a:spcPct val="100000"/>
                        </a:lnSpc>
                        <a:spcBef>
                          <a:spcPts val="0"/>
                        </a:spcBef>
                        <a:spcAft>
                          <a:spcPts val="0"/>
                        </a:spcAft>
                        <a:buClrTx/>
                        <a:buSzTx/>
                        <a:buFontTx/>
                        <a:buNone/>
                        <a:tabLst/>
                        <a:defRPr/>
                      </a:pPr>
                      <a:endParaRPr lang="en-US" altLang="ja-JP" sz="1100" b="0" i="0" u="none" strike="noStrike" dirty="0" smtClean="0">
                        <a:solidFill>
                          <a:schemeClr val="tx1"/>
                        </a:solidFill>
                        <a:effectLst/>
                        <a:latin typeface="ＭＳ Ｐゴシック"/>
                      </a:endParaRPr>
                    </a:p>
                  </a:txBody>
                  <a:tcPr/>
                </a:tc>
                <a:tc hMerge="1">
                  <a:txBody>
                    <a:bodyPr/>
                    <a:lstStyle/>
                    <a:p>
                      <a:pPr marL="0" marR="0" indent="0" algn="l" defTabSz="917509" rtl="0" eaLnBrk="1" fontAlgn="auto" latinLnBrk="0" hangingPunct="1">
                        <a:lnSpc>
                          <a:spcPct val="100000"/>
                        </a:lnSpc>
                        <a:spcBef>
                          <a:spcPts val="0"/>
                        </a:spcBef>
                        <a:spcAft>
                          <a:spcPts val="0"/>
                        </a:spcAft>
                        <a:buClrTx/>
                        <a:buSzTx/>
                        <a:buFontTx/>
                        <a:buNone/>
                        <a:tabLst/>
                        <a:defRPr/>
                      </a:pPr>
                      <a:endParaRPr lang="en-US" altLang="ja-JP" sz="1100" b="0" i="0" u="none" strike="noStrike" dirty="0" smtClean="0">
                        <a:solidFill>
                          <a:schemeClr val="tx1"/>
                        </a:solidFill>
                        <a:effectLst/>
                        <a:latin typeface="ＭＳ Ｐゴシック"/>
                      </a:endParaRPr>
                    </a:p>
                  </a:txBody>
                  <a:tcPr/>
                </a:tc>
                <a:extLst>
                  <a:ext uri="{0D108BD9-81ED-4DB2-BD59-A6C34878D82A}">
                    <a16:rowId xmlns:a16="http://schemas.microsoft.com/office/drawing/2014/main" val="933404504"/>
                  </a:ext>
                </a:extLst>
              </a:tr>
              <a:tr h="241066">
                <a:tc>
                  <a:txBody>
                    <a:bodyPr/>
                    <a:lstStyle/>
                    <a:p>
                      <a:pPr algn="ctr"/>
                      <a:r>
                        <a:rPr kumimoji="1" lang="ja-JP" altLang="en-US" sz="700" dirty="0" smtClean="0">
                          <a:latin typeface="+mn-ea"/>
                          <a:ea typeface="+mn-ea"/>
                        </a:rPr>
                        <a:t>ア</a:t>
                      </a:r>
                      <a:endParaRPr kumimoji="1" lang="ja-JP" altLang="en-US" sz="700" dirty="0">
                        <a:latin typeface="+mn-ea"/>
                        <a:ea typeface="+mn-ea"/>
                      </a:endParaRPr>
                    </a:p>
                  </a:txBody>
                  <a:tcPr anchor="ctr"/>
                </a:tc>
                <a:tc>
                  <a:txBody>
                    <a:bodyPr/>
                    <a:lstStyle/>
                    <a:p>
                      <a:r>
                        <a:rPr kumimoji="1" lang="ja-JP" altLang="en-US" sz="700" kern="1200" dirty="0" smtClean="0">
                          <a:solidFill>
                            <a:schemeClr val="dk1"/>
                          </a:solidFill>
                          <a:effectLst/>
                          <a:latin typeface="+mn-lt"/>
                          <a:ea typeface="+mn-ea"/>
                          <a:cs typeface="+mn-cs"/>
                        </a:rPr>
                        <a:t>　</a:t>
                      </a:r>
                      <a:r>
                        <a:rPr kumimoji="1" lang="ja-JP" altLang="ja-JP" sz="700" kern="1200" dirty="0" smtClean="0">
                          <a:solidFill>
                            <a:schemeClr val="dk1"/>
                          </a:solidFill>
                          <a:effectLst/>
                          <a:latin typeface="+mn-lt"/>
                          <a:ea typeface="+mn-ea"/>
                          <a:cs typeface="+mn-cs"/>
                        </a:rPr>
                        <a:t>在宅医療・介護資源や診療報酬・介護報酬のデータの提供をしている</a:t>
                      </a:r>
                      <a:r>
                        <a:rPr kumimoji="1" lang="ja-JP" altLang="en-US" sz="700" kern="1200" dirty="0" smtClean="0">
                          <a:solidFill>
                            <a:schemeClr val="dk1"/>
                          </a:solidFill>
                          <a:effectLst/>
                          <a:latin typeface="+mn-lt"/>
                          <a:ea typeface="+mn-ea"/>
                          <a:cs typeface="+mn-cs"/>
                        </a:rPr>
                        <a:t>。</a:t>
                      </a:r>
                      <a:endParaRPr kumimoji="1" lang="ja-JP" altLang="ja-JP" sz="700" kern="1200" dirty="0" smtClean="0">
                        <a:solidFill>
                          <a:schemeClr val="dk1"/>
                        </a:solidFill>
                        <a:effectLst/>
                        <a:latin typeface="+mn-lt"/>
                        <a:ea typeface="+mn-ea"/>
                        <a:cs typeface="+mn-cs"/>
                      </a:endParaRPr>
                    </a:p>
                  </a:txBody>
                  <a:tcPr anchor="ctr"/>
                </a:tc>
                <a:tc>
                  <a:txBody>
                    <a:bodyPr/>
                    <a:lstStyle/>
                    <a:p>
                      <a:pPr algn="ctr"/>
                      <a:r>
                        <a:rPr kumimoji="1" lang="en-US" altLang="ja-JP" sz="800" dirty="0" smtClean="0">
                          <a:latin typeface="+mn-ea"/>
                          <a:ea typeface="+mn-ea"/>
                        </a:rPr>
                        <a:t>8</a:t>
                      </a:r>
                      <a:endParaRPr kumimoji="1" lang="ja-JP" altLang="en-US" sz="800" dirty="0">
                        <a:latin typeface="+mn-ea"/>
                        <a:ea typeface="+mn-ea"/>
                      </a:endParaRPr>
                    </a:p>
                  </a:txBody>
                  <a:tcPr anchor="ctr"/>
                </a:tc>
                <a:tc>
                  <a:txBody>
                    <a:bodyPr/>
                    <a:lstStyle/>
                    <a:p>
                      <a:pPr algn="ctr"/>
                      <a:r>
                        <a:rPr kumimoji="1" lang="en-US" altLang="ja-JP" sz="800" dirty="0" smtClean="0">
                          <a:latin typeface="+mn-ea"/>
                          <a:ea typeface="+mn-ea"/>
                        </a:rPr>
                        <a:t>6.8</a:t>
                      </a:r>
                      <a:endParaRPr kumimoji="1" lang="ja-JP" altLang="en-US" sz="800" dirty="0">
                        <a:latin typeface="+mn-ea"/>
                        <a:ea typeface="+mn-ea"/>
                      </a:endParaRPr>
                    </a:p>
                  </a:txBody>
                  <a:tcPr anchor="ctr"/>
                </a:tc>
                <a:tc>
                  <a:txBody>
                    <a:bodyPr/>
                    <a:lstStyle/>
                    <a:p>
                      <a:pPr algn="ctr"/>
                      <a:r>
                        <a:rPr kumimoji="1" lang="ja-JP" altLang="en-US" sz="800" dirty="0" smtClean="0">
                          <a:latin typeface="+mn-ea"/>
                          <a:ea typeface="+mn-ea"/>
                        </a:rPr>
                        <a:t>ク</a:t>
                      </a:r>
                      <a:endParaRPr kumimoji="1" lang="ja-JP" altLang="en-US" sz="800" dirty="0">
                        <a:latin typeface="+mn-ea"/>
                        <a:ea typeface="+mn-ea"/>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00" kern="1200" dirty="0" smtClean="0">
                          <a:solidFill>
                            <a:schemeClr val="dk1"/>
                          </a:solidFill>
                          <a:effectLst/>
                          <a:latin typeface="+mn-ea"/>
                          <a:ea typeface="+mn-ea"/>
                          <a:cs typeface="+mn-cs"/>
                        </a:rPr>
                        <a:t>　</a:t>
                      </a:r>
                      <a:r>
                        <a:rPr kumimoji="1" lang="ja-JP" altLang="ja-JP" sz="700" kern="1200" dirty="0" smtClean="0">
                          <a:solidFill>
                            <a:schemeClr val="dk1"/>
                          </a:solidFill>
                          <a:effectLst/>
                          <a:latin typeface="+mn-lt"/>
                          <a:ea typeface="+mn-ea"/>
                          <a:cs typeface="+mn-cs"/>
                        </a:rPr>
                        <a:t>入退院に関わる医療介護専門職の人材育成に取り組んでいる</a:t>
                      </a:r>
                      <a:r>
                        <a:rPr kumimoji="1" lang="ja-JP" altLang="en-US" sz="700" kern="1200" dirty="0" smtClean="0">
                          <a:solidFill>
                            <a:schemeClr val="dk1"/>
                          </a:solidFill>
                          <a:effectLst/>
                          <a:latin typeface="+mn-lt"/>
                          <a:ea typeface="+mn-ea"/>
                          <a:cs typeface="+mn-cs"/>
                        </a:rPr>
                        <a:t>。</a:t>
                      </a:r>
                      <a:endParaRPr kumimoji="1" lang="ja-JP" altLang="ja-JP" sz="700" kern="1200" dirty="0" smtClean="0">
                        <a:solidFill>
                          <a:schemeClr val="dk1"/>
                        </a:solidFill>
                        <a:effectLst/>
                        <a:latin typeface="+mn-lt"/>
                        <a:ea typeface="+mn-ea"/>
                        <a:cs typeface="+mn-cs"/>
                      </a:endParaRPr>
                    </a:p>
                  </a:txBody>
                  <a:tcPr anchor="ctr"/>
                </a:tc>
                <a:tc>
                  <a:txBody>
                    <a:bodyPr/>
                    <a:lstStyle/>
                    <a:p>
                      <a:pPr algn="ctr"/>
                      <a:r>
                        <a:rPr kumimoji="1" lang="en-US" altLang="ja-JP" sz="800" dirty="0" smtClean="0">
                          <a:latin typeface="+mn-ea"/>
                          <a:ea typeface="+mn-ea"/>
                        </a:rPr>
                        <a:t>8</a:t>
                      </a:r>
                    </a:p>
                  </a:txBody>
                  <a:tcPr anchor="ctr"/>
                </a:tc>
                <a:tc>
                  <a:txBody>
                    <a:bodyPr/>
                    <a:lstStyle/>
                    <a:p>
                      <a:pPr algn="ctr"/>
                      <a:r>
                        <a:rPr kumimoji="1" lang="en-US" altLang="ja-JP" sz="800" dirty="0" smtClean="0">
                          <a:latin typeface="+mn-ea"/>
                          <a:ea typeface="+mn-ea"/>
                        </a:rPr>
                        <a:t>7.1</a:t>
                      </a:r>
                    </a:p>
                  </a:txBody>
                  <a:tcPr anchor="ctr"/>
                </a:tc>
                <a:extLst>
                  <a:ext uri="{0D108BD9-81ED-4DB2-BD59-A6C34878D82A}">
                    <a16:rowId xmlns:a16="http://schemas.microsoft.com/office/drawing/2014/main" val="399234344"/>
                  </a:ext>
                </a:extLst>
              </a:tr>
              <a:tr h="344380">
                <a:tc>
                  <a:txBody>
                    <a:bodyPr/>
                    <a:lstStyle/>
                    <a:p>
                      <a:pPr algn="ctr"/>
                      <a:r>
                        <a:rPr kumimoji="1" lang="ja-JP" altLang="en-US" sz="700" dirty="0" smtClean="0">
                          <a:latin typeface="+mn-ea"/>
                          <a:ea typeface="+mn-ea"/>
                        </a:rPr>
                        <a:t>イ</a:t>
                      </a:r>
                      <a:endParaRPr kumimoji="1" lang="ja-JP" altLang="en-US" sz="700" dirty="0">
                        <a:latin typeface="+mn-ea"/>
                        <a:ea typeface="+mn-ea"/>
                      </a:endParaRPr>
                    </a:p>
                  </a:txBody>
                  <a:tcPr anchor="ctr"/>
                </a:tc>
                <a:tc>
                  <a:txBody>
                    <a:bodyPr/>
                    <a:lstStyle/>
                    <a:p>
                      <a:r>
                        <a:rPr kumimoji="1" lang="ja-JP" altLang="en-US" sz="700" kern="1200" dirty="0" smtClean="0">
                          <a:solidFill>
                            <a:schemeClr val="dk1"/>
                          </a:solidFill>
                          <a:effectLst/>
                          <a:latin typeface="+mn-lt"/>
                          <a:ea typeface="+mn-ea"/>
                          <a:cs typeface="+mn-cs"/>
                        </a:rPr>
                        <a:t>　</a:t>
                      </a:r>
                      <a:r>
                        <a:rPr kumimoji="1" lang="ja-JP" altLang="ja-JP" sz="700" kern="1200" dirty="0" smtClean="0">
                          <a:solidFill>
                            <a:schemeClr val="dk1"/>
                          </a:solidFill>
                          <a:effectLst/>
                          <a:latin typeface="+mn-lt"/>
                          <a:ea typeface="+mn-ea"/>
                          <a:cs typeface="+mn-cs"/>
                        </a:rPr>
                        <a:t>地域の課題分析に向けたデータの活用方法に対する指導・助言をしている</a:t>
                      </a:r>
                      <a:r>
                        <a:rPr kumimoji="1" lang="ja-JP" altLang="en-US" sz="700" kern="1200" dirty="0" smtClean="0">
                          <a:solidFill>
                            <a:schemeClr val="dk1"/>
                          </a:solidFill>
                          <a:effectLst/>
                          <a:latin typeface="+mn-lt"/>
                          <a:ea typeface="+mn-ea"/>
                          <a:cs typeface="+mn-cs"/>
                        </a:rPr>
                        <a:t>。</a:t>
                      </a:r>
                      <a:endParaRPr kumimoji="1" lang="ja-JP" altLang="ja-JP" sz="700" kern="1200" dirty="0" smtClean="0">
                        <a:solidFill>
                          <a:schemeClr val="dk1"/>
                        </a:solidFill>
                        <a:effectLst/>
                        <a:latin typeface="+mn-lt"/>
                        <a:ea typeface="+mn-ea"/>
                        <a:cs typeface="+mn-cs"/>
                      </a:endParaRPr>
                    </a:p>
                  </a:txBody>
                  <a:tcPr anchor="ctr"/>
                </a:tc>
                <a:tc>
                  <a:txBody>
                    <a:bodyPr/>
                    <a:lstStyle/>
                    <a:p>
                      <a:pPr algn="ctr"/>
                      <a:r>
                        <a:rPr kumimoji="1" lang="en-US" altLang="ja-JP" sz="800" dirty="0" smtClean="0">
                          <a:latin typeface="+mn-ea"/>
                          <a:ea typeface="+mn-ea"/>
                        </a:rPr>
                        <a:t>8</a:t>
                      </a:r>
                      <a:endParaRPr kumimoji="1" lang="ja-JP" altLang="en-US" sz="800" dirty="0">
                        <a:latin typeface="+mn-ea"/>
                        <a:ea typeface="+mn-ea"/>
                      </a:endParaRPr>
                    </a:p>
                  </a:txBody>
                  <a:tcPr anchor="ctr"/>
                </a:tc>
                <a:tc>
                  <a:txBody>
                    <a:bodyPr/>
                    <a:lstStyle/>
                    <a:p>
                      <a:pPr algn="ctr"/>
                      <a:r>
                        <a:rPr kumimoji="1" lang="en-US" altLang="ja-JP" sz="800" dirty="0" smtClean="0">
                          <a:latin typeface="+mn-ea"/>
                          <a:ea typeface="+mn-ea"/>
                        </a:rPr>
                        <a:t>7.0</a:t>
                      </a:r>
                    </a:p>
                  </a:txBody>
                  <a:tcPr anchor="ctr"/>
                </a:tc>
                <a:tc>
                  <a:txBody>
                    <a:bodyPr/>
                    <a:lstStyle/>
                    <a:p>
                      <a:pPr algn="ctr"/>
                      <a:r>
                        <a:rPr kumimoji="1" lang="ja-JP" altLang="en-US" sz="800" dirty="0" smtClean="0">
                          <a:latin typeface="+mn-ea"/>
                          <a:ea typeface="+mn-ea"/>
                        </a:rPr>
                        <a:t>ケ</a:t>
                      </a:r>
                      <a:endParaRPr kumimoji="1" lang="ja-JP" altLang="en-US" sz="800" dirty="0">
                        <a:latin typeface="+mn-ea"/>
                        <a:ea typeface="+mn-ea"/>
                      </a:endParaRPr>
                    </a:p>
                  </a:txBody>
                  <a:tcPr anchor="ctr"/>
                </a:tc>
                <a:tc>
                  <a:txBody>
                    <a:bodyPr/>
                    <a:lstStyle/>
                    <a:p>
                      <a:r>
                        <a:rPr kumimoji="1" lang="ja-JP" altLang="en-US" sz="700" kern="1200" dirty="0" smtClean="0">
                          <a:solidFill>
                            <a:schemeClr val="dk1"/>
                          </a:solidFill>
                          <a:effectLst/>
                          <a:latin typeface="+mn-lt"/>
                          <a:ea typeface="+mn-ea"/>
                          <a:cs typeface="+mn-cs"/>
                        </a:rPr>
                        <a:t>　</a:t>
                      </a:r>
                      <a:r>
                        <a:rPr kumimoji="1" lang="ja-JP" altLang="ja-JP" sz="700" kern="1200" dirty="0" smtClean="0">
                          <a:solidFill>
                            <a:schemeClr val="dk1"/>
                          </a:solidFill>
                          <a:effectLst/>
                          <a:latin typeface="+mn-lt"/>
                          <a:ea typeface="+mn-ea"/>
                          <a:cs typeface="+mn-cs"/>
                        </a:rPr>
                        <a:t>二次医療圏単位等地域の実情に応じた圏域において、地域の医師会等の医療関係団体と介護関係者と連絡会等を開催している</a:t>
                      </a:r>
                      <a:r>
                        <a:rPr kumimoji="1" lang="ja-JP" altLang="en-US" sz="700" kern="1200" dirty="0" smtClean="0">
                          <a:solidFill>
                            <a:schemeClr val="dk1"/>
                          </a:solidFill>
                          <a:effectLst/>
                          <a:latin typeface="+mn-lt"/>
                          <a:ea typeface="+mn-ea"/>
                          <a:cs typeface="+mn-cs"/>
                        </a:rPr>
                        <a:t>。</a:t>
                      </a:r>
                      <a:endParaRPr kumimoji="1" lang="ja-JP" altLang="ja-JP" sz="700" kern="1200" dirty="0" smtClean="0">
                        <a:solidFill>
                          <a:schemeClr val="dk1"/>
                        </a:solidFill>
                        <a:effectLst/>
                        <a:latin typeface="+mn-lt"/>
                        <a:ea typeface="+mn-ea"/>
                        <a:cs typeface="+mn-cs"/>
                      </a:endParaRPr>
                    </a:p>
                  </a:txBody>
                  <a:tcPr anchor="ctr"/>
                </a:tc>
                <a:tc>
                  <a:txBody>
                    <a:bodyPr/>
                    <a:lstStyle/>
                    <a:p>
                      <a:pPr algn="ctr"/>
                      <a:r>
                        <a:rPr kumimoji="1" lang="en-US" altLang="ja-JP" sz="800" dirty="0" smtClean="0">
                          <a:latin typeface="+mn-ea"/>
                          <a:ea typeface="+mn-ea"/>
                        </a:rPr>
                        <a:t>5</a:t>
                      </a:r>
                    </a:p>
                  </a:txBody>
                  <a:tcPr anchor="ctr"/>
                </a:tc>
                <a:tc>
                  <a:txBody>
                    <a:bodyPr/>
                    <a:lstStyle/>
                    <a:p>
                      <a:pPr algn="ctr"/>
                      <a:r>
                        <a:rPr kumimoji="1" lang="en-US" altLang="ja-JP" sz="800" dirty="0" smtClean="0">
                          <a:latin typeface="+mn-ea"/>
                          <a:ea typeface="+mn-ea"/>
                        </a:rPr>
                        <a:t>4.8</a:t>
                      </a:r>
                    </a:p>
                  </a:txBody>
                  <a:tcPr anchor="ctr"/>
                </a:tc>
                <a:extLst>
                  <a:ext uri="{0D108BD9-81ED-4DB2-BD59-A6C34878D82A}">
                    <a16:rowId xmlns:a16="http://schemas.microsoft.com/office/drawing/2014/main" val="4219815525"/>
                  </a:ext>
                </a:extLst>
              </a:tr>
              <a:tr h="344380">
                <a:tc>
                  <a:txBody>
                    <a:bodyPr/>
                    <a:lstStyle/>
                    <a:p>
                      <a:pPr algn="ctr"/>
                      <a:r>
                        <a:rPr kumimoji="1" lang="ja-JP" altLang="en-US" sz="700" dirty="0" smtClean="0">
                          <a:latin typeface="+mn-ea"/>
                          <a:ea typeface="+mn-ea"/>
                        </a:rPr>
                        <a:t>ウ</a:t>
                      </a:r>
                      <a:endParaRPr kumimoji="1" lang="ja-JP" altLang="en-US" sz="700" dirty="0">
                        <a:latin typeface="+mn-ea"/>
                        <a:ea typeface="+mn-ea"/>
                      </a:endParaRPr>
                    </a:p>
                  </a:txBody>
                  <a:tcPr anchor="ctr"/>
                </a:tc>
                <a:tc>
                  <a:txBody>
                    <a:bodyPr/>
                    <a:lstStyle/>
                    <a:p>
                      <a:r>
                        <a:rPr kumimoji="1" lang="ja-JP" altLang="en-US" sz="700" kern="1200" dirty="0" smtClean="0">
                          <a:solidFill>
                            <a:schemeClr val="dk1"/>
                          </a:solidFill>
                          <a:effectLst/>
                          <a:latin typeface="+mn-lt"/>
                          <a:ea typeface="+mn-ea"/>
                          <a:cs typeface="+mn-cs"/>
                        </a:rPr>
                        <a:t>　</a:t>
                      </a:r>
                      <a:r>
                        <a:rPr kumimoji="1" lang="ja-JP" altLang="ja-JP" sz="700" kern="1200" dirty="0" smtClean="0">
                          <a:solidFill>
                            <a:schemeClr val="dk1"/>
                          </a:solidFill>
                          <a:effectLst/>
                          <a:latin typeface="+mn-lt"/>
                          <a:ea typeface="+mn-ea"/>
                          <a:cs typeface="+mn-cs"/>
                        </a:rPr>
                        <a:t>医師のグループ制や後方病床確保等広域的な在宅医療の体制整備の取組を支援している</a:t>
                      </a:r>
                      <a:r>
                        <a:rPr kumimoji="1" lang="ja-JP" altLang="en-US" sz="700" kern="1200" dirty="0" smtClean="0">
                          <a:solidFill>
                            <a:schemeClr val="dk1"/>
                          </a:solidFill>
                          <a:effectLst/>
                          <a:latin typeface="+mn-lt"/>
                          <a:ea typeface="+mn-ea"/>
                          <a:cs typeface="+mn-cs"/>
                        </a:rPr>
                        <a:t>。</a:t>
                      </a:r>
                      <a:endParaRPr kumimoji="1" lang="ja-JP" altLang="ja-JP" sz="700" kern="1200" dirty="0" smtClean="0">
                        <a:solidFill>
                          <a:schemeClr val="dk1"/>
                        </a:solidFill>
                        <a:effectLst/>
                        <a:latin typeface="+mn-lt"/>
                        <a:ea typeface="+mn-ea"/>
                        <a:cs typeface="+mn-cs"/>
                      </a:endParaRPr>
                    </a:p>
                  </a:txBody>
                  <a:tcPr anchor="ctr"/>
                </a:tc>
                <a:tc>
                  <a:txBody>
                    <a:bodyPr/>
                    <a:lstStyle/>
                    <a:p>
                      <a:pPr algn="ctr"/>
                      <a:r>
                        <a:rPr kumimoji="1" lang="en-US" altLang="ja-JP" sz="800" dirty="0" smtClean="0">
                          <a:latin typeface="+mn-ea"/>
                          <a:ea typeface="+mn-ea"/>
                        </a:rPr>
                        <a:t>10</a:t>
                      </a:r>
                      <a:endParaRPr kumimoji="1" lang="ja-JP" altLang="en-US" sz="800" dirty="0">
                        <a:latin typeface="+mn-ea"/>
                        <a:ea typeface="+mn-ea"/>
                      </a:endParaRPr>
                    </a:p>
                  </a:txBody>
                  <a:tcPr anchor="ctr"/>
                </a:tc>
                <a:tc>
                  <a:txBody>
                    <a:bodyPr/>
                    <a:lstStyle/>
                    <a:p>
                      <a:pPr algn="ctr"/>
                      <a:r>
                        <a:rPr kumimoji="1" lang="en-US" altLang="ja-JP" sz="800" dirty="0" smtClean="0">
                          <a:latin typeface="+mn-ea"/>
                          <a:ea typeface="+mn-ea"/>
                        </a:rPr>
                        <a:t>8.3</a:t>
                      </a:r>
                      <a:endParaRPr kumimoji="1" lang="ja-JP" altLang="en-US" sz="800" dirty="0">
                        <a:latin typeface="+mn-ea"/>
                        <a:ea typeface="+mn-ea"/>
                      </a:endParaRPr>
                    </a:p>
                  </a:txBody>
                  <a:tcPr anchor="ctr"/>
                </a:tc>
                <a:tc>
                  <a:txBody>
                    <a:bodyPr/>
                    <a:lstStyle/>
                    <a:p>
                      <a:pPr algn="ctr"/>
                      <a:r>
                        <a:rPr kumimoji="1" lang="ja-JP" altLang="en-US" sz="800" dirty="0" smtClean="0">
                          <a:latin typeface="+mn-ea"/>
                          <a:ea typeface="+mn-ea"/>
                        </a:rPr>
                        <a:t>コ</a:t>
                      </a:r>
                      <a:endParaRPr kumimoji="1" lang="ja-JP" altLang="en-US" sz="800" dirty="0">
                        <a:latin typeface="+mn-ea"/>
                        <a:ea typeface="+mn-ea"/>
                      </a:endParaRPr>
                    </a:p>
                  </a:txBody>
                  <a:tcPr anchor="ctr"/>
                </a:tc>
                <a:tc>
                  <a:txBody>
                    <a:bodyPr/>
                    <a:lstStyle/>
                    <a:p>
                      <a:r>
                        <a:rPr kumimoji="1" lang="ja-JP" altLang="en-US" sz="700" kern="1200" dirty="0" smtClean="0">
                          <a:solidFill>
                            <a:schemeClr val="dk1"/>
                          </a:solidFill>
                          <a:effectLst/>
                          <a:latin typeface="+mn-lt"/>
                          <a:ea typeface="+mn-ea"/>
                          <a:cs typeface="+mn-cs"/>
                        </a:rPr>
                        <a:t>　</a:t>
                      </a:r>
                      <a:r>
                        <a:rPr kumimoji="1" lang="ja-JP" altLang="ja-JP" sz="700" kern="1200" dirty="0" smtClean="0">
                          <a:solidFill>
                            <a:schemeClr val="dk1"/>
                          </a:solidFill>
                          <a:effectLst/>
                          <a:latin typeface="+mn-lt"/>
                          <a:ea typeface="+mn-ea"/>
                          <a:cs typeface="+mn-cs"/>
                        </a:rPr>
                        <a:t>在宅医療をはじめとした広域的な医療資源に関する情報提供を市町村に対して行っている</a:t>
                      </a:r>
                      <a:r>
                        <a:rPr kumimoji="1" lang="ja-JP" altLang="en-US" sz="700" kern="1200" dirty="0" smtClean="0">
                          <a:solidFill>
                            <a:schemeClr val="dk1"/>
                          </a:solidFill>
                          <a:effectLst/>
                          <a:latin typeface="+mn-lt"/>
                          <a:ea typeface="+mn-ea"/>
                          <a:cs typeface="+mn-cs"/>
                        </a:rPr>
                        <a:t>。</a:t>
                      </a:r>
                      <a:endParaRPr kumimoji="1" lang="ja-JP" altLang="ja-JP" sz="700" kern="1200" dirty="0" smtClean="0">
                        <a:solidFill>
                          <a:schemeClr val="dk1"/>
                        </a:solidFill>
                        <a:effectLst/>
                        <a:latin typeface="+mn-lt"/>
                        <a:ea typeface="+mn-ea"/>
                        <a:cs typeface="+mn-cs"/>
                      </a:endParaRPr>
                    </a:p>
                  </a:txBody>
                  <a:tcPr anchor="ctr"/>
                </a:tc>
                <a:tc>
                  <a:txBody>
                    <a:bodyPr/>
                    <a:lstStyle/>
                    <a:p>
                      <a:pPr algn="ctr"/>
                      <a:r>
                        <a:rPr kumimoji="1" lang="en-US" altLang="ja-JP" sz="800" dirty="0" smtClean="0">
                          <a:latin typeface="+mn-ea"/>
                          <a:ea typeface="+mn-ea"/>
                        </a:rPr>
                        <a:t>8</a:t>
                      </a:r>
                    </a:p>
                  </a:txBody>
                  <a:tcPr anchor="ctr"/>
                </a:tc>
                <a:tc>
                  <a:txBody>
                    <a:bodyPr/>
                    <a:lstStyle/>
                    <a:p>
                      <a:pPr algn="ctr"/>
                      <a:r>
                        <a:rPr kumimoji="1" lang="en-US" altLang="ja-JP" sz="800" dirty="0" smtClean="0">
                          <a:latin typeface="+mn-ea"/>
                          <a:ea typeface="+mn-ea"/>
                        </a:rPr>
                        <a:t>7.3</a:t>
                      </a:r>
                    </a:p>
                  </a:txBody>
                  <a:tcPr anchor="ctr"/>
                </a:tc>
                <a:extLst>
                  <a:ext uri="{0D108BD9-81ED-4DB2-BD59-A6C34878D82A}">
                    <a16:rowId xmlns:a16="http://schemas.microsoft.com/office/drawing/2014/main" val="1201803747"/>
                  </a:ext>
                </a:extLst>
              </a:tr>
              <a:tr h="241066">
                <a:tc>
                  <a:txBody>
                    <a:bodyPr/>
                    <a:lstStyle/>
                    <a:p>
                      <a:pPr algn="ctr"/>
                      <a:r>
                        <a:rPr kumimoji="1" lang="ja-JP" altLang="en-US" sz="700" dirty="0" smtClean="0">
                          <a:latin typeface="+mn-ea"/>
                          <a:ea typeface="+mn-ea"/>
                        </a:rPr>
                        <a:t>エ</a:t>
                      </a:r>
                      <a:endParaRPr kumimoji="1" lang="ja-JP" altLang="en-US" sz="700" dirty="0">
                        <a:latin typeface="+mn-ea"/>
                        <a:ea typeface="+mn-ea"/>
                      </a:endParaRPr>
                    </a:p>
                  </a:txBody>
                  <a:tcPr anchor="ctr"/>
                </a:tc>
                <a:tc>
                  <a:txBody>
                    <a:bodyPr/>
                    <a:lstStyle/>
                    <a:p>
                      <a:r>
                        <a:rPr kumimoji="1" lang="ja-JP" altLang="en-US" sz="700" kern="1200" dirty="0" smtClean="0">
                          <a:solidFill>
                            <a:schemeClr val="dk1"/>
                          </a:solidFill>
                          <a:effectLst/>
                          <a:latin typeface="+mn-lt"/>
                          <a:ea typeface="+mn-ea"/>
                          <a:cs typeface="+mn-cs"/>
                        </a:rPr>
                        <a:t>　</a:t>
                      </a:r>
                      <a:r>
                        <a:rPr kumimoji="1" lang="ja-JP" altLang="ja-JP" sz="700" kern="1200" dirty="0" smtClean="0">
                          <a:solidFill>
                            <a:schemeClr val="dk1"/>
                          </a:solidFill>
                          <a:effectLst/>
                          <a:latin typeface="+mn-lt"/>
                          <a:ea typeface="+mn-ea"/>
                          <a:cs typeface="+mn-cs"/>
                        </a:rPr>
                        <a:t>切れ目のない在宅医療・在宅介護の提供体制整備に関する事例等の情報を提供している</a:t>
                      </a:r>
                      <a:r>
                        <a:rPr kumimoji="1" lang="ja-JP" altLang="en-US" sz="700" kern="1200" dirty="0" smtClean="0">
                          <a:solidFill>
                            <a:schemeClr val="dk1"/>
                          </a:solidFill>
                          <a:effectLst/>
                          <a:latin typeface="+mn-lt"/>
                          <a:ea typeface="+mn-ea"/>
                          <a:cs typeface="+mn-cs"/>
                        </a:rPr>
                        <a:t>。</a:t>
                      </a:r>
                      <a:endParaRPr kumimoji="1" lang="ja-JP" altLang="ja-JP" sz="700" kern="1200" dirty="0" smtClean="0">
                        <a:solidFill>
                          <a:schemeClr val="dk1"/>
                        </a:solidFill>
                        <a:effectLst/>
                        <a:latin typeface="+mn-ea"/>
                        <a:ea typeface="+mn-ea"/>
                        <a:cs typeface="+mn-cs"/>
                      </a:endParaRPr>
                    </a:p>
                  </a:txBody>
                  <a:tcPr anchor="ctr"/>
                </a:tc>
                <a:tc>
                  <a:txBody>
                    <a:bodyPr/>
                    <a:lstStyle/>
                    <a:p>
                      <a:pPr algn="ctr"/>
                      <a:r>
                        <a:rPr kumimoji="1" lang="en-US" altLang="ja-JP" sz="800" dirty="0" smtClean="0">
                          <a:latin typeface="+mn-ea"/>
                          <a:ea typeface="+mn-ea"/>
                        </a:rPr>
                        <a:t>5</a:t>
                      </a:r>
                      <a:endParaRPr kumimoji="1" lang="ja-JP" altLang="en-US" sz="800" dirty="0">
                        <a:latin typeface="+mn-ea"/>
                        <a:ea typeface="+mn-ea"/>
                      </a:endParaRPr>
                    </a:p>
                  </a:txBody>
                  <a:tcPr anchor="ctr"/>
                </a:tc>
                <a:tc>
                  <a:txBody>
                    <a:bodyPr/>
                    <a:lstStyle/>
                    <a:p>
                      <a:pPr algn="ctr"/>
                      <a:r>
                        <a:rPr kumimoji="1" lang="en-US" altLang="ja-JP" sz="800" dirty="0" smtClean="0">
                          <a:latin typeface="+mn-ea"/>
                          <a:ea typeface="+mn-ea"/>
                        </a:rPr>
                        <a:t>5</a:t>
                      </a:r>
                      <a:endParaRPr kumimoji="1" lang="ja-JP" altLang="en-US" sz="800" dirty="0">
                        <a:latin typeface="+mn-ea"/>
                        <a:ea typeface="+mn-ea"/>
                      </a:endParaRPr>
                    </a:p>
                  </a:txBody>
                  <a:tcPr anchor="ctr"/>
                </a:tc>
                <a:tc>
                  <a:txBody>
                    <a:bodyPr/>
                    <a:lstStyle/>
                    <a:p>
                      <a:pPr algn="ctr"/>
                      <a:r>
                        <a:rPr kumimoji="1" lang="ja-JP" altLang="en-US" sz="800" dirty="0" smtClean="0">
                          <a:latin typeface="+mn-ea"/>
                          <a:ea typeface="+mn-ea"/>
                        </a:rPr>
                        <a:t>サ</a:t>
                      </a:r>
                      <a:endParaRPr kumimoji="1" lang="ja-JP" altLang="en-US" sz="800" dirty="0">
                        <a:latin typeface="+mn-ea"/>
                        <a:ea typeface="+mn-ea"/>
                      </a:endParaRPr>
                    </a:p>
                  </a:txBody>
                  <a:tcPr anchor="ctr"/>
                </a:tc>
                <a:tc>
                  <a:txBody>
                    <a:bodyPr/>
                    <a:lstStyle/>
                    <a:p>
                      <a:r>
                        <a:rPr kumimoji="1" lang="ja-JP" altLang="en-US" sz="700" kern="1200" dirty="0" smtClean="0">
                          <a:solidFill>
                            <a:schemeClr val="dk1"/>
                          </a:solidFill>
                          <a:effectLst/>
                          <a:latin typeface="+mn-lt"/>
                          <a:ea typeface="+mn-ea"/>
                          <a:cs typeface="+mn-cs"/>
                        </a:rPr>
                        <a:t>　</a:t>
                      </a:r>
                      <a:r>
                        <a:rPr kumimoji="1" lang="ja-JP" altLang="ja-JP" sz="700" kern="1200" dirty="0" smtClean="0">
                          <a:solidFill>
                            <a:schemeClr val="dk1"/>
                          </a:solidFill>
                          <a:effectLst/>
                          <a:latin typeface="+mn-lt"/>
                          <a:ea typeface="+mn-ea"/>
                          <a:cs typeface="+mn-cs"/>
                        </a:rPr>
                        <a:t>在宅医療・介護連携推進のための人材育成を行っている</a:t>
                      </a:r>
                      <a:r>
                        <a:rPr kumimoji="1" lang="ja-JP" altLang="en-US" sz="700" kern="1200" dirty="0" smtClean="0">
                          <a:solidFill>
                            <a:schemeClr val="dk1"/>
                          </a:solidFill>
                          <a:effectLst/>
                          <a:latin typeface="+mn-lt"/>
                          <a:ea typeface="+mn-ea"/>
                          <a:cs typeface="+mn-cs"/>
                        </a:rPr>
                        <a:t>。</a:t>
                      </a:r>
                      <a:endParaRPr kumimoji="1" lang="ja-JP" altLang="ja-JP" sz="700" kern="1200" dirty="0" smtClean="0">
                        <a:solidFill>
                          <a:schemeClr val="dk1"/>
                        </a:solidFill>
                        <a:effectLst/>
                        <a:latin typeface="+mn-lt"/>
                        <a:ea typeface="+mn-ea"/>
                        <a:cs typeface="+mn-cs"/>
                      </a:endParaRPr>
                    </a:p>
                  </a:txBody>
                  <a:tcPr anchor="ctr"/>
                </a:tc>
                <a:tc>
                  <a:txBody>
                    <a:bodyPr/>
                    <a:lstStyle/>
                    <a:p>
                      <a:pPr algn="ctr"/>
                      <a:r>
                        <a:rPr kumimoji="1" lang="en-US" altLang="ja-JP" sz="800" dirty="0" smtClean="0">
                          <a:latin typeface="+mn-ea"/>
                          <a:ea typeface="+mn-ea"/>
                        </a:rPr>
                        <a:t>5</a:t>
                      </a:r>
                      <a:endParaRPr kumimoji="1" lang="ja-JP" altLang="en-US" sz="800" dirty="0">
                        <a:latin typeface="+mn-ea"/>
                        <a:ea typeface="+mn-ea"/>
                      </a:endParaRPr>
                    </a:p>
                  </a:txBody>
                  <a:tcPr anchor="ctr"/>
                </a:tc>
                <a:tc>
                  <a:txBody>
                    <a:bodyPr/>
                    <a:lstStyle/>
                    <a:p>
                      <a:pPr algn="ctr"/>
                      <a:r>
                        <a:rPr kumimoji="1" lang="en-US" altLang="ja-JP" sz="800" dirty="0" smtClean="0">
                          <a:latin typeface="+mn-ea"/>
                          <a:ea typeface="+mn-ea"/>
                        </a:rPr>
                        <a:t>4.9</a:t>
                      </a:r>
                    </a:p>
                  </a:txBody>
                  <a:tcPr anchor="ctr"/>
                </a:tc>
                <a:extLst>
                  <a:ext uri="{0D108BD9-81ED-4DB2-BD59-A6C34878D82A}">
                    <a16:rowId xmlns:a16="http://schemas.microsoft.com/office/drawing/2014/main" val="291411947"/>
                  </a:ext>
                </a:extLst>
              </a:tr>
              <a:tr h="241066">
                <a:tc>
                  <a:txBody>
                    <a:bodyPr/>
                    <a:lstStyle/>
                    <a:p>
                      <a:pPr algn="ctr"/>
                      <a:r>
                        <a:rPr kumimoji="1" lang="ja-JP" altLang="en-US" sz="700" dirty="0" smtClean="0">
                          <a:latin typeface="+mn-ea"/>
                          <a:ea typeface="+mn-ea"/>
                        </a:rPr>
                        <a:t>オ</a:t>
                      </a:r>
                      <a:endParaRPr kumimoji="1" lang="ja-JP" altLang="en-US" sz="700" dirty="0">
                        <a:latin typeface="+mn-ea"/>
                        <a:ea typeface="+mn-ea"/>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00" kern="1200" dirty="0" smtClean="0">
                          <a:solidFill>
                            <a:schemeClr val="dk1"/>
                          </a:solidFill>
                          <a:effectLst/>
                          <a:latin typeface="+mn-lt"/>
                          <a:ea typeface="+mn-ea"/>
                          <a:cs typeface="+mn-cs"/>
                        </a:rPr>
                        <a:t>　</a:t>
                      </a:r>
                      <a:r>
                        <a:rPr kumimoji="1" lang="ja-JP" altLang="ja-JP" sz="700" kern="1200" dirty="0" smtClean="0">
                          <a:solidFill>
                            <a:schemeClr val="dk1"/>
                          </a:solidFill>
                          <a:effectLst/>
                          <a:latin typeface="+mn-lt"/>
                          <a:ea typeface="+mn-ea"/>
                          <a:cs typeface="+mn-cs"/>
                        </a:rPr>
                        <a:t>広域的な相談窓口</a:t>
                      </a:r>
                      <a:r>
                        <a:rPr kumimoji="1" lang="ja-JP" altLang="en-US" sz="700" kern="1200" dirty="0" smtClean="0">
                          <a:solidFill>
                            <a:schemeClr val="dk1"/>
                          </a:solidFill>
                          <a:effectLst/>
                          <a:latin typeface="+mn-lt"/>
                          <a:ea typeface="+mn-ea"/>
                          <a:cs typeface="+mn-cs"/>
                        </a:rPr>
                        <a:t>を</a:t>
                      </a:r>
                      <a:r>
                        <a:rPr kumimoji="1" lang="ja-JP" altLang="ja-JP" sz="700" kern="1200" dirty="0" smtClean="0">
                          <a:solidFill>
                            <a:schemeClr val="dk1"/>
                          </a:solidFill>
                          <a:effectLst/>
                          <a:latin typeface="+mn-lt"/>
                          <a:ea typeface="+mn-ea"/>
                          <a:cs typeface="+mn-cs"/>
                        </a:rPr>
                        <a:t>設置</a:t>
                      </a:r>
                      <a:r>
                        <a:rPr kumimoji="1" lang="ja-JP" altLang="en-US" sz="700" kern="1200" dirty="0" smtClean="0">
                          <a:solidFill>
                            <a:schemeClr val="dk1"/>
                          </a:solidFill>
                          <a:effectLst/>
                          <a:latin typeface="+mn-lt"/>
                          <a:ea typeface="+mn-ea"/>
                          <a:cs typeface="+mn-cs"/>
                        </a:rPr>
                        <a:t>して</a:t>
                      </a:r>
                      <a:r>
                        <a:rPr kumimoji="1" lang="ja-JP" altLang="ja-JP" sz="700" kern="1200" dirty="0" smtClean="0">
                          <a:solidFill>
                            <a:schemeClr val="dk1"/>
                          </a:solidFill>
                          <a:effectLst/>
                          <a:latin typeface="+mn-lt"/>
                          <a:ea typeface="+mn-ea"/>
                          <a:cs typeface="+mn-cs"/>
                        </a:rPr>
                        <a:t>いる</a:t>
                      </a:r>
                      <a:r>
                        <a:rPr kumimoji="1" lang="ja-JP" altLang="en-US" sz="700" kern="1200" dirty="0" smtClean="0">
                          <a:solidFill>
                            <a:schemeClr val="dk1"/>
                          </a:solidFill>
                          <a:effectLst/>
                          <a:latin typeface="+mn-lt"/>
                          <a:ea typeface="+mn-ea"/>
                          <a:cs typeface="+mn-cs"/>
                        </a:rPr>
                        <a:t>。</a:t>
                      </a:r>
                      <a:endParaRPr kumimoji="1" lang="ja-JP" altLang="ja-JP" sz="700" kern="1200" dirty="0" smtClean="0">
                        <a:solidFill>
                          <a:schemeClr val="dk1"/>
                        </a:solidFill>
                        <a:effectLst/>
                        <a:latin typeface="+mn-lt"/>
                        <a:ea typeface="+mn-ea"/>
                        <a:cs typeface="+mn-cs"/>
                      </a:endParaRPr>
                    </a:p>
                  </a:txBody>
                  <a:tcPr anchor="ctr"/>
                </a:tc>
                <a:tc>
                  <a:txBody>
                    <a:bodyPr/>
                    <a:lstStyle/>
                    <a:p>
                      <a:pPr algn="ctr"/>
                      <a:r>
                        <a:rPr kumimoji="1" lang="en-US" altLang="ja-JP" sz="800" dirty="0" smtClean="0">
                          <a:latin typeface="+mn-ea"/>
                          <a:ea typeface="+mn-ea"/>
                        </a:rPr>
                        <a:t>8</a:t>
                      </a:r>
                      <a:endParaRPr kumimoji="1" lang="ja-JP" altLang="en-US" sz="800" dirty="0">
                        <a:latin typeface="+mn-ea"/>
                        <a:ea typeface="+mn-ea"/>
                      </a:endParaRPr>
                    </a:p>
                  </a:txBody>
                  <a:tcPr anchor="ctr"/>
                </a:tc>
                <a:tc>
                  <a:txBody>
                    <a:bodyPr/>
                    <a:lstStyle/>
                    <a:p>
                      <a:pPr algn="ctr"/>
                      <a:r>
                        <a:rPr kumimoji="1" lang="en-US" altLang="ja-JP" sz="800" dirty="0" smtClean="0">
                          <a:latin typeface="+mn-ea"/>
                          <a:ea typeface="+mn-ea"/>
                        </a:rPr>
                        <a:t>6.1</a:t>
                      </a:r>
                      <a:endParaRPr kumimoji="1" lang="ja-JP" altLang="en-US" sz="800" dirty="0">
                        <a:latin typeface="+mn-ea"/>
                        <a:ea typeface="+mn-ea"/>
                      </a:endParaRPr>
                    </a:p>
                  </a:txBody>
                  <a:tcPr anchor="ctr"/>
                </a:tc>
                <a:tc>
                  <a:txBody>
                    <a:bodyPr/>
                    <a:lstStyle/>
                    <a:p>
                      <a:pPr algn="ctr"/>
                      <a:r>
                        <a:rPr kumimoji="1" lang="ja-JP" altLang="en-US" sz="800" dirty="0" smtClean="0">
                          <a:latin typeface="+mn-ea"/>
                          <a:ea typeface="+mn-ea"/>
                        </a:rPr>
                        <a:t>シ</a:t>
                      </a:r>
                      <a:endParaRPr kumimoji="1" lang="ja-JP" altLang="en-US" sz="800" dirty="0">
                        <a:latin typeface="+mn-ea"/>
                        <a:ea typeface="+mn-ea"/>
                      </a:endParaRPr>
                    </a:p>
                  </a:txBody>
                  <a:tcPr anchor="ctr"/>
                </a:tc>
                <a:tc>
                  <a:txBody>
                    <a:bodyPr/>
                    <a:lstStyle/>
                    <a:p>
                      <a:pPr marL="0" marR="0" lvl="0" indent="0" algn="l" defTabSz="917509" rtl="0" eaLnBrk="1" fontAlgn="auto" latinLnBrk="0" hangingPunct="1">
                        <a:lnSpc>
                          <a:spcPct val="100000"/>
                        </a:lnSpc>
                        <a:spcBef>
                          <a:spcPts val="0"/>
                        </a:spcBef>
                        <a:spcAft>
                          <a:spcPts val="0"/>
                        </a:spcAft>
                        <a:buClrTx/>
                        <a:buSzTx/>
                        <a:buFontTx/>
                        <a:buNone/>
                        <a:tabLst/>
                        <a:defRPr/>
                      </a:pPr>
                      <a:r>
                        <a:rPr kumimoji="1" lang="ja-JP" altLang="en-US" sz="700" kern="1200" dirty="0" smtClean="0">
                          <a:solidFill>
                            <a:schemeClr val="dk1"/>
                          </a:solidFill>
                          <a:effectLst/>
                          <a:latin typeface="+mn-lt"/>
                          <a:ea typeface="+mn-ea"/>
                          <a:cs typeface="+mn-cs"/>
                        </a:rPr>
                        <a:t>　</a:t>
                      </a:r>
                      <a:r>
                        <a:rPr kumimoji="1" lang="ja-JP" altLang="ja-JP" sz="700" kern="1200" dirty="0" smtClean="0">
                          <a:solidFill>
                            <a:schemeClr val="dk1"/>
                          </a:solidFill>
                          <a:effectLst/>
                          <a:latin typeface="+mn-lt"/>
                          <a:ea typeface="+mn-ea"/>
                          <a:cs typeface="+mn-cs"/>
                        </a:rPr>
                        <a:t>住民啓発用の媒体を作成し、市町村が実施する普及啓発の支援を実施している</a:t>
                      </a:r>
                      <a:r>
                        <a:rPr kumimoji="1" lang="ja-JP" altLang="en-US" sz="700" kern="1200" dirty="0" smtClean="0">
                          <a:solidFill>
                            <a:schemeClr val="dk1"/>
                          </a:solidFill>
                          <a:effectLst/>
                          <a:latin typeface="+mn-ea"/>
                          <a:ea typeface="+mn-ea"/>
                          <a:cs typeface="+mn-cs"/>
                        </a:rPr>
                        <a:t>。</a:t>
                      </a:r>
                      <a:endParaRPr kumimoji="1" lang="ja-JP" altLang="ja-JP" sz="700" kern="1200" dirty="0" smtClean="0">
                        <a:solidFill>
                          <a:schemeClr val="dk1"/>
                        </a:solidFill>
                        <a:effectLst/>
                        <a:latin typeface="+mn-ea"/>
                        <a:ea typeface="+mn-ea"/>
                        <a:cs typeface="+mn-cs"/>
                      </a:endParaRPr>
                    </a:p>
                  </a:txBody>
                  <a:tcPr anchor="ctr"/>
                </a:tc>
                <a:tc>
                  <a:txBody>
                    <a:bodyPr/>
                    <a:lstStyle/>
                    <a:p>
                      <a:pPr algn="ctr"/>
                      <a:r>
                        <a:rPr kumimoji="1" lang="en-US" altLang="ja-JP" sz="800" dirty="0" smtClean="0">
                          <a:latin typeface="+mn-ea"/>
                          <a:ea typeface="+mn-ea"/>
                        </a:rPr>
                        <a:t>10</a:t>
                      </a:r>
                      <a:endParaRPr kumimoji="1" lang="ja-JP" altLang="en-US" sz="800" dirty="0">
                        <a:latin typeface="+mn-ea"/>
                        <a:ea typeface="+mn-ea"/>
                      </a:endParaRPr>
                    </a:p>
                  </a:txBody>
                  <a:tcPr anchor="ctr"/>
                </a:tc>
                <a:tc>
                  <a:txBody>
                    <a:bodyPr/>
                    <a:lstStyle/>
                    <a:p>
                      <a:pPr algn="ctr"/>
                      <a:r>
                        <a:rPr kumimoji="1" lang="en-US" altLang="ja-JP" sz="800" dirty="0" smtClean="0">
                          <a:latin typeface="+mn-ea"/>
                          <a:ea typeface="+mn-ea"/>
                        </a:rPr>
                        <a:t>7.7</a:t>
                      </a:r>
                    </a:p>
                  </a:txBody>
                  <a:tcPr anchor="ctr"/>
                </a:tc>
                <a:extLst>
                  <a:ext uri="{0D108BD9-81ED-4DB2-BD59-A6C34878D82A}">
                    <a16:rowId xmlns:a16="http://schemas.microsoft.com/office/drawing/2014/main" val="3740199256"/>
                  </a:ext>
                </a:extLst>
              </a:tr>
              <a:tr h="241066">
                <a:tc>
                  <a:txBody>
                    <a:bodyPr/>
                    <a:lstStyle/>
                    <a:p>
                      <a:pPr algn="ctr"/>
                      <a:r>
                        <a:rPr kumimoji="1" lang="ja-JP" altLang="en-US" sz="700" dirty="0" smtClean="0">
                          <a:latin typeface="+mn-ea"/>
                          <a:ea typeface="+mn-ea"/>
                        </a:rPr>
                        <a:t>カ</a:t>
                      </a:r>
                      <a:endParaRPr kumimoji="1" lang="ja-JP" altLang="en-US" sz="700" dirty="0">
                        <a:latin typeface="+mn-ea"/>
                        <a:ea typeface="+mn-ea"/>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00" kern="1200" dirty="0" smtClean="0">
                          <a:solidFill>
                            <a:schemeClr val="dk1"/>
                          </a:solidFill>
                          <a:effectLst/>
                          <a:latin typeface="+mn-lt"/>
                          <a:ea typeface="+mn-ea"/>
                          <a:cs typeface="+mn-cs"/>
                        </a:rPr>
                        <a:t>　広域的な相談窓口に従事する人材の育成に取り組んでいる。</a:t>
                      </a:r>
                      <a:endParaRPr kumimoji="1" lang="ja-JP" altLang="ja-JP" sz="700" kern="1200" dirty="0" smtClean="0">
                        <a:solidFill>
                          <a:schemeClr val="dk1"/>
                        </a:solidFill>
                        <a:effectLst/>
                        <a:latin typeface="+mn-lt"/>
                        <a:ea typeface="+mn-ea"/>
                        <a:cs typeface="+mn-cs"/>
                      </a:endParaRPr>
                    </a:p>
                  </a:txBody>
                  <a:tcPr anchor="ctr"/>
                </a:tc>
                <a:tc>
                  <a:txBody>
                    <a:bodyPr/>
                    <a:lstStyle/>
                    <a:p>
                      <a:pPr algn="ctr"/>
                      <a:r>
                        <a:rPr kumimoji="1" lang="en-US" altLang="ja-JP" sz="800" dirty="0" smtClean="0">
                          <a:latin typeface="+mn-ea"/>
                          <a:ea typeface="+mn-ea"/>
                        </a:rPr>
                        <a:t>10</a:t>
                      </a:r>
                      <a:endParaRPr kumimoji="1" lang="ja-JP" altLang="en-US" sz="800" dirty="0">
                        <a:latin typeface="+mn-ea"/>
                        <a:ea typeface="+mn-ea"/>
                      </a:endParaRPr>
                    </a:p>
                  </a:txBody>
                  <a:tcPr anchor="ctr"/>
                </a:tc>
                <a:tc>
                  <a:txBody>
                    <a:bodyPr/>
                    <a:lstStyle/>
                    <a:p>
                      <a:pPr algn="ctr"/>
                      <a:r>
                        <a:rPr kumimoji="1" lang="en-US" altLang="ja-JP" sz="800" dirty="0" smtClean="0">
                          <a:latin typeface="+mn-ea"/>
                          <a:ea typeface="+mn-ea"/>
                        </a:rPr>
                        <a:t>8.1</a:t>
                      </a:r>
                      <a:endParaRPr kumimoji="1" lang="ja-JP" altLang="en-US" sz="800" dirty="0">
                        <a:latin typeface="+mn-ea"/>
                        <a:ea typeface="+mn-ea"/>
                      </a:endParaRPr>
                    </a:p>
                  </a:txBody>
                  <a:tcPr anchor="ctr"/>
                </a:tc>
                <a:tc>
                  <a:txBody>
                    <a:bodyPr/>
                    <a:lstStyle/>
                    <a:p>
                      <a:pPr algn="ctr"/>
                      <a:r>
                        <a:rPr kumimoji="1" lang="ja-JP" altLang="en-US" sz="800" dirty="0" smtClean="0">
                          <a:latin typeface="+mn-ea"/>
                          <a:ea typeface="+mn-ea"/>
                        </a:rPr>
                        <a:t>ス</a:t>
                      </a:r>
                      <a:endParaRPr kumimoji="1" lang="ja-JP" altLang="en-US" sz="800" dirty="0">
                        <a:latin typeface="+mn-ea"/>
                        <a:ea typeface="+mn-ea"/>
                      </a:endParaRPr>
                    </a:p>
                  </a:txBody>
                  <a:tcPr anchor="ctr"/>
                </a:tc>
                <a:tc>
                  <a:txBody>
                    <a:bodyPr/>
                    <a:lstStyle/>
                    <a:p>
                      <a:pPr marL="0" marR="0" lvl="0" indent="0" algn="l" defTabSz="917509" rtl="0" eaLnBrk="1" fontAlgn="auto" latinLnBrk="0" hangingPunct="1">
                        <a:lnSpc>
                          <a:spcPct val="100000"/>
                        </a:lnSpc>
                        <a:spcBef>
                          <a:spcPts val="0"/>
                        </a:spcBef>
                        <a:spcAft>
                          <a:spcPts val="0"/>
                        </a:spcAft>
                        <a:buClrTx/>
                        <a:buSzTx/>
                        <a:buFontTx/>
                        <a:buNone/>
                        <a:tabLst/>
                        <a:defRPr/>
                      </a:pPr>
                      <a:r>
                        <a:rPr kumimoji="1" lang="ja-JP" altLang="en-US" sz="700" kern="1200" dirty="0" smtClean="0">
                          <a:solidFill>
                            <a:schemeClr val="dk1"/>
                          </a:solidFill>
                          <a:effectLst/>
                          <a:latin typeface="+mn-lt"/>
                          <a:ea typeface="+mn-ea"/>
                          <a:cs typeface="+mn-cs"/>
                        </a:rPr>
                        <a:t>　管内市町村の評価指標</a:t>
                      </a:r>
                      <a:r>
                        <a:rPr kumimoji="1" lang="en-US" altLang="ja-JP" sz="700" kern="1200" dirty="0" smtClean="0">
                          <a:solidFill>
                            <a:schemeClr val="dk1"/>
                          </a:solidFill>
                          <a:effectLst/>
                          <a:latin typeface="+mn-lt"/>
                          <a:ea typeface="+mn-ea"/>
                          <a:cs typeface="+mn-cs"/>
                        </a:rPr>
                        <a:t>Ⅱ</a:t>
                      </a:r>
                      <a:r>
                        <a:rPr kumimoji="1" lang="ja-JP" altLang="en-US" sz="700" kern="1200" dirty="0" smtClean="0">
                          <a:solidFill>
                            <a:schemeClr val="dk1"/>
                          </a:solidFill>
                          <a:effectLst/>
                          <a:latin typeface="+mn-lt"/>
                          <a:ea typeface="+mn-ea"/>
                          <a:cs typeface="+mn-cs"/>
                        </a:rPr>
                        <a:t>（４）⑦の得点の達成状況はどのようになっているか</a:t>
                      </a:r>
                      <a:endParaRPr kumimoji="1" lang="ja-JP" altLang="ja-JP" sz="700" kern="1200" dirty="0" smtClean="0">
                        <a:solidFill>
                          <a:schemeClr val="dk1"/>
                        </a:solidFill>
                        <a:effectLst/>
                        <a:latin typeface="+mn-ea"/>
                        <a:ea typeface="+mn-ea"/>
                        <a:cs typeface="+mn-cs"/>
                      </a:endParaRPr>
                    </a:p>
                  </a:txBody>
                  <a:tcPr anchor="ctr"/>
                </a:tc>
                <a:tc>
                  <a:txBody>
                    <a:bodyPr/>
                    <a:lstStyle/>
                    <a:p>
                      <a:pPr algn="ctr"/>
                      <a:r>
                        <a:rPr kumimoji="1" lang="en-US" altLang="ja-JP" sz="800" dirty="0" smtClean="0">
                          <a:latin typeface="+mn-ea"/>
                          <a:ea typeface="+mn-ea"/>
                        </a:rPr>
                        <a:t>12</a:t>
                      </a:r>
                      <a:endParaRPr kumimoji="1" lang="ja-JP" altLang="en-US" sz="800" dirty="0">
                        <a:latin typeface="+mn-ea"/>
                        <a:ea typeface="+mn-ea"/>
                      </a:endParaRPr>
                    </a:p>
                  </a:txBody>
                  <a:tcPr anchor="ctr"/>
                </a:tc>
                <a:tc>
                  <a:txBody>
                    <a:bodyPr/>
                    <a:lstStyle/>
                    <a:p>
                      <a:pPr algn="ctr"/>
                      <a:r>
                        <a:rPr kumimoji="1" lang="en-US" altLang="ja-JP" sz="800" dirty="0" smtClean="0">
                          <a:latin typeface="+mn-ea"/>
                          <a:ea typeface="+mn-ea"/>
                        </a:rPr>
                        <a:t>6.1</a:t>
                      </a:r>
                    </a:p>
                  </a:txBody>
                  <a:tcPr anchor="ctr"/>
                </a:tc>
                <a:extLst>
                  <a:ext uri="{0D108BD9-81ED-4DB2-BD59-A6C34878D82A}">
                    <a16:rowId xmlns:a16="http://schemas.microsoft.com/office/drawing/2014/main" val="2147253580"/>
                  </a:ext>
                </a:extLst>
              </a:tr>
              <a:tr h="344380">
                <a:tc>
                  <a:txBody>
                    <a:bodyPr/>
                    <a:lstStyle/>
                    <a:p>
                      <a:pPr algn="ctr"/>
                      <a:r>
                        <a:rPr kumimoji="1" lang="ja-JP" altLang="en-US" sz="700" dirty="0" smtClean="0">
                          <a:latin typeface="+mn-ea"/>
                          <a:ea typeface="+mn-ea"/>
                        </a:rPr>
                        <a:t>キ</a:t>
                      </a:r>
                      <a:endParaRPr kumimoji="1" lang="en-US" altLang="ja-JP" sz="700" dirty="0" smtClean="0">
                        <a:latin typeface="+mn-ea"/>
                        <a:ea typeface="+mn-ea"/>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00" kern="1200" dirty="0" smtClean="0">
                          <a:solidFill>
                            <a:schemeClr val="dk1"/>
                          </a:solidFill>
                          <a:effectLst/>
                          <a:latin typeface="+mn-ea"/>
                          <a:ea typeface="+mn-ea"/>
                          <a:cs typeface="+mn-cs"/>
                        </a:rPr>
                        <a:t>　</a:t>
                      </a:r>
                      <a:r>
                        <a:rPr kumimoji="1" lang="ja-JP" altLang="ja-JP" sz="700" kern="1200" dirty="0" smtClean="0">
                          <a:solidFill>
                            <a:schemeClr val="dk1"/>
                          </a:solidFill>
                          <a:effectLst/>
                          <a:latin typeface="+mn-lt"/>
                          <a:ea typeface="+mn-ea"/>
                          <a:cs typeface="+mn-cs"/>
                        </a:rPr>
                        <a:t>退院支援ルールの作成等市区町村単独では対応が難しい広域的な医療介護連携に関して支援を行っている</a:t>
                      </a:r>
                      <a:r>
                        <a:rPr kumimoji="1" lang="ja-JP" altLang="en-US" sz="700" kern="1200" dirty="0" smtClean="0">
                          <a:solidFill>
                            <a:schemeClr val="dk1"/>
                          </a:solidFill>
                          <a:effectLst/>
                          <a:latin typeface="+mn-lt"/>
                          <a:ea typeface="+mn-ea"/>
                          <a:cs typeface="+mn-cs"/>
                        </a:rPr>
                        <a:t>。</a:t>
                      </a:r>
                      <a:endParaRPr kumimoji="1" lang="ja-JP" altLang="ja-JP" sz="700" kern="1200" dirty="0" smtClean="0">
                        <a:solidFill>
                          <a:schemeClr val="dk1"/>
                        </a:solidFill>
                        <a:effectLst/>
                        <a:latin typeface="+mn-lt"/>
                        <a:ea typeface="+mn-ea"/>
                        <a:cs typeface="+mn-cs"/>
                      </a:endParaRPr>
                    </a:p>
                  </a:txBody>
                  <a:tcPr anchor="ctr"/>
                </a:tc>
                <a:tc>
                  <a:txBody>
                    <a:bodyPr/>
                    <a:lstStyle/>
                    <a:p>
                      <a:pPr algn="ctr"/>
                      <a:r>
                        <a:rPr kumimoji="1" lang="en-US" altLang="ja-JP" sz="800" dirty="0" smtClean="0">
                          <a:latin typeface="+mn-ea"/>
                          <a:ea typeface="+mn-ea"/>
                        </a:rPr>
                        <a:t>8</a:t>
                      </a:r>
                      <a:endParaRPr kumimoji="1" lang="ja-JP" altLang="en-US" sz="800" dirty="0">
                        <a:latin typeface="+mn-ea"/>
                        <a:ea typeface="+mn-ea"/>
                      </a:endParaRPr>
                    </a:p>
                  </a:txBody>
                  <a:tcPr anchor="ctr"/>
                </a:tc>
                <a:tc>
                  <a:txBody>
                    <a:bodyPr/>
                    <a:lstStyle/>
                    <a:p>
                      <a:pPr algn="ctr"/>
                      <a:r>
                        <a:rPr kumimoji="1" lang="en-US" altLang="ja-JP" sz="800" dirty="0" smtClean="0">
                          <a:latin typeface="+mn-ea"/>
                          <a:ea typeface="+mn-ea"/>
                        </a:rPr>
                        <a:t>7.7</a:t>
                      </a:r>
                      <a:endParaRPr kumimoji="1" lang="ja-JP" altLang="en-US" sz="800" dirty="0">
                        <a:latin typeface="+mn-ea"/>
                        <a:ea typeface="+mn-ea"/>
                      </a:endParaRPr>
                    </a:p>
                  </a:txBody>
                  <a:tcPr anchor="ctr"/>
                </a:tc>
                <a:tc>
                  <a:txBody>
                    <a:bodyPr/>
                    <a:lstStyle/>
                    <a:p>
                      <a:pPr algn="ctr"/>
                      <a:endParaRPr kumimoji="1" lang="ja-JP" altLang="en-US" sz="800" dirty="0">
                        <a:latin typeface="+mn-ea"/>
                        <a:ea typeface="+mn-ea"/>
                      </a:endParaRPr>
                    </a:p>
                  </a:txBody>
                  <a:tcPr anchor="ctr"/>
                </a:tc>
                <a:tc>
                  <a:txBody>
                    <a:bodyPr/>
                    <a:lstStyle/>
                    <a:p>
                      <a:pPr marL="0" marR="0" lvl="0" indent="0" algn="l" defTabSz="917509" rtl="0" eaLnBrk="1" fontAlgn="auto" latinLnBrk="0" hangingPunct="1">
                        <a:lnSpc>
                          <a:spcPct val="100000"/>
                        </a:lnSpc>
                        <a:spcBef>
                          <a:spcPts val="0"/>
                        </a:spcBef>
                        <a:spcAft>
                          <a:spcPts val="0"/>
                        </a:spcAft>
                        <a:buClrTx/>
                        <a:buSzTx/>
                        <a:buFontTx/>
                        <a:buNone/>
                        <a:tabLst/>
                        <a:defRPr/>
                      </a:pPr>
                      <a:endParaRPr kumimoji="1" lang="ja-JP" altLang="ja-JP" sz="800" kern="1200" dirty="0" smtClean="0">
                        <a:solidFill>
                          <a:schemeClr val="dk1"/>
                        </a:solidFill>
                        <a:effectLst/>
                        <a:latin typeface="+mn-ea"/>
                        <a:ea typeface="+mn-ea"/>
                        <a:cs typeface="+mn-cs"/>
                      </a:endParaRPr>
                    </a:p>
                  </a:txBody>
                  <a:tcPr anchor="ctr"/>
                </a:tc>
                <a:tc>
                  <a:txBody>
                    <a:bodyPr/>
                    <a:lstStyle/>
                    <a:p>
                      <a:pPr algn="ctr"/>
                      <a:endParaRPr kumimoji="1" lang="ja-JP" altLang="en-US" sz="800" dirty="0">
                        <a:latin typeface="+mn-ea"/>
                        <a:ea typeface="+mn-ea"/>
                      </a:endParaRPr>
                    </a:p>
                  </a:txBody>
                  <a:tcPr anchor="ctr"/>
                </a:tc>
                <a:tc>
                  <a:txBody>
                    <a:bodyPr/>
                    <a:lstStyle/>
                    <a:p>
                      <a:pPr algn="ctr"/>
                      <a:endParaRPr kumimoji="1" lang="en-US" altLang="ja-JP" sz="800" dirty="0" smtClean="0">
                        <a:latin typeface="+mn-ea"/>
                        <a:ea typeface="+mn-ea"/>
                      </a:endParaRPr>
                    </a:p>
                  </a:txBody>
                  <a:tcPr anchor="ctr"/>
                </a:tc>
                <a:extLst>
                  <a:ext uri="{0D108BD9-81ED-4DB2-BD59-A6C34878D82A}">
                    <a16:rowId xmlns:a16="http://schemas.microsoft.com/office/drawing/2014/main" val="2583491399"/>
                  </a:ext>
                </a:extLst>
              </a:tr>
            </a:tbl>
          </a:graphicData>
        </a:graphic>
      </p:graphicFrame>
      <p:graphicFrame>
        <p:nvGraphicFramePr>
          <p:cNvPr id="5" name="グラフ 4"/>
          <p:cNvGraphicFramePr>
            <a:graphicFrameLocks/>
          </p:cNvGraphicFramePr>
          <p:nvPr>
            <p:extLst/>
          </p:nvPr>
        </p:nvGraphicFramePr>
        <p:xfrm>
          <a:off x="370234" y="2971740"/>
          <a:ext cx="9065623" cy="398205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0690755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プレゼンテーション1" id="{765FE0DA-D247-486C-BF42-DBB9705F90D8}" vid="{BD63521F-5098-41E8-9264-55C75258C882}"/>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2667</TotalTime>
  <Words>3165</Words>
  <Application>Microsoft Office PowerPoint</Application>
  <PresentationFormat>A4 210 x 297 mm</PresentationFormat>
  <Paragraphs>527</Paragraphs>
  <Slides>14</Slides>
  <Notes>14</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14</vt:i4>
      </vt:variant>
    </vt:vector>
  </HeadingPairs>
  <TitlesOfParts>
    <vt:vector size="22" baseType="lpstr">
      <vt:lpstr>Meiryo UI</vt:lpstr>
      <vt:lpstr>ＭＳ Ｐゴシック</vt:lpstr>
      <vt:lpstr>ＭＳ ゴシック</vt:lpstr>
      <vt:lpstr>游ゴシック</vt:lpstr>
      <vt:lpstr>Arial</vt:lpstr>
      <vt:lpstr>Calibri</vt:lpstr>
      <vt:lpstr>Times New Roman</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荻田 洋介(ogita-yousuke)</dc:creator>
  <cp:lastModifiedBy>村瀬 匡司(murase-masashi)</cp:lastModifiedBy>
  <cp:revision>177</cp:revision>
  <cp:lastPrinted>2019-08-28T02:37:22Z</cp:lastPrinted>
  <dcterms:modified xsi:type="dcterms:W3CDTF">2021-03-29T08:49:03Z</dcterms:modified>
</cp:coreProperties>
</file>