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notesSlides/notesSlide2.xml" ContentType="application/vnd.openxmlformats-officedocument.presentationml.notesSlide+xml"/>
  <Override PartName="/ppt/charts/chart2.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3.xml" ContentType="application/vnd.openxmlformats-officedocument.presentationml.notesSlide+xml"/>
  <Override PartName="/ppt/charts/chart3.xml" ContentType="application/vnd.openxmlformats-officedocument.drawingml.chart+xml"/>
  <Override PartName="/ppt/notesSlides/notesSlide4.xml" ContentType="application/vnd.openxmlformats-officedocument.presentationml.notesSlide+xml"/>
  <Override PartName="/ppt/charts/chart4.xml" ContentType="application/vnd.openxmlformats-officedocument.drawingml.chart+xml"/>
  <Override PartName="/ppt/charts/style2.xml" ContentType="application/vnd.ms-office.chartstyle+xml"/>
  <Override PartName="/ppt/charts/colors2.xml" ContentType="application/vnd.ms-office.chartcolorstyle+xml"/>
  <Override PartName="/ppt/notesSlides/notesSlide5.xml" ContentType="application/vnd.openxmlformats-officedocument.presentationml.notesSlide+xml"/>
  <Override PartName="/ppt/charts/chart5.xml" ContentType="application/vnd.openxmlformats-officedocument.drawingml.chart+xml"/>
  <Override PartName="/ppt/charts/style3.xml" ContentType="application/vnd.ms-office.chartstyle+xml"/>
  <Override PartName="/ppt/charts/colors3.xml" ContentType="application/vnd.ms-office.chartcolorstyle+xml"/>
  <Override PartName="/ppt/notesSlides/notesSlide6.xml" ContentType="application/vnd.openxmlformats-officedocument.presentationml.notesSlide+xml"/>
  <Override PartName="/ppt/charts/chart6.xml" ContentType="application/vnd.openxmlformats-officedocument.drawingml.chart+xml"/>
  <Override PartName="/ppt/charts/style4.xml" ContentType="application/vnd.ms-office.chartstyle+xml"/>
  <Override PartName="/ppt/charts/colors4.xml" ContentType="application/vnd.ms-office.chartcolorstyle+xml"/>
  <Override PartName="/ppt/notesSlides/notesSlide7.xml" ContentType="application/vnd.openxmlformats-officedocument.presentationml.notesSlide+xml"/>
  <Override PartName="/ppt/charts/chart7.xml" ContentType="application/vnd.openxmlformats-officedocument.drawingml.chart+xml"/>
  <Override PartName="/ppt/charts/style5.xml" ContentType="application/vnd.ms-office.chartstyle+xml"/>
  <Override PartName="/ppt/charts/colors5.xml" ContentType="application/vnd.ms-office.chartcolorstyle+xml"/>
  <Override PartName="/ppt/notesSlides/notesSlide8.xml" ContentType="application/vnd.openxmlformats-officedocument.presentationml.notesSlide+xml"/>
  <Override PartName="/ppt/charts/chart8.xml" ContentType="application/vnd.openxmlformats-officedocument.drawingml.chart+xml"/>
  <Override PartName="/ppt/charts/style6.xml" ContentType="application/vnd.ms-office.chartstyle+xml"/>
  <Override PartName="/ppt/charts/colors6.xml" ContentType="application/vnd.ms-office.chartcolorstyle+xml"/>
  <Override PartName="/ppt/notesSlides/notesSlide9.xml" ContentType="application/vnd.openxmlformats-officedocument.presentationml.notesSlide+xml"/>
  <Override PartName="/ppt/charts/chart9.xml" ContentType="application/vnd.openxmlformats-officedocument.drawingml.chart+xml"/>
  <Override PartName="/ppt/charts/style7.xml" ContentType="application/vnd.ms-office.chartstyle+xml"/>
  <Override PartName="/ppt/charts/colors7.xml" ContentType="application/vnd.ms-office.chartcolorstyle+xml"/>
  <Override PartName="/ppt/notesSlides/notesSlide10.xml" ContentType="application/vnd.openxmlformats-officedocument.presentationml.notesSlide+xml"/>
  <Override PartName="/ppt/charts/chart10.xml" ContentType="application/vnd.openxmlformats-officedocument.drawingml.chart+xml"/>
  <Override PartName="/ppt/charts/style8.xml" ContentType="application/vnd.ms-office.chartstyle+xml"/>
  <Override PartName="/ppt/charts/colors8.xml" ContentType="application/vnd.ms-office.chartcolorstyle+xml"/>
  <Override PartName="/ppt/notesSlides/notesSlide11.xml" ContentType="application/vnd.openxmlformats-officedocument.presentationml.notesSlide+xml"/>
  <Override PartName="/ppt/charts/chart11.xml" ContentType="application/vnd.openxmlformats-officedocument.drawingml.chart+xml"/>
  <Override PartName="/ppt/charts/style9.xml" ContentType="application/vnd.ms-office.chartstyle+xml"/>
  <Override PartName="/ppt/charts/colors9.xml" ContentType="application/vnd.ms-office.chartcolorstyle+xml"/>
  <Override PartName="/ppt/drawings/drawing1.xml" ContentType="application/vnd.openxmlformats-officedocument.drawingml.chartshapes+xml"/>
  <Override PartName="/ppt/notesSlides/notesSlide12.xml" ContentType="application/vnd.openxmlformats-officedocument.presentationml.notesSlide+xml"/>
  <Override PartName="/ppt/charts/chart12.xml" ContentType="application/vnd.openxmlformats-officedocument.drawingml.chart+xml"/>
  <Override PartName="/ppt/charts/style10.xml" ContentType="application/vnd.ms-office.chartstyle+xml"/>
  <Override PartName="/ppt/charts/colors10.xml" ContentType="application/vnd.ms-office.chartcolorstyle+xml"/>
  <Override PartName="/ppt/notesSlides/notesSlide13.xml" ContentType="application/vnd.openxmlformats-officedocument.presentationml.notesSlide+xml"/>
  <Override PartName="/ppt/charts/chart13.xml" ContentType="application/vnd.openxmlformats-officedocument.drawingml.chart+xml"/>
  <Override PartName="/ppt/charts/style11.xml" ContentType="application/vnd.ms-office.chartstyle+xml"/>
  <Override PartName="/ppt/charts/colors11.xml" ContentType="application/vnd.ms-office.chartcolorstyle+xml"/>
  <Override PartName="/ppt/notesSlides/notesSlide14.xml" ContentType="application/vnd.openxmlformats-officedocument.presentationml.notesSlide+xml"/>
  <Override PartName="/ppt/charts/chart14.xml" ContentType="application/vnd.openxmlformats-officedocument.drawingml.chart+xml"/>
  <Override PartName="/ppt/charts/style12.xml" ContentType="application/vnd.ms-office.chartstyle+xml"/>
  <Override PartName="/ppt/charts/colors12.xml" ContentType="application/vnd.ms-office.chartcolorstyle+xml"/>
  <Override PartName="/ppt/notesSlides/notesSlide15.xml" ContentType="application/vnd.openxmlformats-officedocument.presentationml.notesSlide+xml"/>
  <Override PartName="/ppt/charts/chart15.xml" ContentType="application/vnd.openxmlformats-officedocument.drawingml.chart+xml"/>
  <Override PartName="/ppt/charts/style13.xml" ContentType="application/vnd.ms-office.chartstyle+xml"/>
  <Override PartName="/ppt/charts/colors13.xml" ContentType="application/vnd.ms-office.chartcolorstyle+xml"/>
  <Override PartName="/ppt/notesSlides/notesSlide16.xml" ContentType="application/vnd.openxmlformats-officedocument.presentationml.notesSlide+xml"/>
  <Override PartName="/ppt/charts/chart16.xml" ContentType="application/vnd.openxmlformats-officedocument.drawingml.chart+xml"/>
  <Override PartName="/ppt/charts/style14.xml" ContentType="application/vnd.ms-office.chartstyle+xml"/>
  <Override PartName="/ppt/charts/colors14.xml" ContentType="application/vnd.ms-office.chartcolorstyle+xml"/>
  <Override PartName="/ppt/drawings/drawing2.xml" ContentType="application/vnd.openxmlformats-officedocument.drawingml.chartshapes+xml"/>
  <Override PartName="/ppt/notesSlides/notesSlide17.xml" ContentType="application/vnd.openxmlformats-officedocument.presentationml.notesSlide+xml"/>
  <Override PartName="/ppt/charts/chart17.xml" ContentType="application/vnd.openxmlformats-officedocument.drawingml.chart+xml"/>
  <Override PartName="/ppt/charts/style15.xml" ContentType="application/vnd.ms-office.chartstyle+xml"/>
  <Override PartName="/ppt/charts/colors15.xml" ContentType="application/vnd.ms-office.chartcolorstyle+xml"/>
  <Override PartName="/ppt/notesSlides/notesSlide18.xml" ContentType="application/vnd.openxmlformats-officedocument.presentationml.notesSlide+xml"/>
  <Override PartName="/ppt/charts/chart18.xml" ContentType="application/vnd.openxmlformats-officedocument.drawingml.chart+xml"/>
  <Override PartName="/ppt/charts/style16.xml" ContentType="application/vnd.ms-office.chartstyle+xml"/>
  <Override PartName="/ppt/charts/colors16.xml" ContentType="application/vnd.ms-office.chartcolorstyle+xml"/>
  <Override PartName="/ppt/notesSlides/notesSlide19.xml" ContentType="application/vnd.openxmlformats-officedocument.presentationml.notesSlide+xml"/>
  <Override PartName="/ppt/charts/chart19.xml" ContentType="application/vnd.openxmlformats-officedocument.drawingml.chart+xml"/>
  <Override PartName="/ppt/charts/style17.xml" ContentType="application/vnd.ms-office.chartstyle+xml"/>
  <Override PartName="/ppt/charts/colors17.xml" ContentType="application/vnd.ms-office.chartcolorstyle+xml"/>
  <Override PartName="/ppt/notesSlides/notesSlide20.xml" ContentType="application/vnd.openxmlformats-officedocument.presentationml.notesSlide+xml"/>
  <Override PartName="/ppt/charts/chart20.xml" ContentType="application/vnd.openxmlformats-officedocument.drawingml.chart+xml"/>
  <Override PartName="/ppt/charts/style18.xml" ContentType="application/vnd.ms-office.chartstyle+xml"/>
  <Override PartName="/ppt/charts/colors18.xml" ContentType="application/vnd.ms-office.chartcolorstyle+xml"/>
  <Override PartName="/ppt/notesSlides/notesSlide21.xml" ContentType="application/vnd.openxmlformats-officedocument.presentationml.notesSlide+xml"/>
  <Override PartName="/ppt/charts/chart21.xml" ContentType="application/vnd.openxmlformats-officedocument.drawingml.chart+xml"/>
  <Override PartName="/ppt/charts/style19.xml" ContentType="application/vnd.ms-office.chartstyle+xml"/>
  <Override PartName="/ppt/charts/colors19.xml" ContentType="application/vnd.ms-office.chartcolorstyle+xml"/>
  <Override PartName="/ppt/notesSlides/notesSlide22.xml" ContentType="application/vnd.openxmlformats-officedocument.presentationml.notesSlide+xml"/>
  <Override PartName="/ppt/charts/chart22.xml" ContentType="application/vnd.openxmlformats-officedocument.drawingml.chart+xml"/>
  <Override PartName="/ppt/charts/style20.xml" ContentType="application/vnd.ms-office.chartstyle+xml"/>
  <Override PartName="/ppt/charts/colors20.xml" ContentType="application/vnd.ms-office.chartcolorstyle+xml"/>
  <Override PartName="/ppt/notesSlides/notesSlide23.xml" ContentType="application/vnd.openxmlformats-officedocument.presentationml.notesSlide+xml"/>
  <Override PartName="/ppt/charts/chart23.xml" ContentType="application/vnd.openxmlformats-officedocument.drawingml.chart+xml"/>
  <Override PartName="/ppt/charts/style21.xml" ContentType="application/vnd.ms-office.chartstyle+xml"/>
  <Override PartName="/ppt/charts/colors21.xml" ContentType="application/vnd.ms-office.chartcolorstyle+xml"/>
  <Override PartName="/ppt/notesSlides/notesSlide24.xml" ContentType="application/vnd.openxmlformats-officedocument.presentationml.notesSlide+xml"/>
  <Override PartName="/ppt/charts/chart24.xml" ContentType="application/vnd.openxmlformats-officedocument.drawingml.chart+xml"/>
  <Override PartName="/ppt/charts/style22.xml" ContentType="application/vnd.ms-office.chartstyle+xml"/>
  <Override PartName="/ppt/charts/colors22.xml" ContentType="application/vnd.ms-office.chartcolorstyle+xml"/>
  <Override PartName="/ppt/notesSlides/notesSlide25.xml" ContentType="application/vnd.openxmlformats-officedocument.presentationml.notesSlide+xml"/>
  <Override PartName="/ppt/charts/chart25.xml" ContentType="application/vnd.openxmlformats-officedocument.drawingml.chart+xml"/>
  <Override PartName="/ppt/charts/style23.xml" ContentType="application/vnd.ms-office.chartstyle+xml"/>
  <Override PartName="/ppt/charts/colors23.xml" ContentType="application/vnd.ms-office.chartcolorstyle+xml"/>
  <Override PartName="/ppt/notesSlides/notesSlide26.xml" ContentType="application/vnd.openxmlformats-officedocument.presentationml.notesSlide+xml"/>
  <Override PartName="/ppt/charts/chart26.xml" ContentType="application/vnd.openxmlformats-officedocument.drawingml.chart+xml"/>
  <Override PartName="/ppt/charts/style24.xml" ContentType="application/vnd.ms-office.chartstyle+xml"/>
  <Override PartName="/ppt/charts/colors24.xml" ContentType="application/vnd.ms-office.chartcolorstyle+xml"/>
  <Override PartName="/ppt/notesSlides/notesSlide27.xml" ContentType="application/vnd.openxmlformats-officedocument.presentationml.notesSlide+xml"/>
  <Override PartName="/ppt/charts/chart27.xml" ContentType="application/vnd.openxmlformats-officedocument.drawingml.chart+xml"/>
  <Override PartName="/ppt/charts/style25.xml" ContentType="application/vnd.ms-office.chartstyle+xml"/>
  <Override PartName="/ppt/charts/colors25.xml" ContentType="application/vnd.ms-office.chartcolorstyle+xml"/>
  <Override PartName="/ppt/notesSlides/notesSlide28.xml" ContentType="application/vnd.openxmlformats-officedocument.presentationml.notesSlide+xml"/>
  <Override PartName="/ppt/charts/chart28.xml" ContentType="application/vnd.openxmlformats-officedocument.drawingml.chart+xml"/>
  <Override PartName="/ppt/charts/style26.xml" ContentType="application/vnd.ms-office.chartstyle+xml"/>
  <Override PartName="/ppt/charts/colors26.xml" ContentType="application/vnd.ms-office.chartcolorstyl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saveSubsetFonts="1">
  <p:sldMasterIdLst>
    <p:sldMasterId id="2147484116" r:id="rId4"/>
  </p:sldMasterIdLst>
  <p:notesMasterIdLst>
    <p:notesMasterId r:id="rId33"/>
  </p:notesMasterIdLst>
  <p:sldIdLst>
    <p:sldId id="530" r:id="rId5"/>
    <p:sldId id="531" r:id="rId6"/>
    <p:sldId id="532" r:id="rId7"/>
    <p:sldId id="463" r:id="rId8"/>
    <p:sldId id="525" r:id="rId9"/>
    <p:sldId id="526" r:id="rId10"/>
    <p:sldId id="464" r:id="rId11"/>
    <p:sldId id="465" r:id="rId12"/>
    <p:sldId id="466" r:id="rId13"/>
    <p:sldId id="467" r:id="rId14"/>
    <p:sldId id="468" r:id="rId15"/>
    <p:sldId id="469" r:id="rId16"/>
    <p:sldId id="470" r:id="rId17"/>
    <p:sldId id="471" r:id="rId18"/>
    <p:sldId id="472" r:id="rId19"/>
    <p:sldId id="473" r:id="rId20"/>
    <p:sldId id="474" r:id="rId21"/>
    <p:sldId id="475" r:id="rId22"/>
    <p:sldId id="476" r:id="rId23"/>
    <p:sldId id="477" r:id="rId24"/>
    <p:sldId id="478" r:id="rId25"/>
    <p:sldId id="479" r:id="rId26"/>
    <p:sldId id="480" r:id="rId27"/>
    <p:sldId id="481" r:id="rId28"/>
    <p:sldId id="482" r:id="rId29"/>
    <p:sldId id="533" r:id="rId30"/>
    <p:sldId id="534" r:id="rId31"/>
    <p:sldId id="535" r:id="rId32"/>
  </p:sldIdLst>
  <p:sldSz cx="9720263" cy="7021513"/>
  <p:notesSz cx="6807200" cy="9939338"/>
  <p:defaultTextStyle>
    <a:defPPr>
      <a:defRPr lang="ja-JP"/>
    </a:defPPr>
    <a:lvl1pPr marL="0" algn="l" defTabSz="932580" rtl="0" eaLnBrk="1" latinLnBrk="0" hangingPunct="1">
      <a:defRPr kumimoji="1" sz="1800" kern="1200">
        <a:solidFill>
          <a:schemeClr val="tx1"/>
        </a:solidFill>
        <a:latin typeface="+mn-lt"/>
        <a:ea typeface="+mn-ea"/>
        <a:cs typeface="+mn-cs"/>
      </a:defRPr>
    </a:lvl1pPr>
    <a:lvl2pPr marL="466288" algn="l" defTabSz="932580" rtl="0" eaLnBrk="1" latinLnBrk="0" hangingPunct="1">
      <a:defRPr kumimoji="1" sz="1800" kern="1200">
        <a:solidFill>
          <a:schemeClr val="tx1"/>
        </a:solidFill>
        <a:latin typeface="+mn-lt"/>
        <a:ea typeface="+mn-ea"/>
        <a:cs typeface="+mn-cs"/>
      </a:defRPr>
    </a:lvl2pPr>
    <a:lvl3pPr marL="932580" algn="l" defTabSz="932580" rtl="0" eaLnBrk="1" latinLnBrk="0" hangingPunct="1">
      <a:defRPr kumimoji="1" sz="1800" kern="1200">
        <a:solidFill>
          <a:schemeClr val="tx1"/>
        </a:solidFill>
        <a:latin typeface="+mn-lt"/>
        <a:ea typeface="+mn-ea"/>
        <a:cs typeface="+mn-cs"/>
      </a:defRPr>
    </a:lvl3pPr>
    <a:lvl4pPr marL="1398867" algn="l" defTabSz="932580" rtl="0" eaLnBrk="1" latinLnBrk="0" hangingPunct="1">
      <a:defRPr kumimoji="1" sz="1800" kern="1200">
        <a:solidFill>
          <a:schemeClr val="tx1"/>
        </a:solidFill>
        <a:latin typeface="+mn-lt"/>
        <a:ea typeface="+mn-ea"/>
        <a:cs typeface="+mn-cs"/>
      </a:defRPr>
    </a:lvl4pPr>
    <a:lvl5pPr marL="1865158" algn="l" defTabSz="932580" rtl="0" eaLnBrk="1" latinLnBrk="0" hangingPunct="1">
      <a:defRPr kumimoji="1" sz="1800" kern="1200">
        <a:solidFill>
          <a:schemeClr val="tx1"/>
        </a:solidFill>
        <a:latin typeface="+mn-lt"/>
        <a:ea typeface="+mn-ea"/>
        <a:cs typeface="+mn-cs"/>
      </a:defRPr>
    </a:lvl5pPr>
    <a:lvl6pPr marL="2331439" algn="l" defTabSz="932580" rtl="0" eaLnBrk="1" latinLnBrk="0" hangingPunct="1">
      <a:defRPr kumimoji="1" sz="1800" kern="1200">
        <a:solidFill>
          <a:schemeClr val="tx1"/>
        </a:solidFill>
        <a:latin typeface="+mn-lt"/>
        <a:ea typeface="+mn-ea"/>
        <a:cs typeface="+mn-cs"/>
      </a:defRPr>
    </a:lvl6pPr>
    <a:lvl7pPr marL="2797735" algn="l" defTabSz="932580" rtl="0" eaLnBrk="1" latinLnBrk="0" hangingPunct="1">
      <a:defRPr kumimoji="1" sz="1800" kern="1200">
        <a:solidFill>
          <a:schemeClr val="tx1"/>
        </a:solidFill>
        <a:latin typeface="+mn-lt"/>
        <a:ea typeface="+mn-ea"/>
        <a:cs typeface="+mn-cs"/>
      </a:defRPr>
    </a:lvl7pPr>
    <a:lvl8pPr marL="3264024" algn="l" defTabSz="932580" rtl="0" eaLnBrk="1" latinLnBrk="0" hangingPunct="1">
      <a:defRPr kumimoji="1" sz="1800" kern="1200">
        <a:solidFill>
          <a:schemeClr val="tx1"/>
        </a:solidFill>
        <a:latin typeface="+mn-lt"/>
        <a:ea typeface="+mn-ea"/>
        <a:cs typeface="+mn-cs"/>
      </a:defRPr>
    </a:lvl8pPr>
    <a:lvl9pPr marL="3730316" algn="l" defTabSz="93258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212" userDrawn="1">
          <p15:clr>
            <a:srgbClr val="A4A3A4"/>
          </p15:clr>
        </p15:guide>
        <p15:guide id="2" pos="3062" userDrawn="1">
          <p15:clr>
            <a:srgbClr val="A4A3A4"/>
          </p15:clr>
        </p15:guide>
      </p15:sldGuideLst>
    </p:ext>
    <p:ext uri="{2D200454-40CA-4A62-9FC3-DE9A4176ACB9}">
      <p15:notesGuideLst xmlns:p15="http://schemas.microsoft.com/office/powerpoint/2012/main">
        <p15:guide id="1" orient="horz" pos="3130">
          <p15:clr>
            <a:srgbClr val="A4A3A4"/>
          </p15:clr>
        </p15:guide>
        <p15:guide id="2" pos="2143">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62" autoAdjust="0"/>
    <p:restoredTop sz="97642" autoAdjust="0"/>
  </p:normalViewPr>
  <p:slideViewPr>
    <p:cSldViewPr>
      <p:cViewPr varScale="1">
        <p:scale>
          <a:sx n="105" d="100"/>
          <a:sy n="105" d="100"/>
        </p:scale>
        <p:origin x="1524" y="102"/>
      </p:cViewPr>
      <p:guideLst>
        <p:guide orient="horz" pos="2212"/>
        <p:guide pos="3062"/>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p:cViewPr varScale="1">
        <p:scale>
          <a:sx n="51" d="100"/>
          <a:sy n="51" d="100"/>
        </p:scale>
        <p:origin x="-2958" y="-90"/>
      </p:cViewPr>
      <p:guideLst>
        <p:guide orient="horz" pos="3130"/>
        <p:guide pos="2143"/>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21" Type="http://schemas.openxmlformats.org/officeDocument/2006/relationships/slide" Target="slides/slide17.xml"/><Relationship Id="rId34" Type="http://schemas.openxmlformats.org/officeDocument/2006/relationships/presProps" Target="pres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viewProps" Target="viewProps.xml"/><Relationship Id="rId8" Type="http://schemas.openxmlformats.org/officeDocument/2006/relationships/slide" Target="slides/slide4.xml"/><Relationship Id="rId3" Type="http://schemas.openxmlformats.org/officeDocument/2006/relationships/customXml" Target="../customXml/item3.xml"/></Relationships>
</file>

<file path=ppt/charts/_rels/chart1.xml.rels><?xml version="1.0" encoding="UTF-8" standalone="yes"?>
<Relationships xmlns="http://schemas.openxmlformats.org/package/2006/relationships"><Relationship Id="rId1" Type="http://schemas.openxmlformats.org/officeDocument/2006/relationships/oleObject" Target="file:///\\jmar-files\RO\project\2020\LLG\1_&#31119;&#31049;PJT_LLG20001&#65374;\LLG20015_&#12452;&#12531;&#12475;&#12531;&#12486;&#12451;&#12502;\06.&#33258;&#24049;&#35413;&#20385;&#32080;&#26524;&#31561;&#38598;&#35336;&#12539;&#20998;&#26512;&#12539;&#26908;&#35388;\1.&#20844;&#38283;&#36039;&#26009;&#20316;&#25104;&#25903;&#25588;\R2\&#20462;&#27491;&#12304;&#12464;&#12521;&#12501;&#12305;&#37117;&#36947;&#24220;&#30476;_0728b%20-%20&#12467;&#12500;&#12540;.xlsx" TargetMode="External"/></Relationships>
</file>

<file path=ppt/charts/_rels/chart10.xml.rels><?xml version="1.0" encoding="UTF-8" standalone="yes"?>
<Relationships xmlns="http://schemas.openxmlformats.org/package/2006/relationships"><Relationship Id="rId3" Type="http://schemas.openxmlformats.org/officeDocument/2006/relationships/oleObject" Target="file:///\\jmar-files\RO\project\2020\LLG\1_&#31119;&#31049;PJT_LLG20001&#65374;\LLG20015_&#12452;&#12531;&#12475;&#12531;&#12486;&#12451;&#12502;\06.&#33258;&#24049;&#35413;&#20385;&#32080;&#26524;&#31561;&#38598;&#35336;&#12539;&#20998;&#26512;&#12539;&#26908;&#35388;\&#36039;&#26009;\&#12304;&#12464;&#12521;&#12501;&#12305;&#37117;&#36947;&#24220;&#30476;_0728b.xlsx" TargetMode="External"/><Relationship Id="rId2" Type="http://schemas.microsoft.com/office/2011/relationships/chartColorStyle" Target="colors8.xml"/><Relationship Id="rId1" Type="http://schemas.microsoft.com/office/2011/relationships/chartStyle" Target="style8.xml"/></Relationships>
</file>

<file path=ppt/charts/_rels/chart11.xml.rels><?xml version="1.0" encoding="UTF-8" standalone="yes"?>
<Relationships xmlns="http://schemas.openxmlformats.org/package/2006/relationships"><Relationship Id="rId3" Type="http://schemas.openxmlformats.org/officeDocument/2006/relationships/oleObject" Target="file:///\\jmar-files\RO\project\2020\LLG\1_&#31119;&#31049;PJT_LLG20001&#65374;\LLG20015_&#12452;&#12531;&#12475;&#12531;&#12486;&#12451;&#12502;\06.&#33258;&#24049;&#35413;&#20385;&#32080;&#26524;&#31561;&#38598;&#35336;&#12539;&#20998;&#26512;&#12539;&#26908;&#35388;\&#36039;&#26009;\&#12304;&#12464;&#12521;&#12501;&#12305;&#37117;&#36947;&#24220;&#30476;_0728b.xlsx" TargetMode="External"/><Relationship Id="rId2" Type="http://schemas.microsoft.com/office/2011/relationships/chartColorStyle" Target="colors9.xml"/><Relationship Id="rId1" Type="http://schemas.microsoft.com/office/2011/relationships/chartStyle" Target="style9.xml"/><Relationship Id="rId4" Type="http://schemas.openxmlformats.org/officeDocument/2006/relationships/chartUserShapes" Target="../drawings/drawing1.xml"/></Relationships>
</file>

<file path=ppt/charts/_rels/chart12.xml.rels><?xml version="1.0" encoding="UTF-8" standalone="yes"?>
<Relationships xmlns="http://schemas.openxmlformats.org/package/2006/relationships"><Relationship Id="rId3" Type="http://schemas.openxmlformats.org/officeDocument/2006/relationships/oleObject" Target="file:///\\jmar-files\RO\project\2020\LLG\1_&#31119;&#31049;PJT_LLG20001&#65374;\LLG20015_&#12452;&#12531;&#12475;&#12531;&#12486;&#12451;&#12502;\06.&#33258;&#24049;&#35413;&#20385;&#32080;&#26524;&#31561;&#38598;&#35336;&#12539;&#20998;&#26512;&#12539;&#26908;&#35388;\&#36039;&#26009;\&#12304;&#12464;&#12521;&#12501;&#12305;&#37117;&#36947;&#24220;&#30476;_0728b.xlsx" TargetMode="External"/><Relationship Id="rId2" Type="http://schemas.microsoft.com/office/2011/relationships/chartColorStyle" Target="colors10.xml"/><Relationship Id="rId1" Type="http://schemas.microsoft.com/office/2011/relationships/chartStyle" Target="style10.xml"/></Relationships>
</file>

<file path=ppt/charts/_rels/chart13.xml.rels><?xml version="1.0" encoding="UTF-8" standalone="yes"?>
<Relationships xmlns="http://schemas.openxmlformats.org/package/2006/relationships"><Relationship Id="rId3" Type="http://schemas.openxmlformats.org/officeDocument/2006/relationships/oleObject" Target="file:///C:\Users\JR1000354\Desktop\&#12486;&#12524;&#12527;&#12540;&#12463;\&#12452;&#12531;&#12475;&#12531;&#12486;&#12451;&#12502;\20200727\&#12304;&#12464;&#12521;&#12501;&#29992;&#12305;R2.7.17&#9733;&#9733;&#12510;&#12473;&#12479;&#12540;&#9733;&#9733;&#37117;&#36947;&#24220;&#30476;&#20998;&#38598;&#35336;&#29992;&#12471;&#12540;&#12488;.xlsx" TargetMode="External"/><Relationship Id="rId2" Type="http://schemas.microsoft.com/office/2011/relationships/chartColorStyle" Target="colors11.xml"/><Relationship Id="rId1" Type="http://schemas.microsoft.com/office/2011/relationships/chartStyle" Target="style11.xml"/></Relationships>
</file>

<file path=ppt/charts/_rels/chart14.xml.rels><?xml version="1.0" encoding="UTF-8" standalone="yes"?>
<Relationships xmlns="http://schemas.openxmlformats.org/package/2006/relationships"><Relationship Id="rId3" Type="http://schemas.openxmlformats.org/officeDocument/2006/relationships/oleObject" Target="file:///\\jmar-files\RO\project\2020\LLG\1_&#31119;&#31049;PJT_LLG20001&#65374;\LLG20015_&#12452;&#12531;&#12475;&#12531;&#12486;&#12451;&#12502;\06.&#33258;&#24049;&#35413;&#20385;&#32080;&#26524;&#31561;&#38598;&#35336;&#12539;&#20998;&#26512;&#12539;&#26908;&#35388;\&#36039;&#26009;\&#12304;&#12464;&#12521;&#12501;&#29992;&#12305;R2.7.17&#9733;&#9733;&#12510;&#12473;&#12479;&#12540;&#9733;&#9733;&#37117;&#36947;&#24220;&#30476;&#20998;&#38598;&#35336;&#29992;&#12471;&#12540;&#12488;.xlsx" TargetMode="External"/><Relationship Id="rId2" Type="http://schemas.microsoft.com/office/2011/relationships/chartColorStyle" Target="colors12.xml"/><Relationship Id="rId1" Type="http://schemas.microsoft.com/office/2011/relationships/chartStyle" Target="style12.xml"/></Relationships>
</file>

<file path=ppt/charts/_rels/chart15.xml.rels><?xml version="1.0" encoding="UTF-8" standalone="yes"?>
<Relationships xmlns="http://schemas.openxmlformats.org/package/2006/relationships"><Relationship Id="rId3" Type="http://schemas.openxmlformats.org/officeDocument/2006/relationships/oleObject" Target="file:///\\jmar-files\RO\project\2020\LLG\1_&#31119;&#31049;PJT_LLG20001&#65374;\LLG20015_&#12452;&#12531;&#12475;&#12531;&#12486;&#12451;&#12502;\06.&#33258;&#24049;&#35413;&#20385;&#32080;&#26524;&#31561;&#38598;&#35336;&#12539;&#20998;&#26512;&#12539;&#26908;&#35388;\&#36039;&#26009;\&#12304;&#12464;&#12521;&#12501;&#29992;&#12305;R2.7.17&#9733;&#9733;&#12510;&#12473;&#12479;&#12540;&#9733;&#9733;&#37117;&#36947;&#24220;&#30476;&#20998;&#38598;&#35336;&#29992;&#12471;&#12540;&#12488;.xlsx" TargetMode="External"/><Relationship Id="rId2" Type="http://schemas.microsoft.com/office/2011/relationships/chartColorStyle" Target="colors13.xml"/><Relationship Id="rId1" Type="http://schemas.microsoft.com/office/2011/relationships/chartStyle" Target="style13.xml"/></Relationships>
</file>

<file path=ppt/charts/_rels/chart16.xml.rels><?xml version="1.0" encoding="UTF-8" standalone="yes"?>
<Relationships xmlns="http://schemas.openxmlformats.org/package/2006/relationships"><Relationship Id="rId3" Type="http://schemas.openxmlformats.org/officeDocument/2006/relationships/oleObject" Target="file:///C:\Users\JR1000354\Desktop\&#12486;&#12524;&#12527;&#12540;&#12463;\&#12452;&#12531;&#12475;&#12531;&#12486;&#12451;&#12502;\20200727\&#12304;&#12464;&#12521;&#12501;&#29992;&#12305;R2.7.17&#9733;&#9733;&#12510;&#12473;&#12479;&#12540;&#9733;&#9733;&#37117;&#36947;&#24220;&#30476;&#20998;&#38598;&#35336;&#29992;&#12471;&#12540;&#12488;.xlsx" TargetMode="External"/><Relationship Id="rId2" Type="http://schemas.microsoft.com/office/2011/relationships/chartColorStyle" Target="colors14.xml"/><Relationship Id="rId1" Type="http://schemas.microsoft.com/office/2011/relationships/chartStyle" Target="style14.xml"/><Relationship Id="rId4" Type="http://schemas.openxmlformats.org/officeDocument/2006/relationships/chartUserShapes" Target="../drawings/drawing2.xml"/></Relationships>
</file>

<file path=ppt/charts/_rels/chart17.xml.rels><?xml version="1.0" encoding="UTF-8" standalone="yes"?>
<Relationships xmlns="http://schemas.openxmlformats.org/package/2006/relationships"><Relationship Id="rId3" Type="http://schemas.openxmlformats.org/officeDocument/2006/relationships/oleObject" Target="file:///\\jmar-files\RO\project\2020\LLG\1_&#31119;&#31049;PJT_LLG20001&#65374;\LLG20015_&#12452;&#12531;&#12475;&#12531;&#12486;&#12451;&#12502;\06.&#33258;&#24049;&#35413;&#20385;&#32080;&#26524;&#31561;&#38598;&#35336;&#12539;&#20998;&#26512;&#12539;&#26908;&#35388;\&#36039;&#26009;\&#12304;&#12464;&#12521;&#12501;&#29992;&#12305;R2.7.17&#9733;&#9733;&#12510;&#12473;&#12479;&#12540;&#9733;&#9733;&#37117;&#36947;&#24220;&#30476;&#20998;&#38598;&#35336;&#29992;&#12471;&#12540;&#12488;.xlsx" TargetMode="External"/><Relationship Id="rId2" Type="http://schemas.microsoft.com/office/2011/relationships/chartColorStyle" Target="colors15.xml"/><Relationship Id="rId1" Type="http://schemas.microsoft.com/office/2011/relationships/chartStyle" Target="style15.xml"/></Relationships>
</file>

<file path=ppt/charts/_rels/chart18.xml.rels><?xml version="1.0" encoding="UTF-8" standalone="yes"?>
<Relationships xmlns="http://schemas.openxmlformats.org/package/2006/relationships"><Relationship Id="rId3" Type="http://schemas.openxmlformats.org/officeDocument/2006/relationships/oleObject" Target="file:///\\jmar-files\RO\project\2020\LLG\1_&#31119;&#31049;PJT_LLG20001&#65374;\LLG20015_&#12452;&#12531;&#12475;&#12531;&#12486;&#12451;&#12502;\06.&#33258;&#24049;&#35413;&#20385;&#32080;&#26524;&#31561;&#38598;&#35336;&#12539;&#20998;&#26512;&#12539;&#26908;&#35388;\&#36039;&#26009;\&#12304;&#12464;&#12521;&#12501;&#29992;&#12305;R2.7.17&#9733;&#9733;&#12510;&#12473;&#12479;&#12540;&#9733;&#9733;&#37117;&#36947;&#24220;&#30476;&#20998;&#38598;&#35336;&#29992;&#12471;&#12540;&#12488;.xlsx" TargetMode="External"/><Relationship Id="rId2" Type="http://schemas.microsoft.com/office/2011/relationships/chartColorStyle" Target="colors16.xml"/><Relationship Id="rId1" Type="http://schemas.microsoft.com/office/2011/relationships/chartStyle" Target="style16.xml"/></Relationships>
</file>

<file path=ppt/charts/_rels/chart19.xml.rels><?xml version="1.0" encoding="UTF-8" standalone="yes"?>
<Relationships xmlns="http://schemas.openxmlformats.org/package/2006/relationships"><Relationship Id="rId3" Type="http://schemas.openxmlformats.org/officeDocument/2006/relationships/oleObject" Target="file:///\\jmar-files\RO\project\2020\LLG\1_&#31119;&#31049;PJT_LLG20001&#65374;\LLG20015_&#12452;&#12531;&#12475;&#12531;&#12486;&#12451;&#12502;\06.&#33258;&#24049;&#35413;&#20385;&#32080;&#26524;&#31561;&#38598;&#35336;&#12539;&#20998;&#26512;&#12539;&#26908;&#35388;\&#36039;&#26009;\&#12304;&#12464;&#12521;&#12501;&#29992;&#12305;R2.7.17&#9733;&#9733;&#12510;&#12473;&#12479;&#12540;&#9733;&#9733;&#37117;&#36947;&#24220;&#30476;&#20998;&#38598;&#35336;&#29992;&#12471;&#12540;&#12488;.xlsx" TargetMode="External"/><Relationship Id="rId2" Type="http://schemas.microsoft.com/office/2011/relationships/chartColorStyle" Target="colors17.xml"/><Relationship Id="rId1" Type="http://schemas.microsoft.com/office/2011/relationships/chartStyle" Target="style17.xml"/></Relationships>
</file>

<file path=ppt/charts/_rels/chart2.xml.rels><?xml version="1.0" encoding="UTF-8" standalone="yes"?>
<Relationships xmlns="http://schemas.openxmlformats.org/package/2006/relationships"><Relationship Id="rId3" Type="http://schemas.openxmlformats.org/officeDocument/2006/relationships/oleObject" Target="file:///\\jmar-files\RO\project\2020\LLG\1_&#31119;&#31049;PJT_LLG20001&#65374;\LLG20015_&#12452;&#12531;&#12475;&#12531;&#12486;&#12451;&#12502;\06.&#33258;&#24049;&#35413;&#20385;&#32080;&#26524;&#31561;&#38598;&#35336;&#12539;&#20998;&#26512;&#12539;&#26908;&#35388;\1.&#20844;&#38283;&#36039;&#26009;&#20316;&#25104;&#25903;&#25588;\R2\&#20462;&#27491;&#12304;&#12464;&#12521;&#12501;&#12305;&#37117;&#36947;&#24220;&#30476;_0728b%20-%20&#12467;&#12500;&#12540;.xlsx" TargetMode="External"/><Relationship Id="rId2" Type="http://schemas.microsoft.com/office/2011/relationships/chartColorStyle" Target="colors1.xml"/><Relationship Id="rId1" Type="http://schemas.microsoft.com/office/2011/relationships/chartStyle" Target="style1.xml"/></Relationships>
</file>

<file path=ppt/charts/_rels/chart20.xml.rels><?xml version="1.0" encoding="UTF-8" standalone="yes"?>
<Relationships xmlns="http://schemas.openxmlformats.org/package/2006/relationships"><Relationship Id="rId3" Type="http://schemas.openxmlformats.org/officeDocument/2006/relationships/oleObject" Target="file:///\\jmar-files\RO\project\2020\LLG\1_&#31119;&#31049;PJT_LLG20001&#65374;\LLG20015_&#12452;&#12531;&#12475;&#12531;&#12486;&#12451;&#12502;\06.&#33258;&#24049;&#35413;&#20385;&#32080;&#26524;&#31561;&#38598;&#35336;&#12539;&#20998;&#26512;&#12539;&#26908;&#35388;\&#36039;&#26009;\&#12304;&#12464;&#12521;&#12501;&#29992;&#12305;R2.7.17&#9733;&#9733;&#12510;&#12473;&#12479;&#12540;&#9733;&#9733;&#37117;&#36947;&#24220;&#30476;&#20998;&#38598;&#35336;&#29992;&#12471;&#12540;&#12488;.xlsx" TargetMode="External"/><Relationship Id="rId2" Type="http://schemas.microsoft.com/office/2011/relationships/chartColorStyle" Target="colors18.xml"/><Relationship Id="rId1" Type="http://schemas.microsoft.com/office/2011/relationships/chartStyle" Target="style18.xml"/></Relationships>
</file>

<file path=ppt/charts/_rels/chart21.xml.rels><?xml version="1.0" encoding="UTF-8" standalone="yes"?>
<Relationships xmlns="http://schemas.openxmlformats.org/package/2006/relationships"><Relationship Id="rId3" Type="http://schemas.openxmlformats.org/officeDocument/2006/relationships/oleObject" Target="file:///C:\Users\JR1000354\Desktop\&#12486;&#12524;&#12527;&#12540;&#12463;\&#12452;&#12531;&#12475;&#12531;&#12486;&#12451;&#12502;\20200727\&#12304;&#12464;&#12521;&#12501;&#29992;&#12305;R2.7.17&#9733;&#9733;&#12510;&#12473;&#12479;&#12540;&#9733;&#9733;&#37117;&#36947;&#24220;&#30476;&#20998;&#38598;&#35336;&#29992;&#12471;&#12540;&#12488;.xlsx" TargetMode="External"/><Relationship Id="rId2" Type="http://schemas.microsoft.com/office/2011/relationships/chartColorStyle" Target="colors19.xml"/><Relationship Id="rId1" Type="http://schemas.microsoft.com/office/2011/relationships/chartStyle" Target="style19.xml"/></Relationships>
</file>

<file path=ppt/charts/_rels/chart22.xml.rels><?xml version="1.0" encoding="UTF-8" standalone="yes"?>
<Relationships xmlns="http://schemas.openxmlformats.org/package/2006/relationships"><Relationship Id="rId3" Type="http://schemas.openxmlformats.org/officeDocument/2006/relationships/oleObject" Target="file:///\\jmar-files\RO\project\2020\LLG\1_&#31119;&#31049;PJT_LLG20001&#65374;\LLG20015_&#12452;&#12531;&#12475;&#12531;&#12486;&#12451;&#12502;\06.&#33258;&#24049;&#35413;&#20385;&#32080;&#26524;&#31561;&#38598;&#35336;&#12539;&#20998;&#26512;&#12539;&#26908;&#35388;\&#36039;&#26009;\&#12304;&#12464;&#12521;&#12501;&#29992;&#12305;R2.7.17&#9733;&#9733;&#12510;&#12473;&#12479;&#12540;&#9733;&#9733;&#37117;&#36947;&#24220;&#30476;&#20998;&#38598;&#35336;&#29992;&#12471;&#12540;&#12488;.xlsx" TargetMode="External"/><Relationship Id="rId2" Type="http://schemas.microsoft.com/office/2011/relationships/chartColorStyle" Target="colors20.xml"/><Relationship Id="rId1" Type="http://schemas.microsoft.com/office/2011/relationships/chartStyle" Target="style20.xml"/></Relationships>
</file>

<file path=ppt/charts/_rels/chart23.xml.rels><?xml version="1.0" encoding="UTF-8" standalone="yes"?>
<Relationships xmlns="http://schemas.openxmlformats.org/package/2006/relationships"><Relationship Id="rId3" Type="http://schemas.openxmlformats.org/officeDocument/2006/relationships/oleObject" Target="file:///\\jmar-files\RO\project\2020\LLG\1_&#31119;&#31049;PJT_LLG20001&#65374;\LLG20015_&#12452;&#12531;&#12475;&#12531;&#12486;&#12451;&#12502;\06.&#33258;&#24049;&#35413;&#20385;&#32080;&#26524;&#31561;&#38598;&#35336;&#12539;&#20998;&#26512;&#12539;&#26908;&#35388;\&#36039;&#26009;\&#12304;&#12464;&#12521;&#12501;&#29992;&#12305;R2.7.17&#9733;&#9733;&#12510;&#12473;&#12479;&#12540;&#9733;&#9733;&#37117;&#36947;&#24220;&#30476;&#20998;&#38598;&#35336;&#29992;&#12471;&#12540;&#12488;.xlsx" TargetMode="External"/><Relationship Id="rId2" Type="http://schemas.microsoft.com/office/2011/relationships/chartColorStyle" Target="colors21.xml"/><Relationship Id="rId1" Type="http://schemas.microsoft.com/office/2011/relationships/chartStyle" Target="style21.xml"/></Relationships>
</file>

<file path=ppt/charts/_rels/chart24.xml.rels><?xml version="1.0" encoding="UTF-8" standalone="yes"?>
<Relationships xmlns="http://schemas.openxmlformats.org/package/2006/relationships"><Relationship Id="rId3" Type="http://schemas.openxmlformats.org/officeDocument/2006/relationships/oleObject" Target="file:///C:\Users\JR1000354\Desktop\&#12486;&#12524;&#12527;&#12540;&#12463;\&#12452;&#12531;&#12475;&#12531;&#12486;&#12451;&#12502;\20200727\&#12304;&#12464;&#12521;&#12501;&#29992;&#12305;R2.7.17&#9733;&#9733;&#12510;&#12473;&#12479;&#12540;&#9733;&#9733;&#37117;&#36947;&#24220;&#30476;&#20998;&#38598;&#35336;&#29992;&#12471;&#12540;&#12488;.xlsx" TargetMode="External"/><Relationship Id="rId2" Type="http://schemas.microsoft.com/office/2011/relationships/chartColorStyle" Target="colors22.xml"/><Relationship Id="rId1" Type="http://schemas.microsoft.com/office/2011/relationships/chartStyle" Target="style22.xml"/></Relationships>
</file>

<file path=ppt/charts/_rels/chart25.xml.rels><?xml version="1.0" encoding="UTF-8" standalone="yes"?>
<Relationships xmlns="http://schemas.openxmlformats.org/package/2006/relationships"><Relationship Id="rId3" Type="http://schemas.openxmlformats.org/officeDocument/2006/relationships/oleObject" Target="file:///\\jmar-files\RO\project\2020\LLG\1_&#31119;&#31049;PJT_LLG20001&#65374;\LLG20015_&#12452;&#12531;&#12475;&#12531;&#12486;&#12451;&#12502;\06.&#33258;&#24049;&#35413;&#20385;&#32080;&#26524;&#31561;&#38598;&#35336;&#12539;&#20998;&#26512;&#12539;&#26908;&#35388;\&#36039;&#26009;\&#12304;&#12464;&#12521;&#12501;&#29992;&#12305;R2.7.17&#9733;&#9733;&#12510;&#12473;&#12479;&#12540;&#9733;&#9733;&#37117;&#36947;&#24220;&#30476;&#20998;&#38598;&#35336;&#29992;&#12471;&#12540;&#12488;.xlsx" TargetMode="External"/><Relationship Id="rId2" Type="http://schemas.microsoft.com/office/2011/relationships/chartColorStyle" Target="colors23.xml"/><Relationship Id="rId1" Type="http://schemas.microsoft.com/office/2011/relationships/chartStyle" Target="style23.xml"/></Relationships>
</file>

<file path=ppt/charts/_rels/chart26.xml.rels><?xml version="1.0" encoding="UTF-8" standalone="yes"?>
<Relationships xmlns="http://schemas.openxmlformats.org/package/2006/relationships"><Relationship Id="rId3" Type="http://schemas.openxmlformats.org/officeDocument/2006/relationships/oleObject" Target="file:///\\jmar-files\RO\project\2020\LLG\1_&#31119;&#31049;PJT_LLG20001&#65374;\LLG20015_&#12452;&#12531;&#12475;&#12531;&#12486;&#12451;&#12502;\06.&#33258;&#24049;&#35413;&#20385;&#32080;&#26524;&#31561;&#38598;&#35336;&#12539;&#20998;&#26512;&#12539;&#26908;&#35388;\1.&#20844;&#38283;&#36039;&#26009;&#20316;&#25104;&#25903;&#25588;\R2\&#20462;&#27491;&#12304;&#12464;&#12521;&#12501;&#12305;&#37117;&#36947;&#24220;&#30476;_0728b%20-%20&#12467;&#12500;&#12540;.xlsx" TargetMode="External"/><Relationship Id="rId2" Type="http://schemas.microsoft.com/office/2011/relationships/chartColorStyle" Target="colors24.xml"/><Relationship Id="rId1" Type="http://schemas.microsoft.com/office/2011/relationships/chartStyle" Target="style24.xml"/></Relationships>
</file>

<file path=ppt/charts/_rels/chart27.xml.rels><?xml version="1.0" encoding="UTF-8" standalone="yes"?>
<Relationships xmlns="http://schemas.openxmlformats.org/package/2006/relationships"><Relationship Id="rId3" Type="http://schemas.openxmlformats.org/officeDocument/2006/relationships/oleObject" Target="file:///\\jmar-files\RO\project\2020\LLG\1_&#31119;&#31049;PJT_LLG20001&#65374;\LLG20015_&#12452;&#12531;&#12475;&#12531;&#12486;&#12451;&#12502;\06.&#33258;&#24049;&#35413;&#20385;&#32080;&#26524;&#31561;&#38598;&#35336;&#12539;&#20998;&#26512;&#12539;&#26908;&#35388;\1.&#20844;&#38283;&#36039;&#26009;&#20316;&#25104;&#25903;&#25588;\R2\&#20462;&#27491;&#12304;&#12464;&#12521;&#12501;&#12305;&#37117;&#36947;&#24220;&#30476;_0728b%20-%20&#12467;&#12500;&#12540;.xlsx" TargetMode="External"/><Relationship Id="rId2" Type="http://schemas.microsoft.com/office/2011/relationships/chartColorStyle" Target="colors25.xml"/><Relationship Id="rId1" Type="http://schemas.microsoft.com/office/2011/relationships/chartStyle" Target="style25.xml"/></Relationships>
</file>

<file path=ppt/charts/_rels/chart28.xml.rels><?xml version="1.0" encoding="UTF-8" standalone="yes"?>
<Relationships xmlns="http://schemas.openxmlformats.org/package/2006/relationships"><Relationship Id="rId3" Type="http://schemas.openxmlformats.org/officeDocument/2006/relationships/oleObject" Target="file:///\\jmar-files\RO\project\2020\LLG\1_&#31119;&#31049;PJT_LLG20001&#65374;\LLG20015_&#12452;&#12531;&#12475;&#12531;&#12486;&#12451;&#12502;\06.&#33258;&#24049;&#35413;&#20385;&#32080;&#26524;&#31561;&#38598;&#35336;&#12539;&#20998;&#26512;&#12539;&#26908;&#35388;\1.&#20844;&#38283;&#36039;&#26009;&#20316;&#25104;&#25903;&#25588;\R2\&#20462;&#27491;&#12304;&#12464;&#12521;&#12501;&#12305;&#37117;&#36947;&#24220;&#30476;_0728b%20-%20&#12467;&#12500;&#12540;.xlsx" TargetMode="External"/><Relationship Id="rId2" Type="http://schemas.microsoft.com/office/2011/relationships/chartColorStyle" Target="colors26.xml"/><Relationship Id="rId1" Type="http://schemas.microsoft.com/office/2011/relationships/chartStyle" Target="style26.xml"/></Relationships>
</file>

<file path=ppt/charts/_rels/chart3.xml.rels><?xml version="1.0" encoding="UTF-8" standalone="yes"?>
<Relationships xmlns="http://schemas.openxmlformats.org/package/2006/relationships"><Relationship Id="rId1" Type="http://schemas.openxmlformats.org/officeDocument/2006/relationships/oleObject" Target="file:///\\jmar-files\RO\project\2020\LLG\1_&#31119;&#31049;PJT_LLG20001&#65374;\LLG20015_&#12452;&#12531;&#12475;&#12531;&#12486;&#12451;&#12502;\06.&#33258;&#24049;&#35413;&#20385;&#32080;&#26524;&#31561;&#38598;&#35336;&#12539;&#20998;&#26512;&#12539;&#26908;&#35388;\1.&#20844;&#38283;&#36039;&#26009;&#20316;&#25104;&#25903;&#25588;\R2\&#20462;&#27491;&#12304;&#12464;&#12521;&#12501;&#12305;&#37117;&#36947;&#24220;&#30476;_0728b%20-%20&#12467;&#12500;&#12540;.xlsx" TargetMode="External"/></Relationships>
</file>

<file path=ppt/charts/_rels/chart4.xml.rels><?xml version="1.0" encoding="UTF-8" standalone="yes"?>
<Relationships xmlns="http://schemas.openxmlformats.org/package/2006/relationships"><Relationship Id="rId3" Type="http://schemas.openxmlformats.org/officeDocument/2006/relationships/oleObject" Target="file:///\\jmar-files\RO\project\2020\LLG\1_&#31119;&#31049;PJT_LLG20001&#65374;\LLG20015_&#12452;&#12531;&#12475;&#12531;&#12486;&#12451;&#12502;\06.&#33258;&#24049;&#35413;&#20385;&#32080;&#26524;&#31561;&#38598;&#35336;&#12539;&#20998;&#26512;&#12539;&#26908;&#35388;\&#36039;&#26009;\&#12304;&#12464;&#12521;&#12501;&#12305;&#37117;&#36947;&#24220;&#30476;_0728b.xlsx" TargetMode="External"/><Relationship Id="rId2" Type="http://schemas.microsoft.com/office/2011/relationships/chartColorStyle" Target="colors2.xml"/><Relationship Id="rId1" Type="http://schemas.microsoft.com/office/2011/relationships/chartStyle" Target="style2.xml"/></Relationships>
</file>

<file path=ppt/charts/_rels/chart5.xml.rels><?xml version="1.0" encoding="UTF-8" standalone="yes"?>
<Relationships xmlns="http://schemas.openxmlformats.org/package/2006/relationships"><Relationship Id="rId3" Type="http://schemas.openxmlformats.org/officeDocument/2006/relationships/oleObject" Target="file:///\\jmar-files\RO\project\2020\LLG\1_&#31119;&#31049;PJT_LLG20001&#65374;\LLG20015_&#12452;&#12531;&#12475;&#12531;&#12486;&#12451;&#12502;\06.&#33258;&#24049;&#35413;&#20385;&#32080;&#26524;&#31561;&#38598;&#35336;&#12539;&#20998;&#26512;&#12539;&#26908;&#35388;\&#36039;&#26009;\&#12304;&#12464;&#12521;&#12501;&#12305;&#37117;&#36947;&#24220;&#30476;_0728b.xlsx" TargetMode="External"/><Relationship Id="rId2" Type="http://schemas.microsoft.com/office/2011/relationships/chartColorStyle" Target="colors3.xml"/><Relationship Id="rId1" Type="http://schemas.microsoft.com/office/2011/relationships/chartStyle" Target="style3.xml"/></Relationships>
</file>

<file path=ppt/charts/_rels/chart6.xml.rels><?xml version="1.0" encoding="UTF-8" standalone="yes"?>
<Relationships xmlns="http://schemas.openxmlformats.org/package/2006/relationships"><Relationship Id="rId3" Type="http://schemas.openxmlformats.org/officeDocument/2006/relationships/oleObject" Target="file:///\\jmar-files\RO\project\2020\LLG\1_&#31119;&#31049;PJT_LLG20001&#65374;\LLG20015_&#12452;&#12531;&#12475;&#12531;&#12486;&#12451;&#12502;\06.&#33258;&#24049;&#35413;&#20385;&#32080;&#26524;&#31561;&#38598;&#35336;&#12539;&#20998;&#26512;&#12539;&#26908;&#35388;\&#36039;&#26009;\&#12304;&#12464;&#12521;&#12501;&#12305;&#37117;&#36947;&#24220;&#30476;_0728b.xlsx" TargetMode="External"/><Relationship Id="rId2" Type="http://schemas.microsoft.com/office/2011/relationships/chartColorStyle" Target="colors4.xml"/><Relationship Id="rId1" Type="http://schemas.microsoft.com/office/2011/relationships/chartStyle" Target="style4.xml"/></Relationships>
</file>

<file path=ppt/charts/_rels/chart7.xml.rels><?xml version="1.0" encoding="UTF-8" standalone="yes"?>
<Relationships xmlns="http://schemas.openxmlformats.org/package/2006/relationships"><Relationship Id="rId3" Type="http://schemas.openxmlformats.org/officeDocument/2006/relationships/oleObject" Target="file:///\\jmar-files\RO\project\2020\LLG\1_&#31119;&#31049;PJT_LLG20001&#65374;\LLG20015_&#12452;&#12531;&#12475;&#12531;&#12486;&#12451;&#12502;\06.&#33258;&#24049;&#35413;&#20385;&#32080;&#26524;&#31561;&#38598;&#35336;&#12539;&#20998;&#26512;&#12539;&#26908;&#35388;\&#36039;&#26009;\&#12304;&#12464;&#12521;&#12501;&#12305;&#37117;&#36947;&#24220;&#30476;_0728b.xlsx" TargetMode="External"/><Relationship Id="rId2" Type="http://schemas.microsoft.com/office/2011/relationships/chartColorStyle" Target="colors5.xml"/><Relationship Id="rId1" Type="http://schemas.microsoft.com/office/2011/relationships/chartStyle" Target="style5.xml"/></Relationships>
</file>

<file path=ppt/charts/_rels/chart8.xml.rels><?xml version="1.0" encoding="UTF-8" standalone="yes"?>
<Relationships xmlns="http://schemas.openxmlformats.org/package/2006/relationships"><Relationship Id="rId3" Type="http://schemas.openxmlformats.org/officeDocument/2006/relationships/oleObject" Target="file:///\\jmar-files\RO\project\2020\LLG\1_&#31119;&#31049;PJT_LLG20001&#65374;\LLG20015_&#12452;&#12531;&#12475;&#12531;&#12486;&#12451;&#12502;\06.&#33258;&#24049;&#35413;&#20385;&#32080;&#26524;&#31561;&#38598;&#35336;&#12539;&#20998;&#26512;&#12539;&#26908;&#35388;\&#36039;&#26009;\&#12304;&#12464;&#12521;&#12501;&#29992;&#12305;R2.7.17&#9733;&#9733;&#12510;&#12473;&#12479;&#12540;&#9733;&#9733;&#37117;&#36947;&#24220;&#30476;&#20998;&#38598;&#35336;&#29992;&#12471;&#12540;&#12488;.xlsx" TargetMode="External"/><Relationship Id="rId2" Type="http://schemas.microsoft.com/office/2011/relationships/chartColorStyle" Target="colors6.xml"/><Relationship Id="rId1" Type="http://schemas.microsoft.com/office/2011/relationships/chartStyle" Target="style6.xml"/></Relationships>
</file>

<file path=ppt/charts/_rels/chart9.xml.rels><?xml version="1.0" encoding="UTF-8" standalone="yes"?>
<Relationships xmlns="http://schemas.openxmlformats.org/package/2006/relationships"><Relationship Id="rId3" Type="http://schemas.openxmlformats.org/officeDocument/2006/relationships/oleObject" Target="file:///\\jmar-files\RO\project\2020\LLG\1_&#31119;&#31049;PJT_LLG20001&#65374;\LLG20015_&#12452;&#12531;&#12475;&#12531;&#12486;&#12451;&#12502;\06.&#33258;&#24049;&#35413;&#20385;&#32080;&#26524;&#31561;&#38598;&#35336;&#12539;&#20998;&#26512;&#12539;&#26908;&#35388;\&#36039;&#26009;\&#12304;&#12464;&#12521;&#12501;&#12305;&#37117;&#36947;&#24220;&#30476;_0728b.xlsx" TargetMode="External"/><Relationship Id="rId2" Type="http://schemas.microsoft.com/office/2011/relationships/chartColorStyle" Target="colors7.xml"/><Relationship Id="rId1" Type="http://schemas.microsoft.com/office/2011/relationships/chartStyle" Target="style7.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200" b="0" i="0" u="none" strike="noStrike" kern="1200" spc="0" baseline="0">
                <a:solidFill>
                  <a:schemeClr val="tx1">
                    <a:lumMod val="65000"/>
                    <a:lumOff val="35000"/>
                  </a:schemeClr>
                </a:solidFill>
                <a:latin typeface="+mn-lt"/>
                <a:ea typeface="+mn-ea"/>
                <a:cs typeface="+mn-cs"/>
              </a:defRPr>
            </a:pPr>
            <a:r>
              <a:rPr lang="ja-JP" altLang="en-US" sz="1200"/>
              <a:t>全国集計結果　都道府県別得点</a:t>
            </a:r>
            <a:r>
              <a:rPr lang="en-US" altLang="ja-JP" sz="1200"/>
              <a:t>(</a:t>
            </a:r>
            <a:r>
              <a:rPr lang="ja-JP" altLang="en-US" sz="1200"/>
              <a:t>満点</a:t>
            </a:r>
            <a:r>
              <a:rPr lang="en-US" altLang="ja-JP" sz="1200"/>
              <a:t>2,880</a:t>
            </a:r>
            <a:r>
              <a:rPr lang="ja-JP" altLang="en-US" sz="1200"/>
              <a:t>点、平均点</a:t>
            </a:r>
            <a:r>
              <a:rPr lang="en-US" altLang="ja-JP" sz="1200"/>
              <a:t>2013.2</a:t>
            </a:r>
            <a:r>
              <a:rPr lang="ja-JP" altLang="en-US" sz="1200"/>
              <a:t>点、得点率</a:t>
            </a:r>
            <a:r>
              <a:rPr lang="en-US" altLang="ja-JP" sz="1200"/>
              <a:t>69.9%)</a:t>
            </a:r>
          </a:p>
        </c:rich>
      </c:tx>
      <c:layout>
        <c:manualLayout>
          <c:xMode val="edge"/>
          <c:yMode val="edge"/>
          <c:x val="0.23349919154808244"/>
          <c:y val="1.6842990012887214E-2"/>
        </c:manualLayout>
      </c:layout>
      <c:overlay val="0"/>
      <c:spPr>
        <a:noFill/>
        <a:ln>
          <a:noFill/>
        </a:ln>
        <a:effectLst/>
      </c:spPr>
    </c:title>
    <c:autoTitleDeleted val="0"/>
    <c:plotArea>
      <c:layout>
        <c:manualLayout>
          <c:layoutTarget val="inner"/>
          <c:xMode val="edge"/>
          <c:yMode val="edge"/>
          <c:x val="4.0686718630502862E-2"/>
          <c:y val="6.4140370154467066E-2"/>
          <c:w val="0.93948833259295361"/>
          <c:h val="0.47794784522902373"/>
        </c:manualLayout>
      </c:layout>
      <c:barChart>
        <c:barDir val="col"/>
        <c:grouping val="stacked"/>
        <c:varyColors val="0"/>
        <c:ser>
          <c:idx val="1"/>
          <c:order val="0"/>
          <c:tx>
            <c:strRef>
              <c:f>'全体版 (2)'!$BJ$2</c:f>
              <c:strCache>
                <c:ptCount val="1"/>
                <c:pt idx="0">
                  <c:v>Ⅲ　管内の市町村における評価指標の達成状況による評価(680点)</c:v>
                </c:pt>
              </c:strCache>
            </c:strRef>
          </c:tx>
          <c:spPr>
            <a:solidFill>
              <a:srgbClr val="545FC4"/>
            </a:solidFill>
            <a:ln w="6350">
              <a:solidFill>
                <a:schemeClr val="bg1">
                  <a:lumMod val="50000"/>
                </a:schemeClr>
              </a:solidFill>
            </a:ln>
            <a:effectLst/>
          </c:spPr>
          <c:invertIfNegative val="0"/>
          <c:cat>
            <c:strRef>
              <c:f>'全体版 (2)'!$AY$3:$AY$50</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平均</c:v>
                </c:pt>
              </c:strCache>
            </c:strRef>
          </c:cat>
          <c:val>
            <c:numRef>
              <c:f>'全体版 (2)'!$BJ$3:$BJ$50</c:f>
              <c:numCache>
                <c:formatCode>General</c:formatCode>
                <c:ptCount val="48"/>
                <c:pt idx="0">
                  <c:v>170</c:v>
                </c:pt>
                <c:pt idx="1">
                  <c:v>332</c:v>
                </c:pt>
                <c:pt idx="2">
                  <c:v>254</c:v>
                </c:pt>
                <c:pt idx="3">
                  <c:v>406</c:v>
                </c:pt>
                <c:pt idx="4">
                  <c:v>92</c:v>
                </c:pt>
                <c:pt idx="5">
                  <c:v>384</c:v>
                </c:pt>
                <c:pt idx="6">
                  <c:v>194</c:v>
                </c:pt>
                <c:pt idx="7">
                  <c:v>184</c:v>
                </c:pt>
                <c:pt idx="8">
                  <c:v>270</c:v>
                </c:pt>
                <c:pt idx="9">
                  <c:v>188</c:v>
                </c:pt>
                <c:pt idx="10">
                  <c:v>364</c:v>
                </c:pt>
                <c:pt idx="11">
                  <c:v>192</c:v>
                </c:pt>
                <c:pt idx="12">
                  <c:v>344</c:v>
                </c:pt>
                <c:pt idx="13">
                  <c:v>282</c:v>
                </c:pt>
                <c:pt idx="14">
                  <c:v>318</c:v>
                </c:pt>
                <c:pt idx="15">
                  <c:v>466</c:v>
                </c:pt>
                <c:pt idx="16">
                  <c:v>358</c:v>
                </c:pt>
                <c:pt idx="17">
                  <c:v>150</c:v>
                </c:pt>
                <c:pt idx="18">
                  <c:v>286</c:v>
                </c:pt>
                <c:pt idx="19">
                  <c:v>194</c:v>
                </c:pt>
                <c:pt idx="20">
                  <c:v>328</c:v>
                </c:pt>
                <c:pt idx="21">
                  <c:v>450</c:v>
                </c:pt>
                <c:pt idx="22">
                  <c:v>392</c:v>
                </c:pt>
                <c:pt idx="23">
                  <c:v>432</c:v>
                </c:pt>
                <c:pt idx="24">
                  <c:v>346</c:v>
                </c:pt>
                <c:pt idx="25">
                  <c:v>264</c:v>
                </c:pt>
                <c:pt idx="26">
                  <c:v>462</c:v>
                </c:pt>
                <c:pt idx="27">
                  <c:v>488</c:v>
                </c:pt>
                <c:pt idx="28">
                  <c:v>242</c:v>
                </c:pt>
                <c:pt idx="29">
                  <c:v>238</c:v>
                </c:pt>
                <c:pt idx="30">
                  <c:v>272</c:v>
                </c:pt>
                <c:pt idx="31">
                  <c:v>278</c:v>
                </c:pt>
                <c:pt idx="32">
                  <c:v>460</c:v>
                </c:pt>
                <c:pt idx="33">
                  <c:v>366</c:v>
                </c:pt>
                <c:pt idx="34">
                  <c:v>308</c:v>
                </c:pt>
                <c:pt idx="35">
                  <c:v>184</c:v>
                </c:pt>
                <c:pt idx="36">
                  <c:v>138</c:v>
                </c:pt>
                <c:pt idx="37">
                  <c:v>262</c:v>
                </c:pt>
                <c:pt idx="38">
                  <c:v>582</c:v>
                </c:pt>
                <c:pt idx="39">
                  <c:v>340</c:v>
                </c:pt>
                <c:pt idx="40">
                  <c:v>504</c:v>
                </c:pt>
                <c:pt idx="41">
                  <c:v>542</c:v>
                </c:pt>
                <c:pt idx="42">
                  <c:v>434</c:v>
                </c:pt>
                <c:pt idx="43">
                  <c:v>500</c:v>
                </c:pt>
                <c:pt idx="44">
                  <c:v>292</c:v>
                </c:pt>
                <c:pt idx="45">
                  <c:v>398</c:v>
                </c:pt>
                <c:pt idx="46">
                  <c:v>216</c:v>
                </c:pt>
                <c:pt idx="47">
                  <c:v>322.25531914893617</c:v>
                </c:pt>
              </c:numCache>
            </c:numRef>
          </c:val>
          <c:extLst>
            <c:ext xmlns:c16="http://schemas.microsoft.com/office/drawing/2014/chart" uri="{C3380CC4-5D6E-409C-BE32-E72D297353CC}">
              <c16:uniqueId val="{00000000-8F8C-4C9E-A2EA-30B01DDCBC1A}"/>
            </c:ext>
          </c:extLst>
        </c:ser>
        <c:ser>
          <c:idx val="2"/>
          <c:order val="1"/>
          <c:tx>
            <c:strRef>
              <c:f>'全体版 (2)'!$BI$2</c:f>
              <c:strCache>
                <c:ptCount val="1"/>
                <c:pt idx="0">
                  <c:v>Ⅱ　自立支援・重度化防止等、保険給付の適正化事業等に係る保険者支援の事業内容　(9)その他(60点)</c:v>
                </c:pt>
              </c:strCache>
            </c:strRef>
          </c:tx>
          <c:spPr>
            <a:solidFill>
              <a:schemeClr val="accent2">
                <a:lumMod val="40000"/>
                <a:lumOff val="60000"/>
              </a:schemeClr>
            </a:solidFill>
            <a:ln w="6350">
              <a:solidFill>
                <a:schemeClr val="bg1">
                  <a:lumMod val="50000"/>
                </a:schemeClr>
              </a:solidFill>
            </a:ln>
            <a:effectLst/>
          </c:spPr>
          <c:invertIfNegative val="0"/>
          <c:cat>
            <c:strRef>
              <c:f>'全体版 (2)'!$AY$3:$AY$50</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平均</c:v>
                </c:pt>
              </c:strCache>
            </c:strRef>
          </c:cat>
          <c:val>
            <c:numRef>
              <c:f>'全体版 (2)'!$BI$3:$BI$50</c:f>
              <c:numCache>
                <c:formatCode>General</c:formatCode>
                <c:ptCount val="48"/>
                <c:pt idx="0">
                  <c:v>60</c:v>
                </c:pt>
                <c:pt idx="1">
                  <c:v>60</c:v>
                </c:pt>
                <c:pt idx="2">
                  <c:v>0</c:v>
                </c:pt>
                <c:pt idx="3">
                  <c:v>60</c:v>
                </c:pt>
                <c:pt idx="4">
                  <c:v>0</c:v>
                </c:pt>
                <c:pt idx="5">
                  <c:v>20</c:v>
                </c:pt>
                <c:pt idx="6">
                  <c:v>40</c:v>
                </c:pt>
                <c:pt idx="7">
                  <c:v>60</c:v>
                </c:pt>
                <c:pt idx="8">
                  <c:v>60</c:v>
                </c:pt>
                <c:pt idx="9">
                  <c:v>60</c:v>
                </c:pt>
                <c:pt idx="10">
                  <c:v>60</c:v>
                </c:pt>
                <c:pt idx="11">
                  <c:v>40</c:v>
                </c:pt>
                <c:pt idx="12">
                  <c:v>60</c:v>
                </c:pt>
                <c:pt idx="13">
                  <c:v>60</c:v>
                </c:pt>
                <c:pt idx="14">
                  <c:v>60</c:v>
                </c:pt>
                <c:pt idx="15">
                  <c:v>60</c:v>
                </c:pt>
                <c:pt idx="16">
                  <c:v>60</c:v>
                </c:pt>
                <c:pt idx="17">
                  <c:v>60</c:v>
                </c:pt>
                <c:pt idx="18">
                  <c:v>60</c:v>
                </c:pt>
                <c:pt idx="19">
                  <c:v>40</c:v>
                </c:pt>
                <c:pt idx="20">
                  <c:v>60</c:v>
                </c:pt>
                <c:pt idx="21">
                  <c:v>60</c:v>
                </c:pt>
                <c:pt idx="22">
                  <c:v>60</c:v>
                </c:pt>
                <c:pt idx="23">
                  <c:v>60</c:v>
                </c:pt>
                <c:pt idx="24">
                  <c:v>20</c:v>
                </c:pt>
                <c:pt idx="25">
                  <c:v>20</c:v>
                </c:pt>
                <c:pt idx="26">
                  <c:v>20</c:v>
                </c:pt>
                <c:pt idx="27">
                  <c:v>60</c:v>
                </c:pt>
                <c:pt idx="28">
                  <c:v>0</c:v>
                </c:pt>
                <c:pt idx="29">
                  <c:v>60</c:v>
                </c:pt>
                <c:pt idx="30">
                  <c:v>60</c:v>
                </c:pt>
                <c:pt idx="31">
                  <c:v>60</c:v>
                </c:pt>
                <c:pt idx="32">
                  <c:v>0</c:v>
                </c:pt>
                <c:pt idx="33">
                  <c:v>40</c:v>
                </c:pt>
                <c:pt idx="34">
                  <c:v>0</c:v>
                </c:pt>
                <c:pt idx="35">
                  <c:v>60</c:v>
                </c:pt>
                <c:pt idx="36">
                  <c:v>60</c:v>
                </c:pt>
                <c:pt idx="37">
                  <c:v>40</c:v>
                </c:pt>
                <c:pt idx="38">
                  <c:v>60</c:v>
                </c:pt>
                <c:pt idx="39">
                  <c:v>0</c:v>
                </c:pt>
                <c:pt idx="40">
                  <c:v>40</c:v>
                </c:pt>
                <c:pt idx="41">
                  <c:v>60</c:v>
                </c:pt>
                <c:pt idx="42">
                  <c:v>60</c:v>
                </c:pt>
                <c:pt idx="43">
                  <c:v>60</c:v>
                </c:pt>
                <c:pt idx="44">
                  <c:v>0</c:v>
                </c:pt>
                <c:pt idx="45">
                  <c:v>60</c:v>
                </c:pt>
                <c:pt idx="46">
                  <c:v>0</c:v>
                </c:pt>
                <c:pt idx="47">
                  <c:v>43.829787234042556</c:v>
                </c:pt>
              </c:numCache>
            </c:numRef>
          </c:val>
          <c:extLst>
            <c:ext xmlns:c16="http://schemas.microsoft.com/office/drawing/2014/chart" uri="{C3380CC4-5D6E-409C-BE32-E72D297353CC}">
              <c16:uniqueId val="{00000001-8F8C-4C9E-A2EA-30B01DDCBC1A}"/>
            </c:ext>
          </c:extLst>
        </c:ser>
        <c:ser>
          <c:idx val="3"/>
          <c:order val="2"/>
          <c:tx>
            <c:strRef>
              <c:f>'全体版 (2)'!$BH$2</c:f>
              <c:strCache>
                <c:ptCount val="1"/>
                <c:pt idx="0">
                  <c:v>Ⅱ　自立支援・重度化防止等、保険給付の適正化事業等に係る保険者支援の事業内容　(8)介護人材確保・生産性向上(470点)</c:v>
                </c:pt>
              </c:strCache>
            </c:strRef>
          </c:tx>
          <c:spPr>
            <a:pattFill prst="pct70">
              <a:fgClr>
                <a:schemeClr val="accent3">
                  <a:lumMod val="60000"/>
                  <a:lumOff val="40000"/>
                </a:schemeClr>
              </a:fgClr>
              <a:bgClr>
                <a:schemeClr val="bg1"/>
              </a:bgClr>
            </a:pattFill>
            <a:ln w="6350">
              <a:solidFill>
                <a:schemeClr val="bg1">
                  <a:lumMod val="50000"/>
                </a:schemeClr>
              </a:solidFill>
            </a:ln>
            <a:effectLst/>
          </c:spPr>
          <c:invertIfNegative val="0"/>
          <c:cat>
            <c:strRef>
              <c:f>'全体版 (2)'!$AY$3:$AY$50</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平均</c:v>
                </c:pt>
              </c:strCache>
            </c:strRef>
          </c:cat>
          <c:val>
            <c:numRef>
              <c:f>'全体版 (2)'!$BH$3:$BH$50</c:f>
              <c:numCache>
                <c:formatCode>General</c:formatCode>
                <c:ptCount val="48"/>
                <c:pt idx="0">
                  <c:v>358</c:v>
                </c:pt>
                <c:pt idx="1">
                  <c:v>391</c:v>
                </c:pt>
                <c:pt idx="2">
                  <c:v>246</c:v>
                </c:pt>
                <c:pt idx="3">
                  <c:v>318</c:v>
                </c:pt>
                <c:pt idx="4">
                  <c:v>189</c:v>
                </c:pt>
                <c:pt idx="5">
                  <c:v>299</c:v>
                </c:pt>
                <c:pt idx="6">
                  <c:v>323</c:v>
                </c:pt>
                <c:pt idx="7">
                  <c:v>315</c:v>
                </c:pt>
                <c:pt idx="8">
                  <c:v>238</c:v>
                </c:pt>
                <c:pt idx="9">
                  <c:v>268</c:v>
                </c:pt>
                <c:pt idx="10">
                  <c:v>281</c:v>
                </c:pt>
                <c:pt idx="11">
                  <c:v>254</c:v>
                </c:pt>
                <c:pt idx="12">
                  <c:v>385</c:v>
                </c:pt>
                <c:pt idx="13">
                  <c:v>429</c:v>
                </c:pt>
                <c:pt idx="14">
                  <c:v>353</c:v>
                </c:pt>
                <c:pt idx="15">
                  <c:v>389</c:v>
                </c:pt>
                <c:pt idx="16">
                  <c:v>307</c:v>
                </c:pt>
                <c:pt idx="17">
                  <c:v>353</c:v>
                </c:pt>
                <c:pt idx="18">
                  <c:v>255</c:v>
                </c:pt>
                <c:pt idx="19">
                  <c:v>338</c:v>
                </c:pt>
                <c:pt idx="20">
                  <c:v>364</c:v>
                </c:pt>
                <c:pt idx="21">
                  <c:v>433</c:v>
                </c:pt>
                <c:pt idx="22">
                  <c:v>290</c:v>
                </c:pt>
                <c:pt idx="23">
                  <c:v>283</c:v>
                </c:pt>
                <c:pt idx="24">
                  <c:v>303</c:v>
                </c:pt>
                <c:pt idx="25">
                  <c:v>325</c:v>
                </c:pt>
                <c:pt idx="26">
                  <c:v>254</c:v>
                </c:pt>
                <c:pt idx="27">
                  <c:v>341</c:v>
                </c:pt>
                <c:pt idx="28">
                  <c:v>213</c:v>
                </c:pt>
                <c:pt idx="29">
                  <c:v>255</c:v>
                </c:pt>
                <c:pt idx="30">
                  <c:v>316</c:v>
                </c:pt>
                <c:pt idx="31">
                  <c:v>280</c:v>
                </c:pt>
                <c:pt idx="32">
                  <c:v>252</c:v>
                </c:pt>
                <c:pt idx="33">
                  <c:v>235</c:v>
                </c:pt>
                <c:pt idx="34">
                  <c:v>203</c:v>
                </c:pt>
                <c:pt idx="35">
                  <c:v>195</c:v>
                </c:pt>
                <c:pt idx="36">
                  <c:v>300</c:v>
                </c:pt>
                <c:pt idx="37">
                  <c:v>245</c:v>
                </c:pt>
                <c:pt idx="38">
                  <c:v>298</c:v>
                </c:pt>
                <c:pt idx="39">
                  <c:v>224</c:v>
                </c:pt>
                <c:pt idx="40">
                  <c:v>191</c:v>
                </c:pt>
                <c:pt idx="41">
                  <c:v>288</c:v>
                </c:pt>
                <c:pt idx="42">
                  <c:v>359</c:v>
                </c:pt>
                <c:pt idx="43">
                  <c:v>319</c:v>
                </c:pt>
                <c:pt idx="44">
                  <c:v>185</c:v>
                </c:pt>
                <c:pt idx="45">
                  <c:v>344</c:v>
                </c:pt>
                <c:pt idx="46">
                  <c:v>197</c:v>
                </c:pt>
                <c:pt idx="47">
                  <c:v>293.21276595744683</c:v>
                </c:pt>
              </c:numCache>
            </c:numRef>
          </c:val>
          <c:extLst>
            <c:ext xmlns:c16="http://schemas.microsoft.com/office/drawing/2014/chart" uri="{C3380CC4-5D6E-409C-BE32-E72D297353CC}">
              <c16:uniqueId val="{00000002-8F8C-4C9E-A2EA-30B01DDCBC1A}"/>
            </c:ext>
          </c:extLst>
        </c:ser>
        <c:ser>
          <c:idx val="4"/>
          <c:order val="3"/>
          <c:tx>
            <c:strRef>
              <c:f>'全体版 (2)'!$BG$2</c:f>
              <c:strCache>
                <c:ptCount val="1"/>
                <c:pt idx="0">
                  <c:v>Ⅱ　自立支援・重度化防止等、保険給付の適正化事業等に係る保険者支援の事業内容　(7)介護給付適正化(90点)</c:v>
                </c:pt>
              </c:strCache>
            </c:strRef>
          </c:tx>
          <c:spPr>
            <a:solidFill>
              <a:schemeClr val="accent5">
                <a:lumMod val="40000"/>
                <a:lumOff val="60000"/>
              </a:schemeClr>
            </a:solidFill>
            <a:ln w="6350">
              <a:solidFill>
                <a:schemeClr val="bg1">
                  <a:lumMod val="50000"/>
                </a:schemeClr>
              </a:solidFill>
            </a:ln>
            <a:effectLst/>
          </c:spPr>
          <c:invertIfNegative val="0"/>
          <c:cat>
            <c:strRef>
              <c:f>'全体版 (2)'!$AY$3:$AY$50</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平均</c:v>
                </c:pt>
              </c:strCache>
            </c:strRef>
          </c:cat>
          <c:val>
            <c:numRef>
              <c:f>'全体版 (2)'!$BG$3:$BG$50</c:f>
              <c:numCache>
                <c:formatCode>General</c:formatCode>
                <c:ptCount val="48"/>
                <c:pt idx="0">
                  <c:v>48</c:v>
                </c:pt>
                <c:pt idx="1">
                  <c:v>66</c:v>
                </c:pt>
                <c:pt idx="2">
                  <c:v>59</c:v>
                </c:pt>
                <c:pt idx="3">
                  <c:v>51</c:v>
                </c:pt>
                <c:pt idx="4">
                  <c:v>64</c:v>
                </c:pt>
                <c:pt idx="5">
                  <c:v>49</c:v>
                </c:pt>
                <c:pt idx="6">
                  <c:v>60</c:v>
                </c:pt>
                <c:pt idx="7">
                  <c:v>67</c:v>
                </c:pt>
                <c:pt idx="8">
                  <c:v>61</c:v>
                </c:pt>
                <c:pt idx="9">
                  <c:v>52</c:v>
                </c:pt>
                <c:pt idx="10">
                  <c:v>57</c:v>
                </c:pt>
                <c:pt idx="11">
                  <c:v>36</c:v>
                </c:pt>
                <c:pt idx="12">
                  <c:v>46</c:v>
                </c:pt>
                <c:pt idx="13">
                  <c:v>59</c:v>
                </c:pt>
                <c:pt idx="14">
                  <c:v>62</c:v>
                </c:pt>
                <c:pt idx="15">
                  <c:v>65</c:v>
                </c:pt>
                <c:pt idx="16">
                  <c:v>69</c:v>
                </c:pt>
                <c:pt idx="17">
                  <c:v>76</c:v>
                </c:pt>
                <c:pt idx="18">
                  <c:v>59</c:v>
                </c:pt>
                <c:pt idx="19">
                  <c:v>61</c:v>
                </c:pt>
                <c:pt idx="20">
                  <c:v>39</c:v>
                </c:pt>
                <c:pt idx="21">
                  <c:v>67</c:v>
                </c:pt>
                <c:pt idx="22">
                  <c:v>57</c:v>
                </c:pt>
                <c:pt idx="23">
                  <c:v>64</c:v>
                </c:pt>
                <c:pt idx="24">
                  <c:v>61</c:v>
                </c:pt>
                <c:pt idx="25">
                  <c:v>69</c:v>
                </c:pt>
                <c:pt idx="26">
                  <c:v>68</c:v>
                </c:pt>
                <c:pt idx="27">
                  <c:v>51</c:v>
                </c:pt>
                <c:pt idx="28">
                  <c:v>59</c:v>
                </c:pt>
                <c:pt idx="29">
                  <c:v>76</c:v>
                </c:pt>
                <c:pt idx="30">
                  <c:v>59</c:v>
                </c:pt>
                <c:pt idx="31">
                  <c:v>64</c:v>
                </c:pt>
                <c:pt idx="32">
                  <c:v>54</c:v>
                </c:pt>
                <c:pt idx="33">
                  <c:v>57</c:v>
                </c:pt>
                <c:pt idx="34">
                  <c:v>59</c:v>
                </c:pt>
                <c:pt idx="35">
                  <c:v>58</c:v>
                </c:pt>
                <c:pt idx="36">
                  <c:v>72</c:v>
                </c:pt>
                <c:pt idx="37">
                  <c:v>82</c:v>
                </c:pt>
                <c:pt idx="38">
                  <c:v>64</c:v>
                </c:pt>
                <c:pt idx="39">
                  <c:v>56</c:v>
                </c:pt>
                <c:pt idx="40">
                  <c:v>49</c:v>
                </c:pt>
                <c:pt idx="41">
                  <c:v>53</c:v>
                </c:pt>
                <c:pt idx="42">
                  <c:v>67</c:v>
                </c:pt>
                <c:pt idx="43">
                  <c:v>62</c:v>
                </c:pt>
                <c:pt idx="44">
                  <c:v>66</c:v>
                </c:pt>
                <c:pt idx="45">
                  <c:v>59</c:v>
                </c:pt>
                <c:pt idx="46">
                  <c:v>50</c:v>
                </c:pt>
                <c:pt idx="47">
                  <c:v>59.765957446808514</c:v>
                </c:pt>
              </c:numCache>
            </c:numRef>
          </c:val>
          <c:extLst>
            <c:ext xmlns:c16="http://schemas.microsoft.com/office/drawing/2014/chart" uri="{C3380CC4-5D6E-409C-BE32-E72D297353CC}">
              <c16:uniqueId val="{00000003-8F8C-4C9E-A2EA-30B01DDCBC1A}"/>
            </c:ext>
          </c:extLst>
        </c:ser>
        <c:ser>
          <c:idx val="5"/>
          <c:order val="4"/>
          <c:tx>
            <c:strRef>
              <c:f>'全体版 (2)'!$BF$2</c:f>
              <c:strCache>
                <c:ptCount val="1"/>
                <c:pt idx="0">
                  <c:v>Ⅱ　自立支援・重度化防止等、保険給付の適正化事業等に係る保険者支援の事業内容　(6)認知症総合支援(85点)</c:v>
                </c:pt>
              </c:strCache>
            </c:strRef>
          </c:tx>
          <c:spPr>
            <a:solidFill>
              <a:srgbClr val="275EA1"/>
            </a:solidFill>
            <a:ln w="6350">
              <a:solidFill>
                <a:schemeClr val="bg1">
                  <a:lumMod val="50000"/>
                </a:schemeClr>
              </a:solidFill>
            </a:ln>
            <a:effectLst/>
          </c:spPr>
          <c:invertIfNegative val="0"/>
          <c:cat>
            <c:strRef>
              <c:f>'全体版 (2)'!$AY$3:$AY$50</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平均</c:v>
                </c:pt>
              </c:strCache>
            </c:strRef>
          </c:cat>
          <c:val>
            <c:numRef>
              <c:f>'全体版 (2)'!$BF$3:$BF$50</c:f>
              <c:numCache>
                <c:formatCode>General</c:formatCode>
                <c:ptCount val="48"/>
                <c:pt idx="0">
                  <c:v>75</c:v>
                </c:pt>
                <c:pt idx="1">
                  <c:v>70</c:v>
                </c:pt>
                <c:pt idx="2">
                  <c:v>18</c:v>
                </c:pt>
                <c:pt idx="3">
                  <c:v>70</c:v>
                </c:pt>
                <c:pt idx="4">
                  <c:v>28</c:v>
                </c:pt>
                <c:pt idx="5">
                  <c:v>43</c:v>
                </c:pt>
                <c:pt idx="6">
                  <c:v>57</c:v>
                </c:pt>
                <c:pt idx="7">
                  <c:v>85</c:v>
                </c:pt>
                <c:pt idx="8">
                  <c:v>75</c:v>
                </c:pt>
                <c:pt idx="9">
                  <c:v>65</c:v>
                </c:pt>
                <c:pt idx="10">
                  <c:v>70</c:v>
                </c:pt>
                <c:pt idx="11">
                  <c:v>75</c:v>
                </c:pt>
                <c:pt idx="12">
                  <c:v>65</c:v>
                </c:pt>
                <c:pt idx="13">
                  <c:v>85</c:v>
                </c:pt>
                <c:pt idx="14">
                  <c:v>85</c:v>
                </c:pt>
                <c:pt idx="15">
                  <c:v>85</c:v>
                </c:pt>
                <c:pt idx="16">
                  <c:v>75</c:v>
                </c:pt>
                <c:pt idx="17">
                  <c:v>65</c:v>
                </c:pt>
                <c:pt idx="18">
                  <c:v>85</c:v>
                </c:pt>
                <c:pt idx="19">
                  <c:v>70</c:v>
                </c:pt>
                <c:pt idx="20">
                  <c:v>65</c:v>
                </c:pt>
                <c:pt idx="21">
                  <c:v>85</c:v>
                </c:pt>
                <c:pt idx="22">
                  <c:v>85</c:v>
                </c:pt>
                <c:pt idx="23">
                  <c:v>85</c:v>
                </c:pt>
                <c:pt idx="24">
                  <c:v>85</c:v>
                </c:pt>
                <c:pt idx="25">
                  <c:v>85</c:v>
                </c:pt>
                <c:pt idx="26">
                  <c:v>85</c:v>
                </c:pt>
                <c:pt idx="27">
                  <c:v>85</c:v>
                </c:pt>
                <c:pt idx="28">
                  <c:v>55</c:v>
                </c:pt>
                <c:pt idx="29">
                  <c:v>62</c:v>
                </c:pt>
                <c:pt idx="30">
                  <c:v>48</c:v>
                </c:pt>
                <c:pt idx="31">
                  <c:v>85</c:v>
                </c:pt>
                <c:pt idx="32">
                  <c:v>60</c:v>
                </c:pt>
                <c:pt idx="33">
                  <c:v>65</c:v>
                </c:pt>
                <c:pt idx="34">
                  <c:v>65</c:v>
                </c:pt>
                <c:pt idx="35">
                  <c:v>72</c:v>
                </c:pt>
                <c:pt idx="36">
                  <c:v>85</c:v>
                </c:pt>
                <c:pt idx="37">
                  <c:v>60</c:v>
                </c:pt>
                <c:pt idx="38">
                  <c:v>85</c:v>
                </c:pt>
                <c:pt idx="39">
                  <c:v>35</c:v>
                </c:pt>
                <c:pt idx="40">
                  <c:v>37</c:v>
                </c:pt>
                <c:pt idx="41">
                  <c:v>65</c:v>
                </c:pt>
                <c:pt idx="42">
                  <c:v>85</c:v>
                </c:pt>
                <c:pt idx="43">
                  <c:v>75</c:v>
                </c:pt>
                <c:pt idx="44">
                  <c:v>63</c:v>
                </c:pt>
                <c:pt idx="45">
                  <c:v>85</c:v>
                </c:pt>
                <c:pt idx="46">
                  <c:v>80</c:v>
                </c:pt>
                <c:pt idx="47">
                  <c:v>69.638297872340431</c:v>
                </c:pt>
              </c:numCache>
            </c:numRef>
          </c:val>
          <c:extLst>
            <c:ext xmlns:c16="http://schemas.microsoft.com/office/drawing/2014/chart" uri="{C3380CC4-5D6E-409C-BE32-E72D297353CC}">
              <c16:uniqueId val="{00000004-8F8C-4C9E-A2EA-30B01DDCBC1A}"/>
            </c:ext>
          </c:extLst>
        </c:ser>
        <c:ser>
          <c:idx val="6"/>
          <c:order val="5"/>
          <c:tx>
            <c:strRef>
              <c:f>'全体版 (2)'!$BE$2</c:f>
              <c:strCache>
                <c:ptCount val="1"/>
                <c:pt idx="0">
                  <c:v>Ⅱ　自立支援・重度化防止等、保険給付の適正化事業等に係る保険者支援の事業内容　(5)在宅医療・介護連携(150点)</c:v>
                </c:pt>
              </c:strCache>
            </c:strRef>
          </c:tx>
          <c:spPr>
            <a:pattFill prst="ltUpDiag">
              <a:fgClr>
                <a:schemeClr val="accent4">
                  <a:lumMod val="60000"/>
                  <a:lumOff val="40000"/>
                </a:schemeClr>
              </a:fgClr>
              <a:bgClr>
                <a:schemeClr val="bg1"/>
              </a:bgClr>
            </a:pattFill>
            <a:ln w="6350">
              <a:solidFill>
                <a:schemeClr val="bg1">
                  <a:lumMod val="50000"/>
                </a:schemeClr>
              </a:solidFill>
            </a:ln>
            <a:effectLst/>
          </c:spPr>
          <c:invertIfNegative val="0"/>
          <c:cat>
            <c:strRef>
              <c:f>'全体版 (2)'!$AY$3:$AY$50</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平均</c:v>
                </c:pt>
              </c:strCache>
            </c:strRef>
          </c:cat>
          <c:val>
            <c:numRef>
              <c:f>'全体版 (2)'!$BE$3:$BE$50</c:f>
              <c:numCache>
                <c:formatCode>General</c:formatCode>
                <c:ptCount val="48"/>
                <c:pt idx="0">
                  <c:v>150</c:v>
                </c:pt>
                <c:pt idx="1">
                  <c:v>150</c:v>
                </c:pt>
                <c:pt idx="2">
                  <c:v>70</c:v>
                </c:pt>
                <c:pt idx="3">
                  <c:v>90</c:v>
                </c:pt>
                <c:pt idx="4">
                  <c:v>50</c:v>
                </c:pt>
                <c:pt idx="5">
                  <c:v>150</c:v>
                </c:pt>
                <c:pt idx="6">
                  <c:v>70</c:v>
                </c:pt>
                <c:pt idx="7">
                  <c:v>120</c:v>
                </c:pt>
                <c:pt idx="8">
                  <c:v>150</c:v>
                </c:pt>
                <c:pt idx="9">
                  <c:v>150</c:v>
                </c:pt>
                <c:pt idx="10">
                  <c:v>150</c:v>
                </c:pt>
                <c:pt idx="11">
                  <c:v>100</c:v>
                </c:pt>
                <c:pt idx="12">
                  <c:v>150</c:v>
                </c:pt>
                <c:pt idx="13">
                  <c:v>140</c:v>
                </c:pt>
                <c:pt idx="14">
                  <c:v>80</c:v>
                </c:pt>
                <c:pt idx="15">
                  <c:v>150</c:v>
                </c:pt>
                <c:pt idx="16">
                  <c:v>120</c:v>
                </c:pt>
                <c:pt idx="17">
                  <c:v>130</c:v>
                </c:pt>
                <c:pt idx="18">
                  <c:v>150</c:v>
                </c:pt>
                <c:pt idx="19">
                  <c:v>150</c:v>
                </c:pt>
                <c:pt idx="20">
                  <c:v>130</c:v>
                </c:pt>
                <c:pt idx="21">
                  <c:v>150</c:v>
                </c:pt>
                <c:pt idx="22">
                  <c:v>130</c:v>
                </c:pt>
                <c:pt idx="23">
                  <c:v>150</c:v>
                </c:pt>
                <c:pt idx="24">
                  <c:v>150</c:v>
                </c:pt>
                <c:pt idx="25">
                  <c:v>150</c:v>
                </c:pt>
                <c:pt idx="26">
                  <c:v>150</c:v>
                </c:pt>
                <c:pt idx="27">
                  <c:v>130</c:v>
                </c:pt>
                <c:pt idx="28">
                  <c:v>150</c:v>
                </c:pt>
                <c:pt idx="29">
                  <c:v>150</c:v>
                </c:pt>
                <c:pt idx="30">
                  <c:v>150</c:v>
                </c:pt>
                <c:pt idx="31">
                  <c:v>150</c:v>
                </c:pt>
                <c:pt idx="32">
                  <c:v>100</c:v>
                </c:pt>
                <c:pt idx="33">
                  <c:v>130</c:v>
                </c:pt>
                <c:pt idx="34">
                  <c:v>90</c:v>
                </c:pt>
                <c:pt idx="35">
                  <c:v>150</c:v>
                </c:pt>
                <c:pt idx="36">
                  <c:v>120</c:v>
                </c:pt>
                <c:pt idx="37">
                  <c:v>120</c:v>
                </c:pt>
                <c:pt idx="38">
                  <c:v>150</c:v>
                </c:pt>
                <c:pt idx="39">
                  <c:v>150</c:v>
                </c:pt>
                <c:pt idx="40">
                  <c:v>110</c:v>
                </c:pt>
                <c:pt idx="41">
                  <c:v>100</c:v>
                </c:pt>
                <c:pt idx="42">
                  <c:v>150</c:v>
                </c:pt>
                <c:pt idx="43">
                  <c:v>150</c:v>
                </c:pt>
                <c:pt idx="44">
                  <c:v>80</c:v>
                </c:pt>
                <c:pt idx="45">
                  <c:v>130</c:v>
                </c:pt>
                <c:pt idx="46">
                  <c:v>120</c:v>
                </c:pt>
                <c:pt idx="47">
                  <c:v>128.93617021276594</c:v>
                </c:pt>
              </c:numCache>
            </c:numRef>
          </c:val>
          <c:extLst>
            <c:ext xmlns:c16="http://schemas.microsoft.com/office/drawing/2014/chart" uri="{C3380CC4-5D6E-409C-BE32-E72D297353CC}">
              <c16:uniqueId val="{00000005-8F8C-4C9E-A2EA-30B01DDCBC1A}"/>
            </c:ext>
          </c:extLst>
        </c:ser>
        <c:ser>
          <c:idx val="7"/>
          <c:order val="6"/>
          <c:tx>
            <c:strRef>
              <c:f>'全体版 (2)'!$BD$2</c:f>
              <c:strCache>
                <c:ptCount val="1"/>
                <c:pt idx="0">
                  <c:v>Ⅱ　自立支援・重度化防止等、保険給付の適正化事業等に係る保険者支援の事業内容　(4)リハ職活用(200点)</c:v>
                </c:pt>
              </c:strCache>
            </c:strRef>
          </c:tx>
          <c:spPr>
            <a:solidFill>
              <a:srgbClr val="74B230"/>
            </a:solidFill>
            <a:ln w="6350">
              <a:solidFill>
                <a:schemeClr val="bg1">
                  <a:lumMod val="50000"/>
                </a:schemeClr>
              </a:solidFill>
            </a:ln>
            <a:effectLst/>
          </c:spPr>
          <c:invertIfNegative val="0"/>
          <c:cat>
            <c:strRef>
              <c:f>'全体版 (2)'!$AY$3:$AY$50</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平均</c:v>
                </c:pt>
              </c:strCache>
            </c:strRef>
          </c:cat>
          <c:val>
            <c:numRef>
              <c:f>'全体版 (2)'!$BD$3:$BD$50</c:f>
              <c:numCache>
                <c:formatCode>General</c:formatCode>
                <c:ptCount val="48"/>
                <c:pt idx="0">
                  <c:v>170</c:v>
                </c:pt>
                <c:pt idx="1">
                  <c:v>120</c:v>
                </c:pt>
                <c:pt idx="2">
                  <c:v>180</c:v>
                </c:pt>
                <c:pt idx="3">
                  <c:v>200</c:v>
                </c:pt>
                <c:pt idx="4">
                  <c:v>150</c:v>
                </c:pt>
                <c:pt idx="5">
                  <c:v>120</c:v>
                </c:pt>
                <c:pt idx="6">
                  <c:v>180</c:v>
                </c:pt>
                <c:pt idx="7">
                  <c:v>200</c:v>
                </c:pt>
                <c:pt idx="8">
                  <c:v>140</c:v>
                </c:pt>
                <c:pt idx="9">
                  <c:v>180</c:v>
                </c:pt>
                <c:pt idx="10">
                  <c:v>180</c:v>
                </c:pt>
                <c:pt idx="11">
                  <c:v>140</c:v>
                </c:pt>
                <c:pt idx="12">
                  <c:v>180</c:v>
                </c:pt>
                <c:pt idx="13">
                  <c:v>150</c:v>
                </c:pt>
                <c:pt idx="14">
                  <c:v>180</c:v>
                </c:pt>
                <c:pt idx="15">
                  <c:v>180</c:v>
                </c:pt>
                <c:pt idx="16">
                  <c:v>200</c:v>
                </c:pt>
                <c:pt idx="17">
                  <c:v>180</c:v>
                </c:pt>
                <c:pt idx="18">
                  <c:v>200</c:v>
                </c:pt>
                <c:pt idx="19">
                  <c:v>180</c:v>
                </c:pt>
                <c:pt idx="20">
                  <c:v>180</c:v>
                </c:pt>
                <c:pt idx="21">
                  <c:v>200</c:v>
                </c:pt>
                <c:pt idx="22">
                  <c:v>180</c:v>
                </c:pt>
                <c:pt idx="23">
                  <c:v>180</c:v>
                </c:pt>
                <c:pt idx="24">
                  <c:v>180</c:v>
                </c:pt>
                <c:pt idx="25">
                  <c:v>200</c:v>
                </c:pt>
                <c:pt idx="26">
                  <c:v>180</c:v>
                </c:pt>
                <c:pt idx="27">
                  <c:v>200</c:v>
                </c:pt>
                <c:pt idx="28">
                  <c:v>120</c:v>
                </c:pt>
                <c:pt idx="29">
                  <c:v>180</c:v>
                </c:pt>
                <c:pt idx="30">
                  <c:v>180</c:v>
                </c:pt>
                <c:pt idx="31">
                  <c:v>200</c:v>
                </c:pt>
                <c:pt idx="32">
                  <c:v>150</c:v>
                </c:pt>
                <c:pt idx="33">
                  <c:v>200</c:v>
                </c:pt>
                <c:pt idx="34">
                  <c:v>170</c:v>
                </c:pt>
                <c:pt idx="35">
                  <c:v>150</c:v>
                </c:pt>
                <c:pt idx="36">
                  <c:v>180</c:v>
                </c:pt>
                <c:pt idx="37">
                  <c:v>160</c:v>
                </c:pt>
                <c:pt idx="38">
                  <c:v>150</c:v>
                </c:pt>
                <c:pt idx="39">
                  <c:v>180</c:v>
                </c:pt>
                <c:pt idx="40">
                  <c:v>180</c:v>
                </c:pt>
                <c:pt idx="41">
                  <c:v>170</c:v>
                </c:pt>
                <c:pt idx="42">
                  <c:v>200</c:v>
                </c:pt>
                <c:pt idx="43">
                  <c:v>200</c:v>
                </c:pt>
                <c:pt idx="44">
                  <c:v>170</c:v>
                </c:pt>
                <c:pt idx="45">
                  <c:v>180</c:v>
                </c:pt>
                <c:pt idx="46">
                  <c:v>150</c:v>
                </c:pt>
                <c:pt idx="47">
                  <c:v>174.04255319148936</c:v>
                </c:pt>
              </c:numCache>
            </c:numRef>
          </c:val>
          <c:extLst>
            <c:ext xmlns:c16="http://schemas.microsoft.com/office/drawing/2014/chart" uri="{C3380CC4-5D6E-409C-BE32-E72D297353CC}">
              <c16:uniqueId val="{00000006-8F8C-4C9E-A2EA-30B01DDCBC1A}"/>
            </c:ext>
          </c:extLst>
        </c:ser>
        <c:ser>
          <c:idx val="8"/>
          <c:order val="7"/>
          <c:tx>
            <c:strRef>
              <c:f>'全体版 (2)'!$BC$2</c:f>
              <c:strCache>
                <c:ptCount val="1"/>
                <c:pt idx="0">
                  <c:v>Ⅱ　自立支援・重度化防止等、保険給付の適正化事業等に係る保険者支援の事業内容　(3)生活支援体制整備等(170点)</c:v>
                </c:pt>
              </c:strCache>
            </c:strRef>
          </c:tx>
          <c:spPr>
            <a:solidFill>
              <a:schemeClr val="accent5">
                <a:lumMod val="20000"/>
                <a:lumOff val="80000"/>
              </a:schemeClr>
            </a:solidFill>
            <a:ln w="6350">
              <a:solidFill>
                <a:schemeClr val="bg1">
                  <a:lumMod val="50000"/>
                </a:schemeClr>
              </a:solidFill>
            </a:ln>
            <a:effectLst/>
          </c:spPr>
          <c:invertIfNegative val="0"/>
          <c:cat>
            <c:strRef>
              <c:f>'全体版 (2)'!$AY$3:$AY$50</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平均</c:v>
                </c:pt>
              </c:strCache>
            </c:strRef>
          </c:cat>
          <c:val>
            <c:numRef>
              <c:f>'全体版 (2)'!$BC$3:$BC$50</c:f>
              <c:numCache>
                <c:formatCode>General</c:formatCode>
                <c:ptCount val="48"/>
                <c:pt idx="0">
                  <c:v>155</c:v>
                </c:pt>
                <c:pt idx="1">
                  <c:v>170</c:v>
                </c:pt>
                <c:pt idx="2">
                  <c:v>140</c:v>
                </c:pt>
                <c:pt idx="3">
                  <c:v>155</c:v>
                </c:pt>
                <c:pt idx="4">
                  <c:v>95</c:v>
                </c:pt>
                <c:pt idx="5">
                  <c:v>155</c:v>
                </c:pt>
                <c:pt idx="6">
                  <c:v>140</c:v>
                </c:pt>
                <c:pt idx="7">
                  <c:v>155</c:v>
                </c:pt>
                <c:pt idx="8">
                  <c:v>155</c:v>
                </c:pt>
                <c:pt idx="9">
                  <c:v>150</c:v>
                </c:pt>
                <c:pt idx="10">
                  <c:v>170</c:v>
                </c:pt>
                <c:pt idx="11">
                  <c:v>140</c:v>
                </c:pt>
                <c:pt idx="12">
                  <c:v>155</c:v>
                </c:pt>
                <c:pt idx="13">
                  <c:v>170</c:v>
                </c:pt>
                <c:pt idx="14">
                  <c:v>170</c:v>
                </c:pt>
                <c:pt idx="15">
                  <c:v>155</c:v>
                </c:pt>
                <c:pt idx="16">
                  <c:v>170</c:v>
                </c:pt>
                <c:pt idx="17">
                  <c:v>155</c:v>
                </c:pt>
                <c:pt idx="18">
                  <c:v>155</c:v>
                </c:pt>
                <c:pt idx="19">
                  <c:v>155</c:v>
                </c:pt>
                <c:pt idx="20">
                  <c:v>170</c:v>
                </c:pt>
                <c:pt idx="21">
                  <c:v>170</c:v>
                </c:pt>
                <c:pt idx="22">
                  <c:v>155</c:v>
                </c:pt>
                <c:pt idx="23">
                  <c:v>170</c:v>
                </c:pt>
                <c:pt idx="24">
                  <c:v>140</c:v>
                </c:pt>
                <c:pt idx="25">
                  <c:v>170</c:v>
                </c:pt>
                <c:pt idx="26">
                  <c:v>170</c:v>
                </c:pt>
                <c:pt idx="27">
                  <c:v>170</c:v>
                </c:pt>
                <c:pt idx="28">
                  <c:v>140</c:v>
                </c:pt>
                <c:pt idx="29">
                  <c:v>155</c:v>
                </c:pt>
                <c:pt idx="30">
                  <c:v>155</c:v>
                </c:pt>
                <c:pt idx="31">
                  <c:v>155</c:v>
                </c:pt>
                <c:pt idx="32">
                  <c:v>155</c:v>
                </c:pt>
                <c:pt idx="33">
                  <c:v>150</c:v>
                </c:pt>
                <c:pt idx="34">
                  <c:v>170</c:v>
                </c:pt>
                <c:pt idx="35">
                  <c:v>170</c:v>
                </c:pt>
                <c:pt idx="36">
                  <c:v>155</c:v>
                </c:pt>
                <c:pt idx="37">
                  <c:v>100</c:v>
                </c:pt>
                <c:pt idx="38">
                  <c:v>155</c:v>
                </c:pt>
                <c:pt idx="39">
                  <c:v>150</c:v>
                </c:pt>
                <c:pt idx="40">
                  <c:v>155</c:v>
                </c:pt>
                <c:pt idx="41">
                  <c:v>155</c:v>
                </c:pt>
                <c:pt idx="42">
                  <c:v>170</c:v>
                </c:pt>
                <c:pt idx="43">
                  <c:v>170</c:v>
                </c:pt>
                <c:pt idx="44">
                  <c:v>135</c:v>
                </c:pt>
                <c:pt idx="45">
                  <c:v>140</c:v>
                </c:pt>
                <c:pt idx="46">
                  <c:v>170</c:v>
                </c:pt>
                <c:pt idx="47">
                  <c:v>155</c:v>
                </c:pt>
              </c:numCache>
            </c:numRef>
          </c:val>
          <c:extLst>
            <c:ext xmlns:c16="http://schemas.microsoft.com/office/drawing/2014/chart" uri="{C3380CC4-5D6E-409C-BE32-E72D297353CC}">
              <c16:uniqueId val="{00000007-8F8C-4C9E-A2EA-30B01DDCBC1A}"/>
            </c:ext>
          </c:extLst>
        </c:ser>
        <c:ser>
          <c:idx val="9"/>
          <c:order val="8"/>
          <c:tx>
            <c:strRef>
              <c:f>'全体版 (2)'!$BB$2</c:f>
              <c:strCache>
                <c:ptCount val="1"/>
                <c:pt idx="0">
                  <c:v>Ⅱ　自立支援・重度化防止等、保険給付の適正化事業等に係る保険者支援の事業内容　(2)地域ケア、介護予防・日常生活支援総合事業(520点)</c:v>
                </c:pt>
              </c:strCache>
            </c:strRef>
          </c:tx>
          <c:spPr>
            <a:solidFill>
              <a:schemeClr val="tx2">
                <a:lumMod val="60000"/>
                <a:lumOff val="40000"/>
              </a:schemeClr>
            </a:solidFill>
            <a:ln w="6350">
              <a:solidFill>
                <a:schemeClr val="bg1">
                  <a:lumMod val="50000"/>
                </a:schemeClr>
              </a:solidFill>
            </a:ln>
            <a:effectLst/>
          </c:spPr>
          <c:invertIfNegative val="0"/>
          <c:cat>
            <c:strRef>
              <c:f>'全体版 (2)'!$AY$3:$AY$50</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平均</c:v>
                </c:pt>
              </c:strCache>
            </c:strRef>
          </c:cat>
          <c:val>
            <c:numRef>
              <c:f>'全体版 (2)'!$BB$3:$BB$50</c:f>
              <c:numCache>
                <c:formatCode>General</c:formatCode>
                <c:ptCount val="48"/>
                <c:pt idx="0">
                  <c:v>440</c:v>
                </c:pt>
                <c:pt idx="1">
                  <c:v>440</c:v>
                </c:pt>
                <c:pt idx="2">
                  <c:v>460</c:v>
                </c:pt>
                <c:pt idx="3">
                  <c:v>480</c:v>
                </c:pt>
                <c:pt idx="4">
                  <c:v>180</c:v>
                </c:pt>
                <c:pt idx="5">
                  <c:v>300</c:v>
                </c:pt>
                <c:pt idx="6">
                  <c:v>360</c:v>
                </c:pt>
                <c:pt idx="7">
                  <c:v>320</c:v>
                </c:pt>
                <c:pt idx="8">
                  <c:v>370</c:v>
                </c:pt>
                <c:pt idx="9">
                  <c:v>310</c:v>
                </c:pt>
                <c:pt idx="10">
                  <c:v>480</c:v>
                </c:pt>
                <c:pt idx="11">
                  <c:v>300</c:v>
                </c:pt>
                <c:pt idx="12">
                  <c:v>460</c:v>
                </c:pt>
                <c:pt idx="13">
                  <c:v>440</c:v>
                </c:pt>
                <c:pt idx="14">
                  <c:v>480</c:v>
                </c:pt>
                <c:pt idx="15">
                  <c:v>380</c:v>
                </c:pt>
                <c:pt idx="16">
                  <c:v>380</c:v>
                </c:pt>
                <c:pt idx="17">
                  <c:v>410</c:v>
                </c:pt>
                <c:pt idx="18">
                  <c:v>420</c:v>
                </c:pt>
                <c:pt idx="19">
                  <c:v>430</c:v>
                </c:pt>
                <c:pt idx="20">
                  <c:v>490</c:v>
                </c:pt>
                <c:pt idx="21">
                  <c:v>480</c:v>
                </c:pt>
                <c:pt idx="22">
                  <c:v>390</c:v>
                </c:pt>
                <c:pt idx="23">
                  <c:v>440</c:v>
                </c:pt>
                <c:pt idx="24">
                  <c:v>440</c:v>
                </c:pt>
                <c:pt idx="25">
                  <c:v>480</c:v>
                </c:pt>
                <c:pt idx="26">
                  <c:v>490</c:v>
                </c:pt>
                <c:pt idx="27">
                  <c:v>450</c:v>
                </c:pt>
                <c:pt idx="28">
                  <c:v>500</c:v>
                </c:pt>
                <c:pt idx="29">
                  <c:v>320</c:v>
                </c:pt>
                <c:pt idx="30">
                  <c:v>380</c:v>
                </c:pt>
                <c:pt idx="31">
                  <c:v>380</c:v>
                </c:pt>
                <c:pt idx="32">
                  <c:v>400</c:v>
                </c:pt>
                <c:pt idx="33">
                  <c:v>460</c:v>
                </c:pt>
                <c:pt idx="34">
                  <c:v>460</c:v>
                </c:pt>
                <c:pt idx="35">
                  <c:v>480</c:v>
                </c:pt>
                <c:pt idx="36">
                  <c:v>440</c:v>
                </c:pt>
                <c:pt idx="37">
                  <c:v>260</c:v>
                </c:pt>
                <c:pt idx="38">
                  <c:v>450</c:v>
                </c:pt>
                <c:pt idx="39">
                  <c:v>340</c:v>
                </c:pt>
                <c:pt idx="40">
                  <c:v>400</c:v>
                </c:pt>
                <c:pt idx="41">
                  <c:v>490</c:v>
                </c:pt>
                <c:pt idx="42">
                  <c:v>460</c:v>
                </c:pt>
                <c:pt idx="43">
                  <c:v>520</c:v>
                </c:pt>
                <c:pt idx="44">
                  <c:v>420</c:v>
                </c:pt>
                <c:pt idx="45">
                  <c:v>250</c:v>
                </c:pt>
                <c:pt idx="46">
                  <c:v>480</c:v>
                </c:pt>
                <c:pt idx="47">
                  <c:v>412.55319148936189</c:v>
                </c:pt>
              </c:numCache>
            </c:numRef>
          </c:val>
          <c:extLst>
            <c:ext xmlns:c16="http://schemas.microsoft.com/office/drawing/2014/chart" uri="{C3380CC4-5D6E-409C-BE32-E72D297353CC}">
              <c16:uniqueId val="{00000008-8F8C-4C9E-A2EA-30B01DDCBC1A}"/>
            </c:ext>
          </c:extLst>
        </c:ser>
        <c:ser>
          <c:idx val="10"/>
          <c:order val="9"/>
          <c:tx>
            <c:strRef>
              <c:f>'全体版 (2)'!$BA$2</c:f>
              <c:strCache>
                <c:ptCount val="1"/>
                <c:pt idx="0">
                  <c:v>Ⅱ　自立支援・重度化防止等、保険給付の適正化事業等に係る保険者支援の事業内容　(1)地域分析(55点)</c:v>
                </c:pt>
              </c:strCache>
            </c:strRef>
          </c:tx>
          <c:spPr>
            <a:solidFill>
              <a:schemeClr val="accent3">
                <a:lumMod val="40000"/>
                <a:lumOff val="60000"/>
              </a:schemeClr>
            </a:solidFill>
            <a:ln w="6350">
              <a:solidFill>
                <a:schemeClr val="bg1">
                  <a:lumMod val="50000"/>
                </a:schemeClr>
              </a:solidFill>
            </a:ln>
            <a:effectLst/>
          </c:spPr>
          <c:invertIfNegative val="0"/>
          <c:cat>
            <c:strRef>
              <c:f>'全体版 (2)'!$AY$3:$AY$50</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平均</c:v>
                </c:pt>
              </c:strCache>
            </c:strRef>
          </c:cat>
          <c:val>
            <c:numRef>
              <c:f>'全体版 (2)'!$BA$3:$BA$50</c:f>
              <c:numCache>
                <c:formatCode>General</c:formatCode>
                <c:ptCount val="48"/>
                <c:pt idx="0">
                  <c:v>35</c:v>
                </c:pt>
                <c:pt idx="1">
                  <c:v>55</c:v>
                </c:pt>
                <c:pt idx="2">
                  <c:v>35</c:v>
                </c:pt>
                <c:pt idx="3">
                  <c:v>40</c:v>
                </c:pt>
                <c:pt idx="4">
                  <c:v>40</c:v>
                </c:pt>
                <c:pt idx="5">
                  <c:v>35</c:v>
                </c:pt>
                <c:pt idx="6">
                  <c:v>20</c:v>
                </c:pt>
                <c:pt idx="7">
                  <c:v>55</c:v>
                </c:pt>
                <c:pt idx="8">
                  <c:v>30</c:v>
                </c:pt>
                <c:pt idx="9">
                  <c:v>25</c:v>
                </c:pt>
                <c:pt idx="10">
                  <c:v>35</c:v>
                </c:pt>
                <c:pt idx="11">
                  <c:v>35</c:v>
                </c:pt>
                <c:pt idx="12">
                  <c:v>55</c:v>
                </c:pt>
                <c:pt idx="13">
                  <c:v>55</c:v>
                </c:pt>
                <c:pt idx="14">
                  <c:v>55</c:v>
                </c:pt>
                <c:pt idx="15">
                  <c:v>55</c:v>
                </c:pt>
                <c:pt idx="16">
                  <c:v>50</c:v>
                </c:pt>
                <c:pt idx="17">
                  <c:v>30</c:v>
                </c:pt>
                <c:pt idx="18">
                  <c:v>50</c:v>
                </c:pt>
                <c:pt idx="19">
                  <c:v>55</c:v>
                </c:pt>
                <c:pt idx="20">
                  <c:v>50</c:v>
                </c:pt>
                <c:pt idx="21">
                  <c:v>55</c:v>
                </c:pt>
                <c:pt idx="22">
                  <c:v>55</c:v>
                </c:pt>
                <c:pt idx="23">
                  <c:v>15</c:v>
                </c:pt>
                <c:pt idx="24">
                  <c:v>40</c:v>
                </c:pt>
                <c:pt idx="25">
                  <c:v>55</c:v>
                </c:pt>
                <c:pt idx="26">
                  <c:v>55</c:v>
                </c:pt>
                <c:pt idx="27">
                  <c:v>55</c:v>
                </c:pt>
                <c:pt idx="28">
                  <c:v>45</c:v>
                </c:pt>
                <c:pt idx="29">
                  <c:v>35</c:v>
                </c:pt>
                <c:pt idx="30">
                  <c:v>30</c:v>
                </c:pt>
                <c:pt idx="31">
                  <c:v>55</c:v>
                </c:pt>
                <c:pt idx="32">
                  <c:v>35</c:v>
                </c:pt>
                <c:pt idx="33">
                  <c:v>55</c:v>
                </c:pt>
                <c:pt idx="34">
                  <c:v>30</c:v>
                </c:pt>
                <c:pt idx="35">
                  <c:v>25</c:v>
                </c:pt>
                <c:pt idx="36">
                  <c:v>55</c:v>
                </c:pt>
                <c:pt idx="37">
                  <c:v>50</c:v>
                </c:pt>
                <c:pt idx="38">
                  <c:v>55</c:v>
                </c:pt>
                <c:pt idx="39">
                  <c:v>35</c:v>
                </c:pt>
                <c:pt idx="40">
                  <c:v>35</c:v>
                </c:pt>
                <c:pt idx="41">
                  <c:v>35</c:v>
                </c:pt>
                <c:pt idx="42">
                  <c:v>55</c:v>
                </c:pt>
                <c:pt idx="43">
                  <c:v>55</c:v>
                </c:pt>
                <c:pt idx="44">
                  <c:v>30</c:v>
                </c:pt>
                <c:pt idx="45">
                  <c:v>30</c:v>
                </c:pt>
                <c:pt idx="46">
                  <c:v>55</c:v>
                </c:pt>
                <c:pt idx="47">
                  <c:v>43.085106382978722</c:v>
                </c:pt>
              </c:numCache>
            </c:numRef>
          </c:val>
          <c:extLst>
            <c:ext xmlns:c16="http://schemas.microsoft.com/office/drawing/2014/chart" uri="{C3380CC4-5D6E-409C-BE32-E72D297353CC}">
              <c16:uniqueId val="{00000009-8F8C-4C9E-A2EA-30B01DDCBC1A}"/>
            </c:ext>
          </c:extLst>
        </c:ser>
        <c:ser>
          <c:idx val="11"/>
          <c:order val="10"/>
          <c:tx>
            <c:strRef>
              <c:f>'全体版 (2)'!$AZ$2</c:f>
              <c:strCache>
                <c:ptCount val="1"/>
                <c:pt idx="0">
                  <c:v>Ⅰ　管内の市町村の介護保険事業に係るデータ分析等を踏まえた地域課題の把握と支援計画(400点)</c:v>
                </c:pt>
              </c:strCache>
            </c:strRef>
          </c:tx>
          <c:spPr>
            <a:pattFill prst="narHorz">
              <a:fgClr>
                <a:schemeClr val="accent2"/>
              </a:fgClr>
              <a:bgClr>
                <a:schemeClr val="bg1"/>
              </a:bgClr>
            </a:pattFill>
            <a:ln w="6350">
              <a:solidFill>
                <a:schemeClr val="bg1">
                  <a:lumMod val="50000"/>
                </a:schemeClr>
              </a:solidFill>
              <a:prstDash val="solid"/>
            </a:ln>
            <a:effectLst/>
          </c:spPr>
          <c:invertIfNegative val="0"/>
          <c:cat>
            <c:strRef>
              <c:f>'全体版 (2)'!$AY$3:$AY$50</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平均</c:v>
                </c:pt>
              </c:strCache>
            </c:strRef>
          </c:cat>
          <c:val>
            <c:numRef>
              <c:f>'全体版 (2)'!$AZ$3:$AZ$50</c:f>
              <c:numCache>
                <c:formatCode>General</c:formatCode>
                <c:ptCount val="48"/>
                <c:pt idx="0">
                  <c:v>370</c:v>
                </c:pt>
                <c:pt idx="1">
                  <c:v>395</c:v>
                </c:pt>
                <c:pt idx="2">
                  <c:v>190</c:v>
                </c:pt>
                <c:pt idx="3">
                  <c:v>375</c:v>
                </c:pt>
                <c:pt idx="4">
                  <c:v>230</c:v>
                </c:pt>
                <c:pt idx="5">
                  <c:v>190</c:v>
                </c:pt>
                <c:pt idx="6">
                  <c:v>270</c:v>
                </c:pt>
                <c:pt idx="7">
                  <c:v>390</c:v>
                </c:pt>
                <c:pt idx="8">
                  <c:v>305</c:v>
                </c:pt>
                <c:pt idx="9">
                  <c:v>320</c:v>
                </c:pt>
                <c:pt idx="10">
                  <c:v>295</c:v>
                </c:pt>
                <c:pt idx="11">
                  <c:v>205</c:v>
                </c:pt>
                <c:pt idx="12">
                  <c:v>400</c:v>
                </c:pt>
                <c:pt idx="13">
                  <c:v>395</c:v>
                </c:pt>
                <c:pt idx="14">
                  <c:v>395</c:v>
                </c:pt>
                <c:pt idx="15">
                  <c:v>395</c:v>
                </c:pt>
                <c:pt idx="16">
                  <c:v>370</c:v>
                </c:pt>
                <c:pt idx="17">
                  <c:v>280</c:v>
                </c:pt>
                <c:pt idx="18">
                  <c:v>320</c:v>
                </c:pt>
                <c:pt idx="19">
                  <c:v>375</c:v>
                </c:pt>
                <c:pt idx="20">
                  <c:v>385</c:v>
                </c:pt>
                <c:pt idx="21">
                  <c:v>390</c:v>
                </c:pt>
                <c:pt idx="22">
                  <c:v>325</c:v>
                </c:pt>
                <c:pt idx="23">
                  <c:v>250</c:v>
                </c:pt>
                <c:pt idx="24">
                  <c:v>215</c:v>
                </c:pt>
                <c:pt idx="25">
                  <c:v>295</c:v>
                </c:pt>
                <c:pt idx="26">
                  <c:v>310</c:v>
                </c:pt>
                <c:pt idx="27">
                  <c:v>370</c:v>
                </c:pt>
                <c:pt idx="28">
                  <c:v>285</c:v>
                </c:pt>
                <c:pt idx="29">
                  <c:v>235</c:v>
                </c:pt>
                <c:pt idx="30">
                  <c:v>240</c:v>
                </c:pt>
                <c:pt idx="31">
                  <c:v>320</c:v>
                </c:pt>
                <c:pt idx="32">
                  <c:v>340</c:v>
                </c:pt>
                <c:pt idx="33">
                  <c:v>265</c:v>
                </c:pt>
                <c:pt idx="34">
                  <c:v>125</c:v>
                </c:pt>
                <c:pt idx="35">
                  <c:v>240</c:v>
                </c:pt>
                <c:pt idx="36">
                  <c:v>290</c:v>
                </c:pt>
                <c:pt idx="37">
                  <c:v>365</c:v>
                </c:pt>
                <c:pt idx="38">
                  <c:v>390</c:v>
                </c:pt>
                <c:pt idx="39">
                  <c:v>320</c:v>
                </c:pt>
                <c:pt idx="40">
                  <c:v>190</c:v>
                </c:pt>
                <c:pt idx="41">
                  <c:v>275</c:v>
                </c:pt>
                <c:pt idx="42">
                  <c:v>315</c:v>
                </c:pt>
                <c:pt idx="43">
                  <c:v>395</c:v>
                </c:pt>
                <c:pt idx="44">
                  <c:v>345</c:v>
                </c:pt>
                <c:pt idx="45">
                  <c:v>290</c:v>
                </c:pt>
                <c:pt idx="46">
                  <c:v>380</c:v>
                </c:pt>
                <c:pt idx="47">
                  <c:v>310.85106382978699</c:v>
                </c:pt>
              </c:numCache>
            </c:numRef>
          </c:val>
          <c:extLst>
            <c:ext xmlns:c16="http://schemas.microsoft.com/office/drawing/2014/chart" uri="{C3380CC4-5D6E-409C-BE32-E72D297353CC}">
              <c16:uniqueId val="{0000000A-8F8C-4C9E-A2EA-30B01DDCBC1A}"/>
            </c:ext>
          </c:extLst>
        </c:ser>
        <c:dLbls>
          <c:showLegendKey val="0"/>
          <c:showVal val="0"/>
          <c:showCatName val="0"/>
          <c:showSerName val="0"/>
          <c:showPercent val="0"/>
          <c:showBubbleSize val="0"/>
        </c:dLbls>
        <c:gapWidth val="80"/>
        <c:overlap val="100"/>
        <c:axId val="548323672"/>
        <c:axId val="548327608"/>
      </c:barChart>
      <c:lineChart>
        <c:grouping val="standard"/>
        <c:varyColors val="0"/>
        <c:ser>
          <c:idx val="0"/>
          <c:order val="11"/>
          <c:tx>
            <c:strRef>
              <c:f>'全体版 (2)'!$BK$2</c:f>
              <c:strCache>
                <c:ptCount val="1"/>
                <c:pt idx="0">
                  <c:v>合計</c:v>
                </c:pt>
              </c:strCache>
            </c:strRef>
          </c:tx>
          <c:spPr>
            <a:ln w="28575" cap="rnd">
              <a:noFill/>
              <a:round/>
            </a:ln>
            <a:effectLst/>
          </c:spPr>
          <c:marker>
            <c:symbol val="none"/>
          </c:marker>
          <c:dLbls>
            <c:dLbl>
              <c:idx val="6"/>
              <c:layout>
                <c:manualLayout>
                  <c:x val="-2.1787381079202795E-2"/>
                  <c:y val="-1.4929399704324791E-2"/>
                </c:manualLayout>
              </c:layout>
              <c:dLblPos val="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B-8F8C-4C9E-A2EA-30B01DDCBC1A}"/>
                </c:ext>
              </c:extLst>
            </c:dLbl>
            <c:dLbl>
              <c:idx val="8"/>
              <c:layout>
                <c:manualLayout>
                  <c:x val="-2.3195515082113087E-2"/>
                  <c:y val="-1.2876548649822081E-2"/>
                </c:manualLayout>
              </c:layout>
              <c:dLblPos val="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C-8F8C-4C9E-A2EA-30B01DDCBC1A}"/>
                </c:ext>
              </c:extLst>
            </c:dLbl>
            <c:dLbl>
              <c:idx val="9"/>
              <c:layout>
                <c:manualLayout>
                  <c:x val="-2.3195515082113087E-2"/>
                  <c:y val="-1.082369759531937E-2"/>
                </c:manualLayout>
              </c:layout>
              <c:dLblPos val="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D-8F8C-4C9E-A2EA-30B01DDCBC1A}"/>
                </c:ext>
              </c:extLst>
            </c:dLbl>
            <c:dLbl>
              <c:idx val="12"/>
              <c:layout>
                <c:manualLayout>
                  <c:x val="-2.6011783087933695E-2"/>
                  <c:y val="-2.1087952867832941E-2"/>
                </c:manualLayout>
              </c:layout>
              <c:dLblPos val="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E-8F8C-4C9E-A2EA-30B01DDCBC1A}"/>
                </c:ext>
              </c:extLst>
            </c:dLbl>
            <c:dLbl>
              <c:idx val="17"/>
              <c:layout>
                <c:manualLayout>
                  <c:x val="-2.3195515082113111E-2"/>
                  <c:y val="-1.2876548649822081E-2"/>
                </c:manualLayout>
              </c:layout>
              <c:dLblPos val="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F-8F8C-4C9E-A2EA-30B01DDCBC1A}"/>
                </c:ext>
              </c:extLst>
            </c:dLbl>
            <c:dLbl>
              <c:idx val="18"/>
              <c:layout>
                <c:manualLayout>
                  <c:x val="-2.8828051093754279E-2"/>
                  <c:y val="-1.4929399704324791E-2"/>
                </c:manualLayout>
              </c:layout>
              <c:dLblPos val="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10-8F8C-4C9E-A2EA-30B01DDCBC1A}"/>
                </c:ext>
              </c:extLst>
            </c:dLbl>
            <c:dLbl>
              <c:idx val="30"/>
              <c:layout>
                <c:manualLayout>
                  <c:x val="-2.3195515082113063E-2"/>
                  <c:y val="-1.9035101813330211E-2"/>
                </c:manualLayout>
              </c:layout>
              <c:dLblPos val="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11-8F8C-4C9E-A2EA-30B01DDCBC1A}"/>
                </c:ext>
              </c:extLst>
            </c:dLbl>
            <c:dLbl>
              <c:idx val="32"/>
              <c:layout>
                <c:manualLayout>
                  <c:x val="-2.1787381079202875E-2"/>
                  <c:y val="-3.3405059194849186E-2"/>
                </c:manualLayout>
              </c:layout>
              <c:dLblPos val="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12-8F8C-4C9E-A2EA-30B01DDCBC1A}"/>
                </c:ext>
              </c:extLst>
            </c:dLbl>
            <c:dLbl>
              <c:idx val="36"/>
              <c:layout>
                <c:manualLayout>
                  <c:x val="-2.3195515082113063E-2"/>
                  <c:y val="-3.1352208140346477E-2"/>
                </c:manualLayout>
              </c:layout>
              <c:dLblPos val="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13-8F8C-4C9E-A2EA-30B01DDCBC1A}"/>
                </c:ext>
              </c:extLst>
            </c:dLbl>
            <c:dLbl>
              <c:idx val="39"/>
              <c:layout>
                <c:manualLayout>
                  <c:x val="-2.3195515082113063E-2"/>
                  <c:y val="-6.7179954863139492E-3"/>
                </c:manualLayout>
              </c:layout>
              <c:dLblPos val="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14-8F8C-4C9E-A2EA-30B01DDCBC1A}"/>
                </c:ext>
              </c:extLst>
            </c:dLbl>
            <c:dLbl>
              <c:idx val="40"/>
              <c:layout>
                <c:manualLayout>
                  <c:x val="-2.3195515082112959E-2"/>
                  <c:y val="-1.2876548649822081E-2"/>
                </c:manualLayout>
              </c:layout>
              <c:dLblPos val="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15-8F8C-4C9E-A2EA-30B01DDCBC1A}"/>
                </c:ext>
              </c:extLst>
            </c:dLbl>
            <c:dLbl>
              <c:idx val="45"/>
              <c:layout>
                <c:manualLayout>
                  <c:x val="-3.1644319099574811E-2"/>
                  <c:y val="-2.3140803922335633E-2"/>
                </c:manualLayout>
              </c:layout>
              <c:dLblPos val="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16-8F8C-4C9E-A2EA-30B01DDCBC1A}"/>
                </c:ext>
              </c:extLst>
            </c:dLbl>
            <c:dLbl>
              <c:idx val="47"/>
              <c:numFmt formatCode="#,##0.0_);[Red]\(#,##0.0\)" sourceLinked="0"/>
              <c:spPr>
                <a:noFill/>
                <a:ln>
                  <a:noFill/>
                </a:ln>
                <a:effectLst/>
              </c:spPr>
              <c:txPr>
                <a:bodyPr rot="0" spcFirstLastPara="1" vertOverflow="ellipsis" vert="horz" wrap="square" lIns="38100" tIns="19050" rIns="38100" bIns="19050" anchor="ctr" anchorCtr="1">
                  <a:spAutoFit/>
                </a:bodyPr>
                <a:lstStyle/>
                <a:p>
                  <a:pPr>
                    <a:defRPr sz="700" b="0" i="0" u="none" strike="noStrike" kern="1200" baseline="0">
                      <a:solidFill>
                        <a:sysClr val="windowText" lastClr="000000"/>
                      </a:solidFill>
                      <a:latin typeface="+mn-lt"/>
                      <a:ea typeface="+mn-ea"/>
                      <a:cs typeface="+mn-cs"/>
                    </a:defRPr>
                  </a:pPr>
                  <a:endParaRPr lang="ja-JP"/>
                </a:p>
              </c:txPr>
              <c:dLblPos val="t"/>
              <c:showLegendKey val="0"/>
              <c:showVal val="1"/>
              <c:showCatName val="0"/>
              <c:showSerName val="0"/>
              <c:showPercent val="0"/>
              <c:showBubbleSize val="0"/>
              <c:extLst>
                <c:ext xmlns:c16="http://schemas.microsoft.com/office/drawing/2014/chart" uri="{C3380CC4-5D6E-409C-BE32-E72D297353CC}">
                  <c16:uniqueId val="{00000017-8F8C-4C9E-A2EA-30B01DDCBC1A}"/>
                </c:ext>
              </c:extLst>
            </c:dLbl>
            <c:numFmt formatCode="#,##0_);[Red]\(#,##0\)" sourceLinked="0"/>
            <c:spPr>
              <a:noFill/>
              <a:ln>
                <a:noFill/>
              </a:ln>
              <a:effectLst/>
            </c:spPr>
            <c:txPr>
              <a:bodyPr rot="0" spcFirstLastPara="1" vertOverflow="ellipsis" vert="horz" wrap="square" lIns="38100" tIns="19050" rIns="38100" bIns="19050" anchor="ctr" anchorCtr="1">
                <a:spAutoFit/>
              </a:bodyPr>
              <a:lstStyle/>
              <a:p>
                <a:pPr>
                  <a:defRPr sz="700" b="0" i="0" u="none" strike="noStrike" kern="1200" baseline="0">
                    <a:solidFill>
                      <a:sysClr val="windowText" lastClr="000000"/>
                    </a:solidFill>
                    <a:latin typeface="+mn-lt"/>
                    <a:ea typeface="+mn-ea"/>
                    <a:cs typeface="+mn-cs"/>
                  </a:defRPr>
                </a:pPr>
                <a:endParaRPr lang="ja-JP"/>
              </a:p>
            </c:txPr>
            <c:dLblPos val="t"/>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'全体版 (2)'!$AY$3:$AY$50</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平均</c:v>
                </c:pt>
              </c:strCache>
            </c:strRef>
          </c:cat>
          <c:val>
            <c:numRef>
              <c:f>'全体版 (2)'!$BK$3:$BK$50</c:f>
              <c:numCache>
                <c:formatCode>General</c:formatCode>
                <c:ptCount val="48"/>
                <c:pt idx="0">
                  <c:v>2031</c:v>
                </c:pt>
                <c:pt idx="1">
                  <c:v>2249</c:v>
                </c:pt>
                <c:pt idx="2">
                  <c:v>1652</c:v>
                </c:pt>
                <c:pt idx="3">
                  <c:v>2245</c:v>
                </c:pt>
                <c:pt idx="4">
                  <c:v>1118</c:v>
                </c:pt>
                <c:pt idx="5">
                  <c:v>1745</c:v>
                </c:pt>
                <c:pt idx="6">
                  <c:v>1714</c:v>
                </c:pt>
                <c:pt idx="7">
                  <c:v>1951</c:v>
                </c:pt>
                <c:pt idx="8">
                  <c:v>1854</c:v>
                </c:pt>
                <c:pt idx="9">
                  <c:v>1768</c:v>
                </c:pt>
                <c:pt idx="10">
                  <c:v>2142</c:v>
                </c:pt>
                <c:pt idx="11">
                  <c:v>1517</c:v>
                </c:pt>
                <c:pt idx="12">
                  <c:v>2300</c:v>
                </c:pt>
                <c:pt idx="13">
                  <c:v>2265</c:v>
                </c:pt>
                <c:pt idx="14">
                  <c:v>2238</c:v>
                </c:pt>
                <c:pt idx="15">
                  <c:v>2380</c:v>
                </c:pt>
                <c:pt idx="16">
                  <c:v>2159</c:v>
                </c:pt>
                <c:pt idx="17">
                  <c:v>1889</c:v>
                </c:pt>
                <c:pt idx="18">
                  <c:v>2040</c:v>
                </c:pt>
                <c:pt idx="19">
                  <c:v>2048</c:v>
                </c:pt>
                <c:pt idx="20">
                  <c:v>2261</c:v>
                </c:pt>
                <c:pt idx="21">
                  <c:v>2540</c:v>
                </c:pt>
                <c:pt idx="22">
                  <c:v>2119</c:v>
                </c:pt>
                <c:pt idx="23">
                  <c:v>2129</c:v>
                </c:pt>
                <c:pt idx="24">
                  <c:v>1980</c:v>
                </c:pt>
                <c:pt idx="25">
                  <c:v>2113</c:v>
                </c:pt>
                <c:pt idx="26">
                  <c:v>2244</c:v>
                </c:pt>
                <c:pt idx="27">
                  <c:v>2400</c:v>
                </c:pt>
                <c:pt idx="28">
                  <c:v>1809</c:v>
                </c:pt>
                <c:pt idx="29">
                  <c:v>1766</c:v>
                </c:pt>
                <c:pt idx="30">
                  <c:v>1890</c:v>
                </c:pt>
                <c:pt idx="31">
                  <c:v>2027</c:v>
                </c:pt>
                <c:pt idx="32">
                  <c:v>2006</c:v>
                </c:pt>
                <c:pt idx="33">
                  <c:v>2023</c:v>
                </c:pt>
                <c:pt idx="34">
                  <c:v>1680</c:v>
                </c:pt>
                <c:pt idx="35">
                  <c:v>1784</c:v>
                </c:pt>
                <c:pt idx="36">
                  <c:v>1895</c:v>
                </c:pt>
                <c:pt idx="37">
                  <c:v>1744</c:v>
                </c:pt>
                <c:pt idx="38">
                  <c:v>2439</c:v>
                </c:pt>
                <c:pt idx="39">
                  <c:v>1830</c:v>
                </c:pt>
                <c:pt idx="40">
                  <c:v>1891</c:v>
                </c:pt>
                <c:pt idx="41">
                  <c:v>2233</c:v>
                </c:pt>
                <c:pt idx="42">
                  <c:v>2355</c:v>
                </c:pt>
                <c:pt idx="43">
                  <c:v>2506</c:v>
                </c:pt>
                <c:pt idx="44">
                  <c:v>1786</c:v>
                </c:pt>
                <c:pt idx="45">
                  <c:v>1966</c:v>
                </c:pt>
                <c:pt idx="46">
                  <c:v>1898</c:v>
                </c:pt>
                <c:pt idx="47">
                  <c:v>2013.1702127659576</c:v>
                </c:pt>
              </c:numCache>
            </c:numRef>
          </c:val>
          <c:smooth val="0"/>
          <c:extLst>
            <c:ext xmlns:c16="http://schemas.microsoft.com/office/drawing/2014/chart" uri="{C3380CC4-5D6E-409C-BE32-E72D297353CC}">
              <c16:uniqueId val="{00000018-8F8C-4C9E-A2EA-30B01DDCBC1A}"/>
            </c:ext>
          </c:extLst>
        </c:ser>
        <c:ser>
          <c:idx val="12"/>
          <c:order val="12"/>
          <c:tx>
            <c:strRef>
              <c:f>'全体版 (2)'!$BL$2</c:f>
              <c:strCache>
                <c:ptCount val="1"/>
                <c:pt idx="0">
                  <c:v>平均</c:v>
                </c:pt>
              </c:strCache>
            </c:strRef>
          </c:tx>
          <c:spPr>
            <a:ln w="19050" cap="rnd">
              <a:solidFill>
                <a:srgbClr val="FF0000"/>
              </a:solidFill>
              <a:prstDash val="sysDash"/>
              <a:round/>
            </a:ln>
            <a:effectLst/>
          </c:spPr>
          <c:marker>
            <c:symbol val="none"/>
          </c:marker>
          <c:cat>
            <c:strRef>
              <c:f>'全体版 (2)'!$AY$3:$AY$50</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平均</c:v>
                </c:pt>
              </c:strCache>
            </c:strRef>
          </c:cat>
          <c:val>
            <c:numRef>
              <c:f>'全体版 (2)'!$BL$3:$BL$50</c:f>
              <c:numCache>
                <c:formatCode>General</c:formatCode>
                <c:ptCount val="48"/>
                <c:pt idx="0">
                  <c:v>2013.1702127659576</c:v>
                </c:pt>
                <c:pt idx="1">
                  <c:v>2013.1702127659576</c:v>
                </c:pt>
                <c:pt idx="2">
                  <c:v>2013.1702127659576</c:v>
                </c:pt>
                <c:pt idx="3">
                  <c:v>2013.1702127659576</c:v>
                </c:pt>
                <c:pt idx="4">
                  <c:v>2013.1702127659576</c:v>
                </c:pt>
                <c:pt idx="5">
                  <c:v>2013.1702127659576</c:v>
                </c:pt>
                <c:pt idx="6">
                  <c:v>2013.1702127659576</c:v>
                </c:pt>
                <c:pt idx="7">
                  <c:v>2013.1702127659576</c:v>
                </c:pt>
                <c:pt idx="8">
                  <c:v>2013.1702127659576</c:v>
                </c:pt>
                <c:pt idx="9">
                  <c:v>2013.1702127659576</c:v>
                </c:pt>
                <c:pt idx="10">
                  <c:v>2013.1702127659576</c:v>
                </c:pt>
                <c:pt idx="11">
                  <c:v>2013.1702127659576</c:v>
                </c:pt>
                <c:pt idx="12">
                  <c:v>2013.1702127659576</c:v>
                </c:pt>
                <c:pt idx="13">
                  <c:v>2013.1702127659576</c:v>
                </c:pt>
                <c:pt idx="14">
                  <c:v>2013.1702127659576</c:v>
                </c:pt>
                <c:pt idx="15">
                  <c:v>2013.1702127659576</c:v>
                </c:pt>
                <c:pt idx="16">
                  <c:v>2013.1702127659576</c:v>
                </c:pt>
                <c:pt idx="17">
                  <c:v>2013.1702127659576</c:v>
                </c:pt>
                <c:pt idx="18">
                  <c:v>2013.1702127659576</c:v>
                </c:pt>
                <c:pt idx="19">
                  <c:v>2013.1702127659576</c:v>
                </c:pt>
                <c:pt idx="20">
                  <c:v>2013.1702127659576</c:v>
                </c:pt>
                <c:pt idx="21">
                  <c:v>2013.1702127659576</c:v>
                </c:pt>
                <c:pt idx="22">
                  <c:v>2013.1702127659576</c:v>
                </c:pt>
                <c:pt idx="23">
                  <c:v>2013.1702127659576</c:v>
                </c:pt>
                <c:pt idx="24">
                  <c:v>2013.1702127659576</c:v>
                </c:pt>
                <c:pt idx="25">
                  <c:v>2013.1702127659576</c:v>
                </c:pt>
                <c:pt idx="26">
                  <c:v>2013.1702127659576</c:v>
                </c:pt>
                <c:pt idx="27">
                  <c:v>2013.1702127659576</c:v>
                </c:pt>
                <c:pt idx="28">
                  <c:v>2013.1702127659576</c:v>
                </c:pt>
                <c:pt idx="29">
                  <c:v>2013.1702127659576</c:v>
                </c:pt>
                <c:pt idx="30">
                  <c:v>2013.1702127659576</c:v>
                </c:pt>
                <c:pt idx="31">
                  <c:v>2013.1702127659576</c:v>
                </c:pt>
                <c:pt idx="32">
                  <c:v>2013.1702127659576</c:v>
                </c:pt>
                <c:pt idx="33">
                  <c:v>2013.1702127659576</c:v>
                </c:pt>
                <c:pt idx="34">
                  <c:v>2013.1702127659576</c:v>
                </c:pt>
                <c:pt idx="35">
                  <c:v>2013.1702127659576</c:v>
                </c:pt>
                <c:pt idx="36">
                  <c:v>2013.1702127659576</c:v>
                </c:pt>
                <c:pt idx="37">
                  <c:v>2013.1702127659576</c:v>
                </c:pt>
                <c:pt idx="38">
                  <c:v>2013.1702127659576</c:v>
                </c:pt>
                <c:pt idx="39">
                  <c:v>2013.1702127659576</c:v>
                </c:pt>
                <c:pt idx="40">
                  <c:v>2013.1702127659576</c:v>
                </c:pt>
                <c:pt idx="41">
                  <c:v>2013.1702127659576</c:v>
                </c:pt>
                <c:pt idx="42">
                  <c:v>2013.1702127659576</c:v>
                </c:pt>
                <c:pt idx="43">
                  <c:v>2013.1702127659576</c:v>
                </c:pt>
                <c:pt idx="44">
                  <c:v>2013.1702127659576</c:v>
                </c:pt>
                <c:pt idx="45">
                  <c:v>2013.1702127659576</c:v>
                </c:pt>
                <c:pt idx="46">
                  <c:v>2013.1702127659576</c:v>
                </c:pt>
                <c:pt idx="47">
                  <c:v>2013.1702127659576</c:v>
                </c:pt>
              </c:numCache>
            </c:numRef>
          </c:val>
          <c:smooth val="0"/>
          <c:extLst>
            <c:ext xmlns:c16="http://schemas.microsoft.com/office/drawing/2014/chart" uri="{C3380CC4-5D6E-409C-BE32-E72D297353CC}">
              <c16:uniqueId val="{00000019-8F8C-4C9E-A2EA-30B01DDCBC1A}"/>
            </c:ext>
          </c:extLst>
        </c:ser>
        <c:dLbls>
          <c:showLegendKey val="0"/>
          <c:showVal val="0"/>
          <c:showCatName val="0"/>
          <c:showSerName val="0"/>
          <c:showPercent val="0"/>
          <c:showBubbleSize val="0"/>
        </c:dLbls>
        <c:marker val="1"/>
        <c:smooth val="0"/>
        <c:axId val="548323672"/>
        <c:axId val="548327608"/>
      </c:lineChart>
      <c:catAx>
        <c:axId val="548323672"/>
        <c:scaling>
          <c:orientation val="minMax"/>
        </c:scaling>
        <c:delete val="0"/>
        <c:axPos val="b"/>
        <c:numFmt formatCode="General" sourceLinked="1"/>
        <c:majorTickMark val="none"/>
        <c:minorTickMark val="none"/>
        <c:tickLblPos val="nextTo"/>
        <c:spPr>
          <a:noFill/>
          <a:ln w="9525" cap="flat" cmpd="sng" algn="ctr">
            <a:solidFill>
              <a:schemeClr val="bg1">
                <a:lumMod val="50000"/>
              </a:schemeClr>
            </a:solidFill>
            <a:round/>
          </a:ln>
          <a:effectLst/>
        </c:spPr>
        <c:txPr>
          <a:bodyPr rot="0" spcFirstLastPara="1" vertOverflow="ellipsis" vert="eaVert" wrap="square" anchor="ctr" anchorCtr="1"/>
          <a:lstStyle/>
          <a:p>
            <a:pPr>
              <a:defRPr sz="900" b="0" i="0" u="none" strike="noStrike" kern="1200" baseline="0">
                <a:solidFill>
                  <a:schemeClr val="tx1"/>
                </a:solidFill>
                <a:latin typeface="+mn-lt"/>
                <a:ea typeface="+mn-ea"/>
                <a:cs typeface="+mn-cs"/>
              </a:defRPr>
            </a:pPr>
            <a:endParaRPr lang="ja-JP"/>
          </a:p>
        </c:txPr>
        <c:crossAx val="548327608"/>
        <c:crosses val="autoZero"/>
        <c:auto val="1"/>
        <c:lblAlgn val="ctr"/>
        <c:lblOffset val="100"/>
        <c:noMultiLvlLbl val="0"/>
      </c:catAx>
      <c:valAx>
        <c:axId val="548327608"/>
        <c:scaling>
          <c:orientation val="minMax"/>
        </c:scaling>
        <c:delete val="0"/>
        <c:axPos val="l"/>
        <c:majorGridlines>
          <c:spPr>
            <a:ln w="9525" cap="flat" cmpd="sng" algn="ctr">
              <a:solidFill>
                <a:schemeClr val="tx1">
                  <a:lumMod val="15000"/>
                  <a:lumOff val="85000"/>
                </a:schemeClr>
              </a:solidFill>
              <a:round/>
            </a:ln>
            <a:effectLst/>
          </c:spPr>
        </c:majorGridlines>
        <c:numFmt formatCode="#,##0_);[Red]\(#,##0\)" sourceLinked="0"/>
        <c:majorTickMark val="none"/>
        <c:minorTickMark val="none"/>
        <c:tickLblPos val="nextTo"/>
        <c:spPr>
          <a:noFill/>
          <a:ln w="9525">
            <a:solidFill>
              <a:schemeClr val="bg1">
                <a:lumMod val="50000"/>
              </a:schemeClr>
            </a:solidFill>
          </a:ln>
          <a:effectLst/>
        </c:spPr>
        <c:txPr>
          <a:bodyPr rot="-60000000" spcFirstLastPara="1" vertOverflow="ellipsis" vert="horz" wrap="square" anchor="ctr" anchorCtr="1"/>
          <a:lstStyle/>
          <a:p>
            <a:pPr>
              <a:defRPr sz="800" b="0" i="0" u="none" strike="noStrike" kern="1200" baseline="0">
                <a:solidFill>
                  <a:schemeClr val="tx1"/>
                </a:solidFill>
                <a:latin typeface="+mn-lt"/>
                <a:ea typeface="+mn-ea"/>
                <a:cs typeface="+mn-cs"/>
              </a:defRPr>
            </a:pPr>
            <a:endParaRPr lang="ja-JP"/>
          </a:p>
        </c:txPr>
        <c:crossAx val="548323672"/>
        <c:crosses val="autoZero"/>
        <c:crossBetween val="between"/>
      </c:valAx>
    </c:plotArea>
    <c:legend>
      <c:legendPos val="b"/>
      <c:legendEntry>
        <c:idx val="11"/>
        <c:delete val="1"/>
      </c:legendEntry>
      <c:legendEntry>
        <c:idx val="12"/>
        <c:delete val="1"/>
      </c:legendEntry>
      <c:layout>
        <c:manualLayout>
          <c:xMode val="edge"/>
          <c:yMode val="edge"/>
          <c:x val="6.8355977042662261E-2"/>
          <c:y val="0.65771272788312329"/>
          <c:w val="0.89215803904946367"/>
          <c:h val="0.34013663034489727"/>
        </c:manualLayout>
      </c:layout>
      <c:overlay val="0"/>
      <c:spPr>
        <a:noFill/>
        <a:ln>
          <a:noFill/>
        </a:ln>
        <a:effectLst/>
      </c:spPr>
      <c:txPr>
        <a:bodyPr rot="0" spcFirstLastPara="1" vertOverflow="ellipsis" vert="horz" wrap="square" anchor="ctr" anchorCtr="1"/>
        <a:lstStyle/>
        <a:p>
          <a:pPr>
            <a:defRPr sz="700" b="0" i="0" u="none" strike="noStrike" kern="1200" baseline="0">
              <a:solidFill>
                <a:schemeClr val="tx1">
                  <a:lumMod val="65000"/>
                  <a:lumOff val="35000"/>
                </a:schemeClr>
              </a:solidFill>
              <a:latin typeface="+mn-lt"/>
              <a:ea typeface="+mn-ea"/>
              <a:cs typeface="+mn-cs"/>
            </a:defRPr>
          </a:pPr>
          <a:endParaRPr lang="ja-JP"/>
        </a:p>
      </c:txPr>
    </c:legend>
    <c:plotVisOnly val="1"/>
    <c:dispBlanksAs val="gap"/>
    <c:showDLblsOverMax val="0"/>
    <c:extLst/>
  </c:chart>
  <c:spPr>
    <a:noFill/>
    <a:ln w="3175" cap="flat" cmpd="sng" algn="ctr">
      <a:noFill/>
      <a:round/>
    </a:ln>
    <a:effectLst/>
  </c:spPr>
  <c:txPr>
    <a:bodyPr/>
    <a:lstStyle/>
    <a:p>
      <a:pPr>
        <a:defRPr/>
      </a:pPr>
      <a:endParaRPr lang="ja-JP"/>
    </a:p>
  </c:txPr>
  <c:externalData r:id="rId1">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200" b="0" i="0" u="none" strike="noStrike" kern="1200" spc="0" baseline="0">
                <a:solidFill>
                  <a:schemeClr val="tx1">
                    <a:lumMod val="65000"/>
                    <a:lumOff val="35000"/>
                  </a:schemeClr>
                </a:solidFill>
                <a:latin typeface="+mn-lt"/>
                <a:ea typeface="+mn-ea"/>
                <a:cs typeface="+mn-cs"/>
              </a:defRPr>
            </a:pPr>
            <a:r>
              <a:rPr lang="ja-JP" altLang="en-US" sz="1200"/>
              <a:t>保険者による地域分析、介護保険事業計画の策定　（満点</a:t>
            </a:r>
            <a:r>
              <a:rPr lang="en-US" altLang="ja-JP" sz="1200"/>
              <a:t>55</a:t>
            </a:r>
            <a:r>
              <a:rPr lang="ja-JP" altLang="en-US" sz="1200"/>
              <a:t>点、平均点</a:t>
            </a:r>
            <a:r>
              <a:rPr lang="en-US" altLang="ja-JP" sz="1200"/>
              <a:t>43.1</a:t>
            </a:r>
            <a:r>
              <a:rPr lang="ja-JP" altLang="en-US" sz="1200"/>
              <a:t>点、得点率</a:t>
            </a:r>
            <a:r>
              <a:rPr lang="en-US" altLang="ja-JP" sz="1200"/>
              <a:t>78.3%</a:t>
            </a:r>
            <a:r>
              <a:rPr lang="ja-JP" altLang="en-US" sz="1200"/>
              <a:t>）</a:t>
            </a:r>
          </a:p>
        </c:rich>
      </c:tx>
      <c:layout>
        <c:manualLayout>
          <c:xMode val="edge"/>
          <c:yMode val="edge"/>
          <c:x val="0.23349919154808244"/>
          <c:y val="1.6842990012887214E-2"/>
        </c:manualLayout>
      </c:layout>
      <c:overlay val="0"/>
      <c:spPr>
        <a:noFill/>
        <a:ln>
          <a:noFill/>
        </a:ln>
        <a:effectLst/>
      </c:spPr>
      <c:txPr>
        <a:bodyPr rot="0" spcFirstLastPara="1" vertOverflow="ellipsis" vert="horz" wrap="square" anchor="ctr" anchorCtr="1"/>
        <a:lstStyle/>
        <a:p>
          <a:pPr>
            <a:defRPr sz="1200" b="0" i="0" u="none" strike="noStrike" kern="1200" spc="0" baseline="0">
              <a:solidFill>
                <a:schemeClr val="tx1">
                  <a:lumMod val="65000"/>
                  <a:lumOff val="35000"/>
                </a:schemeClr>
              </a:solidFill>
              <a:latin typeface="+mn-lt"/>
              <a:ea typeface="+mn-ea"/>
              <a:cs typeface="+mn-cs"/>
            </a:defRPr>
          </a:pPr>
          <a:endParaRPr lang="ja-JP"/>
        </a:p>
      </c:txPr>
    </c:title>
    <c:autoTitleDeleted val="0"/>
    <c:plotArea>
      <c:layout>
        <c:manualLayout>
          <c:layoutTarget val="inner"/>
          <c:xMode val="edge"/>
          <c:yMode val="edge"/>
          <c:x val="4.104504733441941E-2"/>
          <c:y val="8.3130144945293097E-2"/>
          <c:w val="0.93948833259295361"/>
          <c:h val="0.78698607300370693"/>
        </c:manualLayout>
      </c:layout>
      <c:barChart>
        <c:barDir val="col"/>
        <c:grouping val="clustered"/>
        <c:varyColors val="0"/>
        <c:ser>
          <c:idx val="1"/>
          <c:order val="0"/>
          <c:tx>
            <c:strRef>
              <c:f>'Ⅱ（1）'!$M$10</c:f>
              <c:strCache>
                <c:ptCount val="1"/>
                <c:pt idx="0">
                  <c:v>保険者による地域分析、介護保険事業計画の策定　（満点55点、平均点43.1点、得点率78.3％）</c:v>
                </c:pt>
              </c:strCache>
            </c:strRef>
          </c:tx>
          <c:spPr>
            <a:solidFill>
              <a:schemeClr val="tx2">
                <a:lumMod val="60000"/>
                <a:lumOff val="40000"/>
              </a:schemeClr>
            </a:solidFill>
            <a:ln w="6350">
              <a:solidFill>
                <a:schemeClr val="bg1">
                  <a:lumMod val="50000"/>
                </a:schemeClr>
              </a:solidFill>
            </a:ln>
            <a:effectLst/>
          </c:spPr>
          <c:invertIfNegative val="0"/>
          <c:dLbls>
            <c:dLbl>
              <c:idx val="47"/>
              <c:numFmt formatCode="#,##0.0_);[Red]\(#,##0.0\)" sourceLinked="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solidFill>
                      <a:latin typeface="+mn-lt"/>
                      <a:ea typeface="+mn-ea"/>
                      <a:cs typeface="+mn-cs"/>
                    </a:defRPr>
                  </a:pPr>
                  <a:endParaRPr lang="ja-JP"/>
                </a:p>
              </c:txPr>
              <c:showLegendKey val="0"/>
              <c:showVal val="1"/>
              <c:showCatName val="0"/>
              <c:showSerName val="0"/>
              <c:showPercent val="0"/>
              <c:showBubbleSize val="0"/>
              <c:extLst>
                <c:ext xmlns:c16="http://schemas.microsoft.com/office/drawing/2014/chart" uri="{C3380CC4-5D6E-409C-BE32-E72D297353CC}">
                  <c16:uniqueId val="{00000000-248E-4519-9E6C-6722A668942A}"/>
                </c:ext>
              </c:extLst>
            </c:dLbl>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solidFill>
                    <a:latin typeface="+mn-lt"/>
                    <a:ea typeface="+mn-ea"/>
                    <a:cs typeface="+mn-cs"/>
                  </a:defRPr>
                </a:pPr>
                <a:endParaRPr lang="ja-JP"/>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'Ⅱ（1）'!$L$11:$L$58</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平均</c:v>
                </c:pt>
              </c:strCache>
            </c:strRef>
          </c:cat>
          <c:val>
            <c:numRef>
              <c:f>'Ⅱ（1）'!$M$11:$M$58</c:f>
              <c:numCache>
                <c:formatCode>General</c:formatCode>
                <c:ptCount val="48"/>
                <c:pt idx="0">
                  <c:v>35</c:v>
                </c:pt>
                <c:pt idx="1">
                  <c:v>55</c:v>
                </c:pt>
                <c:pt idx="2">
                  <c:v>35</c:v>
                </c:pt>
                <c:pt idx="3">
                  <c:v>40</c:v>
                </c:pt>
                <c:pt idx="4">
                  <c:v>40</c:v>
                </c:pt>
                <c:pt idx="5">
                  <c:v>35</c:v>
                </c:pt>
                <c:pt idx="6">
                  <c:v>20</c:v>
                </c:pt>
                <c:pt idx="7">
                  <c:v>55</c:v>
                </c:pt>
                <c:pt idx="8">
                  <c:v>30</c:v>
                </c:pt>
                <c:pt idx="9">
                  <c:v>25</c:v>
                </c:pt>
                <c:pt idx="10">
                  <c:v>35</c:v>
                </c:pt>
                <c:pt idx="11">
                  <c:v>35</c:v>
                </c:pt>
                <c:pt idx="12">
                  <c:v>55</c:v>
                </c:pt>
                <c:pt idx="13">
                  <c:v>55</c:v>
                </c:pt>
                <c:pt idx="14">
                  <c:v>55</c:v>
                </c:pt>
                <c:pt idx="15">
                  <c:v>55</c:v>
                </c:pt>
                <c:pt idx="16">
                  <c:v>50</c:v>
                </c:pt>
                <c:pt idx="17">
                  <c:v>30</c:v>
                </c:pt>
                <c:pt idx="18">
                  <c:v>50</c:v>
                </c:pt>
                <c:pt idx="19">
                  <c:v>55</c:v>
                </c:pt>
                <c:pt idx="20">
                  <c:v>50</c:v>
                </c:pt>
                <c:pt idx="21">
                  <c:v>55</c:v>
                </c:pt>
                <c:pt idx="22">
                  <c:v>55</c:v>
                </c:pt>
                <c:pt idx="23">
                  <c:v>15</c:v>
                </c:pt>
                <c:pt idx="24">
                  <c:v>40</c:v>
                </c:pt>
                <c:pt idx="25">
                  <c:v>55</c:v>
                </c:pt>
                <c:pt idx="26">
                  <c:v>55</c:v>
                </c:pt>
                <c:pt idx="27">
                  <c:v>55</c:v>
                </c:pt>
                <c:pt idx="28">
                  <c:v>45</c:v>
                </c:pt>
                <c:pt idx="29">
                  <c:v>35</c:v>
                </c:pt>
                <c:pt idx="30">
                  <c:v>30</c:v>
                </c:pt>
                <c:pt idx="31">
                  <c:v>55</c:v>
                </c:pt>
                <c:pt idx="32">
                  <c:v>35</c:v>
                </c:pt>
                <c:pt idx="33">
                  <c:v>55</c:v>
                </c:pt>
                <c:pt idx="34">
                  <c:v>30</c:v>
                </c:pt>
                <c:pt idx="35">
                  <c:v>25</c:v>
                </c:pt>
                <c:pt idx="36">
                  <c:v>55</c:v>
                </c:pt>
                <c:pt idx="37">
                  <c:v>50</c:v>
                </c:pt>
                <c:pt idx="38">
                  <c:v>55</c:v>
                </c:pt>
                <c:pt idx="39">
                  <c:v>35</c:v>
                </c:pt>
                <c:pt idx="40">
                  <c:v>35</c:v>
                </c:pt>
                <c:pt idx="41">
                  <c:v>35</c:v>
                </c:pt>
                <c:pt idx="42">
                  <c:v>55</c:v>
                </c:pt>
                <c:pt idx="43">
                  <c:v>55</c:v>
                </c:pt>
                <c:pt idx="44">
                  <c:v>30</c:v>
                </c:pt>
                <c:pt idx="45">
                  <c:v>30</c:v>
                </c:pt>
                <c:pt idx="46">
                  <c:v>55</c:v>
                </c:pt>
                <c:pt idx="47">
                  <c:v>43.085106382978722</c:v>
                </c:pt>
              </c:numCache>
            </c:numRef>
          </c:val>
          <c:extLst>
            <c:ext xmlns:c16="http://schemas.microsoft.com/office/drawing/2014/chart" uri="{C3380CC4-5D6E-409C-BE32-E72D297353CC}">
              <c16:uniqueId val="{00000001-248E-4519-9E6C-6722A668942A}"/>
            </c:ext>
          </c:extLst>
        </c:ser>
        <c:dLbls>
          <c:showLegendKey val="0"/>
          <c:showVal val="0"/>
          <c:showCatName val="0"/>
          <c:showSerName val="0"/>
          <c:showPercent val="0"/>
          <c:showBubbleSize val="0"/>
        </c:dLbls>
        <c:gapWidth val="80"/>
        <c:axId val="548323672"/>
        <c:axId val="548327608"/>
      </c:barChart>
      <c:lineChart>
        <c:grouping val="standard"/>
        <c:varyColors val="0"/>
        <c:ser>
          <c:idx val="2"/>
          <c:order val="1"/>
          <c:tx>
            <c:strRef>
              <c:f>'Ⅱ（1）'!$N$10</c:f>
              <c:strCache>
                <c:ptCount val="1"/>
                <c:pt idx="0">
                  <c:v>平均</c:v>
                </c:pt>
              </c:strCache>
            </c:strRef>
          </c:tx>
          <c:spPr>
            <a:ln w="19050" cap="rnd">
              <a:solidFill>
                <a:srgbClr val="FF0000"/>
              </a:solidFill>
              <a:prstDash val="sysDash"/>
              <a:round/>
            </a:ln>
            <a:effectLst/>
          </c:spPr>
          <c:marker>
            <c:symbol val="none"/>
          </c:marker>
          <c:cat>
            <c:strRef>
              <c:f>'Ⅱ（1）'!$L$11:$L$58</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平均</c:v>
                </c:pt>
              </c:strCache>
            </c:strRef>
          </c:cat>
          <c:val>
            <c:numRef>
              <c:f>'Ⅱ（1）'!$N$11:$N$58</c:f>
              <c:numCache>
                <c:formatCode>General</c:formatCode>
                <c:ptCount val="48"/>
                <c:pt idx="0">
                  <c:v>43.085106382978722</c:v>
                </c:pt>
                <c:pt idx="1">
                  <c:v>43.085106382978722</c:v>
                </c:pt>
                <c:pt idx="2">
                  <c:v>43.085106382978722</c:v>
                </c:pt>
                <c:pt idx="3">
                  <c:v>43.085106382978722</c:v>
                </c:pt>
                <c:pt idx="4">
                  <c:v>43.085106382978722</c:v>
                </c:pt>
                <c:pt idx="5">
                  <c:v>43.085106382978722</c:v>
                </c:pt>
                <c:pt idx="6">
                  <c:v>43.085106382978722</c:v>
                </c:pt>
                <c:pt idx="7">
                  <c:v>43.085106382978722</c:v>
                </c:pt>
                <c:pt idx="8">
                  <c:v>43.085106382978722</c:v>
                </c:pt>
                <c:pt idx="9">
                  <c:v>43.085106382978722</c:v>
                </c:pt>
                <c:pt idx="10">
                  <c:v>43.085106382978722</c:v>
                </c:pt>
                <c:pt idx="11">
                  <c:v>43.085106382978722</c:v>
                </c:pt>
                <c:pt idx="12">
                  <c:v>43.085106382978722</c:v>
                </c:pt>
                <c:pt idx="13">
                  <c:v>43.085106382978722</c:v>
                </c:pt>
                <c:pt idx="14">
                  <c:v>43.085106382978722</c:v>
                </c:pt>
                <c:pt idx="15">
                  <c:v>43.085106382978722</c:v>
                </c:pt>
                <c:pt idx="16">
                  <c:v>43.085106382978722</c:v>
                </c:pt>
                <c:pt idx="17">
                  <c:v>43.085106382978722</c:v>
                </c:pt>
                <c:pt idx="18">
                  <c:v>43.085106382978722</c:v>
                </c:pt>
                <c:pt idx="19">
                  <c:v>43.085106382978722</c:v>
                </c:pt>
                <c:pt idx="20">
                  <c:v>43.085106382978722</c:v>
                </c:pt>
                <c:pt idx="21">
                  <c:v>43.085106382978722</c:v>
                </c:pt>
                <c:pt idx="22">
                  <c:v>43.085106382978722</c:v>
                </c:pt>
                <c:pt idx="23">
                  <c:v>43.085106382978722</c:v>
                </c:pt>
                <c:pt idx="24">
                  <c:v>43.085106382978722</c:v>
                </c:pt>
                <c:pt idx="25">
                  <c:v>43.085106382978722</c:v>
                </c:pt>
                <c:pt idx="26">
                  <c:v>43.085106382978722</c:v>
                </c:pt>
                <c:pt idx="27">
                  <c:v>43.085106382978722</c:v>
                </c:pt>
                <c:pt idx="28">
                  <c:v>43.085106382978722</c:v>
                </c:pt>
                <c:pt idx="29">
                  <c:v>43.085106382978722</c:v>
                </c:pt>
                <c:pt idx="30">
                  <c:v>43.085106382978722</c:v>
                </c:pt>
                <c:pt idx="31">
                  <c:v>43.085106382978722</c:v>
                </c:pt>
                <c:pt idx="32">
                  <c:v>43.085106382978722</c:v>
                </c:pt>
                <c:pt idx="33">
                  <c:v>43.085106382978722</c:v>
                </c:pt>
                <c:pt idx="34">
                  <c:v>43.085106382978722</c:v>
                </c:pt>
                <c:pt idx="35">
                  <c:v>43.085106382978722</c:v>
                </c:pt>
                <c:pt idx="36">
                  <c:v>43.085106382978722</c:v>
                </c:pt>
                <c:pt idx="37">
                  <c:v>43.085106382978722</c:v>
                </c:pt>
                <c:pt idx="38">
                  <c:v>43.085106382978722</c:v>
                </c:pt>
                <c:pt idx="39">
                  <c:v>43.085106382978722</c:v>
                </c:pt>
                <c:pt idx="40">
                  <c:v>43.085106382978722</c:v>
                </c:pt>
                <c:pt idx="41">
                  <c:v>43.085106382978722</c:v>
                </c:pt>
                <c:pt idx="42">
                  <c:v>43.085106382978722</c:v>
                </c:pt>
                <c:pt idx="43">
                  <c:v>43.085106382978722</c:v>
                </c:pt>
                <c:pt idx="44">
                  <c:v>43.085106382978722</c:v>
                </c:pt>
                <c:pt idx="45">
                  <c:v>43.085106382978722</c:v>
                </c:pt>
                <c:pt idx="46">
                  <c:v>43.085106382978722</c:v>
                </c:pt>
                <c:pt idx="47">
                  <c:v>43.085106382978722</c:v>
                </c:pt>
              </c:numCache>
            </c:numRef>
          </c:val>
          <c:smooth val="0"/>
          <c:extLst>
            <c:ext xmlns:c16="http://schemas.microsoft.com/office/drawing/2014/chart" uri="{C3380CC4-5D6E-409C-BE32-E72D297353CC}">
              <c16:uniqueId val="{00000002-248E-4519-9E6C-6722A668942A}"/>
            </c:ext>
          </c:extLst>
        </c:ser>
        <c:dLbls>
          <c:showLegendKey val="0"/>
          <c:showVal val="0"/>
          <c:showCatName val="0"/>
          <c:showSerName val="0"/>
          <c:showPercent val="0"/>
          <c:showBubbleSize val="0"/>
        </c:dLbls>
        <c:marker val="1"/>
        <c:smooth val="0"/>
        <c:axId val="548323672"/>
        <c:axId val="548327608"/>
      </c:lineChart>
      <c:catAx>
        <c:axId val="548323672"/>
        <c:scaling>
          <c:orientation val="minMax"/>
        </c:scaling>
        <c:delete val="0"/>
        <c:axPos val="b"/>
        <c:numFmt formatCode="General" sourceLinked="1"/>
        <c:majorTickMark val="none"/>
        <c:minorTickMark val="none"/>
        <c:tickLblPos val="nextTo"/>
        <c:spPr>
          <a:noFill/>
          <a:ln w="9525" cap="flat" cmpd="sng" algn="ctr">
            <a:solidFill>
              <a:schemeClr val="bg1">
                <a:lumMod val="50000"/>
              </a:schemeClr>
            </a:solidFill>
            <a:round/>
          </a:ln>
          <a:effectLst/>
        </c:spPr>
        <c:txPr>
          <a:bodyPr rot="0" spcFirstLastPara="1" vertOverflow="ellipsis" vert="eaVert" wrap="square" anchor="ctr" anchorCtr="1"/>
          <a:lstStyle/>
          <a:p>
            <a:pPr>
              <a:defRPr sz="900" b="0" i="0" u="none" strike="noStrike" kern="1200" baseline="0">
                <a:solidFill>
                  <a:schemeClr val="tx1"/>
                </a:solidFill>
                <a:latin typeface="+mn-lt"/>
                <a:ea typeface="+mn-ea"/>
                <a:cs typeface="+mn-cs"/>
              </a:defRPr>
            </a:pPr>
            <a:endParaRPr lang="ja-JP"/>
          </a:p>
        </c:txPr>
        <c:crossAx val="548327608"/>
        <c:crosses val="autoZero"/>
        <c:auto val="1"/>
        <c:lblAlgn val="ctr"/>
        <c:lblOffset val="100"/>
        <c:noMultiLvlLbl val="0"/>
      </c:catAx>
      <c:valAx>
        <c:axId val="548327608"/>
        <c:scaling>
          <c:orientation val="minMax"/>
        </c:scaling>
        <c:delete val="0"/>
        <c:axPos val="l"/>
        <c:majorGridlines>
          <c:spPr>
            <a:ln w="9525" cap="flat" cmpd="sng" algn="ctr">
              <a:solidFill>
                <a:schemeClr val="tx1">
                  <a:lumMod val="15000"/>
                  <a:lumOff val="85000"/>
                </a:schemeClr>
              </a:solidFill>
              <a:round/>
            </a:ln>
            <a:effectLst/>
          </c:spPr>
        </c:majorGridlines>
        <c:numFmt formatCode="#,##0_);[Red]\(#,##0\)" sourceLinked="0"/>
        <c:majorTickMark val="none"/>
        <c:minorTickMark val="none"/>
        <c:tickLblPos val="nextTo"/>
        <c:spPr>
          <a:noFill/>
          <a:ln w="9525">
            <a:solidFill>
              <a:schemeClr val="bg1">
                <a:lumMod val="50000"/>
              </a:schemeClr>
            </a:solidFill>
          </a:ln>
          <a:effectLst/>
        </c:spPr>
        <c:txPr>
          <a:bodyPr rot="-60000000" spcFirstLastPara="1" vertOverflow="ellipsis" vert="horz" wrap="square" anchor="ctr" anchorCtr="1"/>
          <a:lstStyle/>
          <a:p>
            <a:pPr>
              <a:defRPr sz="800" b="0" i="0" u="none" strike="noStrike" kern="1200" baseline="0">
                <a:solidFill>
                  <a:schemeClr val="tx1"/>
                </a:solidFill>
                <a:latin typeface="+mn-lt"/>
                <a:ea typeface="+mn-ea"/>
                <a:cs typeface="+mn-cs"/>
              </a:defRPr>
            </a:pPr>
            <a:endParaRPr lang="ja-JP"/>
          </a:p>
        </c:txPr>
        <c:crossAx val="548323672"/>
        <c:crosses val="autoZero"/>
        <c:crossBetween val="between"/>
      </c:valAx>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w="3175" cap="flat" cmpd="sng" algn="ctr">
      <a:noFill/>
      <a:round/>
    </a:ln>
    <a:effectLst/>
  </c:spPr>
  <c:txPr>
    <a:bodyPr/>
    <a:lstStyle/>
    <a:p>
      <a:pPr>
        <a:defRPr/>
      </a:pPr>
      <a:endParaRPr lang="ja-JP"/>
    </a:p>
  </c:txPr>
  <c:externalData r:id="rId3">
    <c:autoUpdate val="0"/>
  </c:externalData>
</c:chartSpace>
</file>

<file path=ppt/charts/chart1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4.104504733441941E-2"/>
          <c:y val="8.3130144945293097E-2"/>
          <c:w val="0.93948833259295361"/>
          <c:h val="0.78698607300370693"/>
        </c:manualLayout>
      </c:layout>
      <c:barChart>
        <c:barDir val="col"/>
        <c:grouping val="clustered"/>
        <c:varyColors val="0"/>
        <c:ser>
          <c:idx val="1"/>
          <c:order val="0"/>
          <c:tx>
            <c:strRef>
              <c:f>'Ⅱ（2）地域ケア会議 ・介護予防'!$AE$10</c:f>
              <c:strCache>
                <c:ptCount val="1"/>
                <c:pt idx="0">
                  <c:v>(2)地域ケア会議、介護予防・日常生活支援総合事業：推進・支援(満点520点、平均点412.6点、得点率79.3％)</c:v>
                </c:pt>
              </c:strCache>
            </c:strRef>
          </c:tx>
          <c:spPr>
            <a:solidFill>
              <a:schemeClr val="tx2">
                <a:lumMod val="60000"/>
                <a:lumOff val="40000"/>
              </a:schemeClr>
            </a:solidFill>
            <a:ln w="6350">
              <a:solidFill>
                <a:schemeClr val="bg1">
                  <a:lumMod val="50000"/>
                </a:schemeClr>
              </a:solidFill>
            </a:ln>
            <a:effectLst/>
          </c:spPr>
          <c:invertIfNegative val="0"/>
          <c:dLbls>
            <c:dLbl>
              <c:idx val="47"/>
              <c:numFmt formatCode="#,##0.0_);[Red]\(#,##0.0\)" sourceLinked="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solidFill>
                      <a:latin typeface="+mn-lt"/>
                      <a:ea typeface="+mn-ea"/>
                      <a:cs typeface="+mn-cs"/>
                    </a:defRPr>
                  </a:pPr>
                  <a:endParaRPr lang="ja-JP"/>
                </a:p>
              </c:txPr>
              <c:showLegendKey val="0"/>
              <c:showVal val="1"/>
              <c:showCatName val="0"/>
              <c:showSerName val="0"/>
              <c:showPercent val="0"/>
              <c:showBubbleSize val="0"/>
              <c:extLst>
                <c:ext xmlns:c16="http://schemas.microsoft.com/office/drawing/2014/chart" uri="{C3380CC4-5D6E-409C-BE32-E72D297353CC}">
                  <c16:uniqueId val="{00000000-5669-46B5-9ADE-B89107CE1A8A}"/>
                </c:ext>
              </c:extLst>
            </c:dLbl>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solidFill>
                    <a:latin typeface="+mn-lt"/>
                    <a:ea typeface="+mn-ea"/>
                    <a:cs typeface="+mn-cs"/>
                  </a:defRPr>
                </a:pPr>
                <a:endParaRPr lang="ja-JP"/>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'Ⅱ（2）地域ケア会議 ・介護予防'!$AB$11:$AB$58</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平均</c:v>
                </c:pt>
              </c:strCache>
            </c:strRef>
          </c:cat>
          <c:val>
            <c:numRef>
              <c:f>'Ⅱ（2）地域ケア会議 ・介護予防'!$AE$11:$AE$58</c:f>
              <c:numCache>
                <c:formatCode>General</c:formatCode>
                <c:ptCount val="48"/>
                <c:pt idx="0">
                  <c:v>440</c:v>
                </c:pt>
                <c:pt idx="1">
                  <c:v>440</c:v>
                </c:pt>
                <c:pt idx="2">
                  <c:v>460</c:v>
                </c:pt>
                <c:pt idx="3">
                  <c:v>480</c:v>
                </c:pt>
                <c:pt idx="4">
                  <c:v>180</c:v>
                </c:pt>
                <c:pt idx="5">
                  <c:v>300</c:v>
                </c:pt>
                <c:pt idx="6">
                  <c:v>360</c:v>
                </c:pt>
                <c:pt idx="7">
                  <c:v>320</c:v>
                </c:pt>
                <c:pt idx="8">
                  <c:v>370</c:v>
                </c:pt>
                <c:pt idx="9">
                  <c:v>310</c:v>
                </c:pt>
                <c:pt idx="10">
                  <c:v>480</c:v>
                </c:pt>
                <c:pt idx="11">
                  <c:v>300</c:v>
                </c:pt>
                <c:pt idx="12">
                  <c:v>460</c:v>
                </c:pt>
                <c:pt idx="13">
                  <c:v>440</c:v>
                </c:pt>
                <c:pt idx="14">
                  <c:v>480</c:v>
                </c:pt>
                <c:pt idx="15">
                  <c:v>380</c:v>
                </c:pt>
                <c:pt idx="16">
                  <c:v>380</c:v>
                </c:pt>
                <c:pt idx="17">
                  <c:v>410</c:v>
                </c:pt>
                <c:pt idx="18">
                  <c:v>420</c:v>
                </c:pt>
                <c:pt idx="19">
                  <c:v>430</c:v>
                </c:pt>
                <c:pt idx="20">
                  <c:v>490</c:v>
                </c:pt>
                <c:pt idx="21">
                  <c:v>480</c:v>
                </c:pt>
                <c:pt idx="22">
                  <c:v>390</c:v>
                </c:pt>
                <c:pt idx="23">
                  <c:v>440</c:v>
                </c:pt>
                <c:pt idx="24">
                  <c:v>440</c:v>
                </c:pt>
                <c:pt idx="25">
                  <c:v>480</c:v>
                </c:pt>
                <c:pt idx="26">
                  <c:v>490</c:v>
                </c:pt>
                <c:pt idx="27">
                  <c:v>450</c:v>
                </c:pt>
                <c:pt idx="28">
                  <c:v>500</c:v>
                </c:pt>
                <c:pt idx="29">
                  <c:v>320</c:v>
                </c:pt>
                <c:pt idx="30">
                  <c:v>380</c:v>
                </c:pt>
                <c:pt idx="31">
                  <c:v>380</c:v>
                </c:pt>
                <c:pt idx="32">
                  <c:v>400</c:v>
                </c:pt>
                <c:pt idx="33">
                  <c:v>460</c:v>
                </c:pt>
                <c:pt idx="34">
                  <c:v>460</c:v>
                </c:pt>
                <c:pt idx="35">
                  <c:v>480</c:v>
                </c:pt>
                <c:pt idx="36">
                  <c:v>440</c:v>
                </c:pt>
                <c:pt idx="37">
                  <c:v>260</c:v>
                </c:pt>
                <c:pt idx="38">
                  <c:v>450</c:v>
                </c:pt>
                <c:pt idx="39">
                  <c:v>340</c:v>
                </c:pt>
                <c:pt idx="40">
                  <c:v>400</c:v>
                </c:pt>
                <c:pt idx="41">
                  <c:v>490</c:v>
                </c:pt>
                <c:pt idx="42">
                  <c:v>460</c:v>
                </c:pt>
                <c:pt idx="43">
                  <c:v>520</c:v>
                </c:pt>
                <c:pt idx="44">
                  <c:v>420</c:v>
                </c:pt>
                <c:pt idx="45">
                  <c:v>250</c:v>
                </c:pt>
                <c:pt idx="46">
                  <c:v>480</c:v>
                </c:pt>
                <c:pt idx="47">
                  <c:v>412.55319148936189</c:v>
                </c:pt>
              </c:numCache>
            </c:numRef>
          </c:val>
          <c:extLst>
            <c:ext xmlns:c16="http://schemas.microsoft.com/office/drawing/2014/chart" uri="{C3380CC4-5D6E-409C-BE32-E72D297353CC}">
              <c16:uniqueId val="{00000001-5669-46B5-9ADE-B89107CE1A8A}"/>
            </c:ext>
          </c:extLst>
        </c:ser>
        <c:dLbls>
          <c:showLegendKey val="0"/>
          <c:showVal val="0"/>
          <c:showCatName val="0"/>
          <c:showSerName val="0"/>
          <c:showPercent val="0"/>
          <c:showBubbleSize val="0"/>
        </c:dLbls>
        <c:gapWidth val="80"/>
        <c:axId val="548323672"/>
        <c:axId val="548327608"/>
      </c:barChart>
      <c:lineChart>
        <c:grouping val="standard"/>
        <c:varyColors val="0"/>
        <c:ser>
          <c:idx val="2"/>
          <c:order val="1"/>
          <c:tx>
            <c:strRef>
              <c:f>'Ⅱ（2）地域ケア会議 ・介護予防'!$AF$10</c:f>
              <c:strCache>
                <c:ptCount val="1"/>
                <c:pt idx="0">
                  <c:v>平均</c:v>
                </c:pt>
              </c:strCache>
            </c:strRef>
          </c:tx>
          <c:spPr>
            <a:ln w="19050" cap="rnd">
              <a:solidFill>
                <a:srgbClr val="FF0000"/>
              </a:solidFill>
              <a:prstDash val="sysDash"/>
              <a:round/>
            </a:ln>
            <a:effectLst/>
          </c:spPr>
          <c:marker>
            <c:symbol val="none"/>
          </c:marker>
          <c:cat>
            <c:strRef>
              <c:f>'Ⅱ（2）地域ケア会議 ・介護予防'!$AB$11:$AB$58</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平均</c:v>
                </c:pt>
              </c:strCache>
            </c:strRef>
          </c:cat>
          <c:val>
            <c:numRef>
              <c:f>'Ⅱ（2）地域ケア会議 ・介護予防'!$AF$11:$AF$58</c:f>
              <c:numCache>
                <c:formatCode>General</c:formatCode>
                <c:ptCount val="48"/>
                <c:pt idx="0">
                  <c:v>412.55319148936172</c:v>
                </c:pt>
                <c:pt idx="1">
                  <c:v>412.55319148936172</c:v>
                </c:pt>
                <c:pt idx="2">
                  <c:v>412.55319148936172</c:v>
                </c:pt>
                <c:pt idx="3">
                  <c:v>412.55319148936172</c:v>
                </c:pt>
                <c:pt idx="4">
                  <c:v>412.55319148936172</c:v>
                </c:pt>
                <c:pt idx="5">
                  <c:v>412.55319148936172</c:v>
                </c:pt>
                <c:pt idx="6">
                  <c:v>412.55319148936172</c:v>
                </c:pt>
                <c:pt idx="7">
                  <c:v>412.55319148936172</c:v>
                </c:pt>
                <c:pt idx="8">
                  <c:v>412.55319148936172</c:v>
                </c:pt>
                <c:pt idx="9">
                  <c:v>412.55319148936172</c:v>
                </c:pt>
                <c:pt idx="10">
                  <c:v>412.55319148936172</c:v>
                </c:pt>
                <c:pt idx="11">
                  <c:v>412.55319148936172</c:v>
                </c:pt>
                <c:pt idx="12">
                  <c:v>412.55319148936172</c:v>
                </c:pt>
                <c:pt idx="13">
                  <c:v>412.55319148936172</c:v>
                </c:pt>
                <c:pt idx="14">
                  <c:v>412.55319148936172</c:v>
                </c:pt>
                <c:pt idx="15">
                  <c:v>412.55319148936172</c:v>
                </c:pt>
                <c:pt idx="16">
                  <c:v>412.55319148936172</c:v>
                </c:pt>
                <c:pt idx="17">
                  <c:v>412.55319148936172</c:v>
                </c:pt>
                <c:pt idx="18">
                  <c:v>412.55319148936172</c:v>
                </c:pt>
                <c:pt idx="19">
                  <c:v>412.55319148936172</c:v>
                </c:pt>
                <c:pt idx="20">
                  <c:v>412.55319148936172</c:v>
                </c:pt>
                <c:pt idx="21">
                  <c:v>412.55319148936172</c:v>
                </c:pt>
                <c:pt idx="22">
                  <c:v>412.55319148936172</c:v>
                </c:pt>
                <c:pt idx="23">
                  <c:v>412.55319148936172</c:v>
                </c:pt>
                <c:pt idx="24">
                  <c:v>412.55319148936172</c:v>
                </c:pt>
                <c:pt idx="25">
                  <c:v>412.55319148936172</c:v>
                </c:pt>
                <c:pt idx="26">
                  <c:v>412.55319148936172</c:v>
                </c:pt>
                <c:pt idx="27">
                  <c:v>412.55319148936172</c:v>
                </c:pt>
                <c:pt idx="28">
                  <c:v>412.55319148936172</c:v>
                </c:pt>
                <c:pt idx="29">
                  <c:v>412.55319148936172</c:v>
                </c:pt>
                <c:pt idx="30">
                  <c:v>412.55319148936172</c:v>
                </c:pt>
                <c:pt idx="31">
                  <c:v>412.55319148936172</c:v>
                </c:pt>
                <c:pt idx="32">
                  <c:v>412.55319148936172</c:v>
                </c:pt>
                <c:pt idx="33">
                  <c:v>412.55319148936172</c:v>
                </c:pt>
                <c:pt idx="34">
                  <c:v>412.55319148936172</c:v>
                </c:pt>
                <c:pt idx="35">
                  <c:v>412.55319148936172</c:v>
                </c:pt>
                <c:pt idx="36">
                  <c:v>412.55319148936172</c:v>
                </c:pt>
                <c:pt idx="37">
                  <c:v>412.55319148936172</c:v>
                </c:pt>
                <c:pt idx="38">
                  <c:v>412.55319148936172</c:v>
                </c:pt>
                <c:pt idx="39">
                  <c:v>412.55319148936172</c:v>
                </c:pt>
                <c:pt idx="40">
                  <c:v>412.55319148936172</c:v>
                </c:pt>
                <c:pt idx="41">
                  <c:v>412.55319148936172</c:v>
                </c:pt>
                <c:pt idx="42">
                  <c:v>412.55319148936172</c:v>
                </c:pt>
                <c:pt idx="43">
                  <c:v>412.55319148936172</c:v>
                </c:pt>
                <c:pt idx="44">
                  <c:v>412.55319148936172</c:v>
                </c:pt>
                <c:pt idx="45">
                  <c:v>412.55319148936172</c:v>
                </c:pt>
                <c:pt idx="46">
                  <c:v>412.55319148936172</c:v>
                </c:pt>
                <c:pt idx="47">
                  <c:v>412.55319148936172</c:v>
                </c:pt>
              </c:numCache>
            </c:numRef>
          </c:val>
          <c:smooth val="0"/>
          <c:extLst>
            <c:ext xmlns:c16="http://schemas.microsoft.com/office/drawing/2014/chart" uri="{C3380CC4-5D6E-409C-BE32-E72D297353CC}">
              <c16:uniqueId val="{00000002-5669-46B5-9ADE-B89107CE1A8A}"/>
            </c:ext>
          </c:extLst>
        </c:ser>
        <c:dLbls>
          <c:showLegendKey val="0"/>
          <c:showVal val="0"/>
          <c:showCatName val="0"/>
          <c:showSerName val="0"/>
          <c:showPercent val="0"/>
          <c:showBubbleSize val="0"/>
        </c:dLbls>
        <c:marker val="1"/>
        <c:smooth val="0"/>
        <c:axId val="548323672"/>
        <c:axId val="548327608"/>
      </c:lineChart>
      <c:catAx>
        <c:axId val="548323672"/>
        <c:scaling>
          <c:orientation val="minMax"/>
        </c:scaling>
        <c:delete val="0"/>
        <c:axPos val="b"/>
        <c:numFmt formatCode="General" sourceLinked="1"/>
        <c:majorTickMark val="none"/>
        <c:minorTickMark val="none"/>
        <c:tickLblPos val="nextTo"/>
        <c:spPr>
          <a:noFill/>
          <a:ln w="9525" cap="flat" cmpd="sng" algn="ctr">
            <a:solidFill>
              <a:schemeClr val="bg1">
                <a:lumMod val="50000"/>
              </a:schemeClr>
            </a:solidFill>
            <a:round/>
          </a:ln>
          <a:effectLst/>
        </c:spPr>
        <c:txPr>
          <a:bodyPr rot="0" spcFirstLastPara="1" vertOverflow="ellipsis" vert="eaVert" wrap="square" anchor="ctr" anchorCtr="1"/>
          <a:lstStyle/>
          <a:p>
            <a:pPr>
              <a:defRPr sz="900" b="0" i="0" u="none" strike="noStrike" kern="1200" baseline="0">
                <a:solidFill>
                  <a:schemeClr val="tx1"/>
                </a:solidFill>
                <a:latin typeface="+mn-lt"/>
                <a:ea typeface="+mn-ea"/>
                <a:cs typeface="+mn-cs"/>
              </a:defRPr>
            </a:pPr>
            <a:endParaRPr lang="ja-JP"/>
          </a:p>
        </c:txPr>
        <c:crossAx val="548327608"/>
        <c:crosses val="autoZero"/>
        <c:auto val="1"/>
        <c:lblAlgn val="ctr"/>
        <c:lblOffset val="100"/>
        <c:noMultiLvlLbl val="0"/>
      </c:catAx>
      <c:valAx>
        <c:axId val="548327608"/>
        <c:scaling>
          <c:orientation val="minMax"/>
        </c:scaling>
        <c:delete val="0"/>
        <c:axPos val="l"/>
        <c:majorGridlines>
          <c:spPr>
            <a:ln w="9525" cap="flat" cmpd="sng" algn="ctr">
              <a:solidFill>
                <a:schemeClr val="tx1">
                  <a:lumMod val="15000"/>
                  <a:lumOff val="85000"/>
                </a:schemeClr>
              </a:solidFill>
              <a:round/>
            </a:ln>
            <a:effectLst/>
          </c:spPr>
        </c:majorGridlines>
        <c:numFmt formatCode="#,##0_);[Red]\(#,##0\)" sourceLinked="0"/>
        <c:majorTickMark val="none"/>
        <c:minorTickMark val="none"/>
        <c:tickLblPos val="nextTo"/>
        <c:spPr>
          <a:noFill/>
          <a:ln w="9525">
            <a:solidFill>
              <a:schemeClr val="bg1">
                <a:lumMod val="50000"/>
              </a:schemeClr>
            </a:solidFill>
          </a:ln>
          <a:effectLst/>
        </c:spPr>
        <c:txPr>
          <a:bodyPr rot="-60000000" spcFirstLastPara="1" vertOverflow="ellipsis" vert="horz" wrap="square" anchor="ctr" anchorCtr="1"/>
          <a:lstStyle/>
          <a:p>
            <a:pPr>
              <a:defRPr sz="800" b="0" i="0" u="none" strike="noStrike" kern="1200" baseline="0">
                <a:solidFill>
                  <a:schemeClr val="tx1"/>
                </a:solidFill>
                <a:latin typeface="+mn-lt"/>
                <a:ea typeface="+mn-ea"/>
                <a:cs typeface="+mn-cs"/>
              </a:defRPr>
            </a:pPr>
            <a:endParaRPr lang="ja-JP"/>
          </a:p>
        </c:txPr>
        <c:crossAx val="548323672"/>
        <c:crosses val="autoZero"/>
        <c:crossBetween val="between"/>
      </c:valAx>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w="3175" cap="flat" cmpd="sng" algn="ctr">
      <a:noFill/>
      <a:round/>
    </a:ln>
    <a:effectLst/>
  </c:spPr>
  <c:txPr>
    <a:bodyPr/>
    <a:lstStyle/>
    <a:p>
      <a:pPr>
        <a:defRPr/>
      </a:pPr>
      <a:endParaRPr lang="ja-JP"/>
    </a:p>
  </c:txPr>
  <c:externalData r:id="rId3">
    <c:autoUpdate val="0"/>
  </c:externalData>
  <c:userShapes r:id="rId4"/>
</c:chartSpace>
</file>

<file path=ppt/charts/chart1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200" b="0" i="0" u="none" strike="noStrike" kern="1200" spc="0" baseline="0">
                <a:solidFill>
                  <a:schemeClr val="tx1">
                    <a:lumMod val="65000"/>
                    <a:lumOff val="35000"/>
                  </a:schemeClr>
                </a:solidFill>
                <a:latin typeface="+mn-lt"/>
                <a:ea typeface="+mn-ea"/>
                <a:cs typeface="+mn-cs"/>
              </a:defRPr>
            </a:pPr>
            <a:r>
              <a:rPr lang="en-US" altLang="ja-JP" sz="1200"/>
              <a:t>(2)</a:t>
            </a:r>
            <a:r>
              <a:rPr lang="ja-JP" altLang="en-US" sz="1200"/>
              <a:t>地域ケア会議、介護予防・日常生活支援総合事業</a:t>
            </a:r>
            <a:r>
              <a:rPr lang="en-US" altLang="ja-JP" sz="1200"/>
              <a:t>(</a:t>
            </a:r>
            <a:r>
              <a:rPr lang="ja-JP" altLang="en-US" sz="1200"/>
              <a:t>満点</a:t>
            </a:r>
            <a:r>
              <a:rPr lang="en-US" altLang="ja-JP" sz="1200"/>
              <a:t>260</a:t>
            </a:r>
            <a:r>
              <a:rPr lang="ja-JP" altLang="en-US" sz="1200"/>
              <a:t>点、平均点</a:t>
            </a:r>
            <a:r>
              <a:rPr lang="en-US" altLang="ja-JP" sz="1200"/>
              <a:t>206.3</a:t>
            </a:r>
            <a:r>
              <a:rPr lang="ja-JP" altLang="en-US" sz="1200"/>
              <a:t>点、得点率</a:t>
            </a:r>
            <a:r>
              <a:rPr lang="en-US" altLang="ja-JP" sz="1200"/>
              <a:t>79.3%)</a:t>
            </a:r>
            <a:endParaRPr lang="ja-JP" altLang="en-US" sz="1200"/>
          </a:p>
        </c:rich>
      </c:tx>
      <c:layout>
        <c:manualLayout>
          <c:xMode val="edge"/>
          <c:yMode val="edge"/>
          <c:x val="0.14117554427394152"/>
          <c:y val="1.6842883582217017E-2"/>
        </c:manualLayout>
      </c:layout>
      <c:overlay val="0"/>
      <c:spPr>
        <a:noFill/>
        <a:ln>
          <a:noFill/>
        </a:ln>
        <a:effectLst/>
      </c:spPr>
      <c:txPr>
        <a:bodyPr rot="0" spcFirstLastPara="1" vertOverflow="ellipsis" vert="horz" wrap="square" anchor="ctr" anchorCtr="1"/>
        <a:lstStyle/>
        <a:p>
          <a:pPr>
            <a:defRPr sz="1200" b="0" i="0" u="none" strike="noStrike" kern="1200" spc="0" baseline="0">
              <a:solidFill>
                <a:schemeClr val="tx1">
                  <a:lumMod val="65000"/>
                  <a:lumOff val="35000"/>
                </a:schemeClr>
              </a:solidFill>
              <a:latin typeface="+mn-lt"/>
              <a:ea typeface="+mn-ea"/>
              <a:cs typeface="+mn-cs"/>
            </a:defRPr>
          </a:pPr>
          <a:endParaRPr lang="ja-JP"/>
        </a:p>
      </c:txPr>
    </c:title>
    <c:autoTitleDeleted val="0"/>
    <c:plotArea>
      <c:layout>
        <c:manualLayout>
          <c:layoutTarget val="inner"/>
          <c:xMode val="edge"/>
          <c:yMode val="edge"/>
          <c:x val="4.104504733441941E-2"/>
          <c:y val="8.3130144945293097E-2"/>
          <c:w val="0.93948833259295361"/>
          <c:h val="0.78698607300370693"/>
        </c:manualLayout>
      </c:layout>
      <c:barChart>
        <c:barDir val="col"/>
        <c:grouping val="clustered"/>
        <c:varyColors val="0"/>
        <c:ser>
          <c:idx val="1"/>
          <c:order val="0"/>
          <c:tx>
            <c:strRef>
              <c:f>'Ⅱ（2）地域ケア会議 ・介護予防'!$AC$10</c:f>
              <c:strCache>
                <c:ptCount val="1"/>
                <c:pt idx="0">
                  <c:v>(2)地域ケア会議、介護予防・日常生活支援総合事業：推進・支援(満点260点、平均点206.3点、得点率79.3％)</c:v>
                </c:pt>
              </c:strCache>
            </c:strRef>
          </c:tx>
          <c:spPr>
            <a:solidFill>
              <a:schemeClr val="tx2">
                <a:lumMod val="60000"/>
                <a:lumOff val="40000"/>
              </a:schemeClr>
            </a:solidFill>
            <a:ln w="6350">
              <a:solidFill>
                <a:schemeClr val="bg1">
                  <a:lumMod val="50000"/>
                </a:schemeClr>
              </a:solidFill>
            </a:ln>
            <a:effectLst/>
          </c:spPr>
          <c:invertIfNegative val="0"/>
          <c:dLbls>
            <c:dLbl>
              <c:idx val="47"/>
              <c:numFmt formatCode="#,##0.0_);[Red]\(#,##0.0\)" sourceLinked="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solidFill>
                      <a:latin typeface="+mn-lt"/>
                      <a:ea typeface="+mn-ea"/>
                      <a:cs typeface="+mn-cs"/>
                    </a:defRPr>
                  </a:pPr>
                  <a:endParaRPr lang="ja-JP"/>
                </a:p>
              </c:txPr>
              <c:showLegendKey val="0"/>
              <c:showVal val="1"/>
              <c:showCatName val="0"/>
              <c:showSerName val="0"/>
              <c:showPercent val="0"/>
              <c:showBubbleSize val="0"/>
              <c:extLst>
                <c:ext xmlns:c16="http://schemas.microsoft.com/office/drawing/2014/chart" uri="{C3380CC4-5D6E-409C-BE32-E72D297353CC}">
                  <c16:uniqueId val="{00000000-02B3-4C19-8CC2-C231D8542C87}"/>
                </c:ext>
              </c:extLst>
            </c:dLbl>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solidFill>
                    <a:latin typeface="+mn-lt"/>
                    <a:ea typeface="+mn-ea"/>
                    <a:cs typeface="+mn-cs"/>
                  </a:defRPr>
                </a:pPr>
                <a:endParaRPr lang="ja-JP"/>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'Ⅱ（2）地域ケア会議 ・介護予防'!$AB$11:$AB$58</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平均</c:v>
                </c:pt>
              </c:strCache>
            </c:strRef>
          </c:cat>
          <c:val>
            <c:numRef>
              <c:f>'Ⅱ（2）地域ケア会議 ・介護予防'!$AC$11:$AC$58</c:f>
              <c:numCache>
                <c:formatCode>General</c:formatCode>
                <c:ptCount val="48"/>
                <c:pt idx="0">
                  <c:v>220</c:v>
                </c:pt>
                <c:pt idx="1">
                  <c:v>220</c:v>
                </c:pt>
                <c:pt idx="2">
                  <c:v>230</c:v>
                </c:pt>
                <c:pt idx="3">
                  <c:v>240</c:v>
                </c:pt>
                <c:pt idx="4">
                  <c:v>90</c:v>
                </c:pt>
                <c:pt idx="5">
                  <c:v>150</c:v>
                </c:pt>
                <c:pt idx="6">
                  <c:v>180</c:v>
                </c:pt>
                <c:pt idx="7">
                  <c:v>160</c:v>
                </c:pt>
                <c:pt idx="8">
                  <c:v>185</c:v>
                </c:pt>
                <c:pt idx="9">
                  <c:v>155</c:v>
                </c:pt>
                <c:pt idx="10">
                  <c:v>240</c:v>
                </c:pt>
                <c:pt idx="11">
                  <c:v>150</c:v>
                </c:pt>
                <c:pt idx="12">
                  <c:v>230</c:v>
                </c:pt>
                <c:pt idx="13">
                  <c:v>220</c:v>
                </c:pt>
                <c:pt idx="14">
                  <c:v>240</c:v>
                </c:pt>
                <c:pt idx="15">
                  <c:v>190</c:v>
                </c:pt>
                <c:pt idx="16">
                  <c:v>190</c:v>
                </c:pt>
                <c:pt idx="17">
                  <c:v>205</c:v>
                </c:pt>
                <c:pt idx="18">
                  <c:v>210</c:v>
                </c:pt>
                <c:pt idx="19">
                  <c:v>215</c:v>
                </c:pt>
                <c:pt idx="20">
                  <c:v>245</c:v>
                </c:pt>
                <c:pt idx="21">
                  <c:v>240</c:v>
                </c:pt>
                <c:pt idx="22">
                  <c:v>195</c:v>
                </c:pt>
                <c:pt idx="23">
                  <c:v>220</c:v>
                </c:pt>
                <c:pt idx="24">
                  <c:v>220</c:v>
                </c:pt>
                <c:pt idx="25">
                  <c:v>240</c:v>
                </c:pt>
                <c:pt idx="26">
                  <c:v>245</c:v>
                </c:pt>
                <c:pt idx="27">
                  <c:v>225</c:v>
                </c:pt>
                <c:pt idx="28">
                  <c:v>250</c:v>
                </c:pt>
                <c:pt idx="29">
                  <c:v>160</c:v>
                </c:pt>
                <c:pt idx="30">
                  <c:v>190</c:v>
                </c:pt>
                <c:pt idx="31">
                  <c:v>190</c:v>
                </c:pt>
                <c:pt idx="32">
                  <c:v>200</c:v>
                </c:pt>
                <c:pt idx="33">
                  <c:v>230</c:v>
                </c:pt>
                <c:pt idx="34">
                  <c:v>230</c:v>
                </c:pt>
                <c:pt idx="35">
                  <c:v>240</c:v>
                </c:pt>
                <c:pt idx="36">
                  <c:v>220</c:v>
                </c:pt>
                <c:pt idx="37">
                  <c:v>130</c:v>
                </c:pt>
                <c:pt idx="38">
                  <c:v>225</c:v>
                </c:pt>
                <c:pt idx="39">
                  <c:v>170</c:v>
                </c:pt>
                <c:pt idx="40">
                  <c:v>200</c:v>
                </c:pt>
                <c:pt idx="41">
                  <c:v>245</c:v>
                </c:pt>
                <c:pt idx="42">
                  <c:v>230</c:v>
                </c:pt>
                <c:pt idx="43">
                  <c:v>260</c:v>
                </c:pt>
                <c:pt idx="44">
                  <c:v>210</c:v>
                </c:pt>
                <c:pt idx="45">
                  <c:v>125</c:v>
                </c:pt>
                <c:pt idx="46">
                  <c:v>240</c:v>
                </c:pt>
                <c:pt idx="47">
                  <c:v>206.27659574468086</c:v>
                </c:pt>
              </c:numCache>
            </c:numRef>
          </c:val>
          <c:extLst>
            <c:ext xmlns:c16="http://schemas.microsoft.com/office/drawing/2014/chart" uri="{C3380CC4-5D6E-409C-BE32-E72D297353CC}">
              <c16:uniqueId val="{00000001-02B3-4C19-8CC2-C231D8542C87}"/>
            </c:ext>
          </c:extLst>
        </c:ser>
        <c:dLbls>
          <c:showLegendKey val="0"/>
          <c:showVal val="0"/>
          <c:showCatName val="0"/>
          <c:showSerName val="0"/>
          <c:showPercent val="0"/>
          <c:showBubbleSize val="0"/>
        </c:dLbls>
        <c:gapWidth val="80"/>
        <c:axId val="548323672"/>
        <c:axId val="548327608"/>
      </c:barChart>
      <c:lineChart>
        <c:grouping val="standard"/>
        <c:varyColors val="0"/>
        <c:ser>
          <c:idx val="2"/>
          <c:order val="1"/>
          <c:tx>
            <c:strRef>
              <c:f>'Ⅱ（2）地域ケア会議 ・介護予防'!$AD$10</c:f>
              <c:strCache>
                <c:ptCount val="1"/>
                <c:pt idx="0">
                  <c:v>平均</c:v>
                </c:pt>
              </c:strCache>
            </c:strRef>
          </c:tx>
          <c:spPr>
            <a:ln w="19050" cap="rnd">
              <a:solidFill>
                <a:srgbClr val="FF0000"/>
              </a:solidFill>
              <a:prstDash val="sysDash"/>
              <a:round/>
            </a:ln>
            <a:effectLst/>
          </c:spPr>
          <c:marker>
            <c:symbol val="none"/>
          </c:marker>
          <c:cat>
            <c:strRef>
              <c:f>'Ⅱ（2）地域ケア会議 ・介護予防'!$AB$11:$AB$58</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平均</c:v>
                </c:pt>
              </c:strCache>
            </c:strRef>
          </c:cat>
          <c:val>
            <c:numRef>
              <c:f>'Ⅱ（2）地域ケア会議 ・介護予防'!$AD$11:$AD$58</c:f>
              <c:numCache>
                <c:formatCode>General</c:formatCode>
                <c:ptCount val="48"/>
                <c:pt idx="0">
                  <c:v>206.27659574468086</c:v>
                </c:pt>
                <c:pt idx="1">
                  <c:v>206.27659574468086</c:v>
                </c:pt>
                <c:pt idx="2">
                  <c:v>206.27659574468086</c:v>
                </c:pt>
                <c:pt idx="3">
                  <c:v>206.27659574468086</c:v>
                </c:pt>
                <c:pt idx="4">
                  <c:v>206.27659574468086</c:v>
                </c:pt>
                <c:pt idx="5">
                  <c:v>206.27659574468086</c:v>
                </c:pt>
                <c:pt idx="6">
                  <c:v>206.27659574468086</c:v>
                </c:pt>
                <c:pt idx="7">
                  <c:v>206.27659574468086</c:v>
                </c:pt>
                <c:pt idx="8">
                  <c:v>206.27659574468086</c:v>
                </c:pt>
                <c:pt idx="9">
                  <c:v>206.27659574468086</c:v>
                </c:pt>
                <c:pt idx="10">
                  <c:v>206.27659574468086</c:v>
                </c:pt>
                <c:pt idx="11">
                  <c:v>206.27659574468086</c:v>
                </c:pt>
                <c:pt idx="12">
                  <c:v>206.27659574468086</c:v>
                </c:pt>
                <c:pt idx="13">
                  <c:v>206.27659574468086</c:v>
                </c:pt>
                <c:pt idx="14">
                  <c:v>206.27659574468086</c:v>
                </c:pt>
                <c:pt idx="15">
                  <c:v>206.27659574468086</c:v>
                </c:pt>
                <c:pt idx="16">
                  <c:v>206.27659574468086</c:v>
                </c:pt>
                <c:pt idx="17">
                  <c:v>206.27659574468086</c:v>
                </c:pt>
                <c:pt idx="18">
                  <c:v>206.27659574468086</c:v>
                </c:pt>
                <c:pt idx="19">
                  <c:v>206.27659574468086</c:v>
                </c:pt>
                <c:pt idx="20">
                  <c:v>206.27659574468086</c:v>
                </c:pt>
                <c:pt idx="21">
                  <c:v>206.27659574468086</c:v>
                </c:pt>
                <c:pt idx="22">
                  <c:v>206.27659574468086</c:v>
                </c:pt>
                <c:pt idx="23">
                  <c:v>206.27659574468086</c:v>
                </c:pt>
                <c:pt idx="24">
                  <c:v>206.27659574468086</c:v>
                </c:pt>
                <c:pt idx="25">
                  <c:v>206.27659574468086</c:v>
                </c:pt>
                <c:pt idx="26">
                  <c:v>206.27659574468086</c:v>
                </c:pt>
                <c:pt idx="27">
                  <c:v>206.27659574468086</c:v>
                </c:pt>
                <c:pt idx="28">
                  <c:v>206.27659574468086</c:v>
                </c:pt>
                <c:pt idx="29">
                  <c:v>206.27659574468086</c:v>
                </c:pt>
                <c:pt idx="30">
                  <c:v>206.27659574468086</c:v>
                </c:pt>
                <c:pt idx="31">
                  <c:v>206.27659574468086</c:v>
                </c:pt>
                <c:pt idx="32">
                  <c:v>206.27659574468086</c:v>
                </c:pt>
                <c:pt idx="33">
                  <c:v>206.27659574468086</c:v>
                </c:pt>
                <c:pt idx="34">
                  <c:v>206.27659574468086</c:v>
                </c:pt>
                <c:pt idx="35">
                  <c:v>206.27659574468086</c:v>
                </c:pt>
                <c:pt idx="36">
                  <c:v>206.27659574468086</c:v>
                </c:pt>
                <c:pt idx="37">
                  <c:v>206.27659574468086</c:v>
                </c:pt>
                <c:pt idx="38">
                  <c:v>206.27659574468086</c:v>
                </c:pt>
                <c:pt idx="39">
                  <c:v>206.27659574468086</c:v>
                </c:pt>
                <c:pt idx="40">
                  <c:v>206.27659574468086</c:v>
                </c:pt>
                <c:pt idx="41">
                  <c:v>206.27659574468086</c:v>
                </c:pt>
                <c:pt idx="42">
                  <c:v>206.27659574468086</c:v>
                </c:pt>
                <c:pt idx="43">
                  <c:v>206.27659574468086</c:v>
                </c:pt>
                <c:pt idx="44">
                  <c:v>206.27659574468086</c:v>
                </c:pt>
                <c:pt idx="45">
                  <c:v>206.27659574468086</c:v>
                </c:pt>
                <c:pt idx="46">
                  <c:v>206.27659574468086</c:v>
                </c:pt>
                <c:pt idx="47">
                  <c:v>206.27659574468086</c:v>
                </c:pt>
              </c:numCache>
            </c:numRef>
          </c:val>
          <c:smooth val="0"/>
          <c:extLst>
            <c:ext xmlns:c16="http://schemas.microsoft.com/office/drawing/2014/chart" uri="{C3380CC4-5D6E-409C-BE32-E72D297353CC}">
              <c16:uniqueId val="{00000002-02B3-4C19-8CC2-C231D8542C87}"/>
            </c:ext>
          </c:extLst>
        </c:ser>
        <c:dLbls>
          <c:showLegendKey val="0"/>
          <c:showVal val="0"/>
          <c:showCatName val="0"/>
          <c:showSerName val="0"/>
          <c:showPercent val="0"/>
          <c:showBubbleSize val="0"/>
        </c:dLbls>
        <c:marker val="1"/>
        <c:smooth val="0"/>
        <c:axId val="548323672"/>
        <c:axId val="548327608"/>
      </c:lineChart>
      <c:catAx>
        <c:axId val="548323672"/>
        <c:scaling>
          <c:orientation val="minMax"/>
        </c:scaling>
        <c:delete val="0"/>
        <c:axPos val="b"/>
        <c:numFmt formatCode="General" sourceLinked="1"/>
        <c:majorTickMark val="none"/>
        <c:minorTickMark val="none"/>
        <c:tickLblPos val="nextTo"/>
        <c:spPr>
          <a:noFill/>
          <a:ln w="9525" cap="flat" cmpd="sng" algn="ctr">
            <a:solidFill>
              <a:schemeClr val="bg1">
                <a:lumMod val="50000"/>
              </a:schemeClr>
            </a:solidFill>
            <a:round/>
          </a:ln>
          <a:effectLst/>
        </c:spPr>
        <c:txPr>
          <a:bodyPr rot="0" spcFirstLastPara="1" vertOverflow="ellipsis" vert="eaVert" wrap="square" anchor="ctr" anchorCtr="1"/>
          <a:lstStyle/>
          <a:p>
            <a:pPr>
              <a:defRPr sz="900" b="0" i="0" u="none" strike="noStrike" kern="1200" baseline="0">
                <a:solidFill>
                  <a:schemeClr val="tx1"/>
                </a:solidFill>
                <a:latin typeface="+mn-lt"/>
                <a:ea typeface="+mn-ea"/>
                <a:cs typeface="+mn-cs"/>
              </a:defRPr>
            </a:pPr>
            <a:endParaRPr lang="ja-JP"/>
          </a:p>
        </c:txPr>
        <c:crossAx val="548327608"/>
        <c:crosses val="autoZero"/>
        <c:auto val="1"/>
        <c:lblAlgn val="ctr"/>
        <c:lblOffset val="100"/>
        <c:noMultiLvlLbl val="0"/>
      </c:catAx>
      <c:valAx>
        <c:axId val="548327608"/>
        <c:scaling>
          <c:orientation val="minMax"/>
        </c:scaling>
        <c:delete val="0"/>
        <c:axPos val="l"/>
        <c:majorGridlines>
          <c:spPr>
            <a:ln w="9525" cap="flat" cmpd="sng" algn="ctr">
              <a:solidFill>
                <a:schemeClr val="tx1">
                  <a:lumMod val="15000"/>
                  <a:lumOff val="85000"/>
                </a:schemeClr>
              </a:solidFill>
              <a:round/>
            </a:ln>
            <a:effectLst/>
          </c:spPr>
        </c:majorGridlines>
        <c:numFmt formatCode="#,##0_);[Red]\(#,##0\)" sourceLinked="0"/>
        <c:majorTickMark val="none"/>
        <c:minorTickMark val="none"/>
        <c:tickLblPos val="nextTo"/>
        <c:spPr>
          <a:noFill/>
          <a:ln w="9525">
            <a:solidFill>
              <a:schemeClr val="bg1">
                <a:lumMod val="50000"/>
              </a:schemeClr>
            </a:solidFill>
          </a:ln>
          <a:effectLst/>
        </c:spPr>
        <c:txPr>
          <a:bodyPr rot="-60000000" spcFirstLastPara="1" vertOverflow="ellipsis" vert="horz" wrap="square" anchor="ctr" anchorCtr="1"/>
          <a:lstStyle/>
          <a:p>
            <a:pPr>
              <a:defRPr sz="800" b="0" i="0" u="none" strike="noStrike" kern="1200" baseline="0">
                <a:solidFill>
                  <a:schemeClr val="tx1"/>
                </a:solidFill>
                <a:latin typeface="+mn-lt"/>
                <a:ea typeface="+mn-ea"/>
                <a:cs typeface="+mn-cs"/>
              </a:defRPr>
            </a:pPr>
            <a:endParaRPr lang="ja-JP"/>
          </a:p>
        </c:txPr>
        <c:crossAx val="548323672"/>
        <c:crosses val="autoZero"/>
        <c:crossBetween val="between"/>
      </c:valAx>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w="3175" cap="flat" cmpd="sng" algn="ctr">
      <a:noFill/>
      <a:round/>
    </a:ln>
    <a:effectLst/>
  </c:spPr>
  <c:txPr>
    <a:bodyPr/>
    <a:lstStyle/>
    <a:p>
      <a:pPr>
        <a:defRPr/>
      </a:pPr>
      <a:endParaRPr lang="ja-JP"/>
    </a:p>
  </c:txPr>
  <c:externalData r:id="rId3">
    <c:autoUpdate val="0"/>
  </c:externalData>
</c:chartSpace>
</file>

<file path=ppt/charts/chart1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200" b="0" i="0" u="none" strike="noStrike" kern="1200" spc="0" baseline="0">
                <a:solidFill>
                  <a:schemeClr val="tx1">
                    <a:lumMod val="65000"/>
                    <a:lumOff val="35000"/>
                  </a:schemeClr>
                </a:solidFill>
                <a:latin typeface="+mn-lt"/>
                <a:ea typeface="+mn-ea"/>
                <a:cs typeface="+mn-cs"/>
              </a:defRPr>
            </a:pPr>
            <a:r>
              <a:rPr lang="en-US" altLang="ja-JP" sz="1200" dirty="0"/>
              <a:t>(3)</a:t>
            </a:r>
            <a:r>
              <a:rPr lang="ja-JP" altLang="en-US" sz="1200" dirty="0"/>
              <a:t>生活支援体制整備等</a:t>
            </a:r>
            <a:r>
              <a:rPr lang="en-US" altLang="ja-JP" sz="1200" dirty="0"/>
              <a:t>(</a:t>
            </a:r>
            <a:r>
              <a:rPr lang="ja-JP" altLang="en-US" sz="1200" dirty="0"/>
              <a:t>満点</a:t>
            </a:r>
            <a:r>
              <a:rPr lang="en-US" altLang="ja-JP" sz="1200" dirty="0"/>
              <a:t>170</a:t>
            </a:r>
            <a:r>
              <a:rPr lang="ja-JP" altLang="en-US" sz="1200" dirty="0"/>
              <a:t>点、平均点</a:t>
            </a:r>
            <a:r>
              <a:rPr lang="en-US" altLang="ja-JP" sz="1200" dirty="0"/>
              <a:t>155.0</a:t>
            </a:r>
            <a:r>
              <a:rPr lang="ja-JP" altLang="en-US" sz="1200" dirty="0"/>
              <a:t>点、得点率</a:t>
            </a:r>
            <a:r>
              <a:rPr lang="en-US" altLang="ja-JP" sz="1200" dirty="0"/>
              <a:t>91.2%)</a:t>
            </a:r>
            <a:endParaRPr lang="ja-JP" altLang="en-US" sz="1200" dirty="0"/>
          </a:p>
        </c:rich>
      </c:tx>
      <c:layout>
        <c:manualLayout>
          <c:xMode val="edge"/>
          <c:yMode val="edge"/>
          <c:x val="0.23349919154808244"/>
          <c:y val="1.6842990012887214E-2"/>
        </c:manualLayout>
      </c:layout>
      <c:overlay val="0"/>
      <c:spPr>
        <a:noFill/>
        <a:ln>
          <a:noFill/>
        </a:ln>
        <a:effectLst/>
      </c:spPr>
      <c:txPr>
        <a:bodyPr rot="0" spcFirstLastPara="1" vertOverflow="ellipsis" vert="horz" wrap="square" anchor="ctr" anchorCtr="1"/>
        <a:lstStyle/>
        <a:p>
          <a:pPr>
            <a:defRPr sz="1200" b="0" i="0" u="none" strike="noStrike" kern="1200" spc="0" baseline="0">
              <a:solidFill>
                <a:schemeClr val="tx1">
                  <a:lumMod val="65000"/>
                  <a:lumOff val="35000"/>
                </a:schemeClr>
              </a:solidFill>
              <a:latin typeface="+mn-lt"/>
              <a:ea typeface="+mn-ea"/>
              <a:cs typeface="+mn-cs"/>
            </a:defRPr>
          </a:pPr>
          <a:endParaRPr lang="ja-JP"/>
        </a:p>
      </c:txPr>
    </c:title>
    <c:autoTitleDeleted val="0"/>
    <c:plotArea>
      <c:layout>
        <c:manualLayout>
          <c:layoutTarget val="inner"/>
          <c:xMode val="edge"/>
          <c:yMode val="edge"/>
          <c:x val="4.104504733441941E-2"/>
          <c:y val="8.3130144945293097E-2"/>
          <c:w val="0.93948833259295361"/>
          <c:h val="0.78698607300370693"/>
        </c:manualLayout>
      </c:layout>
      <c:barChart>
        <c:barDir val="col"/>
        <c:grouping val="clustered"/>
        <c:varyColors val="0"/>
        <c:ser>
          <c:idx val="1"/>
          <c:order val="0"/>
          <c:tx>
            <c:strRef>
              <c:f>'Ⅱ（3）'!$T$10</c:f>
              <c:strCache>
                <c:ptCount val="1"/>
                <c:pt idx="0">
                  <c:v>(3)生活支援体制整備等：推進(満点170点、平均点155.0点、得点率91.2％)</c:v>
                </c:pt>
              </c:strCache>
            </c:strRef>
          </c:tx>
          <c:spPr>
            <a:solidFill>
              <a:schemeClr val="tx2">
                <a:lumMod val="60000"/>
                <a:lumOff val="40000"/>
              </a:schemeClr>
            </a:solidFill>
            <a:ln w="6350">
              <a:solidFill>
                <a:schemeClr val="bg1">
                  <a:lumMod val="50000"/>
                </a:schemeClr>
              </a:solidFill>
            </a:ln>
            <a:effectLst/>
          </c:spPr>
          <c:invertIfNegative val="0"/>
          <c:dLbls>
            <c:dLbl>
              <c:idx val="47"/>
              <c:numFmt formatCode="#,##0.0_);[Red]\(#,##0.0\)" sourceLinked="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solidFill>
                      <a:latin typeface="+mn-lt"/>
                      <a:ea typeface="+mn-ea"/>
                      <a:cs typeface="+mn-cs"/>
                    </a:defRPr>
                  </a:pPr>
                  <a:endParaRPr lang="ja-JP"/>
                </a:p>
              </c:txPr>
              <c:showLegendKey val="0"/>
              <c:showVal val="1"/>
              <c:showCatName val="0"/>
              <c:showSerName val="0"/>
              <c:showPercent val="0"/>
              <c:showBubbleSize val="0"/>
              <c:extLst>
                <c:ext xmlns:c16="http://schemas.microsoft.com/office/drawing/2014/chart" uri="{C3380CC4-5D6E-409C-BE32-E72D297353CC}">
                  <c16:uniqueId val="{00000000-3B5E-41CC-AB39-95297858DDF4}"/>
                </c:ext>
              </c:extLst>
            </c:dLbl>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solidFill>
                    <a:latin typeface="+mn-lt"/>
                    <a:ea typeface="+mn-ea"/>
                    <a:cs typeface="+mn-cs"/>
                  </a:defRPr>
                </a:pPr>
                <a:endParaRPr lang="ja-JP"/>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'Ⅱ（3）'!$O$11:$O$58</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平均</c:v>
                </c:pt>
              </c:strCache>
            </c:strRef>
          </c:cat>
          <c:val>
            <c:numRef>
              <c:f>'Ⅱ（3）'!$T$11:$T$58</c:f>
              <c:numCache>
                <c:formatCode>General</c:formatCode>
                <c:ptCount val="48"/>
                <c:pt idx="0">
                  <c:v>155</c:v>
                </c:pt>
                <c:pt idx="1">
                  <c:v>170</c:v>
                </c:pt>
                <c:pt idx="2">
                  <c:v>140</c:v>
                </c:pt>
                <c:pt idx="3">
                  <c:v>155</c:v>
                </c:pt>
                <c:pt idx="4">
                  <c:v>95</c:v>
                </c:pt>
                <c:pt idx="5">
                  <c:v>155</c:v>
                </c:pt>
                <c:pt idx="6">
                  <c:v>140</c:v>
                </c:pt>
                <c:pt idx="7">
                  <c:v>155</c:v>
                </c:pt>
                <c:pt idx="8">
                  <c:v>155</c:v>
                </c:pt>
                <c:pt idx="9">
                  <c:v>150</c:v>
                </c:pt>
                <c:pt idx="10">
                  <c:v>170</c:v>
                </c:pt>
                <c:pt idx="11">
                  <c:v>140</c:v>
                </c:pt>
                <c:pt idx="12">
                  <c:v>155</c:v>
                </c:pt>
                <c:pt idx="13">
                  <c:v>170</c:v>
                </c:pt>
                <c:pt idx="14">
                  <c:v>170</c:v>
                </c:pt>
                <c:pt idx="15">
                  <c:v>155</c:v>
                </c:pt>
                <c:pt idx="16">
                  <c:v>170</c:v>
                </c:pt>
                <c:pt idx="17">
                  <c:v>155</c:v>
                </c:pt>
                <c:pt idx="18">
                  <c:v>155</c:v>
                </c:pt>
                <c:pt idx="19">
                  <c:v>155</c:v>
                </c:pt>
                <c:pt idx="20">
                  <c:v>170</c:v>
                </c:pt>
                <c:pt idx="21">
                  <c:v>170</c:v>
                </c:pt>
                <c:pt idx="22">
                  <c:v>155</c:v>
                </c:pt>
                <c:pt idx="23">
                  <c:v>170</c:v>
                </c:pt>
                <c:pt idx="24">
                  <c:v>140</c:v>
                </c:pt>
                <c:pt idx="25">
                  <c:v>170</c:v>
                </c:pt>
                <c:pt idx="26">
                  <c:v>170</c:v>
                </c:pt>
                <c:pt idx="27">
                  <c:v>170</c:v>
                </c:pt>
                <c:pt idx="28">
                  <c:v>140</c:v>
                </c:pt>
                <c:pt idx="29">
                  <c:v>155</c:v>
                </c:pt>
                <c:pt idx="30">
                  <c:v>155</c:v>
                </c:pt>
                <c:pt idx="31">
                  <c:v>155</c:v>
                </c:pt>
                <c:pt idx="32">
                  <c:v>155</c:v>
                </c:pt>
                <c:pt idx="33">
                  <c:v>150</c:v>
                </c:pt>
                <c:pt idx="34">
                  <c:v>170</c:v>
                </c:pt>
                <c:pt idx="35">
                  <c:v>170</c:v>
                </c:pt>
                <c:pt idx="36">
                  <c:v>155</c:v>
                </c:pt>
                <c:pt idx="37">
                  <c:v>100</c:v>
                </c:pt>
                <c:pt idx="38">
                  <c:v>155</c:v>
                </c:pt>
                <c:pt idx="39">
                  <c:v>150</c:v>
                </c:pt>
                <c:pt idx="40">
                  <c:v>155</c:v>
                </c:pt>
                <c:pt idx="41">
                  <c:v>155</c:v>
                </c:pt>
                <c:pt idx="42">
                  <c:v>170</c:v>
                </c:pt>
                <c:pt idx="43">
                  <c:v>170</c:v>
                </c:pt>
                <c:pt idx="44">
                  <c:v>135</c:v>
                </c:pt>
                <c:pt idx="45">
                  <c:v>140</c:v>
                </c:pt>
                <c:pt idx="46">
                  <c:v>170</c:v>
                </c:pt>
                <c:pt idx="47">
                  <c:v>155</c:v>
                </c:pt>
              </c:numCache>
            </c:numRef>
          </c:val>
          <c:extLst>
            <c:ext xmlns:c16="http://schemas.microsoft.com/office/drawing/2014/chart" uri="{C3380CC4-5D6E-409C-BE32-E72D297353CC}">
              <c16:uniqueId val="{00000001-3B5E-41CC-AB39-95297858DDF4}"/>
            </c:ext>
          </c:extLst>
        </c:ser>
        <c:dLbls>
          <c:showLegendKey val="0"/>
          <c:showVal val="0"/>
          <c:showCatName val="0"/>
          <c:showSerName val="0"/>
          <c:showPercent val="0"/>
          <c:showBubbleSize val="0"/>
        </c:dLbls>
        <c:gapWidth val="80"/>
        <c:axId val="548323672"/>
        <c:axId val="548327608"/>
      </c:barChart>
      <c:lineChart>
        <c:grouping val="standard"/>
        <c:varyColors val="0"/>
        <c:ser>
          <c:idx val="2"/>
          <c:order val="1"/>
          <c:tx>
            <c:strRef>
              <c:f>'Ⅱ（3）'!$U$10</c:f>
              <c:strCache>
                <c:ptCount val="1"/>
                <c:pt idx="0">
                  <c:v>平均</c:v>
                </c:pt>
              </c:strCache>
            </c:strRef>
          </c:tx>
          <c:spPr>
            <a:ln w="19050" cap="rnd">
              <a:solidFill>
                <a:srgbClr val="FF0000"/>
              </a:solidFill>
              <a:prstDash val="sysDash"/>
              <a:round/>
            </a:ln>
            <a:effectLst/>
          </c:spPr>
          <c:marker>
            <c:symbol val="none"/>
          </c:marker>
          <c:cat>
            <c:strRef>
              <c:f>'Ⅱ（3）'!$O$11:$O$58</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平均</c:v>
                </c:pt>
              </c:strCache>
            </c:strRef>
          </c:cat>
          <c:val>
            <c:numRef>
              <c:f>'Ⅱ（3）'!$U$11:$U$58</c:f>
              <c:numCache>
                <c:formatCode>General</c:formatCode>
                <c:ptCount val="48"/>
                <c:pt idx="0">
                  <c:v>155</c:v>
                </c:pt>
                <c:pt idx="1">
                  <c:v>155</c:v>
                </c:pt>
                <c:pt idx="2">
                  <c:v>155</c:v>
                </c:pt>
                <c:pt idx="3">
                  <c:v>155</c:v>
                </c:pt>
                <c:pt idx="4">
                  <c:v>155</c:v>
                </c:pt>
                <c:pt idx="5">
                  <c:v>155</c:v>
                </c:pt>
                <c:pt idx="6">
                  <c:v>155</c:v>
                </c:pt>
                <c:pt idx="7">
                  <c:v>155</c:v>
                </c:pt>
                <c:pt idx="8">
                  <c:v>155</c:v>
                </c:pt>
                <c:pt idx="9">
                  <c:v>155</c:v>
                </c:pt>
                <c:pt idx="10">
                  <c:v>155</c:v>
                </c:pt>
                <c:pt idx="11">
                  <c:v>155</c:v>
                </c:pt>
                <c:pt idx="12">
                  <c:v>155</c:v>
                </c:pt>
                <c:pt idx="13">
                  <c:v>155</c:v>
                </c:pt>
                <c:pt idx="14">
                  <c:v>155</c:v>
                </c:pt>
                <c:pt idx="15">
                  <c:v>155</c:v>
                </c:pt>
                <c:pt idx="16">
                  <c:v>155</c:v>
                </c:pt>
                <c:pt idx="17">
                  <c:v>155</c:v>
                </c:pt>
                <c:pt idx="18">
                  <c:v>155</c:v>
                </c:pt>
                <c:pt idx="19">
                  <c:v>155</c:v>
                </c:pt>
                <c:pt idx="20">
                  <c:v>155</c:v>
                </c:pt>
                <c:pt idx="21">
                  <c:v>155</c:v>
                </c:pt>
                <c:pt idx="22">
                  <c:v>155</c:v>
                </c:pt>
                <c:pt idx="23">
                  <c:v>155</c:v>
                </c:pt>
                <c:pt idx="24">
                  <c:v>155</c:v>
                </c:pt>
                <c:pt idx="25">
                  <c:v>155</c:v>
                </c:pt>
                <c:pt idx="26">
                  <c:v>155</c:v>
                </c:pt>
                <c:pt idx="27">
                  <c:v>155</c:v>
                </c:pt>
                <c:pt idx="28">
                  <c:v>155</c:v>
                </c:pt>
                <c:pt idx="29">
                  <c:v>155</c:v>
                </c:pt>
                <c:pt idx="30">
                  <c:v>155</c:v>
                </c:pt>
                <c:pt idx="31">
                  <c:v>155</c:v>
                </c:pt>
                <c:pt idx="32">
                  <c:v>155</c:v>
                </c:pt>
                <c:pt idx="33">
                  <c:v>155</c:v>
                </c:pt>
                <c:pt idx="34">
                  <c:v>155</c:v>
                </c:pt>
                <c:pt idx="35">
                  <c:v>155</c:v>
                </c:pt>
                <c:pt idx="36">
                  <c:v>155</c:v>
                </c:pt>
                <c:pt idx="37">
                  <c:v>155</c:v>
                </c:pt>
                <c:pt idx="38">
                  <c:v>155</c:v>
                </c:pt>
                <c:pt idx="39">
                  <c:v>155</c:v>
                </c:pt>
                <c:pt idx="40">
                  <c:v>155</c:v>
                </c:pt>
                <c:pt idx="41">
                  <c:v>155</c:v>
                </c:pt>
                <c:pt idx="42">
                  <c:v>155</c:v>
                </c:pt>
                <c:pt idx="43">
                  <c:v>155</c:v>
                </c:pt>
                <c:pt idx="44">
                  <c:v>155</c:v>
                </c:pt>
                <c:pt idx="45">
                  <c:v>155</c:v>
                </c:pt>
                <c:pt idx="46">
                  <c:v>155</c:v>
                </c:pt>
                <c:pt idx="47">
                  <c:v>155</c:v>
                </c:pt>
              </c:numCache>
            </c:numRef>
          </c:val>
          <c:smooth val="0"/>
          <c:extLst>
            <c:ext xmlns:c16="http://schemas.microsoft.com/office/drawing/2014/chart" uri="{C3380CC4-5D6E-409C-BE32-E72D297353CC}">
              <c16:uniqueId val="{00000002-3B5E-41CC-AB39-95297858DDF4}"/>
            </c:ext>
          </c:extLst>
        </c:ser>
        <c:dLbls>
          <c:showLegendKey val="0"/>
          <c:showVal val="0"/>
          <c:showCatName val="0"/>
          <c:showSerName val="0"/>
          <c:showPercent val="0"/>
          <c:showBubbleSize val="0"/>
        </c:dLbls>
        <c:marker val="1"/>
        <c:smooth val="0"/>
        <c:axId val="548323672"/>
        <c:axId val="548327608"/>
      </c:lineChart>
      <c:catAx>
        <c:axId val="548323672"/>
        <c:scaling>
          <c:orientation val="minMax"/>
        </c:scaling>
        <c:delete val="0"/>
        <c:axPos val="b"/>
        <c:numFmt formatCode="General" sourceLinked="1"/>
        <c:majorTickMark val="none"/>
        <c:minorTickMark val="none"/>
        <c:tickLblPos val="nextTo"/>
        <c:spPr>
          <a:noFill/>
          <a:ln w="9525" cap="flat" cmpd="sng" algn="ctr">
            <a:solidFill>
              <a:schemeClr val="bg1">
                <a:lumMod val="50000"/>
              </a:schemeClr>
            </a:solidFill>
            <a:round/>
          </a:ln>
          <a:effectLst/>
        </c:spPr>
        <c:txPr>
          <a:bodyPr rot="0" spcFirstLastPara="1" vertOverflow="ellipsis" vert="eaVert" wrap="square" anchor="ctr" anchorCtr="1"/>
          <a:lstStyle/>
          <a:p>
            <a:pPr>
              <a:defRPr sz="900" b="0" i="0" u="none" strike="noStrike" kern="1200" baseline="0">
                <a:solidFill>
                  <a:schemeClr val="tx1"/>
                </a:solidFill>
                <a:latin typeface="+mn-lt"/>
                <a:ea typeface="+mn-ea"/>
                <a:cs typeface="+mn-cs"/>
              </a:defRPr>
            </a:pPr>
            <a:endParaRPr lang="ja-JP"/>
          </a:p>
        </c:txPr>
        <c:crossAx val="548327608"/>
        <c:crosses val="autoZero"/>
        <c:auto val="1"/>
        <c:lblAlgn val="ctr"/>
        <c:lblOffset val="100"/>
        <c:noMultiLvlLbl val="0"/>
      </c:catAx>
      <c:valAx>
        <c:axId val="548327608"/>
        <c:scaling>
          <c:orientation val="minMax"/>
        </c:scaling>
        <c:delete val="0"/>
        <c:axPos val="l"/>
        <c:majorGridlines>
          <c:spPr>
            <a:ln w="9525" cap="flat" cmpd="sng" algn="ctr">
              <a:solidFill>
                <a:schemeClr val="tx1">
                  <a:lumMod val="15000"/>
                  <a:lumOff val="85000"/>
                </a:schemeClr>
              </a:solidFill>
              <a:round/>
            </a:ln>
            <a:effectLst/>
          </c:spPr>
        </c:majorGridlines>
        <c:numFmt formatCode="#,##0_);[Red]\(#,##0\)" sourceLinked="0"/>
        <c:majorTickMark val="none"/>
        <c:minorTickMark val="none"/>
        <c:tickLblPos val="nextTo"/>
        <c:spPr>
          <a:noFill/>
          <a:ln w="9525">
            <a:solidFill>
              <a:schemeClr val="bg1">
                <a:lumMod val="50000"/>
              </a:schemeClr>
            </a:solidFill>
          </a:ln>
          <a:effectLst/>
        </c:spPr>
        <c:txPr>
          <a:bodyPr rot="-60000000" spcFirstLastPara="1" vertOverflow="ellipsis" vert="horz" wrap="square" anchor="ctr" anchorCtr="1"/>
          <a:lstStyle/>
          <a:p>
            <a:pPr>
              <a:defRPr sz="800" b="0" i="0" u="none" strike="noStrike" kern="1200" baseline="0">
                <a:solidFill>
                  <a:schemeClr val="tx1"/>
                </a:solidFill>
                <a:latin typeface="+mn-lt"/>
                <a:ea typeface="+mn-ea"/>
                <a:cs typeface="+mn-cs"/>
              </a:defRPr>
            </a:pPr>
            <a:endParaRPr lang="ja-JP"/>
          </a:p>
        </c:txPr>
        <c:crossAx val="548323672"/>
        <c:crosses val="autoZero"/>
        <c:crossBetween val="between"/>
      </c:valAx>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w="3175" cap="flat" cmpd="sng" algn="ctr">
      <a:noFill/>
      <a:round/>
    </a:ln>
    <a:effectLst/>
  </c:spPr>
  <c:txPr>
    <a:bodyPr/>
    <a:lstStyle/>
    <a:p>
      <a:pPr>
        <a:defRPr/>
      </a:pPr>
      <a:endParaRPr lang="ja-JP"/>
    </a:p>
  </c:txPr>
  <c:externalData r:id="rId3">
    <c:autoUpdate val="0"/>
  </c:externalData>
</c:chartSpace>
</file>

<file path=ppt/charts/chart1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200" b="0" i="0" u="none" strike="noStrike" kern="1200" spc="0" baseline="0">
                <a:solidFill>
                  <a:schemeClr val="tx1">
                    <a:lumMod val="65000"/>
                    <a:lumOff val="35000"/>
                  </a:schemeClr>
                </a:solidFill>
                <a:latin typeface="+mn-lt"/>
                <a:ea typeface="+mn-ea"/>
                <a:cs typeface="+mn-cs"/>
              </a:defRPr>
            </a:pPr>
            <a:r>
              <a:rPr lang="en-US" altLang="ja-JP" sz="1200" dirty="0"/>
              <a:t>(3)</a:t>
            </a:r>
            <a:r>
              <a:rPr lang="ja-JP" altLang="en-US" sz="1200" dirty="0"/>
              <a:t>生活支援体制整備等</a:t>
            </a:r>
            <a:r>
              <a:rPr lang="en-US" altLang="ja-JP" sz="1200" dirty="0"/>
              <a:t>(</a:t>
            </a:r>
            <a:r>
              <a:rPr lang="ja-JP" altLang="en-US" sz="1200" dirty="0"/>
              <a:t>満点</a:t>
            </a:r>
            <a:r>
              <a:rPr lang="en-US" altLang="ja-JP" sz="1200" dirty="0"/>
              <a:t>100</a:t>
            </a:r>
            <a:r>
              <a:rPr lang="ja-JP" altLang="en-US" sz="1200" dirty="0"/>
              <a:t>点、平均点</a:t>
            </a:r>
            <a:r>
              <a:rPr lang="en-US" altLang="ja-JP" sz="1200" dirty="0"/>
              <a:t>86.9</a:t>
            </a:r>
            <a:r>
              <a:rPr lang="ja-JP" altLang="en-US" sz="1200" dirty="0"/>
              <a:t>点、得点率</a:t>
            </a:r>
            <a:r>
              <a:rPr lang="en-US" altLang="ja-JP" sz="1200" dirty="0"/>
              <a:t>86.9%)</a:t>
            </a:r>
            <a:endParaRPr lang="ja-JP" altLang="en-US" sz="1200" dirty="0"/>
          </a:p>
        </c:rich>
      </c:tx>
      <c:layout>
        <c:manualLayout>
          <c:xMode val="edge"/>
          <c:yMode val="edge"/>
          <c:x val="0.23349919154808244"/>
          <c:y val="1.6842990012887214E-2"/>
        </c:manualLayout>
      </c:layout>
      <c:overlay val="0"/>
      <c:spPr>
        <a:noFill/>
        <a:ln>
          <a:noFill/>
        </a:ln>
        <a:effectLst/>
      </c:spPr>
      <c:txPr>
        <a:bodyPr rot="0" spcFirstLastPara="1" vertOverflow="ellipsis" vert="horz" wrap="square" anchor="ctr" anchorCtr="1"/>
        <a:lstStyle/>
        <a:p>
          <a:pPr>
            <a:defRPr sz="1200" b="0" i="0" u="none" strike="noStrike" kern="1200" spc="0" baseline="0">
              <a:solidFill>
                <a:schemeClr val="tx1">
                  <a:lumMod val="65000"/>
                  <a:lumOff val="35000"/>
                </a:schemeClr>
              </a:solidFill>
              <a:latin typeface="+mn-lt"/>
              <a:ea typeface="+mn-ea"/>
              <a:cs typeface="+mn-cs"/>
            </a:defRPr>
          </a:pPr>
          <a:endParaRPr lang="ja-JP"/>
        </a:p>
      </c:txPr>
    </c:title>
    <c:autoTitleDeleted val="0"/>
    <c:plotArea>
      <c:layout>
        <c:manualLayout>
          <c:layoutTarget val="inner"/>
          <c:xMode val="edge"/>
          <c:yMode val="edge"/>
          <c:x val="4.104504733441941E-2"/>
          <c:y val="8.3130144945293097E-2"/>
          <c:w val="0.93948833259295361"/>
          <c:h val="0.78698607300370693"/>
        </c:manualLayout>
      </c:layout>
      <c:barChart>
        <c:barDir val="col"/>
        <c:grouping val="clustered"/>
        <c:varyColors val="0"/>
        <c:ser>
          <c:idx val="1"/>
          <c:order val="0"/>
          <c:tx>
            <c:strRef>
              <c:f>'Ⅱ（3）'!$P$10</c:f>
              <c:strCache>
                <c:ptCount val="1"/>
                <c:pt idx="0">
                  <c:v>(3)生活支援体制整備等：推進(満点100点、平均点86.9点、得点率86.9％)</c:v>
                </c:pt>
              </c:strCache>
            </c:strRef>
          </c:tx>
          <c:spPr>
            <a:solidFill>
              <a:schemeClr val="tx2">
                <a:lumMod val="60000"/>
                <a:lumOff val="40000"/>
              </a:schemeClr>
            </a:solidFill>
            <a:ln w="6350">
              <a:solidFill>
                <a:schemeClr val="bg1">
                  <a:lumMod val="50000"/>
                </a:schemeClr>
              </a:solidFill>
            </a:ln>
            <a:effectLst/>
          </c:spPr>
          <c:invertIfNegative val="0"/>
          <c:dLbls>
            <c:dLbl>
              <c:idx val="47"/>
              <c:numFmt formatCode="#,##0.0_);[Red]\(#,##0.0\)" sourceLinked="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solidFill>
                      <a:latin typeface="+mn-lt"/>
                      <a:ea typeface="+mn-ea"/>
                      <a:cs typeface="+mn-cs"/>
                    </a:defRPr>
                  </a:pPr>
                  <a:endParaRPr lang="ja-JP"/>
                </a:p>
              </c:txPr>
              <c:showLegendKey val="0"/>
              <c:showVal val="1"/>
              <c:showCatName val="0"/>
              <c:showSerName val="0"/>
              <c:showPercent val="0"/>
              <c:showBubbleSize val="0"/>
              <c:extLst>
                <c:ext xmlns:c16="http://schemas.microsoft.com/office/drawing/2014/chart" uri="{C3380CC4-5D6E-409C-BE32-E72D297353CC}">
                  <c16:uniqueId val="{00000000-FBE7-4E6E-8DB7-6D3B60693813}"/>
                </c:ext>
              </c:extLst>
            </c:dLbl>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solidFill>
                    <a:latin typeface="+mn-lt"/>
                    <a:ea typeface="+mn-ea"/>
                    <a:cs typeface="+mn-cs"/>
                  </a:defRPr>
                </a:pPr>
                <a:endParaRPr lang="ja-JP"/>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'Ⅱ（3）'!$O$11:$O$58</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平均</c:v>
                </c:pt>
              </c:strCache>
            </c:strRef>
          </c:cat>
          <c:val>
            <c:numRef>
              <c:f>'Ⅱ（3）'!$P$11:$P$58</c:f>
              <c:numCache>
                <c:formatCode>General</c:formatCode>
                <c:ptCount val="48"/>
                <c:pt idx="0">
                  <c:v>85</c:v>
                </c:pt>
                <c:pt idx="1">
                  <c:v>100</c:v>
                </c:pt>
                <c:pt idx="2">
                  <c:v>70</c:v>
                </c:pt>
                <c:pt idx="3">
                  <c:v>85</c:v>
                </c:pt>
                <c:pt idx="4">
                  <c:v>55</c:v>
                </c:pt>
                <c:pt idx="5">
                  <c:v>85</c:v>
                </c:pt>
                <c:pt idx="6">
                  <c:v>70</c:v>
                </c:pt>
                <c:pt idx="7">
                  <c:v>85</c:v>
                </c:pt>
                <c:pt idx="8">
                  <c:v>85</c:v>
                </c:pt>
                <c:pt idx="9">
                  <c:v>90</c:v>
                </c:pt>
                <c:pt idx="10">
                  <c:v>100</c:v>
                </c:pt>
                <c:pt idx="11">
                  <c:v>70</c:v>
                </c:pt>
                <c:pt idx="12">
                  <c:v>85</c:v>
                </c:pt>
                <c:pt idx="13">
                  <c:v>100</c:v>
                </c:pt>
                <c:pt idx="14">
                  <c:v>100</c:v>
                </c:pt>
                <c:pt idx="15">
                  <c:v>85</c:v>
                </c:pt>
                <c:pt idx="16">
                  <c:v>100</c:v>
                </c:pt>
                <c:pt idx="17">
                  <c:v>85</c:v>
                </c:pt>
                <c:pt idx="18">
                  <c:v>85</c:v>
                </c:pt>
                <c:pt idx="19">
                  <c:v>85</c:v>
                </c:pt>
                <c:pt idx="20">
                  <c:v>100</c:v>
                </c:pt>
                <c:pt idx="21">
                  <c:v>100</c:v>
                </c:pt>
                <c:pt idx="22">
                  <c:v>85</c:v>
                </c:pt>
                <c:pt idx="23">
                  <c:v>100</c:v>
                </c:pt>
                <c:pt idx="24">
                  <c:v>70</c:v>
                </c:pt>
                <c:pt idx="25">
                  <c:v>100</c:v>
                </c:pt>
                <c:pt idx="26">
                  <c:v>100</c:v>
                </c:pt>
                <c:pt idx="27">
                  <c:v>100</c:v>
                </c:pt>
                <c:pt idx="28">
                  <c:v>70</c:v>
                </c:pt>
                <c:pt idx="29">
                  <c:v>85</c:v>
                </c:pt>
                <c:pt idx="30">
                  <c:v>85</c:v>
                </c:pt>
                <c:pt idx="31">
                  <c:v>85</c:v>
                </c:pt>
                <c:pt idx="32">
                  <c:v>85</c:v>
                </c:pt>
                <c:pt idx="33">
                  <c:v>90</c:v>
                </c:pt>
                <c:pt idx="34">
                  <c:v>100</c:v>
                </c:pt>
                <c:pt idx="35">
                  <c:v>100</c:v>
                </c:pt>
                <c:pt idx="36">
                  <c:v>85</c:v>
                </c:pt>
                <c:pt idx="37">
                  <c:v>50</c:v>
                </c:pt>
                <c:pt idx="38">
                  <c:v>85</c:v>
                </c:pt>
                <c:pt idx="39">
                  <c:v>90</c:v>
                </c:pt>
                <c:pt idx="40">
                  <c:v>85</c:v>
                </c:pt>
                <c:pt idx="41">
                  <c:v>85</c:v>
                </c:pt>
                <c:pt idx="42">
                  <c:v>100</c:v>
                </c:pt>
                <c:pt idx="43">
                  <c:v>100</c:v>
                </c:pt>
                <c:pt idx="44">
                  <c:v>75</c:v>
                </c:pt>
                <c:pt idx="45">
                  <c:v>70</c:v>
                </c:pt>
                <c:pt idx="46">
                  <c:v>100</c:v>
                </c:pt>
                <c:pt idx="47">
                  <c:v>86.914893617021278</c:v>
                </c:pt>
              </c:numCache>
            </c:numRef>
          </c:val>
          <c:extLst>
            <c:ext xmlns:c16="http://schemas.microsoft.com/office/drawing/2014/chart" uri="{C3380CC4-5D6E-409C-BE32-E72D297353CC}">
              <c16:uniqueId val="{00000001-FBE7-4E6E-8DB7-6D3B60693813}"/>
            </c:ext>
          </c:extLst>
        </c:ser>
        <c:dLbls>
          <c:showLegendKey val="0"/>
          <c:showVal val="0"/>
          <c:showCatName val="0"/>
          <c:showSerName val="0"/>
          <c:showPercent val="0"/>
          <c:showBubbleSize val="0"/>
        </c:dLbls>
        <c:gapWidth val="80"/>
        <c:axId val="548323672"/>
        <c:axId val="548327608"/>
      </c:barChart>
      <c:lineChart>
        <c:grouping val="standard"/>
        <c:varyColors val="0"/>
        <c:ser>
          <c:idx val="2"/>
          <c:order val="1"/>
          <c:tx>
            <c:strRef>
              <c:f>'Ⅱ（3）'!$Q$10</c:f>
              <c:strCache>
                <c:ptCount val="1"/>
                <c:pt idx="0">
                  <c:v>平均</c:v>
                </c:pt>
              </c:strCache>
            </c:strRef>
          </c:tx>
          <c:spPr>
            <a:ln w="19050" cap="rnd">
              <a:solidFill>
                <a:srgbClr val="FF0000"/>
              </a:solidFill>
              <a:prstDash val="sysDash"/>
              <a:round/>
            </a:ln>
            <a:effectLst/>
          </c:spPr>
          <c:marker>
            <c:symbol val="none"/>
          </c:marker>
          <c:cat>
            <c:strRef>
              <c:f>'Ⅱ（3）'!$O$11:$O$58</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平均</c:v>
                </c:pt>
              </c:strCache>
            </c:strRef>
          </c:cat>
          <c:val>
            <c:numRef>
              <c:f>'Ⅱ（3）'!$Q$11:$Q$58</c:f>
              <c:numCache>
                <c:formatCode>General</c:formatCode>
                <c:ptCount val="48"/>
                <c:pt idx="0">
                  <c:v>86.914893617021278</c:v>
                </c:pt>
                <c:pt idx="1">
                  <c:v>86.914893617021278</c:v>
                </c:pt>
                <c:pt idx="2">
                  <c:v>86.914893617021278</c:v>
                </c:pt>
                <c:pt idx="3">
                  <c:v>86.914893617021278</c:v>
                </c:pt>
                <c:pt idx="4">
                  <c:v>86.914893617021278</c:v>
                </c:pt>
                <c:pt idx="5">
                  <c:v>86.914893617021278</c:v>
                </c:pt>
                <c:pt idx="6">
                  <c:v>86.914893617021278</c:v>
                </c:pt>
                <c:pt idx="7">
                  <c:v>86.914893617021278</c:v>
                </c:pt>
                <c:pt idx="8">
                  <c:v>86.914893617021278</c:v>
                </c:pt>
                <c:pt idx="9">
                  <c:v>86.914893617021278</c:v>
                </c:pt>
                <c:pt idx="10">
                  <c:v>86.914893617021278</c:v>
                </c:pt>
                <c:pt idx="11">
                  <c:v>86.914893617021278</c:v>
                </c:pt>
                <c:pt idx="12">
                  <c:v>86.914893617021278</c:v>
                </c:pt>
                <c:pt idx="13">
                  <c:v>86.914893617021278</c:v>
                </c:pt>
                <c:pt idx="14">
                  <c:v>86.914893617021278</c:v>
                </c:pt>
                <c:pt idx="15">
                  <c:v>86.914893617021278</c:v>
                </c:pt>
                <c:pt idx="16">
                  <c:v>86.914893617021278</c:v>
                </c:pt>
                <c:pt idx="17">
                  <c:v>86.914893617021278</c:v>
                </c:pt>
                <c:pt idx="18">
                  <c:v>86.914893617021278</c:v>
                </c:pt>
                <c:pt idx="19">
                  <c:v>86.914893617021278</c:v>
                </c:pt>
                <c:pt idx="20">
                  <c:v>86.914893617021278</c:v>
                </c:pt>
                <c:pt idx="21">
                  <c:v>86.914893617021278</c:v>
                </c:pt>
                <c:pt idx="22">
                  <c:v>86.914893617021278</c:v>
                </c:pt>
                <c:pt idx="23">
                  <c:v>86.914893617021278</c:v>
                </c:pt>
                <c:pt idx="24">
                  <c:v>86.914893617021278</c:v>
                </c:pt>
                <c:pt idx="25">
                  <c:v>86.914893617021278</c:v>
                </c:pt>
                <c:pt idx="26">
                  <c:v>86.914893617021278</c:v>
                </c:pt>
                <c:pt idx="27">
                  <c:v>86.914893617021278</c:v>
                </c:pt>
                <c:pt idx="28">
                  <c:v>86.914893617021278</c:v>
                </c:pt>
                <c:pt idx="29">
                  <c:v>86.914893617021278</c:v>
                </c:pt>
                <c:pt idx="30">
                  <c:v>86.914893617021278</c:v>
                </c:pt>
                <c:pt idx="31">
                  <c:v>86.914893617021278</c:v>
                </c:pt>
                <c:pt idx="32">
                  <c:v>86.914893617021278</c:v>
                </c:pt>
                <c:pt idx="33">
                  <c:v>86.914893617021278</c:v>
                </c:pt>
                <c:pt idx="34">
                  <c:v>86.914893617021278</c:v>
                </c:pt>
                <c:pt idx="35">
                  <c:v>86.914893617021278</c:v>
                </c:pt>
                <c:pt idx="36">
                  <c:v>86.914893617021278</c:v>
                </c:pt>
                <c:pt idx="37">
                  <c:v>86.914893617021278</c:v>
                </c:pt>
                <c:pt idx="38">
                  <c:v>86.914893617021278</c:v>
                </c:pt>
                <c:pt idx="39">
                  <c:v>86.914893617021278</c:v>
                </c:pt>
                <c:pt idx="40">
                  <c:v>86.914893617021278</c:v>
                </c:pt>
                <c:pt idx="41">
                  <c:v>86.914893617021278</c:v>
                </c:pt>
                <c:pt idx="42">
                  <c:v>86.914893617021278</c:v>
                </c:pt>
                <c:pt idx="43">
                  <c:v>86.914893617021278</c:v>
                </c:pt>
                <c:pt idx="44">
                  <c:v>86.914893617021278</c:v>
                </c:pt>
                <c:pt idx="45">
                  <c:v>86.914893617021278</c:v>
                </c:pt>
                <c:pt idx="46">
                  <c:v>86.914893617021278</c:v>
                </c:pt>
                <c:pt idx="47">
                  <c:v>86.914893617021278</c:v>
                </c:pt>
              </c:numCache>
            </c:numRef>
          </c:val>
          <c:smooth val="0"/>
          <c:extLst>
            <c:ext xmlns:c16="http://schemas.microsoft.com/office/drawing/2014/chart" uri="{C3380CC4-5D6E-409C-BE32-E72D297353CC}">
              <c16:uniqueId val="{00000002-FBE7-4E6E-8DB7-6D3B60693813}"/>
            </c:ext>
          </c:extLst>
        </c:ser>
        <c:dLbls>
          <c:showLegendKey val="0"/>
          <c:showVal val="0"/>
          <c:showCatName val="0"/>
          <c:showSerName val="0"/>
          <c:showPercent val="0"/>
          <c:showBubbleSize val="0"/>
        </c:dLbls>
        <c:marker val="1"/>
        <c:smooth val="0"/>
        <c:axId val="548323672"/>
        <c:axId val="548327608"/>
      </c:lineChart>
      <c:catAx>
        <c:axId val="548323672"/>
        <c:scaling>
          <c:orientation val="minMax"/>
        </c:scaling>
        <c:delete val="0"/>
        <c:axPos val="b"/>
        <c:numFmt formatCode="General" sourceLinked="1"/>
        <c:majorTickMark val="none"/>
        <c:minorTickMark val="none"/>
        <c:tickLblPos val="nextTo"/>
        <c:spPr>
          <a:noFill/>
          <a:ln w="9525" cap="flat" cmpd="sng" algn="ctr">
            <a:solidFill>
              <a:schemeClr val="bg1">
                <a:lumMod val="50000"/>
              </a:schemeClr>
            </a:solidFill>
            <a:round/>
          </a:ln>
          <a:effectLst/>
        </c:spPr>
        <c:txPr>
          <a:bodyPr rot="0" spcFirstLastPara="1" vertOverflow="ellipsis" vert="eaVert" wrap="square" anchor="ctr" anchorCtr="1"/>
          <a:lstStyle/>
          <a:p>
            <a:pPr>
              <a:defRPr sz="900" b="0" i="0" u="none" strike="noStrike" kern="1200" baseline="0">
                <a:solidFill>
                  <a:schemeClr val="tx1"/>
                </a:solidFill>
                <a:latin typeface="+mn-lt"/>
                <a:ea typeface="+mn-ea"/>
                <a:cs typeface="+mn-cs"/>
              </a:defRPr>
            </a:pPr>
            <a:endParaRPr lang="ja-JP"/>
          </a:p>
        </c:txPr>
        <c:crossAx val="548327608"/>
        <c:crosses val="autoZero"/>
        <c:auto val="1"/>
        <c:lblAlgn val="ctr"/>
        <c:lblOffset val="100"/>
        <c:noMultiLvlLbl val="0"/>
      </c:catAx>
      <c:valAx>
        <c:axId val="548327608"/>
        <c:scaling>
          <c:orientation val="minMax"/>
        </c:scaling>
        <c:delete val="0"/>
        <c:axPos val="l"/>
        <c:majorGridlines>
          <c:spPr>
            <a:ln w="9525" cap="flat" cmpd="sng" algn="ctr">
              <a:solidFill>
                <a:schemeClr val="tx1">
                  <a:lumMod val="15000"/>
                  <a:lumOff val="85000"/>
                </a:schemeClr>
              </a:solidFill>
              <a:round/>
            </a:ln>
            <a:effectLst/>
          </c:spPr>
        </c:majorGridlines>
        <c:numFmt formatCode="#,##0_);[Red]\(#,##0\)" sourceLinked="0"/>
        <c:majorTickMark val="none"/>
        <c:minorTickMark val="none"/>
        <c:tickLblPos val="nextTo"/>
        <c:spPr>
          <a:noFill/>
          <a:ln w="9525">
            <a:solidFill>
              <a:schemeClr val="bg1">
                <a:lumMod val="50000"/>
              </a:schemeClr>
            </a:solidFill>
          </a:ln>
          <a:effectLst/>
        </c:spPr>
        <c:txPr>
          <a:bodyPr rot="-60000000" spcFirstLastPara="1" vertOverflow="ellipsis" vert="horz" wrap="square" anchor="ctr" anchorCtr="1"/>
          <a:lstStyle/>
          <a:p>
            <a:pPr>
              <a:defRPr sz="800" b="0" i="0" u="none" strike="noStrike" kern="1200" baseline="0">
                <a:solidFill>
                  <a:schemeClr val="tx1"/>
                </a:solidFill>
                <a:latin typeface="+mn-lt"/>
                <a:ea typeface="+mn-ea"/>
                <a:cs typeface="+mn-cs"/>
              </a:defRPr>
            </a:pPr>
            <a:endParaRPr lang="ja-JP"/>
          </a:p>
        </c:txPr>
        <c:crossAx val="548323672"/>
        <c:crosses val="autoZero"/>
        <c:crossBetween val="between"/>
      </c:valAx>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w="3175" cap="flat" cmpd="sng" algn="ctr">
      <a:noFill/>
      <a:round/>
    </a:ln>
    <a:effectLst/>
  </c:spPr>
  <c:txPr>
    <a:bodyPr/>
    <a:lstStyle/>
    <a:p>
      <a:pPr>
        <a:defRPr/>
      </a:pPr>
      <a:endParaRPr lang="ja-JP"/>
    </a:p>
  </c:txPr>
  <c:externalData r:id="rId3">
    <c:autoUpdate val="0"/>
  </c:externalData>
</c:chartSpace>
</file>

<file path=ppt/charts/chart1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200" b="0" i="0" u="none" strike="noStrike" kern="1200" spc="0" baseline="0">
                <a:solidFill>
                  <a:schemeClr val="tx1">
                    <a:lumMod val="65000"/>
                    <a:lumOff val="35000"/>
                  </a:schemeClr>
                </a:solidFill>
                <a:latin typeface="+mn-lt"/>
                <a:ea typeface="+mn-ea"/>
                <a:cs typeface="+mn-cs"/>
              </a:defRPr>
            </a:pPr>
            <a:r>
              <a:rPr lang="en-US" altLang="ja-JP" sz="1200" dirty="0"/>
              <a:t>(3)</a:t>
            </a:r>
            <a:r>
              <a:rPr lang="ja-JP" altLang="en-US" sz="1200" dirty="0"/>
              <a:t>生活支援体制整備等</a:t>
            </a:r>
            <a:r>
              <a:rPr lang="en-US" altLang="ja-JP" sz="1200" dirty="0"/>
              <a:t>(</a:t>
            </a:r>
            <a:r>
              <a:rPr lang="ja-JP" altLang="en-US" sz="1200" dirty="0"/>
              <a:t>満点</a:t>
            </a:r>
            <a:r>
              <a:rPr lang="en-US" altLang="ja-JP" sz="1200" dirty="0"/>
              <a:t>70</a:t>
            </a:r>
            <a:r>
              <a:rPr lang="ja-JP" altLang="en-US" sz="1200" dirty="0"/>
              <a:t>点、平均点</a:t>
            </a:r>
            <a:r>
              <a:rPr lang="en-US" altLang="ja-JP" sz="1200" dirty="0"/>
              <a:t>68.1</a:t>
            </a:r>
            <a:r>
              <a:rPr lang="ja-JP" altLang="en-US" sz="1200" dirty="0"/>
              <a:t>点、得点率</a:t>
            </a:r>
            <a:r>
              <a:rPr lang="en-US" altLang="ja-JP" sz="1200" dirty="0"/>
              <a:t>97.3%)</a:t>
            </a:r>
            <a:endParaRPr lang="ja-JP" altLang="en-US" sz="1200" dirty="0"/>
          </a:p>
        </c:rich>
      </c:tx>
      <c:layout>
        <c:manualLayout>
          <c:xMode val="edge"/>
          <c:yMode val="edge"/>
          <c:x val="0.23349919154808244"/>
          <c:y val="1.6842990012887214E-2"/>
        </c:manualLayout>
      </c:layout>
      <c:overlay val="0"/>
      <c:spPr>
        <a:noFill/>
        <a:ln>
          <a:noFill/>
        </a:ln>
        <a:effectLst/>
      </c:spPr>
      <c:txPr>
        <a:bodyPr rot="0" spcFirstLastPara="1" vertOverflow="ellipsis" vert="horz" wrap="square" anchor="ctr" anchorCtr="1"/>
        <a:lstStyle/>
        <a:p>
          <a:pPr>
            <a:defRPr sz="1200" b="0" i="0" u="none" strike="noStrike" kern="1200" spc="0" baseline="0">
              <a:solidFill>
                <a:schemeClr val="tx1">
                  <a:lumMod val="65000"/>
                  <a:lumOff val="35000"/>
                </a:schemeClr>
              </a:solidFill>
              <a:latin typeface="+mn-lt"/>
              <a:ea typeface="+mn-ea"/>
              <a:cs typeface="+mn-cs"/>
            </a:defRPr>
          </a:pPr>
          <a:endParaRPr lang="ja-JP"/>
        </a:p>
      </c:txPr>
    </c:title>
    <c:autoTitleDeleted val="0"/>
    <c:plotArea>
      <c:layout>
        <c:manualLayout>
          <c:layoutTarget val="inner"/>
          <c:xMode val="edge"/>
          <c:yMode val="edge"/>
          <c:x val="4.104504733441941E-2"/>
          <c:y val="8.3130144945293097E-2"/>
          <c:w val="0.93948833259295361"/>
          <c:h val="0.78698607300370693"/>
        </c:manualLayout>
      </c:layout>
      <c:barChart>
        <c:barDir val="col"/>
        <c:grouping val="clustered"/>
        <c:varyColors val="0"/>
        <c:ser>
          <c:idx val="1"/>
          <c:order val="0"/>
          <c:tx>
            <c:strRef>
              <c:f>'Ⅱ（3）'!$R$10</c:f>
              <c:strCache>
                <c:ptCount val="1"/>
                <c:pt idx="0">
                  <c:v>(3)生活支援体制整備等：支援(満点70点、平均点68.1点、得点率97.3％)</c:v>
                </c:pt>
              </c:strCache>
            </c:strRef>
          </c:tx>
          <c:spPr>
            <a:solidFill>
              <a:schemeClr val="tx2">
                <a:lumMod val="60000"/>
                <a:lumOff val="40000"/>
              </a:schemeClr>
            </a:solidFill>
            <a:ln w="6350">
              <a:solidFill>
                <a:schemeClr val="bg1">
                  <a:lumMod val="50000"/>
                </a:schemeClr>
              </a:solidFill>
            </a:ln>
            <a:effectLst/>
          </c:spPr>
          <c:invertIfNegative val="0"/>
          <c:dLbls>
            <c:dLbl>
              <c:idx val="47"/>
              <c:numFmt formatCode="#,##0.0_);[Red]\(#,##0.0\)" sourceLinked="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solidFill>
                      <a:latin typeface="+mn-lt"/>
                      <a:ea typeface="+mn-ea"/>
                      <a:cs typeface="+mn-cs"/>
                    </a:defRPr>
                  </a:pPr>
                  <a:endParaRPr lang="ja-JP"/>
                </a:p>
              </c:txPr>
              <c:showLegendKey val="0"/>
              <c:showVal val="1"/>
              <c:showCatName val="0"/>
              <c:showSerName val="0"/>
              <c:showPercent val="0"/>
              <c:showBubbleSize val="0"/>
              <c:extLst>
                <c:ext xmlns:c16="http://schemas.microsoft.com/office/drawing/2014/chart" uri="{C3380CC4-5D6E-409C-BE32-E72D297353CC}">
                  <c16:uniqueId val="{00000000-1167-4688-891D-761A5AE1BC18}"/>
                </c:ext>
              </c:extLst>
            </c:dLbl>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solidFill>
                    <a:latin typeface="+mn-lt"/>
                    <a:ea typeface="+mn-ea"/>
                    <a:cs typeface="+mn-cs"/>
                  </a:defRPr>
                </a:pPr>
                <a:endParaRPr lang="ja-JP"/>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'Ⅱ（3）'!$O$11:$O$58</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平均</c:v>
                </c:pt>
              </c:strCache>
            </c:strRef>
          </c:cat>
          <c:val>
            <c:numRef>
              <c:f>'Ⅱ（3）'!$R$11:$R$58</c:f>
              <c:numCache>
                <c:formatCode>General</c:formatCode>
                <c:ptCount val="48"/>
                <c:pt idx="0">
                  <c:v>70</c:v>
                </c:pt>
                <c:pt idx="1">
                  <c:v>70</c:v>
                </c:pt>
                <c:pt idx="2">
                  <c:v>70</c:v>
                </c:pt>
                <c:pt idx="3">
                  <c:v>70</c:v>
                </c:pt>
                <c:pt idx="4">
                  <c:v>40</c:v>
                </c:pt>
                <c:pt idx="5">
                  <c:v>70</c:v>
                </c:pt>
                <c:pt idx="6">
                  <c:v>70</c:v>
                </c:pt>
                <c:pt idx="7">
                  <c:v>70</c:v>
                </c:pt>
                <c:pt idx="8">
                  <c:v>70</c:v>
                </c:pt>
                <c:pt idx="9">
                  <c:v>60</c:v>
                </c:pt>
                <c:pt idx="10">
                  <c:v>70</c:v>
                </c:pt>
                <c:pt idx="11">
                  <c:v>70</c:v>
                </c:pt>
                <c:pt idx="12">
                  <c:v>70</c:v>
                </c:pt>
                <c:pt idx="13">
                  <c:v>70</c:v>
                </c:pt>
                <c:pt idx="14">
                  <c:v>70</c:v>
                </c:pt>
                <c:pt idx="15">
                  <c:v>70</c:v>
                </c:pt>
                <c:pt idx="16">
                  <c:v>70</c:v>
                </c:pt>
                <c:pt idx="17">
                  <c:v>70</c:v>
                </c:pt>
                <c:pt idx="18">
                  <c:v>70</c:v>
                </c:pt>
                <c:pt idx="19">
                  <c:v>70</c:v>
                </c:pt>
                <c:pt idx="20">
                  <c:v>70</c:v>
                </c:pt>
                <c:pt idx="21">
                  <c:v>70</c:v>
                </c:pt>
                <c:pt idx="22">
                  <c:v>70</c:v>
                </c:pt>
                <c:pt idx="23">
                  <c:v>70</c:v>
                </c:pt>
                <c:pt idx="24">
                  <c:v>70</c:v>
                </c:pt>
                <c:pt idx="25">
                  <c:v>70</c:v>
                </c:pt>
                <c:pt idx="26">
                  <c:v>70</c:v>
                </c:pt>
                <c:pt idx="27">
                  <c:v>70</c:v>
                </c:pt>
                <c:pt idx="28">
                  <c:v>70</c:v>
                </c:pt>
                <c:pt idx="29">
                  <c:v>70</c:v>
                </c:pt>
                <c:pt idx="30">
                  <c:v>70</c:v>
                </c:pt>
                <c:pt idx="31">
                  <c:v>70</c:v>
                </c:pt>
                <c:pt idx="32">
                  <c:v>70</c:v>
                </c:pt>
                <c:pt idx="33">
                  <c:v>60</c:v>
                </c:pt>
                <c:pt idx="34">
                  <c:v>70</c:v>
                </c:pt>
                <c:pt idx="35">
                  <c:v>70</c:v>
                </c:pt>
                <c:pt idx="36">
                  <c:v>70</c:v>
                </c:pt>
                <c:pt idx="37">
                  <c:v>50</c:v>
                </c:pt>
                <c:pt idx="38">
                  <c:v>70</c:v>
                </c:pt>
                <c:pt idx="39">
                  <c:v>60</c:v>
                </c:pt>
                <c:pt idx="40">
                  <c:v>70</c:v>
                </c:pt>
                <c:pt idx="41">
                  <c:v>70</c:v>
                </c:pt>
                <c:pt idx="42">
                  <c:v>70</c:v>
                </c:pt>
                <c:pt idx="43">
                  <c:v>70</c:v>
                </c:pt>
                <c:pt idx="44">
                  <c:v>60</c:v>
                </c:pt>
                <c:pt idx="45">
                  <c:v>70</c:v>
                </c:pt>
                <c:pt idx="46">
                  <c:v>70</c:v>
                </c:pt>
                <c:pt idx="47">
                  <c:v>68.085106382978722</c:v>
                </c:pt>
              </c:numCache>
            </c:numRef>
          </c:val>
          <c:extLst>
            <c:ext xmlns:c16="http://schemas.microsoft.com/office/drawing/2014/chart" uri="{C3380CC4-5D6E-409C-BE32-E72D297353CC}">
              <c16:uniqueId val="{00000001-1167-4688-891D-761A5AE1BC18}"/>
            </c:ext>
          </c:extLst>
        </c:ser>
        <c:dLbls>
          <c:showLegendKey val="0"/>
          <c:showVal val="0"/>
          <c:showCatName val="0"/>
          <c:showSerName val="0"/>
          <c:showPercent val="0"/>
          <c:showBubbleSize val="0"/>
        </c:dLbls>
        <c:gapWidth val="80"/>
        <c:axId val="548323672"/>
        <c:axId val="548327608"/>
      </c:barChart>
      <c:lineChart>
        <c:grouping val="standard"/>
        <c:varyColors val="0"/>
        <c:ser>
          <c:idx val="2"/>
          <c:order val="1"/>
          <c:tx>
            <c:strRef>
              <c:f>'Ⅱ（3）'!$S$10</c:f>
              <c:strCache>
                <c:ptCount val="1"/>
                <c:pt idx="0">
                  <c:v>平均</c:v>
                </c:pt>
              </c:strCache>
            </c:strRef>
          </c:tx>
          <c:spPr>
            <a:ln w="19050" cap="rnd">
              <a:solidFill>
                <a:srgbClr val="FF0000"/>
              </a:solidFill>
              <a:prstDash val="sysDash"/>
              <a:round/>
            </a:ln>
            <a:effectLst/>
          </c:spPr>
          <c:marker>
            <c:symbol val="none"/>
          </c:marker>
          <c:cat>
            <c:strRef>
              <c:f>'Ⅱ（3）'!$O$11:$O$58</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平均</c:v>
                </c:pt>
              </c:strCache>
            </c:strRef>
          </c:cat>
          <c:val>
            <c:numRef>
              <c:f>'Ⅱ（3）'!$S$11:$S$58</c:f>
              <c:numCache>
                <c:formatCode>General</c:formatCode>
                <c:ptCount val="48"/>
                <c:pt idx="0">
                  <c:v>68.085106382978722</c:v>
                </c:pt>
                <c:pt idx="1">
                  <c:v>68.085106382978722</c:v>
                </c:pt>
                <c:pt idx="2">
                  <c:v>68.085106382978722</c:v>
                </c:pt>
                <c:pt idx="3">
                  <c:v>68.085106382978722</c:v>
                </c:pt>
                <c:pt idx="4">
                  <c:v>68.085106382978722</c:v>
                </c:pt>
                <c:pt idx="5">
                  <c:v>68.085106382978722</c:v>
                </c:pt>
                <c:pt idx="6">
                  <c:v>68.085106382978722</c:v>
                </c:pt>
                <c:pt idx="7">
                  <c:v>68.085106382978722</c:v>
                </c:pt>
                <c:pt idx="8">
                  <c:v>68.085106382978722</c:v>
                </c:pt>
                <c:pt idx="9">
                  <c:v>68.085106382978722</c:v>
                </c:pt>
                <c:pt idx="10">
                  <c:v>68.085106382978722</c:v>
                </c:pt>
                <c:pt idx="11">
                  <c:v>68.085106382978722</c:v>
                </c:pt>
                <c:pt idx="12">
                  <c:v>68.085106382978722</c:v>
                </c:pt>
                <c:pt idx="13">
                  <c:v>68.085106382978722</c:v>
                </c:pt>
                <c:pt idx="14">
                  <c:v>68.085106382978722</c:v>
                </c:pt>
                <c:pt idx="15">
                  <c:v>68.085106382978722</c:v>
                </c:pt>
                <c:pt idx="16">
                  <c:v>68.085106382978722</c:v>
                </c:pt>
                <c:pt idx="17">
                  <c:v>68.085106382978722</c:v>
                </c:pt>
                <c:pt idx="18">
                  <c:v>68.085106382978722</c:v>
                </c:pt>
                <c:pt idx="19">
                  <c:v>68.085106382978722</c:v>
                </c:pt>
                <c:pt idx="20">
                  <c:v>68.085106382978722</c:v>
                </c:pt>
                <c:pt idx="21">
                  <c:v>68.085106382978722</c:v>
                </c:pt>
                <c:pt idx="22">
                  <c:v>68.085106382978722</c:v>
                </c:pt>
                <c:pt idx="23">
                  <c:v>68.085106382978722</c:v>
                </c:pt>
                <c:pt idx="24">
                  <c:v>68.085106382978722</c:v>
                </c:pt>
                <c:pt idx="25">
                  <c:v>68.085106382978722</c:v>
                </c:pt>
                <c:pt idx="26">
                  <c:v>68.085106382978722</c:v>
                </c:pt>
                <c:pt idx="27">
                  <c:v>68.085106382978722</c:v>
                </c:pt>
                <c:pt idx="28">
                  <c:v>68.085106382978722</c:v>
                </c:pt>
                <c:pt idx="29">
                  <c:v>68.085106382978722</c:v>
                </c:pt>
                <c:pt idx="30">
                  <c:v>68.085106382978722</c:v>
                </c:pt>
                <c:pt idx="31">
                  <c:v>68.085106382978722</c:v>
                </c:pt>
                <c:pt idx="32">
                  <c:v>68.085106382978722</c:v>
                </c:pt>
                <c:pt idx="33">
                  <c:v>68.085106382978722</c:v>
                </c:pt>
                <c:pt idx="34">
                  <c:v>68.085106382978722</c:v>
                </c:pt>
                <c:pt idx="35">
                  <c:v>68.085106382978722</c:v>
                </c:pt>
                <c:pt idx="36">
                  <c:v>68.085106382978722</c:v>
                </c:pt>
                <c:pt idx="37">
                  <c:v>68.085106382978722</c:v>
                </c:pt>
                <c:pt idx="38">
                  <c:v>68.085106382978722</c:v>
                </c:pt>
                <c:pt idx="39">
                  <c:v>68.085106382978722</c:v>
                </c:pt>
                <c:pt idx="40">
                  <c:v>68.085106382978722</c:v>
                </c:pt>
                <c:pt idx="41">
                  <c:v>68.085106382978722</c:v>
                </c:pt>
                <c:pt idx="42">
                  <c:v>68.085106382978722</c:v>
                </c:pt>
                <c:pt idx="43">
                  <c:v>68.085106382978722</c:v>
                </c:pt>
                <c:pt idx="44">
                  <c:v>68.085106382978722</c:v>
                </c:pt>
                <c:pt idx="45">
                  <c:v>68.085106382978722</c:v>
                </c:pt>
                <c:pt idx="46">
                  <c:v>68.085106382978722</c:v>
                </c:pt>
                <c:pt idx="47">
                  <c:v>68.085106382978722</c:v>
                </c:pt>
              </c:numCache>
            </c:numRef>
          </c:val>
          <c:smooth val="0"/>
          <c:extLst>
            <c:ext xmlns:c16="http://schemas.microsoft.com/office/drawing/2014/chart" uri="{C3380CC4-5D6E-409C-BE32-E72D297353CC}">
              <c16:uniqueId val="{00000002-1167-4688-891D-761A5AE1BC18}"/>
            </c:ext>
          </c:extLst>
        </c:ser>
        <c:dLbls>
          <c:showLegendKey val="0"/>
          <c:showVal val="0"/>
          <c:showCatName val="0"/>
          <c:showSerName val="0"/>
          <c:showPercent val="0"/>
          <c:showBubbleSize val="0"/>
        </c:dLbls>
        <c:marker val="1"/>
        <c:smooth val="0"/>
        <c:axId val="548323672"/>
        <c:axId val="548327608"/>
      </c:lineChart>
      <c:catAx>
        <c:axId val="548323672"/>
        <c:scaling>
          <c:orientation val="minMax"/>
        </c:scaling>
        <c:delete val="0"/>
        <c:axPos val="b"/>
        <c:numFmt formatCode="General" sourceLinked="1"/>
        <c:majorTickMark val="none"/>
        <c:minorTickMark val="none"/>
        <c:tickLblPos val="nextTo"/>
        <c:spPr>
          <a:noFill/>
          <a:ln w="9525" cap="flat" cmpd="sng" algn="ctr">
            <a:solidFill>
              <a:schemeClr val="bg1">
                <a:lumMod val="50000"/>
              </a:schemeClr>
            </a:solidFill>
            <a:round/>
          </a:ln>
          <a:effectLst/>
        </c:spPr>
        <c:txPr>
          <a:bodyPr rot="0" spcFirstLastPara="1" vertOverflow="ellipsis" vert="eaVert" wrap="square" anchor="ctr" anchorCtr="1"/>
          <a:lstStyle/>
          <a:p>
            <a:pPr>
              <a:defRPr sz="900" b="0" i="0" u="none" strike="noStrike" kern="1200" baseline="0">
                <a:solidFill>
                  <a:schemeClr val="tx1"/>
                </a:solidFill>
                <a:latin typeface="+mn-lt"/>
                <a:ea typeface="+mn-ea"/>
                <a:cs typeface="+mn-cs"/>
              </a:defRPr>
            </a:pPr>
            <a:endParaRPr lang="ja-JP"/>
          </a:p>
        </c:txPr>
        <c:crossAx val="548327608"/>
        <c:crosses val="autoZero"/>
        <c:auto val="1"/>
        <c:lblAlgn val="ctr"/>
        <c:lblOffset val="100"/>
        <c:noMultiLvlLbl val="0"/>
      </c:catAx>
      <c:valAx>
        <c:axId val="548327608"/>
        <c:scaling>
          <c:orientation val="minMax"/>
        </c:scaling>
        <c:delete val="0"/>
        <c:axPos val="l"/>
        <c:majorGridlines>
          <c:spPr>
            <a:ln w="9525" cap="flat" cmpd="sng" algn="ctr">
              <a:solidFill>
                <a:schemeClr val="tx1">
                  <a:lumMod val="15000"/>
                  <a:lumOff val="85000"/>
                </a:schemeClr>
              </a:solidFill>
              <a:round/>
            </a:ln>
            <a:effectLst/>
          </c:spPr>
        </c:majorGridlines>
        <c:numFmt formatCode="#,##0_);[Red]\(#,##0\)" sourceLinked="0"/>
        <c:majorTickMark val="none"/>
        <c:minorTickMark val="none"/>
        <c:tickLblPos val="nextTo"/>
        <c:spPr>
          <a:noFill/>
          <a:ln w="9525">
            <a:solidFill>
              <a:schemeClr val="bg1">
                <a:lumMod val="50000"/>
              </a:schemeClr>
            </a:solidFill>
          </a:ln>
          <a:effectLst/>
        </c:spPr>
        <c:txPr>
          <a:bodyPr rot="-60000000" spcFirstLastPara="1" vertOverflow="ellipsis" vert="horz" wrap="square" anchor="ctr" anchorCtr="1"/>
          <a:lstStyle/>
          <a:p>
            <a:pPr>
              <a:defRPr sz="800" b="0" i="0" u="none" strike="noStrike" kern="1200" baseline="0">
                <a:solidFill>
                  <a:schemeClr val="tx1"/>
                </a:solidFill>
                <a:latin typeface="+mn-lt"/>
                <a:ea typeface="+mn-ea"/>
                <a:cs typeface="+mn-cs"/>
              </a:defRPr>
            </a:pPr>
            <a:endParaRPr lang="ja-JP"/>
          </a:p>
        </c:txPr>
        <c:crossAx val="548323672"/>
        <c:crosses val="autoZero"/>
        <c:crossBetween val="between"/>
      </c:valAx>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w="3175" cap="flat" cmpd="sng" algn="ctr">
      <a:noFill/>
      <a:round/>
    </a:ln>
    <a:effectLst/>
  </c:spPr>
  <c:txPr>
    <a:bodyPr/>
    <a:lstStyle/>
    <a:p>
      <a:pPr>
        <a:defRPr/>
      </a:pPr>
      <a:endParaRPr lang="ja-JP"/>
    </a:p>
  </c:txPr>
  <c:externalData r:id="rId3">
    <c:autoUpdate val="0"/>
  </c:externalData>
</c:chartSpace>
</file>

<file path=ppt/charts/chart1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4.104504733441941E-2"/>
          <c:y val="8.3130144945293097E-2"/>
          <c:w val="0.93948833259295361"/>
          <c:h val="0.78698607300370693"/>
        </c:manualLayout>
      </c:layout>
      <c:barChart>
        <c:barDir val="col"/>
        <c:grouping val="clustered"/>
        <c:varyColors val="0"/>
        <c:ser>
          <c:idx val="1"/>
          <c:order val="0"/>
          <c:tx>
            <c:strRef>
              <c:f>'Ⅱ（4）'!$S$10</c:f>
              <c:strCache>
                <c:ptCount val="1"/>
                <c:pt idx="0">
                  <c:v>(4）自立支援・重度化防止等に向けたリハビリテーション専門職等の活用(満点200点、平均点174.0点、得点率87.0％)</c:v>
                </c:pt>
              </c:strCache>
            </c:strRef>
          </c:tx>
          <c:spPr>
            <a:solidFill>
              <a:schemeClr val="tx2">
                <a:lumMod val="60000"/>
                <a:lumOff val="40000"/>
              </a:schemeClr>
            </a:solidFill>
            <a:ln w="6350">
              <a:solidFill>
                <a:schemeClr val="bg1">
                  <a:lumMod val="50000"/>
                </a:schemeClr>
              </a:solidFill>
            </a:ln>
            <a:effectLst/>
          </c:spPr>
          <c:invertIfNegative val="0"/>
          <c:dLbls>
            <c:dLbl>
              <c:idx val="47"/>
              <c:numFmt formatCode="#,##0.0_);[Red]\(#,##0.0\)" sourceLinked="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solidFill>
                      <a:latin typeface="+mn-lt"/>
                      <a:ea typeface="+mn-ea"/>
                      <a:cs typeface="+mn-cs"/>
                    </a:defRPr>
                  </a:pPr>
                  <a:endParaRPr lang="ja-JP"/>
                </a:p>
              </c:txPr>
              <c:showLegendKey val="0"/>
              <c:showVal val="1"/>
              <c:showCatName val="0"/>
              <c:showSerName val="0"/>
              <c:showPercent val="0"/>
              <c:showBubbleSize val="0"/>
              <c:extLst>
                <c:ext xmlns:c16="http://schemas.microsoft.com/office/drawing/2014/chart" uri="{C3380CC4-5D6E-409C-BE32-E72D297353CC}">
                  <c16:uniqueId val="{00000000-C99F-4DBE-8423-2AB2EF82BFC6}"/>
                </c:ext>
              </c:extLst>
            </c:dLbl>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solidFill>
                    <a:latin typeface="+mn-lt"/>
                    <a:ea typeface="+mn-ea"/>
                    <a:cs typeface="+mn-cs"/>
                  </a:defRPr>
                </a:pPr>
                <a:endParaRPr lang="ja-JP"/>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'Ⅱ（4）'!$P$11:$P$58</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平均</c:v>
                </c:pt>
              </c:strCache>
            </c:strRef>
          </c:cat>
          <c:val>
            <c:numRef>
              <c:f>'Ⅱ（4）'!$S$11:$S$58</c:f>
              <c:numCache>
                <c:formatCode>General</c:formatCode>
                <c:ptCount val="48"/>
                <c:pt idx="0">
                  <c:v>170</c:v>
                </c:pt>
                <c:pt idx="1">
                  <c:v>120</c:v>
                </c:pt>
                <c:pt idx="2">
                  <c:v>180</c:v>
                </c:pt>
                <c:pt idx="3">
                  <c:v>200</c:v>
                </c:pt>
                <c:pt idx="4">
                  <c:v>150</c:v>
                </c:pt>
                <c:pt idx="5">
                  <c:v>120</c:v>
                </c:pt>
                <c:pt idx="6">
                  <c:v>180</c:v>
                </c:pt>
                <c:pt idx="7">
                  <c:v>200</c:v>
                </c:pt>
                <c:pt idx="8">
                  <c:v>140</c:v>
                </c:pt>
                <c:pt idx="9">
                  <c:v>180</c:v>
                </c:pt>
                <c:pt idx="10">
                  <c:v>180</c:v>
                </c:pt>
                <c:pt idx="11">
                  <c:v>140</c:v>
                </c:pt>
                <c:pt idx="12">
                  <c:v>180</c:v>
                </c:pt>
                <c:pt idx="13">
                  <c:v>150</c:v>
                </c:pt>
                <c:pt idx="14">
                  <c:v>180</c:v>
                </c:pt>
                <c:pt idx="15">
                  <c:v>180</c:v>
                </c:pt>
                <c:pt idx="16">
                  <c:v>200</c:v>
                </c:pt>
                <c:pt idx="17">
                  <c:v>180</c:v>
                </c:pt>
                <c:pt idx="18">
                  <c:v>200</c:v>
                </c:pt>
                <c:pt idx="19">
                  <c:v>180</c:v>
                </c:pt>
                <c:pt idx="20">
                  <c:v>180</c:v>
                </c:pt>
                <c:pt idx="21">
                  <c:v>200</c:v>
                </c:pt>
                <c:pt idx="22">
                  <c:v>180</c:v>
                </c:pt>
                <c:pt idx="23">
                  <c:v>180</c:v>
                </c:pt>
                <c:pt idx="24">
                  <c:v>180</c:v>
                </c:pt>
                <c:pt idx="25">
                  <c:v>200</c:v>
                </c:pt>
                <c:pt idx="26">
                  <c:v>180</c:v>
                </c:pt>
                <c:pt idx="27">
                  <c:v>200</c:v>
                </c:pt>
                <c:pt idx="28">
                  <c:v>120</c:v>
                </c:pt>
                <c:pt idx="29">
                  <c:v>180</c:v>
                </c:pt>
                <c:pt idx="30">
                  <c:v>180</c:v>
                </c:pt>
                <c:pt idx="31">
                  <c:v>200</c:v>
                </c:pt>
                <c:pt idx="32">
                  <c:v>150</c:v>
                </c:pt>
                <c:pt idx="33">
                  <c:v>200</c:v>
                </c:pt>
                <c:pt idx="34">
                  <c:v>170</c:v>
                </c:pt>
                <c:pt idx="35">
                  <c:v>150</c:v>
                </c:pt>
                <c:pt idx="36">
                  <c:v>180</c:v>
                </c:pt>
                <c:pt idx="37">
                  <c:v>160</c:v>
                </c:pt>
                <c:pt idx="38">
                  <c:v>150</c:v>
                </c:pt>
                <c:pt idx="39">
                  <c:v>180</c:v>
                </c:pt>
                <c:pt idx="40">
                  <c:v>180</c:v>
                </c:pt>
                <c:pt idx="41">
                  <c:v>170</c:v>
                </c:pt>
                <c:pt idx="42">
                  <c:v>200</c:v>
                </c:pt>
                <c:pt idx="43">
                  <c:v>200</c:v>
                </c:pt>
                <c:pt idx="44">
                  <c:v>170</c:v>
                </c:pt>
                <c:pt idx="45">
                  <c:v>180</c:v>
                </c:pt>
                <c:pt idx="46">
                  <c:v>150</c:v>
                </c:pt>
                <c:pt idx="47">
                  <c:v>174.04255319148936</c:v>
                </c:pt>
              </c:numCache>
            </c:numRef>
          </c:val>
          <c:extLst>
            <c:ext xmlns:c16="http://schemas.microsoft.com/office/drawing/2014/chart" uri="{C3380CC4-5D6E-409C-BE32-E72D297353CC}">
              <c16:uniqueId val="{00000001-C99F-4DBE-8423-2AB2EF82BFC6}"/>
            </c:ext>
          </c:extLst>
        </c:ser>
        <c:dLbls>
          <c:showLegendKey val="0"/>
          <c:showVal val="0"/>
          <c:showCatName val="0"/>
          <c:showSerName val="0"/>
          <c:showPercent val="0"/>
          <c:showBubbleSize val="0"/>
        </c:dLbls>
        <c:gapWidth val="80"/>
        <c:axId val="548323672"/>
        <c:axId val="548327608"/>
      </c:barChart>
      <c:lineChart>
        <c:grouping val="standard"/>
        <c:varyColors val="0"/>
        <c:ser>
          <c:idx val="2"/>
          <c:order val="1"/>
          <c:tx>
            <c:strRef>
              <c:f>'Ⅱ（4）'!$T$10</c:f>
              <c:strCache>
                <c:ptCount val="1"/>
                <c:pt idx="0">
                  <c:v>平均</c:v>
                </c:pt>
              </c:strCache>
            </c:strRef>
          </c:tx>
          <c:spPr>
            <a:ln w="19050" cap="rnd">
              <a:solidFill>
                <a:srgbClr val="FF0000"/>
              </a:solidFill>
              <a:prstDash val="sysDash"/>
              <a:round/>
            </a:ln>
            <a:effectLst/>
          </c:spPr>
          <c:marker>
            <c:symbol val="none"/>
          </c:marker>
          <c:cat>
            <c:strRef>
              <c:f>'Ⅱ（4）'!$P$11:$P$58</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平均</c:v>
                </c:pt>
              </c:strCache>
            </c:strRef>
          </c:cat>
          <c:val>
            <c:numRef>
              <c:f>'Ⅱ（4）'!$T$11:$T$58</c:f>
              <c:numCache>
                <c:formatCode>General</c:formatCode>
                <c:ptCount val="48"/>
                <c:pt idx="0">
                  <c:v>174.04255319148936</c:v>
                </c:pt>
                <c:pt idx="1">
                  <c:v>174.04255319148936</c:v>
                </c:pt>
                <c:pt idx="2">
                  <c:v>174.04255319148936</c:v>
                </c:pt>
                <c:pt idx="3">
                  <c:v>174.04255319148936</c:v>
                </c:pt>
                <c:pt idx="4">
                  <c:v>174.04255319148936</c:v>
                </c:pt>
                <c:pt idx="5">
                  <c:v>174.04255319148936</c:v>
                </c:pt>
                <c:pt idx="6">
                  <c:v>174.04255319148936</c:v>
                </c:pt>
                <c:pt idx="7">
                  <c:v>174.04255319148936</c:v>
                </c:pt>
                <c:pt idx="8">
                  <c:v>174.04255319148936</c:v>
                </c:pt>
                <c:pt idx="9">
                  <c:v>174.04255319148936</c:v>
                </c:pt>
                <c:pt idx="10">
                  <c:v>174.04255319148936</c:v>
                </c:pt>
                <c:pt idx="11">
                  <c:v>174.04255319148936</c:v>
                </c:pt>
                <c:pt idx="12">
                  <c:v>174.04255319148936</c:v>
                </c:pt>
                <c:pt idx="13">
                  <c:v>174.04255319148936</c:v>
                </c:pt>
                <c:pt idx="14">
                  <c:v>174.04255319148936</c:v>
                </c:pt>
                <c:pt idx="15">
                  <c:v>174.04255319148936</c:v>
                </c:pt>
                <c:pt idx="16">
                  <c:v>174.04255319148936</c:v>
                </c:pt>
                <c:pt idx="17">
                  <c:v>174.04255319148936</c:v>
                </c:pt>
                <c:pt idx="18">
                  <c:v>174.04255319148936</c:v>
                </c:pt>
                <c:pt idx="19">
                  <c:v>174.04255319148936</c:v>
                </c:pt>
                <c:pt idx="20">
                  <c:v>174.04255319148936</c:v>
                </c:pt>
                <c:pt idx="21">
                  <c:v>174.04255319148936</c:v>
                </c:pt>
                <c:pt idx="22">
                  <c:v>174.04255319148936</c:v>
                </c:pt>
                <c:pt idx="23">
                  <c:v>174.04255319148936</c:v>
                </c:pt>
                <c:pt idx="24">
                  <c:v>174.04255319148936</c:v>
                </c:pt>
                <c:pt idx="25">
                  <c:v>174.04255319148936</c:v>
                </c:pt>
                <c:pt idx="26">
                  <c:v>174.04255319148936</c:v>
                </c:pt>
                <c:pt idx="27">
                  <c:v>174.04255319148936</c:v>
                </c:pt>
                <c:pt idx="28">
                  <c:v>174.04255319148936</c:v>
                </c:pt>
                <c:pt idx="29">
                  <c:v>174.04255319148936</c:v>
                </c:pt>
                <c:pt idx="30">
                  <c:v>174.04255319148936</c:v>
                </c:pt>
                <c:pt idx="31">
                  <c:v>174.04255319148936</c:v>
                </c:pt>
                <c:pt idx="32">
                  <c:v>174.04255319148936</c:v>
                </c:pt>
                <c:pt idx="33">
                  <c:v>174.04255319148936</c:v>
                </c:pt>
                <c:pt idx="34">
                  <c:v>174.04255319148936</c:v>
                </c:pt>
                <c:pt idx="35">
                  <c:v>174.04255319148936</c:v>
                </c:pt>
                <c:pt idx="36">
                  <c:v>174.04255319148936</c:v>
                </c:pt>
                <c:pt idx="37">
                  <c:v>174.04255319148936</c:v>
                </c:pt>
                <c:pt idx="38">
                  <c:v>174.04255319148936</c:v>
                </c:pt>
                <c:pt idx="39">
                  <c:v>174.04255319148936</c:v>
                </c:pt>
                <c:pt idx="40">
                  <c:v>174.04255319148936</c:v>
                </c:pt>
                <c:pt idx="41">
                  <c:v>174.04255319148936</c:v>
                </c:pt>
                <c:pt idx="42">
                  <c:v>174.04255319148936</c:v>
                </c:pt>
                <c:pt idx="43">
                  <c:v>174.04255319148936</c:v>
                </c:pt>
                <c:pt idx="44">
                  <c:v>174.04255319148936</c:v>
                </c:pt>
                <c:pt idx="45">
                  <c:v>174.04255319148936</c:v>
                </c:pt>
                <c:pt idx="46">
                  <c:v>174.04255319148936</c:v>
                </c:pt>
                <c:pt idx="47">
                  <c:v>174.04255319148936</c:v>
                </c:pt>
              </c:numCache>
            </c:numRef>
          </c:val>
          <c:smooth val="0"/>
          <c:extLst>
            <c:ext xmlns:c16="http://schemas.microsoft.com/office/drawing/2014/chart" uri="{C3380CC4-5D6E-409C-BE32-E72D297353CC}">
              <c16:uniqueId val="{00000002-C99F-4DBE-8423-2AB2EF82BFC6}"/>
            </c:ext>
          </c:extLst>
        </c:ser>
        <c:dLbls>
          <c:showLegendKey val="0"/>
          <c:showVal val="0"/>
          <c:showCatName val="0"/>
          <c:showSerName val="0"/>
          <c:showPercent val="0"/>
          <c:showBubbleSize val="0"/>
        </c:dLbls>
        <c:marker val="1"/>
        <c:smooth val="0"/>
        <c:axId val="548323672"/>
        <c:axId val="548327608"/>
      </c:lineChart>
      <c:catAx>
        <c:axId val="548323672"/>
        <c:scaling>
          <c:orientation val="minMax"/>
        </c:scaling>
        <c:delete val="0"/>
        <c:axPos val="b"/>
        <c:numFmt formatCode="General" sourceLinked="1"/>
        <c:majorTickMark val="none"/>
        <c:minorTickMark val="none"/>
        <c:tickLblPos val="nextTo"/>
        <c:spPr>
          <a:noFill/>
          <a:ln w="9525" cap="flat" cmpd="sng" algn="ctr">
            <a:solidFill>
              <a:schemeClr val="bg1">
                <a:lumMod val="50000"/>
              </a:schemeClr>
            </a:solidFill>
            <a:round/>
          </a:ln>
          <a:effectLst/>
        </c:spPr>
        <c:txPr>
          <a:bodyPr rot="0" spcFirstLastPara="1" vertOverflow="ellipsis" vert="eaVert" wrap="square" anchor="ctr" anchorCtr="1"/>
          <a:lstStyle/>
          <a:p>
            <a:pPr>
              <a:defRPr sz="900" b="0" i="0" u="none" strike="noStrike" kern="1200" baseline="0">
                <a:solidFill>
                  <a:schemeClr val="tx1"/>
                </a:solidFill>
                <a:latin typeface="+mn-lt"/>
                <a:ea typeface="+mn-ea"/>
                <a:cs typeface="+mn-cs"/>
              </a:defRPr>
            </a:pPr>
            <a:endParaRPr lang="ja-JP"/>
          </a:p>
        </c:txPr>
        <c:crossAx val="548327608"/>
        <c:crosses val="autoZero"/>
        <c:auto val="1"/>
        <c:lblAlgn val="ctr"/>
        <c:lblOffset val="100"/>
        <c:noMultiLvlLbl val="0"/>
      </c:catAx>
      <c:valAx>
        <c:axId val="548327608"/>
        <c:scaling>
          <c:orientation val="minMax"/>
        </c:scaling>
        <c:delete val="0"/>
        <c:axPos val="l"/>
        <c:majorGridlines>
          <c:spPr>
            <a:ln w="9525" cap="flat" cmpd="sng" algn="ctr">
              <a:solidFill>
                <a:schemeClr val="tx1">
                  <a:lumMod val="15000"/>
                  <a:lumOff val="85000"/>
                </a:schemeClr>
              </a:solidFill>
              <a:round/>
            </a:ln>
            <a:effectLst/>
          </c:spPr>
        </c:majorGridlines>
        <c:numFmt formatCode="#,##0_);[Red]\(#,##0\)" sourceLinked="0"/>
        <c:majorTickMark val="none"/>
        <c:minorTickMark val="none"/>
        <c:tickLblPos val="nextTo"/>
        <c:spPr>
          <a:noFill/>
          <a:ln w="9525">
            <a:solidFill>
              <a:schemeClr val="bg1">
                <a:lumMod val="50000"/>
              </a:schemeClr>
            </a:solidFill>
          </a:ln>
          <a:effectLst/>
        </c:spPr>
        <c:txPr>
          <a:bodyPr rot="-60000000" spcFirstLastPara="1" vertOverflow="ellipsis" vert="horz" wrap="square" anchor="ctr" anchorCtr="1"/>
          <a:lstStyle/>
          <a:p>
            <a:pPr>
              <a:defRPr sz="800" b="0" i="0" u="none" strike="noStrike" kern="1200" baseline="0">
                <a:solidFill>
                  <a:schemeClr val="tx1"/>
                </a:solidFill>
                <a:latin typeface="+mn-lt"/>
                <a:ea typeface="+mn-ea"/>
                <a:cs typeface="+mn-cs"/>
              </a:defRPr>
            </a:pPr>
            <a:endParaRPr lang="ja-JP"/>
          </a:p>
        </c:txPr>
        <c:crossAx val="548323672"/>
        <c:crosses val="autoZero"/>
        <c:crossBetween val="between"/>
      </c:valAx>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w="3175" cap="flat" cmpd="sng" algn="ctr">
      <a:noFill/>
      <a:round/>
    </a:ln>
    <a:effectLst/>
  </c:spPr>
  <c:txPr>
    <a:bodyPr/>
    <a:lstStyle/>
    <a:p>
      <a:pPr>
        <a:defRPr/>
      </a:pPr>
      <a:endParaRPr lang="ja-JP"/>
    </a:p>
  </c:txPr>
  <c:externalData r:id="rId3">
    <c:autoUpdate val="0"/>
  </c:externalData>
  <c:userShapes r:id="rId4"/>
</c:chartSpace>
</file>

<file path=ppt/charts/chart1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200" b="0" i="0" u="none" strike="noStrike" kern="1200" spc="0" baseline="0">
                <a:solidFill>
                  <a:schemeClr val="tx1">
                    <a:lumMod val="65000"/>
                    <a:lumOff val="35000"/>
                  </a:schemeClr>
                </a:solidFill>
                <a:latin typeface="+mn-lt"/>
                <a:ea typeface="+mn-ea"/>
                <a:cs typeface="+mn-cs"/>
              </a:defRPr>
            </a:pPr>
            <a:r>
              <a:rPr lang="en-US" altLang="ja-JP" sz="1200"/>
              <a:t>(4</a:t>
            </a:r>
            <a:r>
              <a:rPr lang="ja-JP" altLang="en-US" sz="1200"/>
              <a:t>）自立支援・重度化防止等に向けたリハビリテーション専門職等の活用</a:t>
            </a:r>
            <a:r>
              <a:rPr lang="en-US" altLang="ja-JP" sz="1200"/>
              <a:t>(</a:t>
            </a:r>
            <a:r>
              <a:rPr lang="ja-JP" altLang="en-US" sz="1200"/>
              <a:t>満点</a:t>
            </a:r>
            <a:r>
              <a:rPr lang="en-US" altLang="ja-JP" sz="1200"/>
              <a:t>100</a:t>
            </a:r>
            <a:r>
              <a:rPr lang="ja-JP" altLang="en-US" sz="1200"/>
              <a:t>点、平均点</a:t>
            </a:r>
            <a:r>
              <a:rPr lang="en-US" altLang="ja-JP" sz="1200"/>
              <a:t>87.0</a:t>
            </a:r>
            <a:r>
              <a:rPr lang="ja-JP" altLang="en-US" sz="1200"/>
              <a:t>点、得点率</a:t>
            </a:r>
            <a:r>
              <a:rPr lang="en-US" altLang="ja-JP" sz="1200"/>
              <a:t>87.0%)</a:t>
            </a:r>
            <a:endParaRPr lang="ja-JP" altLang="en-US" sz="1200"/>
          </a:p>
        </c:rich>
      </c:tx>
      <c:layout>
        <c:manualLayout>
          <c:xMode val="edge"/>
          <c:yMode val="edge"/>
          <c:x val="0.14190820111017824"/>
          <c:y val="3.4859634384770105E-2"/>
        </c:manualLayout>
      </c:layout>
      <c:overlay val="0"/>
      <c:spPr>
        <a:noFill/>
        <a:ln>
          <a:noFill/>
        </a:ln>
        <a:effectLst/>
      </c:spPr>
      <c:txPr>
        <a:bodyPr rot="0" spcFirstLastPara="1" vertOverflow="ellipsis" vert="horz" wrap="square" anchor="ctr" anchorCtr="1"/>
        <a:lstStyle/>
        <a:p>
          <a:pPr>
            <a:defRPr sz="1200" b="0" i="0" u="none" strike="noStrike" kern="1200" spc="0" baseline="0">
              <a:solidFill>
                <a:schemeClr val="tx1">
                  <a:lumMod val="65000"/>
                  <a:lumOff val="35000"/>
                </a:schemeClr>
              </a:solidFill>
              <a:latin typeface="+mn-lt"/>
              <a:ea typeface="+mn-ea"/>
              <a:cs typeface="+mn-cs"/>
            </a:defRPr>
          </a:pPr>
          <a:endParaRPr lang="ja-JP"/>
        </a:p>
      </c:txPr>
    </c:title>
    <c:autoTitleDeleted val="0"/>
    <c:plotArea>
      <c:layout>
        <c:manualLayout>
          <c:layoutTarget val="inner"/>
          <c:xMode val="edge"/>
          <c:yMode val="edge"/>
          <c:x val="4.104504733441941E-2"/>
          <c:y val="8.3130144945293097E-2"/>
          <c:w val="0.93948833259295361"/>
          <c:h val="0.78698607300370693"/>
        </c:manualLayout>
      </c:layout>
      <c:barChart>
        <c:barDir val="col"/>
        <c:grouping val="clustered"/>
        <c:varyColors val="0"/>
        <c:ser>
          <c:idx val="1"/>
          <c:order val="0"/>
          <c:tx>
            <c:strRef>
              <c:f>'Ⅱ（4）'!$Q$10</c:f>
              <c:strCache>
                <c:ptCount val="1"/>
                <c:pt idx="0">
                  <c:v>(4）自立支援・重度化防止等に向けたリハビリテーション専門職等の活用(満点100点、平均点87.0点、得点率87.0％)</c:v>
                </c:pt>
              </c:strCache>
            </c:strRef>
          </c:tx>
          <c:spPr>
            <a:solidFill>
              <a:schemeClr val="tx2">
                <a:lumMod val="60000"/>
                <a:lumOff val="40000"/>
              </a:schemeClr>
            </a:solidFill>
            <a:ln w="6350">
              <a:solidFill>
                <a:schemeClr val="bg1">
                  <a:lumMod val="50000"/>
                </a:schemeClr>
              </a:solidFill>
            </a:ln>
            <a:effectLst/>
          </c:spPr>
          <c:invertIfNegative val="0"/>
          <c:dLbls>
            <c:dLbl>
              <c:idx val="47"/>
              <c:numFmt formatCode="#,##0.0_);[Red]\(#,##0.0\)" sourceLinked="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solidFill>
                      <a:latin typeface="+mn-lt"/>
                      <a:ea typeface="+mn-ea"/>
                      <a:cs typeface="+mn-cs"/>
                    </a:defRPr>
                  </a:pPr>
                  <a:endParaRPr lang="ja-JP"/>
                </a:p>
              </c:txPr>
              <c:showLegendKey val="0"/>
              <c:showVal val="1"/>
              <c:showCatName val="0"/>
              <c:showSerName val="0"/>
              <c:showPercent val="0"/>
              <c:showBubbleSize val="0"/>
              <c:extLst>
                <c:ext xmlns:c16="http://schemas.microsoft.com/office/drawing/2014/chart" uri="{C3380CC4-5D6E-409C-BE32-E72D297353CC}">
                  <c16:uniqueId val="{00000000-7666-49BE-B07D-4A401F92FF53}"/>
                </c:ext>
              </c:extLst>
            </c:dLbl>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solidFill>
                    <a:latin typeface="+mn-lt"/>
                    <a:ea typeface="+mn-ea"/>
                    <a:cs typeface="+mn-cs"/>
                  </a:defRPr>
                </a:pPr>
                <a:endParaRPr lang="ja-JP"/>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'Ⅱ（4）'!$P$11:$P$58</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平均</c:v>
                </c:pt>
              </c:strCache>
            </c:strRef>
          </c:cat>
          <c:val>
            <c:numRef>
              <c:f>'Ⅱ（4）'!$Q$11:$Q$58</c:f>
              <c:numCache>
                <c:formatCode>General</c:formatCode>
                <c:ptCount val="48"/>
                <c:pt idx="0">
                  <c:v>85</c:v>
                </c:pt>
                <c:pt idx="1">
                  <c:v>60</c:v>
                </c:pt>
                <c:pt idx="2">
                  <c:v>90</c:v>
                </c:pt>
                <c:pt idx="3">
                  <c:v>100</c:v>
                </c:pt>
                <c:pt idx="4">
                  <c:v>75</c:v>
                </c:pt>
                <c:pt idx="5">
                  <c:v>60</c:v>
                </c:pt>
                <c:pt idx="6">
                  <c:v>90</c:v>
                </c:pt>
                <c:pt idx="7">
                  <c:v>100</c:v>
                </c:pt>
                <c:pt idx="8">
                  <c:v>70</c:v>
                </c:pt>
                <c:pt idx="9">
                  <c:v>90</c:v>
                </c:pt>
                <c:pt idx="10">
                  <c:v>90</c:v>
                </c:pt>
                <c:pt idx="11">
                  <c:v>70</c:v>
                </c:pt>
                <c:pt idx="12">
                  <c:v>90</c:v>
                </c:pt>
                <c:pt idx="13">
                  <c:v>75</c:v>
                </c:pt>
                <c:pt idx="14">
                  <c:v>90</c:v>
                </c:pt>
                <c:pt idx="15">
                  <c:v>90</c:v>
                </c:pt>
                <c:pt idx="16">
                  <c:v>100</c:v>
                </c:pt>
                <c:pt idx="17">
                  <c:v>90</c:v>
                </c:pt>
                <c:pt idx="18">
                  <c:v>100</c:v>
                </c:pt>
                <c:pt idx="19">
                  <c:v>90</c:v>
                </c:pt>
                <c:pt idx="20">
                  <c:v>90</c:v>
                </c:pt>
                <c:pt idx="21">
                  <c:v>100</c:v>
                </c:pt>
                <c:pt idx="22">
                  <c:v>90</c:v>
                </c:pt>
                <c:pt idx="23">
                  <c:v>90</c:v>
                </c:pt>
                <c:pt idx="24">
                  <c:v>90</c:v>
                </c:pt>
                <c:pt idx="25">
                  <c:v>100</c:v>
                </c:pt>
                <c:pt idx="26">
                  <c:v>90</c:v>
                </c:pt>
                <c:pt idx="27">
                  <c:v>100</c:v>
                </c:pt>
                <c:pt idx="28">
                  <c:v>60</c:v>
                </c:pt>
                <c:pt idx="29">
                  <c:v>90</c:v>
                </c:pt>
                <c:pt idx="30">
                  <c:v>90</c:v>
                </c:pt>
                <c:pt idx="31">
                  <c:v>100</c:v>
                </c:pt>
                <c:pt idx="32">
                  <c:v>75</c:v>
                </c:pt>
                <c:pt idx="33">
                  <c:v>100</c:v>
                </c:pt>
                <c:pt idx="34">
                  <c:v>85</c:v>
                </c:pt>
                <c:pt idx="35">
                  <c:v>75</c:v>
                </c:pt>
                <c:pt idx="36">
                  <c:v>90</c:v>
                </c:pt>
                <c:pt idx="37">
                  <c:v>80</c:v>
                </c:pt>
                <c:pt idx="38">
                  <c:v>75</c:v>
                </c:pt>
                <c:pt idx="39">
                  <c:v>90</c:v>
                </c:pt>
                <c:pt idx="40">
                  <c:v>90</c:v>
                </c:pt>
                <c:pt idx="41">
                  <c:v>85</c:v>
                </c:pt>
                <c:pt idx="42">
                  <c:v>100</c:v>
                </c:pt>
                <c:pt idx="43">
                  <c:v>100</c:v>
                </c:pt>
                <c:pt idx="44">
                  <c:v>85</c:v>
                </c:pt>
                <c:pt idx="45">
                  <c:v>90</c:v>
                </c:pt>
                <c:pt idx="46">
                  <c:v>75</c:v>
                </c:pt>
                <c:pt idx="47">
                  <c:v>87.021276595744681</c:v>
                </c:pt>
              </c:numCache>
            </c:numRef>
          </c:val>
          <c:extLst>
            <c:ext xmlns:c16="http://schemas.microsoft.com/office/drawing/2014/chart" uri="{C3380CC4-5D6E-409C-BE32-E72D297353CC}">
              <c16:uniqueId val="{00000001-7666-49BE-B07D-4A401F92FF53}"/>
            </c:ext>
          </c:extLst>
        </c:ser>
        <c:dLbls>
          <c:showLegendKey val="0"/>
          <c:showVal val="0"/>
          <c:showCatName val="0"/>
          <c:showSerName val="0"/>
          <c:showPercent val="0"/>
          <c:showBubbleSize val="0"/>
        </c:dLbls>
        <c:gapWidth val="80"/>
        <c:axId val="548323672"/>
        <c:axId val="548327608"/>
      </c:barChart>
      <c:lineChart>
        <c:grouping val="standard"/>
        <c:varyColors val="0"/>
        <c:ser>
          <c:idx val="2"/>
          <c:order val="1"/>
          <c:tx>
            <c:strRef>
              <c:f>'Ⅱ（4）'!$R$10</c:f>
              <c:strCache>
                <c:ptCount val="1"/>
                <c:pt idx="0">
                  <c:v>平均</c:v>
                </c:pt>
              </c:strCache>
            </c:strRef>
          </c:tx>
          <c:spPr>
            <a:ln w="19050" cap="rnd">
              <a:solidFill>
                <a:srgbClr val="FF0000"/>
              </a:solidFill>
              <a:prstDash val="sysDash"/>
              <a:round/>
            </a:ln>
            <a:effectLst/>
          </c:spPr>
          <c:marker>
            <c:symbol val="none"/>
          </c:marker>
          <c:cat>
            <c:strRef>
              <c:f>'Ⅱ（4）'!$P$11:$P$58</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平均</c:v>
                </c:pt>
              </c:strCache>
            </c:strRef>
          </c:cat>
          <c:val>
            <c:numRef>
              <c:f>'Ⅱ（4）'!$R$11:$R$58</c:f>
              <c:numCache>
                <c:formatCode>General</c:formatCode>
                <c:ptCount val="48"/>
                <c:pt idx="0">
                  <c:v>87.021276595744681</c:v>
                </c:pt>
                <c:pt idx="1">
                  <c:v>87.021276595744681</c:v>
                </c:pt>
                <c:pt idx="2">
                  <c:v>87.021276595744681</c:v>
                </c:pt>
                <c:pt idx="3">
                  <c:v>87.021276595744681</c:v>
                </c:pt>
                <c:pt idx="4">
                  <c:v>87.021276595744681</c:v>
                </c:pt>
                <c:pt idx="5">
                  <c:v>87.021276595744681</c:v>
                </c:pt>
                <c:pt idx="6">
                  <c:v>87.021276595744681</c:v>
                </c:pt>
                <c:pt idx="7">
                  <c:v>87.021276595744681</c:v>
                </c:pt>
                <c:pt idx="8">
                  <c:v>87.021276595744681</c:v>
                </c:pt>
                <c:pt idx="9">
                  <c:v>87.021276595744681</c:v>
                </c:pt>
                <c:pt idx="10">
                  <c:v>87.021276595744681</c:v>
                </c:pt>
                <c:pt idx="11">
                  <c:v>87.021276595744681</c:v>
                </c:pt>
                <c:pt idx="12">
                  <c:v>87.021276595744681</c:v>
                </c:pt>
                <c:pt idx="13">
                  <c:v>87.021276595744681</c:v>
                </c:pt>
                <c:pt idx="14">
                  <c:v>87.021276595744681</c:v>
                </c:pt>
                <c:pt idx="15">
                  <c:v>87.021276595744681</c:v>
                </c:pt>
                <c:pt idx="16">
                  <c:v>87.021276595744681</c:v>
                </c:pt>
                <c:pt idx="17">
                  <c:v>87.021276595744681</c:v>
                </c:pt>
                <c:pt idx="18">
                  <c:v>87.021276595744681</c:v>
                </c:pt>
                <c:pt idx="19">
                  <c:v>87.021276595744681</c:v>
                </c:pt>
                <c:pt idx="20">
                  <c:v>87.021276595744681</c:v>
                </c:pt>
                <c:pt idx="21">
                  <c:v>87.021276595744681</c:v>
                </c:pt>
                <c:pt idx="22">
                  <c:v>87.021276595744681</c:v>
                </c:pt>
                <c:pt idx="23">
                  <c:v>87.021276595744681</c:v>
                </c:pt>
                <c:pt idx="24">
                  <c:v>87.021276595744681</c:v>
                </c:pt>
                <c:pt idx="25">
                  <c:v>87.021276595744681</c:v>
                </c:pt>
                <c:pt idx="26">
                  <c:v>87.021276595744681</c:v>
                </c:pt>
                <c:pt idx="27">
                  <c:v>87.021276595744681</c:v>
                </c:pt>
                <c:pt idx="28">
                  <c:v>87.021276595744681</c:v>
                </c:pt>
                <c:pt idx="29">
                  <c:v>87.021276595744681</c:v>
                </c:pt>
                <c:pt idx="30">
                  <c:v>87.021276595744681</c:v>
                </c:pt>
                <c:pt idx="31">
                  <c:v>87.021276595744681</c:v>
                </c:pt>
                <c:pt idx="32">
                  <c:v>87.021276595744681</c:v>
                </c:pt>
                <c:pt idx="33">
                  <c:v>87.021276595744681</c:v>
                </c:pt>
                <c:pt idx="34">
                  <c:v>87.021276595744681</c:v>
                </c:pt>
                <c:pt idx="35">
                  <c:v>87.021276595744681</c:v>
                </c:pt>
                <c:pt idx="36">
                  <c:v>87.021276595744681</c:v>
                </c:pt>
                <c:pt idx="37">
                  <c:v>87.021276595744681</c:v>
                </c:pt>
                <c:pt idx="38">
                  <c:v>87.021276595744681</c:v>
                </c:pt>
                <c:pt idx="39">
                  <c:v>87.021276595744681</c:v>
                </c:pt>
                <c:pt idx="40">
                  <c:v>87.021276595744681</c:v>
                </c:pt>
                <c:pt idx="41">
                  <c:v>87.021276595744681</c:v>
                </c:pt>
                <c:pt idx="42">
                  <c:v>87.021276595744681</c:v>
                </c:pt>
                <c:pt idx="43">
                  <c:v>87.021276595744681</c:v>
                </c:pt>
                <c:pt idx="44">
                  <c:v>87.021276595744681</c:v>
                </c:pt>
                <c:pt idx="45">
                  <c:v>87.021276595744681</c:v>
                </c:pt>
                <c:pt idx="46">
                  <c:v>87.021276595744681</c:v>
                </c:pt>
                <c:pt idx="47">
                  <c:v>87.021276595744681</c:v>
                </c:pt>
              </c:numCache>
            </c:numRef>
          </c:val>
          <c:smooth val="0"/>
          <c:extLst>
            <c:ext xmlns:c16="http://schemas.microsoft.com/office/drawing/2014/chart" uri="{C3380CC4-5D6E-409C-BE32-E72D297353CC}">
              <c16:uniqueId val="{00000002-7666-49BE-B07D-4A401F92FF53}"/>
            </c:ext>
          </c:extLst>
        </c:ser>
        <c:dLbls>
          <c:showLegendKey val="0"/>
          <c:showVal val="0"/>
          <c:showCatName val="0"/>
          <c:showSerName val="0"/>
          <c:showPercent val="0"/>
          <c:showBubbleSize val="0"/>
        </c:dLbls>
        <c:marker val="1"/>
        <c:smooth val="0"/>
        <c:axId val="548323672"/>
        <c:axId val="548327608"/>
      </c:lineChart>
      <c:catAx>
        <c:axId val="548323672"/>
        <c:scaling>
          <c:orientation val="minMax"/>
        </c:scaling>
        <c:delete val="0"/>
        <c:axPos val="b"/>
        <c:numFmt formatCode="General" sourceLinked="1"/>
        <c:majorTickMark val="none"/>
        <c:minorTickMark val="none"/>
        <c:tickLblPos val="nextTo"/>
        <c:spPr>
          <a:noFill/>
          <a:ln w="9525" cap="flat" cmpd="sng" algn="ctr">
            <a:solidFill>
              <a:schemeClr val="bg1">
                <a:lumMod val="50000"/>
              </a:schemeClr>
            </a:solidFill>
            <a:round/>
          </a:ln>
          <a:effectLst/>
        </c:spPr>
        <c:txPr>
          <a:bodyPr rot="0" spcFirstLastPara="1" vertOverflow="ellipsis" vert="eaVert" wrap="square" anchor="ctr" anchorCtr="1"/>
          <a:lstStyle/>
          <a:p>
            <a:pPr>
              <a:defRPr sz="900" b="0" i="0" u="none" strike="noStrike" kern="1200" baseline="0">
                <a:solidFill>
                  <a:schemeClr val="tx1"/>
                </a:solidFill>
                <a:latin typeface="+mn-lt"/>
                <a:ea typeface="+mn-ea"/>
                <a:cs typeface="+mn-cs"/>
              </a:defRPr>
            </a:pPr>
            <a:endParaRPr lang="ja-JP"/>
          </a:p>
        </c:txPr>
        <c:crossAx val="548327608"/>
        <c:crosses val="autoZero"/>
        <c:auto val="1"/>
        <c:lblAlgn val="ctr"/>
        <c:lblOffset val="100"/>
        <c:noMultiLvlLbl val="0"/>
      </c:catAx>
      <c:valAx>
        <c:axId val="548327608"/>
        <c:scaling>
          <c:orientation val="minMax"/>
        </c:scaling>
        <c:delete val="0"/>
        <c:axPos val="l"/>
        <c:majorGridlines>
          <c:spPr>
            <a:ln w="9525" cap="flat" cmpd="sng" algn="ctr">
              <a:solidFill>
                <a:schemeClr val="tx1">
                  <a:lumMod val="15000"/>
                  <a:lumOff val="85000"/>
                </a:schemeClr>
              </a:solidFill>
              <a:round/>
            </a:ln>
            <a:effectLst/>
          </c:spPr>
        </c:majorGridlines>
        <c:numFmt formatCode="#,##0_);[Red]\(#,##0\)" sourceLinked="0"/>
        <c:majorTickMark val="none"/>
        <c:minorTickMark val="none"/>
        <c:tickLblPos val="nextTo"/>
        <c:spPr>
          <a:noFill/>
          <a:ln w="9525">
            <a:solidFill>
              <a:schemeClr val="bg1">
                <a:lumMod val="50000"/>
              </a:schemeClr>
            </a:solidFill>
          </a:ln>
          <a:effectLst/>
        </c:spPr>
        <c:txPr>
          <a:bodyPr rot="-60000000" spcFirstLastPara="1" vertOverflow="ellipsis" vert="horz" wrap="square" anchor="ctr" anchorCtr="1"/>
          <a:lstStyle/>
          <a:p>
            <a:pPr>
              <a:defRPr sz="800" b="0" i="0" u="none" strike="noStrike" kern="1200" baseline="0">
                <a:solidFill>
                  <a:schemeClr val="tx1"/>
                </a:solidFill>
                <a:latin typeface="+mn-lt"/>
                <a:ea typeface="+mn-ea"/>
                <a:cs typeface="+mn-cs"/>
              </a:defRPr>
            </a:pPr>
            <a:endParaRPr lang="ja-JP"/>
          </a:p>
        </c:txPr>
        <c:crossAx val="548323672"/>
        <c:crosses val="autoZero"/>
        <c:crossBetween val="between"/>
      </c:valAx>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w="3175" cap="flat" cmpd="sng" algn="ctr">
      <a:noFill/>
      <a:round/>
    </a:ln>
    <a:effectLst/>
  </c:spPr>
  <c:txPr>
    <a:bodyPr/>
    <a:lstStyle/>
    <a:p>
      <a:pPr>
        <a:defRPr/>
      </a:pPr>
      <a:endParaRPr lang="ja-JP"/>
    </a:p>
  </c:txPr>
  <c:externalData r:id="rId3">
    <c:autoUpdate val="0"/>
  </c:externalData>
</c:chartSpace>
</file>

<file path=ppt/charts/chart1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200" b="0" i="0" u="none" strike="noStrike" kern="1200" spc="0" baseline="0">
                <a:solidFill>
                  <a:schemeClr val="tx1">
                    <a:lumMod val="65000"/>
                    <a:lumOff val="35000"/>
                  </a:schemeClr>
                </a:solidFill>
                <a:latin typeface="+mn-lt"/>
                <a:ea typeface="+mn-ea"/>
                <a:cs typeface="+mn-cs"/>
              </a:defRPr>
            </a:pPr>
            <a:r>
              <a:rPr lang="ja-JP" altLang="en-US" sz="1200" dirty="0"/>
              <a:t>（</a:t>
            </a:r>
            <a:r>
              <a:rPr lang="en-US" altLang="ja-JP" sz="1200" dirty="0"/>
              <a:t>5</a:t>
            </a:r>
            <a:r>
              <a:rPr lang="ja-JP" altLang="en-US" sz="1200" dirty="0"/>
              <a:t>）在宅医療・介護連携</a:t>
            </a:r>
            <a:r>
              <a:rPr lang="en-US" altLang="ja-JP" sz="1200" dirty="0"/>
              <a:t>(</a:t>
            </a:r>
            <a:r>
              <a:rPr lang="ja-JP" altLang="en-US" sz="1200" dirty="0"/>
              <a:t>満点</a:t>
            </a:r>
            <a:r>
              <a:rPr lang="en-US" altLang="ja-JP" sz="1200" dirty="0"/>
              <a:t>150</a:t>
            </a:r>
            <a:r>
              <a:rPr lang="ja-JP" altLang="en-US" sz="1200" dirty="0"/>
              <a:t>点、平均点</a:t>
            </a:r>
            <a:r>
              <a:rPr lang="en-US" altLang="ja-JP" sz="1200" dirty="0"/>
              <a:t>128.9</a:t>
            </a:r>
            <a:r>
              <a:rPr lang="ja-JP" altLang="en-US" sz="1200" dirty="0"/>
              <a:t>点、得点率</a:t>
            </a:r>
            <a:r>
              <a:rPr lang="en-US" altLang="ja-JP" sz="1200" dirty="0"/>
              <a:t>86.0%)</a:t>
            </a:r>
            <a:endParaRPr lang="ja-JP" altLang="en-US" sz="1200" dirty="0"/>
          </a:p>
        </c:rich>
      </c:tx>
      <c:layout>
        <c:manualLayout>
          <c:xMode val="edge"/>
          <c:yMode val="edge"/>
          <c:x val="0.21748137758238203"/>
          <c:y val="1.9392765775479683E-2"/>
        </c:manualLayout>
      </c:layout>
      <c:overlay val="0"/>
      <c:spPr>
        <a:noFill/>
        <a:ln>
          <a:noFill/>
        </a:ln>
        <a:effectLst/>
      </c:spPr>
      <c:txPr>
        <a:bodyPr rot="0" spcFirstLastPara="1" vertOverflow="ellipsis" vert="horz" wrap="square" anchor="ctr" anchorCtr="1"/>
        <a:lstStyle/>
        <a:p>
          <a:pPr>
            <a:defRPr sz="1200" b="0" i="0" u="none" strike="noStrike" kern="1200" spc="0" baseline="0">
              <a:solidFill>
                <a:schemeClr val="tx1">
                  <a:lumMod val="65000"/>
                  <a:lumOff val="35000"/>
                </a:schemeClr>
              </a:solidFill>
              <a:latin typeface="+mn-lt"/>
              <a:ea typeface="+mn-ea"/>
              <a:cs typeface="+mn-cs"/>
            </a:defRPr>
          </a:pPr>
          <a:endParaRPr lang="ja-JP"/>
        </a:p>
      </c:txPr>
    </c:title>
    <c:autoTitleDeleted val="0"/>
    <c:plotArea>
      <c:layout>
        <c:manualLayout>
          <c:layoutTarget val="inner"/>
          <c:xMode val="edge"/>
          <c:yMode val="edge"/>
          <c:x val="4.104504733441941E-2"/>
          <c:y val="8.3130144945293097E-2"/>
          <c:w val="0.93948833259295361"/>
          <c:h val="0.78698607300370693"/>
        </c:manualLayout>
      </c:layout>
      <c:barChart>
        <c:barDir val="col"/>
        <c:grouping val="clustered"/>
        <c:varyColors val="0"/>
        <c:ser>
          <c:idx val="1"/>
          <c:order val="0"/>
          <c:tx>
            <c:strRef>
              <c:f>'Ⅱ（5）'!$U$10</c:f>
              <c:strCache>
                <c:ptCount val="1"/>
                <c:pt idx="0">
                  <c:v>（5）在宅医療・介護連携(満点150点、平均点128.9点、得点率86.0％)</c:v>
                </c:pt>
              </c:strCache>
            </c:strRef>
          </c:tx>
          <c:spPr>
            <a:solidFill>
              <a:schemeClr val="tx2">
                <a:lumMod val="60000"/>
                <a:lumOff val="40000"/>
              </a:schemeClr>
            </a:solidFill>
            <a:ln w="6350">
              <a:solidFill>
                <a:schemeClr val="bg1">
                  <a:lumMod val="50000"/>
                </a:schemeClr>
              </a:solidFill>
            </a:ln>
            <a:effectLst/>
          </c:spPr>
          <c:invertIfNegative val="0"/>
          <c:dLbls>
            <c:dLbl>
              <c:idx val="47"/>
              <c:numFmt formatCode="#,##0.0_);[Red]\(#,##0.0\)" sourceLinked="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solidFill>
                      <a:latin typeface="+mn-lt"/>
                      <a:ea typeface="+mn-ea"/>
                      <a:cs typeface="+mn-cs"/>
                    </a:defRPr>
                  </a:pPr>
                  <a:endParaRPr lang="ja-JP"/>
                </a:p>
              </c:txPr>
              <c:showLegendKey val="0"/>
              <c:showVal val="1"/>
              <c:showCatName val="0"/>
              <c:showSerName val="0"/>
              <c:showPercent val="0"/>
              <c:showBubbleSize val="0"/>
              <c:extLst>
                <c:ext xmlns:c16="http://schemas.microsoft.com/office/drawing/2014/chart" uri="{C3380CC4-5D6E-409C-BE32-E72D297353CC}">
                  <c16:uniqueId val="{00000000-5745-4414-9F1B-A426CBD97581}"/>
                </c:ext>
              </c:extLst>
            </c:dLbl>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solidFill>
                    <a:latin typeface="+mn-lt"/>
                    <a:ea typeface="+mn-ea"/>
                    <a:cs typeface="+mn-cs"/>
                  </a:defRPr>
                </a:pPr>
                <a:endParaRPr lang="ja-JP"/>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'Ⅱ（5）'!$T$11:$T$58</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平均</c:v>
                </c:pt>
              </c:strCache>
            </c:strRef>
          </c:cat>
          <c:val>
            <c:numRef>
              <c:f>'Ⅱ（5）'!$U$11:$U$58</c:f>
              <c:numCache>
                <c:formatCode>General</c:formatCode>
                <c:ptCount val="48"/>
                <c:pt idx="0">
                  <c:v>150</c:v>
                </c:pt>
                <c:pt idx="1">
                  <c:v>150</c:v>
                </c:pt>
                <c:pt idx="2">
                  <c:v>70</c:v>
                </c:pt>
                <c:pt idx="3">
                  <c:v>90</c:v>
                </c:pt>
                <c:pt idx="4">
                  <c:v>50</c:v>
                </c:pt>
                <c:pt idx="5">
                  <c:v>150</c:v>
                </c:pt>
                <c:pt idx="6">
                  <c:v>70</c:v>
                </c:pt>
                <c:pt idx="7">
                  <c:v>120</c:v>
                </c:pt>
                <c:pt idx="8">
                  <c:v>150</c:v>
                </c:pt>
                <c:pt idx="9">
                  <c:v>150</c:v>
                </c:pt>
                <c:pt idx="10">
                  <c:v>150</c:v>
                </c:pt>
                <c:pt idx="11">
                  <c:v>100</c:v>
                </c:pt>
                <c:pt idx="12">
                  <c:v>150</c:v>
                </c:pt>
                <c:pt idx="13">
                  <c:v>140</c:v>
                </c:pt>
                <c:pt idx="14">
                  <c:v>80</c:v>
                </c:pt>
                <c:pt idx="15">
                  <c:v>150</c:v>
                </c:pt>
                <c:pt idx="16">
                  <c:v>120</c:v>
                </c:pt>
                <c:pt idx="17">
                  <c:v>130</c:v>
                </c:pt>
                <c:pt idx="18">
                  <c:v>150</c:v>
                </c:pt>
                <c:pt idx="19">
                  <c:v>150</c:v>
                </c:pt>
                <c:pt idx="20">
                  <c:v>130</c:v>
                </c:pt>
                <c:pt idx="21">
                  <c:v>150</c:v>
                </c:pt>
                <c:pt idx="22">
                  <c:v>130</c:v>
                </c:pt>
                <c:pt idx="23">
                  <c:v>150</c:v>
                </c:pt>
                <c:pt idx="24">
                  <c:v>150</c:v>
                </c:pt>
                <c:pt idx="25">
                  <c:v>150</c:v>
                </c:pt>
                <c:pt idx="26">
                  <c:v>150</c:v>
                </c:pt>
                <c:pt idx="27">
                  <c:v>130</c:v>
                </c:pt>
                <c:pt idx="28">
                  <c:v>150</c:v>
                </c:pt>
                <c:pt idx="29">
                  <c:v>150</c:v>
                </c:pt>
                <c:pt idx="30">
                  <c:v>150</c:v>
                </c:pt>
                <c:pt idx="31">
                  <c:v>150</c:v>
                </c:pt>
                <c:pt idx="32">
                  <c:v>100</c:v>
                </c:pt>
                <c:pt idx="33">
                  <c:v>130</c:v>
                </c:pt>
                <c:pt idx="34">
                  <c:v>90</c:v>
                </c:pt>
                <c:pt idx="35">
                  <c:v>150</c:v>
                </c:pt>
                <c:pt idx="36">
                  <c:v>120</c:v>
                </c:pt>
                <c:pt idx="37">
                  <c:v>120</c:v>
                </c:pt>
                <c:pt idx="38">
                  <c:v>150</c:v>
                </c:pt>
                <c:pt idx="39">
                  <c:v>150</c:v>
                </c:pt>
                <c:pt idx="40">
                  <c:v>110</c:v>
                </c:pt>
                <c:pt idx="41">
                  <c:v>100</c:v>
                </c:pt>
                <c:pt idx="42">
                  <c:v>150</c:v>
                </c:pt>
                <c:pt idx="43">
                  <c:v>150</c:v>
                </c:pt>
                <c:pt idx="44">
                  <c:v>80</c:v>
                </c:pt>
                <c:pt idx="45">
                  <c:v>130</c:v>
                </c:pt>
                <c:pt idx="46">
                  <c:v>120</c:v>
                </c:pt>
                <c:pt idx="47">
                  <c:v>128.93617021276594</c:v>
                </c:pt>
              </c:numCache>
            </c:numRef>
          </c:val>
          <c:extLst>
            <c:ext xmlns:c16="http://schemas.microsoft.com/office/drawing/2014/chart" uri="{C3380CC4-5D6E-409C-BE32-E72D297353CC}">
              <c16:uniqueId val="{00000001-5745-4414-9F1B-A426CBD97581}"/>
            </c:ext>
          </c:extLst>
        </c:ser>
        <c:dLbls>
          <c:showLegendKey val="0"/>
          <c:showVal val="0"/>
          <c:showCatName val="0"/>
          <c:showSerName val="0"/>
          <c:showPercent val="0"/>
          <c:showBubbleSize val="0"/>
        </c:dLbls>
        <c:gapWidth val="80"/>
        <c:axId val="548323672"/>
        <c:axId val="548327608"/>
      </c:barChart>
      <c:lineChart>
        <c:grouping val="standard"/>
        <c:varyColors val="0"/>
        <c:ser>
          <c:idx val="0"/>
          <c:order val="1"/>
          <c:tx>
            <c:strRef>
              <c:f>'Ⅱ（5）'!$V$10</c:f>
              <c:strCache>
                <c:ptCount val="1"/>
                <c:pt idx="0">
                  <c:v>平均</c:v>
                </c:pt>
              </c:strCache>
            </c:strRef>
          </c:tx>
          <c:spPr>
            <a:ln w="19050" cap="rnd">
              <a:solidFill>
                <a:srgbClr val="FF0000"/>
              </a:solidFill>
              <a:prstDash val="sysDash"/>
              <a:round/>
            </a:ln>
            <a:effectLst/>
          </c:spPr>
          <c:marker>
            <c:symbol val="none"/>
          </c:marker>
          <c:cat>
            <c:strRef>
              <c:f>'Ⅱ（5）'!$T$11:$T$58</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平均</c:v>
                </c:pt>
              </c:strCache>
            </c:strRef>
          </c:cat>
          <c:val>
            <c:numRef>
              <c:f>'Ⅱ（5）'!$V$11:$V$58</c:f>
              <c:numCache>
                <c:formatCode>General</c:formatCode>
                <c:ptCount val="48"/>
                <c:pt idx="0">
                  <c:v>128.93617021276594</c:v>
                </c:pt>
                <c:pt idx="1">
                  <c:v>128.93617021276594</c:v>
                </c:pt>
                <c:pt idx="2">
                  <c:v>128.93617021276594</c:v>
                </c:pt>
                <c:pt idx="3">
                  <c:v>128.93617021276594</c:v>
                </c:pt>
                <c:pt idx="4">
                  <c:v>128.93617021276594</c:v>
                </c:pt>
                <c:pt idx="5">
                  <c:v>128.93617021276594</c:v>
                </c:pt>
                <c:pt idx="6">
                  <c:v>128.93617021276594</c:v>
                </c:pt>
                <c:pt idx="7">
                  <c:v>128.93617021276594</c:v>
                </c:pt>
                <c:pt idx="8">
                  <c:v>128.93617021276594</c:v>
                </c:pt>
                <c:pt idx="9">
                  <c:v>128.93617021276594</c:v>
                </c:pt>
                <c:pt idx="10">
                  <c:v>128.93617021276594</c:v>
                </c:pt>
                <c:pt idx="11">
                  <c:v>128.93617021276594</c:v>
                </c:pt>
                <c:pt idx="12">
                  <c:v>128.93617021276594</c:v>
                </c:pt>
                <c:pt idx="13">
                  <c:v>128.93617021276594</c:v>
                </c:pt>
                <c:pt idx="14">
                  <c:v>128.93617021276594</c:v>
                </c:pt>
                <c:pt idx="15">
                  <c:v>128.93617021276594</c:v>
                </c:pt>
                <c:pt idx="16">
                  <c:v>128.93617021276594</c:v>
                </c:pt>
                <c:pt idx="17">
                  <c:v>128.93617021276594</c:v>
                </c:pt>
                <c:pt idx="18">
                  <c:v>128.93617021276594</c:v>
                </c:pt>
                <c:pt idx="19">
                  <c:v>128.93617021276594</c:v>
                </c:pt>
                <c:pt idx="20">
                  <c:v>128.93617021276594</c:v>
                </c:pt>
                <c:pt idx="21">
                  <c:v>128.93617021276594</c:v>
                </c:pt>
                <c:pt idx="22">
                  <c:v>128.93617021276594</c:v>
                </c:pt>
                <c:pt idx="23">
                  <c:v>128.93617021276594</c:v>
                </c:pt>
                <c:pt idx="24">
                  <c:v>128.93617021276594</c:v>
                </c:pt>
                <c:pt idx="25">
                  <c:v>128.93617021276594</c:v>
                </c:pt>
                <c:pt idx="26">
                  <c:v>128.93617021276594</c:v>
                </c:pt>
                <c:pt idx="27">
                  <c:v>128.93617021276594</c:v>
                </c:pt>
                <c:pt idx="28">
                  <c:v>128.93617021276594</c:v>
                </c:pt>
                <c:pt idx="29">
                  <c:v>128.93617021276594</c:v>
                </c:pt>
                <c:pt idx="30">
                  <c:v>128.93617021276594</c:v>
                </c:pt>
                <c:pt idx="31">
                  <c:v>128.93617021276594</c:v>
                </c:pt>
                <c:pt idx="32">
                  <c:v>128.93617021276594</c:v>
                </c:pt>
                <c:pt idx="33">
                  <c:v>128.93617021276594</c:v>
                </c:pt>
                <c:pt idx="34">
                  <c:v>128.93617021276594</c:v>
                </c:pt>
                <c:pt idx="35">
                  <c:v>128.93617021276594</c:v>
                </c:pt>
                <c:pt idx="36">
                  <c:v>128.93617021276594</c:v>
                </c:pt>
                <c:pt idx="37">
                  <c:v>128.93617021276594</c:v>
                </c:pt>
                <c:pt idx="38">
                  <c:v>128.93617021276594</c:v>
                </c:pt>
                <c:pt idx="39">
                  <c:v>128.93617021276594</c:v>
                </c:pt>
                <c:pt idx="40">
                  <c:v>128.93617021276594</c:v>
                </c:pt>
                <c:pt idx="41">
                  <c:v>128.93617021276594</c:v>
                </c:pt>
                <c:pt idx="42">
                  <c:v>128.93617021276594</c:v>
                </c:pt>
                <c:pt idx="43">
                  <c:v>128.93617021276594</c:v>
                </c:pt>
                <c:pt idx="44">
                  <c:v>128.93617021276594</c:v>
                </c:pt>
                <c:pt idx="45">
                  <c:v>128.93617021276594</c:v>
                </c:pt>
                <c:pt idx="46">
                  <c:v>128.93617021276594</c:v>
                </c:pt>
                <c:pt idx="47">
                  <c:v>128.93617021276594</c:v>
                </c:pt>
              </c:numCache>
            </c:numRef>
          </c:val>
          <c:smooth val="0"/>
          <c:extLst>
            <c:ext xmlns:c16="http://schemas.microsoft.com/office/drawing/2014/chart" uri="{C3380CC4-5D6E-409C-BE32-E72D297353CC}">
              <c16:uniqueId val="{00000002-5745-4414-9F1B-A426CBD97581}"/>
            </c:ext>
          </c:extLst>
        </c:ser>
        <c:dLbls>
          <c:showLegendKey val="0"/>
          <c:showVal val="0"/>
          <c:showCatName val="0"/>
          <c:showSerName val="0"/>
          <c:showPercent val="0"/>
          <c:showBubbleSize val="0"/>
        </c:dLbls>
        <c:marker val="1"/>
        <c:smooth val="0"/>
        <c:axId val="548323672"/>
        <c:axId val="548327608"/>
      </c:lineChart>
      <c:catAx>
        <c:axId val="548323672"/>
        <c:scaling>
          <c:orientation val="minMax"/>
        </c:scaling>
        <c:delete val="0"/>
        <c:axPos val="b"/>
        <c:numFmt formatCode="General" sourceLinked="1"/>
        <c:majorTickMark val="none"/>
        <c:minorTickMark val="none"/>
        <c:tickLblPos val="nextTo"/>
        <c:spPr>
          <a:noFill/>
          <a:ln w="9525" cap="flat" cmpd="sng" algn="ctr">
            <a:solidFill>
              <a:schemeClr val="bg1">
                <a:lumMod val="50000"/>
              </a:schemeClr>
            </a:solidFill>
            <a:round/>
          </a:ln>
          <a:effectLst/>
        </c:spPr>
        <c:txPr>
          <a:bodyPr rot="0" spcFirstLastPara="1" vertOverflow="ellipsis" vert="eaVert" wrap="square" anchor="ctr" anchorCtr="1"/>
          <a:lstStyle/>
          <a:p>
            <a:pPr>
              <a:defRPr sz="900" b="0" i="0" u="none" strike="noStrike" kern="1200" baseline="0">
                <a:solidFill>
                  <a:schemeClr val="tx1"/>
                </a:solidFill>
                <a:latin typeface="+mn-lt"/>
                <a:ea typeface="+mn-ea"/>
                <a:cs typeface="+mn-cs"/>
              </a:defRPr>
            </a:pPr>
            <a:endParaRPr lang="ja-JP"/>
          </a:p>
        </c:txPr>
        <c:crossAx val="548327608"/>
        <c:crosses val="autoZero"/>
        <c:auto val="1"/>
        <c:lblAlgn val="ctr"/>
        <c:lblOffset val="100"/>
        <c:noMultiLvlLbl val="0"/>
      </c:catAx>
      <c:valAx>
        <c:axId val="548327608"/>
        <c:scaling>
          <c:orientation val="minMax"/>
        </c:scaling>
        <c:delete val="0"/>
        <c:axPos val="l"/>
        <c:majorGridlines>
          <c:spPr>
            <a:ln w="9525" cap="flat" cmpd="sng" algn="ctr">
              <a:solidFill>
                <a:schemeClr val="tx1">
                  <a:lumMod val="15000"/>
                  <a:lumOff val="85000"/>
                </a:schemeClr>
              </a:solidFill>
              <a:round/>
            </a:ln>
            <a:effectLst/>
          </c:spPr>
        </c:majorGridlines>
        <c:numFmt formatCode="#,##0_);[Red]\(#,##0\)" sourceLinked="0"/>
        <c:majorTickMark val="none"/>
        <c:minorTickMark val="none"/>
        <c:tickLblPos val="nextTo"/>
        <c:spPr>
          <a:noFill/>
          <a:ln w="9525">
            <a:solidFill>
              <a:schemeClr val="bg1">
                <a:lumMod val="50000"/>
              </a:schemeClr>
            </a:solidFill>
          </a:ln>
          <a:effectLst/>
        </c:spPr>
        <c:txPr>
          <a:bodyPr rot="-60000000" spcFirstLastPara="1" vertOverflow="ellipsis" vert="horz" wrap="square" anchor="ctr" anchorCtr="1"/>
          <a:lstStyle/>
          <a:p>
            <a:pPr>
              <a:defRPr sz="800" b="0" i="0" u="none" strike="noStrike" kern="1200" baseline="0">
                <a:solidFill>
                  <a:schemeClr val="tx1"/>
                </a:solidFill>
                <a:latin typeface="+mn-lt"/>
                <a:ea typeface="+mn-ea"/>
                <a:cs typeface="+mn-cs"/>
              </a:defRPr>
            </a:pPr>
            <a:endParaRPr lang="ja-JP"/>
          </a:p>
        </c:txPr>
        <c:crossAx val="548323672"/>
        <c:crosses val="autoZero"/>
        <c:crossBetween val="between"/>
      </c:valAx>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w="3175" cap="flat" cmpd="sng" algn="ctr">
      <a:noFill/>
      <a:round/>
    </a:ln>
    <a:effectLst/>
  </c:spPr>
  <c:txPr>
    <a:bodyPr/>
    <a:lstStyle/>
    <a:p>
      <a:pPr>
        <a:defRPr/>
      </a:pPr>
      <a:endParaRPr lang="ja-JP"/>
    </a:p>
  </c:txPr>
  <c:externalData r:id="rId3">
    <c:autoUpdate val="0"/>
  </c:externalData>
</c:chartSpace>
</file>

<file path=ppt/charts/chart1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200" b="0" i="0" u="none" strike="noStrike" kern="1200" spc="0" baseline="0">
                <a:solidFill>
                  <a:schemeClr val="tx1">
                    <a:lumMod val="65000"/>
                    <a:lumOff val="35000"/>
                  </a:schemeClr>
                </a:solidFill>
                <a:latin typeface="+mn-lt"/>
                <a:ea typeface="+mn-ea"/>
                <a:cs typeface="+mn-cs"/>
              </a:defRPr>
            </a:pPr>
            <a:r>
              <a:rPr lang="ja-JP" altLang="en-US" sz="1200" dirty="0"/>
              <a:t>（</a:t>
            </a:r>
            <a:r>
              <a:rPr lang="en-US" altLang="ja-JP" sz="1200" dirty="0"/>
              <a:t>6</a:t>
            </a:r>
            <a:r>
              <a:rPr lang="ja-JP" altLang="en-US" sz="1200" dirty="0"/>
              <a:t>）認知症総合支援</a:t>
            </a:r>
            <a:r>
              <a:rPr lang="en-US" altLang="ja-JP" sz="1200" dirty="0"/>
              <a:t>(</a:t>
            </a:r>
            <a:r>
              <a:rPr lang="ja-JP" altLang="en-US" sz="1200" dirty="0"/>
              <a:t>満点</a:t>
            </a:r>
            <a:r>
              <a:rPr lang="en-US" altLang="ja-JP" sz="1200" dirty="0"/>
              <a:t>85</a:t>
            </a:r>
            <a:r>
              <a:rPr lang="ja-JP" altLang="en-US" sz="1200" dirty="0"/>
              <a:t>点、平均点</a:t>
            </a:r>
            <a:r>
              <a:rPr lang="en-US" altLang="ja-JP" sz="1200" dirty="0"/>
              <a:t>69.6</a:t>
            </a:r>
            <a:r>
              <a:rPr lang="ja-JP" altLang="en-US" sz="1200" dirty="0"/>
              <a:t>点、得点率</a:t>
            </a:r>
            <a:r>
              <a:rPr lang="en-US" altLang="ja-JP" sz="1200" dirty="0"/>
              <a:t>81.9%)</a:t>
            </a:r>
            <a:endParaRPr lang="ja-JP" altLang="en-US" sz="1200" dirty="0"/>
          </a:p>
        </c:rich>
      </c:tx>
      <c:layout>
        <c:manualLayout>
          <c:xMode val="edge"/>
          <c:yMode val="edge"/>
          <c:x val="0.30201481442933925"/>
          <c:y val="1.308520619014958E-2"/>
        </c:manualLayout>
      </c:layout>
      <c:overlay val="0"/>
      <c:spPr>
        <a:noFill/>
        <a:ln>
          <a:noFill/>
        </a:ln>
        <a:effectLst/>
      </c:spPr>
      <c:txPr>
        <a:bodyPr rot="0" spcFirstLastPara="1" vertOverflow="ellipsis" vert="horz" wrap="square" anchor="ctr" anchorCtr="1"/>
        <a:lstStyle/>
        <a:p>
          <a:pPr>
            <a:defRPr sz="1200" b="0" i="0" u="none" strike="noStrike" kern="1200" spc="0" baseline="0">
              <a:solidFill>
                <a:schemeClr val="tx1">
                  <a:lumMod val="65000"/>
                  <a:lumOff val="35000"/>
                </a:schemeClr>
              </a:solidFill>
              <a:latin typeface="+mn-lt"/>
              <a:ea typeface="+mn-ea"/>
              <a:cs typeface="+mn-cs"/>
            </a:defRPr>
          </a:pPr>
          <a:endParaRPr lang="ja-JP"/>
        </a:p>
      </c:txPr>
    </c:title>
    <c:autoTitleDeleted val="0"/>
    <c:plotArea>
      <c:layout>
        <c:manualLayout>
          <c:layoutTarget val="inner"/>
          <c:xMode val="edge"/>
          <c:yMode val="edge"/>
          <c:x val="4.104504733441941E-2"/>
          <c:y val="8.3130144945293097E-2"/>
          <c:w val="0.93948833259295361"/>
          <c:h val="0.78698607300370693"/>
        </c:manualLayout>
      </c:layout>
      <c:barChart>
        <c:barDir val="col"/>
        <c:grouping val="clustered"/>
        <c:varyColors val="0"/>
        <c:ser>
          <c:idx val="1"/>
          <c:order val="0"/>
          <c:tx>
            <c:strRef>
              <c:f>'Ⅱ（6）'!$R$10</c:f>
              <c:strCache>
                <c:ptCount val="1"/>
                <c:pt idx="0">
                  <c:v>（6）認知症総合支援(満点85点、平均点69.6点、得点率81.9％)</c:v>
                </c:pt>
              </c:strCache>
            </c:strRef>
          </c:tx>
          <c:spPr>
            <a:solidFill>
              <a:schemeClr val="tx2">
                <a:lumMod val="60000"/>
                <a:lumOff val="40000"/>
              </a:schemeClr>
            </a:solidFill>
            <a:ln w="6350">
              <a:solidFill>
                <a:schemeClr val="bg1">
                  <a:lumMod val="50000"/>
                </a:schemeClr>
              </a:solidFill>
            </a:ln>
            <a:effectLst/>
          </c:spPr>
          <c:invertIfNegative val="0"/>
          <c:dLbls>
            <c:dLbl>
              <c:idx val="47"/>
              <c:numFmt formatCode="#,##0.0_);[Red]\(#,##0.0\)" sourceLinked="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solidFill>
                      <a:latin typeface="+mn-lt"/>
                      <a:ea typeface="+mn-ea"/>
                      <a:cs typeface="+mn-cs"/>
                    </a:defRPr>
                  </a:pPr>
                  <a:endParaRPr lang="ja-JP"/>
                </a:p>
              </c:txPr>
              <c:showLegendKey val="0"/>
              <c:showVal val="1"/>
              <c:showCatName val="0"/>
              <c:showSerName val="0"/>
              <c:showPercent val="0"/>
              <c:showBubbleSize val="0"/>
              <c:extLst>
                <c:ext xmlns:c16="http://schemas.microsoft.com/office/drawing/2014/chart" uri="{C3380CC4-5D6E-409C-BE32-E72D297353CC}">
                  <c16:uniqueId val="{00000000-C546-4BE1-837A-4773306CBF06}"/>
                </c:ext>
              </c:extLst>
            </c:dLbl>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solidFill>
                    <a:latin typeface="+mn-lt"/>
                    <a:ea typeface="+mn-ea"/>
                    <a:cs typeface="+mn-cs"/>
                  </a:defRPr>
                </a:pPr>
                <a:endParaRPr lang="ja-JP"/>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'Ⅱ（6）'!$Q$11:$Q$58</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平均</c:v>
                </c:pt>
              </c:strCache>
            </c:strRef>
          </c:cat>
          <c:val>
            <c:numRef>
              <c:f>'Ⅱ（6）'!$R$11:$R$58</c:f>
              <c:numCache>
                <c:formatCode>General</c:formatCode>
                <c:ptCount val="48"/>
                <c:pt idx="0">
                  <c:v>75</c:v>
                </c:pt>
                <c:pt idx="1">
                  <c:v>70</c:v>
                </c:pt>
                <c:pt idx="2">
                  <c:v>18</c:v>
                </c:pt>
                <c:pt idx="3">
                  <c:v>70</c:v>
                </c:pt>
                <c:pt idx="4">
                  <c:v>28</c:v>
                </c:pt>
                <c:pt idx="5">
                  <c:v>43</c:v>
                </c:pt>
                <c:pt idx="6">
                  <c:v>57</c:v>
                </c:pt>
                <c:pt idx="7">
                  <c:v>85</c:v>
                </c:pt>
                <c:pt idx="8">
                  <c:v>75</c:v>
                </c:pt>
                <c:pt idx="9">
                  <c:v>65</c:v>
                </c:pt>
                <c:pt idx="10">
                  <c:v>70</c:v>
                </c:pt>
                <c:pt idx="11">
                  <c:v>75</c:v>
                </c:pt>
                <c:pt idx="12">
                  <c:v>65</c:v>
                </c:pt>
                <c:pt idx="13">
                  <c:v>85</c:v>
                </c:pt>
                <c:pt idx="14">
                  <c:v>85</c:v>
                </c:pt>
                <c:pt idx="15">
                  <c:v>85</c:v>
                </c:pt>
                <c:pt idx="16">
                  <c:v>75</c:v>
                </c:pt>
                <c:pt idx="17">
                  <c:v>65</c:v>
                </c:pt>
                <c:pt idx="18">
                  <c:v>85</c:v>
                </c:pt>
                <c:pt idx="19">
                  <c:v>70</c:v>
                </c:pt>
                <c:pt idx="20">
                  <c:v>65</c:v>
                </c:pt>
                <c:pt idx="21">
                  <c:v>85</c:v>
                </c:pt>
                <c:pt idx="22">
                  <c:v>85</c:v>
                </c:pt>
                <c:pt idx="23">
                  <c:v>85</c:v>
                </c:pt>
                <c:pt idx="24">
                  <c:v>85</c:v>
                </c:pt>
                <c:pt idx="25">
                  <c:v>85</c:v>
                </c:pt>
                <c:pt idx="26">
                  <c:v>85</c:v>
                </c:pt>
                <c:pt idx="27">
                  <c:v>85</c:v>
                </c:pt>
                <c:pt idx="28">
                  <c:v>55</c:v>
                </c:pt>
                <c:pt idx="29">
                  <c:v>62</c:v>
                </c:pt>
                <c:pt idx="30">
                  <c:v>48</c:v>
                </c:pt>
                <c:pt idx="31">
                  <c:v>85</c:v>
                </c:pt>
                <c:pt idx="32">
                  <c:v>60</c:v>
                </c:pt>
                <c:pt idx="33">
                  <c:v>65</c:v>
                </c:pt>
                <c:pt idx="34">
                  <c:v>65</c:v>
                </c:pt>
                <c:pt idx="35">
                  <c:v>72</c:v>
                </c:pt>
                <c:pt idx="36">
                  <c:v>85</c:v>
                </c:pt>
                <c:pt idx="37">
                  <c:v>60</c:v>
                </c:pt>
                <c:pt idx="38">
                  <c:v>85</c:v>
                </c:pt>
                <c:pt idx="39">
                  <c:v>35</c:v>
                </c:pt>
                <c:pt idx="40">
                  <c:v>37</c:v>
                </c:pt>
                <c:pt idx="41">
                  <c:v>65</c:v>
                </c:pt>
                <c:pt idx="42">
                  <c:v>85</c:v>
                </c:pt>
                <c:pt idx="43">
                  <c:v>75</c:v>
                </c:pt>
                <c:pt idx="44">
                  <c:v>63</c:v>
                </c:pt>
                <c:pt idx="45">
                  <c:v>85</c:v>
                </c:pt>
                <c:pt idx="46">
                  <c:v>80</c:v>
                </c:pt>
                <c:pt idx="47">
                  <c:v>69.638297872340431</c:v>
                </c:pt>
              </c:numCache>
            </c:numRef>
          </c:val>
          <c:extLst>
            <c:ext xmlns:c16="http://schemas.microsoft.com/office/drawing/2014/chart" uri="{C3380CC4-5D6E-409C-BE32-E72D297353CC}">
              <c16:uniqueId val="{00000001-C546-4BE1-837A-4773306CBF06}"/>
            </c:ext>
          </c:extLst>
        </c:ser>
        <c:dLbls>
          <c:showLegendKey val="0"/>
          <c:showVal val="0"/>
          <c:showCatName val="0"/>
          <c:showSerName val="0"/>
          <c:showPercent val="0"/>
          <c:showBubbleSize val="0"/>
        </c:dLbls>
        <c:gapWidth val="80"/>
        <c:axId val="548323672"/>
        <c:axId val="548327608"/>
      </c:barChart>
      <c:lineChart>
        <c:grouping val="standard"/>
        <c:varyColors val="0"/>
        <c:ser>
          <c:idx val="0"/>
          <c:order val="1"/>
          <c:tx>
            <c:strRef>
              <c:f>'Ⅱ（6）'!$S$10</c:f>
              <c:strCache>
                <c:ptCount val="1"/>
                <c:pt idx="0">
                  <c:v>平均</c:v>
                </c:pt>
              </c:strCache>
            </c:strRef>
          </c:tx>
          <c:spPr>
            <a:ln w="19050" cap="rnd">
              <a:solidFill>
                <a:srgbClr val="FF0000"/>
              </a:solidFill>
              <a:prstDash val="sysDash"/>
              <a:round/>
            </a:ln>
            <a:effectLst/>
          </c:spPr>
          <c:marker>
            <c:symbol val="none"/>
          </c:marker>
          <c:cat>
            <c:strRef>
              <c:f>'Ⅱ（6）'!$Q$11:$Q$58</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平均</c:v>
                </c:pt>
              </c:strCache>
            </c:strRef>
          </c:cat>
          <c:val>
            <c:numRef>
              <c:f>'Ⅱ（6）'!$S$11:$S$58</c:f>
              <c:numCache>
                <c:formatCode>General</c:formatCode>
                <c:ptCount val="48"/>
                <c:pt idx="0">
                  <c:v>69.638297872340431</c:v>
                </c:pt>
                <c:pt idx="1">
                  <c:v>69.638297872340431</c:v>
                </c:pt>
                <c:pt idx="2">
                  <c:v>69.638297872340431</c:v>
                </c:pt>
                <c:pt idx="3">
                  <c:v>69.638297872340431</c:v>
                </c:pt>
                <c:pt idx="4">
                  <c:v>69.638297872340431</c:v>
                </c:pt>
                <c:pt idx="5">
                  <c:v>69.638297872340431</c:v>
                </c:pt>
                <c:pt idx="6">
                  <c:v>69.638297872340431</c:v>
                </c:pt>
                <c:pt idx="7">
                  <c:v>69.638297872340431</c:v>
                </c:pt>
                <c:pt idx="8">
                  <c:v>69.638297872340431</c:v>
                </c:pt>
                <c:pt idx="9">
                  <c:v>69.638297872340431</c:v>
                </c:pt>
                <c:pt idx="10">
                  <c:v>69.638297872340431</c:v>
                </c:pt>
                <c:pt idx="11">
                  <c:v>69.638297872340431</c:v>
                </c:pt>
                <c:pt idx="12">
                  <c:v>69.638297872340431</c:v>
                </c:pt>
                <c:pt idx="13">
                  <c:v>69.638297872340431</c:v>
                </c:pt>
                <c:pt idx="14">
                  <c:v>69.638297872340431</c:v>
                </c:pt>
                <c:pt idx="15">
                  <c:v>69.638297872340431</c:v>
                </c:pt>
                <c:pt idx="16">
                  <c:v>69.638297872340431</c:v>
                </c:pt>
                <c:pt idx="17">
                  <c:v>69.638297872340431</c:v>
                </c:pt>
                <c:pt idx="18">
                  <c:v>69.638297872340431</c:v>
                </c:pt>
                <c:pt idx="19">
                  <c:v>69.638297872340431</c:v>
                </c:pt>
                <c:pt idx="20">
                  <c:v>69.638297872340431</c:v>
                </c:pt>
                <c:pt idx="21">
                  <c:v>69.638297872340431</c:v>
                </c:pt>
                <c:pt idx="22">
                  <c:v>69.638297872340431</c:v>
                </c:pt>
                <c:pt idx="23">
                  <c:v>69.638297872340431</c:v>
                </c:pt>
                <c:pt idx="24">
                  <c:v>69.638297872340431</c:v>
                </c:pt>
                <c:pt idx="25">
                  <c:v>69.638297872340431</c:v>
                </c:pt>
                <c:pt idx="26">
                  <c:v>69.638297872340431</c:v>
                </c:pt>
                <c:pt idx="27">
                  <c:v>69.638297872340431</c:v>
                </c:pt>
                <c:pt idx="28">
                  <c:v>69.638297872340431</c:v>
                </c:pt>
                <c:pt idx="29">
                  <c:v>69.638297872340431</c:v>
                </c:pt>
                <c:pt idx="30">
                  <c:v>69.638297872340431</c:v>
                </c:pt>
                <c:pt idx="31">
                  <c:v>69.638297872340431</c:v>
                </c:pt>
                <c:pt idx="32">
                  <c:v>69.638297872340431</c:v>
                </c:pt>
                <c:pt idx="33">
                  <c:v>69.638297872340431</c:v>
                </c:pt>
                <c:pt idx="34">
                  <c:v>69.638297872340431</c:v>
                </c:pt>
                <c:pt idx="35">
                  <c:v>69.638297872340431</c:v>
                </c:pt>
                <c:pt idx="36">
                  <c:v>69.638297872340431</c:v>
                </c:pt>
                <c:pt idx="37">
                  <c:v>69.638297872340431</c:v>
                </c:pt>
                <c:pt idx="38">
                  <c:v>69.638297872340431</c:v>
                </c:pt>
                <c:pt idx="39">
                  <c:v>69.638297872340431</c:v>
                </c:pt>
                <c:pt idx="40">
                  <c:v>69.638297872340431</c:v>
                </c:pt>
                <c:pt idx="41">
                  <c:v>69.638297872340431</c:v>
                </c:pt>
                <c:pt idx="42">
                  <c:v>69.638297872340431</c:v>
                </c:pt>
                <c:pt idx="43">
                  <c:v>69.638297872340431</c:v>
                </c:pt>
                <c:pt idx="44">
                  <c:v>69.638297872340431</c:v>
                </c:pt>
                <c:pt idx="45">
                  <c:v>69.638297872340431</c:v>
                </c:pt>
                <c:pt idx="46">
                  <c:v>69.638297872340431</c:v>
                </c:pt>
                <c:pt idx="47">
                  <c:v>69.638297872340431</c:v>
                </c:pt>
              </c:numCache>
            </c:numRef>
          </c:val>
          <c:smooth val="0"/>
          <c:extLst>
            <c:ext xmlns:c16="http://schemas.microsoft.com/office/drawing/2014/chart" uri="{C3380CC4-5D6E-409C-BE32-E72D297353CC}">
              <c16:uniqueId val="{00000002-C546-4BE1-837A-4773306CBF06}"/>
            </c:ext>
          </c:extLst>
        </c:ser>
        <c:dLbls>
          <c:showLegendKey val="0"/>
          <c:showVal val="0"/>
          <c:showCatName val="0"/>
          <c:showSerName val="0"/>
          <c:showPercent val="0"/>
          <c:showBubbleSize val="0"/>
        </c:dLbls>
        <c:marker val="1"/>
        <c:smooth val="0"/>
        <c:axId val="548323672"/>
        <c:axId val="548327608"/>
      </c:lineChart>
      <c:catAx>
        <c:axId val="548323672"/>
        <c:scaling>
          <c:orientation val="minMax"/>
        </c:scaling>
        <c:delete val="0"/>
        <c:axPos val="b"/>
        <c:numFmt formatCode="General" sourceLinked="1"/>
        <c:majorTickMark val="none"/>
        <c:minorTickMark val="none"/>
        <c:tickLblPos val="nextTo"/>
        <c:spPr>
          <a:noFill/>
          <a:ln w="9525" cap="flat" cmpd="sng" algn="ctr">
            <a:solidFill>
              <a:schemeClr val="bg1">
                <a:lumMod val="50000"/>
              </a:schemeClr>
            </a:solidFill>
            <a:round/>
          </a:ln>
          <a:effectLst/>
        </c:spPr>
        <c:txPr>
          <a:bodyPr rot="0" spcFirstLastPara="1" vertOverflow="ellipsis" vert="eaVert" wrap="square" anchor="ctr" anchorCtr="1"/>
          <a:lstStyle/>
          <a:p>
            <a:pPr>
              <a:defRPr sz="900" b="0" i="0" u="none" strike="noStrike" kern="1200" baseline="0">
                <a:solidFill>
                  <a:schemeClr val="tx1"/>
                </a:solidFill>
                <a:latin typeface="+mn-lt"/>
                <a:ea typeface="+mn-ea"/>
                <a:cs typeface="+mn-cs"/>
              </a:defRPr>
            </a:pPr>
            <a:endParaRPr lang="ja-JP"/>
          </a:p>
        </c:txPr>
        <c:crossAx val="548327608"/>
        <c:crosses val="autoZero"/>
        <c:auto val="1"/>
        <c:lblAlgn val="ctr"/>
        <c:lblOffset val="100"/>
        <c:noMultiLvlLbl val="0"/>
      </c:catAx>
      <c:valAx>
        <c:axId val="548327608"/>
        <c:scaling>
          <c:orientation val="minMax"/>
        </c:scaling>
        <c:delete val="0"/>
        <c:axPos val="l"/>
        <c:majorGridlines>
          <c:spPr>
            <a:ln w="9525" cap="flat" cmpd="sng" algn="ctr">
              <a:solidFill>
                <a:schemeClr val="tx1">
                  <a:lumMod val="15000"/>
                  <a:lumOff val="85000"/>
                </a:schemeClr>
              </a:solidFill>
              <a:round/>
            </a:ln>
            <a:effectLst/>
          </c:spPr>
        </c:majorGridlines>
        <c:numFmt formatCode="#,##0_);[Red]\(#,##0\)" sourceLinked="0"/>
        <c:majorTickMark val="none"/>
        <c:minorTickMark val="none"/>
        <c:tickLblPos val="nextTo"/>
        <c:spPr>
          <a:noFill/>
          <a:ln w="9525">
            <a:solidFill>
              <a:schemeClr val="bg1">
                <a:lumMod val="50000"/>
              </a:schemeClr>
            </a:solidFill>
          </a:ln>
          <a:effectLst/>
        </c:spPr>
        <c:txPr>
          <a:bodyPr rot="-60000000" spcFirstLastPara="1" vertOverflow="ellipsis" vert="horz" wrap="square" anchor="ctr" anchorCtr="1"/>
          <a:lstStyle/>
          <a:p>
            <a:pPr>
              <a:defRPr sz="800" b="0" i="0" u="none" strike="noStrike" kern="1200" baseline="0">
                <a:solidFill>
                  <a:schemeClr val="tx1"/>
                </a:solidFill>
                <a:latin typeface="+mn-lt"/>
                <a:ea typeface="+mn-ea"/>
                <a:cs typeface="+mn-cs"/>
              </a:defRPr>
            </a:pPr>
            <a:endParaRPr lang="ja-JP"/>
          </a:p>
        </c:txPr>
        <c:crossAx val="548323672"/>
        <c:crosses val="autoZero"/>
        <c:crossBetween val="between"/>
      </c:valAx>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w="3175" cap="flat" cmpd="sng" algn="ctr">
      <a:noFill/>
      <a:round/>
    </a:ln>
    <a:effectLst/>
  </c:spPr>
  <c:txPr>
    <a:bodyPr/>
    <a:lstStyle/>
    <a:p>
      <a:pPr>
        <a:defRPr/>
      </a:pPr>
      <a:endParaRPr lang="ja-JP"/>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200" b="0" i="0" u="none" strike="noStrike" kern="1200" spc="0" baseline="0">
                <a:solidFill>
                  <a:schemeClr val="tx1">
                    <a:lumMod val="65000"/>
                    <a:lumOff val="35000"/>
                  </a:schemeClr>
                </a:solidFill>
                <a:latin typeface="+mn-lt"/>
                <a:ea typeface="+mn-ea"/>
                <a:cs typeface="+mn-cs"/>
              </a:defRPr>
            </a:pPr>
            <a:r>
              <a:rPr lang="ja-JP" altLang="en-US" sz="1200"/>
              <a:t>全国集計結果　都道府県別得点</a:t>
            </a:r>
            <a:r>
              <a:rPr lang="en-US" altLang="ja-JP" sz="1200"/>
              <a:t>(</a:t>
            </a:r>
            <a:r>
              <a:rPr lang="ja-JP" altLang="en-US" sz="1200"/>
              <a:t>満点</a:t>
            </a:r>
            <a:r>
              <a:rPr lang="en-US" altLang="ja-JP" sz="1200"/>
              <a:t>1,930</a:t>
            </a:r>
            <a:r>
              <a:rPr lang="ja-JP" altLang="en-US" sz="1200"/>
              <a:t>点、平均点</a:t>
            </a:r>
            <a:r>
              <a:rPr lang="en-US" altLang="ja-JP" sz="1200"/>
              <a:t>1352.0</a:t>
            </a:r>
            <a:r>
              <a:rPr lang="ja-JP" altLang="en-US" sz="1200"/>
              <a:t>点、得点率</a:t>
            </a:r>
            <a:r>
              <a:rPr lang="en-US" altLang="ja-JP" sz="1200"/>
              <a:t>70.1%)</a:t>
            </a:r>
            <a:endParaRPr lang="ja-JP" altLang="en-US" sz="1200"/>
          </a:p>
        </c:rich>
      </c:tx>
      <c:layout>
        <c:manualLayout>
          <c:xMode val="edge"/>
          <c:yMode val="edge"/>
          <c:x val="0.23349919154808244"/>
          <c:y val="1.6842990012887214E-2"/>
        </c:manualLayout>
      </c:layout>
      <c:overlay val="0"/>
      <c:spPr>
        <a:noFill/>
        <a:ln>
          <a:noFill/>
        </a:ln>
        <a:effectLst/>
      </c:spPr>
      <c:txPr>
        <a:bodyPr rot="0" spcFirstLastPara="1" vertOverflow="ellipsis" vert="horz" wrap="square" anchor="ctr" anchorCtr="1"/>
        <a:lstStyle/>
        <a:p>
          <a:pPr>
            <a:defRPr sz="1200" b="0" i="0" u="none" strike="noStrike" kern="1200" spc="0" baseline="0">
              <a:solidFill>
                <a:schemeClr val="tx1">
                  <a:lumMod val="65000"/>
                  <a:lumOff val="35000"/>
                </a:schemeClr>
              </a:solidFill>
              <a:latin typeface="+mn-lt"/>
              <a:ea typeface="+mn-ea"/>
              <a:cs typeface="+mn-cs"/>
            </a:defRPr>
          </a:pPr>
          <a:endParaRPr lang="ja-JP"/>
        </a:p>
      </c:txPr>
    </c:title>
    <c:autoTitleDeleted val="0"/>
    <c:plotArea>
      <c:layout>
        <c:manualLayout>
          <c:layoutTarget val="inner"/>
          <c:xMode val="edge"/>
          <c:yMode val="edge"/>
          <c:x val="4.0686718630502862E-2"/>
          <c:y val="6.4140370154467066E-2"/>
          <c:w val="0.93948833259295361"/>
          <c:h val="0.47794784522902373"/>
        </c:manualLayout>
      </c:layout>
      <c:barChart>
        <c:barDir val="col"/>
        <c:grouping val="stacked"/>
        <c:varyColors val="0"/>
        <c:ser>
          <c:idx val="1"/>
          <c:order val="0"/>
          <c:tx>
            <c:strRef>
              <c:f>'全体版 (2)'!$AH$2</c:f>
              <c:strCache>
                <c:ptCount val="1"/>
                <c:pt idx="0">
                  <c:v>Ⅲ　管内の市町村における評価指標の達成状況による評価(340点)</c:v>
                </c:pt>
              </c:strCache>
            </c:strRef>
          </c:tx>
          <c:spPr>
            <a:solidFill>
              <a:srgbClr val="545FC4"/>
            </a:solidFill>
            <a:ln w="6350">
              <a:solidFill>
                <a:schemeClr val="bg1">
                  <a:lumMod val="50000"/>
                </a:schemeClr>
              </a:solidFill>
            </a:ln>
            <a:effectLst/>
          </c:spPr>
          <c:invertIfNegative val="0"/>
          <c:cat>
            <c:strRef>
              <c:f>'全体版 (2)'!$W$3:$W$50</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平均</c:v>
                </c:pt>
              </c:strCache>
            </c:strRef>
          </c:cat>
          <c:val>
            <c:numRef>
              <c:f>'全体版 (2)'!$AH$3:$AH$50</c:f>
              <c:numCache>
                <c:formatCode>General</c:formatCode>
                <c:ptCount val="48"/>
                <c:pt idx="0">
                  <c:v>85</c:v>
                </c:pt>
                <c:pt idx="1">
                  <c:v>166</c:v>
                </c:pt>
                <c:pt idx="2">
                  <c:v>127</c:v>
                </c:pt>
                <c:pt idx="3">
                  <c:v>203</c:v>
                </c:pt>
                <c:pt idx="4">
                  <c:v>41</c:v>
                </c:pt>
                <c:pt idx="5">
                  <c:v>192</c:v>
                </c:pt>
                <c:pt idx="6">
                  <c:v>92</c:v>
                </c:pt>
                <c:pt idx="7">
                  <c:v>92</c:v>
                </c:pt>
                <c:pt idx="8">
                  <c:v>135</c:v>
                </c:pt>
                <c:pt idx="9">
                  <c:v>94</c:v>
                </c:pt>
                <c:pt idx="10">
                  <c:v>182</c:v>
                </c:pt>
                <c:pt idx="11">
                  <c:v>96</c:v>
                </c:pt>
                <c:pt idx="12">
                  <c:v>167</c:v>
                </c:pt>
                <c:pt idx="13">
                  <c:v>141</c:v>
                </c:pt>
                <c:pt idx="14">
                  <c:v>159</c:v>
                </c:pt>
                <c:pt idx="15">
                  <c:v>233</c:v>
                </c:pt>
                <c:pt idx="16">
                  <c:v>179</c:v>
                </c:pt>
                <c:pt idx="17">
                  <c:v>70</c:v>
                </c:pt>
                <c:pt idx="18">
                  <c:v>143</c:v>
                </c:pt>
                <c:pt idx="19">
                  <c:v>97</c:v>
                </c:pt>
                <c:pt idx="20">
                  <c:v>164</c:v>
                </c:pt>
                <c:pt idx="21">
                  <c:v>225</c:v>
                </c:pt>
                <c:pt idx="22">
                  <c:v>196</c:v>
                </c:pt>
                <c:pt idx="23">
                  <c:v>216</c:v>
                </c:pt>
                <c:pt idx="24">
                  <c:v>173</c:v>
                </c:pt>
                <c:pt idx="25">
                  <c:v>132</c:v>
                </c:pt>
                <c:pt idx="26">
                  <c:v>231</c:v>
                </c:pt>
                <c:pt idx="27">
                  <c:v>244</c:v>
                </c:pt>
                <c:pt idx="28">
                  <c:v>121</c:v>
                </c:pt>
                <c:pt idx="29">
                  <c:v>119</c:v>
                </c:pt>
                <c:pt idx="30">
                  <c:v>136</c:v>
                </c:pt>
                <c:pt idx="31">
                  <c:v>139</c:v>
                </c:pt>
                <c:pt idx="32">
                  <c:v>230</c:v>
                </c:pt>
                <c:pt idx="33">
                  <c:v>183</c:v>
                </c:pt>
                <c:pt idx="34">
                  <c:v>154</c:v>
                </c:pt>
                <c:pt idx="35">
                  <c:v>92</c:v>
                </c:pt>
                <c:pt idx="36">
                  <c:v>69</c:v>
                </c:pt>
                <c:pt idx="37">
                  <c:v>131</c:v>
                </c:pt>
                <c:pt idx="38">
                  <c:v>291</c:v>
                </c:pt>
                <c:pt idx="39">
                  <c:v>170</c:v>
                </c:pt>
                <c:pt idx="40">
                  <c:v>252</c:v>
                </c:pt>
                <c:pt idx="41">
                  <c:v>271</c:v>
                </c:pt>
                <c:pt idx="42">
                  <c:v>217</c:v>
                </c:pt>
                <c:pt idx="43">
                  <c:v>250</c:v>
                </c:pt>
                <c:pt idx="44">
                  <c:v>146</c:v>
                </c:pt>
                <c:pt idx="45">
                  <c:v>199</c:v>
                </c:pt>
                <c:pt idx="46">
                  <c:v>108</c:v>
                </c:pt>
                <c:pt idx="47">
                  <c:v>160.70212765957447</c:v>
                </c:pt>
              </c:numCache>
            </c:numRef>
          </c:val>
          <c:extLst>
            <c:ext xmlns:c16="http://schemas.microsoft.com/office/drawing/2014/chart" uri="{C3380CC4-5D6E-409C-BE32-E72D297353CC}">
              <c16:uniqueId val="{00000000-F81B-4BF5-98F2-23FCFB5CFE22}"/>
            </c:ext>
          </c:extLst>
        </c:ser>
        <c:ser>
          <c:idx val="2"/>
          <c:order val="1"/>
          <c:tx>
            <c:strRef>
              <c:f>'全体版 (2)'!$AG$2</c:f>
              <c:strCache>
                <c:ptCount val="1"/>
                <c:pt idx="0">
                  <c:v>Ⅱ　自立支援・重度化防止等、保険給付の適正化事業等に係る保険者支援の事業内容　(9)その他(30点)</c:v>
                </c:pt>
              </c:strCache>
            </c:strRef>
          </c:tx>
          <c:spPr>
            <a:solidFill>
              <a:schemeClr val="accent2">
                <a:lumMod val="40000"/>
                <a:lumOff val="60000"/>
              </a:schemeClr>
            </a:solidFill>
            <a:ln w="6350">
              <a:solidFill>
                <a:schemeClr val="bg1">
                  <a:lumMod val="50000"/>
                </a:schemeClr>
              </a:solidFill>
            </a:ln>
            <a:effectLst/>
          </c:spPr>
          <c:invertIfNegative val="0"/>
          <c:cat>
            <c:strRef>
              <c:f>'全体版 (2)'!$W$3:$W$50</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平均</c:v>
                </c:pt>
              </c:strCache>
            </c:strRef>
          </c:cat>
          <c:val>
            <c:numRef>
              <c:f>'全体版 (2)'!$AG$3:$AG$50</c:f>
              <c:numCache>
                <c:formatCode>General</c:formatCode>
                <c:ptCount val="48"/>
                <c:pt idx="0">
                  <c:v>30</c:v>
                </c:pt>
                <c:pt idx="1">
                  <c:v>30</c:v>
                </c:pt>
                <c:pt idx="2">
                  <c:v>0</c:v>
                </c:pt>
                <c:pt idx="3">
                  <c:v>30</c:v>
                </c:pt>
                <c:pt idx="4">
                  <c:v>0</c:v>
                </c:pt>
                <c:pt idx="5">
                  <c:v>10</c:v>
                </c:pt>
                <c:pt idx="6">
                  <c:v>20</c:v>
                </c:pt>
                <c:pt idx="7">
                  <c:v>30</c:v>
                </c:pt>
                <c:pt idx="8">
                  <c:v>30</c:v>
                </c:pt>
                <c:pt idx="9">
                  <c:v>30</c:v>
                </c:pt>
                <c:pt idx="10">
                  <c:v>30</c:v>
                </c:pt>
                <c:pt idx="11">
                  <c:v>20</c:v>
                </c:pt>
                <c:pt idx="12">
                  <c:v>30</c:v>
                </c:pt>
                <c:pt idx="13">
                  <c:v>30</c:v>
                </c:pt>
                <c:pt idx="14">
                  <c:v>30</c:v>
                </c:pt>
                <c:pt idx="15">
                  <c:v>30</c:v>
                </c:pt>
                <c:pt idx="16">
                  <c:v>30</c:v>
                </c:pt>
                <c:pt idx="17">
                  <c:v>30</c:v>
                </c:pt>
                <c:pt idx="18">
                  <c:v>30</c:v>
                </c:pt>
                <c:pt idx="19">
                  <c:v>20</c:v>
                </c:pt>
                <c:pt idx="20">
                  <c:v>30</c:v>
                </c:pt>
                <c:pt idx="21">
                  <c:v>30</c:v>
                </c:pt>
                <c:pt idx="22">
                  <c:v>30</c:v>
                </c:pt>
                <c:pt idx="23">
                  <c:v>30</c:v>
                </c:pt>
                <c:pt idx="24">
                  <c:v>10</c:v>
                </c:pt>
                <c:pt idx="25">
                  <c:v>10</c:v>
                </c:pt>
                <c:pt idx="26">
                  <c:v>10</c:v>
                </c:pt>
                <c:pt idx="27">
                  <c:v>30</c:v>
                </c:pt>
                <c:pt idx="28">
                  <c:v>0</c:v>
                </c:pt>
                <c:pt idx="29">
                  <c:v>30</c:v>
                </c:pt>
                <c:pt idx="30">
                  <c:v>30</c:v>
                </c:pt>
                <c:pt idx="31">
                  <c:v>30</c:v>
                </c:pt>
                <c:pt idx="32">
                  <c:v>0</c:v>
                </c:pt>
                <c:pt idx="33">
                  <c:v>20</c:v>
                </c:pt>
                <c:pt idx="34">
                  <c:v>0</c:v>
                </c:pt>
                <c:pt idx="35">
                  <c:v>30</c:v>
                </c:pt>
                <c:pt idx="36">
                  <c:v>30</c:v>
                </c:pt>
                <c:pt idx="37">
                  <c:v>20</c:v>
                </c:pt>
                <c:pt idx="38">
                  <c:v>30</c:v>
                </c:pt>
                <c:pt idx="39">
                  <c:v>0</c:v>
                </c:pt>
                <c:pt idx="40">
                  <c:v>20</c:v>
                </c:pt>
                <c:pt idx="41">
                  <c:v>30</c:v>
                </c:pt>
                <c:pt idx="42">
                  <c:v>30</c:v>
                </c:pt>
                <c:pt idx="43">
                  <c:v>30</c:v>
                </c:pt>
                <c:pt idx="44">
                  <c:v>0</c:v>
                </c:pt>
                <c:pt idx="45">
                  <c:v>30</c:v>
                </c:pt>
                <c:pt idx="46">
                  <c:v>0</c:v>
                </c:pt>
                <c:pt idx="47">
                  <c:v>21.914893617021278</c:v>
                </c:pt>
              </c:numCache>
            </c:numRef>
          </c:val>
          <c:extLst>
            <c:ext xmlns:c16="http://schemas.microsoft.com/office/drawing/2014/chart" uri="{C3380CC4-5D6E-409C-BE32-E72D297353CC}">
              <c16:uniqueId val="{00000001-F81B-4BF5-98F2-23FCFB5CFE22}"/>
            </c:ext>
          </c:extLst>
        </c:ser>
        <c:ser>
          <c:idx val="3"/>
          <c:order val="2"/>
          <c:tx>
            <c:strRef>
              <c:f>'全体版 (2)'!$AF$2</c:f>
              <c:strCache>
                <c:ptCount val="1"/>
                <c:pt idx="0">
                  <c:v>Ⅱ　自立支援・重度化防止等、保険給付の適正化事業等に係る保険者支援の事業内容　(8)介護人材確保・生産性向上(440点)</c:v>
                </c:pt>
              </c:strCache>
            </c:strRef>
          </c:tx>
          <c:spPr>
            <a:pattFill prst="pct70">
              <a:fgClr>
                <a:schemeClr val="accent3">
                  <a:lumMod val="60000"/>
                  <a:lumOff val="40000"/>
                </a:schemeClr>
              </a:fgClr>
              <a:bgClr>
                <a:schemeClr val="bg1"/>
              </a:bgClr>
            </a:pattFill>
            <a:ln w="6350">
              <a:solidFill>
                <a:schemeClr val="bg1">
                  <a:lumMod val="50000"/>
                </a:schemeClr>
              </a:solidFill>
            </a:ln>
            <a:effectLst/>
          </c:spPr>
          <c:invertIfNegative val="0"/>
          <c:cat>
            <c:strRef>
              <c:f>'全体版 (2)'!$W$3:$W$50</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平均</c:v>
                </c:pt>
              </c:strCache>
            </c:strRef>
          </c:cat>
          <c:val>
            <c:numRef>
              <c:f>'全体版 (2)'!$AF$3:$AF$50</c:f>
              <c:numCache>
                <c:formatCode>General</c:formatCode>
                <c:ptCount val="48"/>
                <c:pt idx="0">
                  <c:v>328</c:v>
                </c:pt>
                <c:pt idx="1">
                  <c:v>361</c:v>
                </c:pt>
                <c:pt idx="2">
                  <c:v>216</c:v>
                </c:pt>
                <c:pt idx="3">
                  <c:v>298</c:v>
                </c:pt>
                <c:pt idx="4">
                  <c:v>189</c:v>
                </c:pt>
                <c:pt idx="5">
                  <c:v>269</c:v>
                </c:pt>
                <c:pt idx="6">
                  <c:v>303</c:v>
                </c:pt>
                <c:pt idx="7">
                  <c:v>295</c:v>
                </c:pt>
                <c:pt idx="8">
                  <c:v>218</c:v>
                </c:pt>
                <c:pt idx="9">
                  <c:v>248</c:v>
                </c:pt>
                <c:pt idx="10">
                  <c:v>251</c:v>
                </c:pt>
                <c:pt idx="11">
                  <c:v>234</c:v>
                </c:pt>
                <c:pt idx="12">
                  <c:v>355</c:v>
                </c:pt>
                <c:pt idx="13">
                  <c:v>399</c:v>
                </c:pt>
                <c:pt idx="14">
                  <c:v>333</c:v>
                </c:pt>
                <c:pt idx="15">
                  <c:v>369</c:v>
                </c:pt>
                <c:pt idx="16">
                  <c:v>277</c:v>
                </c:pt>
                <c:pt idx="17">
                  <c:v>323</c:v>
                </c:pt>
                <c:pt idx="18">
                  <c:v>235</c:v>
                </c:pt>
                <c:pt idx="19">
                  <c:v>318</c:v>
                </c:pt>
                <c:pt idx="20">
                  <c:v>334</c:v>
                </c:pt>
                <c:pt idx="21">
                  <c:v>403</c:v>
                </c:pt>
                <c:pt idx="22">
                  <c:v>270</c:v>
                </c:pt>
                <c:pt idx="23">
                  <c:v>253</c:v>
                </c:pt>
                <c:pt idx="24">
                  <c:v>303</c:v>
                </c:pt>
                <c:pt idx="25">
                  <c:v>295</c:v>
                </c:pt>
                <c:pt idx="26">
                  <c:v>234</c:v>
                </c:pt>
                <c:pt idx="27">
                  <c:v>311</c:v>
                </c:pt>
                <c:pt idx="28">
                  <c:v>213</c:v>
                </c:pt>
                <c:pt idx="29">
                  <c:v>235</c:v>
                </c:pt>
                <c:pt idx="30">
                  <c:v>286</c:v>
                </c:pt>
                <c:pt idx="31">
                  <c:v>250</c:v>
                </c:pt>
                <c:pt idx="32">
                  <c:v>242</c:v>
                </c:pt>
                <c:pt idx="33">
                  <c:v>215</c:v>
                </c:pt>
                <c:pt idx="34">
                  <c:v>183</c:v>
                </c:pt>
                <c:pt idx="35">
                  <c:v>185</c:v>
                </c:pt>
                <c:pt idx="36">
                  <c:v>270</c:v>
                </c:pt>
                <c:pt idx="37">
                  <c:v>225</c:v>
                </c:pt>
                <c:pt idx="38">
                  <c:v>278</c:v>
                </c:pt>
                <c:pt idx="39">
                  <c:v>214</c:v>
                </c:pt>
                <c:pt idx="40">
                  <c:v>181</c:v>
                </c:pt>
                <c:pt idx="41">
                  <c:v>268</c:v>
                </c:pt>
                <c:pt idx="42">
                  <c:v>329</c:v>
                </c:pt>
                <c:pt idx="43">
                  <c:v>289</c:v>
                </c:pt>
                <c:pt idx="44">
                  <c:v>175</c:v>
                </c:pt>
                <c:pt idx="45">
                  <c:v>314</c:v>
                </c:pt>
                <c:pt idx="46">
                  <c:v>177</c:v>
                </c:pt>
                <c:pt idx="47">
                  <c:v>271.2978723404255</c:v>
                </c:pt>
              </c:numCache>
            </c:numRef>
          </c:val>
          <c:extLst>
            <c:ext xmlns:c16="http://schemas.microsoft.com/office/drawing/2014/chart" uri="{C3380CC4-5D6E-409C-BE32-E72D297353CC}">
              <c16:uniqueId val="{00000002-F81B-4BF5-98F2-23FCFB5CFE22}"/>
            </c:ext>
          </c:extLst>
        </c:ser>
        <c:ser>
          <c:idx val="4"/>
          <c:order val="3"/>
          <c:tx>
            <c:strRef>
              <c:f>'全体版 (2)'!$AE$2</c:f>
              <c:strCache>
                <c:ptCount val="1"/>
                <c:pt idx="0">
                  <c:v>Ⅱ　自立支援・重度化防止等、保険給付の適正化事業等に係る保険者支援の事業内容　(7)介護給付適正化(90点)</c:v>
                </c:pt>
              </c:strCache>
            </c:strRef>
          </c:tx>
          <c:spPr>
            <a:solidFill>
              <a:schemeClr val="accent5">
                <a:lumMod val="40000"/>
                <a:lumOff val="60000"/>
              </a:schemeClr>
            </a:solidFill>
            <a:ln w="6350">
              <a:solidFill>
                <a:schemeClr val="bg1">
                  <a:lumMod val="50000"/>
                </a:schemeClr>
              </a:solidFill>
            </a:ln>
            <a:effectLst/>
          </c:spPr>
          <c:invertIfNegative val="0"/>
          <c:cat>
            <c:strRef>
              <c:f>'全体版 (2)'!$W$3:$W$50</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平均</c:v>
                </c:pt>
              </c:strCache>
            </c:strRef>
          </c:cat>
          <c:val>
            <c:numRef>
              <c:f>'全体版 (2)'!$AE$3:$AE$50</c:f>
              <c:numCache>
                <c:formatCode>General</c:formatCode>
                <c:ptCount val="48"/>
                <c:pt idx="0">
                  <c:v>48</c:v>
                </c:pt>
                <c:pt idx="1">
                  <c:v>66</c:v>
                </c:pt>
                <c:pt idx="2">
                  <c:v>59</c:v>
                </c:pt>
                <c:pt idx="3">
                  <c:v>51</c:v>
                </c:pt>
                <c:pt idx="4">
                  <c:v>64</c:v>
                </c:pt>
                <c:pt idx="5">
                  <c:v>49</c:v>
                </c:pt>
                <c:pt idx="6">
                  <c:v>60</c:v>
                </c:pt>
                <c:pt idx="7">
                  <c:v>67</c:v>
                </c:pt>
                <c:pt idx="8">
                  <c:v>61</c:v>
                </c:pt>
                <c:pt idx="9">
                  <c:v>52</c:v>
                </c:pt>
                <c:pt idx="10">
                  <c:v>57</c:v>
                </c:pt>
                <c:pt idx="11">
                  <c:v>36</c:v>
                </c:pt>
                <c:pt idx="12">
                  <c:v>46</c:v>
                </c:pt>
                <c:pt idx="13">
                  <c:v>59</c:v>
                </c:pt>
                <c:pt idx="14">
                  <c:v>62</c:v>
                </c:pt>
                <c:pt idx="15">
                  <c:v>65</c:v>
                </c:pt>
                <c:pt idx="16">
                  <c:v>69</c:v>
                </c:pt>
                <c:pt idx="17">
                  <c:v>76</c:v>
                </c:pt>
                <c:pt idx="18">
                  <c:v>59</c:v>
                </c:pt>
                <c:pt idx="19">
                  <c:v>61</c:v>
                </c:pt>
                <c:pt idx="20">
                  <c:v>39</c:v>
                </c:pt>
                <c:pt idx="21">
                  <c:v>67</c:v>
                </c:pt>
                <c:pt idx="22">
                  <c:v>57</c:v>
                </c:pt>
                <c:pt idx="23">
                  <c:v>64</c:v>
                </c:pt>
                <c:pt idx="24">
                  <c:v>61</c:v>
                </c:pt>
                <c:pt idx="25">
                  <c:v>69</c:v>
                </c:pt>
                <c:pt idx="26">
                  <c:v>68</c:v>
                </c:pt>
                <c:pt idx="27">
                  <c:v>51</c:v>
                </c:pt>
                <c:pt idx="28">
                  <c:v>59</c:v>
                </c:pt>
                <c:pt idx="29">
                  <c:v>76</c:v>
                </c:pt>
                <c:pt idx="30">
                  <c:v>59</c:v>
                </c:pt>
                <c:pt idx="31">
                  <c:v>64</c:v>
                </c:pt>
                <c:pt idx="32">
                  <c:v>54</c:v>
                </c:pt>
                <c:pt idx="33">
                  <c:v>57</c:v>
                </c:pt>
                <c:pt idx="34">
                  <c:v>59</c:v>
                </c:pt>
                <c:pt idx="35">
                  <c:v>58</c:v>
                </c:pt>
                <c:pt idx="36">
                  <c:v>72</c:v>
                </c:pt>
                <c:pt idx="37">
                  <c:v>82</c:v>
                </c:pt>
                <c:pt idx="38">
                  <c:v>64</c:v>
                </c:pt>
                <c:pt idx="39">
                  <c:v>56</c:v>
                </c:pt>
                <c:pt idx="40">
                  <c:v>49</c:v>
                </c:pt>
                <c:pt idx="41">
                  <c:v>53</c:v>
                </c:pt>
                <c:pt idx="42">
                  <c:v>67</c:v>
                </c:pt>
                <c:pt idx="43">
                  <c:v>62</c:v>
                </c:pt>
                <c:pt idx="44">
                  <c:v>66</c:v>
                </c:pt>
                <c:pt idx="45">
                  <c:v>59</c:v>
                </c:pt>
                <c:pt idx="46">
                  <c:v>50</c:v>
                </c:pt>
                <c:pt idx="47">
                  <c:v>59.765957446808514</c:v>
                </c:pt>
              </c:numCache>
            </c:numRef>
          </c:val>
          <c:extLst>
            <c:ext xmlns:c16="http://schemas.microsoft.com/office/drawing/2014/chart" uri="{C3380CC4-5D6E-409C-BE32-E72D297353CC}">
              <c16:uniqueId val="{00000003-F81B-4BF5-98F2-23FCFB5CFE22}"/>
            </c:ext>
          </c:extLst>
        </c:ser>
        <c:ser>
          <c:idx val="5"/>
          <c:order val="4"/>
          <c:tx>
            <c:strRef>
              <c:f>'全体版 (2)'!$AD$2</c:f>
              <c:strCache>
                <c:ptCount val="1"/>
                <c:pt idx="0">
                  <c:v>Ⅱ　自立支援・重度化防止等、保険給付の適正化事業等に係る保険者支援の事業内容　(6)認知症総合支援(85点)</c:v>
                </c:pt>
              </c:strCache>
            </c:strRef>
          </c:tx>
          <c:spPr>
            <a:solidFill>
              <a:srgbClr val="275EA1"/>
            </a:solidFill>
            <a:ln w="6350">
              <a:solidFill>
                <a:schemeClr val="bg1">
                  <a:lumMod val="50000"/>
                </a:schemeClr>
              </a:solidFill>
            </a:ln>
            <a:effectLst/>
          </c:spPr>
          <c:invertIfNegative val="0"/>
          <c:cat>
            <c:strRef>
              <c:f>'全体版 (2)'!$W$3:$W$50</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平均</c:v>
                </c:pt>
              </c:strCache>
            </c:strRef>
          </c:cat>
          <c:val>
            <c:numRef>
              <c:f>'全体版 (2)'!$AD$3:$AD$50</c:f>
              <c:numCache>
                <c:formatCode>General</c:formatCode>
                <c:ptCount val="48"/>
                <c:pt idx="0">
                  <c:v>75</c:v>
                </c:pt>
                <c:pt idx="1">
                  <c:v>70</c:v>
                </c:pt>
                <c:pt idx="2">
                  <c:v>18</c:v>
                </c:pt>
                <c:pt idx="3">
                  <c:v>70</c:v>
                </c:pt>
                <c:pt idx="4">
                  <c:v>28</c:v>
                </c:pt>
                <c:pt idx="5">
                  <c:v>43</c:v>
                </c:pt>
                <c:pt idx="6">
                  <c:v>57</c:v>
                </c:pt>
                <c:pt idx="7">
                  <c:v>85</c:v>
                </c:pt>
                <c:pt idx="8">
                  <c:v>75</c:v>
                </c:pt>
                <c:pt idx="9">
                  <c:v>65</c:v>
                </c:pt>
                <c:pt idx="10">
                  <c:v>70</c:v>
                </c:pt>
                <c:pt idx="11">
                  <c:v>75</c:v>
                </c:pt>
                <c:pt idx="12">
                  <c:v>65</c:v>
                </c:pt>
                <c:pt idx="13">
                  <c:v>85</c:v>
                </c:pt>
                <c:pt idx="14">
                  <c:v>85</c:v>
                </c:pt>
                <c:pt idx="15">
                  <c:v>85</c:v>
                </c:pt>
                <c:pt idx="16">
                  <c:v>75</c:v>
                </c:pt>
                <c:pt idx="17">
                  <c:v>65</c:v>
                </c:pt>
                <c:pt idx="18">
                  <c:v>85</c:v>
                </c:pt>
                <c:pt idx="19">
                  <c:v>70</c:v>
                </c:pt>
                <c:pt idx="20">
                  <c:v>65</c:v>
                </c:pt>
                <c:pt idx="21">
                  <c:v>85</c:v>
                </c:pt>
                <c:pt idx="22">
                  <c:v>85</c:v>
                </c:pt>
                <c:pt idx="23">
                  <c:v>85</c:v>
                </c:pt>
                <c:pt idx="24">
                  <c:v>85</c:v>
                </c:pt>
                <c:pt idx="25">
                  <c:v>85</c:v>
                </c:pt>
                <c:pt idx="26">
                  <c:v>85</c:v>
                </c:pt>
                <c:pt idx="27">
                  <c:v>85</c:v>
                </c:pt>
                <c:pt idx="28">
                  <c:v>55</c:v>
                </c:pt>
                <c:pt idx="29">
                  <c:v>62</c:v>
                </c:pt>
                <c:pt idx="30">
                  <c:v>48</c:v>
                </c:pt>
                <c:pt idx="31">
                  <c:v>85</c:v>
                </c:pt>
                <c:pt idx="32">
                  <c:v>60</c:v>
                </c:pt>
                <c:pt idx="33">
                  <c:v>65</c:v>
                </c:pt>
                <c:pt idx="34">
                  <c:v>65</c:v>
                </c:pt>
                <c:pt idx="35">
                  <c:v>72</c:v>
                </c:pt>
                <c:pt idx="36">
                  <c:v>85</c:v>
                </c:pt>
                <c:pt idx="37">
                  <c:v>60</c:v>
                </c:pt>
                <c:pt idx="38">
                  <c:v>85</c:v>
                </c:pt>
                <c:pt idx="39">
                  <c:v>35</c:v>
                </c:pt>
                <c:pt idx="40">
                  <c:v>37</c:v>
                </c:pt>
                <c:pt idx="41">
                  <c:v>65</c:v>
                </c:pt>
                <c:pt idx="42">
                  <c:v>85</c:v>
                </c:pt>
                <c:pt idx="43">
                  <c:v>75</c:v>
                </c:pt>
                <c:pt idx="44">
                  <c:v>63</c:v>
                </c:pt>
                <c:pt idx="45">
                  <c:v>85</c:v>
                </c:pt>
                <c:pt idx="46">
                  <c:v>80</c:v>
                </c:pt>
                <c:pt idx="47">
                  <c:v>69.638297872340431</c:v>
                </c:pt>
              </c:numCache>
            </c:numRef>
          </c:val>
          <c:extLst>
            <c:ext xmlns:c16="http://schemas.microsoft.com/office/drawing/2014/chart" uri="{C3380CC4-5D6E-409C-BE32-E72D297353CC}">
              <c16:uniqueId val="{00000004-F81B-4BF5-98F2-23FCFB5CFE22}"/>
            </c:ext>
          </c:extLst>
        </c:ser>
        <c:ser>
          <c:idx val="6"/>
          <c:order val="5"/>
          <c:tx>
            <c:strRef>
              <c:f>'全体版 (2)'!$AC$2</c:f>
              <c:strCache>
                <c:ptCount val="1"/>
                <c:pt idx="0">
                  <c:v>Ⅱ　自立支援・重度化防止等、保険給付の適正化事業等に係る保険者支援の事業内容　(5)在宅医療・介護連携(150点)</c:v>
                </c:pt>
              </c:strCache>
            </c:strRef>
          </c:tx>
          <c:spPr>
            <a:pattFill prst="ltUpDiag">
              <a:fgClr>
                <a:schemeClr val="accent4">
                  <a:lumMod val="60000"/>
                  <a:lumOff val="40000"/>
                </a:schemeClr>
              </a:fgClr>
              <a:bgClr>
                <a:schemeClr val="bg1"/>
              </a:bgClr>
            </a:pattFill>
            <a:ln w="6350">
              <a:solidFill>
                <a:schemeClr val="bg1">
                  <a:lumMod val="50000"/>
                </a:schemeClr>
              </a:solidFill>
            </a:ln>
            <a:effectLst/>
          </c:spPr>
          <c:invertIfNegative val="0"/>
          <c:cat>
            <c:strRef>
              <c:f>'全体版 (2)'!$W$3:$W$50</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平均</c:v>
                </c:pt>
              </c:strCache>
            </c:strRef>
          </c:cat>
          <c:val>
            <c:numRef>
              <c:f>'全体版 (2)'!$AC$3:$AC$50</c:f>
              <c:numCache>
                <c:formatCode>General</c:formatCode>
                <c:ptCount val="48"/>
                <c:pt idx="0">
                  <c:v>150</c:v>
                </c:pt>
                <c:pt idx="1">
                  <c:v>150</c:v>
                </c:pt>
                <c:pt idx="2">
                  <c:v>70</c:v>
                </c:pt>
                <c:pt idx="3">
                  <c:v>90</c:v>
                </c:pt>
                <c:pt idx="4">
                  <c:v>50</c:v>
                </c:pt>
                <c:pt idx="5">
                  <c:v>150</c:v>
                </c:pt>
                <c:pt idx="6">
                  <c:v>70</c:v>
                </c:pt>
                <c:pt idx="7">
                  <c:v>120</c:v>
                </c:pt>
                <c:pt idx="8">
                  <c:v>150</c:v>
                </c:pt>
                <c:pt idx="9">
                  <c:v>150</c:v>
                </c:pt>
                <c:pt idx="10">
                  <c:v>150</c:v>
                </c:pt>
                <c:pt idx="11">
                  <c:v>100</c:v>
                </c:pt>
                <c:pt idx="12">
                  <c:v>150</c:v>
                </c:pt>
                <c:pt idx="13">
                  <c:v>140</c:v>
                </c:pt>
                <c:pt idx="14">
                  <c:v>80</c:v>
                </c:pt>
                <c:pt idx="15">
                  <c:v>150</c:v>
                </c:pt>
                <c:pt idx="16">
                  <c:v>120</c:v>
                </c:pt>
                <c:pt idx="17">
                  <c:v>130</c:v>
                </c:pt>
                <c:pt idx="18">
                  <c:v>150</c:v>
                </c:pt>
                <c:pt idx="19">
                  <c:v>150</c:v>
                </c:pt>
                <c:pt idx="20">
                  <c:v>130</c:v>
                </c:pt>
                <c:pt idx="21">
                  <c:v>150</c:v>
                </c:pt>
                <c:pt idx="22">
                  <c:v>130</c:v>
                </c:pt>
                <c:pt idx="23">
                  <c:v>150</c:v>
                </c:pt>
                <c:pt idx="24">
                  <c:v>150</c:v>
                </c:pt>
                <c:pt idx="25">
                  <c:v>150</c:v>
                </c:pt>
                <c:pt idx="26">
                  <c:v>150</c:v>
                </c:pt>
                <c:pt idx="27">
                  <c:v>130</c:v>
                </c:pt>
                <c:pt idx="28">
                  <c:v>150</c:v>
                </c:pt>
                <c:pt idx="29">
                  <c:v>150</c:v>
                </c:pt>
                <c:pt idx="30">
                  <c:v>150</c:v>
                </c:pt>
                <c:pt idx="31">
                  <c:v>150</c:v>
                </c:pt>
                <c:pt idx="32">
                  <c:v>100</c:v>
                </c:pt>
                <c:pt idx="33">
                  <c:v>130</c:v>
                </c:pt>
                <c:pt idx="34">
                  <c:v>90</c:v>
                </c:pt>
                <c:pt idx="35">
                  <c:v>150</c:v>
                </c:pt>
                <c:pt idx="36">
                  <c:v>120</c:v>
                </c:pt>
                <c:pt idx="37">
                  <c:v>120</c:v>
                </c:pt>
                <c:pt idx="38">
                  <c:v>150</c:v>
                </c:pt>
                <c:pt idx="39">
                  <c:v>150</c:v>
                </c:pt>
                <c:pt idx="40">
                  <c:v>110</c:v>
                </c:pt>
                <c:pt idx="41">
                  <c:v>100</c:v>
                </c:pt>
                <c:pt idx="42">
                  <c:v>150</c:v>
                </c:pt>
                <c:pt idx="43">
                  <c:v>150</c:v>
                </c:pt>
                <c:pt idx="44">
                  <c:v>80</c:v>
                </c:pt>
                <c:pt idx="45">
                  <c:v>130</c:v>
                </c:pt>
                <c:pt idx="46">
                  <c:v>120</c:v>
                </c:pt>
                <c:pt idx="47">
                  <c:v>128.93617021276594</c:v>
                </c:pt>
              </c:numCache>
            </c:numRef>
          </c:val>
          <c:extLst>
            <c:ext xmlns:c16="http://schemas.microsoft.com/office/drawing/2014/chart" uri="{C3380CC4-5D6E-409C-BE32-E72D297353CC}">
              <c16:uniqueId val="{00000005-F81B-4BF5-98F2-23FCFB5CFE22}"/>
            </c:ext>
          </c:extLst>
        </c:ser>
        <c:ser>
          <c:idx val="7"/>
          <c:order val="6"/>
          <c:tx>
            <c:strRef>
              <c:f>'全体版 (2)'!$AB$2</c:f>
              <c:strCache>
                <c:ptCount val="1"/>
                <c:pt idx="0">
                  <c:v>Ⅱ　自立支援・重度化防止等、保険給付の適正化事業等に係る保険者支援の事業内容　(4)リハ職活用(100点)</c:v>
                </c:pt>
              </c:strCache>
            </c:strRef>
          </c:tx>
          <c:spPr>
            <a:solidFill>
              <a:srgbClr val="74B230"/>
            </a:solidFill>
            <a:ln w="6350">
              <a:solidFill>
                <a:schemeClr val="bg1">
                  <a:lumMod val="50000"/>
                </a:schemeClr>
              </a:solidFill>
            </a:ln>
            <a:effectLst/>
          </c:spPr>
          <c:invertIfNegative val="0"/>
          <c:cat>
            <c:strRef>
              <c:f>'全体版 (2)'!$W$3:$W$50</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平均</c:v>
                </c:pt>
              </c:strCache>
            </c:strRef>
          </c:cat>
          <c:val>
            <c:numRef>
              <c:f>'全体版 (2)'!$AB$3:$AB$50</c:f>
              <c:numCache>
                <c:formatCode>General</c:formatCode>
                <c:ptCount val="48"/>
                <c:pt idx="0">
                  <c:v>85</c:v>
                </c:pt>
                <c:pt idx="1">
                  <c:v>60</c:v>
                </c:pt>
                <c:pt idx="2">
                  <c:v>90</c:v>
                </c:pt>
                <c:pt idx="3">
                  <c:v>100</c:v>
                </c:pt>
                <c:pt idx="4">
                  <c:v>75</c:v>
                </c:pt>
                <c:pt idx="5">
                  <c:v>60</c:v>
                </c:pt>
                <c:pt idx="6">
                  <c:v>90</c:v>
                </c:pt>
                <c:pt idx="7">
                  <c:v>100</c:v>
                </c:pt>
                <c:pt idx="8">
                  <c:v>70</c:v>
                </c:pt>
                <c:pt idx="9">
                  <c:v>90</c:v>
                </c:pt>
                <c:pt idx="10">
                  <c:v>90</c:v>
                </c:pt>
                <c:pt idx="11">
                  <c:v>70</c:v>
                </c:pt>
                <c:pt idx="12">
                  <c:v>90</c:v>
                </c:pt>
                <c:pt idx="13">
                  <c:v>75</c:v>
                </c:pt>
                <c:pt idx="14">
                  <c:v>90</c:v>
                </c:pt>
                <c:pt idx="15">
                  <c:v>90</c:v>
                </c:pt>
                <c:pt idx="16">
                  <c:v>100</c:v>
                </c:pt>
                <c:pt idx="17">
                  <c:v>90</c:v>
                </c:pt>
                <c:pt idx="18">
                  <c:v>100</c:v>
                </c:pt>
                <c:pt idx="19">
                  <c:v>90</c:v>
                </c:pt>
                <c:pt idx="20">
                  <c:v>90</c:v>
                </c:pt>
                <c:pt idx="21">
                  <c:v>100</c:v>
                </c:pt>
                <c:pt idx="22">
                  <c:v>90</c:v>
                </c:pt>
                <c:pt idx="23">
                  <c:v>90</c:v>
                </c:pt>
                <c:pt idx="24">
                  <c:v>90</c:v>
                </c:pt>
                <c:pt idx="25">
                  <c:v>100</c:v>
                </c:pt>
                <c:pt idx="26">
                  <c:v>90</c:v>
                </c:pt>
                <c:pt idx="27">
                  <c:v>100</c:v>
                </c:pt>
                <c:pt idx="28">
                  <c:v>60</c:v>
                </c:pt>
                <c:pt idx="29">
                  <c:v>90</c:v>
                </c:pt>
                <c:pt idx="30">
                  <c:v>90</c:v>
                </c:pt>
                <c:pt idx="31">
                  <c:v>100</c:v>
                </c:pt>
                <c:pt idx="32">
                  <c:v>75</c:v>
                </c:pt>
                <c:pt idx="33">
                  <c:v>100</c:v>
                </c:pt>
                <c:pt idx="34">
                  <c:v>85</c:v>
                </c:pt>
                <c:pt idx="35">
                  <c:v>75</c:v>
                </c:pt>
                <c:pt idx="36">
                  <c:v>90</c:v>
                </c:pt>
                <c:pt idx="37">
                  <c:v>80</c:v>
                </c:pt>
                <c:pt idx="38">
                  <c:v>75</c:v>
                </c:pt>
                <c:pt idx="39">
                  <c:v>90</c:v>
                </c:pt>
                <c:pt idx="40">
                  <c:v>90</c:v>
                </c:pt>
                <c:pt idx="41">
                  <c:v>85</c:v>
                </c:pt>
                <c:pt idx="42">
                  <c:v>100</c:v>
                </c:pt>
                <c:pt idx="43">
                  <c:v>100</c:v>
                </c:pt>
                <c:pt idx="44">
                  <c:v>85</c:v>
                </c:pt>
                <c:pt idx="45">
                  <c:v>90</c:v>
                </c:pt>
                <c:pt idx="46">
                  <c:v>75</c:v>
                </c:pt>
                <c:pt idx="47">
                  <c:v>87.021276595744681</c:v>
                </c:pt>
              </c:numCache>
            </c:numRef>
          </c:val>
          <c:extLst>
            <c:ext xmlns:c16="http://schemas.microsoft.com/office/drawing/2014/chart" uri="{C3380CC4-5D6E-409C-BE32-E72D297353CC}">
              <c16:uniqueId val="{00000006-F81B-4BF5-98F2-23FCFB5CFE22}"/>
            </c:ext>
          </c:extLst>
        </c:ser>
        <c:ser>
          <c:idx val="8"/>
          <c:order val="7"/>
          <c:tx>
            <c:strRef>
              <c:f>'全体版 (2)'!$AA$2</c:f>
              <c:strCache>
                <c:ptCount val="1"/>
                <c:pt idx="0">
                  <c:v>Ⅱ　自立支援・重度化防止等、保険給付の適正化事業等に係る保険者支援の事業内容　(3)生活支援体制整備等(100点)</c:v>
                </c:pt>
              </c:strCache>
            </c:strRef>
          </c:tx>
          <c:spPr>
            <a:solidFill>
              <a:schemeClr val="accent5">
                <a:lumMod val="20000"/>
                <a:lumOff val="80000"/>
              </a:schemeClr>
            </a:solidFill>
            <a:ln w="6350">
              <a:solidFill>
                <a:schemeClr val="bg1">
                  <a:lumMod val="50000"/>
                </a:schemeClr>
              </a:solidFill>
            </a:ln>
            <a:effectLst/>
          </c:spPr>
          <c:invertIfNegative val="0"/>
          <c:cat>
            <c:strRef>
              <c:f>'全体版 (2)'!$W$3:$W$50</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平均</c:v>
                </c:pt>
              </c:strCache>
            </c:strRef>
          </c:cat>
          <c:val>
            <c:numRef>
              <c:f>'全体版 (2)'!$AA$3:$AA$50</c:f>
              <c:numCache>
                <c:formatCode>General</c:formatCode>
                <c:ptCount val="48"/>
                <c:pt idx="0">
                  <c:v>85</c:v>
                </c:pt>
                <c:pt idx="1">
                  <c:v>100</c:v>
                </c:pt>
                <c:pt idx="2">
                  <c:v>70</c:v>
                </c:pt>
                <c:pt idx="3">
                  <c:v>85</c:v>
                </c:pt>
                <c:pt idx="4">
                  <c:v>55</c:v>
                </c:pt>
                <c:pt idx="5">
                  <c:v>85</c:v>
                </c:pt>
                <c:pt idx="6">
                  <c:v>70</c:v>
                </c:pt>
                <c:pt idx="7">
                  <c:v>85</c:v>
                </c:pt>
                <c:pt idx="8">
                  <c:v>85</c:v>
                </c:pt>
                <c:pt idx="9">
                  <c:v>90</c:v>
                </c:pt>
                <c:pt idx="10">
                  <c:v>100</c:v>
                </c:pt>
                <c:pt idx="11">
                  <c:v>70</c:v>
                </c:pt>
                <c:pt idx="12">
                  <c:v>85</c:v>
                </c:pt>
                <c:pt idx="13">
                  <c:v>100</c:v>
                </c:pt>
                <c:pt idx="14">
                  <c:v>100</c:v>
                </c:pt>
                <c:pt idx="15">
                  <c:v>85</c:v>
                </c:pt>
                <c:pt idx="16">
                  <c:v>100</c:v>
                </c:pt>
                <c:pt idx="17">
                  <c:v>85</c:v>
                </c:pt>
                <c:pt idx="18">
                  <c:v>85</c:v>
                </c:pt>
                <c:pt idx="19">
                  <c:v>85</c:v>
                </c:pt>
                <c:pt idx="20">
                  <c:v>100</c:v>
                </c:pt>
                <c:pt idx="21">
                  <c:v>100</c:v>
                </c:pt>
                <c:pt idx="22">
                  <c:v>85</c:v>
                </c:pt>
                <c:pt idx="23">
                  <c:v>100</c:v>
                </c:pt>
                <c:pt idx="24">
                  <c:v>70</c:v>
                </c:pt>
                <c:pt idx="25">
                  <c:v>100</c:v>
                </c:pt>
                <c:pt idx="26">
                  <c:v>100</c:v>
                </c:pt>
                <c:pt idx="27">
                  <c:v>100</c:v>
                </c:pt>
                <c:pt idx="28">
                  <c:v>70</c:v>
                </c:pt>
                <c:pt idx="29">
                  <c:v>85</c:v>
                </c:pt>
                <c:pt idx="30">
                  <c:v>85</c:v>
                </c:pt>
                <c:pt idx="31">
                  <c:v>85</c:v>
                </c:pt>
                <c:pt idx="32">
                  <c:v>85</c:v>
                </c:pt>
                <c:pt idx="33">
                  <c:v>90</c:v>
                </c:pt>
                <c:pt idx="34">
                  <c:v>100</c:v>
                </c:pt>
                <c:pt idx="35">
                  <c:v>100</c:v>
                </c:pt>
                <c:pt idx="36">
                  <c:v>85</c:v>
                </c:pt>
                <c:pt idx="37">
                  <c:v>50</c:v>
                </c:pt>
                <c:pt idx="38">
                  <c:v>85</c:v>
                </c:pt>
                <c:pt idx="39">
                  <c:v>90</c:v>
                </c:pt>
                <c:pt idx="40">
                  <c:v>85</c:v>
                </c:pt>
                <c:pt idx="41">
                  <c:v>85</c:v>
                </c:pt>
                <c:pt idx="42">
                  <c:v>100</c:v>
                </c:pt>
                <c:pt idx="43">
                  <c:v>100</c:v>
                </c:pt>
                <c:pt idx="44">
                  <c:v>75</c:v>
                </c:pt>
                <c:pt idx="45">
                  <c:v>70</c:v>
                </c:pt>
                <c:pt idx="46">
                  <c:v>100</c:v>
                </c:pt>
                <c:pt idx="47">
                  <c:v>86.914893617021278</c:v>
                </c:pt>
              </c:numCache>
            </c:numRef>
          </c:val>
          <c:extLst>
            <c:ext xmlns:c16="http://schemas.microsoft.com/office/drawing/2014/chart" uri="{C3380CC4-5D6E-409C-BE32-E72D297353CC}">
              <c16:uniqueId val="{00000007-F81B-4BF5-98F2-23FCFB5CFE22}"/>
            </c:ext>
          </c:extLst>
        </c:ser>
        <c:ser>
          <c:idx val="9"/>
          <c:order val="8"/>
          <c:tx>
            <c:strRef>
              <c:f>'全体版 (2)'!$Z$2</c:f>
              <c:strCache>
                <c:ptCount val="1"/>
                <c:pt idx="0">
                  <c:v>Ⅱ　自立支援・重度化防止等、保険給付の適正化事業等に係る保険者支援の事業内容　(2)地域ケア、介護予防・日常生活支援総合事業(260点)</c:v>
                </c:pt>
              </c:strCache>
            </c:strRef>
          </c:tx>
          <c:spPr>
            <a:solidFill>
              <a:schemeClr val="tx2">
                <a:lumMod val="60000"/>
                <a:lumOff val="40000"/>
              </a:schemeClr>
            </a:solidFill>
            <a:ln w="6350">
              <a:solidFill>
                <a:schemeClr val="bg1">
                  <a:lumMod val="50000"/>
                </a:schemeClr>
              </a:solidFill>
            </a:ln>
            <a:effectLst/>
          </c:spPr>
          <c:invertIfNegative val="0"/>
          <c:cat>
            <c:strRef>
              <c:f>'全体版 (2)'!$W$3:$W$50</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平均</c:v>
                </c:pt>
              </c:strCache>
            </c:strRef>
          </c:cat>
          <c:val>
            <c:numRef>
              <c:f>'全体版 (2)'!$Z$3:$Z$50</c:f>
              <c:numCache>
                <c:formatCode>General</c:formatCode>
                <c:ptCount val="48"/>
                <c:pt idx="0">
                  <c:v>220</c:v>
                </c:pt>
                <c:pt idx="1">
                  <c:v>220</c:v>
                </c:pt>
                <c:pt idx="2">
                  <c:v>230</c:v>
                </c:pt>
                <c:pt idx="3">
                  <c:v>240</c:v>
                </c:pt>
                <c:pt idx="4">
                  <c:v>90</c:v>
                </c:pt>
                <c:pt idx="5">
                  <c:v>150</c:v>
                </c:pt>
                <c:pt idx="6">
                  <c:v>180</c:v>
                </c:pt>
                <c:pt idx="7">
                  <c:v>160</c:v>
                </c:pt>
                <c:pt idx="8">
                  <c:v>185</c:v>
                </c:pt>
                <c:pt idx="9">
                  <c:v>155</c:v>
                </c:pt>
                <c:pt idx="10">
                  <c:v>240</c:v>
                </c:pt>
                <c:pt idx="11">
                  <c:v>150</c:v>
                </c:pt>
                <c:pt idx="12">
                  <c:v>230</c:v>
                </c:pt>
                <c:pt idx="13">
                  <c:v>220</c:v>
                </c:pt>
                <c:pt idx="14">
                  <c:v>240</c:v>
                </c:pt>
                <c:pt idx="15">
                  <c:v>190</c:v>
                </c:pt>
                <c:pt idx="16">
                  <c:v>190</c:v>
                </c:pt>
                <c:pt idx="17">
                  <c:v>205</c:v>
                </c:pt>
                <c:pt idx="18">
                  <c:v>210</c:v>
                </c:pt>
                <c:pt idx="19">
                  <c:v>215</c:v>
                </c:pt>
                <c:pt idx="20">
                  <c:v>245</c:v>
                </c:pt>
                <c:pt idx="21">
                  <c:v>240</c:v>
                </c:pt>
                <c:pt idx="22">
                  <c:v>195</c:v>
                </c:pt>
                <c:pt idx="23">
                  <c:v>220</c:v>
                </c:pt>
                <c:pt idx="24">
                  <c:v>220</c:v>
                </c:pt>
                <c:pt idx="25">
                  <c:v>240</c:v>
                </c:pt>
                <c:pt idx="26">
                  <c:v>245</c:v>
                </c:pt>
                <c:pt idx="27">
                  <c:v>225</c:v>
                </c:pt>
                <c:pt idx="28">
                  <c:v>250</c:v>
                </c:pt>
                <c:pt idx="29">
                  <c:v>160</c:v>
                </c:pt>
                <c:pt idx="30">
                  <c:v>190</c:v>
                </c:pt>
                <c:pt idx="31">
                  <c:v>190</c:v>
                </c:pt>
                <c:pt idx="32">
                  <c:v>200</c:v>
                </c:pt>
                <c:pt idx="33">
                  <c:v>230</c:v>
                </c:pt>
                <c:pt idx="34">
                  <c:v>230</c:v>
                </c:pt>
                <c:pt idx="35">
                  <c:v>240</c:v>
                </c:pt>
                <c:pt idx="36">
                  <c:v>220</c:v>
                </c:pt>
                <c:pt idx="37">
                  <c:v>130</c:v>
                </c:pt>
                <c:pt idx="38">
                  <c:v>225</c:v>
                </c:pt>
                <c:pt idx="39">
                  <c:v>170</c:v>
                </c:pt>
                <c:pt idx="40">
                  <c:v>200</c:v>
                </c:pt>
                <c:pt idx="41">
                  <c:v>245</c:v>
                </c:pt>
                <c:pt idx="42">
                  <c:v>230</c:v>
                </c:pt>
                <c:pt idx="43">
                  <c:v>260</c:v>
                </c:pt>
                <c:pt idx="44">
                  <c:v>210</c:v>
                </c:pt>
                <c:pt idx="45">
                  <c:v>125</c:v>
                </c:pt>
                <c:pt idx="46">
                  <c:v>240</c:v>
                </c:pt>
                <c:pt idx="47">
                  <c:v>206.27659574468086</c:v>
                </c:pt>
              </c:numCache>
            </c:numRef>
          </c:val>
          <c:extLst>
            <c:ext xmlns:c16="http://schemas.microsoft.com/office/drawing/2014/chart" uri="{C3380CC4-5D6E-409C-BE32-E72D297353CC}">
              <c16:uniqueId val="{00000008-F81B-4BF5-98F2-23FCFB5CFE22}"/>
            </c:ext>
          </c:extLst>
        </c:ser>
        <c:ser>
          <c:idx val="10"/>
          <c:order val="9"/>
          <c:tx>
            <c:strRef>
              <c:f>'全体版 (2)'!$Y$2</c:f>
              <c:strCache>
                <c:ptCount val="1"/>
                <c:pt idx="0">
                  <c:v>Ⅱ　自立支援・重度化防止等、保険給付の適正化事業等に係る保険者支援の事業内容　(1)地域分析(55点)</c:v>
                </c:pt>
              </c:strCache>
            </c:strRef>
          </c:tx>
          <c:spPr>
            <a:solidFill>
              <a:schemeClr val="accent3">
                <a:lumMod val="40000"/>
                <a:lumOff val="60000"/>
              </a:schemeClr>
            </a:solidFill>
            <a:ln w="6350">
              <a:solidFill>
                <a:schemeClr val="bg1">
                  <a:lumMod val="50000"/>
                </a:schemeClr>
              </a:solidFill>
            </a:ln>
            <a:effectLst/>
          </c:spPr>
          <c:invertIfNegative val="0"/>
          <c:cat>
            <c:strRef>
              <c:f>'全体版 (2)'!$W$3:$W$50</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平均</c:v>
                </c:pt>
              </c:strCache>
            </c:strRef>
          </c:cat>
          <c:val>
            <c:numRef>
              <c:f>'全体版 (2)'!$Y$3:$Y$50</c:f>
              <c:numCache>
                <c:formatCode>General</c:formatCode>
                <c:ptCount val="48"/>
                <c:pt idx="0">
                  <c:v>35</c:v>
                </c:pt>
                <c:pt idx="1">
                  <c:v>55</c:v>
                </c:pt>
                <c:pt idx="2">
                  <c:v>35</c:v>
                </c:pt>
                <c:pt idx="3">
                  <c:v>40</c:v>
                </c:pt>
                <c:pt idx="4">
                  <c:v>40</c:v>
                </c:pt>
                <c:pt idx="5">
                  <c:v>35</c:v>
                </c:pt>
                <c:pt idx="6">
                  <c:v>20</c:v>
                </c:pt>
                <c:pt idx="7">
                  <c:v>55</c:v>
                </c:pt>
                <c:pt idx="8">
                  <c:v>30</c:v>
                </c:pt>
                <c:pt idx="9">
                  <c:v>25</c:v>
                </c:pt>
                <c:pt idx="10">
                  <c:v>35</c:v>
                </c:pt>
                <c:pt idx="11">
                  <c:v>35</c:v>
                </c:pt>
                <c:pt idx="12">
                  <c:v>55</c:v>
                </c:pt>
                <c:pt idx="13">
                  <c:v>55</c:v>
                </c:pt>
                <c:pt idx="14">
                  <c:v>55</c:v>
                </c:pt>
                <c:pt idx="15">
                  <c:v>55</c:v>
                </c:pt>
                <c:pt idx="16">
                  <c:v>50</c:v>
                </c:pt>
                <c:pt idx="17">
                  <c:v>30</c:v>
                </c:pt>
                <c:pt idx="18">
                  <c:v>50</c:v>
                </c:pt>
                <c:pt idx="19">
                  <c:v>55</c:v>
                </c:pt>
                <c:pt idx="20">
                  <c:v>50</c:v>
                </c:pt>
                <c:pt idx="21">
                  <c:v>55</c:v>
                </c:pt>
                <c:pt idx="22">
                  <c:v>55</c:v>
                </c:pt>
                <c:pt idx="23">
                  <c:v>15</c:v>
                </c:pt>
                <c:pt idx="24">
                  <c:v>40</c:v>
                </c:pt>
                <c:pt idx="25">
                  <c:v>55</c:v>
                </c:pt>
                <c:pt idx="26">
                  <c:v>55</c:v>
                </c:pt>
                <c:pt idx="27">
                  <c:v>55</c:v>
                </c:pt>
                <c:pt idx="28">
                  <c:v>45</c:v>
                </c:pt>
                <c:pt idx="29">
                  <c:v>35</c:v>
                </c:pt>
                <c:pt idx="30">
                  <c:v>30</c:v>
                </c:pt>
                <c:pt idx="31">
                  <c:v>55</c:v>
                </c:pt>
                <c:pt idx="32">
                  <c:v>35</c:v>
                </c:pt>
                <c:pt idx="33">
                  <c:v>55</c:v>
                </c:pt>
                <c:pt idx="34">
                  <c:v>30</c:v>
                </c:pt>
                <c:pt idx="35">
                  <c:v>25</c:v>
                </c:pt>
                <c:pt idx="36">
                  <c:v>55</c:v>
                </c:pt>
                <c:pt idx="37">
                  <c:v>50</c:v>
                </c:pt>
                <c:pt idx="38">
                  <c:v>55</c:v>
                </c:pt>
                <c:pt idx="39">
                  <c:v>35</c:v>
                </c:pt>
                <c:pt idx="40">
                  <c:v>35</c:v>
                </c:pt>
                <c:pt idx="41">
                  <c:v>35</c:v>
                </c:pt>
                <c:pt idx="42">
                  <c:v>55</c:v>
                </c:pt>
                <c:pt idx="43">
                  <c:v>55</c:v>
                </c:pt>
                <c:pt idx="44">
                  <c:v>30</c:v>
                </c:pt>
                <c:pt idx="45">
                  <c:v>30</c:v>
                </c:pt>
                <c:pt idx="46">
                  <c:v>55</c:v>
                </c:pt>
                <c:pt idx="47">
                  <c:v>43.085106382978722</c:v>
                </c:pt>
              </c:numCache>
            </c:numRef>
          </c:val>
          <c:extLst>
            <c:ext xmlns:c16="http://schemas.microsoft.com/office/drawing/2014/chart" uri="{C3380CC4-5D6E-409C-BE32-E72D297353CC}">
              <c16:uniqueId val="{00000009-F81B-4BF5-98F2-23FCFB5CFE22}"/>
            </c:ext>
          </c:extLst>
        </c:ser>
        <c:ser>
          <c:idx val="11"/>
          <c:order val="10"/>
          <c:tx>
            <c:strRef>
              <c:f>'全体版 (2)'!$X$2</c:f>
              <c:strCache>
                <c:ptCount val="1"/>
                <c:pt idx="0">
                  <c:v>Ⅰ　管内の市町村の介護保険事業に係るデータ分析等を踏まえた地域課題の把握と支援計画(280点)</c:v>
                </c:pt>
              </c:strCache>
            </c:strRef>
          </c:tx>
          <c:spPr>
            <a:pattFill prst="narHorz">
              <a:fgClr>
                <a:schemeClr val="accent2"/>
              </a:fgClr>
              <a:bgClr>
                <a:schemeClr val="bg1"/>
              </a:bgClr>
            </a:pattFill>
            <a:ln w="6350">
              <a:solidFill>
                <a:schemeClr val="bg1">
                  <a:lumMod val="50000"/>
                </a:schemeClr>
              </a:solidFill>
              <a:prstDash val="solid"/>
            </a:ln>
            <a:effectLst/>
          </c:spPr>
          <c:invertIfNegative val="0"/>
          <c:cat>
            <c:strRef>
              <c:f>'全体版 (2)'!$W$3:$W$50</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平均</c:v>
                </c:pt>
              </c:strCache>
            </c:strRef>
          </c:cat>
          <c:val>
            <c:numRef>
              <c:f>'全体版 (2)'!$X$3:$X$50</c:f>
              <c:numCache>
                <c:formatCode>General</c:formatCode>
                <c:ptCount val="48"/>
                <c:pt idx="0">
                  <c:v>250</c:v>
                </c:pt>
                <c:pt idx="1">
                  <c:v>275</c:v>
                </c:pt>
                <c:pt idx="2">
                  <c:v>145</c:v>
                </c:pt>
                <c:pt idx="3">
                  <c:v>255</c:v>
                </c:pt>
                <c:pt idx="4">
                  <c:v>170</c:v>
                </c:pt>
                <c:pt idx="5">
                  <c:v>120</c:v>
                </c:pt>
                <c:pt idx="6">
                  <c:v>200</c:v>
                </c:pt>
                <c:pt idx="7">
                  <c:v>270</c:v>
                </c:pt>
                <c:pt idx="8">
                  <c:v>225</c:v>
                </c:pt>
                <c:pt idx="9">
                  <c:v>200</c:v>
                </c:pt>
                <c:pt idx="10">
                  <c:v>215</c:v>
                </c:pt>
                <c:pt idx="11">
                  <c:v>150</c:v>
                </c:pt>
                <c:pt idx="12">
                  <c:v>280</c:v>
                </c:pt>
                <c:pt idx="13">
                  <c:v>275</c:v>
                </c:pt>
                <c:pt idx="14">
                  <c:v>275</c:v>
                </c:pt>
                <c:pt idx="15">
                  <c:v>275</c:v>
                </c:pt>
                <c:pt idx="16">
                  <c:v>250</c:v>
                </c:pt>
                <c:pt idx="17">
                  <c:v>180</c:v>
                </c:pt>
                <c:pt idx="18">
                  <c:v>220</c:v>
                </c:pt>
                <c:pt idx="19">
                  <c:v>255</c:v>
                </c:pt>
                <c:pt idx="20">
                  <c:v>265</c:v>
                </c:pt>
                <c:pt idx="21">
                  <c:v>270</c:v>
                </c:pt>
                <c:pt idx="22">
                  <c:v>225</c:v>
                </c:pt>
                <c:pt idx="23">
                  <c:v>150</c:v>
                </c:pt>
                <c:pt idx="24">
                  <c:v>135</c:v>
                </c:pt>
                <c:pt idx="25">
                  <c:v>205</c:v>
                </c:pt>
                <c:pt idx="26">
                  <c:v>230</c:v>
                </c:pt>
                <c:pt idx="27">
                  <c:v>250</c:v>
                </c:pt>
                <c:pt idx="28">
                  <c:v>185</c:v>
                </c:pt>
                <c:pt idx="29">
                  <c:v>185</c:v>
                </c:pt>
                <c:pt idx="30">
                  <c:v>180</c:v>
                </c:pt>
                <c:pt idx="31">
                  <c:v>220</c:v>
                </c:pt>
                <c:pt idx="32">
                  <c:v>230</c:v>
                </c:pt>
                <c:pt idx="33">
                  <c:v>185</c:v>
                </c:pt>
                <c:pt idx="34">
                  <c:v>115</c:v>
                </c:pt>
                <c:pt idx="35">
                  <c:v>185</c:v>
                </c:pt>
                <c:pt idx="36">
                  <c:v>210</c:v>
                </c:pt>
                <c:pt idx="37">
                  <c:v>245</c:v>
                </c:pt>
                <c:pt idx="38">
                  <c:v>270</c:v>
                </c:pt>
                <c:pt idx="39">
                  <c:v>220</c:v>
                </c:pt>
                <c:pt idx="40">
                  <c:v>130</c:v>
                </c:pt>
                <c:pt idx="41">
                  <c:v>195</c:v>
                </c:pt>
                <c:pt idx="42">
                  <c:v>235</c:v>
                </c:pt>
                <c:pt idx="43">
                  <c:v>275</c:v>
                </c:pt>
                <c:pt idx="44">
                  <c:v>235</c:v>
                </c:pt>
                <c:pt idx="45">
                  <c:v>200</c:v>
                </c:pt>
                <c:pt idx="46">
                  <c:v>260</c:v>
                </c:pt>
                <c:pt idx="47">
                  <c:v>216.48936170212767</c:v>
                </c:pt>
              </c:numCache>
            </c:numRef>
          </c:val>
          <c:extLst>
            <c:ext xmlns:c16="http://schemas.microsoft.com/office/drawing/2014/chart" uri="{C3380CC4-5D6E-409C-BE32-E72D297353CC}">
              <c16:uniqueId val="{0000000A-F81B-4BF5-98F2-23FCFB5CFE22}"/>
            </c:ext>
          </c:extLst>
        </c:ser>
        <c:dLbls>
          <c:showLegendKey val="0"/>
          <c:showVal val="0"/>
          <c:showCatName val="0"/>
          <c:showSerName val="0"/>
          <c:showPercent val="0"/>
          <c:showBubbleSize val="0"/>
        </c:dLbls>
        <c:gapWidth val="80"/>
        <c:overlap val="100"/>
        <c:axId val="548323672"/>
        <c:axId val="548327608"/>
      </c:barChart>
      <c:lineChart>
        <c:grouping val="standard"/>
        <c:varyColors val="0"/>
        <c:ser>
          <c:idx val="0"/>
          <c:order val="11"/>
          <c:tx>
            <c:strRef>
              <c:f>'全体版 (2)'!$AI$2</c:f>
              <c:strCache>
                <c:ptCount val="1"/>
                <c:pt idx="0">
                  <c:v>合計</c:v>
                </c:pt>
              </c:strCache>
            </c:strRef>
          </c:tx>
          <c:spPr>
            <a:ln w="28575" cap="rnd">
              <a:noFill/>
              <a:round/>
            </a:ln>
            <a:effectLst/>
          </c:spPr>
          <c:marker>
            <c:symbol val="none"/>
          </c:marker>
          <c:dLbls>
            <c:dLbl>
              <c:idx val="47"/>
              <c:numFmt formatCode="#,##0.0_);[Red]\(#,##0.0\)" sourceLinked="0"/>
              <c:spPr>
                <a:noFill/>
                <a:ln>
                  <a:noFill/>
                </a:ln>
                <a:effectLst/>
              </c:spPr>
              <c:txPr>
                <a:bodyPr rot="0" spcFirstLastPara="1" vertOverflow="ellipsis" vert="horz" wrap="square" lIns="38100" tIns="19050" rIns="38100" bIns="19050" anchor="ctr" anchorCtr="1">
                  <a:spAutoFit/>
                </a:bodyPr>
                <a:lstStyle/>
                <a:p>
                  <a:pPr>
                    <a:defRPr sz="700" b="0" i="0" u="none" strike="noStrike" kern="1200" baseline="0">
                      <a:solidFill>
                        <a:sysClr val="windowText" lastClr="000000"/>
                      </a:solidFill>
                      <a:latin typeface="+mn-lt"/>
                      <a:ea typeface="+mn-ea"/>
                      <a:cs typeface="+mn-cs"/>
                    </a:defRPr>
                  </a:pPr>
                  <a:endParaRPr lang="ja-JP"/>
                </a:p>
              </c:txPr>
              <c:dLblPos val="t"/>
              <c:showLegendKey val="0"/>
              <c:showVal val="1"/>
              <c:showCatName val="0"/>
              <c:showSerName val="0"/>
              <c:showPercent val="0"/>
              <c:showBubbleSize val="0"/>
              <c:extLst>
                <c:ext xmlns:c16="http://schemas.microsoft.com/office/drawing/2014/chart" uri="{C3380CC4-5D6E-409C-BE32-E72D297353CC}">
                  <c16:uniqueId val="{0000000B-F81B-4BF5-98F2-23FCFB5CFE22}"/>
                </c:ext>
              </c:extLst>
            </c:dLbl>
            <c:numFmt formatCode="#,##0_);[Red]\(#,##0\)" sourceLinked="0"/>
            <c:spPr>
              <a:noFill/>
              <a:ln>
                <a:noFill/>
              </a:ln>
              <a:effectLst/>
            </c:spPr>
            <c:txPr>
              <a:bodyPr rot="0" spcFirstLastPara="1" vertOverflow="ellipsis" vert="horz" wrap="square" lIns="38100" tIns="19050" rIns="38100" bIns="19050" anchor="ctr" anchorCtr="1">
                <a:spAutoFit/>
              </a:bodyPr>
              <a:lstStyle/>
              <a:p>
                <a:pPr>
                  <a:defRPr sz="700" b="0" i="0" u="none" strike="noStrike" kern="1200" baseline="0">
                    <a:solidFill>
                      <a:sysClr val="windowText" lastClr="000000"/>
                    </a:solidFill>
                    <a:latin typeface="+mn-lt"/>
                    <a:ea typeface="+mn-ea"/>
                    <a:cs typeface="+mn-cs"/>
                  </a:defRPr>
                </a:pPr>
                <a:endParaRPr lang="ja-JP"/>
              </a:p>
            </c:txPr>
            <c:dLblPos val="t"/>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'全体版 (2)'!$W$3:$W$50</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平均</c:v>
                </c:pt>
              </c:strCache>
            </c:strRef>
          </c:cat>
          <c:val>
            <c:numRef>
              <c:f>'全体版 (2)'!$AI$3:$AI$50</c:f>
              <c:numCache>
                <c:formatCode>General</c:formatCode>
                <c:ptCount val="48"/>
                <c:pt idx="0">
                  <c:v>1391</c:v>
                </c:pt>
                <c:pt idx="1">
                  <c:v>1553</c:v>
                </c:pt>
                <c:pt idx="2">
                  <c:v>1060</c:v>
                </c:pt>
                <c:pt idx="3">
                  <c:v>1462</c:v>
                </c:pt>
                <c:pt idx="4">
                  <c:v>802</c:v>
                </c:pt>
                <c:pt idx="5">
                  <c:v>1163</c:v>
                </c:pt>
                <c:pt idx="6">
                  <c:v>1162</c:v>
                </c:pt>
                <c:pt idx="7">
                  <c:v>1359</c:v>
                </c:pt>
                <c:pt idx="8">
                  <c:v>1264</c:v>
                </c:pt>
                <c:pt idx="9">
                  <c:v>1199</c:v>
                </c:pt>
                <c:pt idx="10">
                  <c:v>1420</c:v>
                </c:pt>
                <c:pt idx="11">
                  <c:v>1036</c:v>
                </c:pt>
                <c:pt idx="12">
                  <c:v>1553</c:v>
                </c:pt>
                <c:pt idx="13">
                  <c:v>1579</c:v>
                </c:pt>
                <c:pt idx="14">
                  <c:v>1509</c:v>
                </c:pt>
                <c:pt idx="15">
                  <c:v>1627</c:v>
                </c:pt>
                <c:pt idx="16">
                  <c:v>1440</c:v>
                </c:pt>
                <c:pt idx="17">
                  <c:v>1284</c:v>
                </c:pt>
                <c:pt idx="18">
                  <c:v>1367</c:v>
                </c:pt>
                <c:pt idx="19">
                  <c:v>1416</c:v>
                </c:pt>
                <c:pt idx="20">
                  <c:v>1512</c:v>
                </c:pt>
                <c:pt idx="21">
                  <c:v>1725</c:v>
                </c:pt>
                <c:pt idx="22">
                  <c:v>1418</c:v>
                </c:pt>
                <c:pt idx="23">
                  <c:v>1373</c:v>
                </c:pt>
                <c:pt idx="24">
                  <c:v>1337</c:v>
                </c:pt>
                <c:pt idx="25">
                  <c:v>1441</c:v>
                </c:pt>
                <c:pt idx="26">
                  <c:v>1498</c:v>
                </c:pt>
                <c:pt idx="27">
                  <c:v>1581</c:v>
                </c:pt>
                <c:pt idx="28">
                  <c:v>1208</c:v>
                </c:pt>
                <c:pt idx="29">
                  <c:v>1227</c:v>
                </c:pt>
                <c:pt idx="30">
                  <c:v>1284</c:v>
                </c:pt>
                <c:pt idx="31">
                  <c:v>1368</c:v>
                </c:pt>
                <c:pt idx="32">
                  <c:v>1311</c:v>
                </c:pt>
                <c:pt idx="33">
                  <c:v>1330</c:v>
                </c:pt>
                <c:pt idx="34">
                  <c:v>1111</c:v>
                </c:pt>
                <c:pt idx="35">
                  <c:v>1212</c:v>
                </c:pt>
                <c:pt idx="36">
                  <c:v>1306</c:v>
                </c:pt>
                <c:pt idx="37">
                  <c:v>1193</c:v>
                </c:pt>
                <c:pt idx="38">
                  <c:v>1608</c:v>
                </c:pt>
                <c:pt idx="39">
                  <c:v>1230</c:v>
                </c:pt>
                <c:pt idx="40">
                  <c:v>1189</c:v>
                </c:pt>
                <c:pt idx="41">
                  <c:v>1432</c:v>
                </c:pt>
                <c:pt idx="42">
                  <c:v>1598</c:v>
                </c:pt>
                <c:pt idx="43">
                  <c:v>1646</c:v>
                </c:pt>
                <c:pt idx="44">
                  <c:v>1165</c:v>
                </c:pt>
                <c:pt idx="45">
                  <c:v>1332</c:v>
                </c:pt>
                <c:pt idx="46">
                  <c:v>1265</c:v>
                </c:pt>
                <c:pt idx="47">
                  <c:v>1352.0425531914893</c:v>
                </c:pt>
              </c:numCache>
            </c:numRef>
          </c:val>
          <c:smooth val="0"/>
          <c:extLst>
            <c:ext xmlns:c16="http://schemas.microsoft.com/office/drawing/2014/chart" uri="{C3380CC4-5D6E-409C-BE32-E72D297353CC}">
              <c16:uniqueId val="{0000000C-F81B-4BF5-98F2-23FCFB5CFE22}"/>
            </c:ext>
          </c:extLst>
        </c:ser>
        <c:ser>
          <c:idx val="12"/>
          <c:order val="12"/>
          <c:tx>
            <c:strRef>
              <c:f>'全体版 (2)'!$AJ$2</c:f>
              <c:strCache>
                <c:ptCount val="1"/>
                <c:pt idx="0">
                  <c:v>平均</c:v>
                </c:pt>
              </c:strCache>
            </c:strRef>
          </c:tx>
          <c:spPr>
            <a:ln w="19050" cap="rnd">
              <a:solidFill>
                <a:srgbClr val="FF0000"/>
              </a:solidFill>
              <a:prstDash val="sysDash"/>
              <a:round/>
            </a:ln>
            <a:effectLst/>
          </c:spPr>
          <c:marker>
            <c:symbol val="none"/>
          </c:marker>
          <c:cat>
            <c:strRef>
              <c:f>'全体版 (2)'!$W$3:$W$50</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平均</c:v>
                </c:pt>
              </c:strCache>
            </c:strRef>
          </c:cat>
          <c:val>
            <c:numRef>
              <c:f>'全体版 (2)'!$AJ$3:$AJ$50</c:f>
              <c:numCache>
                <c:formatCode>General</c:formatCode>
                <c:ptCount val="48"/>
                <c:pt idx="0">
                  <c:v>1352.0425531914893</c:v>
                </c:pt>
                <c:pt idx="1">
                  <c:v>1352.0425531914893</c:v>
                </c:pt>
                <c:pt idx="2">
                  <c:v>1352.0425531914893</c:v>
                </c:pt>
                <c:pt idx="3">
                  <c:v>1352.0425531914893</c:v>
                </c:pt>
                <c:pt idx="4">
                  <c:v>1352.0425531914893</c:v>
                </c:pt>
                <c:pt idx="5">
                  <c:v>1352.0425531914893</c:v>
                </c:pt>
                <c:pt idx="6">
                  <c:v>1352.0425531914893</c:v>
                </c:pt>
                <c:pt idx="7">
                  <c:v>1352.0425531914893</c:v>
                </c:pt>
                <c:pt idx="8">
                  <c:v>1352.0425531914893</c:v>
                </c:pt>
                <c:pt idx="9">
                  <c:v>1352.0425531914893</c:v>
                </c:pt>
                <c:pt idx="10">
                  <c:v>1352.0425531914893</c:v>
                </c:pt>
                <c:pt idx="11">
                  <c:v>1352.0425531914893</c:v>
                </c:pt>
                <c:pt idx="12">
                  <c:v>1352.0425531914893</c:v>
                </c:pt>
                <c:pt idx="13">
                  <c:v>1352.0425531914893</c:v>
                </c:pt>
                <c:pt idx="14">
                  <c:v>1352.0425531914893</c:v>
                </c:pt>
                <c:pt idx="15">
                  <c:v>1352.0425531914893</c:v>
                </c:pt>
                <c:pt idx="16">
                  <c:v>1352.0425531914893</c:v>
                </c:pt>
                <c:pt idx="17">
                  <c:v>1352.0425531914893</c:v>
                </c:pt>
                <c:pt idx="18">
                  <c:v>1352.0425531914893</c:v>
                </c:pt>
                <c:pt idx="19">
                  <c:v>1352.0425531914893</c:v>
                </c:pt>
                <c:pt idx="20">
                  <c:v>1352.0425531914893</c:v>
                </c:pt>
                <c:pt idx="21">
                  <c:v>1352.0425531914893</c:v>
                </c:pt>
                <c:pt idx="22">
                  <c:v>1352.0425531914893</c:v>
                </c:pt>
                <c:pt idx="23">
                  <c:v>1352.0425531914893</c:v>
                </c:pt>
                <c:pt idx="24">
                  <c:v>1352.0425531914893</c:v>
                </c:pt>
                <c:pt idx="25">
                  <c:v>1352.0425531914893</c:v>
                </c:pt>
                <c:pt idx="26">
                  <c:v>1352.0425531914893</c:v>
                </c:pt>
                <c:pt idx="27">
                  <c:v>1352.0425531914893</c:v>
                </c:pt>
                <c:pt idx="28">
                  <c:v>1352.0425531914893</c:v>
                </c:pt>
                <c:pt idx="29">
                  <c:v>1352.0425531914893</c:v>
                </c:pt>
                <c:pt idx="30">
                  <c:v>1352.0425531914893</c:v>
                </c:pt>
                <c:pt idx="31">
                  <c:v>1352.0425531914893</c:v>
                </c:pt>
                <c:pt idx="32">
                  <c:v>1352.0425531914893</c:v>
                </c:pt>
                <c:pt idx="33">
                  <c:v>1352.0425531914893</c:v>
                </c:pt>
                <c:pt idx="34">
                  <c:v>1352.0425531914893</c:v>
                </c:pt>
                <c:pt idx="35">
                  <c:v>1352.0425531914893</c:v>
                </c:pt>
                <c:pt idx="36">
                  <c:v>1352.0425531914893</c:v>
                </c:pt>
                <c:pt idx="37">
                  <c:v>1352.0425531914893</c:v>
                </c:pt>
                <c:pt idx="38">
                  <c:v>1352.0425531914893</c:v>
                </c:pt>
                <c:pt idx="39">
                  <c:v>1352.0425531914893</c:v>
                </c:pt>
                <c:pt idx="40">
                  <c:v>1352.0425531914893</c:v>
                </c:pt>
                <c:pt idx="41">
                  <c:v>1352.0425531914893</c:v>
                </c:pt>
                <c:pt idx="42">
                  <c:v>1352.0425531914893</c:v>
                </c:pt>
                <c:pt idx="43">
                  <c:v>1352.0425531914893</c:v>
                </c:pt>
                <c:pt idx="44">
                  <c:v>1352.0425531914893</c:v>
                </c:pt>
                <c:pt idx="45">
                  <c:v>1352.0425531914893</c:v>
                </c:pt>
                <c:pt idx="46">
                  <c:v>1352.0425531914893</c:v>
                </c:pt>
                <c:pt idx="47">
                  <c:v>1352.0425531914893</c:v>
                </c:pt>
              </c:numCache>
            </c:numRef>
          </c:val>
          <c:smooth val="0"/>
          <c:extLst>
            <c:ext xmlns:c16="http://schemas.microsoft.com/office/drawing/2014/chart" uri="{C3380CC4-5D6E-409C-BE32-E72D297353CC}">
              <c16:uniqueId val="{0000000D-F81B-4BF5-98F2-23FCFB5CFE22}"/>
            </c:ext>
          </c:extLst>
        </c:ser>
        <c:dLbls>
          <c:showLegendKey val="0"/>
          <c:showVal val="0"/>
          <c:showCatName val="0"/>
          <c:showSerName val="0"/>
          <c:showPercent val="0"/>
          <c:showBubbleSize val="0"/>
        </c:dLbls>
        <c:marker val="1"/>
        <c:smooth val="0"/>
        <c:axId val="548323672"/>
        <c:axId val="548327608"/>
      </c:lineChart>
      <c:catAx>
        <c:axId val="548323672"/>
        <c:scaling>
          <c:orientation val="minMax"/>
        </c:scaling>
        <c:delete val="0"/>
        <c:axPos val="b"/>
        <c:numFmt formatCode="General" sourceLinked="1"/>
        <c:majorTickMark val="none"/>
        <c:minorTickMark val="none"/>
        <c:tickLblPos val="nextTo"/>
        <c:spPr>
          <a:noFill/>
          <a:ln w="9525" cap="flat" cmpd="sng" algn="ctr">
            <a:solidFill>
              <a:schemeClr val="bg1">
                <a:lumMod val="50000"/>
              </a:schemeClr>
            </a:solidFill>
            <a:round/>
          </a:ln>
          <a:effectLst/>
        </c:spPr>
        <c:txPr>
          <a:bodyPr rot="0" spcFirstLastPara="1" vertOverflow="ellipsis" vert="eaVert" wrap="square" anchor="ctr" anchorCtr="1"/>
          <a:lstStyle/>
          <a:p>
            <a:pPr>
              <a:defRPr sz="900" b="0" i="0" u="none" strike="noStrike" kern="1200" baseline="0">
                <a:solidFill>
                  <a:schemeClr val="tx1"/>
                </a:solidFill>
                <a:latin typeface="+mn-lt"/>
                <a:ea typeface="+mn-ea"/>
                <a:cs typeface="+mn-cs"/>
              </a:defRPr>
            </a:pPr>
            <a:endParaRPr lang="ja-JP"/>
          </a:p>
        </c:txPr>
        <c:crossAx val="548327608"/>
        <c:crosses val="autoZero"/>
        <c:auto val="1"/>
        <c:lblAlgn val="ctr"/>
        <c:lblOffset val="100"/>
        <c:noMultiLvlLbl val="0"/>
      </c:catAx>
      <c:valAx>
        <c:axId val="548327608"/>
        <c:scaling>
          <c:orientation val="minMax"/>
        </c:scaling>
        <c:delete val="0"/>
        <c:axPos val="l"/>
        <c:majorGridlines>
          <c:spPr>
            <a:ln w="9525" cap="flat" cmpd="sng" algn="ctr">
              <a:solidFill>
                <a:schemeClr val="tx1">
                  <a:lumMod val="15000"/>
                  <a:lumOff val="85000"/>
                </a:schemeClr>
              </a:solidFill>
              <a:round/>
            </a:ln>
            <a:effectLst/>
          </c:spPr>
        </c:majorGridlines>
        <c:numFmt formatCode="#,##0_);[Red]\(#,##0\)" sourceLinked="0"/>
        <c:majorTickMark val="none"/>
        <c:minorTickMark val="none"/>
        <c:tickLblPos val="nextTo"/>
        <c:spPr>
          <a:noFill/>
          <a:ln w="9525">
            <a:solidFill>
              <a:schemeClr val="bg1">
                <a:lumMod val="50000"/>
              </a:schemeClr>
            </a:solidFill>
          </a:ln>
          <a:effectLst/>
        </c:spPr>
        <c:txPr>
          <a:bodyPr rot="-60000000" spcFirstLastPara="1" vertOverflow="ellipsis" vert="horz" wrap="square" anchor="ctr" anchorCtr="1"/>
          <a:lstStyle/>
          <a:p>
            <a:pPr>
              <a:defRPr sz="800" b="0" i="0" u="none" strike="noStrike" kern="1200" baseline="0">
                <a:solidFill>
                  <a:schemeClr val="tx1"/>
                </a:solidFill>
                <a:latin typeface="+mn-lt"/>
                <a:ea typeface="+mn-ea"/>
                <a:cs typeface="+mn-cs"/>
              </a:defRPr>
            </a:pPr>
            <a:endParaRPr lang="ja-JP"/>
          </a:p>
        </c:txPr>
        <c:crossAx val="548323672"/>
        <c:crosses val="autoZero"/>
        <c:crossBetween val="between"/>
      </c:valAx>
      <c:spPr>
        <a:noFill/>
        <a:ln>
          <a:noFill/>
        </a:ln>
        <a:effectLst/>
      </c:spPr>
    </c:plotArea>
    <c:legend>
      <c:legendPos val="b"/>
      <c:legendEntry>
        <c:idx val="11"/>
        <c:delete val="1"/>
      </c:legendEntry>
      <c:legendEntry>
        <c:idx val="12"/>
        <c:delete val="1"/>
      </c:legendEntry>
      <c:layout>
        <c:manualLayout>
          <c:xMode val="edge"/>
          <c:yMode val="edge"/>
          <c:x val="6.8355977042662261E-2"/>
          <c:y val="0.65771272788312329"/>
          <c:w val="0.89215803904946367"/>
          <c:h val="0.34013663034489727"/>
        </c:manualLayout>
      </c:layout>
      <c:overlay val="0"/>
      <c:spPr>
        <a:noFill/>
        <a:ln>
          <a:noFill/>
        </a:ln>
        <a:effectLst/>
      </c:spPr>
      <c:txPr>
        <a:bodyPr rot="0" spcFirstLastPara="1" vertOverflow="ellipsis" vert="horz" wrap="square" anchor="ctr" anchorCtr="1"/>
        <a:lstStyle/>
        <a:p>
          <a:pPr>
            <a:defRPr sz="700" b="0" i="0" u="none" strike="noStrike" kern="1200" baseline="0">
              <a:solidFill>
                <a:schemeClr val="tx1">
                  <a:lumMod val="65000"/>
                  <a:lumOff val="35000"/>
                </a:schemeClr>
              </a:solidFill>
              <a:latin typeface="+mn-lt"/>
              <a:ea typeface="+mn-ea"/>
              <a:cs typeface="+mn-cs"/>
            </a:defRPr>
          </a:pPr>
          <a:endParaRPr lang="ja-JP"/>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w="3175" cap="flat" cmpd="sng" algn="ctr">
      <a:noFill/>
      <a:round/>
    </a:ln>
    <a:effectLst/>
  </c:spPr>
  <c:txPr>
    <a:bodyPr/>
    <a:lstStyle/>
    <a:p>
      <a:pPr>
        <a:defRPr/>
      </a:pPr>
      <a:endParaRPr lang="ja-JP"/>
    </a:p>
  </c:txPr>
  <c:externalData r:id="rId3">
    <c:autoUpdate val="0"/>
  </c:externalData>
</c:chartSpace>
</file>

<file path=ppt/charts/chart2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200" b="0" i="0" u="none" strike="noStrike" kern="1200" spc="0" baseline="0">
                <a:solidFill>
                  <a:schemeClr val="tx1">
                    <a:lumMod val="65000"/>
                    <a:lumOff val="35000"/>
                  </a:schemeClr>
                </a:solidFill>
                <a:latin typeface="+mn-lt"/>
                <a:ea typeface="+mn-ea"/>
                <a:cs typeface="+mn-cs"/>
              </a:defRPr>
            </a:pPr>
            <a:r>
              <a:rPr lang="ja-JP" altLang="en-US" sz="1200" dirty="0"/>
              <a:t>（</a:t>
            </a:r>
            <a:r>
              <a:rPr lang="en-US" altLang="ja-JP" sz="1200" dirty="0"/>
              <a:t>7</a:t>
            </a:r>
            <a:r>
              <a:rPr lang="ja-JP" altLang="en-US" sz="1200" dirty="0"/>
              <a:t>）介護給付の適正化</a:t>
            </a:r>
            <a:r>
              <a:rPr lang="en-US" altLang="ja-JP" sz="1200" dirty="0"/>
              <a:t>(</a:t>
            </a:r>
            <a:r>
              <a:rPr lang="ja-JP" altLang="en-US" sz="1200" dirty="0"/>
              <a:t>満点</a:t>
            </a:r>
            <a:r>
              <a:rPr lang="en-US" altLang="ja-JP" sz="1200" dirty="0"/>
              <a:t>90</a:t>
            </a:r>
            <a:r>
              <a:rPr lang="ja-JP" altLang="en-US" sz="1200" dirty="0"/>
              <a:t>点、平均点</a:t>
            </a:r>
            <a:r>
              <a:rPr lang="en-US" altLang="ja-JP" sz="1200" dirty="0"/>
              <a:t>59.8</a:t>
            </a:r>
            <a:r>
              <a:rPr lang="ja-JP" altLang="en-US" sz="1200" dirty="0"/>
              <a:t>点、得点率</a:t>
            </a:r>
            <a:r>
              <a:rPr lang="en-US" altLang="ja-JP" sz="1200" dirty="0"/>
              <a:t>66.4%)</a:t>
            </a:r>
            <a:endParaRPr lang="ja-JP" altLang="en-US" sz="1200" dirty="0"/>
          </a:p>
        </c:rich>
      </c:tx>
      <c:layout>
        <c:manualLayout>
          <c:xMode val="edge"/>
          <c:yMode val="edge"/>
          <c:x val="0.28152186004219815"/>
          <c:y val="3.2007884946139903E-2"/>
        </c:manualLayout>
      </c:layout>
      <c:overlay val="0"/>
      <c:spPr>
        <a:noFill/>
        <a:ln>
          <a:noFill/>
        </a:ln>
        <a:effectLst/>
      </c:spPr>
      <c:txPr>
        <a:bodyPr rot="0" spcFirstLastPara="1" vertOverflow="ellipsis" vert="horz" wrap="square" anchor="ctr" anchorCtr="1"/>
        <a:lstStyle/>
        <a:p>
          <a:pPr>
            <a:defRPr sz="1200" b="0" i="0" u="none" strike="noStrike" kern="1200" spc="0" baseline="0">
              <a:solidFill>
                <a:schemeClr val="tx1">
                  <a:lumMod val="65000"/>
                  <a:lumOff val="35000"/>
                </a:schemeClr>
              </a:solidFill>
              <a:latin typeface="+mn-lt"/>
              <a:ea typeface="+mn-ea"/>
              <a:cs typeface="+mn-cs"/>
            </a:defRPr>
          </a:pPr>
          <a:endParaRPr lang="ja-JP"/>
        </a:p>
      </c:txPr>
    </c:title>
    <c:autoTitleDeleted val="0"/>
    <c:plotArea>
      <c:layout>
        <c:manualLayout>
          <c:layoutTarget val="inner"/>
          <c:xMode val="edge"/>
          <c:yMode val="edge"/>
          <c:x val="4.104504733441941E-2"/>
          <c:y val="8.3130144945293097E-2"/>
          <c:w val="0.93948833259295361"/>
          <c:h val="0.78698607300370693"/>
        </c:manualLayout>
      </c:layout>
      <c:barChart>
        <c:barDir val="col"/>
        <c:grouping val="clustered"/>
        <c:varyColors val="0"/>
        <c:ser>
          <c:idx val="1"/>
          <c:order val="0"/>
          <c:tx>
            <c:strRef>
              <c:f>'Ⅱ（7）'!$AB$10</c:f>
              <c:strCache>
                <c:ptCount val="1"/>
                <c:pt idx="0">
                  <c:v>（7）介護給付の適正化(満点90点、平均点59.8点、得点率66.4％)</c:v>
                </c:pt>
              </c:strCache>
            </c:strRef>
          </c:tx>
          <c:spPr>
            <a:solidFill>
              <a:schemeClr val="tx2">
                <a:lumMod val="60000"/>
                <a:lumOff val="40000"/>
              </a:schemeClr>
            </a:solidFill>
            <a:ln w="6350">
              <a:solidFill>
                <a:schemeClr val="bg1">
                  <a:lumMod val="50000"/>
                </a:schemeClr>
              </a:solidFill>
            </a:ln>
            <a:effectLst/>
          </c:spPr>
          <c:invertIfNegative val="0"/>
          <c:dLbls>
            <c:dLbl>
              <c:idx val="47"/>
              <c:numFmt formatCode="#,##0.0_);[Red]\(#,##0.0\)" sourceLinked="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solidFill>
                      <a:latin typeface="+mn-lt"/>
                      <a:ea typeface="+mn-ea"/>
                      <a:cs typeface="+mn-cs"/>
                    </a:defRPr>
                  </a:pPr>
                  <a:endParaRPr lang="ja-JP"/>
                </a:p>
              </c:txPr>
              <c:showLegendKey val="0"/>
              <c:showVal val="1"/>
              <c:showCatName val="0"/>
              <c:showSerName val="0"/>
              <c:showPercent val="0"/>
              <c:showBubbleSize val="0"/>
              <c:extLst>
                <c:ext xmlns:c16="http://schemas.microsoft.com/office/drawing/2014/chart" uri="{C3380CC4-5D6E-409C-BE32-E72D297353CC}">
                  <c16:uniqueId val="{00000000-9042-4760-8398-712AA2AE01CA}"/>
                </c:ext>
              </c:extLst>
            </c:dLbl>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solidFill>
                    <a:latin typeface="+mn-lt"/>
                    <a:ea typeface="+mn-ea"/>
                    <a:cs typeface="+mn-cs"/>
                  </a:defRPr>
                </a:pPr>
                <a:endParaRPr lang="ja-JP"/>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'Ⅱ（7）'!$AA$11:$AA$58</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平均</c:v>
                </c:pt>
              </c:strCache>
            </c:strRef>
          </c:cat>
          <c:val>
            <c:numRef>
              <c:f>'Ⅱ（7）'!$AB$11:$AB$58</c:f>
              <c:numCache>
                <c:formatCode>General</c:formatCode>
                <c:ptCount val="48"/>
                <c:pt idx="0">
                  <c:v>48</c:v>
                </c:pt>
                <c:pt idx="1">
                  <c:v>66</c:v>
                </c:pt>
                <c:pt idx="2">
                  <c:v>59</c:v>
                </c:pt>
                <c:pt idx="3">
                  <c:v>51</c:v>
                </c:pt>
                <c:pt idx="4">
                  <c:v>64</c:v>
                </c:pt>
                <c:pt idx="5">
                  <c:v>49</c:v>
                </c:pt>
                <c:pt idx="6">
                  <c:v>60</c:v>
                </c:pt>
                <c:pt idx="7">
                  <c:v>67</c:v>
                </c:pt>
                <c:pt idx="8">
                  <c:v>61</c:v>
                </c:pt>
                <c:pt idx="9">
                  <c:v>52</c:v>
                </c:pt>
                <c:pt idx="10">
                  <c:v>57</c:v>
                </c:pt>
                <c:pt idx="11">
                  <c:v>36</c:v>
                </c:pt>
                <c:pt idx="12">
                  <c:v>46</c:v>
                </c:pt>
                <c:pt idx="13">
                  <c:v>59</c:v>
                </c:pt>
                <c:pt idx="14">
                  <c:v>62</c:v>
                </c:pt>
                <c:pt idx="15">
                  <c:v>65</c:v>
                </c:pt>
                <c:pt idx="16">
                  <c:v>69</c:v>
                </c:pt>
                <c:pt idx="17">
                  <c:v>76</c:v>
                </c:pt>
                <c:pt idx="18">
                  <c:v>59</c:v>
                </c:pt>
                <c:pt idx="19">
                  <c:v>61</c:v>
                </c:pt>
                <c:pt idx="20">
                  <c:v>39</c:v>
                </c:pt>
                <c:pt idx="21">
                  <c:v>67</c:v>
                </c:pt>
                <c:pt idx="22">
                  <c:v>57</c:v>
                </c:pt>
                <c:pt idx="23">
                  <c:v>64</c:v>
                </c:pt>
                <c:pt idx="24">
                  <c:v>61</c:v>
                </c:pt>
                <c:pt idx="25">
                  <c:v>69</c:v>
                </c:pt>
                <c:pt idx="26">
                  <c:v>68</c:v>
                </c:pt>
                <c:pt idx="27">
                  <c:v>51</c:v>
                </c:pt>
                <c:pt idx="28">
                  <c:v>59</c:v>
                </c:pt>
                <c:pt idx="29">
                  <c:v>76</c:v>
                </c:pt>
                <c:pt idx="30">
                  <c:v>59</c:v>
                </c:pt>
                <c:pt idx="31">
                  <c:v>64</c:v>
                </c:pt>
                <c:pt idx="32">
                  <c:v>54</c:v>
                </c:pt>
                <c:pt idx="33">
                  <c:v>57</c:v>
                </c:pt>
                <c:pt idx="34">
                  <c:v>59</c:v>
                </c:pt>
                <c:pt idx="35">
                  <c:v>58</c:v>
                </c:pt>
                <c:pt idx="36">
                  <c:v>72</c:v>
                </c:pt>
                <c:pt idx="37">
                  <c:v>82</c:v>
                </c:pt>
                <c:pt idx="38">
                  <c:v>64</c:v>
                </c:pt>
                <c:pt idx="39">
                  <c:v>56</c:v>
                </c:pt>
                <c:pt idx="40">
                  <c:v>49</c:v>
                </c:pt>
                <c:pt idx="41">
                  <c:v>53</c:v>
                </c:pt>
                <c:pt idx="42">
                  <c:v>67</c:v>
                </c:pt>
                <c:pt idx="43">
                  <c:v>62</c:v>
                </c:pt>
                <c:pt idx="44">
                  <c:v>66</c:v>
                </c:pt>
                <c:pt idx="45">
                  <c:v>59</c:v>
                </c:pt>
                <c:pt idx="46">
                  <c:v>50</c:v>
                </c:pt>
                <c:pt idx="47">
                  <c:v>59.765957446808514</c:v>
                </c:pt>
              </c:numCache>
            </c:numRef>
          </c:val>
          <c:extLst>
            <c:ext xmlns:c16="http://schemas.microsoft.com/office/drawing/2014/chart" uri="{C3380CC4-5D6E-409C-BE32-E72D297353CC}">
              <c16:uniqueId val="{00000001-9042-4760-8398-712AA2AE01CA}"/>
            </c:ext>
          </c:extLst>
        </c:ser>
        <c:dLbls>
          <c:showLegendKey val="0"/>
          <c:showVal val="0"/>
          <c:showCatName val="0"/>
          <c:showSerName val="0"/>
          <c:showPercent val="0"/>
          <c:showBubbleSize val="0"/>
        </c:dLbls>
        <c:gapWidth val="80"/>
        <c:axId val="548323672"/>
        <c:axId val="548327608"/>
      </c:barChart>
      <c:lineChart>
        <c:grouping val="standard"/>
        <c:varyColors val="0"/>
        <c:ser>
          <c:idx val="0"/>
          <c:order val="1"/>
          <c:tx>
            <c:strRef>
              <c:f>'Ⅱ（7）'!$AC$10</c:f>
              <c:strCache>
                <c:ptCount val="1"/>
                <c:pt idx="0">
                  <c:v>平均</c:v>
                </c:pt>
              </c:strCache>
            </c:strRef>
          </c:tx>
          <c:spPr>
            <a:ln w="19050" cap="rnd">
              <a:solidFill>
                <a:srgbClr val="FF0000"/>
              </a:solidFill>
              <a:prstDash val="sysDash"/>
              <a:round/>
            </a:ln>
            <a:effectLst/>
          </c:spPr>
          <c:marker>
            <c:symbol val="none"/>
          </c:marker>
          <c:cat>
            <c:strRef>
              <c:f>'Ⅱ（7）'!$AA$11:$AA$58</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平均</c:v>
                </c:pt>
              </c:strCache>
            </c:strRef>
          </c:cat>
          <c:val>
            <c:numRef>
              <c:f>'Ⅱ（7）'!$AC$11:$AC$58</c:f>
              <c:numCache>
                <c:formatCode>General</c:formatCode>
                <c:ptCount val="48"/>
                <c:pt idx="0">
                  <c:v>59.765957446808514</c:v>
                </c:pt>
                <c:pt idx="1">
                  <c:v>59.765957446808514</c:v>
                </c:pt>
                <c:pt idx="2">
                  <c:v>59.765957446808514</c:v>
                </c:pt>
                <c:pt idx="3">
                  <c:v>59.765957446808514</c:v>
                </c:pt>
                <c:pt idx="4">
                  <c:v>59.765957446808514</c:v>
                </c:pt>
                <c:pt idx="5">
                  <c:v>59.765957446808514</c:v>
                </c:pt>
                <c:pt idx="6">
                  <c:v>59.765957446808514</c:v>
                </c:pt>
                <c:pt idx="7">
                  <c:v>59.765957446808514</c:v>
                </c:pt>
                <c:pt idx="8">
                  <c:v>59.765957446808514</c:v>
                </c:pt>
                <c:pt idx="9">
                  <c:v>59.765957446808514</c:v>
                </c:pt>
                <c:pt idx="10">
                  <c:v>59.765957446808514</c:v>
                </c:pt>
                <c:pt idx="11">
                  <c:v>59.765957446808514</c:v>
                </c:pt>
                <c:pt idx="12">
                  <c:v>59.765957446808514</c:v>
                </c:pt>
                <c:pt idx="13">
                  <c:v>59.765957446808514</c:v>
                </c:pt>
                <c:pt idx="14">
                  <c:v>59.765957446808514</c:v>
                </c:pt>
                <c:pt idx="15">
                  <c:v>59.765957446808514</c:v>
                </c:pt>
                <c:pt idx="16">
                  <c:v>59.765957446808514</c:v>
                </c:pt>
                <c:pt idx="17">
                  <c:v>59.765957446808514</c:v>
                </c:pt>
                <c:pt idx="18">
                  <c:v>59.765957446808514</c:v>
                </c:pt>
                <c:pt idx="19">
                  <c:v>59.765957446808514</c:v>
                </c:pt>
                <c:pt idx="20">
                  <c:v>59.765957446808514</c:v>
                </c:pt>
                <c:pt idx="21">
                  <c:v>59.765957446808514</c:v>
                </c:pt>
                <c:pt idx="22">
                  <c:v>59.765957446808514</c:v>
                </c:pt>
                <c:pt idx="23">
                  <c:v>59.765957446808514</c:v>
                </c:pt>
                <c:pt idx="24">
                  <c:v>59.765957446808514</c:v>
                </c:pt>
                <c:pt idx="25">
                  <c:v>59.765957446808514</c:v>
                </c:pt>
                <c:pt idx="26">
                  <c:v>59.765957446808514</c:v>
                </c:pt>
                <c:pt idx="27">
                  <c:v>59.765957446808514</c:v>
                </c:pt>
                <c:pt idx="28">
                  <c:v>59.765957446808514</c:v>
                </c:pt>
                <c:pt idx="29">
                  <c:v>59.765957446808514</c:v>
                </c:pt>
                <c:pt idx="30">
                  <c:v>59.765957446808514</c:v>
                </c:pt>
                <c:pt idx="31">
                  <c:v>59.765957446808514</c:v>
                </c:pt>
                <c:pt idx="32">
                  <c:v>59.765957446808514</c:v>
                </c:pt>
                <c:pt idx="33">
                  <c:v>59.765957446808514</c:v>
                </c:pt>
                <c:pt idx="34">
                  <c:v>59.765957446808514</c:v>
                </c:pt>
                <c:pt idx="35">
                  <c:v>59.765957446808514</c:v>
                </c:pt>
                <c:pt idx="36">
                  <c:v>59.765957446808514</c:v>
                </c:pt>
                <c:pt idx="37">
                  <c:v>59.765957446808514</c:v>
                </c:pt>
                <c:pt idx="38">
                  <c:v>59.765957446808514</c:v>
                </c:pt>
                <c:pt idx="39">
                  <c:v>59.765957446808514</c:v>
                </c:pt>
                <c:pt idx="40">
                  <c:v>59.765957446808514</c:v>
                </c:pt>
                <c:pt idx="41">
                  <c:v>59.765957446808514</c:v>
                </c:pt>
                <c:pt idx="42">
                  <c:v>59.765957446808514</c:v>
                </c:pt>
                <c:pt idx="43">
                  <c:v>59.765957446808514</c:v>
                </c:pt>
                <c:pt idx="44">
                  <c:v>59.765957446808514</c:v>
                </c:pt>
                <c:pt idx="45">
                  <c:v>59.765957446808514</c:v>
                </c:pt>
                <c:pt idx="46">
                  <c:v>59.765957446808514</c:v>
                </c:pt>
                <c:pt idx="47">
                  <c:v>59.765957446808514</c:v>
                </c:pt>
              </c:numCache>
            </c:numRef>
          </c:val>
          <c:smooth val="0"/>
          <c:extLst>
            <c:ext xmlns:c16="http://schemas.microsoft.com/office/drawing/2014/chart" uri="{C3380CC4-5D6E-409C-BE32-E72D297353CC}">
              <c16:uniqueId val="{00000002-9042-4760-8398-712AA2AE01CA}"/>
            </c:ext>
          </c:extLst>
        </c:ser>
        <c:dLbls>
          <c:showLegendKey val="0"/>
          <c:showVal val="0"/>
          <c:showCatName val="0"/>
          <c:showSerName val="0"/>
          <c:showPercent val="0"/>
          <c:showBubbleSize val="0"/>
        </c:dLbls>
        <c:marker val="1"/>
        <c:smooth val="0"/>
        <c:axId val="548323672"/>
        <c:axId val="548327608"/>
      </c:lineChart>
      <c:catAx>
        <c:axId val="548323672"/>
        <c:scaling>
          <c:orientation val="minMax"/>
        </c:scaling>
        <c:delete val="0"/>
        <c:axPos val="b"/>
        <c:numFmt formatCode="General" sourceLinked="1"/>
        <c:majorTickMark val="none"/>
        <c:minorTickMark val="none"/>
        <c:tickLblPos val="nextTo"/>
        <c:spPr>
          <a:noFill/>
          <a:ln w="9525" cap="flat" cmpd="sng" algn="ctr">
            <a:solidFill>
              <a:schemeClr val="bg1">
                <a:lumMod val="50000"/>
              </a:schemeClr>
            </a:solidFill>
            <a:round/>
          </a:ln>
          <a:effectLst/>
        </c:spPr>
        <c:txPr>
          <a:bodyPr rot="0" spcFirstLastPara="1" vertOverflow="ellipsis" vert="eaVert" wrap="square" anchor="ctr" anchorCtr="1"/>
          <a:lstStyle/>
          <a:p>
            <a:pPr>
              <a:defRPr sz="900" b="0" i="0" u="none" strike="noStrike" kern="1200" baseline="0">
                <a:solidFill>
                  <a:schemeClr val="tx1"/>
                </a:solidFill>
                <a:latin typeface="+mn-lt"/>
                <a:ea typeface="+mn-ea"/>
                <a:cs typeface="+mn-cs"/>
              </a:defRPr>
            </a:pPr>
            <a:endParaRPr lang="ja-JP"/>
          </a:p>
        </c:txPr>
        <c:crossAx val="548327608"/>
        <c:crosses val="autoZero"/>
        <c:auto val="1"/>
        <c:lblAlgn val="ctr"/>
        <c:lblOffset val="100"/>
        <c:noMultiLvlLbl val="0"/>
      </c:catAx>
      <c:valAx>
        <c:axId val="548327608"/>
        <c:scaling>
          <c:orientation val="minMax"/>
        </c:scaling>
        <c:delete val="0"/>
        <c:axPos val="l"/>
        <c:majorGridlines>
          <c:spPr>
            <a:ln w="9525" cap="flat" cmpd="sng" algn="ctr">
              <a:solidFill>
                <a:schemeClr val="tx1">
                  <a:lumMod val="15000"/>
                  <a:lumOff val="85000"/>
                </a:schemeClr>
              </a:solidFill>
              <a:round/>
            </a:ln>
            <a:effectLst/>
          </c:spPr>
        </c:majorGridlines>
        <c:numFmt formatCode="#,##0_);[Red]\(#,##0\)" sourceLinked="0"/>
        <c:majorTickMark val="none"/>
        <c:minorTickMark val="none"/>
        <c:tickLblPos val="nextTo"/>
        <c:spPr>
          <a:noFill/>
          <a:ln w="9525">
            <a:solidFill>
              <a:schemeClr val="bg1">
                <a:lumMod val="50000"/>
              </a:schemeClr>
            </a:solidFill>
          </a:ln>
          <a:effectLst/>
        </c:spPr>
        <c:txPr>
          <a:bodyPr rot="-60000000" spcFirstLastPara="1" vertOverflow="ellipsis" vert="horz" wrap="square" anchor="ctr" anchorCtr="1"/>
          <a:lstStyle/>
          <a:p>
            <a:pPr>
              <a:defRPr sz="800" b="0" i="0" u="none" strike="noStrike" kern="1200" baseline="0">
                <a:solidFill>
                  <a:schemeClr val="tx1"/>
                </a:solidFill>
                <a:latin typeface="+mn-lt"/>
                <a:ea typeface="+mn-ea"/>
                <a:cs typeface="+mn-cs"/>
              </a:defRPr>
            </a:pPr>
            <a:endParaRPr lang="ja-JP"/>
          </a:p>
        </c:txPr>
        <c:crossAx val="548323672"/>
        <c:crosses val="autoZero"/>
        <c:crossBetween val="between"/>
      </c:valAx>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w="3175" cap="flat" cmpd="sng" algn="ctr">
      <a:noFill/>
      <a:round/>
    </a:ln>
    <a:effectLst/>
  </c:spPr>
  <c:txPr>
    <a:bodyPr/>
    <a:lstStyle/>
    <a:p>
      <a:pPr>
        <a:defRPr/>
      </a:pPr>
      <a:endParaRPr lang="ja-JP"/>
    </a:p>
  </c:txPr>
  <c:externalData r:id="rId3">
    <c:autoUpdate val="0"/>
  </c:externalData>
</c:chartSpace>
</file>

<file path=ppt/charts/chart2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200" b="0" i="0" u="none" strike="noStrike" kern="1200" spc="0" baseline="0">
                <a:solidFill>
                  <a:schemeClr val="tx1">
                    <a:lumMod val="65000"/>
                    <a:lumOff val="35000"/>
                  </a:schemeClr>
                </a:solidFill>
                <a:latin typeface="+mn-lt"/>
                <a:ea typeface="+mn-ea"/>
                <a:cs typeface="+mn-cs"/>
              </a:defRPr>
            </a:pPr>
            <a:r>
              <a:rPr lang="ja-JP" altLang="en-US" sz="1200"/>
              <a:t>（</a:t>
            </a:r>
            <a:r>
              <a:rPr lang="en-US" altLang="ja-JP" sz="1200"/>
              <a:t>8</a:t>
            </a:r>
            <a:r>
              <a:rPr lang="ja-JP" altLang="en-US" sz="1200"/>
              <a:t>）介護人材の確保・生産性向上</a:t>
            </a:r>
            <a:r>
              <a:rPr lang="en-US" altLang="ja-JP" sz="1200"/>
              <a:t>(</a:t>
            </a:r>
            <a:r>
              <a:rPr lang="ja-JP" altLang="en-US" sz="1200"/>
              <a:t>満点</a:t>
            </a:r>
            <a:r>
              <a:rPr lang="en-US" altLang="ja-JP" sz="1200"/>
              <a:t>470</a:t>
            </a:r>
            <a:r>
              <a:rPr lang="ja-JP" altLang="en-US" sz="1200"/>
              <a:t>点、平均点</a:t>
            </a:r>
            <a:r>
              <a:rPr lang="en-US" altLang="ja-JP" sz="1200"/>
              <a:t>293.2</a:t>
            </a:r>
            <a:r>
              <a:rPr lang="ja-JP" altLang="en-US" sz="1200"/>
              <a:t>点、得点率</a:t>
            </a:r>
            <a:r>
              <a:rPr lang="en-US" altLang="ja-JP" sz="1200"/>
              <a:t>62.4%)</a:t>
            </a:r>
            <a:endParaRPr lang="ja-JP" altLang="en-US" sz="1200"/>
          </a:p>
        </c:rich>
      </c:tx>
      <c:layout>
        <c:manualLayout>
          <c:xMode val="edge"/>
          <c:yMode val="edge"/>
          <c:x val="0.28152186004219815"/>
          <c:y val="3.2007884946139903E-2"/>
        </c:manualLayout>
      </c:layout>
      <c:overlay val="0"/>
      <c:spPr>
        <a:noFill/>
        <a:ln>
          <a:noFill/>
        </a:ln>
        <a:effectLst/>
      </c:spPr>
      <c:txPr>
        <a:bodyPr rot="0" spcFirstLastPara="1" vertOverflow="ellipsis" vert="horz" wrap="square" anchor="ctr" anchorCtr="1"/>
        <a:lstStyle/>
        <a:p>
          <a:pPr>
            <a:defRPr sz="1200" b="0" i="0" u="none" strike="noStrike" kern="1200" spc="0" baseline="0">
              <a:solidFill>
                <a:schemeClr val="tx1">
                  <a:lumMod val="65000"/>
                  <a:lumOff val="35000"/>
                </a:schemeClr>
              </a:solidFill>
              <a:latin typeface="+mn-lt"/>
              <a:ea typeface="+mn-ea"/>
              <a:cs typeface="+mn-cs"/>
            </a:defRPr>
          </a:pPr>
          <a:endParaRPr lang="ja-JP"/>
        </a:p>
      </c:txPr>
    </c:title>
    <c:autoTitleDeleted val="0"/>
    <c:plotArea>
      <c:layout>
        <c:manualLayout>
          <c:layoutTarget val="inner"/>
          <c:xMode val="edge"/>
          <c:yMode val="edge"/>
          <c:x val="4.104504733441941E-2"/>
          <c:y val="8.3130144945293097E-2"/>
          <c:w val="0.93948833259295361"/>
          <c:h val="0.78698607300370693"/>
        </c:manualLayout>
      </c:layout>
      <c:barChart>
        <c:barDir val="col"/>
        <c:grouping val="clustered"/>
        <c:varyColors val="0"/>
        <c:ser>
          <c:idx val="1"/>
          <c:order val="0"/>
          <c:tx>
            <c:strRef>
              <c:f>'Ⅱ(8)'!$BL$10</c:f>
              <c:strCache>
                <c:ptCount val="1"/>
                <c:pt idx="0">
                  <c:v>（8）介護人材の確保・生産性向上(満点470点、平均点293.2点、得点率62.4％)</c:v>
                </c:pt>
              </c:strCache>
            </c:strRef>
          </c:tx>
          <c:spPr>
            <a:solidFill>
              <a:schemeClr val="tx2">
                <a:lumMod val="60000"/>
                <a:lumOff val="40000"/>
              </a:schemeClr>
            </a:solidFill>
            <a:ln w="6350">
              <a:solidFill>
                <a:schemeClr val="bg1">
                  <a:lumMod val="50000"/>
                </a:schemeClr>
              </a:solidFill>
            </a:ln>
            <a:effectLst/>
          </c:spPr>
          <c:invertIfNegative val="0"/>
          <c:dLbls>
            <c:dLbl>
              <c:idx val="47"/>
              <c:numFmt formatCode="#,##0.0_);[Red]\(#,##0.0\)" sourceLinked="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solidFill>
                      <a:latin typeface="+mn-lt"/>
                      <a:ea typeface="+mn-ea"/>
                      <a:cs typeface="+mn-cs"/>
                    </a:defRPr>
                  </a:pPr>
                  <a:endParaRPr lang="ja-JP"/>
                </a:p>
              </c:txPr>
              <c:showLegendKey val="0"/>
              <c:showVal val="1"/>
              <c:showCatName val="0"/>
              <c:showSerName val="0"/>
              <c:showPercent val="0"/>
              <c:showBubbleSize val="0"/>
              <c:extLst>
                <c:ext xmlns:c16="http://schemas.microsoft.com/office/drawing/2014/chart" uri="{C3380CC4-5D6E-409C-BE32-E72D297353CC}">
                  <c16:uniqueId val="{00000000-9D70-451F-8A08-F2CBD3B94333}"/>
                </c:ext>
              </c:extLst>
            </c:dLbl>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solidFill>
                    <a:latin typeface="+mn-lt"/>
                    <a:ea typeface="+mn-ea"/>
                    <a:cs typeface="+mn-cs"/>
                  </a:defRPr>
                </a:pPr>
                <a:endParaRPr lang="ja-JP"/>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'Ⅱ(8)'!$BG$11:$BG$58</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平均</c:v>
                </c:pt>
              </c:strCache>
            </c:strRef>
          </c:cat>
          <c:val>
            <c:numRef>
              <c:f>'Ⅱ(8)'!$BL$11:$BL$58</c:f>
              <c:numCache>
                <c:formatCode>General</c:formatCode>
                <c:ptCount val="48"/>
                <c:pt idx="0">
                  <c:v>358</c:v>
                </c:pt>
                <c:pt idx="1">
                  <c:v>391</c:v>
                </c:pt>
                <c:pt idx="2">
                  <c:v>246</c:v>
                </c:pt>
                <c:pt idx="3">
                  <c:v>318</c:v>
                </c:pt>
                <c:pt idx="4">
                  <c:v>189</c:v>
                </c:pt>
                <c:pt idx="5">
                  <c:v>299</c:v>
                </c:pt>
                <c:pt idx="6">
                  <c:v>323</c:v>
                </c:pt>
                <c:pt idx="7">
                  <c:v>315</c:v>
                </c:pt>
                <c:pt idx="8">
                  <c:v>238</c:v>
                </c:pt>
                <c:pt idx="9">
                  <c:v>268</c:v>
                </c:pt>
                <c:pt idx="10">
                  <c:v>281</c:v>
                </c:pt>
                <c:pt idx="11">
                  <c:v>254</c:v>
                </c:pt>
                <c:pt idx="12">
                  <c:v>385</c:v>
                </c:pt>
                <c:pt idx="13">
                  <c:v>429</c:v>
                </c:pt>
                <c:pt idx="14">
                  <c:v>353</c:v>
                </c:pt>
                <c:pt idx="15">
                  <c:v>389</c:v>
                </c:pt>
                <c:pt idx="16">
                  <c:v>307</c:v>
                </c:pt>
                <c:pt idx="17">
                  <c:v>353</c:v>
                </c:pt>
                <c:pt idx="18">
                  <c:v>255</c:v>
                </c:pt>
                <c:pt idx="19">
                  <c:v>338</c:v>
                </c:pt>
                <c:pt idx="20">
                  <c:v>364</c:v>
                </c:pt>
                <c:pt idx="21">
                  <c:v>433</c:v>
                </c:pt>
                <c:pt idx="22">
                  <c:v>290</c:v>
                </c:pt>
                <c:pt idx="23">
                  <c:v>283</c:v>
                </c:pt>
                <c:pt idx="24">
                  <c:v>303</c:v>
                </c:pt>
                <c:pt idx="25">
                  <c:v>325</c:v>
                </c:pt>
                <c:pt idx="26">
                  <c:v>254</c:v>
                </c:pt>
                <c:pt idx="27">
                  <c:v>341</c:v>
                </c:pt>
                <c:pt idx="28">
                  <c:v>213</c:v>
                </c:pt>
                <c:pt idx="29">
                  <c:v>255</c:v>
                </c:pt>
                <c:pt idx="30">
                  <c:v>316</c:v>
                </c:pt>
                <c:pt idx="31">
                  <c:v>280</c:v>
                </c:pt>
                <c:pt idx="32">
                  <c:v>252</c:v>
                </c:pt>
                <c:pt idx="33">
                  <c:v>235</c:v>
                </c:pt>
                <c:pt idx="34">
                  <c:v>203</c:v>
                </c:pt>
                <c:pt idx="35">
                  <c:v>195</c:v>
                </c:pt>
                <c:pt idx="36">
                  <c:v>300</c:v>
                </c:pt>
                <c:pt idx="37">
                  <c:v>245</c:v>
                </c:pt>
                <c:pt idx="38">
                  <c:v>298</c:v>
                </c:pt>
                <c:pt idx="39">
                  <c:v>224</c:v>
                </c:pt>
                <c:pt idx="40">
                  <c:v>191</c:v>
                </c:pt>
                <c:pt idx="41">
                  <c:v>288</c:v>
                </c:pt>
                <c:pt idx="42">
                  <c:v>359</c:v>
                </c:pt>
                <c:pt idx="43">
                  <c:v>319</c:v>
                </c:pt>
                <c:pt idx="44">
                  <c:v>185</c:v>
                </c:pt>
                <c:pt idx="45">
                  <c:v>344</c:v>
                </c:pt>
                <c:pt idx="46">
                  <c:v>197</c:v>
                </c:pt>
                <c:pt idx="47">
                  <c:v>293.21276595744683</c:v>
                </c:pt>
              </c:numCache>
            </c:numRef>
          </c:val>
          <c:extLst>
            <c:ext xmlns:c16="http://schemas.microsoft.com/office/drawing/2014/chart" uri="{C3380CC4-5D6E-409C-BE32-E72D297353CC}">
              <c16:uniqueId val="{00000001-9D70-451F-8A08-F2CBD3B94333}"/>
            </c:ext>
          </c:extLst>
        </c:ser>
        <c:dLbls>
          <c:showLegendKey val="0"/>
          <c:showVal val="0"/>
          <c:showCatName val="0"/>
          <c:showSerName val="0"/>
          <c:showPercent val="0"/>
          <c:showBubbleSize val="0"/>
        </c:dLbls>
        <c:gapWidth val="80"/>
        <c:axId val="548323672"/>
        <c:axId val="548327608"/>
      </c:barChart>
      <c:lineChart>
        <c:grouping val="standard"/>
        <c:varyColors val="0"/>
        <c:ser>
          <c:idx val="0"/>
          <c:order val="1"/>
          <c:tx>
            <c:strRef>
              <c:f>'Ⅱ(8)'!$BM$10</c:f>
              <c:strCache>
                <c:ptCount val="1"/>
                <c:pt idx="0">
                  <c:v>平均</c:v>
                </c:pt>
              </c:strCache>
            </c:strRef>
          </c:tx>
          <c:spPr>
            <a:ln w="19050" cap="rnd">
              <a:solidFill>
                <a:srgbClr val="FF0000"/>
              </a:solidFill>
              <a:prstDash val="sysDash"/>
              <a:round/>
            </a:ln>
            <a:effectLst/>
          </c:spPr>
          <c:marker>
            <c:symbol val="none"/>
          </c:marker>
          <c:cat>
            <c:strRef>
              <c:f>'Ⅱ(8)'!$BG$11:$BG$58</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平均</c:v>
                </c:pt>
              </c:strCache>
            </c:strRef>
          </c:cat>
          <c:val>
            <c:numRef>
              <c:f>'Ⅱ(8)'!$BM$11:$BM$58</c:f>
              <c:numCache>
                <c:formatCode>General</c:formatCode>
                <c:ptCount val="48"/>
                <c:pt idx="0">
                  <c:v>293.21276595744683</c:v>
                </c:pt>
                <c:pt idx="1">
                  <c:v>293.21276595744683</c:v>
                </c:pt>
                <c:pt idx="2">
                  <c:v>293.21276595744683</c:v>
                </c:pt>
                <c:pt idx="3">
                  <c:v>293.21276595744683</c:v>
                </c:pt>
                <c:pt idx="4">
                  <c:v>293.21276595744683</c:v>
                </c:pt>
                <c:pt idx="5">
                  <c:v>293.21276595744683</c:v>
                </c:pt>
                <c:pt idx="6">
                  <c:v>293.21276595744683</c:v>
                </c:pt>
                <c:pt idx="7">
                  <c:v>293.21276595744683</c:v>
                </c:pt>
                <c:pt idx="8">
                  <c:v>293.21276595744683</c:v>
                </c:pt>
                <c:pt idx="9">
                  <c:v>293.21276595744683</c:v>
                </c:pt>
                <c:pt idx="10">
                  <c:v>293.21276595744683</c:v>
                </c:pt>
                <c:pt idx="11">
                  <c:v>293.21276595744683</c:v>
                </c:pt>
                <c:pt idx="12">
                  <c:v>293.21276595744683</c:v>
                </c:pt>
                <c:pt idx="13">
                  <c:v>293.21276595744683</c:v>
                </c:pt>
                <c:pt idx="14">
                  <c:v>293.21276595744683</c:v>
                </c:pt>
                <c:pt idx="15">
                  <c:v>293.21276595744683</c:v>
                </c:pt>
                <c:pt idx="16">
                  <c:v>293.21276595744683</c:v>
                </c:pt>
                <c:pt idx="17">
                  <c:v>293.21276595744683</c:v>
                </c:pt>
                <c:pt idx="18">
                  <c:v>293.21276595744683</c:v>
                </c:pt>
                <c:pt idx="19">
                  <c:v>293.21276595744683</c:v>
                </c:pt>
                <c:pt idx="20">
                  <c:v>293.21276595744683</c:v>
                </c:pt>
                <c:pt idx="21">
                  <c:v>293.21276595744683</c:v>
                </c:pt>
                <c:pt idx="22">
                  <c:v>293.21276595744683</c:v>
                </c:pt>
                <c:pt idx="23">
                  <c:v>293.21276595744683</c:v>
                </c:pt>
                <c:pt idx="24">
                  <c:v>293.21276595744683</c:v>
                </c:pt>
                <c:pt idx="25">
                  <c:v>293.21276595744683</c:v>
                </c:pt>
                <c:pt idx="26">
                  <c:v>293.21276595744683</c:v>
                </c:pt>
                <c:pt idx="27">
                  <c:v>293.21276595744683</c:v>
                </c:pt>
                <c:pt idx="28">
                  <c:v>293.21276595744683</c:v>
                </c:pt>
                <c:pt idx="29">
                  <c:v>293.21276595744683</c:v>
                </c:pt>
                <c:pt idx="30">
                  <c:v>293.21276595744683</c:v>
                </c:pt>
                <c:pt idx="31">
                  <c:v>293.21276595744683</c:v>
                </c:pt>
                <c:pt idx="32">
                  <c:v>293.21276595744683</c:v>
                </c:pt>
                <c:pt idx="33">
                  <c:v>293.21276595744683</c:v>
                </c:pt>
                <c:pt idx="34">
                  <c:v>293.21276595744683</c:v>
                </c:pt>
                <c:pt idx="35">
                  <c:v>293.21276595744683</c:v>
                </c:pt>
                <c:pt idx="36">
                  <c:v>293.21276595744683</c:v>
                </c:pt>
                <c:pt idx="37">
                  <c:v>293.21276595744683</c:v>
                </c:pt>
                <c:pt idx="38">
                  <c:v>293.21276595744683</c:v>
                </c:pt>
                <c:pt idx="39">
                  <c:v>293.21276595744683</c:v>
                </c:pt>
                <c:pt idx="40">
                  <c:v>293.21276595744683</c:v>
                </c:pt>
                <c:pt idx="41">
                  <c:v>293.21276595744683</c:v>
                </c:pt>
                <c:pt idx="42">
                  <c:v>293.21276595744683</c:v>
                </c:pt>
                <c:pt idx="43">
                  <c:v>293.21276595744683</c:v>
                </c:pt>
                <c:pt idx="44">
                  <c:v>293.21276595744683</c:v>
                </c:pt>
                <c:pt idx="45">
                  <c:v>293.21276595744683</c:v>
                </c:pt>
                <c:pt idx="46">
                  <c:v>293.21276595744683</c:v>
                </c:pt>
                <c:pt idx="47">
                  <c:v>293.21276595744683</c:v>
                </c:pt>
              </c:numCache>
            </c:numRef>
          </c:val>
          <c:smooth val="0"/>
          <c:extLst>
            <c:ext xmlns:c16="http://schemas.microsoft.com/office/drawing/2014/chart" uri="{C3380CC4-5D6E-409C-BE32-E72D297353CC}">
              <c16:uniqueId val="{00000002-9D70-451F-8A08-F2CBD3B94333}"/>
            </c:ext>
          </c:extLst>
        </c:ser>
        <c:dLbls>
          <c:showLegendKey val="0"/>
          <c:showVal val="0"/>
          <c:showCatName val="0"/>
          <c:showSerName val="0"/>
          <c:showPercent val="0"/>
          <c:showBubbleSize val="0"/>
        </c:dLbls>
        <c:marker val="1"/>
        <c:smooth val="0"/>
        <c:axId val="548323672"/>
        <c:axId val="548327608"/>
      </c:lineChart>
      <c:catAx>
        <c:axId val="548323672"/>
        <c:scaling>
          <c:orientation val="minMax"/>
        </c:scaling>
        <c:delete val="0"/>
        <c:axPos val="b"/>
        <c:numFmt formatCode="General" sourceLinked="1"/>
        <c:majorTickMark val="none"/>
        <c:minorTickMark val="none"/>
        <c:tickLblPos val="nextTo"/>
        <c:spPr>
          <a:noFill/>
          <a:ln w="9525" cap="flat" cmpd="sng" algn="ctr">
            <a:solidFill>
              <a:schemeClr val="bg1">
                <a:lumMod val="50000"/>
              </a:schemeClr>
            </a:solidFill>
            <a:round/>
          </a:ln>
          <a:effectLst/>
        </c:spPr>
        <c:txPr>
          <a:bodyPr rot="0" spcFirstLastPara="1" vertOverflow="ellipsis" vert="eaVert" wrap="square" anchor="ctr" anchorCtr="1"/>
          <a:lstStyle/>
          <a:p>
            <a:pPr>
              <a:defRPr sz="900" b="0" i="0" u="none" strike="noStrike" kern="1200" baseline="0">
                <a:solidFill>
                  <a:schemeClr val="tx1"/>
                </a:solidFill>
                <a:latin typeface="+mn-lt"/>
                <a:ea typeface="+mn-ea"/>
                <a:cs typeface="+mn-cs"/>
              </a:defRPr>
            </a:pPr>
            <a:endParaRPr lang="ja-JP"/>
          </a:p>
        </c:txPr>
        <c:crossAx val="548327608"/>
        <c:crosses val="autoZero"/>
        <c:auto val="1"/>
        <c:lblAlgn val="ctr"/>
        <c:lblOffset val="100"/>
        <c:noMultiLvlLbl val="0"/>
      </c:catAx>
      <c:valAx>
        <c:axId val="548327608"/>
        <c:scaling>
          <c:orientation val="minMax"/>
        </c:scaling>
        <c:delete val="0"/>
        <c:axPos val="l"/>
        <c:majorGridlines>
          <c:spPr>
            <a:ln w="9525" cap="flat" cmpd="sng" algn="ctr">
              <a:solidFill>
                <a:schemeClr val="tx1">
                  <a:lumMod val="15000"/>
                  <a:lumOff val="85000"/>
                </a:schemeClr>
              </a:solidFill>
              <a:round/>
            </a:ln>
            <a:effectLst/>
          </c:spPr>
        </c:majorGridlines>
        <c:numFmt formatCode="#,##0_);[Red]\(#,##0\)" sourceLinked="0"/>
        <c:majorTickMark val="none"/>
        <c:minorTickMark val="none"/>
        <c:tickLblPos val="nextTo"/>
        <c:spPr>
          <a:noFill/>
          <a:ln w="9525">
            <a:solidFill>
              <a:schemeClr val="bg1">
                <a:lumMod val="50000"/>
              </a:schemeClr>
            </a:solidFill>
          </a:ln>
          <a:effectLst/>
        </c:spPr>
        <c:txPr>
          <a:bodyPr rot="-60000000" spcFirstLastPara="1" vertOverflow="ellipsis" vert="horz" wrap="square" anchor="ctr" anchorCtr="1"/>
          <a:lstStyle/>
          <a:p>
            <a:pPr>
              <a:defRPr sz="800" b="0" i="0" u="none" strike="noStrike" kern="1200" baseline="0">
                <a:solidFill>
                  <a:schemeClr val="tx1"/>
                </a:solidFill>
                <a:latin typeface="+mn-lt"/>
                <a:ea typeface="+mn-ea"/>
                <a:cs typeface="+mn-cs"/>
              </a:defRPr>
            </a:pPr>
            <a:endParaRPr lang="ja-JP"/>
          </a:p>
        </c:txPr>
        <c:crossAx val="548323672"/>
        <c:crosses val="autoZero"/>
        <c:crossBetween val="between"/>
      </c:valAx>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w="3175" cap="flat" cmpd="sng" algn="ctr">
      <a:noFill/>
      <a:round/>
    </a:ln>
    <a:effectLst/>
  </c:spPr>
  <c:txPr>
    <a:bodyPr/>
    <a:lstStyle/>
    <a:p>
      <a:pPr>
        <a:defRPr/>
      </a:pPr>
      <a:endParaRPr lang="ja-JP"/>
    </a:p>
  </c:txPr>
  <c:externalData r:id="rId3">
    <c:autoUpdate val="0"/>
  </c:externalData>
</c:chartSpace>
</file>

<file path=ppt/charts/chart2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200" b="0" i="0" u="none" strike="noStrike" kern="1200" spc="0" baseline="0">
                <a:solidFill>
                  <a:schemeClr val="tx1">
                    <a:lumMod val="65000"/>
                    <a:lumOff val="35000"/>
                  </a:schemeClr>
                </a:solidFill>
                <a:latin typeface="+mn-lt"/>
                <a:ea typeface="+mn-ea"/>
                <a:cs typeface="+mn-cs"/>
              </a:defRPr>
            </a:pPr>
            <a:r>
              <a:rPr lang="ja-JP" altLang="en-US" sz="1200"/>
              <a:t>（</a:t>
            </a:r>
            <a:r>
              <a:rPr lang="en-US" altLang="ja-JP" sz="1200"/>
              <a:t>8</a:t>
            </a:r>
            <a:r>
              <a:rPr lang="ja-JP" altLang="en-US" sz="1200"/>
              <a:t>）介護人材の確保・生産性向上</a:t>
            </a:r>
            <a:r>
              <a:rPr lang="en-US" altLang="ja-JP" sz="1200"/>
              <a:t>(</a:t>
            </a:r>
            <a:r>
              <a:rPr lang="ja-JP" altLang="en-US" sz="1200"/>
              <a:t>満点</a:t>
            </a:r>
            <a:r>
              <a:rPr lang="en-US" altLang="ja-JP" sz="1200"/>
              <a:t>440</a:t>
            </a:r>
            <a:r>
              <a:rPr lang="ja-JP" altLang="en-US" sz="1200"/>
              <a:t>点、平均点</a:t>
            </a:r>
            <a:r>
              <a:rPr lang="en-US" altLang="ja-JP" sz="1200"/>
              <a:t>271.3</a:t>
            </a:r>
            <a:r>
              <a:rPr lang="ja-JP" altLang="en-US" sz="1200"/>
              <a:t>点、得点率</a:t>
            </a:r>
            <a:r>
              <a:rPr lang="en-US" altLang="ja-JP" sz="1200"/>
              <a:t>61.7%)</a:t>
            </a:r>
            <a:endParaRPr lang="ja-JP" altLang="en-US" sz="1200"/>
          </a:p>
        </c:rich>
      </c:tx>
      <c:layout>
        <c:manualLayout>
          <c:xMode val="edge"/>
          <c:yMode val="edge"/>
          <c:x val="0.28152186004219815"/>
          <c:y val="3.2007884946139903E-2"/>
        </c:manualLayout>
      </c:layout>
      <c:overlay val="0"/>
      <c:spPr>
        <a:noFill/>
        <a:ln>
          <a:noFill/>
        </a:ln>
        <a:effectLst/>
      </c:spPr>
      <c:txPr>
        <a:bodyPr rot="0" spcFirstLastPara="1" vertOverflow="ellipsis" vert="horz" wrap="square" anchor="ctr" anchorCtr="1"/>
        <a:lstStyle/>
        <a:p>
          <a:pPr>
            <a:defRPr sz="1200" b="0" i="0" u="none" strike="noStrike" kern="1200" spc="0" baseline="0">
              <a:solidFill>
                <a:schemeClr val="tx1">
                  <a:lumMod val="65000"/>
                  <a:lumOff val="35000"/>
                </a:schemeClr>
              </a:solidFill>
              <a:latin typeface="+mn-lt"/>
              <a:ea typeface="+mn-ea"/>
              <a:cs typeface="+mn-cs"/>
            </a:defRPr>
          </a:pPr>
          <a:endParaRPr lang="ja-JP"/>
        </a:p>
      </c:txPr>
    </c:title>
    <c:autoTitleDeleted val="0"/>
    <c:plotArea>
      <c:layout>
        <c:manualLayout>
          <c:layoutTarget val="inner"/>
          <c:xMode val="edge"/>
          <c:yMode val="edge"/>
          <c:x val="4.104504733441941E-2"/>
          <c:y val="8.3130144945293097E-2"/>
          <c:w val="0.93948833259295361"/>
          <c:h val="0.78698607300370693"/>
        </c:manualLayout>
      </c:layout>
      <c:barChart>
        <c:barDir val="col"/>
        <c:grouping val="clustered"/>
        <c:varyColors val="0"/>
        <c:ser>
          <c:idx val="1"/>
          <c:order val="0"/>
          <c:tx>
            <c:strRef>
              <c:f>'Ⅱ(8)'!$BH$10</c:f>
              <c:strCache>
                <c:ptCount val="1"/>
                <c:pt idx="0">
                  <c:v>（8）介護人材の確保・生産性向上(満点440点、平均点271.3点、得点率61.7％）</c:v>
                </c:pt>
              </c:strCache>
            </c:strRef>
          </c:tx>
          <c:spPr>
            <a:solidFill>
              <a:schemeClr val="tx2">
                <a:lumMod val="60000"/>
                <a:lumOff val="40000"/>
              </a:schemeClr>
            </a:solidFill>
            <a:ln w="6350">
              <a:solidFill>
                <a:schemeClr val="bg1">
                  <a:lumMod val="50000"/>
                </a:schemeClr>
              </a:solidFill>
            </a:ln>
            <a:effectLst/>
          </c:spPr>
          <c:invertIfNegative val="0"/>
          <c:dLbls>
            <c:dLbl>
              <c:idx val="47"/>
              <c:numFmt formatCode="#,##0.0_);[Red]\(#,##0.0\)" sourceLinked="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solidFill>
                      <a:latin typeface="+mn-lt"/>
                      <a:ea typeface="+mn-ea"/>
                      <a:cs typeface="+mn-cs"/>
                    </a:defRPr>
                  </a:pPr>
                  <a:endParaRPr lang="ja-JP"/>
                </a:p>
              </c:txPr>
              <c:showLegendKey val="0"/>
              <c:showVal val="1"/>
              <c:showCatName val="0"/>
              <c:showSerName val="0"/>
              <c:showPercent val="0"/>
              <c:showBubbleSize val="0"/>
              <c:extLst>
                <c:ext xmlns:c16="http://schemas.microsoft.com/office/drawing/2014/chart" uri="{C3380CC4-5D6E-409C-BE32-E72D297353CC}">
                  <c16:uniqueId val="{00000000-E356-49F3-97B7-93482FD70454}"/>
                </c:ext>
              </c:extLst>
            </c:dLbl>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solidFill>
                    <a:latin typeface="+mn-lt"/>
                    <a:ea typeface="+mn-ea"/>
                    <a:cs typeface="+mn-cs"/>
                  </a:defRPr>
                </a:pPr>
                <a:endParaRPr lang="ja-JP"/>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'Ⅱ(8)'!$BG$11:$BG$58</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平均</c:v>
                </c:pt>
              </c:strCache>
            </c:strRef>
          </c:cat>
          <c:val>
            <c:numRef>
              <c:f>'Ⅱ(8)'!$BH$11:$BH$58</c:f>
              <c:numCache>
                <c:formatCode>General</c:formatCode>
                <c:ptCount val="48"/>
                <c:pt idx="0">
                  <c:v>328</c:v>
                </c:pt>
                <c:pt idx="1">
                  <c:v>361</c:v>
                </c:pt>
                <c:pt idx="2">
                  <c:v>216</c:v>
                </c:pt>
                <c:pt idx="3">
                  <c:v>298</c:v>
                </c:pt>
                <c:pt idx="4">
                  <c:v>189</c:v>
                </c:pt>
                <c:pt idx="5">
                  <c:v>269</c:v>
                </c:pt>
                <c:pt idx="6">
                  <c:v>303</c:v>
                </c:pt>
                <c:pt idx="7">
                  <c:v>295</c:v>
                </c:pt>
                <c:pt idx="8">
                  <c:v>218</c:v>
                </c:pt>
                <c:pt idx="9">
                  <c:v>248</c:v>
                </c:pt>
                <c:pt idx="10">
                  <c:v>251</c:v>
                </c:pt>
                <c:pt idx="11">
                  <c:v>234</c:v>
                </c:pt>
                <c:pt idx="12">
                  <c:v>355</c:v>
                </c:pt>
                <c:pt idx="13">
                  <c:v>399</c:v>
                </c:pt>
                <c:pt idx="14">
                  <c:v>333</c:v>
                </c:pt>
                <c:pt idx="15">
                  <c:v>369</c:v>
                </c:pt>
                <c:pt idx="16">
                  <c:v>277</c:v>
                </c:pt>
                <c:pt idx="17">
                  <c:v>323</c:v>
                </c:pt>
                <c:pt idx="18">
                  <c:v>235</c:v>
                </c:pt>
                <c:pt idx="19">
                  <c:v>318</c:v>
                </c:pt>
                <c:pt idx="20">
                  <c:v>334</c:v>
                </c:pt>
                <c:pt idx="21">
                  <c:v>403</c:v>
                </c:pt>
                <c:pt idx="22">
                  <c:v>270</c:v>
                </c:pt>
                <c:pt idx="23">
                  <c:v>253</c:v>
                </c:pt>
                <c:pt idx="24">
                  <c:v>303</c:v>
                </c:pt>
                <c:pt idx="25">
                  <c:v>295</c:v>
                </c:pt>
                <c:pt idx="26">
                  <c:v>234</c:v>
                </c:pt>
                <c:pt idx="27">
                  <c:v>311</c:v>
                </c:pt>
                <c:pt idx="28">
                  <c:v>213</c:v>
                </c:pt>
                <c:pt idx="29">
                  <c:v>235</c:v>
                </c:pt>
                <c:pt idx="30">
                  <c:v>286</c:v>
                </c:pt>
                <c:pt idx="31">
                  <c:v>250</c:v>
                </c:pt>
                <c:pt idx="32">
                  <c:v>242</c:v>
                </c:pt>
                <c:pt idx="33">
                  <c:v>215</c:v>
                </c:pt>
                <c:pt idx="34">
                  <c:v>183</c:v>
                </c:pt>
                <c:pt idx="35">
                  <c:v>185</c:v>
                </c:pt>
                <c:pt idx="36">
                  <c:v>270</c:v>
                </c:pt>
                <c:pt idx="37">
                  <c:v>225</c:v>
                </c:pt>
                <c:pt idx="38">
                  <c:v>278</c:v>
                </c:pt>
                <c:pt idx="39">
                  <c:v>214</c:v>
                </c:pt>
                <c:pt idx="40">
                  <c:v>181</c:v>
                </c:pt>
                <c:pt idx="41">
                  <c:v>268</c:v>
                </c:pt>
                <c:pt idx="42">
                  <c:v>329</c:v>
                </c:pt>
                <c:pt idx="43">
                  <c:v>289</c:v>
                </c:pt>
                <c:pt idx="44">
                  <c:v>175</c:v>
                </c:pt>
                <c:pt idx="45">
                  <c:v>314</c:v>
                </c:pt>
                <c:pt idx="46">
                  <c:v>177</c:v>
                </c:pt>
                <c:pt idx="47">
                  <c:v>271.2978723404255</c:v>
                </c:pt>
              </c:numCache>
            </c:numRef>
          </c:val>
          <c:extLst>
            <c:ext xmlns:c16="http://schemas.microsoft.com/office/drawing/2014/chart" uri="{C3380CC4-5D6E-409C-BE32-E72D297353CC}">
              <c16:uniqueId val="{00000001-E356-49F3-97B7-93482FD70454}"/>
            </c:ext>
          </c:extLst>
        </c:ser>
        <c:dLbls>
          <c:showLegendKey val="0"/>
          <c:showVal val="0"/>
          <c:showCatName val="0"/>
          <c:showSerName val="0"/>
          <c:showPercent val="0"/>
          <c:showBubbleSize val="0"/>
        </c:dLbls>
        <c:gapWidth val="80"/>
        <c:axId val="548323672"/>
        <c:axId val="548327608"/>
      </c:barChart>
      <c:lineChart>
        <c:grouping val="standard"/>
        <c:varyColors val="0"/>
        <c:ser>
          <c:idx val="0"/>
          <c:order val="1"/>
          <c:tx>
            <c:strRef>
              <c:f>'Ⅱ(8)'!$BI$10</c:f>
              <c:strCache>
                <c:ptCount val="1"/>
                <c:pt idx="0">
                  <c:v>平均</c:v>
                </c:pt>
              </c:strCache>
            </c:strRef>
          </c:tx>
          <c:spPr>
            <a:ln w="19050" cap="rnd">
              <a:solidFill>
                <a:srgbClr val="FF0000"/>
              </a:solidFill>
              <a:prstDash val="sysDash"/>
              <a:round/>
            </a:ln>
            <a:effectLst/>
          </c:spPr>
          <c:marker>
            <c:symbol val="none"/>
          </c:marker>
          <c:cat>
            <c:strRef>
              <c:f>'Ⅱ(8)'!$BG$11:$BG$58</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平均</c:v>
                </c:pt>
              </c:strCache>
            </c:strRef>
          </c:cat>
          <c:val>
            <c:numRef>
              <c:f>'Ⅱ(8)'!$BI$11:$BI$58</c:f>
              <c:numCache>
                <c:formatCode>General</c:formatCode>
                <c:ptCount val="48"/>
                <c:pt idx="0">
                  <c:v>271.29787234042556</c:v>
                </c:pt>
                <c:pt idx="1">
                  <c:v>271.29787234042556</c:v>
                </c:pt>
                <c:pt idx="2">
                  <c:v>271.29787234042556</c:v>
                </c:pt>
                <c:pt idx="3">
                  <c:v>271.29787234042556</c:v>
                </c:pt>
                <c:pt idx="4">
                  <c:v>271.29787234042556</c:v>
                </c:pt>
                <c:pt idx="5">
                  <c:v>271.29787234042556</c:v>
                </c:pt>
                <c:pt idx="6">
                  <c:v>271.29787234042556</c:v>
                </c:pt>
                <c:pt idx="7">
                  <c:v>271.29787234042556</c:v>
                </c:pt>
                <c:pt idx="8">
                  <c:v>271.29787234042556</c:v>
                </c:pt>
                <c:pt idx="9">
                  <c:v>271.29787234042556</c:v>
                </c:pt>
                <c:pt idx="10">
                  <c:v>271.29787234042556</c:v>
                </c:pt>
                <c:pt idx="11">
                  <c:v>271.29787234042556</c:v>
                </c:pt>
                <c:pt idx="12">
                  <c:v>271.29787234042556</c:v>
                </c:pt>
                <c:pt idx="13">
                  <c:v>271.29787234042556</c:v>
                </c:pt>
                <c:pt idx="14">
                  <c:v>271.29787234042556</c:v>
                </c:pt>
                <c:pt idx="15">
                  <c:v>271.29787234042556</c:v>
                </c:pt>
                <c:pt idx="16">
                  <c:v>271.29787234042556</c:v>
                </c:pt>
                <c:pt idx="17">
                  <c:v>271.29787234042556</c:v>
                </c:pt>
                <c:pt idx="18">
                  <c:v>271.29787234042556</c:v>
                </c:pt>
                <c:pt idx="19">
                  <c:v>271.29787234042556</c:v>
                </c:pt>
                <c:pt idx="20">
                  <c:v>271.29787234042556</c:v>
                </c:pt>
                <c:pt idx="21">
                  <c:v>271.29787234042556</c:v>
                </c:pt>
                <c:pt idx="22">
                  <c:v>271.29787234042556</c:v>
                </c:pt>
                <c:pt idx="23">
                  <c:v>271.29787234042556</c:v>
                </c:pt>
                <c:pt idx="24">
                  <c:v>271.29787234042556</c:v>
                </c:pt>
                <c:pt idx="25">
                  <c:v>271.29787234042556</c:v>
                </c:pt>
                <c:pt idx="26">
                  <c:v>271.29787234042556</c:v>
                </c:pt>
                <c:pt idx="27">
                  <c:v>271.29787234042556</c:v>
                </c:pt>
                <c:pt idx="28">
                  <c:v>271.29787234042556</c:v>
                </c:pt>
                <c:pt idx="29">
                  <c:v>271.29787234042556</c:v>
                </c:pt>
                <c:pt idx="30">
                  <c:v>271.29787234042556</c:v>
                </c:pt>
                <c:pt idx="31">
                  <c:v>271.29787234042556</c:v>
                </c:pt>
                <c:pt idx="32">
                  <c:v>271.29787234042556</c:v>
                </c:pt>
                <c:pt idx="33">
                  <c:v>271.29787234042556</c:v>
                </c:pt>
                <c:pt idx="34">
                  <c:v>271.29787234042556</c:v>
                </c:pt>
                <c:pt idx="35">
                  <c:v>271.29787234042556</c:v>
                </c:pt>
                <c:pt idx="36">
                  <c:v>271.29787234042556</c:v>
                </c:pt>
                <c:pt idx="37">
                  <c:v>271.29787234042556</c:v>
                </c:pt>
                <c:pt idx="38">
                  <c:v>271.29787234042556</c:v>
                </c:pt>
                <c:pt idx="39">
                  <c:v>271.29787234042556</c:v>
                </c:pt>
                <c:pt idx="40">
                  <c:v>271.29787234042556</c:v>
                </c:pt>
                <c:pt idx="41">
                  <c:v>271.29787234042556</c:v>
                </c:pt>
                <c:pt idx="42">
                  <c:v>271.29787234042556</c:v>
                </c:pt>
                <c:pt idx="43">
                  <c:v>271.29787234042556</c:v>
                </c:pt>
                <c:pt idx="44">
                  <c:v>271.29787234042556</c:v>
                </c:pt>
                <c:pt idx="45">
                  <c:v>271.29787234042556</c:v>
                </c:pt>
                <c:pt idx="46">
                  <c:v>271.29787234042556</c:v>
                </c:pt>
                <c:pt idx="47">
                  <c:v>271.29787234042556</c:v>
                </c:pt>
              </c:numCache>
            </c:numRef>
          </c:val>
          <c:smooth val="0"/>
          <c:extLst>
            <c:ext xmlns:c16="http://schemas.microsoft.com/office/drawing/2014/chart" uri="{C3380CC4-5D6E-409C-BE32-E72D297353CC}">
              <c16:uniqueId val="{00000002-E356-49F3-97B7-93482FD70454}"/>
            </c:ext>
          </c:extLst>
        </c:ser>
        <c:dLbls>
          <c:showLegendKey val="0"/>
          <c:showVal val="0"/>
          <c:showCatName val="0"/>
          <c:showSerName val="0"/>
          <c:showPercent val="0"/>
          <c:showBubbleSize val="0"/>
        </c:dLbls>
        <c:marker val="1"/>
        <c:smooth val="0"/>
        <c:axId val="548323672"/>
        <c:axId val="548327608"/>
      </c:lineChart>
      <c:catAx>
        <c:axId val="548323672"/>
        <c:scaling>
          <c:orientation val="minMax"/>
        </c:scaling>
        <c:delete val="0"/>
        <c:axPos val="b"/>
        <c:numFmt formatCode="General" sourceLinked="1"/>
        <c:majorTickMark val="none"/>
        <c:minorTickMark val="none"/>
        <c:tickLblPos val="nextTo"/>
        <c:spPr>
          <a:noFill/>
          <a:ln w="9525" cap="flat" cmpd="sng" algn="ctr">
            <a:solidFill>
              <a:schemeClr val="bg1">
                <a:lumMod val="50000"/>
              </a:schemeClr>
            </a:solidFill>
            <a:round/>
          </a:ln>
          <a:effectLst/>
        </c:spPr>
        <c:txPr>
          <a:bodyPr rot="0" spcFirstLastPara="1" vertOverflow="ellipsis" vert="eaVert" wrap="square" anchor="ctr" anchorCtr="1"/>
          <a:lstStyle/>
          <a:p>
            <a:pPr>
              <a:defRPr sz="900" b="0" i="0" u="none" strike="noStrike" kern="1200" baseline="0">
                <a:solidFill>
                  <a:schemeClr val="tx1"/>
                </a:solidFill>
                <a:latin typeface="+mn-lt"/>
                <a:ea typeface="+mn-ea"/>
                <a:cs typeface="+mn-cs"/>
              </a:defRPr>
            </a:pPr>
            <a:endParaRPr lang="ja-JP"/>
          </a:p>
        </c:txPr>
        <c:crossAx val="548327608"/>
        <c:crosses val="autoZero"/>
        <c:auto val="1"/>
        <c:lblAlgn val="ctr"/>
        <c:lblOffset val="100"/>
        <c:noMultiLvlLbl val="0"/>
      </c:catAx>
      <c:valAx>
        <c:axId val="548327608"/>
        <c:scaling>
          <c:orientation val="minMax"/>
        </c:scaling>
        <c:delete val="0"/>
        <c:axPos val="l"/>
        <c:majorGridlines>
          <c:spPr>
            <a:ln w="9525" cap="flat" cmpd="sng" algn="ctr">
              <a:solidFill>
                <a:schemeClr val="tx1">
                  <a:lumMod val="15000"/>
                  <a:lumOff val="85000"/>
                </a:schemeClr>
              </a:solidFill>
              <a:round/>
            </a:ln>
            <a:effectLst/>
          </c:spPr>
        </c:majorGridlines>
        <c:numFmt formatCode="#,##0_);[Red]\(#,##0\)" sourceLinked="0"/>
        <c:majorTickMark val="none"/>
        <c:minorTickMark val="none"/>
        <c:tickLblPos val="nextTo"/>
        <c:spPr>
          <a:noFill/>
          <a:ln w="9525">
            <a:solidFill>
              <a:schemeClr val="bg1">
                <a:lumMod val="50000"/>
              </a:schemeClr>
            </a:solidFill>
          </a:ln>
          <a:effectLst/>
        </c:spPr>
        <c:txPr>
          <a:bodyPr rot="-60000000" spcFirstLastPara="1" vertOverflow="ellipsis" vert="horz" wrap="square" anchor="ctr" anchorCtr="1"/>
          <a:lstStyle/>
          <a:p>
            <a:pPr>
              <a:defRPr sz="800" b="0" i="0" u="none" strike="noStrike" kern="1200" baseline="0">
                <a:solidFill>
                  <a:schemeClr val="tx1"/>
                </a:solidFill>
                <a:latin typeface="+mn-lt"/>
                <a:ea typeface="+mn-ea"/>
                <a:cs typeface="+mn-cs"/>
              </a:defRPr>
            </a:pPr>
            <a:endParaRPr lang="ja-JP"/>
          </a:p>
        </c:txPr>
        <c:crossAx val="548323672"/>
        <c:crosses val="autoZero"/>
        <c:crossBetween val="between"/>
      </c:valAx>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w="3175" cap="flat" cmpd="sng" algn="ctr">
      <a:noFill/>
      <a:round/>
    </a:ln>
    <a:effectLst/>
  </c:spPr>
  <c:txPr>
    <a:bodyPr/>
    <a:lstStyle/>
    <a:p>
      <a:pPr>
        <a:defRPr/>
      </a:pPr>
      <a:endParaRPr lang="ja-JP"/>
    </a:p>
  </c:txPr>
  <c:externalData r:id="rId3">
    <c:autoUpdate val="0"/>
  </c:externalData>
</c:chartSpace>
</file>

<file path=ppt/charts/chart2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200" b="0" i="0" u="none" strike="noStrike" kern="1200" spc="0" baseline="0">
                <a:solidFill>
                  <a:schemeClr val="tx1">
                    <a:lumMod val="65000"/>
                    <a:lumOff val="35000"/>
                  </a:schemeClr>
                </a:solidFill>
                <a:latin typeface="+mn-lt"/>
                <a:ea typeface="+mn-ea"/>
                <a:cs typeface="+mn-cs"/>
              </a:defRPr>
            </a:pPr>
            <a:r>
              <a:rPr lang="ja-JP" altLang="en-US" sz="1200"/>
              <a:t>（</a:t>
            </a:r>
            <a:r>
              <a:rPr lang="en-US" altLang="ja-JP" sz="1200"/>
              <a:t>8</a:t>
            </a:r>
            <a:r>
              <a:rPr lang="ja-JP" altLang="en-US" sz="1200"/>
              <a:t>）介護人材の確保・生産性向上</a:t>
            </a:r>
            <a:r>
              <a:rPr lang="en-US" altLang="ja-JP" sz="1200"/>
              <a:t>(</a:t>
            </a:r>
            <a:r>
              <a:rPr lang="ja-JP" altLang="en-US" sz="1200"/>
              <a:t>満点</a:t>
            </a:r>
            <a:r>
              <a:rPr lang="en-US" altLang="ja-JP" sz="1200"/>
              <a:t>30</a:t>
            </a:r>
            <a:r>
              <a:rPr lang="ja-JP" altLang="en-US" sz="1200"/>
              <a:t>点、平均点</a:t>
            </a:r>
            <a:r>
              <a:rPr lang="en-US" altLang="ja-JP" sz="1200"/>
              <a:t>21.9</a:t>
            </a:r>
            <a:r>
              <a:rPr lang="ja-JP" altLang="en-US" sz="1200"/>
              <a:t>点、得点率</a:t>
            </a:r>
            <a:r>
              <a:rPr lang="en-US" altLang="ja-JP" sz="1200"/>
              <a:t>73.0%)</a:t>
            </a:r>
            <a:endParaRPr lang="ja-JP" altLang="en-US" sz="1200"/>
          </a:p>
        </c:rich>
      </c:tx>
      <c:layout>
        <c:manualLayout>
          <c:xMode val="edge"/>
          <c:yMode val="edge"/>
          <c:x val="0.28152186004219815"/>
          <c:y val="3.2007884946139903E-2"/>
        </c:manualLayout>
      </c:layout>
      <c:overlay val="0"/>
      <c:spPr>
        <a:noFill/>
        <a:ln>
          <a:noFill/>
        </a:ln>
        <a:effectLst/>
      </c:spPr>
      <c:txPr>
        <a:bodyPr rot="0" spcFirstLastPara="1" vertOverflow="ellipsis" vert="horz" wrap="square" anchor="ctr" anchorCtr="1"/>
        <a:lstStyle/>
        <a:p>
          <a:pPr>
            <a:defRPr sz="1200" b="0" i="0" u="none" strike="noStrike" kern="1200" spc="0" baseline="0">
              <a:solidFill>
                <a:schemeClr val="tx1">
                  <a:lumMod val="65000"/>
                  <a:lumOff val="35000"/>
                </a:schemeClr>
              </a:solidFill>
              <a:latin typeface="+mn-lt"/>
              <a:ea typeface="+mn-ea"/>
              <a:cs typeface="+mn-cs"/>
            </a:defRPr>
          </a:pPr>
          <a:endParaRPr lang="ja-JP"/>
        </a:p>
      </c:txPr>
    </c:title>
    <c:autoTitleDeleted val="0"/>
    <c:plotArea>
      <c:layout>
        <c:manualLayout>
          <c:layoutTarget val="inner"/>
          <c:xMode val="edge"/>
          <c:yMode val="edge"/>
          <c:x val="4.104504733441941E-2"/>
          <c:y val="8.3130144945293097E-2"/>
          <c:w val="0.93948833259295361"/>
          <c:h val="0.78698607300370693"/>
        </c:manualLayout>
      </c:layout>
      <c:barChart>
        <c:barDir val="col"/>
        <c:grouping val="clustered"/>
        <c:varyColors val="0"/>
        <c:ser>
          <c:idx val="1"/>
          <c:order val="0"/>
          <c:tx>
            <c:strRef>
              <c:f>'Ⅱ(8)'!$BJ$10</c:f>
              <c:strCache>
                <c:ptCount val="1"/>
                <c:pt idx="0">
                  <c:v>（8）介護人材の確保・生産性向上(満点30点、平均点21.9点、得点率73.0％)</c:v>
                </c:pt>
              </c:strCache>
            </c:strRef>
          </c:tx>
          <c:spPr>
            <a:solidFill>
              <a:schemeClr val="tx2">
                <a:lumMod val="60000"/>
                <a:lumOff val="40000"/>
              </a:schemeClr>
            </a:solidFill>
            <a:ln w="6350">
              <a:solidFill>
                <a:schemeClr val="bg1">
                  <a:lumMod val="50000"/>
                </a:schemeClr>
              </a:solidFill>
            </a:ln>
            <a:effectLst/>
          </c:spPr>
          <c:invertIfNegative val="0"/>
          <c:dLbls>
            <c:dLbl>
              <c:idx val="47"/>
              <c:numFmt formatCode="#,##0.0_);[Red]\(#,##0.0\)" sourceLinked="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solidFill>
                      <a:latin typeface="+mn-lt"/>
                      <a:ea typeface="+mn-ea"/>
                      <a:cs typeface="+mn-cs"/>
                    </a:defRPr>
                  </a:pPr>
                  <a:endParaRPr lang="ja-JP"/>
                </a:p>
              </c:txPr>
              <c:showLegendKey val="0"/>
              <c:showVal val="1"/>
              <c:showCatName val="0"/>
              <c:showSerName val="0"/>
              <c:showPercent val="0"/>
              <c:showBubbleSize val="0"/>
              <c:extLst>
                <c:ext xmlns:c16="http://schemas.microsoft.com/office/drawing/2014/chart" uri="{C3380CC4-5D6E-409C-BE32-E72D297353CC}">
                  <c16:uniqueId val="{00000000-C980-4053-BD3F-1AFB9AD8CCA3}"/>
                </c:ext>
              </c:extLst>
            </c:dLbl>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solidFill>
                    <a:latin typeface="+mn-lt"/>
                    <a:ea typeface="+mn-ea"/>
                    <a:cs typeface="+mn-cs"/>
                  </a:defRPr>
                </a:pPr>
                <a:endParaRPr lang="ja-JP"/>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'Ⅱ(8)'!$BG$11:$BG$58</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平均</c:v>
                </c:pt>
              </c:strCache>
            </c:strRef>
          </c:cat>
          <c:val>
            <c:numRef>
              <c:f>'Ⅱ(8)'!$BJ$11:$BJ$58</c:f>
              <c:numCache>
                <c:formatCode>General</c:formatCode>
                <c:ptCount val="48"/>
                <c:pt idx="0">
                  <c:v>30</c:v>
                </c:pt>
                <c:pt idx="1">
                  <c:v>30</c:v>
                </c:pt>
                <c:pt idx="2">
                  <c:v>30</c:v>
                </c:pt>
                <c:pt idx="3">
                  <c:v>20</c:v>
                </c:pt>
                <c:pt idx="4">
                  <c:v>0</c:v>
                </c:pt>
                <c:pt idx="5">
                  <c:v>30</c:v>
                </c:pt>
                <c:pt idx="6">
                  <c:v>20</c:v>
                </c:pt>
                <c:pt idx="7">
                  <c:v>20</c:v>
                </c:pt>
                <c:pt idx="8">
                  <c:v>20</c:v>
                </c:pt>
                <c:pt idx="9">
                  <c:v>20</c:v>
                </c:pt>
                <c:pt idx="10">
                  <c:v>30</c:v>
                </c:pt>
                <c:pt idx="11">
                  <c:v>20</c:v>
                </c:pt>
                <c:pt idx="12">
                  <c:v>30</c:v>
                </c:pt>
                <c:pt idx="13">
                  <c:v>30</c:v>
                </c:pt>
                <c:pt idx="14">
                  <c:v>20</c:v>
                </c:pt>
                <c:pt idx="15">
                  <c:v>20</c:v>
                </c:pt>
                <c:pt idx="16">
                  <c:v>30</c:v>
                </c:pt>
                <c:pt idx="17">
                  <c:v>30</c:v>
                </c:pt>
                <c:pt idx="18">
                  <c:v>20</c:v>
                </c:pt>
                <c:pt idx="19">
                  <c:v>20</c:v>
                </c:pt>
                <c:pt idx="20">
                  <c:v>30</c:v>
                </c:pt>
                <c:pt idx="21">
                  <c:v>30</c:v>
                </c:pt>
                <c:pt idx="22">
                  <c:v>20</c:v>
                </c:pt>
                <c:pt idx="23">
                  <c:v>30</c:v>
                </c:pt>
                <c:pt idx="24">
                  <c:v>0</c:v>
                </c:pt>
                <c:pt idx="25">
                  <c:v>30</c:v>
                </c:pt>
                <c:pt idx="26">
                  <c:v>20</c:v>
                </c:pt>
                <c:pt idx="27">
                  <c:v>30</c:v>
                </c:pt>
                <c:pt idx="28">
                  <c:v>0</c:v>
                </c:pt>
                <c:pt idx="29">
                  <c:v>20</c:v>
                </c:pt>
                <c:pt idx="30">
                  <c:v>30</c:v>
                </c:pt>
                <c:pt idx="31">
                  <c:v>30</c:v>
                </c:pt>
                <c:pt idx="32">
                  <c:v>10</c:v>
                </c:pt>
                <c:pt idx="33">
                  <c:v>20</c:v>
                </c:pt>
                <c:pt idx="34">
                  <c:v>20</c:v>
                </c:pt>
                <c:pt idx="35">
                  <c:v>10</c:v>
                </c:pt>
                <c:pt idx="36">
                  <c:v>30</c:v>
                </c:pt>
                <c:pt idx="37">
                  <c:v>20</c:v>
                </c:pt>
                <c:pt idx="38">
                  <c:v>20</c:v>
                </c:pt>
                <c:pt idx="39">
                  <c:v>10</c:v>
                </c:pt>
                <c:pt idx="40">
                  <c:v>10</c:v>
                </c:pt>
                <c:pt idx="41">
                  <c:v>20</c:v>
                </c:pt>
                <c:pt idx="42">
                  <c:v>30</c:v>
                </c:pt>
                <c:pt idx="43">
                  <c:v>30</c:v>
                </c:pt>
                <c:pt idx="44">
                  <c:v>10</c:v>
                </c:pt>
                <c:pt idx="45">
                  <c:v>30</c:v>
                </c:pt>
                <c:pt idx="46">
                  <c:v>20</c:v>
                </c:pt>
                <c:pt idx="47">
                  <c:v>21.914893617021278</c:v>
                </c:pt>
              </c:numCache>
            </c:numRef>
          </c:val>
          <c:extLst>
            <c:ext xmlns:c16="http://schemas.microsoft.com/office/drawing/2014/chart" uri="{C3380CC4-5D6E-409C-BE32-E72D297353CC}">
              <c16:uniqueId val="{00000001-C980-4053-BD3F-1AFB9AD8CCA3}"/>
            </c:ext>
          </c:extLst>
        </c:ser>
        <c:dLbls>
          <c:showLegendKey val="0"/>
          <c:showVal val="0"/>
          <c:showCatName val="0"/>
          <c:showSerName val="0"/>
          <c:showPercent val="0"/>
          <c:showBubbleSize val="0"/>
        </c:dLbls>
        <c:gapWidth val="80"/>
        <c:axId val="548323672"/>
        <c:axId val="548327608"/>
      </c:barChart>
      <c:lineChart>
        <c:grouping val="standard"/>
        <c:varyColors val="0"/>
        <c:ser>
          <c:idx val="0"/>
          <c:order val="1"/>
          <c:tx>
            <c:strRef>
              <c:f>'Ⅱ(8)'!$BK$10</c:f>
              <c:strCache>
                <c:ptCount val="1"/>
                <c:pt idx="0">
                  <c:v>平均</c:v>
                </c:pt>
              </c:strCache>
            </c:strRef>
          </c:tx>
          <c:spPr>
            <a:ln w="19050" cap="rnd">
              <a:solidFill>
                <a:srgbClr val="FF0000"/>
              </a:solidFill>
              <a:prstDash val="sysDash"/>
              <a:round/>
            </a:ln>
            <a:effectLst/>
          </c:spPr>
          <c:marker>
            <c:symbol val="none"/>
          </c:marker>
          <c:cat>
            <c:strRef>
              <c:f>'Ⅱ(8)'!$BG$11:$BG$58</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平均</c:v>
                </c:pt>
              </c:strCache>
            </c:strRef>
          </c:cat>
          <c:val>
            <c:numRef>
              <c:f>'Ⅱ(8)'!$BK$11:$BK$58</c:f>
              <c:numCache>
                <c:formatCode>General</c:formatCode>
                <c:ptCount val="48"/>
                <c:pt idx="0">
                  <c:v>21.914893617021278</c:v>
                </c:pt>
                <c:pt idx="1">
                  <c:v>21.914893617021278</c:v>
                </c:pt>
                <c:pt idx="2">
                  <c:v>21.914893617021278</c:v>
                </c:pt>
                <c:pt idx="3">
                  <c:v>21.914893617021278</c:v>
                </c:pt>
                <c:pt idx="4">
                  <c:v>21.914893617021278</c:v>
                </c:pt>
                <c:pt idx="5">
                  <c:v>21.914893617021278</c:v>
                </c:pt>
                <c:pt idx="6">
                  <c:v>21.914893617021278</c:v>
                </c:pt>
                <c:pt idx="7">
                  <c:v>21.914893617021278</c:v>
                </c:pt>
                <c:pt idx="8">
                  <c:v>21.914893617021278</c:v>
                </c:pt>
                <c:pt idx="9">
                  <c:v>21.914893617021278</c:v>
                </c:pt>
                <c:pt idx="10">
                  <c:v>21.914893617021278</c:v>
                </c:pt>
                <c:pt idx="11">
                  <c:v>21.914893617021278</c:v>
                </c:pt>
                <c:pt idx="12">
                  <c:v>21.914893617021278</c:v>
                </c:pt>
                <c:pt idx="13">
                  <c:v>21.914893617021278</c:v>
                </c:pt>
                <c:pt idx="14">
                  <c:v>21.914893617021278</c:v>
                </c:pt>
                <c:pt idx="15">
                  <c:v>21.914893617021278</c:v>
                </c:pt>
                <c:pt idx="16">
                  <c:v>21.914893617021278</c:v>
                </c:pt>
                <c:pt idx="17">
                  <c:v>21.914893617021278</c:v>
                </c:pt>
                <c:pt idx="18">
                  <c:v>21.914893617021278</c:v>
                </c:pt>
                <c:pt idx="19">
                  <c:v>21.914893617021278</c:v>
                </c:pt>
                <c:pt idx="20">
                  <c:v>21.914893617021278</c:v>
                </c:pt>
                <c:pt idx="21">
                  <c:v>21.914893617021278</c:v>
                </c:pt>
                <c:pt idx="22">
                  <c:v>21.914893617021278</c:v>
                </c:pt>
                <c:pt idx="23">
                  <c:v>21.914893617021278</c:v>
                </c:pt>
                <c:pt idx="24">
                  <c:v>21.914893617021278</c:v>
                </c:pt>
                <c:pt idx="25">
                  <c:v>21.914893617021278</c:v>
                </c:pt>
                <c:pt idx="26">
                  <c:v>21.914893617021278</c:v>
                </c:pt>
                <c:pt idx="27">
                  <c:v>21.914893617021278</c:v>
                </c:pt>
                <c:pt idx="28">
                  <c:v>21.914893617021278</c:v>
                </c:pt>
                <c:pt idx="29">
                  <c:v>21.914893617021278</c:v>
                </c:pt>
                <c:pt idx="30">
                  <c:v>21.914893617021278</c:v>
                </c:pt>
                <c:pt idx="31">
                  <c:v>21.914893617021278</c:v>
                </c:pt>
                <c:pt idx="32">
                  <c:v>21.914893617021278</c:v>
                </c:pt>
                <c:pt idx="33">
                  <c:v>21.914893617021278</c:v>
                </c:pt>
                <c:pt idx="34">
                  <c:v>21.914893617021278</c:v>
                </c:pt>
                <c:pt idx="35">
                  <c:v>21.914893617021278</c:v>
                </c:pt>
                <c:pt idx="36">
                  <c:v>21.914893617021278</c:v>
                </c:pt>
                <c:pt idx="37">
                  <c:v>21.914893617021278</c:v>
                </c:pt>
                <c:pt idx="38">
                  <c:v>21.914893617021278</c:v>
                </c:pt>
                <c:pt idx="39">
                  <c:v>21.914893617021278</c:v>
                </c:pt>
                <c:pt idx="40">
                  <c:v>21.914893617021278</c:v>
                </c:pt>
                <c:pt idx="41">
                  <c:v>21.914893617021278</c:v>
                </c:pt>
                <c:pt idx="42">
                  <c:v>21.914893617021278</c:v>
                </c:pt>
                <c:pt idx="43">
                  <c:v>21.914893617021278</c:v>
                </c:pt>
                <c:pt idx="44">
                  <c:v>21.914893617021278</c:v>
                </c:pt>
                <c:pt idx="45">
                  <c:v>21.914893617021278</c:v>
                </c:pt>
                <c:pt idx="46">
                  <c:v>21.914893617021278</c:v>
                </c:pt>
                <c:pt idx="47">
                  <c:v>21.914893617021278</c:v>
                </c:pt>
              </c:numCache>
            </c:numRef>
          </c:val>
          <c:smooth val="0"/>
          <c:extLst>
            <c:ext xmlns:c16="http://schemas.microsoft.com/office/drawing/2014/chart" uri="{C3380CC4-5D6E-409C-BE32-E72D297353CC}">
              <c16:uniqueId val="{00000002-C980-4053-BD3F-1AFB9AD8CCA3}"/>
            </c:ext>
          </c:extLst>
        </c:ser>
        <c:dLbls>
          <c:showLegendKey val="0"/>
          <c:showVal val="0"/>
          <c:showCatName val="0"/>
          <c:showSerName val="0"/>
          <c:showPercent val="0"/>
          <c:showBubbleSize val="0"/>
        </c:dLbls>
        <c:marker val="1"/>
        <c:smooth val="0"/>
        <c:axId val="548323672"/>
        <c:axId val="548327608"/>
      </c:lineChart>
      <c:catAx>
        <c:axId val="548323672"/>
        <c:scaling>
          <c:orientation val="minMax"/>
        </c:scaling>
        <c:delete val="0"/>
        <c:axPos val="b"/>
        <c:numFmt formatCode="General" sourceLinked="1"/>
        <c:majorTickMark val="none"/>
        <c:minorTickMark val="none"/>
        <c:tickLblPos val="nextTo"/>
        <c:spPr>
          <a:noFill/>
          <a:ln w="9525" cap="flat" cmpd="sng" algn="ctr">
            <a:solidFill>
              <a:schemeClr val="bg1">
                <a:lumMod val="50000"/>
              </a:schemeClr>
            </a:solidFill>
            <a:round/>
          </a:ln>
          <a:effectLst/>
        </c:spPr>
        <c:txPr>
          <a:bodyPr rot="0" spcFirstLastPara="1" vertOverflow="ellipsis" vert="eaVert" wrap="square" anchor="ctr" anchorCtr="1"/>
          <a:lstStyle/>
          <a:p>
            <a:pPr>
              <a:defRPr sz="900" b="0" i="0" u="none" strike="noStrike" kern="1200" baseline="0">
                <a:solidFill>
                  <a:schemeClr val="tx1"/>
                </a:solidFill>
                <a:latin typeface="+mn-lt"/>
                <a:ea typeface="+mn-ea"/>
                <a:cs typeface="+mn-cs"/>
              </a:defRPr>
            </a:pPr>
            <a:endParaRPr lang="ja-JP"/>
          </a:p>
        </c:txPr>
        <c:crossAx val="548327608"/>
        <c:crosses val="autoZero"/>
        <c:auto val="1"/>
        <c:lblAlgn val="ctr"/>
        <c:lblOffset val="100"/>
        <c:noMultiLvlLbl val="0"/>
      </c:catAx>
      <c:valAx>
        <c:axId val="548327608"/>
        <c:scaling>
          <c:orientation val="minMax"/>
        </c:scaling>
        <c:delete val="0"/>
        <c:axPos val="l"/>
        <c:majorGridlines>
          <c:spPr>
            <a:ln w="9525" cap="flat" cmpd="sng" algn="ctr">
              <a:solidFill>
                <a:schemeClr val="tx1">
                  <a:lumMod val="15000"/>
                  <a:lumOff val="85000"/>
                </a:schemeClr>
              </a:solidFill>
              <a:round/>
            </a:ln>
            <a:effectLst/>
          </c:spPr>
        </c:majorGridlines>
        <c:numFmt formatCode="#,##0_);[Red]\(#,##0\)" sourceLinked="0"/>
        <c:majorTickMark val="none"/>
        <c:minorTickMark val="none"/>
        <c:tickLblPos val="nextTo"/>
        <c:spPr>
          <a:noFill/>
          <a:ln w="9525">
            <a:solidFill>
              <a:schemeClr val="bg1">
                <a:lumMod val="50000"/>
              </a:schemeClr>
            </a:solidFill>
          </a:ln>
          <a:effectLst/>
        </c:spPr>
        <c:txPr>
          <a:bodyPr rot="-60000000" spcFirstLastPara="1" vertOverflow="ellipsis" vert="horz" wrap="square" anchor="ctr" anchorCtr="1"/>
          <a:lstStyle/>
          <a:p>
            <a:pPr>
              <a:defRPr sz="800" b="0" i="0" u="none" strike="noStrike" kern="1200" baseline="0">
                <a:solidFill>
                  <a:schemeClr val="tx1"/>
                </a:solidFill>
                <a:latin typeface="+mn-lt"/>
                <a:ea typeface="+mn-ea"/>
                <a:cs typeface="+mn-cs"/>
              </a:defRPr>
            </a:pPr>
            <a:endParaRPr lang="ja-JP"/>
          </a:p>
        </c:txPr>
        <c:crossAx val="548323672"/>
        <c:crosses val="autoZero"/>
        <c:crossBetween val="between"/>
      </c:valAx>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w="3175" cap="flat" cmpd="sng" algn="ctr">
      <a:noFill/>
      <a:round/>
    </a:ln>
    <a:effectLst/>
  </c:spPr>
  <c:txPr>
    <a:bodyPr/>
    <a:lstStyle/>
    <a:p>
      <a:pPr>
        <a:defRPr/>
      </a:pPr>
      <a:endParaRPr lang="ja-JP"/>
    </a:p>
  </c:txPr>
  <c:externalData r:id="rId3">
    <c:autoUpdate val="0"/>
  </c:externalData>
</c:chartSpace>
</file>

<file path=ppt/charts/chart2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200" b="0" i="0" u="none" strike="noStrike" kern="1200" spc="0" baseline="0">
                <a:solidFill>
                  <a:schemeClr val="tx1">
                    <a:lumMod val="65000"/>
                    <a:lumOff val="35000"/>
                  </a:schemeClr>
                </a:solidFill>
                <a:latin typeface="+mn-lt"/>
                <a:ea typeface="+mn-ea"/>
                <a:cs typeface="+mn-cs"/>
              </a:defRPr>
            </a:pPr>
            <a:r>
              <a:rPr lang="ja-JP" altLang="en-US" sz="1200"/>
              <a:t>（</a:t>
            </a:r>
            <a:r>
              <a:rPr lang="en-US" altLang="ja-JP" sz="1200"/>
              <a:t>9</a:t>
            </a:r>
            <a:r>
              <a:rPr lang="ja-JP" altLang="en-US" sz="1200"/>
              <a:t>）その他</a:t>
            </a:r>
            <a:r>
              <a:rPr lang="en-US" altLang="ja-JP" sz="1200"/>
              <a:t>(</a:t>
            </a:r>
            <a:r>
              <a:rPr lang="ja-JP" altLang="en-US" sz="1200"/>
              <a:t>満点</a:t>
            </a:r>
            <a:r>
              <a:rPr lang="en-US" altLang="ja-JP" sz="1200"/>
              <a:t>60</a:t>
            </a:r>
            <a:r>
              <a:rPr lang="ja-JP" altLang="en-US" sz="1200"/>
              <a:t>点、平均点</a:t>
            </a:r>
            <a:r>
              <a:rPr lang="en-US" altLang="ja-JP" sz="1200"/>
              <a:t>43.8</a:t>
            </a:r>
            <a:r>
              <a:rPr lang="ja-JP" altLang="en-US" sz="1200"/>
              <a:t>点、得点率</a:t>
            </a:r>
            <a:r>
              <a:rPr lang="en-US" altLang="ja-JP" sz="1200"/>
              <a:t>73.0%)</a:t>
            </a:r>
            <a:endParaRPr lang="ja-JP" altLang="en-US" sz="1200"/>
          </a:p>
        </c:rich>
      </c:tx>
      <c:layout>
        <c:manualLayout>
          <c:xMode val="edge"/>
          <c:yMode val="edge"/>
          <c:x val="0.28152186004219815"/>
          <c:y val="3.2007884946139903E-2"/>
        </c:manualLayout>
      </c:layout>
      <c:overlay val="0"/>
      <c:spPr>
        <a:noFill/>
        <a:ln>
          <a:noFill/>
        </a:ln>
        <a:effectLst/>
      </c:spPr>
      <c:txPr>
        <a:bodyPr rot="0" spcFirstLastPara="1" vertOverflow="ellipsis" vert="horz" wrap="square" anchor="ctr" anchorCtr="1"/>
        <a:lstStyle/>
        <a:p>
          <a:pPr>
            <a:defRPr sz="1200" b="0" i="0" u="none" strike="noStrike" kern="1200" spc="0" baseline="0">
              <a:solidFill>
                <a:schemeClr val="tx1">
                  <a:lumMod val="65000"/>
                  <a:lumOff val="35000"/>
                </a:schemeClr>
              </a:solidFill>
              <a:latin typeface="+mn-lt"/>
              <a:ea typeface="+mn-ea"/>
              <a:cs typeface="+mn-cs"/>
            </a:defRPr>
          </a:pPr>
          <a:endParaRPr lang="ja-JP"/>
        </a:p>
      </c:txPr>
    </c:title>
    <c:autoTitleDeleted val="0"/>
    <c:plotArea>
      <c:layout>
        <c:manualLayout>
          <c:layoutTarget val="inner"/>
          <c:xMode val="edge"/>
          <c:yMode val="edge"/>
          <c:x val="4.104504733441941E-2"/>
          <c:y val="8.3130144945293097E-2"/>
          <c:w val="0.93948833259295361"/>
          <c:h val="0.78698607300370693"/>
        </c:manualLayout>
      </c:layout>
      <c:barChart>
        <c:barDir val="col"/>
        <c:grouping val="clustered"/>
        <c:varyColors val="0"/>
        <c:ser>
          <c:idx val="1"/>
          <c:order val="0"/>
          <c:tx>
            <c:strRef>
              <c:f>'Ⅱ（9）'!$N$10</c:f>
              <c:strCache>
                <c:ptCount val="1"/>
                <c:pt idx="0">
                  <c:v>（9）その他(満点60点、平均点43.8点、得点率73.0％)</c:v>
                </c:pt>
              </c:strCache>
            </c:strRef>
          </c:tx>
          <c:spPr>
            <a:solidFill>
              <a:schemeClr val="tx2">
                <a:lumMod val="60000"/>
                <a:lumOff val="40000"/>
              </a:schemeClr>
            </a:solidFill>
            <a:ln w="6350">
              <a:solidFill>
                <a:schemeClr val="bg1">
                  <a:lumMod val="50000"/>
                </a:schemeClr>
              </a:solidFill>
            </a:ln>
            <a:effectLst/>
          </c:spPr>
          <c:invertIfNegative val="0"/>
          <c:dLbls>
            <c:dLbl>
              <c:idx val="47"/>
              <c:numFmt formatCode="#,##0.0_);[Red]\(#,##0.0\)" sourceLinked="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solidFill>
                      <a:latin typeface="+mn-lt"/>
                      <a:ea typeface="+mn-ea"/>
                      <a:cs typeface="+mn-cs"/>
                    </a:defRPr>
                  </a:pPr>
                  <a:endParaRPr lang="ja-JP"/>
                </a:p>
              </c:txPr>
              <c:showLegendKey val="0"/>
              <c:showVal val="1"/>
              <c:showCatName val="0"/>
              <c:showSerName val="0"/>
              <c:showPercent val="0"/>
              <c:showBubbleSize val="0"/>
              <c:extLst>
                <c:ext xmlns:c16="http://schemas.microsoft.com/office/drawing/2014/chart" uri="{C3380CC4-5D6E-409C-BE32-E72D297353CC}">
                  <c16:uniqueId val="{00000000-EB94-449E-A2F2-8F00983E21E9}"/>
                </c:ext>
              </c:extLst>
            </c:dLbl>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solidFill>
                    <a:latin typeface="+mn-lt"/>
                    <a:ea typeface="+mn-ea"/>
                    <a:cs typeface="+mn-cs"/>
                  </a:defRPr>
                </a:pPr>
                <a:endParaRPr lang="ja-JP"/>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'Ⅱ（9）'!$K$11:$K$58</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平均</c:v>
                </c:pt>
              </c:strCache>
            </c:strRef>
          </c:cat>
          <c:val>
            <c:numRef>
              <c:f>'Ⅱ（9）'!$N$11:$N$58</c:f>
              <c:numCache>
                <c:formatCode>General</c:formatCode>
                <c:ptCount val="48"/>
                <c:pt idx="0">
                  <c:v>60</c:v>
                </c:pt>
                <c:pt idx="1">
                  <c:v>60</c:v>
                </c:pt>
                <c:pt idx="2">
                  <c:v>0</c:v>
                </c:pt>
                <c:pt idx="3">
                  <c:v>60</c:v>
                </c:pt>
                <c:pt idx="4">
                  <c:v>0</c:v>
                </c:pt>
                <c:pt idx="5">
                  <c:v>20</c:v>
                </c:pt>
                <c:pt idx="6">
                  <c:v>40</c:v>
                </c:pt>
                <c:pt idx="7">
                  <c:v>60</c:v>
                </c:pt>
                <c:pt idx="8">
                  <c:v>60</c:v>
                </c:pt>
                <c:pt idx="9">
                  <c:v>60</c:v>
                </c:pt>
                <c:pt idx="10">
                  <c:v>60</c:v>
                </c:pt>
                <c:pt idx="11">
                  <c:v>40</c:v>
                </c:pt>
                <c:pt idx="12">
                  <c:v>60</c:v>
                </c:pt>
                <c:pt idx="13">
                  <c:v>60</c:v>
                </c:pt>
                <c:pt idx="14">
                  <c:v>60</c:v>
                </c:pt>
                <c:pt idx="15">
                  <c:v>60</c:v>
                </c:pt>
                <c:pt idx="16">
                  <c:v>60</c:v>
                </c:pt>
                <c:pt idx="17">
                  <c:v>60</c:v>
                </c:pt>
                <c:pt idx="18">
                  <c:v>60</c:v>
                </c:pt>
                <c:pt idx="19">
                  <c:v>40</c:v>
                </c:pt>
                <c:pt idx="20">
                  <c:v>60</c:v>
                </c:pt>
                <c:pt idx="21">
                  <c:v>60</c:v>
                </c:pt>
                <c:pt idx="22">
                  <c:v>60</c:v>
                </c:pt>
                <c:pt idx="23">
                  <c:v>60</c:v>
                </c:pt>
                <c:pt idx="24">
                  <c:v>20</c:v>
                </c:pt>
                <c:pt idx="25">
                  <c:v>20</c:v>
                </c:pt>
                <c:pt idx="26">
                  <c:v>20</c:v>
                </c:pt>
                <c:pt idx="27">
                  <c:v>60</c:v>
                </c:pt>
                <c:pt idx="28">
                  <c:v>0</c:v>
                </c:pt>
                <c:pt idx="29">
                  <c:v>60</c:v>
                </c:pt>
                <c:pt idx="30">
                  <c:v>60</c:v>
                </c:pt>
                <c:pt idx="31">
                  <c:v>60</c:v>
                </c:pt>
                <c:pt idx="32">
                  <c:v>0</c:v>
                </c:pt>
                <c:pt idx="33">
                  <c:v>40</c:v>
                </c:pt>
                <c:pt idx="34">
                  <c:v>0</c:v>
                </c:pt>
                <c:pt idx="35">
                  <c:v>60</c:v>
                </c:pt>
                <c:pt idx="36">
                  <c:v>60</c:v>
                </c:pt>
                <c:pt idx="37">
                  <c:v>40</c:v>
                </c:pt>
                <c:pt idx="38">
                  <c:v>60</c:v>
                </c:pt>
                <c:pt idx="39">
                  <c:v>0</c:v>
                </c:pt>
                <c:pt idx="40">
                  <c:v>40</c:v>
                </c:pt>
                <c:pt idx="41">
                  <c:v>60</c:v>
                </c:pt>
                <c:pt idx="42">
                  <c:v>60</c:v>
                </c:pt>
                <c:pt idx="43">
                  <c:v>60</c:v>
                </c:pt>
                <c:pt idx="44">
                  <c:v>0</c:v>
                </c:pt>
                <c:pt idx="45">
                  <c:v>60</c:v>
                </c:pt>
                <c:pt idx="46">
                  <c:v>0</c:v>
                </c:pt>
                <c:pt idx="47">
                  <c:v>43.829787234042556</c:v>
                </c:pt>
              </c:numCache>
            </c:numRef>
          </c:val>
          <c:extLst>
            <c:ext xmlns:c16="http://schemas.microsoft.com/office/drawing/2014/chart" uri="{C3380CC4-5D6E-409C-BE32-E72D297353CC}">
              <c16:uniqueId val="{00000001-EB94-449E-A2F2-8F00983E21E9}"/>
            </c:ext>
          </c:extLst>
        </c:ser>
        <c:dLbls>
          <c:showLegendKey val="0"/>
          <c:showVal val="0"/>
          <c:showCatName val="0"/>
          <c:showSerName val="0"/>
          <c:showPercent val="0"/>
          <c:showBubbleSize val="0"/>
        </c:dLbls>
        <c:gapWidth val="80"/>
        <c:axId val="548323672"/>
        <c:axId val="548327608"/>
      </c:barChart>
      <c:lineChart>
        <c:grouping val="standard"/>
        <c:varyColors val="0"/>
        <c:ser>
          <c:idx val="0"/>
          <c:order val="1"/>
          <c:tx>
            <c:strRef>
              <c:f>'Ⅱ（9）'!$O$10</c:f>
              <c:strCache>
                <c:ptCount val="1"/>
                <c:pt idx="0">
                  <c:v>平均</c:v>
                </c:pt>
              </c:strCache>
            </c:strRef>
          </c:tx>
          <c:spPr>
            <a:ln w="19050" cap="rnd">
              <a:solidFill>
                <a:srgbClr val="FF0000"/>
              </a:solidFill>
              <a:prstDash val="sysDash"/>
              <a:round/>
            </a:ln>
            <a:effectLst/>
          </c:spPr>
          <c:marker>
            <c:symbol val="none"/>
          </c:marker>
          <c:cat>
            <c:strRef>
              <c:f>'Ⅱ（9）'!$K$11:$K$58</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平均</c:v>
                </c:pt>
              </c:strCache>
            </c:strRef>
          </c:cat>
          <c:val>
            <c:numRef>
              <c:f>'Ⅱ（9）'!$O$11:$O$58</c:f>
              <c:numCache>
                <c:formatCode>General</c:formatCode>
                <c:ptCount val="48"/>
                <c:pt idx="0">
                  <c:v>43.829787234042556</c:v>
                </c:pt>
                <c:pt idx="1">
                  <c:v>43.829787234042556</c:v>
                </c:pt>
                <c:pt idx="2">
                  <c:v>43.829787234042556</c:v>
                </c:pt>
                <c:pt idx="3">
                  <c:v>43.829787234042556</c:v>
                </c:pt>
                <c:pt idx="4">
                  <c:v>43.829787234042556</c:v>
                </c:pt>
                <c:pt idx="5">
                  <c:v>43.829787234042556</c:v>
                </c:pt>
                <c:pt idx="6">
                  <c:v>43.829787234042556</c:v>
                </c:pt>
                <c:pt idx="7">
                  <c:v>43.829787234042556</c:v>
                </c:pt>
                <c:pt idx="8">
                  <c:v>43.829787234042556</c:v>
                </c:pt>
                <c:pt idx="9">
                  <c:v>43.829787234042556</c:v>
                </c:pt>
                <c:pt idx="10">
                  <c:v>43.829787234042556</c:v>
                </c:pt>
                <c:pt idx="11">
                  <c:v>43.829787234042556</c:v>
                </c:pt>
                <c:pt idx="12">
                  <c:v>43.829787234042556</c:v>
                </c:pt>
                <c:pt idx="13">
                  <c:v>43.829787234042556</c:v>
                </c:pt>
                <c:pt idx="14">
                  <c:v>43.829787234042556</c:v>
                </c:pt>
                <c:pt idx="15">
                  <c:v>43.829787234042556</c:v>
                </c:pt>
                <c:pt idx="16">
                  <c:v>43.829787234042556</c:v>
                </c:pt>
                <c:pt idx="17">
                  <c:v>43.829787234042556</c:v>
                </c:pt>
                <c:pt idx="18">
                  <c:v>43.829787234042556</c:v>
                </c:pt>
                <c:pt idx="19">
                  <c:v>43.829787234042556</c:v>
                </c:pt>
                <c:pt idx="20">
                  <c:v>43.829787234042556</c:v>
                </c:pt>
                <c:pt idx="21">
                  <c:v>43.829787234042556</c:v>
                </c:pt>
                <c:pt idx="22">
                  <c:v>43.829787234042556</c:v>
                </c:pt>
                <c:pt idx="23">
                  <c:v>43.829787234042556</c:v>
                </c:pt>
                <c:pt idx="24">
                  <c:v>43.829787234042556</c:v>
                </c:pt>
                <c:pt idx="25">
                  <c:v>43.829787234042556</c:v>
                </c:pt>
                <c:pt idx="26">
                  <c:v>43.829787234042556</c:v>
                </c:pt>
                <c:pt idx="27">
                  <c:v>43.829787234042556</c:v>
                </c:pt>
                <c:pt idx="28">
                  <c:v>43.829787234042556</c:v>
                </c:pt>
                <c:pt idx="29">
                  <c:v>43.829787234042556</c:v>
                </c:pt>
                <c:pt idx="30">
                  <c:v>43.829787234042556</c:v>
                </c:pt>
                <c:pt idx="31">
                  <c:v>43.829787234042556</c:v>
                </c:pt>
                <c:pt idx="32">
                  <c:v>43.829787234042556</c:v>
                </c:pt>
                <c:pt idx="33">
                  <c:v>43.829787234042556</c:v>
                </c:pt>
                <c:pt idx="34">
                  <c:v>43.829787234042556</c:v>
                </c:pt>
                <c:pt idx="35">
                  <c:v>43.829787234042556</c:v>
                </c:pt>
                <c:pt idx="36">
                  <c:v>43.829787234042556</c:v>
                </c:pt>
                <c:pt idx="37">
                  <c:v>43.829787234042556</c:v>
                </c:pt>
                <c:pt idx="38">
                  <c:v>43.829787234042556</c:v>
                </c:pt>
                <c:pt idx="39">
                  <c:v>43.829787234042556</c:v>
                </c:pt>
                <c:pt idx="40">
                  <c:v>43.829787234042556</c:v>
                </c:pt>
                <c:pt idx="41">
                  <c:v>43.829787234042556</c:v>
                </c:pt>
                <c:pt idx="42">
                  <c:v>43.829787234042556</c:v>
                </c:pt>
                <c:pt idx="43">
                  <c:v>43.829787234042556</c:v>
                </c:pt>
                <c:pt idx="44">
                  <c:v>43.829787234042556</c:v>
                </c:pt>
                <c:pt idx="45">
                  <c:v>43.829787234042556</c:v>
                </c:pt>
                <c:pt idx="46">
                  <c:v>43.829787234042556</c:v>
                </c:pt>
                <c:pt idx="47">
                  <c:v>43.829787234042556</c:v>
                </c:pt>
              </c:numCache>
            </c:numRef>
          </c:val>
          <c:smooth val="0"/>
          <c:extLst>
            <c:ext xmlns:c16="http://schemas.microsoft.com/office/drawing/2014/chart" uri="{C3380CC4-5D6E-409C-BE32-E72D297353CC}">
              <c16:uniqueId val="{00000002-EB94-449E-A2F2-8F00983E21E9}"/>
            </c:ext>
          </c:extLst>
        </c:ser>
        <c:dLbls>
          <c:showLegendKey val="0"/>
          <c:showVal val="0"/>
          <c:showCatName val="0"/>
          <c:showSerName val="0"/>
          <c:showPercent val="0"/>
          <c:showBubbleSize val="0"/>
        </c:dLbls>
        <c:marker val="1"/>
        <c:smooth val="0"/>
        <c:axId val="548323672"/>
        <c:axId val="548327608"/>
      </c:lineChart>
      <c:catAx>
        <c:axId val="548323672"/>
        <c:scaling>
          <c:orientation val="minMax"/>
        </c:scaling>
        <c:delete val="0"/>
        <c:axPos val="b"/>
        <c:numFmt formatCode="General" sourceLinked="1"/>
        <c:majorTickMark val="none"/>
        <c:minorTickMark val="none"/>
        <c:tickLblPos val="nextTo"/>
        <c:spPr>
          <a:noFill/>
          <a:ln w="9525" cap="flat" cmpd="sng" algn="ctr">
            <a:solidFill>
              <a:schemeClr val="bg1">
                <a:lumMod val="50000"/>
              </a:schemeClr>
            </a:solidFill>
            <a:round/>
          </a:ln>
          <a:effectLst/>
        </c:spPr>
        <c:txPr>
          <a:bodyPr rot="0" spcFirstLastPara="1" vertOverflow="ellipsis" vert="eaVert" wrap="square" anchor="ctr" anchorCtr="1"/>
          <a:lstStyle/>
          <a:p>
            <a:pPr>
              <a:defRPr sz="900" b="0" i="0" u="none" strike="noStrike" kern="1200" baseline="0">
                <a:solidFill>
                  <a:schemeClr val="tx1"/>
                </a:solidFill>
                <a:latin typeface="+mn-lt"/>
                <a:ea typeface="+mn-ea"/>
                <a:cs typeface="+mn-cs"/>
              </a:defRPr>
            </a:pPr>
            <a:endParaRPr lang="ja-JP"/>
          </a:p>
        </c:txPr>
        <c:crossAx val="548327608"/>
        <c:crosses val="autoZero"/>
        <c:auto val="1"/>
        <c:lblAlgn val="ctr"/>
        <c:lblOffset val="100"/>
        <c:noMultiLvlLbl val="0"/>
      </c:catAx>
      <c:valAx>
        <c:axId val="548327608"/>
        <c:scaling>
          <c:orientation val="minMax"/>
        </c:scaling>
        <c:delete val="0"/>
        <c:axPos val="l"/>
        <c:majorGridlines>
          <c:spPr>
            <a:ln w="9525" cap="flat" cmpd="sng" algn="ctr">
              <a:solidFill>
                <a:schemeClr val="tx1">
                  <a:lumMod val="15000"/>
                  <a:lumOff val="85000"/>
                </a:schemeClr>
              </a:solidFill>
              <a:round/>
            </a:ln>
            <a:effectLst/>
          </c:spPr>
        </c:majorGridlines>
        <c:numFmt formatCode="#,##0_);[Red]\(#,##0\)" sourceLinked="0"/>
        <c:majorTickMark val="none"/>
        <c:minorTickMark val="none"/>
        <c:tickLblPos val="nextTo"/>
        <c:spPr>
          <a:noFill/>
          <a:ln w="9525">
            <a:solidFill>
              <a:schemeClr val="bg1">
                <a:lumMod val="50000"/>
              </a:schemeClr>
            </a:solidFill>
          </a:ln>
          <a:effectLst/>
        </c:spPr>
        <c:txPr>
          <a:bodyPr rot="-60000000" spcFirstLastPara="1" vertOverflow="ellipsis" vert="horz" wrap="square" anchor="ctr" anchorCtr="1"/>
          <a:lstStyle/>
          <a:p>
            <a:pPr>
              <a:defRPr sz="800" b="0" i="0" u="none" strike="noStrike" kern="1200" baseline="0">
                <a:solidFill>
                  <a:schemeClr val="tx1"/>
                </a:solidFill>
                <a:latin typeface="+mn-lt"/>
                <a:ea typeface="+mn-ea"/>
                <a:cs typeface="+mn-cs"/>
              </a:defRPr>
            </a:pPr>
            <a:endParaRPr lang="ja-JP"/>
          </a:p>
        </c:txPr>
        <c:crossAx val="548323672"/>
        <c:crosses val="autoZero"/>
        <c:crossBetween val="between"/>
      </c:valAx>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w="3175" cap="flat" cmpd="sng" algn="ctr">
      <a:noFill/>
      <a:round/>
    </a:ln>
    <a:effectLst/>
  </c:spPr>
  <c:txPr>
    <a:bodyPr/>
    <a:lstStyle/>
    <a:p>
      <a:pPr>
        <a:defRPr/>
      </a:pPr>
      <a:endParaRPr lang="ja-JP"/>
    </a:p>
  </c:txPr>
  <c:externalData r:id="rId3">
    <c:autoUpdate val="0"/>
  </c:externalData>
</c:chartSpace>
</file>

<file path=ppt/charts/chart2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200" b="0" i="0" u="none" strike="noStrike" kern="1200" spc="0" baseline="0">
                <a:solidFill>
                  <a:schemeClr val="tx1">
                    <a:lumMod val="65000"/>
                    <a:lumOff val="35000"/>
                  </a:schemeClr>
                </a:solidFill>
                <a:latin typeface="+mn-lt"/>
                <a:ea typeface="+mn-ea"/>
                <a:cs typeface="+mn-cs"/>
              </a:defRPr>
            </a:pPr>
            <a:r>
              <a:rPr lang="ja-JP" altLang="en-US" sz="1200"/>
              <a:t>（</a:t>
            </a:r>
            <a:r>
              <a:rPr lang="en-US" altLang="ja-JP" sz="1200"/>
              <a:t>9</a:t>
            </a:r>
            <a:r>
              <a:rPr lang="ja-JP" altLang="en-US" sz="1200"/>
              <a:t>）その他</a:t>
            </a:r>
            <a:r>
              <a:rPr lang="en-US" altLang="ja-JP" sz="1200"/>
              <a:t>(</a:t>
            </a:r>
            <a:r>
              <a:rPr lang="ja-JP" altLang="en-US" sz="1200"/>
              <a:t>満点</a:t>
            </a:r>
            <a:r>
              <a:rPr lang="en-US" altLang="ja-JP" sz="1200"/>
              <a:t>30</a:t>
            </a:r>
            <a:r>
              <a:rPr lang="ja-JP" altLang="en-US" sz="1200"/>
              <a:t>点、平均点</a:t>
            </a:r>
            <a:r>
              <a:rPr lang="en-US" altLang="ja-JP" sz="1200"/>
              <a:t>21.9</a:t>
            </a:r>
            <a:r>
              <a:rPr lang="ja-JP" altLang="en-US" sz="1200"/>
              <a:t>点、得点率</a:t>
            </a:r>
            <a:r>
              <a:rPr lang="en-US" altLang="ja-JP" sz="1200"/>
              <a:t>73.0%)</a:t>
            </a:r>
            <a:endParaRPr lang="ja-JP" altLang="en-US" sz="1200"/>
          </a:p>
        </c:rich>
      </c:tx>
      <c:layout>
        <c:manualLayout>
          <c:xMode val="edge"/>
          <c:yMode val="edge"/>
          <c:x val="0.28152186004219815"/>
          <c:y val="3.2007884946139903E-2"/>
        </c:manualLayout>
      </c:layout>
      <c:overlay val="0"/>
      <c:spPr>
        <a:noFill/>
        <a:ln>
          <a:noFill/>
        </a:ln>
        <a:effectLst/>
      </c:spPr>
      <c:txPr>
        <a:bodyPr rot="0" spcFirstLastPara="1" vertOverflow="ellipsis" vert="horz" wrap="square" anchor="ctr" anchorCtr="1"/>
        <a:lstStyle/>
        <a:p>
          <a:pPr>
            <a:defRPr sz="1200" b="0" i="0" u="none" strike="noStrike" kern="1200" spc="0" baseline="0">
              <a:solidFill>
                <a:schemeClr val="tx1">
                  <a:lumMod val="65000"/>
                  <a:lumOff val="35000"/>
                </a:schemeClr>
              </a:solidFill>
              <a:latin typeface="+mn-lt"/>
              <a:ea typeface="+mn-ea"/>
              <a:cs typeface="+mn-cs"/>
            </a:defRPr>
          </a:pPr>
          <a:endParaRPr lang="ja-JP"/>
        </a:p>
      </c:txPr>
    </c:title>
    <c:autoTitleDeleted val="0"/>
    <c:plotArea>
      <c:layout>
        <c:manualLayout>
          <c:layoutTarget val="inner"/>
          <c:xMode val="edge"/>
          <c:yMode val="edge"/>
          <c:x val="4.104504733441941E-2"/>
          <c:y val="8.3130144945293097E-2"/>
          <c:w val="0.93948833259295361"/>
          <c:h val="0.78698607300370693"/>
        </c:manualLayout>
      </c:layout>
      <c:barChart>
        <c:barDir val="col"/>
        <c:grouping val="clustered"/>
        <c:varyColors val="0"/>
        <c:ser>
          <c:idx val="1"/>
          <c:order val="0"/>
          <c:tx>
            <c:strRef>
              <c:f>'Ⅱ（9）'!$L$10</c:f>
              <c:strCache>
                <c:ptCount val="1"/>
                <c:pt idx="0">
                  <c:v>（9）その他(満点30点、平均点21.9点、得点率73.0％)</c:v>
                </c:pt>
              </c:strCache>
            </c:strRef>
          </c:tx>
          <c:spPr>
            <a:solidFill>
              <a:schemeClr val="tx2">
                <a:lumMod val="60000"/>
                <a:lumOff val="40000"/>
              </a:schemeClr>
            </a:solidFill>
            <a:ln w="6350">
              <a:solidFill>
                <a:schemeClr val="bg1">
                  <a:lumMod val="50000"/>
                </a:schemeClr>
              </a:solidFill>
            </a:ln>
            <a:effectLst/>
          </c:spPr>
          <c:invertIfNegative val="0"/>
          <c:dLbls>
            <c:dLbl>
              <c:idx val="47"/>
              <c:numFmt formatCode="#,##0.0_);[Red]\(#,##0.0\)" sourceLinked="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solidFill>
                      <a:latin typeface="+mn-lt"/>
                      <a:ea typeface="+mn-ea"/>
                      <a:cs typeface="+mn-cs"/>
                    </a:defRPr>
                  </a:pPr>
                  <a:endParaRPr lang="ja-JP"/>
                </a:p>
              </c:txPr>
              <c:showLegendKey val="0"/>
              <c:showVal val="1"/>
              <c:showCatName val="0"/>
              <c:showSerName val="0"/>
              <c:showPercent val="0"/>
              <c:showBubbleSize val="0"/>
              <c:extLst>
                <c:ext xmlns:c16="http://schemas.microsoft.com/office/drawing/2014/chart" uri="{C3380CC4-5D6E-409C-BE32-E72D297353CC}">
                  <c16:uniqueId val="{00000000-00FE-4C00-85BE-8E282FF097D0}"/>
                </c:ext>
              </c:extLst>
            </c:dLbl>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solidFill>
                    <a:latin typeface="+mn-lt"/>
                    <a:ea typeface="+mn-ea"/>
                    <a:cs typeface="+mn-cs"/>
                  </a:defRPr>
                </a:pPr>
                <a:endParaRPr lang="ja-JP"/>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'Ⅱ（9）'!$K$11:$K$58</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平均</c:v>
                </c:pt>
              </c:strCache>
            </c:strRef>
          </c:cat>
          <c:val>
            <c:numRef>
              <c:f>'Ⅱ（9）'!$L$11:$L$58</c:f>
              <c:numCache>
                <c:formatCode>General</c:formatCode>
                <c:ptCount val="48"/>
                <c:pt idx="0">
                  <c:v>30</c:v>
                </c:pt>
                <c:pt idx="1">
                  <c:v>30</c:v>
                </c:pt>
                <c:pt idx="2">
                  <c:v>0</c:v>
                </c:pt>
                <c:pt idx="3">
                  <c:v>30</c:v>
                </c:pt>
                <c:pt idx="4">
                  <c:v>0</c:v>
                </c:pt>
                <c:pt idx="5">
                  <c:v>10</c:v>
                </c:pt>
                <c:pt idx="6">
                  <c:v>20</c:v>
                </c:pt>
                <c:pt idx="7">
                  <c:v>30</c:v>
                </c:pt>
                <c:pt idx="8">
                  <c:v>30</c:v>
                </c:pt>
                <c:pt idx="9">
                  <c:v>30</c:v>
                </c:pt>
                <c:pt idx="10">
                  <c:v>30</c:v>
                </c:pt>
                <c:pt idx="11">
                  <c:v>20</c:v>
                </c:pt>
                <c:pt idx="12">
                  <c:v>30</c:v>
                </c:pt>
                <c:pt idx="13">
                  <c:v>30</c:v>
                </c:pt>
                <c:pt idx="14">
                  <c:v>30</c:v>
                </c:pt>
                <c:pt idx="15">
                  <c:v>30</c:v>
                </c:pt>
                <c:pt idx="16">
                  <c:v>30</c:v>
                </c:pt>
                <c:pt idx="17">
                  <c:v>30</c:v>
                </c:pt>
                <c:pt idx="18">
                  <c:v>30</c:v>
                </c:pt>
                <c:pt idx="19">
                  <c:v>20</c:v>
                </c:pt>
                <c:pt idx="20">
                  <c:v>30</c:v>
                </c:pt>
                <c:pt idx="21">
                  <c:v>30</c:v>
                </c:pt>
                <c:pt idx="22">
                  <c:v>30</c:v>
                </c:pt>
                <c:pt idx="23">
                  <c:v>30</c:v>
                </c:pt>
                <c:pt idx="24">
                  <c:v>10</c:v>
                </c:pt>
                <c:pt idx="25">
                  <c:v>10</c:v>
                </c:pt>
                <c:pt idx="26">
                  <c:v>10</c:v>
                </c:pt>
                <c:pt idx="27">
                  <c:v>30</c:v>
                </c:pt>
                <c:pt idx="28">
                  <c:v>0</c:v>
                </c:pt>
                <c:pt idx="29">
                  <c:v>30</c:v>
                </c:pt>
                <c:pt idx="30">
                  <c:v>30</c:v>
                </c:pt>
                <c:pt idx="31">
                  <c:v>30</c:v>
                </c:pt>
                <c:pt idx="32">
                  <c:v>0</c:v>
                </c:pt>
                <c:pt idx="33">
                  <c:v>20</c:v>
                </c:pt>
                <c:pt idx="34">
                  <c:v>0</c:v>
                </c:pt>
                <c:pt idx="35">
                  <c:v>30</c:v>
                </c:pt>
                <c:pt idx="36">
                  <c:v>30</c:v>
                </c:pt>
                <c:pt idx="37">
                  <c:v>20</c:v>
                </c:pt>
                <c:pt idx="38">
                  <c:v>30</c:v>
                </c:pt>
                <c:pt idx="39">
                  <c:v>0</c:v>
                </c:pt>
                <c:pt idx="40">
                  <c:v>20</c:v>
                </c:pt>
                <c:pt idx="41">
                  <c:v>30</c:v>
                </c:pt>
                <c:pt idx="42">
                  <c:v>30</c:v>
                </c:pt>
                <c:pt idx="43">
                  <c:v>30</c:v>
                </c:pt>
                <c:pt idx="44">
                  <c:v>0</c:v>
                </c:pt>
                <c:pt idx="45">
                  <c:v>30</c:v>
                </c:pt>
                <c:pt idx="46">
                  <c:v>0</c:v>
                </c:pt>
                <c:pt idx="47">
                  <c:v>21.914893617021278</c:v>
                </c:pt>
              </c:numCache>
            </c:numRef>
          </c:val>
          <c:extLst>
            <c:ext xmlns:c16="http://schemas.microsoft.com/office/drawing/2014/chart" uri="{C3380CC4-5D6E-409C-BE32-E72D297353CC}">
              <c16:uniqueId val="{00000001-00FE-4C00-85BE-8E282FF097D0}"/>
            </c:ext>
          </c:extLst>
        </c:ser>
        <c:dLbls>
          <c:showLegendKey val="0"/>
          <c:showVal val="0"/>
          <c:showCatName val="0"/>
          <c:showSerName val="0"/>
          <c:showPercent val="0"/>
          <c:showBubbleSize val="0"/>
        </c:dLbls>
        <c:gapWidth val="80"/>
        <c:axId val="548323672"/>
        <c:axId val="548327608"/>
      </c:barChart>
      <c:lineChart>
        <c:grouping val="standard"/>
        <c:varyColors val="0"/>
        <c:ser>
          <c:idx val="0"/>
          <c:order val="1"/>
          <c:tx>
            <c:strRef>
              <c:f>'Ⅱ（9）'!$M$10</c:f>
              <c:strCache>
                <c:ptCount val="1"/>
                <c:pt idx="0">
                  <c:v>平均</c:v>
                </c:pt>
              </c:strCache>
            </c:strRef>
          </c:tx>
          <c:spPr>
            <a:ln w="19050" cap="rnd">
              <a:solidFill>
                <a:srgbClr val="FF0000"/>
              </a:solidFill>
              <a:prstDash val="sysDash"/>
              <a:round/>
            </a:ln>
            <a:effectLst/>
          </c:spPr>
          <c:marker>
            <c:symbol val="none"/>
          </c:marker>
          <c:cat>
            <c:strRef>
              <c:f>'Ⅱ（9）'!$K$11:$K$58</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平均</c:v>
                </c:pt>
              </c:strCache>
            </c:strRef>
          </c:cat>
          <c:val>
            <c:numRef>
              <c:f>'Ⅱ（9）'!$M$11:$M$58</c:f>
              <c:numCache>
                <c:formatCode>General</c:formatCode>
                <c:ptCount val="48"/>
                <c:pt idx="0">
                  <c:v>21.914893617021278</c:v>
                </c:pt>
                <c:pt idx="1">
                  <c:v>21.914893617021278</c:v>
                </c:pt>
                <c:pt idx="2">
                  <c:v>21.914893617021278</c:v>
                </c:pt>
                <c:pt idx="3">
                  <c:v>21.914893617021278</c:v>
                </c:pt>
                <c:pt idx="4">
                  <c:v>21.914893617021278</c:v>
                </c:pt>
                <c:pt idx="5">
                  <c:v>21.914893617021278</c:v>
                </c:pt>
                <c:pt idx="6">
                  <c:v>21.914893617021278</c:v>
                </c:pt>
                <c:pt idx="7">
                  <c:v>21.914893617021278</c:v>
                </c:pt>
                <c:pt idx="8">
                  <c:v>21.914893617021278</c:v>
                </c:pt>
                <c:pt idx="9">
                  <c:v>21.914893617021278</c:v>
                </c:pt>
                <c:pt idx="10">
                  <c:v>21.914893617021278</c:v>
                </c:pt>
                <c:pt idx="11">
                  <c:v>21.914893617021278</c:v>
                </c:pt>
                <c:pt idx="12">
                  <c:v>21.914893617021278</c:v>
                </c:pt>
                <c:pt idx="13">
                  <c:v>21.914893617021278</c:v>
                </c:pt>
                <c:pt idx="14">
                  <c:v>21.914893617021278</c:v>
                </c:pt>
                <c:pt idx="15">
                  <c:v>21.914893617021278</c:v>
                </c:pt>
                <c:pt idx="16">
                  <c:v>21.914893617021278</c:v>
                </c:pt>
                <c:pt idx="17">
                  <c:v>21.914893617021278</c:v>
                </c:pt>
                <c:pt idx="18">
                  <c:v>21.914893617021278</c:v>
                </c:pt>
                <c:pt idx="19">
                  <c:v>21.914893617021278</c:v>
                </c:pt>
                <c:pt idx="20">
                  <c:v>21.914893617021278</c:v>
                </c:pt>
                <c:pt idx="21">
                  <c:v>21.914893617021278</c:v>
                </c:pt>
                <c:pt idx="22">
                  <c:v>21.914893617021278</c:v>
                </c:pt>
                <c:pt idx="23">
                  <c:v>21.914893617021278</c:v>
                </c:pt>
                <c:pt idx="24">
                  <c:v>21.914893617021278</c:v>
                </c:pt>
                <c:pt idx="25">
                  <c:v>21.914893617021278</c:v>
                </c:pt>
                <c:pt idx="26">
                  <c:v>21.914893617021278</c:v>
                </c:pt>
                <c:pt idx="27">
                  <c:v>21.914893617021278</c:v>
                </c:pt>
                <c:pt idx="28">
                  <c:v>21.914893617021278</c:v>
                </c:pt>
                <c:pt idx="29">
                  <c:v>21.914893617021278</c:v>
                </c:pt>
                <c:pt idx="30">
                  <c:v>21.914893617021278</c:v>
                </c:pt>
                <c:pt idx="31">
                  <c:v>21.914893617021278</c:v>
                </c:pt>
                <c:pt idx="32">
                  <c:v>21.914893617021278</c:v>
                </c:pt>
                <c:pt idx="33">
                  <c:v>21.914893617021278</c:v>
                </c:pt>
                <c:pt idx="34">
                  <c:v>21.914893617021278</c:v>
                </c:pt>
                <c:pt idx="35">
                  <c:v>21.914893617021278</c:v>
                </c:pt>
                <c:pt idx="36">
                  <c:v>21.914893617021278</c:v>
                </c:pt>
                <c:pt idx="37">
                  <c:v>21.914893617021278</c:v>
                </c:pt>
                <c:pt idx="38">
                  <c:v>21.914893617021278</c:v>
                </c:pt>
                <c:pt idx="39">
                  <c:v>21.914893617021278</c:v>
                </c:pt>
                <c:pt idx="40">
                  <c:v>21.914893617021278</c:v>
                </c:pt>
                <c:pt idx="41">
                  <c:v>21.914893617021278</c:v>
                </c:pt>
                <c:pt idx="42">
                  <c:v>21.914893617021278</c:v>
                </c:pt>
                <c:pt idx="43">
                  <c:v>21.914893617021278</c:v>
                </c:pt>
                <c:pt idx="44">
                  <c:v>21.914893617021278</c:v>
                </c:pt>
                <c:pt idx="45">
                  <c:v>21.914893617021278</c:v>
                </c:pt>
                <c:pt idx="46">
                  <c:v>21.914893617021278</c:v>
                </c:pt>
                <c:pt idx="47">
                  <c:v>21.914893617021278</c:v>
                </c:pt>
              </c:numCache>
            </c:numRef>
          </c:val>
          <c:smooth val="0"/>
          <c:extLst>
            <c:ext xmlns:c16="http://schemas.microsoft.com/office/drawing/2014/chart" uri="{C3380CC4-5D6E-409C-BE32-E72D297353CC}">
              <c16:uniqueId val="{00000002-00FE-4C00-85BE-8E282FF097D0}"/>
            </c:ext>
          </c:extLst>
        </c:ser>
        <c:dLbls>
          <c:showLegendKey val="0"/>
          <c:showVal val="0"/>
          <c:showCatName val="0"/>
          <c:showSerName val="0"/>
          <c:showPercent val="0"/>
          <c:showBubbleSize val="0"/>
        </c:dLbls>
        <c:marker val="1"/>
        <c:smooth val="0"/>
        <c:axId val="548323672"/>
        <c:axId val="548327608"/>
      </c:lineChart>
      <c:catAx>
        <c:axId val="548323672"/>
        <c:scaling>
          <c:orientation val="minMax"/>
        </c:scaling>
        <c:delete val="0"/>
        <c:axPos val="b"/>
        <c:numFmt formatCode="General" sourceLinked="1"/>
        <c:majorTickMark val="none"/>
        <c:minorTickMark val="none"/>
        <c:tickLblPos val="nextTo"/>
        <c:spPr>
          <a:noFill/>
          <a:ln w="9525" cap="flat" cmpd="sng" algn="ctr">
            <a:solidFill>
              <a:schemeClr val="bg1">
                <a:lumMod val="50000"/>
              </a:schemeClr>
            </a:solidFill>
            <a:round/>
          </a:ln>
          <a:effectLst/>
        </c:spPr>
        <c:txPr>
          <a:bodyPr rot="0" spcFirstLastPara="1" vertOverflow="ellipsis" vert="eaVert" wrap="square" anchor="ctr" anchorCtr="1"/>
          <a:lstStyle/>
          <a:p>
            <a:pPr>
              <a:defRPr sz="900" b="0" i="0" u="none" strike="noStrike" kern="1200" baseline="0">
                <a:solidFill>
                  <a:schemeClr val="tx1"/>
                </a:solidFill>
                <a:latin typeface="+mn-lt"/>
                <a:ea typeface="+mn-ea"/>
                <a:cs typeface="+mn-cs"/>
              </a:defRPr>
            </a:pPr>
            <a:endParaRPr lang="ja-JP"/>
          </a:p>
        </c:txPr>
        <c:crossAx val="548327608"/>
        <c:crosses val="autoZero"/>
        <c:auto val="1"/>
        <c:lblAlgn val="ctr"/>
        <c:lblOffset val="100"/>
        <c:noMultiLvlLbl val="0"/>
      </c:catAx>
      <c:valAx>
        <c:axId val="548327608"/>
        <c:scaling>
          <c:orientation val="minMax"/>
        </c:scaling>
        <c:delete val="0"/>
        <c:axPos val="l"/>
        <c:majorGridlines>
          <c:spPr>
            <a:ln w="9525" cap="flat" cmpd="sng" algn="ctr">
              <a:solidFill>
                <a:schemeClr val="tx1">
                  <a:lumMod val="15000"/>
                  <a:lumOff val="85000"/>
                </a:schemeClr>
              </a:solidFill>
              <a:round/>
            </a:ln>
            <a:effectLst/>
          </c:spPr>
        </c:majorGridlines>
        <c:numFmt formatCode="#,##0_);[Red]\(#,##0\)" sourceLinked="0"/>
        <c:majorTickMark val="none"/>
        <c:minorTickMark val="none"/>
        <c:tickLblPos val="nextTo"/>
        <c:spPr>
          <a:noFill/>
          <a:ln w="9525">
            <a:solidFill>
              <a:schemeClr val="bg1">
                <a:lumMod val="50000"/>
              </a:schemeClr>
            </a:solidFill>
          </a:ln>
          <a:effectLst/>
        </c:spPr>
        <c:txPr>
          <a:bodyPr rot="-60000000" spcFirstLastPara="1" vertOverflow="ellipsis" vert="horz" wrap="square" anchor="ctr" anchorCtr="1"/>
          <a:lstStyle/>
          <a:p>
            <a:pPr>
              <a:defRPr sz="800" b="0" i="0" u="none" strike="noStrike" kern="1200" baseline="0">
                <a:solidFill>
                  <a:schemeClr val="tx1"/>
                </a:solidFill>
                <a:latin typeface="+mn-lt"/>
                <a:ea typeface="+mn-ea"/>
                <a:cs typeface="+mn-cs"/>
              </a:defRPr>
            </a:pPr>
            <a:endParaRPr lang="ja-JP"/>
          </a:p>
        </c:txPr>
        <c:crossAx val="548323672"/>
        <c:crosses val="autoZero"/>
        <c:crossBetween val="between"/>
      </c:valAx>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w="3175" cap="flat" cmpd="sng" algn="ctr">
      <a:noFill/>
      <a:round/>
    </a:ln>
    <a:effectLst/>
  </c:spPr>
  <c:txPr>
    <a:bodyPr/>
    <a:lstStyle/>
    <a:p>
      <a:pPr>
        <a:defRPr/>
      </a:pPr>
      <a:endParaRPr lang="ja-JP"/>
    </a:p>
  </c:txPr>
  <c:externalData r:id="rId3">
    <c:autoUpdate val="0"/>
  </c:externalData>
</c:chartSpace>
</file>

<file path=ppt/charts/chart2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200" b="0" i="0" u="none" strike="noStrike" kern="1200" spc="0" baseline="0">
                <a:solidFill>
                  <a:schemeClr val="tx1">
                    <a:lumMod val="65000"/>
                    <a:lumOff val="35000"/>
                  </a:schemeClr>
                </a:solidFill>
                <a:latin typeface="+mn-lt"/>
                <a:ea typeface="+mn-ea"/>
                <a:cs typeface="+mn-cs"/>
              </a:defRPr>
            </a:pPr>
            <a:r>
              <a:rPr lang="ja-JP" altLang="en-US" sz="1200"/>
              <a:t>要介護状態の維持改善等</a:t>
            </a:r>
            <a:r>
              <a:rPr lang="en-US" altLang="ja-JP" sz="1200"/>
              <a:t>(</a:t>
            </a:r>
            <a:r>
              <a:rPr lang="ja-JP" altLang="en-US" sz="1200"/>
              <a:t>満点</a:t>
            </a:r>
            <a:r>
              <a:rPr lang="en-US" altLang="ja-JP" sz="1200"/>
              <a:t>680</a:t>
            </a:r>
            <a:r>
              <a:rPr lang="ja-JP" altLang="en-US" sz="1200"/>
              <a:t>点、平均点</a:t>
            </a:r>
            <a:r>
              <a:rPr lang="en-US" altLang="ja-JP" sz="1200"/>
              <a:t>322.3</a:t>
            </a:r>
            <a:r>
              <a:rPr lang="ja-JP" altLang="en-US" sz="1200"/>
              <a:t>点、得点率</a:t>
            </a:r>
            <a:r>
              <a:rPr lang="en-US" altLang="ja-JP" sz="1200"/>
              <a:t>47.4%)</a:t>
            </a:r>
            <a:endParaRPr lang="ja-JP" altLang="en-US" sz="1200"/>
          </a:p>
        </c:rich>
      </c:tx>
      <c:layout>
        <c:manualLayout>
          <c:xMode val="edge"/>
          <c:yMode val="edge"/>
          <c:x val="0.28152186004219815"/>
          <c:y val="3.2007884946139903E-2"/>
        </c:manualLayout>
      </c:layout>
      <c:overlay val="0"/>
      <c:spPr>
        <a:noFill/>
        <a:ln>
          <a:noFill/>
        </a:ln>
        <a:effectLst/>
      </c:spPr>
      <c:txPr>
        <a:bodyPr rot="0" spcFirstLastPara="1" vertOverflow="ellipsis" vert="horz" wrap="square" anchor="ctr" anchorCtr="1"/>
        <a:lstStyle/>
        <a:p>
          <a:pPr>
            <a:defRPr sz="1200" b="0" i="0" u="none" strike="noStrike" kern="1200" spc="0" baseline="0">
              <a:solidFill>
                <a:schemeClr val="tx1">
                  <a:lumMod val="65000"/>
                  <a:lumOff val="35000"/>
                </a:schemeClr>
              </a:solidFill>
              <a:latin typeface="+mn-lt"/>
              <a:ea typeface="+mn-ea"/>
              <a:cs typeface="+mn-cs"/>
            </a:defRPr>
          </a:pPr>
          <a:endParaRPr lang="ja-JP"/>
        </a:p>
      </c:txPr>
    </c:title>
    <c:autoTitleDeleted val="0"/>
    <c:plotArea>
      <c:layout>
        <c:manualLayout>
          <c:layoutTarget val="inner"/>
          <c:xMode val="edge"/>
          <c:yMode val="edge"/>
          <c:x val="4.104504733441941E-2"/>
          <c:y val="0.16722916564840845"/>
          <c:w val="0.93948833259295361"/>
          <c:h val="0.63080221930365332"/>
        </c:manualLayout>
      </c:layout>
      <c:barChart>
        <c:barDir val="col"/>
        <c:grouping val="clustered"/>
        <c:varyColors val="0"/>
        <c:ser>
          <c:idx val="1"/>
          <c:order val="0"/>
          <c:tx>
            <c:strRef>
              <c:f>Ⅲ!$J$4</c:f>
              <c:strCache>
                <c:ptCount val="1"/>
                <c:pt idx="0">
                  <c:v>要介護状態の維持改善等(満点680点、平均点322.3点、得点率47.4％)</c:v>
                </c:pt>
              </c:strCache>
            </c:strRef>
          </c:tx>
          <c:spPr>
            <a:solidFill>
              <a:schemeClr val="tx2">
                <a:lumMod val="60000"/>
                <a:lumOff val="40000"/>
              </a:schemeClr>
            </a:solidFill>
            <a:ln w="6350">
              <a:solidFill>
                <a:schemeClr val="bg1">
                  <a:lumMod val="50000"/>
                </a:schemeClr>
              </a:solidFill>
            </a:ln>
            <a:effectLst/>
          </c:spPr>
          <c:invertIfNegative val="0"/>
          <c:dLbls>
            <c:dLbl>
              <c:idx val="8"/>
              <c:layout>
                <c:manualLayout>
                  <c:x val="1.29431196770781E-3"/>
                  <c:y val="1.9467933707240294E-2"/>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0-0B2B-4B19-9C0E-DDDCBD2E96B4}"/>
                </c:ext>
              </c:extLst>
            </c:dLbl>
            <c:dLbl>
              <c:idx val="44"/>
              <c:layout>
                <c:manualLayout>
                  <c:x val="0"/>
                  <c:y val="-3.5042280673032597E-2"/>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1-0B2B-4B19-9C0E-DDDCBD2E96B4}"/>
                </c:ext>
              </c:extLst>
            </c:dLbl>
            <c:dLbl>
              <c:idx val="47"/>
              <c:numFmt formatCode="#,##0.0_);[Red]\(#,##0.0\)" sourceLinked="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solidFill>
                      <a:latin typeface="+mn-lt"/>
                      <a:ea typeface="+mn-ea"/>
                      <a:cs typeface="+mn-cs"/>
                    </a:defRPr>
                  </a:pPr>
                  <a:endParaRPr lang="ja-JP"/>
                </a:p>
              </c:txPr>
              <c:showLegendKey val="0"/>
              <c:showVal val="1"/>
              <c:showCatName val="0"/>
              <c:showSerName val="0"/>
              <c:showPercent val="0"/>
              <c:showBubbleSize val="0"/>
              <c:extLst>
                <c:ext xmlns:c16="http://schemas.microsoft.com/office/drawing/2014/chart" uri="{C3380CC4-5D6E-409C-BE32-E72D297353CC}">
                  <c16:uniqueId val="{00000002-0B2B-4B19-9C0E-DDDCBD2E96B4}"/>
                </c:ext>
              </c:extLst>
            </c:dLbl>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solidFill>
                    <a:latin typeface="+mn-lt"/>
                    <a:ea typeface="+mn-ea"/>
                    <a:cs typeface="+mn-cs"/>
                  </a:defRPr>
                </a:pPr>
                <a:endParaRPr lang="ja-JP"/>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Ⅲ!$E$5:$E$52</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平均</c:v>
                </c:pt>
              </c:strCache>
            </c:strRef>
          </c:cat>
          <c:val>
            <c:numRef>
              <c:f>Ⅲ!$J$5:$J$52</c:f>
              <c:numCache>
                <c:formatCode>General</c:formatCode>
                <c:ptCount val="48"/>
                <c:pt idx="0">
                  <c:v>170</c:v>
                </c:pt>
                <c:pt idx="1">
                  <c:v>332</c:v>
                </c:pt>
                <c:pt idx="2">
                  <c:v>254</c:v>
                </c:pt>
                <c:pt idx="3">
                  <c:v>406</c:v>
                </c:pt>
                <c:pt idx="4">
                  <c:v>92</c:v>
                </c:pt>
                <c:pt idx="5">
                  <c:v>384</c:v>
                </c:pt>
                <c:pt idx="6">
                  <c:v>194</c:v>
                </c:pt>
                <c:pt idx="7">
                  <c:v>184</c:v>
                </c:pt>
                <c:pt idx="8">
                  <c:v>270</c:v>
                </c:pt>
                <c:pt idx="9">
                  <c:v>188</c:v>
                </c:pt>
                <c:pt idx="10">
                  <c:v>364</c:v>
                </c:pt>
                <c:pt idx="11">
                  <c:v>192</c:v>
                </c:pt>
                <c:pt idx="12">
                  <c:v>344</c:v>
                </c:pt>
                <c:pt idx="13">
                  <c:v>282</c:v>
                </c:pt>
                <c:pt idx="14">
                  <c:v>318</c:v>
                </c:pt>
                <c:pt idx="15">
                  <c:v>466</c:v>
                </c:pt>
                <c:pt idx="16">
                  <c:v>358</c:v>
                </c:pt>
                <c:pt idx="17">
                  <c:v>150</c:v>
                </c:pt>
                <c:pt idx="18">
                  <c:v>286</c:v>
                </c:pt>
                <c:pt idx="19">
                  <c:v>194</c:v>
                </c:pt>
                <c:pt idx="20">
                  <c:v>328</c:v>
                </c:pt>
                <c:pt idx="21">
                  <c:v>450</c:v>
                </c:pt>
                <c:pt idx="22">
                  <c:v>392</c:v>
                </c:pt>
                <c:pt idx="23">
                  <c:v>432</c:v>
                </c:pt>
                <c:pt idx="24">
                  <c:v>346</c:v>
                </c:pt>
                <c:pt idx="25">
                  <c:v>264</c:v>
                </c:pt>
                <c:pt idx="26">
                  <c:v>462</c:v>
                </c:pt>
                <c:pt idx="27">
                  <c:v>488</c:v>
                </c:pt>
                <c:pt idx="28">
                  <c:v>242</c:v>
                </c:pt>
                <c:pt idx="29">
                  <c:v>238</c:v>
                </c:pt>
                <c:pt idx="30">
                  <c:v>272</c:v>
                </c:pt>
                <c:pt idx="31">
                  <c:v>278</c:v>
                </c:pt>
                <c:pt idx="32">
                  <c:v>460</c:v>
                </c:pt>
                <c:pt idx="33">
                  <c:v>366</c:v>
                </c:pt>
                <c:pt idx="34">
                  <c:v>308</c:v>
                </c:pt>
                <c:pt idx="35">
                  <c:v>184</c:v>
                </c:pt>
                <c:pt idx="36">
                  <c:v>138</c:v>
                </c:pt>
                <c:pt idx="37">
                  <c:v>262</c:v>
                </c:pt>
                <c:pt idx="38">
                  <c:v>582</c:v>
                </c:pt>
                <c:pt idx="39">
                  <c:v>340</c:v>
                </c:pt>
                <c:pt idx="40">
                  <c:v>504</c:v>
                </c:pt>
                <c:pt idx="41">
                  <c:v>542</c:v>
                </c:pt>
                <c:pt idx="42">
                  <c:v>434</c:v>
                </c:pt>
                <c:pt idx="43">
                  <c:v>500</c:v>
                </c:pt>
                <c:pt idx="44">
                  <c:v>292</c:v>
                </c:pt>
                <c:pt idx="45">
                  <c:v>398</c:v>
                </c:pt>
                <c:pt idx="46">
                  <c:v>216</c:v>
                </c:pt>
                <c:pt idx="47">
                  <c:v>322.25531914893617</c:v>
                </c:pt>
              </c:numCache>
            </c:numRef>
          </c:val>
          <c:extLst>
            <c:ext xmlns:c16="http://schemas.microsoft.com/office/drawing/2014/chart" uri="{C3380CC4-5D6E-409C-BE32-E72D297353CC}">
              <c16:uniqueId val="{00000003-0B2B-4B19-9C0E-DDDCBD2E96B4}"/>
            </c:ext>
          </c:extLst>
        </c:ser>
        <c:dLbls>
          <c:showLegendKey val="0"/>
          <c:showVal val="0"/>
          <c:showCatName val="0"/>
          <c:showSerName val="0"/>
          <c:showPercent val="0"/>
          <c:showBubbleSize val="0"/>
        </c:dLbls>
        <c:gapWidth val="80"/>
        <c:axId val="548323672"/>
        <c:axId val="548327608"/>
      </c:barChart>
      <c:lineChart>
        <c:grouping val="standard"/>
        <c:varyColors val="0"/>
        <c:ser>
          <c:idx val="0"/>
          <c:order val="1"/>
          <c:tx>
            <c:strRef>
              <c:f>Ⅲ!$K$4</c:f>
              <c:strCache>
                <c:ptCount val="1"/>
                <c:pt idx="0">
                  <c:v>平均</c:v>
                </c:pt>
              </c:strCache>
            </c:strRef>
          </c:tx>
          <c:spPr>
            <a:ln w="19050" cap="rnd">
              <a:solidFill>
                <a:srgbClr val="FF0000"/>
              </a:solidFill>
              <a:prstDash val="sysDash"/>
              <a:round/>
            </a:ln>
            <a:effectLst/>
          </c:spPr>
          <c:marker>
            <c:symbol val="none"/>
          </c:marker>
          <c:cat>
            <c:strRef>
              <c:f>Ⅲ!$E$5:$E$52</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平均</c:v>
                </c:pt>
              </c:strCache>
            </c:strRef>
          </c:cat>
          <c:val>
            <c:numRef>
              <c:f>Ⅲ!$K$5:$K$52</c:f>
              <c:numCache>
                <c:formatCode>General</c:formatCode>
                <c:ptCount val="48"/>
                <c:pt idx="0">
                  <c:v>322.25531914893617</c:v>
                </c:pt>
                <c:pt idx="1">
                  <c:v>322.25531914893617</c:v>
                </c:pt>
                <c:pt idx="2">
                  <c:v>322.25531914893617</c:v>
                </c:pt>
                <c:pt idx="3">
                  <c:v>322.25531914893617</c:v>
                </c:pt>
                <c:pt idx="4">
                  <c:v>322.25531914893617</c:v>
                </c:pt>
                <c:pt idx="5">
                  <c:v>322.25531914893617</c:v>
                </c:pt>
                <c:pt idx="6">
                  <c:v>322.25531914893617</c:v>
                </c:pt>
                <c:pt idx="7">
                  <c:v>322.25531914893617</c:v>
                </c:pt>
                <c:pt idx="8">
                  <c:v>322.25531914893617</c:v>
                </c:pt>
                <c:pt idx="9">
                  <c:v>322.25531914893617</c:v>
                </c:pt>
                <c:pt idx="10">
                  <c:v>322.25531914893617</c:v>
                </c:pt>
                <c:pt idx="11">
                  <c:v>322.25531914893617</c:v>
                </c:pt>
                <c:pt idx="12">
                  <c:v>322.25531914893617</c:v>
                </c:pt>
                <c:pt idx="13">
                  <c:v>322.25531914893617</c:v>
                </c:pt>
                <c:pt idx="14">
                  <c:v>322.25531914893617</c:v>
                </c:pt>
                <c:pt idx="15">
                  <c:v>322.25531914893617</c:v>
                </c:pt>
                <c:pt idx="16">
                  <c:v>322.25531914893617</c:v>
                </c:pt>
                <c:pt idx="17">
                  <c:v>322.25531914893617</c:v>
                </c:pt>
                <c:pt idx="18">
                  <c:v>322.25531914893617</c:v>
                </c:pt>
                <c:pt idx="19">
                  <c:v>322.25531914893617</c:v>
                </c:pt>
                <c:pt idx="20">
                  <c:v>322.25531914893617</c:v>
                </c:pt>
                <c:pt idx="21">
                  <c:v>322.25531914893617</c:v>
                </c:pt>
                <c:pt idx="22">
                  <c:v>322.25531914893617</c:v>
                </c:pt>
                <c:pt idx="23">
                  <c:v>322.25531914893617</c:v>
                </c:pt>
                <c:pt idx="24">
                  <c:v>322.25531914893617</c:v>
                </c:pt>
                <c:pt idx="25">
                  <c:v>322.25531914893617</c:v>
                </c:pt>
                <c:pt idx="26">
                  <c:v>322.25531914893617</c:v>
                </c:pt>
                <c:pt idx="27">
                  <c:v>322.25531914893617</c:v>
                </c:pt>
                <c:pt idx="28">
                  <c:v>322.25531914893617</c:v>
                </c:pt>
                <c:pt idx="29">
                  <c:v>322.25531914893617</c:v>
                </c:pt>
                <c:pt idx="30">
                  <c:v>322.25531914893617</c:v>
                </c:pt>
                <c:pt idx="31">
                  <c:v>322.25531914893617</c:v>
                </c:pt>
                <c:pt idx="32">
                  <c:v>322.25531914893617</c:v>
                </c:pt>
                <c:pt idx="33">
                  <c:v>322.25531914893617</c:v>
                </c:pt>
                <c:pt idx="34">
                  <c:v>322.25531914893617</c:v>
                </c:pt>
                <c:pt idx="35">
                  <c:v>322.25531914893617</c:v>
                </c:pt>
                <c:pt idx="36">
                  <c:v>322.25531914893617</c:v>
                </c:pt>
                <c:pt idx="37">
                  <c:v>322.25531914893617</c:v>
                </c:pt>
                <c:pt idx="38">
                  <c:v>322.25531914893617</c:v>
                </c:pt>
                <c:pt idx="39">
                  <c:v>322.25531914893617</c:v>
                </c:pt>
                <c:pt idx="40">
                  <c:v>322.25531914893617</c:v>
                </c:pt>
                <c:pt idx="41">
                  <c:v>322.25531914893617</c:v>
                </c:pt>
                <c:pt idx="42">
                  <c:v>322.25531914893617</c:v>
                </c:pt>
                <c:pt idx="43">
                  <c:v>322.25531914893617</c:v>
                </c:pt>
                <c:pt idx="44">
                  <c:v>322.25531914893617</c:v>
                </c:pt>
                <c:pt idx="45">
                  <c:v>322.25531914893617</c:v>
                </c:pt>
                <c:pt idx="46">
                  <c:v>322.25531914893617</c:v>
                </c:pt>
                <c:pt idx="47">
                  <c:v>322.25531914893617</c:v>
                </c:pt>
              </c:numCache>
            </c:numRef>
          </c:val>
          <c:smooth val="0"/>
          <c:extLst>
            <c:ext xmlns:c16="http://schemas.microsoft.com/office/drawing/2014/chart" uri="{C3380CC4-5D6E-409C-BE32-E72D297353CC}">
              <c16:uniqueId val="{00000004-0B2B-4B19-9C0E-DDDCBD2E96B4}"/>
            </c:ext>
          </c:extLst>
        </c:ser>
        <c:dLbls>
          <c:showLegendKey val="0"/>
          <c:showVal val="0"/>
          <c:showCatName val="0"/>
          <c:showSerName val="0"/>
          <c:showPercent val="0"/>
          <c:showBubbleSize val="0"/>
        </c:dLbls>
        <c:marker val="1"/>
        <c:smooth val="0"/>
        <c:axId val="548323672"/>
        <c:axId val="548327608"/>
      </c:lineChart>
      <c:catAx>
        <c:axId val="548323672"/>
        <c:scaling>
          <c:orientation val="minMax"/>
        </c:scaling>
        <c:delete val="0"/>
        <c:axPos val="b"/>
        <c:numFmt formatCode="General" sourceLinked="1"/>
        <c:majorTickMark val="none"/>
        <c:minorTickMark val="none"/>
        <c:tickLblPos val="nextTo"/>
        <c:spPr>
          <a:noFill/>
          <a:ln w="9525" cap="flat" cmpd="sng" algn="ctr">
            <a:solidFill>
              <a:schemeClr val="bg1">
                <a:lumMod val="50000"/>
              </a:schemeClr>
            </a:solidFill>
            <a:round/>
          </a:ln>
          <a:effectLst/>
        </c:spPr>
        <c:txPr>
          <a:bodyPr rot="0" spcFirstLastPara="1" vertOverflow="ellipsis" vert="eaVert" wrap="square" anchor="ctr" anchorCtr="1"/>
          <a:lstStyle/>
          <a:p>
            <a:pPr>
              <a:defRPr sz="900" b="0" i="0" u="none" strike="noStrike" kern="1200" baseline="0">
                <a:solidFill>
                  <a:schemeClr val="tx1"/>
                </a:solidFill>
                <a:latin typeface="+mn-lt"/>
                <a:ea typeface="+mn-ea"/>
                <a:cs typeface="+mn-cs"/>
              </a:defRPr>
            </a:pPr>
            <a:endParaRPr lang="ja-JP"/>
          </a:p>
        </c:txPr>
        <c:crossAx val="548327608"/>
        <c:crosses val="autoZero"/>
        <c:auto val="1"/>
        <c:lblAlgn val="ctr"/>
        <c:lblOffset val="100"/>
        <c:noMultiLvlLbl val="0"/>
      </c:catAx>
      <c:valAx>
        <c:axId val="548327608"/>
        <c:scaling>
          <c:orientation val="minMax"/>
        </c:scaling>
        <c:delete val="0"/>
        <c:axPos val="l"/>
        <c:majorGridlines>
          <c:spPr>
            <a:ln w="9525" cap="flat" cmpd="sng" algn="ctr">
              <a:solidFill>
                <a:schemeClr val="tx1">
                  <a:lumMod val="15000"/>
                  <a:lumOff val="85000"/>
                </a:schemeClr>
              </a:solidFill>
              <a:round/>
            </a:ln>
            <a:effectLst/>
          </c:spPr>
        </c:majorGridlines>
        <c:numFmt formatCode="#,##0_);[Red]\(#,##0\)" sourceLinked="0"/>
        <c:majorTickMark val="none"/>
        <c:minorTickMark val="none"/>
        <c:tickLblPos val="nextTo"/>
        <c:spPr>
          <a:noFill/>
          <a:ln w="9525">
            <a:solidFill>
              <a:schemeClr val="bg1">
                <a:lumMod val="50000"/>
              </a:schemeClr>
            </a:solidFill>
          </a:ln>
          <a:effectLst/>
        </c:spPr>
        <c:txPr>
          <a:bodyPr rot="-60000000" spcFirstLastPara="1" vertOverflow="ellipsis" vert="horz" wrap="square" anchor="ctr" anchorCtr="1"/>
          <a:lstStyle/>
          <a:p>
            <a:pPr>
              <a:defRPr sz="800" b="0" i="0" u="none" strike="noStrike" kern="1200" baseline="0">
                <a:solidFill>
                  <a:schemeClr val="tx1"/>
                </a:solidFill>
                <a:latin typeface="+mn-lt"/>
                <a:ea typeface="+mn-ea"/>
                <a:cs typeface="+mn-cs"/>
              </a:defRPr>
            </a:pPr>
            <a:endParaRPr lang="ja-JP"/>
          </a:p>
        </c:txPr>
        <c:crossAx val="548323672"/>
        <c:crosses val="autoZero"/>
        <c:crossBetween val="between"/>
      </c:valAx>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w="3175" cap="flat" cmpd="sng" algn="ctr">
      <a:noFill/>
      <a:round/>
    </a:ln>
    <a:effectLst/>
  </c:spPr>
  <c:txPr>
    <a:bodyPr/>
    <a:lstStyle/>
    <a:p>
      <a:pPr>
        <a:defRPr/>
      </a:pPr>
      <a:endParaRPr lang="ja-JP"/>
    </a:p>
  </c:txPr>
  <c:externalData r:id="rId3">
    <c:autoUpdate val="0"/>
  </c:externalData>
</c:chartSpace>
</file>

<file path=ppt/charts/chart2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200" b="0" i="0" u="none" strike="noStrike" kern="1200" spc="0" baseline="0">
                <a:solidFill>
                  <a:schemeClr val="tx1">
                    <a:lumMod val="65000"/>
                    <a:lumOff val="35000"/>
                  </a:schemeClr>
                </a:solidFill>
                <a:latin typeface="+mn-lt"/>
                <a:ea typeface="+mn-ea"/>
                <a:cs typeface="+mn-cs"/>
              </a:defRPr>
            </a:pPr>
            <a:r>
              <a:rPr lang="ja-JP" altLang="en-US" sz="1200"/>
              <a:t>要介護状態の維持改善等</a:t>
            </a:r>
            <a:r>
              <a:rPr lang="en-US" altLang="ja-JP" sz="1200"/>
              <a:t>(</a:t>
            </a:r>
            <a:r>
              <a:rPr lang="ja-JP" altLang="en-US" sz="1200"/>
              <a:t>満点</a:t>
            </a:r>
            <a:r>
              <a:rPr lang="en-US" altLang="ja-JP" sz="1200"/>
              <a:t>340</a:t>
            </a:r>
            <a:r>
              <a:rPr lang="ja-JP" altLang="en-US" sz="1200"/>
              <a:t>点、平均点</a:t>
            </a:r>
            <a:r>
              <a:rPr lang="en-US" altLang="ja-JP" sz="1200"/>
              <a:t>160.7</a:t>
            </a:r>
            <a:r>
              <a:rPr lang="ja-JP" altLang="en-US" sz="1200"/>
              <a:t>点、得点率</a:t>
            </a:r>
            <a:r>
              <a:rPr lang="en-US" altLang="ja-JP" sz="1200"/>
              <a:t>47.3%)</a:t>
            </a:r>
            <a:endParaRPr lang="ja-JP" altLang="en-US" sz="1200"/>
          </a:p>
        </c:rich>
      </c:tx>
      <c:layout>
        <c:manualLayout>
          <c:xMode val="edge"/>
          <c:yMode val="edge"/>
          <c:x val="0.28152186004219815"/>
          <c:y val="3.2007884946139903E-2"/>
        </c:manualLayout>
      </c:layout>
      <c:overlay val="0"/>
      <c:spPr>
        <a:noFill/>
        <a:ln>
          <a:noFill/>
        </a:ln>
        <a:effectLst/>
      </c:spPr>
      <c:txPr>
        <a:bodyPr rot="0" spcFirstLastPara="1" vertOverflow="ellipsis" vert="horz" wrap="square" anchor="ctr" anchorCtr="1"/>
        <a:lstStyle/>
        <a:p>
          <a:pPr>
            <a:defRPr sz="1200" b="0" i="0" u="none" strike="noStrike" kern="1200" spc="0" baseline="0">
              <a:solidFill>
                <a:schemeClr val="tx1">
                  <a:lumMod val="65000"/>
                  <a:lumOff val="35000"/>
                </a:schemeClr>
              </a:solidFill>
              <a:latin typeface="+mn-lt"/>
              <a:ea typeface="+mn-ea"/>
              <a:cs typeface="+mn-cs"/>
            </a:defRPr>
          </a:pPr>
          <a:endParaRPr lang="ja-JP"/>
        </a:p>
      </c:txPr>
    </c:title>
    <c:autoTitleDeleted val="0"/>
    <c:plotArea>
      <c:layout>
        <c:manualLayout>
          <c:layoutTarget val="inner"/>
          <c:xMode val="edge"/>
          <c:yMode val="edge"/>
          <c:x val="4.104504733441941E-2"/>
          <c:y val="0.16722916564840845"/>
          <c:w val="0.93948833259295361"/>
          <c:h val="0.63080221930365332"/>
        </c:manualLayout>
      </c:layout>
      <c:barChart>
        <c:barDir val="col"/>
        <c:grouping val="clustered"/>
        <c:varyColors val="0"/>
        <c:ser>
          <c:idx val="1"/>
          <c:order val="0"/>
          <c:tx>
            <c:strRef>
              <c:f>Ⅲ!$F$4</c:f>
              <c:strCache>
                <c:ptCount val="1"/>
                <c:pt idx="0">
                  <c:v>要介護状態の維持改善等(満点340点、平均点160.7点、得点率47.3％)</c:v>
                </c:pt>
              </c:strCache>
            </c:strRef>
          </c:tx>
          <c:spPr>
            <a:solidFill>
              <a:schemeClr val="tx2">
                <a:lumMod val="60000"/>
                <a:lumOff val="40000"/>
              </a:schemeClr>
            </a:solidFill>
            <a:ln w="6350">
              <a:solidFill>
                <a:schemeClr val="bg1">
                  <a:lumMod val="50000"/>
                </a:schemeClr>
              </a:solidFill>
            </a:ln>
            <a:effectLst/>
          </c:spPr>
          <c:invertIfNegative val="0"/>
          <c:dLbls>
            <c:dLbl>
              <c:idx val="8"/>
              <c:layout>
                <c:manualLayout>
                  <c:x val="0"/>
                  <c:y val="1.9467933707240294E-2"/>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0-B068-47F7-B854-F49E7F04A312}"/>
                </c:ext>
              </c:extLst>
            </c:dLbl>
            <c:dLbl>
              <c:idx val="18"/>
              <c:layout>
                <c:manualLayout>
                  <c:x val="0"/>
                  <c:y val="1.5574346965792163E-2"/>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1-B068-47F7-B854-F49E7F04A312}"/>
                </c:ext>
              </c:extLst>
            </c:dLbl>
            <c:dLbl>
              <c:idx val="28"/>
              <c:layout>
                <c:manualLayout>
                  <c:x val="-9.4084448531354275E-17"/>
                  <c:y val="7.7871734828960457E-3"/>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2-B068-47F7-B854-F49E7F04A312}"/>
                </c:ext>
              </c:extLst>
            </c:dLbl>
            <c:dLbl>
              <c:idx val="44"/>
              <c:layout>
                <c:manualLayout>
                  <c:x val="0"/>
                  <c:y val="2.3361520448688351E-2"/>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3-B068-47F7-B854-F49E7F04A312}"/>
                </c:ext>
              </c:extLst>
            </c:dLbl>
            <c:dLbl>
              <c:idx val="47"/>
              <c:numFmt formatCode="#,##0.0_);[Red]\(#,##0.0\)" sourceLinked="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solidFill>
                      <a:latin typeface="+mn-lt"/>
                      <a:ea typeface="+mn-ea"/>
                      <a:cs typeface="+mn-cs"/>
                    </a:defRPr>
                  </a:pPr>
                  <a:endParaRPr lang="ja-JP"/>
                </a:p>
              </c:txPr>
              <c:showLegendKey val="0"/>
              <c:showVal val="1"/>
              <c:showCatName val="0"/>
              <c:showSerName val="0"/>
              <c:showPercent val="0"/>
              <c:showBubbleSize val="0"/>
              <c:extLst>
                <c:ext xmlns:c16="http://schemas.microsoft.com/office/drawing/2014/chart" uri="{C3380CC4-5D6E-409C-BE32-E72D297353CC}">
                  <c16:uniqueId val="{00000004-B068-47F7-B854-F49E7F04A312}"/>
                </c:ext>
              </c:extLst>
            </c:dLbl>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solidFill>
                    <a:latin typeface="+mn-lt"/>
                    <a:ea typeface="+mn-ea"/>
                    <a:cs typeface="+mn-cs"/>
                  </a:defRPr>
                </a:pPr>
                <a:endParaRPr lang="ja-JP"/>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Ⅲ!$E$5:$E$52</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平均</c:v>
                </c:pt>
              </c:strCache>
            </c:strRef>
          </c:cat>
          <c:val>
            <c:numRef>
              <c:f>Ⅲ!$F$5:$F$52</c:f>
              <c:numCache>
                <c:formatCode>General</c:formatCode>
                <c:ptCount val="48"/>
                <c:pt idx="0">
                  <c:v>85</c:v>
                </c:pt>
                <c:pt idx="1">
                  <c:v>166</c:v>
                </c:pt>
                <c:pt idx="2">
                  <c:v>127</c:v>
                </c:pt>
                <c:pt idx="3">
                  <c:v>203</c:v>
                </c:pt>
                <c:pt idx="4">
                  <c:v>41</c:v>
                </c:pt>
                <c:pt idx="5">
                  <c:v>192</c:v>
                </c:pt>
                <c:pt idx="6">
                  <c:v>92</c:v>
                </c:pt>
                <c:pt idx="7">
                  <c:v>92</c:v>
                </c:pt>
                <c:pt idx="8">
                  <c:v>135</c:v>
                </c:pt>
                <c:pt idx="9">
                  <c:v>94</c:v>
                </c:pt>
                <c:pt idx="10">
                  <c:v>182</c:v>
                </c:pt>
                <c:pt idx="11">
                  <c:v>96</c:v>
                </c:pt>
                <c:pt idx="12">
                  <c:v>167</c:v>
                </c:pt>
                <c:pt idx="13">
                  <c:v>141</c:v>
                </c:pt>
                <c:pt idx="14">
                  <c:v>159</c:v>
                </c:pt>
                <c:pt idx="15">
                  <c:v>233</c:v>
                </c:pt>
                <c:pt idx="16">
                  <c:v>179</c:v>
                </c:pt>
                <c:pt idx="17">
                  <c:v>70</c:v>
                </c:pt>
                <c:pt idx="18">
                  <c:v>143</c:v>
                </c:pt>
                <c:pt idx="19">
                  <c:v>97</c:v>
                </c:pt>
                <c:pt idx="20">
                  <c:v>164</c:v>
                </c:pt>
                <c:pt idx="21">
                  <c:v>225</c:v>
                </c:pt>
                <c:pt idx="22">
                  <c:v>196</c:v>
                </c:pt>
                <c:pt idx="23">
                  <c:v>216</c:v>
                </c:pt>
                <c:pt idx="24">
                  <c:v>173</c:v>
                </c:pt>
                <c:pt idx="25">
                  <c:v>132</c:v>
                </c:pt>
                <c:pt idx="26">
                  <c:v>231</c:v>
                </c:pt>
                <c:pt idx="27">
                  <c:v>244</c:v>
                </c:pt>
                <c:pt idx="28">
                  <c:v>121</c:v>
                </c:pt>
                <c:pt idx="29">
                  <c:v>119</c:v>
                </c:pt>
                <c:pt idx="30">
                  <c:v>136</c:v>
                </c:pt>
                <c:pt idx="31">
                  <c:v>139</c:v>
                </c:pt>
                <c:pt idx="32">
                  <c:v>230</c:v>
                </c:pt>
                <c:pt idx="33">
                  <c:v>183</c:v>
                </c:pt>
                <c:pt idx="34">
                  <c:v>154</c:v>
                </c:pt>
                <c:pt idx="35">
                  <c:v>92</c:v>
                </c:pt>
                <c:pt idx="36">
                  <c:v>69</c:v>
                </c:pt>
                <c:pt idx="37">
                  <c:v>131</c:v>
                </c:pt>
                <c:pt idx="38">
                  <c:v>291</c:v>
                </c:pt>
                <c:pt idx="39">
                  <c:v>170</c:v>
                </c:pt>
                <c:pt idx="40">
                  <c:v>252</c:v>
                </c:pt>
                <c:pt idx="41">
                  <c:v>271</c:v>
                </c:pt>
                <c:pt idx="42">
                  <c:v>217</c:v>
                </c:pt>
                <c:pt idx="43">
                  <c:v>250</c:v>
                </c:pt>
                <c:pt idx="44">
                  <c:v>146</c:v>
                </c:pt>
                <c:pt idx="45">
                  <c:v>199</c:v>
                </c:pt>
                <c:pt idx="46">
                  <c:v>108</c:v>
                </c:pt>
                <c:pt idx="47">
                  <c:v>160.70212765957447</c:v>
                </c:pt>
              </c:numCache>
            </c:numRef>
          </c:val>
          <c:extLst>
            <c:ext xmlns:c16="http://schemas.microsoft.com/office/drawing/2014/chart" uri="{C3380CC4-5D6E-409C-BE32-E72D297353CC}">
              <c16:uniqueId val="{00000005-B068-47F7-B854-F49E7F04A312}"/>
            </c:ext>
          </c:extLst>
        </c:ser>
        <c:dLbls>
          <c:showLegendKey val="0"/>
          <c:showVal val="0"/>
          <c:showCatName val="0"/>
          <c:showSerName val="0"/>
          <c:showPercent val="0"/>
          <c:showBubbleSize val="0"/>
        </c:dLbls>
        <c:gapWidth val="80"/>
        <c:axId val="548323672"/>
        <c:axId val="548327608"/>
      </c:barChart>
      <c:lineChart>
        <c:grouping val="standard"/>
        <c:varyColors val="0"/>
        <c:ser>
          <c:idx val="0"/>
          <c:order val="1"/>
          <c:tx>
            <c:strRef>
              <c:f>Ⅲ!$G$4</c:f>
              <c:strCache>
                <c:ptCount val="1"/>
                <c:pt idx="0">
                  <c:v>平均</c:v>
                </c:pt>
              </c:strCache>
            </c:strRef>
          </c:tx>
          <c:spPr>
            <a:ln w="19050" cap="rnd">
              <a:solidFill>
                <a:srgbClr val="FF0000"/>
              </a:solidFill>
              <a:prstDash val="sysDash"/>
              <a:round/>
            </a:ln>
            <a:effectLst/>
          </c:spPr>
          <c:marker>
            <c:symbol val="none"/>
          </c:marker>
          <c:cat>
            <c:strRef>
              <c:f>Ⅲ!$E$5:$E$52</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平均</c:v>
                </c:pt>
              </c:strCache>
            </c:strRef>
          </c:cat>
          <c:val>
            <c:numRef>
              <c:f>Ⅲ!$G$5:$G$52</c:f>
              <c:numCache>
                <c:formatCode>General</c:formatCode>
                <c:ptCount val="48"/>
                <c:pt idx="0">
                  <c:v>160.70212765957447</c:v>
                </c:pt>
                <c:pt idx="1">
                  <c:v>160.70212765957447</c:v>
                </c:pt>
                <c:pt idx="2">
                  <c:v>160.70212765957447</c:v>
                </c:pt>
                <c:pt idx="3">
                  <c:v>160.70212765957447</c:v>
                </c:pt>
                <c:pt idx="4">
                  <c:v>160.70212765957447</c:v>
                </c:pt>
                <c:pt idx="5">
                  <c:v>160.70212765957447</c:v>
                </c:pt>
                <c:pt idx="6">
                  <c:v>160.70212765957447</c:v>
                </c:pt>
                <c:pt idx="7">
                  <c:v>160.70212765957447</c:v>
                </c:pt>
                <c:pt idx="8">
                  <c:v>160.70212765957447</c:v>
                </c:pt>
                <c:pt idx="9">
                  <c:v>160.70212765957447</c:v>
                </c:pt>
                <c:pt idx="10">
                  <c:v>160.70212765957447</c:v>
                </c:pt>
                <c:pt idx="11">
                  <c:v>160.70212765957447</c:v>
                </c:pt>
                <c:pt idx="12">
                  <c:v>160.70212765957447</c:v>
                </c:pt>
                <c:pt idx="13">
                  <c:v>160.70212765957447</c:v>
                </c:pt>
                <c:pt idx="14">
                  <c:v>160.70212765957447</c:v>
                </c:pt>
                <c:pt idx="15">
                  <c:v>160.70212765957447</c:v>
                </c:pt>
                <c:pt idx="16">
                  <c:v>160.70212765957447</c:v>
                </c:pt>
                <c:pt idx="17">
                  <c:v>160.70212765957447</c:v>
                </c:pt>
                <c:pt idx="18">
                  <c:v>160.70212765957447</c:v>
                </c:pt>
                <c:pt idx="19">
                  <c:v>160.70212765957447</c:v>
                </c:pt>
                <c:pt idx="20">
                  <c:v>160.70212765957447</c:v>
                </c:pt>
                <c:pt idx="21">
                  <c:v>160.70212765957447</c:v>
                </c:pt>
                <c:pt idx="22">
                  <c:v>160.70212765957447</c:v>
                </c:pt>
                <c:pt idx="23">
                  <c:v>160.70212765957447</c:v>
                </c:pt>
                <c:pt idx="24">
                  <c:v>160.70212765957447</c:v>
                </c:pt>
                <c:pt idx="25">
                  <c:v>160.70212765957447</c:v>
                </c:pt>
                <c:pt idx="26">
                  <c:v>160.70212765957447</c:v>
                </c:pt>
                <c:pt idx="27">
                  <c:v>160.70212765957447</c:v>
                </c:pt>
                <c:pt idx="28">
                  <c:v>160.70212765957447</c:v>
                </c:pt>
                <c:pt idx="29">
                  <c:v>160.70212765957447</c:v>
                </c:pt>
                <c:pt idx="30">
                  <c:v>160.70212765957447</c:v>
                </c:pt>
                <c:pt idx="31">
                  <c:v>160.70212765957447</c:v>
                </c:pt>
                <c:pt idx="32">
                  <c:v>160.70212765957447</c:v>
                </c:pt>
                <c:pt idx="33">
                  <c:v>160.70212765957447</c:v>
                </c:pt>
                <c:pt idx="34">
                  <c:v>160.70212765957447</c:v>
                </c:pt>
                <c:pt idx="35">
                  <c:v>160.70212765957447</c:v>
                </c:pt>
                <c:pt idx="36">
                  <c:v>160.70212765957447</c:v>
                </c:pt>
                <c:pt idx="37">
                  <c:v>160.70212765957447</c:v>
                </c:pt>
                <c:pt idx="38">
                  <c:v>160.70212765957447</c:v>
                </c:pt>
                <c:pt idx="39">
                  <c:v>160.70212765957447</c:v>
                </c:pt>
                <c:pt idx="40">
                  <c:v>160.70212765957447</c:v>
                </c:pt>
                <c:pt idx="41">
                  <c:v>160.70212765957447</c:v>
                </c:pt>
                <c:pt idx="42">
                  <c:v>160.70212765957447</c:v>
                </c:pt>
                <c:pt idx="43">
                  <c:v>160.70212765957447</c:v>
                </c:pt>
                <c:pt idx="44">
                  <c:v>160.70212765957447</c:v>
                </c:pt>
                <c:pt idx="45">
                  <c:v>160.70212765957447</c:v>
                </c:pt>
                <c:pt idx="46">
                  <c:v>160.70212765957447</c:v>
                </c:pt>
                <c:pt idx="47">
                  <c:v>160.70212765957447</c:v>
                </c:pt>
              </c:numCache>
            </c:numRef>
          </c:val>
          <c:smooth val="0"/>
          <c:extLst>
            <c:ext xmlns:c16="http://schemas.microsoft.com/office/drawing/2014/chart" uri="{C3380CC4-5D6E-409C-BE32-E72D297353CC}">
              <c16:uniqueId val="{00000006-B068-47F7-B854-F49E7F04A312}"/>
            </c:ext>
          </c:extLst>
        </c:ser>
        <c:dLbls>
          <c:showLegendKey val="0"/>
          <c:showVal val="0"/>
          <c:showCatName val="0"/>
          <c:showSerName val="0"/>
          <c:showPercent val="0"/>
          <c:showBubbleSize val="0"/>
        </c:dLbls>
        <c:marker val="1"/>
        <c:smooth val="0"/>
        <c:axId val="548323672"/>
        <c:axId val="548327608"/>
      </c:lineChart>
      <c:catAx>
        <c:axId val="548323672"/>
        <c:scaling>
          <c:orientation val="minMax"/>
        </c:scaling>
        <c:delete val="0"/>
        <c:axPos val="b"/>
        <c:numFmt formatCode="General" sourceLinked="1"/>
        <c:majorTickMark val="none"/>
        <c:minorTickMark val="none"/>
        <c:tickLblPos val="nextTo"/>
        <c:spPr>
          <a:noFill/>
          <a:ln w="9525" cap="flat" cmpd="sng" algn="ctr">
            <a:solidFill>
              <a:schemeClr val="bg1">
                <a:lumMod val="50000"/>
              </a:schemeClr>
            </a:solidFill>
            <a:round/>
          </a:ln>
          <a:effectLst/>
        </c:spPr>
        <c:txPr>
          <a:bodyPr rot="0" spcFirstLastPara="1" vertOverflow="ellipsis" vert="eaVert" wrap="square" anchor="ctr" anchorCtr="1"/>
          <a:lstStyle/>
          <a:p>
            <a:pPr>
              <a:defRPr sz="900" b="0" i="0" u="none" strike="noStrike" kern="1200" baseline="0">
                <a:solidFill>
                  <a:schemeClr val="tx1"/>
                </a:solidFill>
                <a:latin typeface="+mn-lt"/>
                <a:ea typeface="+mn-ea"/>
                <a:cs typeface="+mn-cs"/>
              </a:defRPr>
            </a:pPr>
            <a:endParaRPr lang="ja-JP"/>
          </a:p>
        </c:txPr>
        <c:crossAx val="548327608"/>
        <c:crosses val="autoZero"/>
        <c:auto val="1"/>
        <c:lblAlgn val="ctr"/>
        <c:lblOffset val="100"/>
        <c:noMultiLvlLbl val="0"/>
      </c:catAx>
      <c:valAx>
        <c:axId val="548327608"/>
        <c:scaling>
          <c:orientation val="minMax"/>
        </c:scaling>
        <c:delete val="0"/>
        <c:axPos val="l"/>
        <c:majorGridlines>
          <c:spPr>
            <a:ln w="9525" cap="flat" cmpd="sng" algn="ctr">
              <a:solidFill>
                <a:schemeClr val="tx1">
                  <a:lumMod val="15000"/>
                  <a:lumOff val="85000"/>
                </a:schemeClr>
              </a:solidFill>
              <a:round/>
            </a:ln>
            <a:effectLst/>
          </c:spPr>
        </c:majorGridlines>
        <c:numFmt formatCode="#,##0_);[Red]\(#,##0\)" sourceLinked="0"/>
        <c:majorTickMark val="none"/>
        <c:minorTickMark val="none"/>
        <c:tickLblPos val="nextTo"/>
        <c:spPr>
          <a:noFill/>
          <a:ln w="9525">
            <a:solidFill>
              <a:schemeClr val="bg1">
                <a:lumMod val="50000"/>
              </a:schemeClr>
            </a:solidFill>
          </a:ln>
          <a:effectLst/>
        </c:spPr>
        <c:txPr>
          <a:bodyPr rot="-60000000" spcFirstLastPara="1" vertOverflow="ellipsis" vert="horz" wrap="square" anchor="ctr" anchorCtr="1"/>
          <a:lstStyle/>
          <a:p>
            <a:pPr>
              <a:defRPr sz="800" b="0" i="0" u="none" strike="noStrike" kern="1200" baseline="0">
                <a:solidFill>
                  <a:schemeClr val="tx1"/>
                </a:solidFill>
                <a:latin typeface="+mn-lt"/>
                <a:ea typeface="+mn-ea"/>
                <a:cs typeface="+mn-cs"/>
              </a:defRPr>
            </a:pPr>
            <a:endParaRPr lang="ja-JP"/>
          </a:p>
        </c:txPr>
        <c:crossAx val="548323672"/>
        <c:crosses val="autoZero"/>
        <c:crossBetween val="between"/>
      </c:valAx>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w="3175" cap="flat" cmpd="sng" algn="ctr">
      <a:noFill/>
      <a:round/>
    </a:ln>
    <a:effectLst/>
  </c:spPr>
  <c:txPr>
    <a:bodyPr/>
    <a:lstStyle/>
    <a:p>
      <a:pPr>
        <a:defRPr/>
      </a:pPr>
      <a:endParaRPr lang="ja-JP"/>
    </a:p>
  </c:txPr>
  <c:externalData r:id="rId3">
    <c:autoUpdate val="0"/>
  </c:externalData>
</c:chartSpace>
</file>

<file path=ppt/charts/chart2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200" b="0" i="0" u="none" strike="noStrike" kern="1200" spc="0" baseline="0">
                <a:solidFill>
                  <a:schemeClr val="tx1">
                    <a:lumMod val="65000"/>
                    <a:lumOff val="35000"/>
                  </a:schemeClr>
                </a:solidFill>
                <a:latin typeface="+mn-lt"/>
                <a:ea typeface="+mn-ea"/>
                <a:cs typeface="+mn-cs"/>
              </a:defRPr>
            </a:pPr>
            <a:r>
              <a:rPr lang="ja-JP" altLang="en-US" sz="1200"/>
              <a:t>要介護状態の維持改善等</a:t>
            </a:r>
            <a:r>
              <a:rPr lang="en-US" altLang="ja-JP" sz="1200"/>
              <a:t>(</a:t>
            </a:r>
            <a:r>
              <a:rPr lang="ja-JP" altLang="en-US" sz="1200"/>
              <a:t>満点</a:t>
            </a:r>
            <a:r>
              <a:rPr lang="en-US" altLang="ja-JP" sz="1200"/>
              <a:t>340</a:t>
            </a:r>
            <a:r>
              <a:rPr lang="ja-JP" altLang="en-US" sz="1200"/>
              <a:t>点、平均点</a:t>
            </a:r>
            <a:r>
              <a:rPr lang="en-US" altLang="ja-JP" sz="1200"/>
              <a:t>161.6</a:t>
            </a:r>
            <a:r>
              <a:rPr lang="ja-JP" altLang="en-US" sz="1200"/>
              <a:t>点、得点率</a:t>
            </a:r>
            <a:r>
              <a:rPr lang="en-US" altLang="ja-JP" sz="1200"/>
              <a:t>47.5%)</a:t>
            </a:r>
            <a:endParaRPr lang="ja-JP" altLang="en-US" sz="1200"/>
          </a:p>
        </c:rich>
      </c:tx>
      <c:layout>
        <c:manualLayout>
          <c:xMode val="edge"/>
          <c:yMode val="edge"/>
          <c:x val="0.28152186004219815"/>
          <c:y val="3.2007884946139903E-2"/>
        </c:manualLayout>
      </c:layout>
      <c:overlay val="0"/>
      <c:spPr>
        <a:noFill/>
        <a:ln>
          <a:noFill/>
        </a:ln>
        <a:effectLst/>
      </c:spPr>
      <c:txPr>
        <a:bodyPr rot="0" spcFirstLastPara="1" vertOverflow="ellipsis" vert="horz" wrap="square" anchor="ctr" anchorCtr="1"/>
        <a:lstStyle/>
        <a:p>
          <a:pPr>
            <a:defRPr sz="1200" b="0" i="0" u="none" strike="noStrike" kern="1200" spc="0" baseline="0">
              <a:solidFill>
                <a:schemeClr val="tx1">
                  <a:lumMod val="65000"/>
                  <a:lumOff val="35000"/>
                </a:schemeClr>
              </a:solidFill>
              <a:latin typeface="+mn-lt"/>
              <a:ea typeface="+mn-ea"/>
              <a:cs typeface="+mn-cs"/>
            </a:defRPr>
          </a:pPr>
          <a:endParaRPr lang="ja-JP"/>
        </a:p>
      </c:txPr>
    </c:title>
    <c:autoTitleDeleted val="0"/>
    <c:plotArea>
      <c:layout>
        <c:manualLayout>
          <c:layoutTarget val="inner"/>
          <c:xMode val="edge"/>
          <c:yMode val="edge"/>
          <c:x val="4.104504733441941E-2"/>
          <c:y val="0.16722916564840845"/>
          <c:w val="0.93948833259295361"/>
          <c:h val="0.63080221930365332"/>
        </c:manualLayout>
      </c:layout>
      <c:barChart>
        <c:barDir val="col"/>
        <c:grouping val="clustered"/>
        <c:varyColors val="0"/>
        <c:ser>
          <c:idx val="1"/>
          <c:order val="0"/>
          <c:tx>
            <c:strRef>
              <c:f>Ⅲ!$H$4</c:f>
              <c:strCache>
                <c:ptCount val="1"/>
                <c:pt idx="0">
                  <c:v>要介護状態の維持改善等(満点340点、平均点161.6点、得点率47.5％)</c:v>
                </c:pt>
              </c:strCache>
            </c:strRef>
          </c:tx>
          <c:spPr>
            <a:solidFill>
              <a:schemeClr val="tx2">
                <a:lumMod val="60000"/>
                <a:lumOff val="40000"/>
              </a:schemeClr>
            </a:solidFill>
            <a:ln w="6350">
              <a:solidFill>
                <a:schemeClr val="bg1">
                  <a:lumMod val="50000"/>
                </a:schemeClr>
              </a:solidFill>
            </a:ln>
            <a:effectLst/>
          </c:spPr>
          <c:invertIfNegative val="0"/>
          <c:dLbls>
            <c:dLbl>
              <c:idx val="8"/>
              <c:layout>
                <c:manualLayout>
                  <c:x val="-2.372877378783068E-17"/>
                  <c:y val="1.5574346965792234E-2"/>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0-5767-46E4-96A7-B4286F7CD194}"/>
                </c:ext>
              </c:extLst>
            </c:dLbl>
            <c:dLbl>
              <c:idx val="44"/>
              <c:layout>
                <c:manualLayout>
                  <c:x val="1.2943117038898284E-3"/>
                  <c:y val="2.3361520448688351E-2"/>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1-5767-46E4-96A7-B4286F7CD194}"/>
                </c:ext>
              </c:extLst>
            </c:dLbl>
            <c:dLbl>
              <c:idx val="47"/>
              <c:numFmt formatCode="#,##0.0_);[Red]\(#,##0.0\)" sourceLinked="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solidFill>
                      <a:latin typeface="+mn-lt"/>
                      <a:ea typeface="+mn-ea"/>
                      <a:cs typeface="+mn-cs"/>
                    </a:defRPr>
                  </a:pPr>
                  <a:endParaRPr lang="ja-JP"/>
                </a:p>
              </c:txPr>
              <c:showLegendKey val="0"/>
              <c:showVal val="1"/>
              <c:showCatName val="0"/>
              <c:showSerName val="0"/>
              <c:showPercent val="0"/>
              <c:showBubbleSize val="0"/>
              <c:extLst>
                <c:ext xmlns:c16="http://schemas.microsoft.com/office/drawing/2014/chart" uri="{C3380CC4-5D6E-409C-BE32-E72D297353CC}">
                  <c16:uniqueId val="{00000002-5767-46E4-96A7-B4286F7CD194}"/>
                </c:ext>
              </c:extLst>
            </c:dLbl>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solidFill>
                    <a:latin typeface="+mn-lt"/>
                    <a:ea typeface="+mn-ea"/>
                    <a:cs typeface="+mn-cs"/>
                  </a:defRPr>
                </a:pPr>
                <a:endParaRPr lang="ja-JP"/>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Ⅲ!$E$5:$E$52</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平均</c:v>
                </c:pt>
              </c:strCache>
            </c:strRef>
          </c:cat>
          <c:val>
            <c:numRef>
              <c:f>Ⅲ!$H$5:$H$52</c:f>
              <c:numCache>
                <c:formatCode>General</c:formatCode>
                <c:ptCount val="48"/>
                <c:pt idx="0">
                  <c:v>85</c:v>
                </c:pt>
                <c:pt idx="1">
                  <c:v>166</c:v>
                </c:pt>
                <c:pt idx="2">
                  <c:v>127</c:v>
                </c:pt>
                <c:pt idx="3">
                  <c:v>203</c:v>
                </c:pt>
                <c:pt idx="4">
                  <c:v>51</c:v>
                </c:pt>
                <c:pt idx="5">
                  <c:v>192</c:v>
                </c:pt>
                <c:pt idx="6">
                  <c:v>102</c:v>
                </c:pt>
                <c:pt idx="7">
                  <c:v>92</c:v>
                </c:pt>
                <c:pt idx="8">
                  <c:v>135</c:v>
                </c:pt>
                <c:pt idx="9">
                  <c:v>94</c:v>
                </c:pt>
                <c:pt idx="10">
                  <c:v>182</c:v>
                </c:pt>
                <c:pt idx="11">
                  <c:v>96</c:v>
                </c:pt>
                <c:pt idx="12">
                  <c:v>177</c:v>
                </c:pt>
                <c:pt idx="13">
                  <c:v>141</c:v>
                </c:pt>
                <c:pt idx="14">
                  <c:v>159</c:v>
                </c:pt>
                <c:pt idx="15">
                  <c:v>233</c:v>
                </c:pt>
                <c:pt idx="16">
                  <c:v>179</c:v>
                </c:pt>
                <c:pt idx="17">
                  <c:v>80</c:v>
                </c:pt>
                <c:pt idx="18">
                  <c:v>143</c:v>
                </c:pt>
                <c:pt idx="19">
                  <c:v>97</c:v>
                </c:pt>
                <c:pt idx="20">
                  <c:v>164</c:v>
                </c:pt>
                <c:pt idx="21">
                  <c:v>225</c:v>
                </c:pt>
                <c:pt idx="22">
                  <c:v>196</c:v>
                </c:pt>
                <c:pt idx="23">
                  <c:v>216</c:v>
                </c:pt>
                <c:pt idx="24">
                  <c:v>173</c:v>
                </c:pt>
                <c:pt idx="25">
                  <c:v>132</c:v>
                </c:pt>
                <c:pt idx="26">
                  <c:v>231</c:v>
                </c:pt>
                <c:pt idx="27">
                  <c:v>244</c:v>
                </c:pt>
                <c:pt idx="28">
                  <c:v>121</c:v>
                </c:pt>
                <c:pt idx="29">
                  <c:v>119</c:v>
                </c:pt>
                <c:pt idx="30">
                  <c:v>136</c:v>
                </c:pt>
                <c:pt idx="31">
                  <c:v>139</c:v>
                </c:pt>
                <c:pt idx="32">
                  <c:v>230</c:v>
                </c:pt>
                <c:pt idx="33">
                  <c:v>183</c:v>
                </c:pt>
                <c:pt idx="34">
                  <c:v>154</c:v>
                </c:pt>
                <c:pt idx="35">
                  <c:v>92</c:v>
                </c:pt>
                <c:pt idx="36">
                  <c:v>69</c:v>
                </c:pt>
                <c:pt idx="37">
                  <c:v>131</c:v>
                </c:pt>
                <c:pt idx="38">
                  <c:v>291</c:v>
                </c:pt>
                <c:pt idx="39">
                  <c:v>170</c:v>
                </c:pt>
                <c:pt idx="40">
                  <c:v>252</c:v>
                </c:pt>
                <c:pt idx="41">
                  <c:v>271</c:v>
                </c:pt>
                <c:pt idx="42">
                  <c:v>217</c:v>
                </c:pt>
                <c:pt idx="43">
                  <c:v>250</c:v>
                </c:pt>
                <c:pt idx="44">
                  <c:v>146</c:v>
                </c:pt>
                <c:pt idx="45">
                  <c:v>199</c:v>
                </c:pt>
                <c:pt idx="46">
                  <c:v>108</c:v>
                </c:pt>
                <c:pt idx="47">
                  <c:v>161.55319148936169</c:v>
                </c:pt>
              </c:numCache>
            </c:numRef>
          </c:val>
          <c:extLst>
            <c:ext xmlns:c16="http://schemas.microsoft.com/office/drawing/2014/chart" uri="{C3380CC4-5D6E-409C-BE32-E72D297353CC}">
              <c16:uniqueId val="{00000003-5767-46E4-96A7-B4286F7CD194}"/>
            </c:ext>
          </c:extLst>
        </c:ser>
        <c:dLbls>
          <c:showLegendKey val="0"/>
          <c:showVal val="0"/>
          <c:showCatName val="0"/>
          <c:showSerName val="0"/>
          <c:showPercent val="0"/>
          <c:showBubbleSize val="0"/>
        </c:dLbls>
        <c:gapWidth val="80"/>
        <c:axId val="548323672"/>
        <c:axId val="548327608"/>
      </c:barChart>
      <c:lineChart>
        <c:grouping val="standard"/>
        <c:varyColors val="0"/>
        <c:ser>
          <c:idx val="0"/>
          <c:order val="1"/>
          <c:tx>
            <c:strRef>
              <c:f>Ⅲ!$I$4</c:f>
              <c:strCache>
                <c:ptCount val="1"/>
                <c:pt idx="0">
                  <c:v>平均</c:v>
                </c:pt>
              </c:strCache>
            </c:strRef>
          </c:tx>
          <c:spPr>
            <a:ln w="19050" cap="rnd">
              <a:solidFill>
                <a:srgbClr val="FF0000"/>
              </a:solidFill>
              <a:prstDash val="sysDash"/>
              <a:round/>
            </a:ln>
            <a:effectLst/>
          </c:spPr>
          <c:marker>
            <c:symbol val="none"/>
          </c:marker>
          <c:cat>
            <c:strRef>
              <c:f>Ⅲ!$E$5:$E$52</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平均</c:v>
                </c:pt>
              </c:strCache>
            </c:strRef>
          </c:cat>
          <c:val>
            <c:numRef>
              <c:f>Ⅲ!$I$5:$I$52</c:f>
              <c:numCache>
                <c:formatCode>General</c:formatCode>
                <c:ptCount val="48"/>
                <c:pt idx="0">
                  <c:v>161.55319148936169</c:v>
                </c:pt>
                <c:pt idx="1">
                  <c:v>161.55319148936169</c:v>
                </c:pt>
                <c:pt idx="2">
                  <c:v>161.55319148936169</c:v>
                </c:pt>
                <c:pt idx="3">
                  <c:v>161.55319148936169</c:v>
                </c:pt>
                <c:pt idx="4">
                  <c:v>161.55319148936169</c:v>
                </c:pt>
                <c:pt idx="5">
                  <c:v>161.55319148936169</c:v>
                </c:pt>
                <c:pt idx="6">
                  <c:v>161.55319148936169</c:v>
                </c:pt>
                <c:pt idx="7">
                  <c:v>161.55319148936169</c:v>
                </c:pt>
                <c:pt idx="8">
                  <c:v>161.55319148936169</c:v>
                </c:pt>
                <c:pt idx="9">
                  <c:v>161.55319148936169</c:v>
                </c:pt>
                <c:pt idx="10">
                  <c:v>161.55319148936169</c:v>
                </c:pt>
                <c:pt idx="11">
                  <c:v>161.55319148936169</c:v>
                </c:pt>
                <c:pt idx="12">
                  <c:v>161.55319148936169</c:v>
                </c:pt>
                <c:pt idx="13">
                  <c:v>161.55319148936169</c:v>
                </c:pt>
                <c:pt idx="14">
                  <c:v>161.55319148936169</c:v>
                </c:pt>
                <c:pt idx="15">
                  <c:v>161.55319148936169</c:v>
                </c:pt>
                <c:pt idx="16">
                  <c:v>161.55319148936169</c:v>
                </c:pt>
                <c:pt idx="17">
                  <c:v>161.55319148936169</c:v>
                </c:pt>
                <c:pt idx="18">
                  <c:v>161.55319148936169</c:v>
                </c:pt>
                <c:pt idx="19">
                  <c:v>161.55319148936169</c:v>
                </c:pt>
                <c:pt idx="20">
                  <c:v>161.55319148936169</c:v>
                </c:pt>
                <c:pt idx="21">
                  <c:v>161.55319148936169</c:v>
                </c:pt>
                <c:pt idx="22">
                  <c:v>161.55319148936169</c:v>
                </c:pt>
                <c:pt idx="23">
                  <c:v>161.55319148936169</c:v>
                </c:pt>
                <c:pt idx="24">
                  <c:v>161.55319148936169</c:v>
                </c:pt>
                <c:pt idx="25">
                  <c:v>161.55319148936169</c:v>
                </c:pt>
                <c:pt idx="26">
                  <c:v>161.55319148936169</c:v>
                </c:pt>
                <c:pt idx="27">
                  <c:v>161.55319148936169</c:v>
                </c:pt>
                <c:pt idx="28">
                  <c:v>161.55319148936169</c:v>
                </c:pt>
                <c:pt idx="29">
                  <c:v>161.55319148936169</c:v>
                </c:pt>
                <c:pt idx="30">
                  <c:v>161.55319148936169</c:v>
                </c:pt>
                <c:pt idx="31">
                  <c:v>161.55319148936169</c:v>
                </c:pt>
                <c:pt idx="32">
                  <c:v>161.55319148936169</c:v>
                </c:pt>
                <c:pt idx="33">
                  <c:v>161.55319148936169</c:v>
                </c:pt>
                <c:pt idx="34">
                  <c:v>161.55319148936169</c:v>
                </c:pt>
                <c:pt idx="35">
                  <c:v>161.55319148936169</c:v>
                </c:pt>
                <c:pt idx="36">
                  <c:v>161.55319148936169</c:v>
                </c:pt>
                <c:pt idx="37">
                  <c:v>161.55319148936169</c:v>
                </c:pt>
                <c:pt idx="38">
                  <c:v>161.55319148936169</c:v>
                </c:pt>
                <c:pt idx="39">
                  <c:v>161.55319148936169</c:v>
                </c:pt>
                <c:pt idx="40">
                  <c:v>161.55319148936169</c:v>
                </c:pt>
                <c:pt idx="41">
                  <c:v>161.55319148936169</c:v>
                </c:pt>
                <c:pt idx="42">
                  <c:v>161.55319148936169</c:v>
                </c:pt>
                <c:pt idx="43">
                  <c:v>161.55319148936169</c:v>
                </c:pt>
                <c:pt idx="44">
                  <c:v>161.55319148936169</c:v>
                </c:pt>
                <c:pt idx="45">
                  <c:v>161.55319148936169</c:v>
                </c:pt>
                <c:pt idx="46">
                  <c:v>161.55319148936169</c:v>
                </c:pt>
                <c:pt idx="47">
                  <c:v>161.55319148936169</c:v>
                </c:pt>
              </c:numCache>
            </c:numRef>
          </c:val>
          <c:smooth val="0"/>
          <c:extLst>
            <c:ext xmlns:c16="http://schemas.microsoft.com/office/drawing/2014/chart" uri="{C3380CC4-5D6E-409C-BE32-E72D297353CC}">
              <c16:uniqueId val="{00000004-5767-46E4-96A7-B4286F7CD194}"/>
            </c:ext>
          </c:extLst>
        </c:ser>
        <c:dLbls>
          <c:showLegendKey val="0"/>
          <c:showVal val="0"/>
          <c:showCatName val="0"/>
          <c:showSerName val="0"/>
          <c:showPercent val="0"/>
          <c:showBubbleSize val="0"/>
        </c:dLbls>
        <c:marker val="1"/>
        <c:smooth val="0"/>
        <c:axId val="548323672"/>
        <c:axId val="548327608"/>
      </c:lineChart>
      <c:catAx>
        <c:axId val="548323672"/>
        <c:scaling>
          <c:orientation val="minMax"/>
        </c:scaling>
        <c:delete val="0"/>
        <c:axPos val="b"/>
        <c:numFmt formatCode="General" sourceLinked="1"/>
        <c:majorTickMark val="none"/>
        <c:minorTickMark val="none"/>
        <c:tickLblPos val="nextTo"/>
        <c:spPr>
          <a:noFill/>
          <a:ln w="9525" cap="flat" cmpd="sng" algn="ctr">
            <a:solidFill>
              <a:schemeClr val="bg1">
                <a:lumMod val="50000"/>
              </a:schemeClr>
            </a:solidFill>
            <a:round/>
          </a:ln>
          <a:effectLst/>
        </c:spPr>
        <c:txPr>
          <a:bodyPr rot="0" spcFirstLastPara="1" vertOverflow="ellipsis" vert="eaVert" wrap="square" anchor="ctr" anchorCtr="1"/>
          <a:lstStyle/>
          <a:p>
            <a:pPr>
              <a:defRPr sz="900" b="0" i="0" u="none" strike="noStrike" kern="1200" baseline="0">
                <a:solidFill>
                  <a:schemeClr val="tx1"/>
                </a:solidFill>
                <a:latin typeface="+mn-lt"/>
                <a:ea typeface="+mn-ea"/>
                <a:cs typeface="+mn-cs"/>
              </a:defRPr>
            </a:pPr>
            <a:endParaRPr lang="ja-JP"/>
          </a:p>
        </c:txPr>
        <c:crossAx val="548327608"/>
        <c:crosses val="autoZero"/>
        <c:auto val="1"/>
        <c:lblAlgn val="ctr"/>
        <c:lblOffset val="100"/>
        <c:noMultiLvlLbl val="0"/>
      </c:catAx>
      <c:valAx>
        <c:axId val="548327608"/>
        <c:scaling>
          <c:orientation val="minMax"/>
        </c:scaling>
        <c:delete val="0"/>
        <c:axPos val="l"/>
        <c:majorGridlines>
          <c:spPr>
            <a:ln w="9525" cap="flat" cmpd="sng" algn="ctr">
              <a:solidFill>
                <a:schemeClr val="tx1">
                  <a:lumMod val="15000"/>
                  <a:lumOff val="85000"/>
                </a:schemeClr>
              </a:solidFill>
              <a:round/>
            </a:ln>
            <a:effectLst/>
          </c:spPr>
        </c:majorGridlines>
        <c:numFmt formatCode="#,##0_);[Red]\(#,##0\)" sourceLinked="0"/>
        <c:majorTickMark val="none"/>
        <c:minorTickMark val="none"/>
        <c:tickLblPos val="nextTo"/>
        <c:spPr>
          <a:noFill/>
          <a:ln w="9525">
            <a:solidFill>
              <a:schemeClr val="bg1">
                <a:lumMod val="50000"/>
              </a:schemeClr>
            </a:solidFill>
          </a:ln>
          <a:effectLst/>
        </c:spPr>
        <c:txPr>
          <a:bodyPr rot="-60000000" spcFirstLastPara="1" vertOverflow="ellipsis" vert="horz" wrap="square" anchor="ctr" anchorCtr="1"/>
          <a:lstStyle/>
          <a:p>
            <a:pPr>
              <a:defRPr sz="800" b="0" i="0" u="none" strike="noStrike" kern="1200" baseline="0">
                <a:solidFill>
                  <a:schemeClr val="tx1"/>
                </a:solidFill>
                <a:latin typeface="+mn-lt"/>
                <a:ea typeface="+mn-ea"/>
                <a:cs typeface="+mn-cs"/>
              </a:defRPr>
            </a:pPr>
            <a:endParaRPr lang="ja-JP"/>
          </a:p>
        </c:txPr>
        <c:crossAx val="548323672"/>
        <c:crosses val="autoZero"/>
        <c:crossBetween val="between"/>
      </c:valAx>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w="3175" cap="flat" cmpd="sng" algn="ctr">
      <a:noFill/>
      <a:round/>
    </a:ln>
    <a:effectLst/>
  </c:spPr>
  <c:txPr>
    <a:bodyPr/>
    <a:lstStyle/>
    <a:p>
      <a:pPr>
        <a:defRPr/>
      </a:pPr>
      <a:endParaRPr lang="ja-JP"/>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200" b="0" i="0" u="none" strike="noStrike" kern="1200" spc="0" baseline="0">
                <a:solidFill>
                  <a:schemeClr val="tx1">
                    <a:lumMod val="65000"/>
                    <a:lumOff val="35000"/>
                  </a:schemeClr>
                </a:solidFill>
                <a:latin typeface="+mn-lt"/>
                <a:ea typeface="+mn-ea"/>
                <a:cs typeface="+mn-cs"/>
              </a:defRPr>
            </a:pPr>
            <a:r>
              <a:rPr lang="ja-JP" altLang="en-US" sz="1200"/>
              <a:t>全国集計結果　都道府県別得点</a:t>
            </a:r>
            <a:r>
              <a:rPr lang="en-US" altLang="ja-JP" sz="1200"/>
              <a:t>(</a:t>
            </a:r>
            <a:r>
              <a:rPr lang="ja-JP" altLang="en-US" sz="1200"/>
              <a:t>満点</a:t>
            </a:r>
            <a:r>
              <a:rPr lang="en-US" altLang="ja-JP" sz="1200"/>
              <a:t>950</a:t>
            </a:r>
            <a:r>
              <a:rPr lang="ja-JP" altLang="en-US" sz="1200"/>
              <a:t>点、平均点</a:t>
            </a:r>
            <a:r>
              <a:rPr lang="en-US" altLang="ja-JP" sz="1200"/>
              <a:t>661.1</a:t>
            </a:r>
            <a:r>
              <a:rPr lang="ja-JP" altLang="en-US" sz="1200"/>
              <a:t>点、得点率</a:t>
            </a:r>
            <a:r>
              <a:rPr lang="en-US" altLang="ja-JP" sz="1200"/>
              <a:t>69.6%)</a:t>
            </a:r>
            <a:endParaRPr lang="ja-JP" altLang="en-US" sz="1200"/>
          </a:p>
        </c:rich>
      </c:tx>
      <c:layout>
        <c:manualLayout>
          <c:xMode val="edge"/>
          <c:yMode val="edge"/>
          <c:x val="0.23349919154808244"/>
          <c:y val="1.6842990012887214E-2"/>
        </c:manualLayout>
      </c:layout>
      <c:overlay val="0"/>
      <c:spPr>
        <a:noFill/>
        <a:ln>
          <a:noFill/>
        </a:ln>
        <a:effectLst/>
      </c:spPr>
    </c:title>
    <c:autoTitleDeleted val="0"/>
    <c:plotArea>
      <c:layout>
        <c:manualLayout>
          <c:layoutTarget val="inner"/>
          <c:xMode val="edge"/>
          <c:yMode val="edge"/>
          <c:x val="4.0305374210700358E-2"/>
          <c:y val="6.4130834801913686E-2"/>
          <c:w val="0.93948833259295361"/>
          <c:h val="0.47794784522902373"/>
        </c:manualLayout>
      </c:layout>
      <c:barChart>
        <c:barDir val="col"/>
        <c:grouping val="stacked"/>
        <c:varyColors val="0"/>
        <c:ser>
          <c:idx val="1"/>
          <c:order val="0"/>
          <c:tx>
            <c:strRef>
              <c:f>'全体版 (2)'!$AV$2</c:f>
              <c:strCache>
                <c:ptCount val="1"/>
                <c:pt idx="0">
                  <c:v>Ⅲ　管内の市町村における評価指標の達成状況による評価(340点)</c:v>
                </c:pt>
              </c:strCache>
            </c:strRef>
          </c:tx>
          <c:spPr>
            <a:solidFill>
              <a:srgbClr val="545FC4"/>
            </a:solidFill>
            <a:ln w="6350">
              <a:solidFill>
                <a:schemeClr val="bg1">
                  <a:lumMod val="50000"/>
                </a:schemeClr>
              </a:solidFill>
            </a:ln>
            <a:effectLst/>
          </c:spPr>
          <c:invertIfNegative val="0"/>
          <c:cat>
            <c:strRef>
              <c:f>'全体版 (2)'!$AK$3:$AK$50</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平均</c:v>
                </c:pt>
              </c:strCache>
            </c:strRef>
          </c:cat>
          <c:val>
            <c:numRef>
              <c:f>'全体版 (2)'!$AV$3:$AV$50</c:f>
              <c:numCache>
                <c:formatCode>General</c:formatCode>
                <c:ptCount val="48"/>
                <c:pt idx="0">
                  <c:v>85</c:v>
                </c:pt>
                <c:pt idx="1">
                  <c:v>166</c:v>
                </c:pt>
                <c:pt idx="2">
                  <c:v>127</c:v>
                </c:pt>
                <c:pt idx="3">
                  <c:v>203</c:v>
                </c:pt>
                <c:pt idx="4">
                  <c:v>51</c:v>
                </c:pt>
                <c:pt idx="5">
                  <c:v>192</c:v>
                </c:pt>
                <c:pt idx="6">
                  <c:v>102</c:v>
                </c:pt>
                <c:pt idx="7">
                  <c:v>92</c:v>
                </c:pt>
                <c:pt idx="8">
                  <c:v>135</c:v>
                </c:pt>
                <c:pt idx="9">
                  <c:v>94</c:v>
                </c:pt>
                <c:pt idx="10">
                  <c:v>182</c:v>
                </c:pt>
                <c:pt idx="11">
                  <c:v>96</c:v>
                </c:pt>
                <c:pt idx="12">
                  <c:v>177</c:v>
                </c:pt>
                <c:pt idx="13">
                  <c:v>141</c:v>
                </c:pt>
                <c:pt idx="14">
                  <c:v>159</c:v>
                </c:pt>
                <c:pt idx="15">
                  <c:v>233</c:v>
                </c:pt>
                <c:pt idx="16">
                  <c:v>179</c:v>
                </c:pt>
                <c:pt idx="17">
                  <c:v>80</c:v>
                </c:pt>
                <c:pt idx="18">
                  <c:v>143</c:v>
                </c:pt>
                <c:pt idx="19">
                  <c:v>97</c:v>
                </c:pt>
                <c:pt idx="20">
                  <c:v>164</c:v>
                </c:pt>
                <c:pt idx="21">
                  <c:v>225</c:v>
                </c:pt>
                <c:pt idx="22">
                  <c:v>196</c:v>
                </c:pt>
                <c:pt idx="23">
                  <c:v>216</c:v>
                </c:pt>
                <c:pt idx="24">
                  <c:v>173</c:v>
                </c:pt>
                <c:pt idx="25">
                  <c:v>132</c:v>
                </c:pt>
                <c:pt idx="26">
                  <c:v>231</c:v>
                </c:pt>
                <c:pt idx="27">
                  <c:v>244</c:v>
                </c:pt>
                <c:pt idx="28">
                  <c:v>121</c:v>
                </c:pt>
                <c:pt idx="29">
                  <c:v>119</c:v>
                </c:pt>
                <c:pt idx="30">
                  <c:v>136</c:v>
                </c:pt>
                <c:pt idx="31">
                  <c:v>139</c:v>
                </c:pt>
                <c:pt idx="32">
                  <c:v>230</c:v>
                </c:pt>
                <c:pt idx="33">
                  <c:v>183</c:v>
                </c:pt>
                <c:pt idx="34">
                  <c:v>154</c:v>
                </c:pt>
                <c:pt idx="35">
                  <c:v>92</c:v>
                </c:pt>
                <c:pt idx="36">
                  <c:v>69</c:v>
                </c:pt>
                <c:pt idx="37">
                  <c:v>131</c:v>
                </c:pt>
                <c:pt idx="38">
                  <c:v>291</c:v>
                </c:pt>
                <c:pt idx="39">
                  <c:v>170</c:v>
                </c:pt>
                <c:pt idx="40">
                  <c:v>252</c:v>
                </c:pt>
                <c:pt idx="41">
                  <c:v>271</c:v>
                </c:pt>
                <c:pt idx="42">
                  <c:v>217</c:v>
                </c:pt>
                <c:pt idx="43">
                  <c:v>250</c:v>
                </c:pt>
                <c:pt idx="44">
                  <c:v>146</c:v>
                </c:pt>
                <c:pt idx="45">
                  <c:v>199</c:v>
                </c:pt>
                <c:pt idx="46">
                  <c:v>108</c:v>
                </c:pt>
                <c:pt idx="47">
                  <c:v>161.55319148936169</c:v>
                </c:pt>
              </c:numCache>
            </c:numRef>
          </c:val>
          <c:extLst>
            <c:ext xmlns:c16="http://schemas.microsoft.com/office/drawing/2014/chart" uri="{C3380CC4-5D6E-409C-BE32-E72D297353CC}">
              <c16:uniqueId val="{00000000-B4E6-499D-AEAA-21EF2D3613EC}"/>
            </c:ext>
          </c:extLst>
        </c:ser>
        <c:ser>
          <c:idx val="2"/>
          <c:order val="1"/>
          <c:tx>
            <c:strRef>
              <c:f>'全体版 (2)'!$AU$2</c:f>
              <c:strCache>
                <c:ptCount val="1"/>
                <c:pt idx="0">
                  <c:v>Ⅱ　自立支援・重度化防止等、保険給付の適正化事業等に係る保険者支援の事業内容　(9)その他(30点)</c:v>
                </c:pt>
              </c:strCache>
            </c:strRef>
          </c:tx>
          <c:spPr>
            <a:solidFill>
              <a:schemeClr val="accent2">
                <a:lumMod val="40000"/>
                <a:lumOff val="60000"/>
              </a:schemeClr>
            </a:solidFill>
            <a:ln w="6350">
              <a:solidFill>
                <a:schemeClr val="bg1">
                  <a:lumMod val="50000"/>
                </a:schemeClr>
              </a:solidFill>
            </a:ln>
            <a:effectLst/>
          </c:spPr>
          <c:invertIfNegative val="0"/>
          <c:cat>
            <c:strRef>
              <c:f>'全体版 (2)'!$AK$3:$AK$50</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平均</c:v>
                </c:pt>
              </c:strCache>
            </c:strRef>
          </c:cat>
          <c:val>
            <c:numRef>
              <c:f>'全体版 (2)'!$AU$3:$AU$50</c:f>
              <c:numCache>
                <c:formatCode>General</c:formatCode>
                <c:ptCount val="48"/>
                <c:pt idx="0">
                  <c:v>30</c:v>
                </c:pt>
                <c:pt idx="1">
                  <c:v>30</c:v>
                </c:pt>
                <c:pt idx="2">
                  <c:v>0</c:v>
                </c:pt>
                <c:pt idx="3">
                  <c:v>30</c:v>
                </c:pt>
                <c:pt idx="4">
                  <c:v>0</c:v>
                </c:pt>
                <c:pt idx="5">
                  <c:v>10</c:v>
                </c:pt>
                <c:pt idx="6">
                  <c:v>20</c:v>
                </c:pt>
                <c:pt idx="7">
                  <c:v>30</c:v>
                </c:pt>
                <c:pt idx="8">
                  <c:v>30</c:v>
                </c:pt>
                <c:pt idx="9">
                  <c:v>30</c:v>
                </c:pt>
                <c:pt idx="10">
                  <c:v>30</c:v>
                </c:pt>
                <c:pt idx="11">
                  <c:v>20</c:v>
                </c:pt>
                <c:pt idx="12">
                  <c:v>30</c:v>
                </c:pt>
                <c:pt idx="13">
                  <c:v>30</c:v>
                </c:pt>
                <c:pt idx="14">
                  <c:v>30</c:v>
                </c:pt>
                <c:pt idx="15">
                  <c:v>30</c:v>
                </c:pt>
                <c:pt idx="16">
                  <c:v>30</c:v>
                </c:pt>
                <c:pt idx="17">
                  <c:v>30</c:v>
                </c:pt>
                <c:pt idx="18">
                  <c:v>30</c:v>
                </c:pt>
                <c:pt idx="19">
                  <c:v>20</c:v>
                </c:pt>
                <c:pt idx="20">
                  <c:v>30</c:v>
                </c:pt>
                <c:pt idx="21">
                  <c:v>30</c:v>
                </c:pt>
                <c:pt idx="22">
                  <c:v>30</c:v>
                </c:pt>
                <c:pt idx="23">
                  <c:v>30</c:v>
                </c:pt>
                <c:pt idx="24">
                  <c:v>10</c:v>
                </c:pt>
                <c:pt idx="25">
                  <c:v>10</c:v>
                </c:pt>
                <c:pt idx="26">
                  <c:v>10</c:v>
                </c:pt>
                <c:pt idx="27">
                  <c:v>30</c:v>
                </c:pt>
                <c:pt idx="28">
                  <c:v>0</c:v>
                </c:pt>
                <c:pt idx="29">
                  <c:v>30</c:v>
                </c:pt>
                <c:pt idx="30">
                  <c:v>30</c:v>
                </c:pt>
                <c:pt idx="31">
                  <c:v>30</c:v>
                </c:pt>
                <c:pt idx="32">
                  <c:v>0</c:v>
                </c:pt>
                <c:pt idx="33">
                  <c:v>20</c:v>
                </c:pt>
                <c:pt idx="34">
                  <c:v>0</c:v>
                </c:pt>
                <c:pt idx="35">
                  <c:v>30</c:v>
                </c:pt>
                <c:pt idx="36">
                  <c:v>30</c:v>
                </c:pt>
                <c:pt idx="37">
                  <c:v>20</c:v>
                </c:pt>
                <c:pt idx="38">
                  <c:v>30</c:v>
                </c:pt>
                <c:pt idx="39">
                  <c:v>0</c:v>
                </c:pt>
                <c:pt idx="40">
                  <c:v>20</c:v>
                </c:pt>
                <c:pt idx="41">
                  <c:v>30</c:v>
                </c:pt>
                <c:pt idx="42">
                  <c:v>30</c:v>
                </c:pt>
                <c:pt idx="43">
                  <c:v>30</c:v>
                </c:pt>
                <c:pt idx="44">
                  <c:v>0</c:v>
                </c:pt>
                <c:pt idx="45">
                  <c:v>30</c:v>
                </c:pt>
                <c:pt idx="46">
                  <c:v>0</c:v>
                </c:pt>
                <c:pt idx="47">
                  <c:v>21.914893617021278</c:v>
                </c:pt>
              </c:numCache>
            </c:numRef>
          </c:val>
          <c:extLst>
            <c:ext xmlns:c16="http://schemas.microsoft.com/office/drawing/2014/chart" uri="{C3380CC4-5D6E-409C-BE32-E72D297353CC}">
              <c16:uniqueId val="{00000001-B4E6-499D-AEAA-21EF2D3613EC}"/>
            </c:ext>
          </c:extLst>
        </c:ser>
        <c:ser>
          <c:idx val="3"/>
          <c:order val="2"/>
          <c:tx>
            <c:strRef>
              <c:f>'全体版 (2)'!$AT$2</c:f>
              <c:strCache>
                <c:ptCount val="1"/>
                <c:pt idx="0">
                  <c:v>Ⅱ　自立支援・重度化防止等、保険給付の適正化事業等に係る保険者支援の事業内容　(8)介護人材確保・生産性向上(30点)</c:v>
                </c:pt>
              </c:strCache>
            </c:strRef>
          </c:tx>
          <c:spPr>
            <a:pattFill prst="pct70">
              <a:fgClr>
                <a:schemeClr val="accent3">
                  <a:lumMod val="60000"/>
                  <a:lumOff val="40000"/>
                </a:schemeClr>
              </a:fgClr>
              <a:bgClr>
                <a:schemeClr val="bg1"/>
              </a:bgClr>
            </a:pattFill>
            <a:ln w="6350">
              <a:solidFill>
                <a:schemeClr val="bg1">
                  <a:lumMod val="50000"/>
                </a:schemeClr>
              </a:solidFill>
            </a:ln>
            <a:effectLst/>
          </c:spPr>
          <c:invertIfNegative val="0"/>
          <c:cat>
            <c:strRef>
              <c:f>'全体版 (2)'!$AK$3:$AK$50</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平均</c:v>
                </c:pt>
              </c:strCache>
            </c:strRef>
          </c:cat>
          <c:val>
            <c:numRef>
              <c:f>'全体版 (2)'!$AT$3:$AT$50</c:f>
              <c:numCache>
                <c:formatCode>General</c:formatCode>
                <c:ptCount val="48"/>
                <c:pt idx="0">
                  <c:v>30</c:v>
                </c:pt>
                <c:pt idx="1">
                  <c:v>30</c:v>
                </c:pt>
                <c:pt idx="2">
                  <c:v>30</c:v>
                </c:pt>
                <c:pt idx="3">
                  <c:v>20</c:v>
                </c:pt>
                <c:pt idx="4">
                  <c:v>0</c:v>
                </c:pt>
                <c:pt idx="5">
                  <c:v>30</c:v>
                </c:pt>
                <c:pt idx="6">
                  <c:v>20</c:v>
                </c:pt>
                <c:pt idx="7">
                  <c:v>20</c:v>
                </c:pt>
                <c:pt idx="8">
                  <c:v>20</c:v>
                </c:pt>
                <c:pt idx="9">
                  <c:v>20</c:v>
                </c:pt>
                <c:pt idx="10">
                  <c:v>30</c:v>
                </c:pt>
                <c:pt idx="11">
                  <c:v>20</c:v>
                </c:pt>
                <c:pt idx="12">
                  <c:v>30</c:v>
                </c:pt>
                <c:pt idx="13">
                  <c:v>30</c:v>
                </c:pt>
                <c:pt idx="14">
                  <c:v>20</c:v>
                </c:pt>
                <c:pt idx="15">
                  <c:v>20</c:v>
                </c:pt>
                <c:pt idx="16">
                  <c:v>30</c:v>
                </c:pt>
                <c:pt idx="17">
                  <c:v>30</c:v>
                </c:pt>
                <c:pt idx="18">
                  <c:v>20</c:v>
                </c:pt>
                <c:pt idx="19">
                  <c:v>20</c:v>
                </c:pt>
                <c:pt idx="20">
                  <c:v>30</c:v>
                </c:pt>
                <c:pt idx="21">
                  <c:v>30</c:v>
                </c:pt>
                <c:pt idx="22">
                  <c:v>20</c:v>
                </c:pt>
                <c:pt idx="23">
                  <c:v>30</c:v>
                </c:pt>
                <c:pt idx="24">
                  <c:v>0</c:v>
                </c:pt>
                <c:pt idx="25">
                  <c:v>30</c:v>
                </c:pt>
                <c:pt idx="26">
                  <c:v>20</c:v>
                </c:pt>
                <c:pt idx="27">
                  <c:v>30</c:v>
                </c:pt>
                <c:pt idx="28">
                  <c:v>0</c:v>
                </c:pt>
                <c:pt idx="29">
                  <c:v>20</c:v>
                </c:pt>
                <c:pt idx="30">
                  <c:v>30</c:v>
                </c:pt>
                <c:pt idx="31">
                  <c:v>30</c:v>
                </c:pt>
                <c:pt idx="32">
                  <c:v>10</c:v>
                </c:pt>
                <c:pt idx="33">
                  <c:v>20</c:v>
                </c:pt>
                <c:pt idx="34">
                  <c:v>20</c:v>
                </c:pt>
                <c:pt idx="35">
                  <c:v>10</c:v>
                </c:pt>
                <c:pt idx="36">
                  <c:v>30</c:v>
                </c:pt>
                <c:pt idx="37">
                  <c:v>20</c:v>
                </c:pt>
                <c:pt idx="38">
                  <c:v>20</c:v>
                </c:pt>
                <c:pt idx="39">
                  <c:v>10</c:v>
                </c:pt>
                <c:pt idx="40">
                  <c:v>10</c:v>
                </c:pt>
                <c:pt idx="41">
                  <c:v>20</c:v>
                </c:pt>
                <c:pt idx="42">
                  <c:v>30</c:v>
                </c:pt>
                <c:pt idx="43">
                  <c:v>30</c:v>
                </c:pt>
                <c:pt idx="44">
                  <c:v>10</c:v>
                </c:pt>
                <c:pt idx="45">
                  <c:v>30</c:v>
                </c:pt>
                <c:pt idx="46">
                  <c:v>20</c:v>
                </c:pt>
                <c:pt idx="47">
                  <c:v>21.914893617021278</c:v>
                </c:pt>
              </c:numCache>
            </c:numRef>
          </c:val>
          <c:extLst>
            <c:ext xmlns:c16="http://schemas.microsoft.com/office/drawing/2014/chart" uri="{C3380CC4-5D6E-409C-BE32-E72D297353CC}">
              <c16:uniqueId val="{00000002-B4E6-499D-AEAA-21EF2D3613EC}"/>
            </c:ext>
          </c:extLst>
        </c:ser>
        <c:ser>
          <c:idx val="7"/>
          <c:order val="3"/>
          <c:tx>
            <c:strRef>
              <c:f>'全体版 (2)'!$AP$2</c:f>
              <c:strCache>
                <c:ptCount val="1"/>
                <c:pt idx="0">
                  <c:v>Ⅱ　自立支援・重度化防止等、保険給付の適正化事業等に係る保険者支援の事業内容　(4)リハ職活用(100点)</c:v>
                </c:pt>
              </c:strCache>
            </c:strRef>
          </c:tx>
          <c:spPr>
            <a:solidFill>
              <a:srgbClr val="74B230"/>
            </a:solidFill>
            <a:ln w="6350">
              <a:solidFill>
                <a:schemeClr val="bg1">
                  <a:lumMod val="50000"/>
                </a:schemeClr>
              </a:solidFill>
            </a:ln>
            <a:effectLst/>
          </c:spPr>
          <c:invertIfNegative val="0"/>
          <c:cat>
            <c:strRef>
              <c:f>'全体版 (2)'!$AK$3:$AK$50</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平均</c:v>
                </c:pt>
              </c:strCache>
            </c:strRef>
          </c:cat>
          <c:val>
            <c:numRef>
              <c:f>'全体版 (2)'!$AP$3:$AP$50</c:f>
              <c:numCache>
                <c:formatCode>General</c:formatCode>
                <c:ptCount val="48"/>
                <c:pt idx="0">
                  <c:v>85</c:v>
                </c:pt>
                <c:pt idx="1">
                  <c:v>60</c:v>
                </c:pt>
                <c:pt idx="2">
                  <c:v>90</c:v>
                </c:pt>
                <c:pt idx="3">
                  <c:v>100</c:v>
                </c:pt>
                <c:pt idx="4">
                  <c:v>75</c:v>
                </c:pt>
                <c:pt idx="5">
                  <c:v>60</c:v>
                </c:pt>
                <c:pt idx="6">
                  <c:v>90</c:v>
                </c:pt>
                <c:pt idx="7">
                  <c:v>100</c:v>
                </c:pt>
                <c:pt idx="8">
                  <c:v>70</c:v>
                </c:pt>
                <c:pt idx="9">
                  <c:v>90</c:v>
                </c:pt>
                <c:pt idx="10">
                  <c:v>90</c:v>
                </c:pt>
                <c:pt idx="11">
                  <c:v>70</c:v>
                </c:pt>
                <c:pt idx="12">
                  <c:v>90</c:v>
                </c:pt>
                <c:pt idx="13">
                  <c:v>75</c:v>
                </c:pt>
                <c:pt idx="14">
                  <c:v>90</c:v>
                </c:pt>
                <c:pt idx="15">
                  <c:v>90</c:v>
                </c:pt>
                <c:pt idx="16">
                  <c:v>100</c:v>
                </c:pt>
                <c:pt idx="17">
                  <c:v>90</c:v>
                </c:pt>
                <c:pt idx="18">
                  <c:v>100</c:v>
                </c:pt>
                <c:pt idx="19">
                  <c:v>90</c:v>
                </c:pt>
                <c:pt idx="20">
                  <c:v>90</c:v>
                </c:pt>
                <c:pt idx="21">
                  <c:v>100</c:v>
                </c:pt>
                <c:pt idx="22">
                  <c:v>90</c:v>
                </c:pt>
                <c:pt idx="23">
                  <c:v>90</c:v>
                </c:pt>
                <c:pt idx="24">
                  <c:v>90</c:v>
                </c:pt>
                <c:pt idx="25">
                  <c:v>100</c:v>
                </c:pt>
                <c:pt idx="26">
                  <c:v>90</c:v>
                </c:pt>
                <c:pt idx="27">
                  <c:v>100</c:v>
                </c:pt>
                <c:pt idx="28">
                  <c:v>60</c:v>
                </c:pt>
                <c:pt idx="29">
                  <c:v>90</c:v>
                </c:pt>
                <c:pt idx="30">
                  <c:v>90</c:v>
                </c:pt>
                <c:pt idx="31">
                  <c:v>100</c:v>
                </c:pt>
                <c:pt idx="32">
                  <c:v>75</c:v>
                </c:pt>
                <c:pt idx="33">
                  <c:v>100</c:v>
                </c:pt>
                <c:pt idx="34">
                  <c:v>85</c:v>
                </c:pt>
                <c:pt idx="35">
                  <c:v>75</c:v>
                </c:pt>
                <c:pt idx="36">
                  <c:v>90</c:v>
                </c:pt>
                <c:pt idx="37">
                  <c:v>80</c:v>
                </c:pt>
                <c:pt idx="38">
                  <c:v>75</c:v>
                </c:pt>
                <c:pt idx="39">
                  <c:v>90</c:v>
                </c:pt>
                <c:pt idx="40">
                  <c:v>90</c:v>
                </c:pt>
                <c:pt idx="41">
                  <c:v>85</c:v>
                </c:pt>
                <c:pt idx="42">
                  <c:v>100</c:v>
                </c:pt>
                <c:pt idx="43">
                  <c:v>100</c:v>
                </c:pt>
                <c:pt idx="44">
                  <c:v>85</c:v>
                </c:pt>
                <c:pt idx="45">
                  <c:v>90</c:v>
                </c:pt>
                <c:pt idx="46">
                  <c:v>75</c:v>
                </c:pt>
                <c:pt idx="47">
                  <c:v>87.021276595744681</c:v>
                </c:pt>
              </c:numCache>
            </c:numRef>
          </c:val>
          <c:extLst>
            <c:ext xmlns:c16="http://schemas.microsoft.com/office/drawing/2014/chart" uri="{C3380CC4-5D6E-409C-BE32-E72D297353CC}">
              <c16:uniqueId val="{00000003-B4E6-499D-AEAA-21EF2D3613EC}"/>
            </c:ext>
          </c:extLst>
        </c:ser>
        <c:ser>
          <c:idx val="8"/>
          <c:order val="4"/>
          <c:tx>
            <c:strRef>
              <c:f>'全体版 (2)'!$AO$2</c:f>
              <c:strCache>
                <c:ptCount val="1"/>
                <c:pt idx="0">
                  <c:v>Ⅱ　自立支援・重度化防止等、保険給付の適正化事業等に係る保険者支援の事業内容　(3)生活支援体制整備等(70点)</c:v>
                </c:pt>
              </c:strCache>
            </c:strRef>
          </c:tx>
          <c:spPr>
            <a:solidFill>
              <a:schemeClr val="accent5">
                <a:lumMod val="20000"/>
                <a:lumOff val="80000"/>
              </a:schemeClr>
            </a:solidFill>
            <a:ln w="6350">
              <a:solidFill>
                <a:schemeClr val="bg1">
                  <a:lumMod val="50000"/>
                </a:schemeClr>
              </a:solidFill>
            </a:ln>
            <a:effectLst/>
          </c:spPr>
          <c:invertIfNegative val="0"/>
          <c:cat>
            <c:strRef>
              <c:f>'全体版 (2)'!$AK$3:$AK$50</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平均</c:v>
                </c:pt>
              </c:strCache>
            </c:strRef>
          </c:cat>
          <c:val>
            <c:numRef>
              <c:f>'全体版 (2)'!$AO$3:$AO$50</c:f>
              <c:numCache>
                <c:formatCode>General</c:formatCode>
                <c:ptCount val="48"/>
                <c:pt idx="0">
                  <c:v>70</c:v>
                </c:pt>
                <c:pt idx="1">
                  <c:v>70</c:v>
                </c:pt>
                <c:pt idx="2">
                  <c:v>70</c:v>
                </c:pt>
                <c:pt idx="3">
                  <c:v>70</c:v>
                </c:pt>
                <c:pt idx="4">
                  <c:v>40</c:v>
                </c:pt>
                <c:pt idx="5">
                  <c:v>70</c:v>
                </c:pt>
                <c:pt idx="6">
                  <c:v>70</c:v>
                </c:pt>
                <c:pt idx="7">
                  <c:v>70</c:v>
                </c:pt>
                <c:pt idx="8">
                  <c:v>70</c:v>
                </c:pt>
                <c:pt idx="9">
                  <c:v>60</c:v>
                </c:pt>
                <c:pt idx="10">
                  <c:v>70</c:v>
                </c:pt>
                <c:pt idx="11">
                  <c:v>70</c:v>
                </c:pt>
                <c:pt idx="12">
                  <c:v>70</c:v>
                </c:pt>
                <c:pt idx="13">
                  <c:v>70</c:v>
                </c:pt>
                <c:pt idx="14">
                  <c:v>70</c:v>
                </c:pt>
                <c:pt idx="15">
                  <c:v>70</c:v>
                </c:pt>
                <c:pt idx="16">
                  <c:v>70</c:v>
                </c:pt>
                <c:pt idx="17">
                  <c:v>70</c:v>
                </c:pt>
                <c:pt idx="18">
                  <c:v>70</c:v>
                </c:pt>
                <c:pt idx="19">
                  <c:v>70</c:v>
                </c:pt>
                <c:pt idx="20">
                  <c:v>70</c:v>
                </c:pt>
                <c:pt idx="21">
                  <c:v>70</c:v>
                </c:pt>
                <c:pt idx="22">
                  <c:v>70</c:v>
                </c:pt>
                <c:pt idx="23">
                  <c:v>70</c:v>
                </c:pt>
                <c:pt idx="24">
                  <c:v>70</c:v>
                </c:pt>
                <c:pt idx="25">
                  <c:v>70</c:v>
                </c:pt>
                <c:pt idx="26">
                  <c:v>70</c:v>
                </c:pt>
                <c:pt idx="27">
                  <c:v>70</c:v>
                </c:pt>
                <c:pt idx="28">
                  <c:v>70</c:v>
                </c:pt>
                <c:pt idx="29">
                  <c:v>70</c:v>
                </c:pt>
                <c:pt idx="30">
                  <c:v>70</c:v>
                </c:pt>
                <c:pt idx="31">
                  <c:v>70</c:v>
                </c:pt>
                <c:pt idx="32">
                  <c:v>70</c:v>
                </c:pt>
                <c:pt idx="33">
                  <c:v>60</c:v>
                </c:pt>
                <c:pt idx="34">
                  <c:v>70</c:v>
                </c:pt>
                <c:pt idx="35">
                  <c:v>70</c:v>
                </c:pt>
                <c:pt idx="36">
                  <c:v>70</c:v>
                </c:pt>
                <c:pt idx="37">
                  <c:v>50</c:v>
                </c:pt>
                <c:pt idx="38">
                  <c:v>70</c:v>
                </c:pt>
                <c:pt idx="39">
                  <c:v>60</c:v>
                </c:pt>
                <c:pt idx="40">
                  <c:v>70</c:v>
                </c:pt>
                <c:pt idx="41">
                  <c:v>70</c:v>
                </c:pt>
                <c:pt idx="42">
                  <c:v>70</c:v>
                </c:pt>
                <c:pt idx="43">
                  <c:v>70</c:v>
                </c:pt>
                <c:pt idx="44">
                  <c:v>60</c:v>
                </c:pt>
                <c:pt idx="45">
                  <c:v>70</c:v>
                </c:pt>
                <c:pt idx="46">
                  <c:v>70</c:v>
                </c:pt>
                <c:pt idx="47">
                  <c:v>68.085106382978722</c:v>
                </c:pt>
              </c:numCache>
            </c:numRef>
          </c:val>
          <c:extLst>
            <c:ext xmlns:c16="http://schemas.microsoft.com/office/drawing/2014/chart" uri="{C3380CC4-5D6E-409C-BE32-E72D297353CC}">
              <c16:uniqueId val="{00000004-B4E6-499D-AEAA-21EF2D3613EC}"/>
            </c:ext>
          </c:extLst>
        </c:ser>
        <c:ser>
          <c:idx val="9"/>
          <c:order val="5"/>
          <c:tx>
            <c:strRef>
              <c:f>'全体版 (2)'!$AN$2</c:f>
              <c:strCache>
                <c:ptCount val="1"/>
                <c:pt idx="0">
                  <c:v>Ⅱ　自立支援・重度化防止等、保険給付の適正化事業等に係る保険者支援の事業内容　(2)地域ケア、介護予防・日常生活支援総合事業(260点)</c:v>
                </c:pt>
              </c:strCache>
            </c:strRef>
          </c:tx>
          <c:spPr>
            <a:solidFill>
              <a:schemeClr val="tx2">
                <a:lumMod val="60000"/>
                <a:lumOff val="40000"/>
              </a:schemeClr>
            </a:solidFill>
            <a:ln w="6350">
              <a:solidFill>
                <a:schemeClr val="bg1">
                  <a:lumMod val="50000"/>
                </a:schemeClr>
              </a:solidFill>
            </a:ln>
            <a:effectLst/>
          </c:spPr>
          <c:invertIfNegative val="0"/>
          <c:cat>
            <c:strRef>
              <c:f>'全体版 (2)'!$AK$3:$AK$50</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平均</c:v>
                </c:pt>
              </c:strCache>
            </c:strRef>
          </c:cat>
          <c:val>
            <c:numRef>
              <c:f>'全体版 (2)'!$AN$3:$AN$50</c:f>
              <c:numCache>
                <c:formatCode>General</c:formatCode>
                <c:ptCount val="48"/>
                <c:pt idx="0">
                  <c:v>220</c:v>
                </c:pt>
                <c:pt idx="1">
                  <c:v>220</c:v>
                </c:pt>
                <c:pt idx="2">
                  <c:v>230</c:v>
                </c:pt>
                <c:pt idx="3">
                  <c:v>240</c:v>
                </c:pt>
                <c:pt idx="4">
                  <c:v>90</c:v>
                </c:pt>
                <c:pt idx="5">
                  <c:v>150</c:v>
                </c:pt>
                <c:pt idx="6">
                  <c:v>180</c:v>
                </c:pt>
                <c:pt idx="7">
                  <c:v>160</c:v>
                </c:pt>
                <c:pt idx="8">
                  <c:v>185</c:v>
                </c:pt>
                <c:pt idx="9">
                  <c:v>155</c:v>
                </c:pt>
                <c:pt idx="10">
                  <c:v>240</c:v>
                </c:pt>
                <c:pt idx="11">
                  <c:v>150</c:v>
                </c:pt>
                <c:pt idx="12">
                  <c:v>230</c:v>
                </c:pt>
                <c:pt idx="13">
                  <c:v>220</c:v>
                </c:pt>
                <c:pt idx="14">
                  <c:v>240</c:v>
                </c:pt>
                <c:pt idx="15">
                  <c:v>190</c:v>
                </c:pt>
                <c:pt idx="16">
                  <c:v>190</c:v>
                </c:pt>
                <c:pt idx="17">
                  <c:v>205</c:v>
                </c:pt>
                <c:pt idx="18">
                  <c:v>210</c:v>
                </c:pt>
                <c:pt idx="19">
                  <c:v>215</c:v>
                </c:pt>
                <c:pt idx="20">
                  <c:v>245</c:v>
                </c:pt>
                <c:pt idx="21">
                  <c:v>240</c:v>
                </c:pt>
                <c:pt idx="22">
                  <c:v>195</c:v>
                </c:pt>
                <c:pt idx="23">
                  <c:v>220</c:v>
                </c:pt>
                <c:pt idx="24">
                  <c:v>220</c:v>
                </c:pt>
                <c:pt idx="25">
                  <c:v>240</c:v>
                </c:pt>
                <c:pt idx="26">
                  <c:v>245</c:v>
                </c:pt>
                <c:pt idx="27">
                  <c:v>225</c:v>
                </c:pt>
                <c:pt idx="28">
                  <c:v>250</c:v>
                </c:pt>
                <c:pt idx="29">
                  <c:v>160</c:v>
                </c:pt>
                <c:pt idx="30">
                  <c:v>190</c:v>
                </c:pt>
                <c:pt idx="31">
                  <c:v>190</c:v>
                </c:pt>
                <c:pt idx="32">
                  <c:v>200</c:v>
                </c:pt>
                <c:pt idx="33">
                  <c:v>230</c:v>
                </c:pt>
                <c:pt idx="34">
                  <c:v>230</c:v>
                </c:pt>
                <c:pt idx="35">
                  <c:v>240</c:v>
                </c:pt>
                <c:pt idx="36">
                  <c:v>220</c:v>
                </c:pt>
                <c:pt idx="37">
                  <c:v>130</c:v>
                </c:pt>
                <c:pt idx="38">
                  <c:v>225</c:v>
                </c:pt>
                <c:pt idx="39">
                  <c:v>170</c:v>
                </c:pt>
                <c:pt idx="40">
                  <c:v>200</c:v>
                </c:pt>
                <c:pt idx="41">
                  <c:v>245</c:v>
                </c:pt>
                <c:pt idx="42">
                  <c:v>230</c:v>
                </c:pt>
                <c:pt idx="43">
                  <c:v>260</c:v>
                </c:pt>
                <c:pt idx="44">
                  <c:v>210</c:v>
                </c:pt>
                <c:pt idx="45">
                  <c:v>125</c:v>
                </c:pt>
                <c:pt idx="46">
                  <c:v>240</c:v>
                </c:pt>
                <c:pt idx="47">
                  <c:v>206.27659574468086</c:v>
                </c:pt>
              </c:numCache>
            </c:numRef>
          </c:val>
          <c:extLst>
            <c:ext xmlns:c16="http://schemas.microsoft.com/office/drawing/2014/chart" uri="{C3380CC4-5D6E-409C-BE32-E72D297353CC}">
              <c16:uniqueId val="{00000005-B4E6-499D-AEAA-21EF2D3613EC}"/>
            </c:ext>
          </c:extLst>
        </c:ser>
        <c:ser>
          <c:idx val="11"/>
          <c:order val="6"/>
          <c:tx>
            <c:strRef>
              <c:f>'全体版 (2)'!$AL$2</c:f>
              <c:strCache>
                <c:ptCount val="1"/>
                <c:pt idx="0">
                  <c:v>Ⅰ　管内の市町村の介護保険事業に係るデータ分析等を踏まえた地域課題の把握と支援計画(120点)</c:v>
                </c:pt>
              </c:strCache>
            </c:strRef>
          </c:tx>
          <c:spPr>
            <a:pattFill prst="narHorz">
              <a:fgClr>
                <a:schemeClr val="accent2"/>
              </a:fgClr>
              <a:bgClr>
                <a:schemeClr val="bg1"/>
              </a:bgClr>
            </a:pattFill>
            <a:ln w="6350">
              <a:solidFill>
                <a:schemeClr val="bg1">
                  <a:lumMod val="50000"/>
                </a:schemeClr>
              </a:solidFill>
              <a:prstDash val="solid"/>
            </a:ln>
            <a:effectLst/>
          </c:spPr>
          <c:invertIfNegative val="0"/>
          <c:cat>
            <c:strRef>
              <c:f>'全体版 (2)'!$AK$3:$AK$50</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平均</c:v>
                </c:pt>
              </c:strCache>
            </c:strRef>
          </c:cat>
          <c:val>
            <c:numRef>
              <c:f>'全体版 (2)'!$AL$3:$AL$50</c:f>
              <c:numCache>
                <c:formatCode>General</c:formatCode>
                <c:ptCount val="48"/>
                <c:pt idx="0">
                  <c:v>120</c:v>
                </c:pt>
                <c:pt idx="1">
                  <c:v>120</c:v>
                </c:pt>
                <c:pt idx="2">
                  <c:v>45</c:v>
                </c:pt>
                <c:pt idx="3">
                  <c:v>120</c:v>
                </c:pt>
                <c:pt idx="4">
                  <c:v>60</c:v>
                </c:pt>
                <c:pt idx="5">
                  <c:v>70</c:v>
                </c:pt>
                <c:pt idx="6">
                  <c:v>70</c:v>
                </c:pt>
                <c:pt idx="7">
                  <c:v>120</c:v>
                </c:pt>
                <c:pt idx="8">
                  <c:v>80</c:v>
                </c:pt>
                <c:pt idx="9">
                  <c:v>120</c:v>
                </c:pt>
                <c:pt idx="10">
                  <c:v>80</c:v>
                </c:pt>
                <c:pt idx="11">
                  <c:v>55</c:v>
                </c:pt>
                <c:pt idx="12">
                  <c:v>120</c:v>
                </c:pt>
                <c:pt idx="13">
                  <c:v>120</c:v>
                </c:pt>
                <c:pt idx="14">
                  <c:v>120</c:v>
                </c:pt>
                <c:pt idx="15">
                  <c:v>120</c:v>
                </c:pt>
                <c:pt idx="16">
                  <c:v>120</c:v>
                </c:pt>
                <c:pt idx="17">
                  <c:v>100</c:v>
                </c:pt>
                <c:pt idx="18">
                  <c:v>100</c:v>
                </c:pt>
                <c:pt idx="19">
                  <c:v>120</c:v>
                </c:pt>
                <c:pt idx="20">
                  <c:v>120</c:v>
                </c:pt>
                <c:pt idx="21">
                  <c:v>120</c:v>
                </c:pt>
                <c:pt idx="22">
                  <c:v>100</c:v>
                </c:pt>
                <c:pt idx="23">
                  <c:v>100</c:v>
                </c:pt>
                <c:pt idx="24">
                  <c:v>80</c:v>
                </c:pt>
                <c:pt idx="25">
                  <c:v>90</c:v>
                </c:pt>
                <c:pt idx="26">
                  <c:v>80</c:v>
                </c:pt>
                <c:pt idx="27">
                  <c:v>120</c:v>
                </c:pt>
                <c:pt idx="28">
                  <c:v>100</c:v>
                </c:pt>
                <c:pt idx="29">
                  <c:v>50</c:v>
                </c:pt>
                <c:pt idx="30">
                  <c:v>60</c:v>
                </c:pt>
                <c:pt idx="31">
                  <c:v>100</c:v>
                </c:pt>
                <c:pt idx="32">
                  <c:v>110</c:v>
                </c:pt>
                <c:pt idx="33">
                  <c:v>80</c:v>
                </c:pt>
                <c:pt idx="34">
                  <c:v>10</c:v>
                </c:pt>
                <c:pt idx="35">
                  <c:v>55</c:v>
                </c:pt>
                <c:pt idx="36">
                  <c:v>80</c:v>
                </c:pt>
                <c:pt idx="37">
                  <c:v>120</c:v>
                </c:pt>
                <c:pt idx="38">
                  <c:v>120</c:v>
                </c:pt>
                <c:pt idx="39">
                  <c:v>100</c:v>
                </c:pt>
                <c:pt idx="40">
                  <c:v>60</c:v>
                </c:pt>
                <c:pt idx="41">
                  <c:v>80</c:v>
                </c:pt>
                <c:pt idx="42">
                  <c:v>80</c:v>
                </c:pt>
                <c:pt idx="43">
                  <c:v>120</c:v>
                </c:pt>
                <c:pt idx="44">
                  <c:v>110</c:v>
                </c:pt>
                <c:pt idx="45">
                  <c:v>90</c:v>
                </c:pt>
                <c:pt idx="46">
                  <c:v>120</c:v>
                </c:pt>
                <c:pt idx="47">
                  <c:v>94.361702127659569</c:v>
                </c:pt>
              </c:numCache>
            </c:numRef>
          </c:val>
          <c:extLst>
            <c:ext xmlns:c16="http://schemas.microsoft.com/office/drawing/2014/chart" uri="{C3380CC4-5D6E-409C-BE32-E72D297353CC}">
              <c16:uniqueId val="{00000006-B4E6-499D-AEAA-21EF2D3613EC}"/>
            </c:ext>
          </c:extLst>
        </c:ser>
        <c:dLbls>
          <c:showLegendKey val="0"/>
          <c:showVal val="0"/>
          <c:showCatName val="0"/>
          <c:showSerName val="0"/>
          <c:showPercent val="0"/>
          <c:showBubbleSize val="0"/>
        </c:dLbls>
        <c:gapWidth val="80"/>
        <c:overlap val="100"/>
        <c:axId val="548323672"/>
        <c:axId val="548327608"/>
      </c:barChart>
      <c:lineChart>
        <c:grouping val="standard"/>
        <c:varyColors val="0"/>
        <c:ser>
          <c:idx val="0"/>
          <c:order val="7"/>
          <c:tx>
            <c:strRef>
              <c:f>'全体版 (2)'!$AW$2</c:f>
              <c:strCache>
                <c:ptCount val="1"/>
                <c:pt idx="0">
                  <c:v>合計</c:v>
                </c:pt>
              </c:strCache>
            </c:strRef>
          </c:tx>
          <c:spPr>
            <a:ln w="28575" cap="rnd">
              <a:noFill/>
              <a:round/>
            </a:ln>
            <a:effectLst/>
          </c:spPr>
          <c:marker>
            <c:symbol val="none"/>
          </c:marker>
          <c:dLbls>
            <c:dLbl>
              <c:idx val="47"/>
              <c:numFmt formatCode="#,##0.0_);[Red]\(#,##0.0\)" sourceLinked="0"/>
              <c:spPr>
                <a:noFill/>
                <a:ln>
                  <a:noFill/>
                </a:ln>
                <a:effectLst/>
              </c:spPr>
              <c:txPr>
                <a:bodyPr rot="0" spcFirstLastPara="1" vertOverflow="ellipsis" vert="horz" wrap="square" lIns="38100" tIns="19050" rIns="38100" bIns="19050" anchor="ctr" anchorCtr="1">
                  <a:spAutoFit/>
                </a:bodyPr>
                <a:lstStyle/>
                <a:p>
                  <a:pPr>
                    <a:defRPr sz="700" b="0" i="0" u="none" strike="noStrike" kern="1200" baseline="0">
                      <a:solidFill>
                        <a:sysClr val="windowText" lastClr="000000"/>
                      </a:solidFill>
                      <a:latin typeface="+mn-lt"/>
                      <a:ea typeface="+mn-ea"/>
                      <a:cs typeface="+mn-cs"/>
                    </a:defRPr>
                  </a:pPr>
                  <a:endParaRPr lang="ja-JP"/>
                </a:p>
              </c:txPr>
              <c:dLblPos val="t"/>
              <c:showLegendKey val="0"/>
              <c:showVal val="1"/>
              <c:showCatName val="0"/>
              <c:showSerName val="0"/>
              <c:showPercent val="0"/>
              <c:showBubbleSize val="0"/>
              <c:extLst>
                <c:ext xmlns:c16="http://schemas.microsoft.com/office/drawing/2014/chart" uri="{C3380CC4-5D6E-409C-BE32-E72D297353CC}">
                  <c16:uniqueId val="{00000007-B4E6-499D-AEAA-21EF2D3613EC}"/>
                </c:ext>
              </c:extLst>
            </c:dLbl>
            <c:numFmt formatCode="#,##0_);[Red]\(#,##0\)" sourceLinked="0"/>
            <c:spPr>
              <a:noFill/>
              <a:ln>
                <a:noFill/>
              </a:ln>
              <a:effectLst/>
            </c:spPr>
            <c:txPr>
              <a:bodyPr rot="0" spcFirstLastPara="1" vertOverflow="ellipsis" vert="horz" wrap="square" lIns="38100" tIns="19050" rIns="38100" bIns="19050" anchor="ctr" anchorCtr="1">
                <a:spAutoFit/>
              </a:bodyPr>
              <a:lstStyle/>
              <a:p>
                <a:pPr>
                  <a:defRPr sz="700" b="0" i="0" u="none" strike="noStrike" kern="1200" baseline="0">
                    <a:solidFill>
                      <a:sysClr val="windowText" lastClr="000000"/>
                    </a:solidFill>
                    <a:latin typeface="+mn-lt"/>
                    <a:ea typeface="+mn-ea"/>
                    <a:cs typeface="+mn-cs"/>
                  </a:defRPr>
                </a:pPr>
                <a:endParaRPr lang="ja-JP"/>
              </a:p>
            </c:txPr>
            <c:dLblPos val="t"/>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'全体版 (2)'!$AK$3:$AK$50</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平均</c:v>
                </c:pt>
              </c:strCache>
            </c:strRef>
          </c:cat>
          <c:val>
            <c:numRef>
              <c:f>'全体版 (2)'!$AW$3:$AW$50</c:f>
              <c:numCache>
                <c:formatCode>General</c:formatCode>
                <c:ptCount val="48"/>
                <c:pt idx="0">
                  <c:v>640</c:v>
                </c:pt>
                <c:pt idx="1">
                  <c:v>696</c:v>
                </c:pt>
                <c:pt idx="2">
                  <c:v>592</c:v>
                </c:pt>
                <c:pt idx="3">
                  <c:v>783</c:v>
                </c:pt>
                <c:pt idx="4">
                  <c:v>316</c:v>
                </c:pt>
                <c:pt idx="5">
                  <c:v>582</c:v>
                </c:pt>
                <c:pt idx="6">
                  <c:v>552</c:v>
                </c:pt>
                <c:pt idx="7">
                  <c:v>592</c:v>
                </c:pt>
                <c:pt idx="8">
                  <c:v>590</c:v>
                </c:pt>
                <c:pt idx="9">
                  <c:v>569</c:v>
                </c:pt>
                <c:pt idx="10">
                  <c:v>722</c:v>
                </c:pt>
                <c:pt idx="11">
                  <c:v>481</c:v>
                </c:pt>
                <c:pt idx="12">
                  <c:v>747</c:v>
                </c:pt>
                <c:pt idx="13">
                  <c:v>686</c:v>
                </c:pt>
                <c:pt idx="14">
                  <c:v>729</c:v>
                </c:pt>
                <c:pt idx="15">
                  <c:v>753</c:v>
                </c:pt>
                <c:pt idx="16">
                  <c:v>719</c:v>
                </c:pt>
                <c:pt idx="17">
                  <c:v>605</c:v>
                </c:pt>
                <c:pt idx="18">
                  <c:v>673</c:v>
                </c:pt>
                <c:pt idx="19">
                  <c:v>632</c:v>
                </c:pt>
                <c:pt idx="20">
                  <c:v>749</c:v>
                </c:pt>
                <c:pt idx="21">
                  <c:v>815</c:v>
                </c:pt>
                <c:pt idx="22">
                  <c:v>701</c:v>
                </c:pt>
                <c:pt idx="23">
                  <c:v>756</c:v>
                </c:pt>
                <c:pt idx="24">
                  <c:v>643</c:v>
                </c:pt>
                <c:pt idx="25">
                  <c:v>672</c:v>
                </c:pt>
                <c:pt idx="26">
                  <c:v>746</c:v>
                </c:pt>
                <c:pt idx="27">
                  <c:v>819</c:v>
                </c:pt>
                <c:pt idx="28">
                  <c:v>601</c:v>
                </c:pt>
                <c:pt idx="29">
                  <c:v>539</c:v>
                </c:pt>
                <c:pt idx="30">
                  <c:v>606</c:v>
                </c:pt>
                <c:pt idx="31">
                  <c:v>659</c:v>
                </c:pt>
                <c:pt idx="32">
                  <c:v>695</c:v>
                </c:pt>
                <c:pt idx="33">
                  <c:v>693</c:v>
                </c:pt>
                <c:pt idx="34">
                  <c:v>569</c:v>
                </c:pt>
                <c:pt idx="35">
                  <c:v>572</c:v>
                </c:pt>
                <c:pt idx="36">
                  <c:v>589</c:v>
                </c:pt>
                <c:pt idx="37">
                  <c:v>551</c:v>
                </c:pt>
                <c:pt idx="38">
                  <c:v>831</c:v>
                </c:pt>
                <c:pt idx="39">
                  <c:v>600</c:v>
                </c:pt>
                <c:pt idx="40">
                  <c:v>702</c:v>
                </c:pt>
                <c:pt idx="41">
                  <c:v>801</c:v>
                </c:pt>
                <c:pt idx="42">
                  <c:v>757</c:v>
                </c:pt>
                <c:pt idx="43">
                  <c:v>860</c:v>
                </c:pt>
                <c:pt idx="44">
                  <c:v>621</c:v>
                </c:pt>
                <c:pt idx="45">
                  <c:v>634</c:v>
                </c:pt>
                <c:pt idx="46">
                  <c:v>633</c:v>
                </c:pt>
                <c:pt idx="47">
                  <c:v>661.12765957446811</c:v>
                </c:pt>
              </c:numCache>
            </c:numRef>
          </c:val>
          <c:smooth val="0"/>
          <c:extLst>
            <c:ext xmlns:c16="http://schemas.microsoft.com/office/drawing/2014/chart" uri="{C3380CC4-5D6E-409C-BE32-E72D297353CC}">
              <c16:uniqueId val="{00000008-B4E6-499D-AEAA-21EF2D3613EC}"/>
            </c:ext>
          </c:extLst>
        </c:ser>
        <c:ser>
          <c:idx val="12"/>
          <c:order val="8"/>
          <c:tx>
            <c:strRef>
              <c:f>'全体版 (2)'!$AX$2</c:f>
              <c:strCache>
                <c:ptCount val="1"/>
                <c:pt idx="0">
                  <c:v>平均</c:v>
                </c:pt>
              </c:strCache>
            </c:strRef>
          </c:tx>
          <c:spPr>
            <a:ln w="19050" cap="rnd">
              <a:solidFill>
                <a:srgbClr val="FF0000"/>
              </a:solidFill>
              <a:prstDash val="sysDash"/>
              <a:round/>
            </a:ln>
            <a:effectLst/>
          </c:spPr>
          <c:marker>
            <c:symbol val="none"/>
          </c:marker>
          <c:cat>
            <c:strRef>
              <c:f>'全体版 (2)'!$AK$3:$AK$50</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平均</c:v>
                </c:pt>
              </c:strCache>
            </c:strRef>
          </c:cat>
          <c:val>
            <c:numRef>
              <c:f>'全体版 (2)'!$AX$3:$AX$50</c:f>
              <c:numCache>
                <c:formatCode>General</c:formatCode>
                <c:ptCount val="48"/>
                <c:pt idx="0">
                  <c:v>661.12765957446811</c:v>
                </c:pt>
                <c:pt idx="1">
                  <c:v>661.12765957446811</c:v>
                </c:pt>
                <c:pt idx="2">
                  <c:v>661.12765957446811</c:v>
                </c:pt>
                <c:pt idx="3">
                  <c:v>661.12765957446811</c:v>
                </c:pt>
                <c:pt idx="4">
                  <c:v>661.12765957446811</c:v>
                </c:pt>
                <c:pt idx="5">
                  <c:v>661.12765957446811</c:v>
                </c:pt>
                <c:pt idx="6">
                  <c:v>661.12765957446811</c:v>
                </c:pt>
                <c:pt idx="7">
                  <c:v>661.12765957446811</c:v>
                </c:pt>
                <c:pt idx="8">
                  <c:v>661.12765957446811</c:v>
                </c:pt>
                <c:pt idx="9">
                  <c:v>661.12765957446811</c:v>
                </c:pt>
                <c:pt idx="10">
                  <c:v>661.12765957446811</c:v>
                </c:pt>
                <c:pt idx="11">
                  <c:v>661.12765957446811</c:v>
                </c:pt>
                <c:pt idx="12">
                  <c:v>661.12765957446811</c:v>
                </c:pt>
                <c:pt idx="13">
                  <c:v>661.12765957446811</c:v>
                </c:pt>
                <c:pt idx="14">
                  <c:v>661.12765957446811</c:v>
                </c:pt>
                <c:pt idx="15">
                  <c:v>661.12765957446811</c:v>
                </c:pt>
                <c:pt idx="16">
                  <c:v>661.12765957446811</c:v>
                </c:pt>
                <c:pt idx="17">
                  <c:v>661.12765957446811</c:v>
                </c:pt>
                <c:pt idx="18">
                  <c:v>661.12765957446811</c:v>
                </c:pt>
                <c:pt idx="19">
                  <c:v>661.12765957446811</c:v>
                </c:pt>
                <c:pt idx="20">
                  <c:v>661.12765957446811</c:v>
                </c:pt>
                <c:pt idx="21">
                  <c:v>661.12765957446811</c:v>
                </c:pt>
                <c:pt idx="22">
                  <c:v>661.12765957446811</c:v>
                </c:pt>
                <c:pt idx="23">
                  <c:v>661.12765957446811</c:v>
                </c:pt>
                <c:pt idx="24">
                  <c:v>661.12765957446811</c:v>
                </c:pt>
                <c:pt idx="25">
                  <c:v>661.12765957446811</c:v>
                </c:pt>
                <c:pt idx="26">
                  <c:v>661.12765957446811</c:v>
                </c:pt>
                <c:pt idx="27">
                  <c:v>661.12765957446811</c:v>
                </c:pt>
                <c:pt idx="28">
                  <c:v>661.12765957446811</c:v>
                </c:pt>
                <c:pt idx="29">
                  <c:v>661.12765957446811</c:v>
                </c:pt>
                <c:pt idx="30">
                  <c:v>661.12765957446811</c:v>
                </c:pt>
                <c:pt idx="31">
                  <c:v>661.12765957446811</c:v>
                </c:pt>
                <c:pt idx="32">
                  <c:v>661.12765957446811</c:v>
                </c:pt>
                <c:pt idx="33">
                  <c:v>661.12765957446811</c:v>
                </c:pt>
                <c:pt idx="34">
                  <c:v>661.12765957446811</c:v>
                </c:pt>
                <c:pt idx="35">
                  <c:v>661.12765957446811</c:v>
                </c:pt>
                <c:pt idx="36">
                  <c:v>661.12765957446811</c:v>
                </c:pt>
                <c:pt idx="37">
                  <c:v>661.12765957446811</c:v>
                </c:pt>
                <c:pt idx="38">
                  <c:v>661.12765957446811</c:v>
                </c:pt>
                <c:pt idx="39">
                  <c:v>661.12765957446811</c:v>
                </c:pt>
                <c:pt idx="40">
                  <c:v>661.12765957446811</c:v>
                </c:pt>
                <c:pt idx="41">
                  <c:v>661.12765957446811</c:v>
                </c:pt>
                <c:pt idx="42">
                  <c:v>661.12765957446811</c:v>
                </c:pt>
                <c:pt idx="43">
                  <c:v>661.12765957446811</c:v>
                </c:pt>
                <c:pt idx="44">
                  <c:v>661.12765957446811</c:v>
                </c:pt>
                <c:pt idx="45">
                  <c:v>661.12765957446811</c:v>
                </c:pt>
                <c:pt idx="46">
                  <c:v>661.12765957446811</c:v>
                </c:pt>
                <c:pt idx="47">
                  <c:v>661.12765957446811</c:v>
                </c:pt>
              </c:numCache>
            </c:numRef>
          </c:val>
          <c:smooth val="0"/>
          <c:extLst>
            <c:ext xmlns:c16="http://schemas.microsoft.com/office/drawing/2014/chart" uri="{C3380CC4-5D6E-409C-BE32-E72D297353CC}">
              <c16:uniqueId val="{00000009-B4E6-499D-AEAA-21EF2D3613EC}"/>
            </c:ext>
          </c:extLst>
        </c:ser>
        <c:dLbls>
          <c:showLegendKey val="0"/>
          <c:showVal val="0"/>
          <c:showCatName val="0"/>
          <c:showSerName val="0"/>
          <c:showPercent val="0"/>
          <c:showBubbleSize val="0"/>
        </c:dLbls>
        <c:marker val="1"/>
        <c:smooth val="0"/>
        <c:axId val="548323672"/>
        <c:axId val="548327608"/>
      </c:lineChart>
      <c:catAx>
        <c:axId val="548323672"/>
        <c:scaling>
          <c:orientation val="minMax"/>
        </c:scaling>
        <c:delete val="0"/>
        <c:axPos val="b"/>
        <c:numFmt formatCode="General" sourceLinked="1"/>
        <c:majorTickMark val="none"/>
        <c:minorTickMark val="none"/>
        <c:tickLblPos val="nextTo"/>
        <c:spPr>
          <a:noFill/>
          <a:ln w="9525" cap="flat" cmpd="sng" algn="ctr">
            <a:solidFill>
              <a:schemeClr val="bg1">
                <a:lumMod val="50000"/>
              </a:schemeClr>
            </a:solidFill>
            <a:round/>
          </a:ln>
          <a:effectLst/>
        </c:spPr>
        <c:txPr>
          <a:bodyPr rot="0" spcFirstLastPara="1" vertOverflow="ellipsis" vert="eaVert" wrap="square" anchor="ctr" anchorCtr="1"/>
          <a:lstStyle/>
          <a:p>
            <a:pPr>
              <a:defRPr sz="900" b="0" i="0" u="none" strike="noStrike" kern="1200" baseline="0">
                <a:solidFill>
                  <a:schemeClr val="tx1"/>
                </a:solidFill>
                <a:latin typeface="+mn-lt"/>
                <a:ea typeface="+mn-ea"/>
                <a:cs typeface="+mn-cs"/>
              </a:defRPr>
            </a:pPr>
            <a:endParaRPr lang="ja-JP"/>
          </a:p>
        </c:txPr>
        <c:crossAx val="548327608"/>
        <c:crosses val="autoZero"/>
        <c:auto val="1"/>
        <c:lblAlgn val="ctr"/>
        <c:lblOffset val="100"/>
        <c:noMultiLvlLbl val="0"/>
      </c:catAx>
      <c:valAx>
        <c:axId val="548327608"/>
        <c:scaling>
          <c:orientation val="minMax"/>
        </c:scaling>
        <c:delete val="0"/>
        <c:axPos val="l"/>
        <c:majorGridlines>
          <c:spPr>
            <a:ln w="9525" cap="flat" cmpd="sng" algn="ctr">
              <a:solidFill>
                <a:schemeClr val="tx1">
                  <a:lumMod val="15000"/>
                  <a:lumOff val="85000"/>
                </a:schemeClr>
              </a:solidFill>
              <a:round/>
            </a:ln>
            <a:effectLst/>
          </c:spPr>
        </c:majorGridlines>
        <c:numFmt formatCode="#,##0_);[Red]\(#,##0\)" sourceLinked="0"/>
        <c:majorTickMark val="none"/>
        <c:minorTickMark val="none"/>
        <c:tickLblPos val="nextTo"/>
        <c:spPr>
          <a:noFill/>
          <a:ln w="9525">
            <a:solidFill>
              <a:schemeClr val="bg1">
                <a:lumMod val="50000"/>
              </a:schemeClr>
            </a:solidFill>
          </a:ln>
          <a:effectLst/>
        </c:spPr>
        <c:txPr>
          <a:bodyPr rot="-60000000" spcFirstLastPara="1" vertOverflow="ellipsis" vert="horz" wrap="square" anchor="ctr" anchorCtr="1"/>
          <a:lstStyle/>
          <a:p>
            <a:pPr>
              <a:defRPr sz="800" b="0" i="0" u="none" strike="noStrike" kern="1200" baseline="0">
                <a:solidFill>
                  <a:schemeClr val="tx1"/>
                </a:solidFill>
                <a:latin typeface="+mn-lt"/>
                <a:ea typeface="+mn-ea"/>
                <a:cs typeface="+mn-cs"/>
              </a:defRPr>
            </a:pPr>
            <a:endParaRPr lang="ja-JP"/>
          </a:p>
        </c:txPr>
        <c:crossAx val="548323672"/>
        <c:crosses val="autoZero"/>
        <c:crossBetween val="between"/>
      </c:valAx>
    </c:plotArea>
    <c:legend>
      <c:legendPos val="b"/>
      <c:legendEntry>
        <c:idx val="7"/>
        <c:delete val="1"/>
      </c:legendEntry>
      <c:legendEntry>
        <c:idx val="8"/>
        <c:delete val="1"/>
      </c:legendEntry>
      <c:layout>
        <c:manualLayout>
          <c:xMode val="edge"/>
          <c:yMode val="edge"/>
          <c:x val="0.21471896177942129"/>
          <c:y val="0.66101536240676195"/>
          <c:w val="0.64941909165651623"/>
          <c:h val="0.25815204210126008"/>
        </c:manualLayout>
      </c:layout>
      <c:overlay val="0"/>
      <c:txPr>
        <a:bodyPr/>
        <a:lstStyle/>
        <a:p>
          <a:pPr>
            <a:defRPr sz="700">
              <a:solidFill>
                <a:schemeClr val="tx1">
                  <a:lumMod val="65000"/>
                  <a:lumOff val="35000"/>
                </a:schemeClr>
              </a:solidFill>
            </a:defRPr>
          </a:pPr>
          <a:endParaRPr lang="ja-JP"/>
        </a:p>
      </c:txPr>
    </c:legend>
    <c:plotVisOnly val="1"/>
    <c:dispBlanksAs val="gap"/>
    <c:showDLblsOverMax val="0"/>
    <c:extLst/>
  </c:chart>
  <c:spPr>
    <a:noFill/>
    <a:ln w="3175" cap="flat" cmpd="sng" algn="ctr">
      <a:noFill/>
      <a:round/>
    </a:ln>
    <a:effectLst/>
  </c:spPr>
  <c:txPr>
    <a:bodyPr/>
    <a:lstStyle/>
    <a:p>
      <a:pPr>
        <a:defRPr/>
      </a:pPr>
      <a:endParaRPr lang="ja-JP"/>
    </a:p>
  </c:txPr>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200" b="0" i="0" u="none" strike="noStrike" kern="1200" spc="0" baseline="0">
                <a:solidFill>
                  <a:schemeClr val="tx1">
                    <a:lumMod val="65000"/>
                    <a:lumOff val="35000"/>
                  </a:schemeClr>
                </a:solidFill>
                <a:latin typeface="+mn-lt"/>
                <a:ea typeface="+mn-ea"/>
                <a:cs typeface="+mn-cs"/>
              </a:defRPr>
            </a:pPr>
            <a:r>
              <a:rPr lang="ja-JP" altLang="en-US" sz="1200"/>
              <a:t>都道府県別交付額（千円）</a:t>
            </a:r>
          </a:p>
        </c:rich>
      </c:tx>
      <c:layout>
        <c:manualLayout>
          <c:xMode val="edge"/>
          <c:yMode val="edge"/>
          <c:x val="0.39748216362535799"/>
          <c:y val="4.4213952118974283E-2"/>
        </c:manualLayout>
      </c:layout>
      <c:overlay val="0"/>
      <c:spPr>
        <a:noFill/>
        <a:ln>
          <a:noFill/>
        </a:ln>
        <a:effectLst/>
      </c:spPr>
      <c:txPr>
        <a:bodyPr rot="0" spcFirstLastPara="1" vertOverflow="ellipsis" vert="horz" wrap="square" anchor="ctr" anchorCtr="1"/>
        <a:lstStyle/>
        <a:p>
          <a:pPr>
            <a:defRPr sz="1200" b="0" i="0" u="none" strike="noStrike" kern="1200" spc="0" baseline="0">
              <a:solidFill>
                <a:schemeClr val="tx1">
                  <a:lumMod val="65000"/>
                  <a:lumOff val="35000"/>
                </a:schemeClr>
              </a:solidFill>
              <a:latin typeface="+mn-lt"/>
              <a:ea typeface="+mn-ea"/>
              <a:cs typeface="+mn-cs"/>
            </a:defRPr>
          </a:pPr>
          <a:endParaRPr lang="ja-JP"/>
        </a:p>
      </c:txPr>
    </c:title>
    <c:autoTitleDeleted val="0"/>
    <c:plotArea>
      <c:layout>
        <c:manualLayout>
          <c:layoutTarget val="inner"/>
          <c:xMode val="edge"/>
          <c:yMode val="edge"/>
          <c:x val="4.104504733441941E-2"/>
          <c:y val="0.11636149766136607"/>
          <c:w val="0.93948833259295361"/>
          <c:h val="0.69474084148496795"/>
        </c:manualLayout>
      </c:layout>
      <c:barChart>
        <c:barDir val="col"/>
        <c:grouping val="stacked"/>
        <c:varyColors val="0"/>
        <c:ser>
          <c:idx val="1"/>
          <c:order val="2"/>
          <c:tx>
            <c:strRef>
              <c:f>交付額!$G$10</c:f>
              <c:strCache>
                <c:ptCount val="1"/>
                <c:pt idx="0">
                  <c:v>保険者機能強化推進交付金（千円）</c:v>
                </c:pt>
              </c:strCache>
            </c:strRef>
          </c:tx>
          <c:spPr>
            <a:solidFill>
              <a:schemeClr val="accent6"/>
            </a:solidFill>
            <a:ln w="6350">
              <a:solidFill>
                <a:schemeClr val="bg1">
                  <a:lumMod val="50000"/>
                </a:schemeClr>
              </a:solidFill>
            </a:ln>
            <a:effectLst/>
          </c:spPr>
          <c:invertIfNegative val="0"/>
          <c:cat>
            <c:strRef>
              <c:f>交付額!$F$11:$F$58</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平均</c:v>
                </c:pt>
              </c:strCache>
            </c:strRef>
          </c:cat>
          <c:val>
            <c:numRef>
              <c:f>交付額!$G$11:$G$58</c:f>
              <c:numCache>
                <c:formatCode>General</c:formatCode>
                <c:ptCount val="48"/>
                <c:pt idx="0">
                  <c:v>12070</c:v>
                </c:pt>
                <c:pt idx="1">
                  <c:v>19871</c:v>
                </c:pt>
                <c:pt idx="2">
                  <c:v>13954</c:v>
                </c:pt>
                <c:pt idx="3">
                  <c:v>24134</c:v>
                </c:pt>
                <c:pt idx="4">
                  <c:v>8800</c:v>
                </c:pt>
                <c:pt idx="5">
                  <c:v>20364</c:v>
                </c:pt>
                <c:pt idx="6">
                  <c:v>18735</c:v>
                </c:pt>
                <c:pt idx="7">
                  <c:v>20152</c:v>
                </c:pt>
                <c:pt idx="8">
                  <c:v>11200</c:v>
                </c:pt>
                <c:pt idx="9">
                  <c:v>18099</c:v>
                </c:pt>
                <c:pt idx="10">
                  <c:v>33332</c:v>
                </c:pt>
                <c:pt idx="11">
                  <c:v>15706</c:v>
                </c:pt>
                <c:pt idx="12">
                  <c:v>36295</c:v>
                </c:pt>
                <c:pt idx="13">
                  <c:v>26137</c:v>
                </c:pt>
                <c:pt idx="14">
                  <c:v>26559</c:v>
                </c:pt>
                <c:pt idx="15">
                  <c:v>37546</c:v>
                </c:pt>
                <c:pt idx="16">
                  <c:v>15017</c:v>
                </c:pt>
                <c:pt idx="17">
                  <c:v>21086</c:v>
                </c:pt>
                <c:pt idx="18">
                  <c:v>18348</c:v>
                </c:pt>
                <c:pt idx="19">
                  <c:v>21950</c:v>
                </c:pt>
                <c:pt idx="20">
                  <c:v>15870</c:v>
                </c:pt>
                <c:pt idx="21">
                  <c:v>35317</c:v>
                </c:pt>
                <c:pt idx="22">
                  <c:v>16133</c:v>
                </c:pt>
                <c:pt idx="23">
                  <c:v>7824</c:v>
                </c:pt>
                <c:pt idx="24">
                  <c:v>28863</c:v>
                </c:pt>
                <c:pt idx="25">
                  <c:v>23369</c:v>
                </c:pt>
                <c:pt idx="26">
                  <c:v>21210</c:v>
                </c:pt>
                <c:pt idx="27">
                  <c:v>21727</c:v>
                </c:pt>
                <c:pt idx="28">
                  <c:v>6516</c:v>
                </c:pt>
                <c:pt idx="29">
                  <c:v>16431</c:v>
                </c:pt>
                <c:pt idx="30">
                  <c:v>16579</c:v>
                </c:pt>
                <c:pt idx="31">
                  <c:v>21518</c:v>
                </c:pt>
                <c:pt idx="32">
                  <c:v>30463</c:v>
                </c:pt>
                <c:pt idx="33">
                  <c:v>19757</c:v>
                </c:pt>
                <c:pt idx="34">
                  <c:v>5379</c:v>
                </c:pt>
                <c:pt idx="35">
                  <c:v>15551</c:v>
                </c:pt>
                <c:pt idx="36">
                  <c:v>21363</c:v>
                </c:pt>
                <c:pt idx="37">
                  <c:v>16480</c:v>
                </c:pt>
                <c:pt idx="38">
                  <c:v>36873</c:v>
                </c:pt>
                <c:pt idx="39">
                  <c:v>21371</c:v>
                </c:pt>
                <c:pt idx="40">
                  <c:v>27061</c:v>
                </c:pt>
                <c:pt idx="41">
                  <c:v>32915</c:v>
                </c:pt>
                <c:pt idx="42">
                  <c:v>29436</c:v>
                </c:pt>
                <c:pt idx="43">
                  <c:v>25029</c:v>
                </c:pt>
                <c:pt idx="44">
                  <c:v>7380</c:v>
                </c:pt>
                <c:pt idx="45">
                  <c:v>30601</c:v>
                </c:pt>
                <c:pt idx="46">
                  <c:v>29629</c:v>
                </c:pt>
                <c:pt idx="47">
                  <c:v>21276.59574468085</c:v>
                </c:pt>
              </c:numCache>
            </c:numRef>
          </c:val>
          <c:extLst>
            <c:ext xmlns:c16="http://schemas.microsoft.com/office/drawing/2014/chart" uri="{C3380CC4-5D6E-409C-BE32-E72D297353CC}">
              <c16:uniqueId val="{00000000-B8EE-467B-884B-5B24CE299D45}"/>
            </c:ext>
          </c:extLst>
        </c:ser>
        <c:ser>
          <c:idx val="2"/>
          <c:order val="3"/>
          <c:tx>
            <c:strRef>
              <c:f>交付額!$I$10</c:f>
              <c:strCache>
                <c:ptCount val="1"/>
                <c:pt idx="0">
                  <c:v>介護保険保険者努力支援交付金（千円）</c:v>
                </c:pt>
              </c:strCache>
            </c:strRef>
          </c:tx>
          <c:spPr>
            <a:solidFill>
              <a:srgbClr val="0070C0"/>
            </a:solidFill>
            <a:ln w="6350">
              <a:solidFill>
                <a:schemeClr val="bg1">
                  <a:lumMod val="50000"/>
                </a:schemeClr>
              </a:solidFill>
            </a:ln>
            <a:effectLst/>
          </c:spPr>
          <c:invertIfNegative val="0"/>
          <c:val>
            <c:numRef>
              <c:f>交付額!$I$11:$I$58</c:f>
              <c:numCache>
                <c:formatCode>General</c:formatCode>
                <c:ptCount val="48"/>
                <c:pt idx="0">
                  <c:v>12363</c:v>
                </c:pt>
                <c:pt idx="1">
                  <c:v>12363</c:v>
                </c:pt>
                <c:pt idx="2">
                  <c:v>0</c:v>
                </c:pt>
                <c:pt idx="3">
                  <c:v>21712</c:v>
                </c:pt>
                <c:pt idx="4">
                  <c:v>3366</c:v>
                </c:pt>
                <c:pt idx="5">
                  <c:v>18338</c:v>
                </c:pt>
                <c:pt idx="6">
                  <c:v>4727</c:v>
                </c:pt>
                <c:pt idx="7">
                  <c:v>7771</c:v>
                </c:pt>
                <c:pt idx="8">
                  <c:v>11957</c:v>
                </c:pt>
                <c:pt idx="9">
                  <c:v>16048</c:v>
                </c:pt>
                <c:pt idx="10">
                  <c:v>44208</c:v>
                </c:pt>
                <c:pt idx="11">
                  <c:v>14963</c:v>
                </c:pt>
                <c:pt idx="12">
                  <c:v>140020</c:v>
                </c:pt>
                <c:pt idx="13">
                  <c:v>21940</c:v>
                </c:pt>
                <c:pt idx="14">
                  <c:v>35871</c:v>
                </c:pt>
                <c:pt idx="15">
                  <c:v>35519</c:v>
                </c:pt>
                <c:pt idx="16">
                  <c:v>15081</c:v>
                </c:pt>
                <c:pt idx="17">
                  <c:v>10249</c:v>
                </c:pt>
                <c:pt idx="18">
                  <c:v>6979</c:v>
                </c:pt>
                <c:pt idx="19">
                  <c:v>6581</c:v>
                </c:pt>
                <c:pt idx="20">
                  <c:v>3547</c:v>
                </c:pt>
                <c:pt idx="21">
                  <c:v>68454</c:v>
                </c:pt>
                <c:pt idx="22">
                  <c:v>0</c:v>
                </c:pt>
                <c:pt idx="23">
                  <c:v>13487</c:v>
                </c:pt>
                <c:pt idx="24">
                  <c:v>9371</c:v>
                </c:pt>
                <c:pt idx="25">
                  <c:v>22238</c:v>
                </c:pt>
                <c:pt idx="26">
                  <c:v>2733</c:v>
                </c:pt>
                <c:pt idx="27">
                  <c:v>23998</c:v>
                </c:pt>
                <c:pt idx="28">
                  <c:v>5232</c:v>
                </c:pt>
                <c:pt idx="29">
                  <c:v>9641</c:v>
                </c:pt>
                <c:pt idx="30">
                  <c:v>17384</c:v>
                </c:pt>
                <c:pt idx="31">
                  <c:v>19976</c:v>
                </c:pt>
                <c:pt idx="32">
                  <c:v>35581</c:v>
                </c:pt>
                <c:pt idx="33">
                  <c:v>3372</c:v>
                </c:pt>
                <c:pt idx="34">
                  <c:v>6797</c:v>
                </c:pt>
                <c:pt idx="35">
                  <c:v>16025</c:v>
                </c:pt>
                <c:pt idx="36">
                  <c:v>20279</c:v>
                </c:pt>
                <c:pt idx="37">
                  <c:v>6908</c:v>
                </c:pt>
                <c:pt idx="38">
                  <c:v>28721</c:v>
                </c:pt>
                <c:pt idx="39">
                  <c:v>7955</c:v>
                </c:pt>
                <c:pt idx="40">
                  <c:v>23604</c:v>
                </c:pt>
                <c:pt idx="41">
                  <c:v>30576</c:v>
                </c:pt>
                <c:pt idx="42">
                  <c:v>23728</c:v>
                </c:pt>
                <c:pt idx="43">
                  <c:v>26818</c:v>
                </c:pt>
                <c:pt idx="44">
                  <c:v>0</c:v>
                </c:pt>
                <c:pt idx="45">
                  <c:v>77819</c:v>
                </c:pt>
                <c:pt idx="46">
                  <c:v>55700</c:v>
                </c:pt>
                <c:pt idx="47">
                  <c:v>21276.59574468085</c:v>
                </c:pt>
              </c:numCache>
            </c:numRef>
          </c:val>
          <c:extLst>
            <c:ext xmlns:c16="http://schemas.microsoft.com/office/drawing/2014/chart" uri="{C3380CC4-5D6E-409C-BE32-E72D297353CC}">
              <c16:uniqueId val="{00000001-B8EE-467B-884B-5B24CE299D45}"/>
            </c:ext>
          </c:extLst>
        </c:ser>
        <c:dLbls>
          <c:showLegendKey val="0"/>
          <c:showVal val="0"/>
          <c:showCatName val="0"/>
          <c:showSerName val="0"/>
          <c:showPercent val="0"/>
          <c:showBubbleSize val="0"/>
        </c:dLbls>
        <c:gapWidth val="150"/>
        <c:overlap val="100"/>
        <c:axId val="548323672"/>
        <c:axId val="548327608"/>
      </c:barChart>
      <c:lineChart>
        <c:grouping val="standard"/>
        <c:varyColors val="0"/>
        <c:ser>
          <c:idx val="3"/>
          <c:order val="0"/>
          <c:tx>
            <c:strRef>
              <c:f>交付額!$K$10</c:f>
              <c:strCache>
                <c:ptCount val="1"/>
                <c:pt idx="0">
                  <c:v>都道府県別交付額（千円）</c:v>
                </c:pt>
              </c:strCache>
            </c:strRef>
          </c:tx>
          <c:spPr>
            <a:ln w="28575" cap="rnd">
              <a:noFill/>
              <a:round/>
            </a:ln>
            <a:effectLst/>
          </c:spPr>
          <c:marker>
            <c:symbol val="none"/>
          </c:marker>
          <c:dLbls>
            <c:dLbl>
              <c:idx val="2"/>
              <c:layout>
                <c:manualLayout>
                  <c:x val="-2.8438604650072846E-2"/>
                  <c:y val="-1.3868033438686995E-2"/>
                </c:manualLayout>
              </c:layout>
              <c:dLblPos val="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2-B8EE-467B-884B-5B24CE299D45}"/>
                </c:ext>
              </c:extLst>
            </c:dLbl>
            <c:dLbl>
              <c:idx val="4"/>
              <c:layout>
                <c:manualLayout>
                  <c:x val="-2.8438604650072846E-2"/>
                  <c:y val="-1.6004035193235993E-2"/>
                </c:manualLayout>
              </c:layout>
              <c:dLblPos val="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3-B8EE-467B-884B-5B24CE299D45}"/>
                </c:ext>
              </c:extLst>
            </c:dLbl>
            <c:dLbl>
              <c:idx val="6"/>
              <c:layout>
                <c:manualLayout>
                  <c:x val="-3.1253483984334481E-2"/>
                  <c:y val="-1.575802640055261E-2"/>
                </c:manualLayout>
              </c:layout>
              <c:dLblPos val="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4-B8EE-467B-884B-5B24CE299D45}"/>
                </c:ext>
              </c:extLst>
            </c:dLbl>
            <c:dLbl>
              <c:idx val="7"/>
              <c:layout>
                <c:manualLayout>
                  <c:x val="-2.4906312274282295E-2"/>
                  <c:y val="-1.8228889819962353E-2"/>
                </c:manualLayout>
              </c:layout>
              <c:dLblPos val="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5-B8EE-467B-884B-5B24CE299D45}"/>
                </c:ext>
              </c:extLst>
            </c:dLbl>
            <c:dLbl>
              <c:idx val="8"/>
              <c:layout>
                <c:manualLayout>
                  <c:x val="-3.0593862204883009E-2"/>
                  <c:y val="-1.8228889819962277E-2"/>
                </c:manualLayout>
              </c:layout>
              <c:dLblPos val="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6-B8EE-467B-884B-5B24CE299D45}"/>
                </c:ext>
              </c:extLst>
            </c:dLbl>
            <c:dLbl>
              <c:idx val="9"/>
              <c:layout>
                <c:manualLayout>
                  <c:x val="-3.4580462623528374E-2"/>
                  <c:y val="-2.0375354060966761E-2"/>
                </c:manualLayout>
              </c:layout>
              <c:dLblPos val="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7-B8EE-467B-884B-5B24CE299D45}"/>
                </c:ext>
              </c:extLst>
            </c:dLbl>
            <c:dLbl>
              <c:idx val="16"/>
              <c:layout>
                <c:manualLayout>
                  <c:x val="-2.7936128592452817E-2"/>
                  <c:y val="-1.6082425578958105E-2"/>
                </c:manualLayout>
              </c:layout>
              <c:dLblPos val="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8-B8EE-467B-884B-5B24CE299D45}"/>
                </c:ext>
              </c:extLst>
            </c:dLbl>
            <c:dLbl>
              <c:idx val="17"/>
              <c:layout>
                <c:manualLayout>
                  <c:x val="-2.9264995398667889E-2"/>
                  <c:y val="-3.9693532230005643E-2"/>
                </c:manualLayout>
              </c:layout>
              <c:dLblPos val="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9-B8EE-467B-884B-5B24CE299D45}"/>
                </c:ext>
              </c:extLst>
            </c:dLbl>
            <c:dLbl>
              <c:idx val="18"/>
              <c:layout>
                <c:manualLayout>
                  <c:x val="-2.6607261786237648E-2"/>
                  <c:y val="-2.0375354060966761E-2"/>
                </c:manualLayout>
              </c:layout>
              <c:dLblPos val="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A-B8EE-467B-884B-5B24CE299D45}"/>
                </c:ext>
              </c:extLst>
            </c:dLbl>
            <c:dLbl>
              <c:idx val="22"/>
              <c:layout>
                <c:manualLayout>
                  <c:x val="-2.6607261786237745E-2"/>
                  <c:y val="-1.1789497096949366E-2"/>
                </c:manualLayout>
              </c:layout>
              <c:dLblPos val="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B-B8EE-467B-884B-5B24CE299D45}"/>
                </c:ext>
              </c:extLst>
            </c:dLbl>
            <c:dLbl>
              <c:idx val="29"/>
              <c:layout>
                <c:manualLayout>
                  <c:x val="-3.2611001945526331E-2"/>
                  <c:y val="-1.9964362069450986E-2"/>
                </c:manualLayout>
              </c:layout>
              <c:dLblPos val="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C-B8EE-467B-884B-5B24CE299D45}"/>
                </c:ext>
              </c:extLst>
            </c:dLbl>
            <c:dLbl>
              <c:idx val="30"/>
              <c:layout>
                <c:manualLayout>
                  <c:x val="-3.2611001945526429E-2"/>
                  <c:y val="-2.4170697738349362E-2"/>
                </c:manualLayout>
              </c:layout>
              <c:dLblPos val="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D-B8EE-467B-884B-5B24CE299D45}"/>
                </c:ext>
              </c:extLst>
            </c:dLbl>
            <c:dLbl>
              <c:idx val="43"/>
              <c:layout>
                <c:manualLayout>
                  <c:x val="-1.9962927755162046E-2"/>
                  <c:y val="-1.6082425578958025E-2"/>
                </c:manualLayout>
              </c:layout>
              <c:dLblPos val="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E-B8EE-467B-884B-5B24CE299D45}"/>
                </c:ext>
              </c:extLst>
            </c:dLbl>
            <c:numFmt formatCode="#,##0_);[Red]\(#,##0\)" sourceLinked="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solidFill>
                    <a:latin typeface="+mn-lt"/>
                    <a:ea typeface="+mn-ea"/>
                    <a:cs typeface="+mn-cs"/>
                  </a:defRPr>
                </a:pPr>
                <a:endParaRPr lang="ja-JP"/>
              </a:p>
            </c:txPr>
            <c:dLblPos val="t"/>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val>
            <c:numRef>
              <c:f>交付額!$K$11:$K$58</c:f>
              <c:numCache>
                <c:formatCode>General</c:formatCode>
                <c:ptCount val="48"/>
                <c:pt idx="0">
                  <c:v>24433</c:v>
                </c:pt>
                <c:pt idx="1">
                  <c:v>32234</c:v>
                </c:pt>
                <c:pt idx="2">
                  <c:v>13954</c:v>
                </c:pt>
                <c:pt idx="3">
                  <c:v>45846</c:v>
                </c:pt>
                <c:pt idx="4">
                  <c:v>12166</c:v>
                </c:pt>
                <c:pt idx="5">
                  <c:v>38702</c:v>
                </c:pt>
                <c:pt idx="6">
                  <c:v>23462</c:v>
                </c:pt>
                <c:pt idx="7">
                  <c:v>27923</c:v>
                </c:pt>
                <c:pt idx="8">
                  <c:v>23157</c:v>
                </c:pt>
                <c:pt idx="9">
                  <c:v>34147</c:v>
                </c:pt>
                <c:pt idx="10">
                  <c:v>77540</c:v>
                </c:pt>
                <c:pt idx="11">
                  <c:v>30669</c:v>
                </c:pt>
                <c:pt idx="12">
                  <c:v>176315</c:v>
                </c:pt>
                <c:pt idx="13">
                  <c:v>48077</c:v>
                </c:pt>
                <c:pt idx="14">
                  <c:v>62430</c:v>
                </c:pt>
                <c:pt idx="15">
                  <c:v>73065</c:v>
                </c:pt>
                <c:pt idx="16">
                  <c:v>30098</c:v>
                </c:pt>
                <c:pt idx="17">
                  <c:v>31335</c:v>
                </c:pt>
                <c:pt idx="18">
                  <c:v>25327</c:v>
                </c:pt>
                <c:pt idx="19">
                  <c:v>28531</c:v>
                </c:pt>
                <c:pt idx="20">
                  <c:v>19417</c:v>
                </c:pt>
                <c:pt idx="21">
                  <c:v>103771</c:v>
                </c:pt>
                <c:pt idx="22">
                  <c:v>16133</c:v>
                </c:pt>
                <c:pt idx="23">
                  <c:v>21311</c:v>
                </c:pt>
                <c:pt idx="24">
                  <c:v>38234</c:v>
                </c:pt>
                <c:pt idx="25">
                  <c:v>45607</c:v>
                </c:pt>
                <c:pt idx="26">
                  <c:v>23943</c:v>
                </c:pt>
                <c:pt idx="27">
                  <c:v>45725</c:v>
                </c:pt>
                <c:pt idx="28">
                  <c:v>11748</c:v>
                </c:pt>
                <c:pt idx="29">
                  <c:v>26072</c:v>
                </c:pt>
                <c:pt idx="30">
                  <c:v>33963</c:v>
                </c:pt>
                <c:pt idx="31">
                  <c:v>41494</c:v>
                </c:pt>
                <c:pt idx="32">
                  <c:v>66044</c:v>
                </c:pt>
                <c:pt idx="33">
                  <c:v>23129</c:v>
                </c:pt>
                <c:pt idx="34">
                  <c:v>12176</c:v>
                </c:pt>
                <c:pt idx="35">
                  <c:v>31576</c:v>
                </c:pt>
                <c:pt idx="36">
                  <c:v>41642</c:v>
                </c:pt>
                <c:pt idx="37">
                  <c:v>23388</c:v>
                </c:pt>
                <c:pt idx="38">
                  <c:v>65594</c:v>
                </c:pt>
                <c:pt idx="39">
                  <c:v>29326</c:v>
                </c:pt>
                <c:pt idx="40">
                  <c:v>50665</c:v>
                </c:pt>
                <c:pt idx="41">
                  <c:v>63491</c:v>
                </c:pt>
                <c:pt idx="42">
                  <c:v>53164</c:v>
                </c:pt>
                <c:pt idx="43">
                  <c:v>51847</c:v>
                </c:pt>
                <c:pt idx="44">
                  <c:v>7380</c:v>
                </c:pt>
                <c:pt idx="45">
                  <c:v>108420</c:v>
                </c:pt>
                <c:pt idx="46">
                  <c:v>85329</c:v>
                </c:pt>
                <c:pt idx="47">
                  <c:v>42553.191489361699</c:v>
                </c:pt>
              </c:numCache>
            </c:numRef>
          </c:val>
          <c:smooth val="0"/>
          <c:extLst>
            <c:ext xmlns:c16="http://schemas.microsoft.com/office/drawing/2014/chart" uri="{C3380CC4-5D6E-409C-BE32-E72D297353CC}">
              <c16:uniqueId val="{0000000F-B8EE-467B-884B-5B24CE299D45}"/>
            </c:ext>
          </c:extLst>
        </c:ser>
        <c:ser>
          <c:idx val="0"/>
          <c:order val="1"/>
          <c:tx>
            <c:strRef>
              <c:f>交付額!$L$10</c:f>
              <c:strCache>
                <c:ptCount val="1"/>
                <c:pt idx="0">
                  <c:v>平均</c:v>
                </c:pt>
              </c:strCache>
            </c:strRef>
          </c:tx>
          <c:spPr>
            <a:ln w="19050" cap="rnd">
              <a:solidFill>
                <a:srgbClr val="FF0000"/>
              </a:solidFill>
              <a:prstDash val="sysDash"/>
              <a:round/>
            </a:ln>
            <a:effectLst/>
          </c:spPr>
          <c:marker>
            <c:symbol val="none"/>
          </c:marker>
          <c:cat>
            <c:strRef>
              <c:f>交付額!$F$11:$F$58</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平均</c:v>
                </c:pt>
              </c:strCache>
            </c:strRef>
          </c:cat>
          <c:val>
            <c:numRef>
              <c:f>交付額!$L$11:$L$58</c:f>
              <c:numCache>
                <c:formatCode>General</c:formatCode>
                <c:ptCount val="48"/>
                <c:pt idx="0">
                  <c:v>42553.191489361699</c:v>
                </c:pt>
                <c:pt idx="1">
                  <c:v>42553.191489361699</c:v>
                </c:pt>
                <c:pt idx="2">
                  <c:v>42553.191489361699</c:v>
                </c:pt>
                <c:pt idx="3">
                  <c:v>42553.191489361699</c:v>
                </c:pt>
                <c:pt idx="4">
                  <c:v>42553.191489361699</c:v>
                </c:pt>
                <c:pt idx="5">
                  <c:v>42553.191489361699</c:v>
                </c:pt>
                <c:pt idx="6">
                  <c:v>42553.191489361699</c:v>
                </c:pt>
                <c:pt idx="7">
                  <c:v>42553.191489361699</c:v>
                </c:pt>
                <c:pt idx="8">
                  <c:v>42553.191489361699</c:v>
                </c:pt>
                <c:pt idx="9">
                  <c:v>42553.191489361699</c:v>
                </c:pt>
                <c:pt idx="10">
                  <c:v>42553.191489361699</c:v>
                </c:pt>
                <c:pt idx="11">
                  <c:v>42553.191489361699</c:v>
                </c:pt>
                <c:pt idx="12">
                  <c:v>42553.191489361699</c:v>
                </c:pt>
                <c:pt idx="13">
                  <c:v>42553.191489361699</c:v>
                </c:pt>
                <c:pt idx="14">
                  <c:v>42553.191489361699</c:v>
                </c:pt>
                <c:pt idx="15">
                  <c:v>42553.191489361699</c:v>
                </c:pt>
                <c:pt idx="16">
                  <c:v>42553.191489361699</c:v>
                </c:pt>
                <c:pt idx="17">
                  <c:v>42553.191489361699</c:v>
                </c:pt>
                <c:pt idx="18">
                  <c:v>42553.191489361699</c:v>
                </c:pt>
                <c:pt idx="19">
                  <c:v>42553.191489361699</c:v>
                </c:pt>
                <c:pt idx="20">
                  <c:v>42553.191489361699</c:v>
                </c:pt>
                <c:pt idx="21">
                  <c:v>42553.191489361699</c:v>
                </c:pt>
                <c:pt idx="22">
                  <c:v>42553.191489361699</c:v>
                </c:pt>
                <c:pt idx="23">
                  <c:v>42553.191489361699</c:v>
                </c:pt>
                <c:pt idx="24">
                  <c:v>42553.191489361699</c:v>
                </c:pt>
                <c:pt idx="25">
                  <c:v>42553.191489361699</c:v>
                </c:pt>
                <c:pt idx="26">
                  <c:v>42553.191489361699</c:v>
                </c:pt>
                <c:pt idx="27">
                  <c:v>42553.191489361699</c:v>
                </c:pt>
                <c:pt idx="28">
                  <c:v>42553.191489361699</c:v>
                </c:pt>
                <c:pt idx="29">
                  <c:v>42553.191489361699</c:v>
                </c:pt>
                <c:pt idx="30">
                  <c:v>42553.191489361699</c:v>
                </c:pt>
                <c:pt idx="31">
                  <c:v>42553.191489361699</c:v>
                </c:pt>
                <c:pt idx="32">
                  <c:v>42553.191489361699</c:v>
                </c:pt>
                <c:pt idx="33">
                  <c:v>42553.191489361699</c:v>
                </c:pt>
                <c:pt idx="34">
                  <c:v>42553.191489361699</c:v>
                </c:pt>
                <c:pt idx="35">
                  <c:v>42553.191489361699</c:v>
                </c:pt>
                <c:pt idx="36">
                  <c:v>42553.191489361699</c:v>
                </c:pt>
                <c:pt idx="37">
                  <c:v>42553.191489361699</c:v>
                </c:pt>
                <c:pt idx="38">
                  <c:v>42553.191489361699</c:v>
                </c:pt>
                <c:pt idx="39">
                  <c:v>42553.191489361699</c:v>
                </c:pt>
                <c:pt idx="40">
                  <c:v>42553.191489361699</c:v>
                </c:pt>
                <c:pt idx="41">
                  <c:v>42553.191489361699</c:v>
                </c:pt>
                <c:pt idx="42">
                  <c:v>42553.191489361699</c:v>
                </c:pt>
                <c:pt idx="43">
                  <c:v>42553.191489361699</c:v>
                </c:pt>
                <c:pt idx="44">
                  <c:v>42553.191489361699</c:v>
                </c:pt>
                <c:pt idx="45">
                  <c:v>42553.191489361699</c:v>
                </c:pt>
                <c:pt idx="46">
                  <c:v>42553.191489361699</c:v>
                </c:pt>
                <c:pt idx="47">
                  <c:v>42553.191489361699</c:v>
                </c:pt>
              </c:numCache>
            </c:numRef>
          </c:val>
          <c:smooth val="0"/>
          <c:extLst>
            <c:ext xmlns:c16="http://schemas.microsoft.com/office/drawing/2014/chart" uri="{C3380CC4-5D6E-409C-BE32-E72D297353CC}">
              <c16:uniqueId val="{00000010-B8EE-467B-884B-5B24CE299D45}"/>
            </c:ext>
          </c:extLst>
        </c:ser>
        <c:dLbls>
          <c:showLegendKey val="0"/>
          <c:showVal val="0"/>
          <c:showCatName val="0"/>
          <c:showSerName val="0"/>
          <c:showPercent val="0"/>
          <c:showBubbleSize val="0"/>
        </c:dLbls>
        <c:marker val="1"/>
        <c:smooth val="0"/>
        <c:axId val="548323672"/>
        <c:axId val="548327608"/>
      </c:lineChart>
      <c:catAx>
        <c:axId val="548323672"/>
        <c:scaling>
          <c:orientation val="minMax"/>
        </c:scaling>
        <c:delete val="0"/>
        <c:axPos val="b"/>
        <c:numFmt formatCode="General" sourceLinked="1"/>
        <c:majorTickMark val="none"/>
        <c:minorTickMark val="none"/>
        <c:tickLblPos val="nextTo"/>
        <c:spPr>
          <a:noFill/>
          <a:ln w="9525" cap="flat" cmpd="sng" algn="ctr">
            <a:solidFill>
              <a:schemeClr val="bg1">
                <a:lumMod val="50000"/>
              </a:schemeClr>
            </a:solidFill>
            <a:round/>
          </a:ln>
          <a:effectLst/>
        </c:spPr>
        <c:txPr>
          <a:bodyPr rot="0" spcFirstLastPara="1" vertOverflow="ellipsis" vert="eaVert" wrap="square" anchor="ctr" anchorCtr="1"/>
          <a:lstStyle/>
          <a:p>
            <a:pPr>
              <a:defRPr sz="900" b="0" i="0" u="none" strike="noStrike" kern="1200" baseline="0">
                <a:solidFill>
                  <a:schemeClr val="tx1"/>
                </a:solidFill>
                <a:latin typeface="+mn-lt"/>
                <a:ea typeface="+mn-ea"/>
                <a:cs typeface="+mn-cs"/>
              </a:defRPr>
            </a:pPr>
            <a:endParaRPr lang="ja-JP"/>
          </a:p>
        </c:txPr>
        <c:crossAx val="548327608"/>
        <c:crosses val="autoZero"/>
        <c:auto val="1"/>
        <c:lblAlgn val="ctr"/>
        <c:lblOffset val="100"/>
        <c:noMultiLvlLbl val="0"/>
      </c:catAx>
      <c:valAx>
        <c:axId val="548327608"/>
        <c:scaling>
          <c:orientation val="minMax"/>
          <c:min val="0"/>
        </c:scaling>
        <c:delete val="0"/>
        <c:axPos val="l"/>
        <c:majorGridlines>
          <c:spPr>
            <a:ln w="9525" cap="flat" cmpd="sng" algn="ctr">
              <a:solidFill>
                <a:schemeClr val="tx1">
                  <a:lumMod val="15000"/>
                  <a:lumOff val="85000"/>
                </a:schemeClr>
              </a:solidFill>
              <a:round/>
            </a:ln>
            <a:effectLst/>
          </c:spPr>
        </c:majorGridlines>
        <c:numFmt formatCode="#,##0_);[Red]\(#,##0\)" sourceLinked="0"/>
        <c:majorTickMark val="none"/>
        <c:minorTickMark val="none"/>
        <c:tickLblPos val="nextTo"/>
        <c:spPr>
          <a:noFill/>
          <a:ln w="9525">
            <a:solidFill>
              <a:schemeClr val="bg1">
                <a:lumMod val="50000"/>
              </a:schemeClr>
            </a:solidFill>
          </a:ln>
          <a:effectLst/>
        </c:spPr>
        <c:txPr>
          <a:bodyPr rot="-60000000" spcFirstLastPara="1" vertOverflow="ellipsis" vert="horz" wrap="square" anchor="ctr" anchorCtr="1"/>
          <a:lstStyle/>
          <a:p>
            <a:pPr>
              <a:defRPr sz="800" b="0" i="0" u="none" strike="noStrike" kern="1200" baseline="0">
                <a:solidFill>
                  <a:schemeClr val="tx1"/>
                </a:solidFill>
                <a:latin typeface="+mn-lt"/>
                <a:ea typeface="+mn-ea"/>
                <a:cs typeface="+mn-cs"/>
              </a:defRPr>
            </a:pPr>
            <a:endParaRPr lang="ja-JP"/>
          </a:p>
        </c:txPr>
        <c:crossAx val="548323672"/>
        <c:crosses val="autoZero"/>
        <c:crossBetween val="between"/>
      </c:valAx>
      <c:spPr>
        <a:noFill/>
        <a:ln>
          <a:noFill/>
        </a:ln>
        <a:effectLst/>
      </c:spPr>
    </c:plotArea>
    <c:legend>
      <c:legendPos val="tr"/>
      <c:legendEntry>
        <c:idx val="2"/>
        <c:delete val="1"/>
      </c:legendEntry>
      <c:legendEntry>
        <c:idx val="3"/>
        <c:delete val="1"/>
      </c:legendEntry>
      <c:layout>
        <c:manualLayout>
          <c:xMode val="edge"/>
          <c:yMode val="edge"/>
          <c:x val="0.38026661062760703"/>
          <c:y val="0.92147551323390475"/>
          <c:w val="0.28099242095728072"/>
          <c:h val="7.1596179826630316E-2"/>
        </c:manualLayout>
      </c:layout>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ja-JP"/>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w="3175" cap="flat" cmpd="sng" algn="ctr">
      <a:noFill/>
      <a:round/>
    </a:ln>
    <a:effectLst/>
  </c:spPr>
  <c:txPr>
    <a:bodyPr/>
    <a:lstStyle/>
    <a:p>
      <a:pPr>
        <a:defRPr/>
      </a:pPr>
      <a:endParaRPr lang="ja-JP"/>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200" b="0" i="0" u="none" strike="noStrike" kern="1200" spc="0" baseline="0">
                <a:solidFill>
                  <a:schemeClr val="tx1">
                    <a:lumMod val="65000"/>
                    <a:lumOff val="35000"/>
                  </a:schemeClr>
                </a:solidFill>
                <a:latin typeface="+mn-lt"/>
                <a:ea typeface="+mn-ea"/>
                <a:cs typeface="+mn-cs"/>
              </a:defRPr>
            </a:pPr>
            <a:r>
              <a:rPr lang="ja-JP" altLang="en-US" sz="1200"/>
              <a:t>保険者機能強化推進交付金（千円）</a:t>
            </a:r>
          </a:p>
        </c:rich>
      </c:tx>
      <c:layout>
        <c:manualLayout>
          <c:xMode val="edge"/>
          <c:yMode val="edge"/>
          <c:x val="0.39748216362535799"/>
          <c:y val="4.4213952118974283E-2"/>
        </c:manualLayout>
      </c:layout>
      <c:overlay val="0"/>
      <c:spPr>
        <a:noFill/>
        <a:ln>
          <a:noFill/>
        </a:ln>
        <a:effectLst/>
      </c:spPr>
      <c:txPr>
        <a:bodyPr rot="0" spcFirstLastPara="1" vertOverflow="ellipsis" vert="horz" wrap="square" anchor="ctr" anchorCtr="1"/>
        <a:lstStyle/>
        <a:p>
          <a:pPr>
            <a:defRPr sz="1200" b="0" i="0" u="none" strike="noStrike" kern="1200" spc="0" baseline="0">
              <a:solidFill>
                <a:schemeClr val="tx1">
                  <a:lumMod val="65000"/>
                  <a:lumOff val="35000"/>
                </a:schemeClr>
              </a:solidFill>
              <a:latin typeface="+mn-lt"/>
              <a:ea typeface="+mn-ea"/>
              <a:cs typeface="+mn-cs"/>
            </a:defRPr>
          </a:pPr>
          <a:endParaRPr lang="ja-JP"/>
        </a:p>
      </c:txPr>
    </c:title>
    <c:autoTitleDeleted val="0"/>
    <c:plotArea>
      <c:layout>
        <c:manualLayout>
          <c:layoutTarget val="inner"/>
          <c:xMode val="edge"/>
          <c:yMode val="edge"/>
          <c:x val="4.104504733441941E-2"/>
          <c:y val="0.11636149766136607"/>
          <c:w val="0.93948833259295361"/>
          <c:h val="0.69474084148496795"/>
        </c:manualLayout>
      </c:layout>
      <c:barChart>
        <c:barDir val="col"/>
        <c:grouping val="stacked"/>
        <c:varyColors val="0"/>
        <c:ser>
          <c:idx val="1"/>
          <c:order val="1"/>
          <c:tx>
            <c:strRef>
              <c:f>交付額!$G$10</c:f>
              <c:strCache>
                <c:ptCount val="1"/>
                <c:pt idx="0">
                  <c:v>保険者機能強化推進交付金（千円）</c:v>
                </c:pt>
              </c:strCache>
            </c:strRef>
          </c:tx>
          <c:spPr>
            <a:solidFill>
              <a:schemeClr val="accent6"/>
            </a:solidFill>
            <a:ln w="6350">
              <a:solidFill>
                <a:schemeClr val="bg1">
                  <a:lumMod val="50000"/>
                </a:schemeClr>
              </a:solidFill>
            </a:ln>
            <a:effectLst/>
          </c:spPr>
          <c:invertIfNegative val="0"/>
          <c:cat>
            <c:strRef>
              <c:f>交付額!$F$11:$F$58</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平均</c:v>
                </c:pt>
              </c:strCache>
            </c:strRef>
          </c:cat>
          <c:val>
            <c:numRef>
              <c:f>交付額!$G$11:$G$58</c:f>
              <c:numCache>
                <c:formatCode>General</c:formatCode>
                <c:ptCount val="48"/>
                <c:pt idx="0">
                  <c:v>12070</c:v>
                </c:pt>
                <c:pt idx="1">
                  <c:v>19871</c:v>
                </c:pt>
                <c:pt idx="2">
                  <c:v>13954</c:v>
                </c:pt>
                <c:pt idx="3">
                  <c:v>24134</c:v>
                </c:pt>
                <c:pt idx="4">
                  <c:v>8800</c:v>
                </c:pt>
                <c:pt idx="5">
                  <c:v>20364</c:v>
                </c:pt>
                <c:pt idx="6">
                  <c:v>18735</c:v>
                </c:pt>
                <c:pt idx="7">
                  <c:v>20152</c:v>
                </c:pt>
                <c:pt idx="8">
                  <c:v>11200</c:v>
                </c:pt>
                <c:pt idx="9">
                  <c:v>18099</c:v>
                </c:pt>
                <c:pt idx="10">
                  <c:v>33332</c:v>
                </c:pt>
                <c:pt idx="11">
                  <c:v>15706</c:v>
                </c:pt>
                <c:pt idx="12">
                  <c:v>36295</c:v>
                </c:pt>
                <c:pt idx="13">
                  <c:v>26137</c:v>
                </c:pt>
                <c:pt idx="14">
                  <c:v>26559</c:v>
                </c:pt>
                <c:pt idx="15">
                  <c:v>37546</c:v>
                </c:pt>
                <c:pt idx="16">
                  <c:v>15017</c:v>
                </c:pt>
                <c:pt idx="17">
                  <c:v>21086</c:v>
                </c:pt>
                <c:pt idx="18">
                  <c:v>18348</c:v>
                </c:pt>
                <c:pt idx="19">
                  <c:v>21950</c:v>
                </c:pt>
                <c:pt idx="20">
                  <c:v>15870</c:v>
                </c:pt>
                <c:pt idx="21">
                  <c:v>35317</c:v>
                </c:pt>
                <c:pt idx="22">
                  <c:v>16133</c:v>
                </c:pt>
                <c:pt idx="23">
                  <c:v>7824</c:v>
                </c:pt>
                <c:pt idx="24">
                  <c:v>28863</c:v>
                </c:pt>
                <c:pt idx="25">
                  <c:v>23369</c:v>
                </c:pt>
                <c:pt idx="26">
                  <c:v>21210</c:v>
                </c:pt>
                <c:pt idx="27">
                  <c:v>21727</c:v>
                </c:pt>
                <c:pt idx="28">
                  <c:v>6516</c:v>
                </c:pt>
                <c:pt idx="29">
                  <c:v>16431</c:v>
                </c:pt>
                <c:pt idx="30">
                  <c:v>16579</c:v>
                </c:pt>
                <c:pt idx="31">
                  <c:v>21518</c:v>
                </c:pt>
                <c:pt idx="32">
                  <c:v>30463</c:v>
                </c:pt>
                <c:pt idx="33">
                  <c:v>19757</c:v>
                </c:pt>
                <c:pt idx="34">
                  <c:v>5379</c:v>
                </c:pt>
                <c:pt idx="35">
                  <c:v>15551</c:v>
                </c:pt>
                <c:pt idx="36">
                  <c:v>21363</c:v>
                </c:pt>
                <c:pt idx="37">
                  <c:v>16480</c:v>
                </c:pt>
                <c:pt idx="38">
                  <c:v>36873</c:v>
                </c:pt>
                <c:pt idx="39">
                  <c:v>21371</c:v>
                </c:pt>
                <c:pt idx="40">
                  <c:v>27061</c:v>
                </c:pt>
                <c:pt idx="41">
                  <c:v>32915</c:v>
                </c:pt>
                <c:pt idx="42">
                  <c:v>29436</c:v>
                </c:pt>
                <c:pt idx="43">
                  <c:v>25029</c:v>
                </c:pt>
                <c:pt idx="44">
                  <c:v>7380</c:v>
                </c:pt>
                <c:pt idx="45">
                  <c:v>30601</c:v>
                </c:pt>
                <c:pt idx="46">
                  <c:v>29629</c:v>
                </c:pt>
                <c:pt idx="47">
                  <c:v>21276.59574468085</c:v>
                </c:pt>
              </c:numCache>
            </c:numRef>
          </c:val>
          <c:extLst>
            <c:ext xmlns:c16="http://schemas.microsoft.com/office/drawing/2014/chart" uri="{C3380CC4-5D6E-409C-BE32-E72D297353CC}">
              <c16:uniqueId val="{00000000-E9C5-414C-BC7E-4EA42741F25A}"/>
            </c:ext>
          </c:extLst>
        </c:ser>
        <c:dLbls>
          <c:showLegendKey val="0"/>
          <c:showVal val="0"/>
          <c:showCatName val="0"/>
          <c:showSerName val="0"/>
          <c:showPercent val="0"/>
          <c:showBubbleSize val="0"/>
        </c:dLbls>
        <c:gapWidth val="150"/>
        <c:overlap val="100"/>
        <c:axId val="548323672"/>
        <c:axId val="548327608"/>
      </c:barChart>
      <c:lineChart>
        <c:grouping val="standard"/>
        <c:varyColors val="0"/>
        <c:ser>
          <c:idx val="0"/>
          <c:order val="0"/>
          <c:tx>
            <c:strRef>
              <c:f>交付額!$L$10</c:f>
              <c:strCache>
                <c:ptCount val="1"/>
                <c:pt idx="0">
                  <c:v>平均</c:v>
                </c:pt>
              </c:strCache>
            </c:strRef>
          </c:tx>
          <c:spPr>
            <a:ln w="19050" cap="rnd">
              <a:solidFill>
                <a:srgbClr val="FF0000"/>
              </a:solidFill>
              <a:prstDash val="sysDash"/>
              <a:round/>
            </a:ln>
            <a:effectLst/>
          </c:spPr>
          <c:marker>
            <c:symbol val="none"/>
          </c:marker>
          <c:cat>
            <c:strRef>
              <c:f>交付額!$F$11:$F$58</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平均</c:v>
                </c:pt>
              </c:strCache>
            </c:strRef>
          </c:cat>
          <c:val>
            <c:numRef>
              <c:f>交付額!$H$11:$H$58</c:f>
              <c:numCache>
                <c:formatCode>General</c:formatCode>
                <c:ptCount val="48"/>
                <c:pt idx="0">
                  <c:v>21276.59574468085</c:v>
                </c:pt>
                <c:pt idx="1">
                  <c:v>21276.59574468085</c:v>
                </c:pt>
                <c:pt idx="2">
                  <c:v>21276.59574468085</c:v>
                </c:pt>
                <c:pt idx="3">
                  <c:v>21276.59574468085</c:v>
                </c:pt>
                <c:pt idx="4">
                  <c:v>21276.59574468085</c:v>
                </c:pt>
                <c:pt idx="5">
                  <c:v>21276.59574468085</c:v>
                </c:pt>
                <c:pt idx="6">
                  <c:v>21276.59574468085</c:v>
                </c:pt>
                <c:pt idx="7">
                  <c:v>21276.59574468085</c:v>
                </c:pt>
                <c:pt idx="8">
                  <c:v>21276.59574468085</c:v>
                </c:pt>
                <c:pt idx="9">
                  <c:v>21276.59574468085</c:v>
                </c:pt>
                <c:pt idx="10">
                  <c:v>21276.59574468085</c:v>
                </c:pt>
                <c:pt idx="11">
                  <c:v>21276.59574468085</c:v>
                </c:pt>
                <c:pt idx="12">
                  <c:v>21276.59574468085</c:v>
                </c:pt>
                <c:pt idx="13">
                  <c:v>21276.59574468085</c:v>
                </c:pt>
                <c:pt idx="14">
                  <c:v>21276.59574468085</c:v>
                </c:pt>
                <c:pt idx="15">
                  <c:v>21276.59574468085</c:v>
                </c:pt>
                <c:pt idx="16">
                  <c:v>21276.59574468085</c:v>
                </c:pt>
                <c:pt idx="17">
                  <c:v>21276.59574468085</c:v>
                </c:pt>
                <c:pt idx="18">
                  <c:v>21276.59574468085</c:v>
                </c:pt>
                <c:pt idx="19">
                  <c:v>21276.59574468085</c:v>
                </c:pt>
                <c:pt idx="20">
                  <c:v>21276.59574468085</c:v>
                </c:pt>
                <c:pt idx="21">
                  <c:v>21276.59574468085</c:v>
                </c:pt>
                <c:pt idx="22">
                  <c:v>21276.59574468085</c:v>
                </c:pt>
                <c:pt idx="23">
                  <c:v>21276.59574468085</c:v>
                </c:pt>
                <c:pt idx="24">
                  <c:v>21276.59574468085</c:v>
                </c:pt>
                <c:pt idx="25">
                  <c:v>21276.59574468085</c:v>
                </c:pt>
                <c:pt idx="26">
                  <c:v>21276.59574468085</c:v>
                </c:pt>
                <c:pt idx="27">
                  <c:v>21276.59574468085</c:v>
                </c:pt>
                <c:pt idx="28">
                  <c:v>21276.59574468085</c:v>
                </c:pt>
                <c:pt idx="29">
                  <c:v>21276.59574468085</c:v>
                </c:pt>
                <c:pt idx="30">
                  <c:v>21276.59574468085</c:v>
                </c:pt>
                <c:pt idx="31">
                  <c:v>21276.59574468085</c:v>
                </c:pt>
                <c:pt idx="32">
                  <c:v>21276.59574468085</c:v>
                </c:pt>
                <c:pt idx="33">
                  <c:v>21276.59574468085</c:v>
                </c:pt>
                <c:pt idx="34">
                  <c:v>21276.59574468085</c:v>
                </c:pt>
                <c:pt idx="35">
                  <c:v>21276.59574468085</c:v>
                </c:pt>
                <c:pt idx="36">
                  <c:v>21276.59574468085</c:v>
                </c:pt>
                <c:pt idx="37">
                  <c:v>21276.59574468085</c:v>
                </c:pt>
                <c:pt idx="38">
                  <c:v>21276.59574468085</c:v>
                </c:pt>
                <c:pt idx="39">
                  <c:v>21276.59574468085</c:v>
                </c:pt>
                <c:pt idx="40">
                  <c:v>21276.59574468085</c:v>
                </c:pt>
                <c:pt idx="41">
                  <c:v>21276.59574468085</c:v>
                </c:pt>
                <c:pt idx="42">
                  <c:v>21276.59574468085</c:v>
                </c:pt>
                <c:pt idx="43">
                  <c:v>21276.59574468085</c:v>
                </c:pt>
                <c:pt idx="44">
                  <c:v>21276.59574468085</c:v>
                </c:pt>
                <c:pt idx="45">
                  <c:v>21276.59574468085</c:v>
                </c:pt>
                <c:pt idx="46">
                  <c:v>21276.59574468085</c:v>
                </c:pt>
                <c:pt idx="47">
                  <c:v>21276.59574468085</c:v>
                </c:pt>
              </c:numCache>
            </c:numRef>
          </c:val>
          <c:smooth val="0"/>
          <c:extLst>
            <c:ext xmlns:c16="http://schemas.microsoft.com/office/drawing/2014/chart" uri="{C3380CC4-5D6E-409C-BE32-E72D297353CC}">
              <c16:uniqueId val="{00000001-E9C5-414C-BC7E-4EA42741F25A}"/>
            </c:ext>
          </c:extLst>
        </c:ser>
        <c:ser>
          <c:idx val="2"/>
          <c:order val="2"/>
          <c:spPr>
            <a:ln w="28575" cap="rnd">
              <a:noFill/>
              <a:round/>
            </a:ln>
            <a:effectLst/>
          </c:spPr>
          <c:marker>
            <c:symbol val="none"/>
          </c:marker>
          <c:dLbls>
            <c:dLbl>
              <c:idx val="13"/>
              <c:layout>
                <c:manualLayout>
                  <c:x val="-2.9895966023142581E-2"/>
                  <c:y val="-9.4485228972048512E-3"/>
                </c:manualLayout>
              </c:layout>
              <c:dLblPos val="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6-E9C5-414C-BC7E-4EA42741F25A}"/>
                </c:ext>
              </c:extLst>
            </c:dLbl>
            <c:dLbl>
              <c:idx val="26"/>
              <c:layout>
                <c:manualLayout>
                  <c:x val="-2.7936128592452768E-2"/>
                  <c:y val="-1.3935961337953696E-2"/>
                </c:manualLayout>
              </c:layout>
              <c:dLblPos val="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2-E9C5-414C-BC7E-4EA42741F25A}"/>
                </c:ext>
              </c:extLst>
            </c:dLbl>
            <c:dLbl>
              <c:idx val="27"/>
              <c:layout>
                <c:manualLayout>
                  <c:x val="-2.3949528173807504E-2"/>
                  <c:y val="-3.7547067989001315E-2"/>
                </c:manualLayout>
              </c:layout>
              <c:dLblPos val="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3-E9C5-414C-BC7E-4EA42741F25A}"/>
                </c:ext>
              </c:extLst>
            </c:dLbl>
            <c:dLbl>
              <c:idx val="29"/>
              <c:layout>
                <c:manualLayout>
                  <c:x val="-3.396851990671821E-2"/>
                  <c:y val="-1.1551690731654077E-2"/>
                </c:manualLayout>
              </c:layout>
              <c:dLblPos val="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0-2538-4040-B86E-B9F5F8F584B0}"/>
                </c:ext>
              </c:extLst>
            </c:dLbl>
            <c:numFmt formatCode="#,##0_);[Red]\(#,##0\)" sourceLinked="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solidFill>
                    <a:latin typeface="+mn-lt"/>
                    <a:ea typeface="+mn-ea"/>
                    <a:cs typeface="+mn-cs"/>
                  </a:defRPr>
                </a:pPr>
                <a:endParaRPr lang="ja-JP"/>
              </a:p>
            </c:txPr>
            <c:dLblPos val="t"/>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val>
            <c:numRef>
              <c:f>交付額!$G$11:$G$58</c:f>
              <c:numCache>
                <c:formatCode>General</c:formatCode>
                <c:ptCount val="48"/>
                <c:pt idx="0">
                  <c:v>12070</c:v>
                </c:pt>
                <c:pt idx="1">
                  <c:v>19871</c:v>
                </c:pt>
                <c:pt idx="2">
                  <c:v>13954</c:v>
                </c:pt>
                <c:pt idx="3">
                  <c:v>24134</c:v>
                </c:pt>
                <c:pt idx="4">
                  <c:v>8800</c:v>
                </c:pt>
                <c:pt idx="5">
                  <c:v>20364</c:v>
                </c:pt>
                <c:pt idx="6">
                  <c:v>18735</c:v>
                </c:pt>
                <c:pt idx="7">
                  <c:v>20152</c:v>
                </c:pt>
                <c:pt idx="8">
                  <c:v>11200</c:v>
                </c:pt>
                <c:pt idx="9">
                  <c:v>18099</c:v>
                </c:pt>
                <c:pt idx="10">
                  <c:v>33332</c:v>
                </c:pt>
                <c:pt idx="11">
                  <c:v>15706</c:v>
                </c:pt>
                <c:pt idx="12">
                  <c:v>36295</c:v>
                </c:pt>
                <c:pt idx="13">
                  <c:v>26137</c:v>
                </c:pt>
                <c:pt idx="14">
                  <c:v>26559</c:v>
                </c:pt>
                <c:pt idx="15">
                  <c:v>37546</c:v>
                </c:pt>
                <c:pt idx="16">
                  <c:v>15017</c:v>
                </c:pt>
                <c:pt idx="17">
                  <c:v>21086</c:v>
                </c:pt>
                <c:pt idx="18">
                  <c:v>18348</c:v>
                </c:pt>
                <c:pt idx="19">
                  <c:v>21950</c:v>
                </c:pt>
                <c:pt idx="20">
                  <c:v>15870</c:v>
                </c:pt>
                <c:pt idx="21">
                  <c:v>35317</c:v>
                </c:pt>
                <c:pt idx="22">
                  <c:v>16133</c:v>
                </c:pt>
                <c:pt idx="23">
                  <c:v>7824</c:v>
                </c:pt>
                <c:pt idx="24">
                  <c:v>28863</c:v>
                </c:pt>
                <c:pt idx="25">
                  <c:v>23369</c:v>
                </c:pt>
                <c:pt idx="26">
                  <c:v>21210</c:v>
                </c:pt>
                <c:pt idx="27">
                  <c:v>21727</c:v>
                </c:pt>
                <c:pt idx="28">
                  <c:v>6516</c:v>
                </c:pt>
                <c:pt idx="29">
                  <c:v>16431</c:v>
                </c:pt>
                <c:pt idx="30">
                  <c:v>16579</c:v>
                </c:pt>
                <c:pt idx="31">
                  <c:v>21518</c:v>
                </c:pt>
                <c:pt idx="32">
                  <c:v>30463</c:v>
                </c:pt>
                <c:pt idx="33">
                  <c:v>19757</c:v>
                </c:pt>
                <c:pt idx="34">
                  <c:v>5379</c:v>
                </c:pt>
                <c:pt idx="35">
                  <c:v>15551</c:v>
                </c:pt>
                <c:pt idx="36">
                  <c:v>21363</c:v>
                </c:pt>
                <c:pt idx="37">
                  <c:v>16480</c:v>
                </c:pt>
                <c:pt idx="38">
                  <c:v>36873</c:v>
                </c:pt>
                <c:pt idx="39">
                  <c:v>21371</c:v>
                </c:pt>
                <c:pt idx="40">
                  <c:v>27061</c:v>
                </c:pt>
                <c:pt idx="41">
                  <c:v>32915</c:v>
                </c:pt>
                <c:pt idx="42">
                  <c:v>29436</c:v>
                </c:pt>
                <c:pt idx="43">
                  <c:v>25029</c:v>
                </c:pt>
                <c:pt idx="44">
                  <c:v>7380</c:v>
                </c:pt>
                <c:pt idx="45">
                  <c:v>30601</c:v>
                </c:pt>
                <c:pt idx="46">
                  <c:v>29629</c:v>
                </c:pt>
                <c:pt idx="47">
                  <c:v>21276.59574468085</c:v>
                </c:pt>
              </c:numCache>
            </c:numRef>
          </c:val>
          <c:smooth val="0"/>
          <c:extLst>
            <c:ext xmlns:c16="http://schemas.microsoft.com/office/drawing/2014/chart" uri="{C3380CC4-5D6E-409C-BE32-E72D297353CC}">
              <c16:uniqueId val="{00000004-E9C5-414C-BC7E-4EA42741F25A}"/>
            </c:ext>
          </c:extLst>
        </c:ser>
        <c:dLbls>
          <c:showLegendKey val="0"/>
          <c:showVal val="0"/>
          <c:showCatName val="0"/>
          <c:showSerName val="0"/>
          <c:showPercent val="0"/>
          <c:showBubbleSize val="0"/>
        </c:dLbls>
        <c:marker val="1"/>
        <c:smooth val="0"/>
        <c:axId val="548323672"/>
        <c:axId val="548327608"/>
      </c:lineChart>
      <c:catAx>
        <c:axId val="548323672"/>
        <c:scaling>
          <c:orientation val="minMax"/>
        </c:scaling>
        <c:delete val="0"/>
        <c:axPos val="b"/>
        <c:numFmt formatCode="General" sourceLinked="1"/>
        <c:majorTickMark val="none"/>
        <c:minorTickMark val="none"/>
        <c:tickLblPos val="nextTo"/>
        <c:spPr>
          <a:noFill/>
          <a:ln w="9525" cap="flat" cmpd="sng" algn="ctr">
            <a:solidFill>
              <a:schemeClr val="bg1">
                <a:lumMod val="50000"/>
              </a:schemeClr>
            </a:solidFill>
            <a:round/>
          </a:ln>
          <a:effectLst/>
        </c:spPr>
        <c:txPr>
          <a:bodyPr rot="0" spcFirstLastPara="1" vertOverflow="ellipsis" vert="eaVert" wrap="square" anchor="ctr" anchorCtr="1"/>
          <a:lstStyle/>
          <a:p>
            <a:pPr>
              <a:defRPr sz="900" b="0" i="0" u="none" strike="noStrike" kern="1200" baseline="0">
                <a:solidFill>
                  <a:schemeClr val="tx1"/>
                </a:solidFill>
                <a:latin typeface="+mn-lt"/>
                <a:ea typeface="+mn-ea"/>
                <a:cs typeface="+mn-cs"/>
              </a:defRPr>
            </a:pPr>
            <a:endParaRPr lang="ja-JP"/>
          </a:p>
        </c:txPr>
        <c:crossAx val="548327608"/>
        <c:crosses val="autoZero"/>
        <c:auto val="1"/>
        <c:lblAlgn val="ctr"/>
        <c:lblOffset val="100"/>
        <c:noMultiLvlLbl val="0"/>
      </c:catAx>
      <c:valAx>
        <c:axId val="548327608"/>
        <c:scaling>
          <c:orientation val="minMax"/>
          <c:min val="0"/>
        </c:scaling>
        <c:delete val="0"/>
        <c:axPos val="l"/>
        <c:majorGridlines>
          <c:spPr>
            <a:ln w="9525" cap="flat" cmpd="sng" algn="ctr">
              <a:solidFill>
                <a:schemeClr val="tx1">
                  <a:lumMod val="15000"/>
                  <a:lumOff val="85000"/>
                </a:schemeClr>
              </a:solidFill>
              <a:round/>
            </a:ln>
            <a:effectLst/>
          </c:spPr>
        </c:majorGridlines>
        <c:numFmt formatCode="#,##0_);[Red]\(#,##0\)" sourceLinked="0"/>
        <c:majorTickMark val="none"/>
        <c:minorTickMark val="none"/>
        <c:tickLblPos val="nextTo"/>
        <c:spPr>
          <a:noFill/>
          <a:ln w="9525">
            <a:solidFill>
              <a:schemeClr val="bg1">
                <a:lumMod val="50000"/>
              </a:schemeClr>
            </a:solidFill>
          </a:ln>
          <a:effectLst/>
        </c:spPr>
        <c:txPr>
          <a:bodyPr rot="-60000000" spcFirstLastPara="1" vertOverflow="ellipsis" vert="horz" wrap="square" anchor="ctr" anchorCtr="1"/>
          <a:lstStyle/>
          <a:p>
            <a:pPr>
              <a:defRPr sz="800" b="0" i="0" u="none" strike="noStrike" kern="1200" baseline="0">
                <a:solidFill>
                  <a:schemeClr val="tx1"/>
                </a:solidFill>
                <a:latin typeface="+mn-lt"/>
                <a:ea typeface="+mn-ea"/>
                <a:cs typeface="+mn-cs"/>
              </a:defRPr>
            </a:pPr>
            <a:endParaRPr lang="ja-JP"/>
          </a:p>
        </c:txPr>
        <c:crossAx val="548323672"/>
        <c:crosses val="autoZero"/>
        <c:crossBetween val="between"/>
      </c:valAx>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w="3175" cap="flat" cmpd="sng" algn="ctr">
      <a:noFill/>
      <a:round/>
    </a:ln>
    <a:effectLst/>
  </c:spPr>
  <c:txPr>
    <a:bodyPr/>
    <a:lstStyle/>
    <a:p>
      <a:pPr>
        <a:defRPr/>
      </a:pPr>
      <a:endParaRPr lang="ja-JP"/>
    </a:p>
  </c:txPr>
  <c:externalData r:id="rId3">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200" b="0" i="0" u="none" strike="noStrike" kern="1200" spc="0" baseline="0">
                <a:solidFill>
                  <a:schemeClr val="tx1">
                    <a:lumMod val="65000"/>
                    <a:lumOff val="35000"/>
                  </a:schemeClr>
                </a:solidFill>
                <a:latin typeface="+mn-lt"/>
                <a:ea typeface="+mn-ea"/>
                <a:cs typeface="+mn-cs"/>
              </a:defRPr>
            </a:pPr>
            <a:r>
              <a:rPr lang="ja-JP" altLang="en-US" sz="1200" b="0" i="0" u="none" strike="noStrike" baseline="0"/>
              <a:t>介護保険保険者努力支援交付金</a:t>
            </a:r>
            <a:r>
              <a:rPr lang="ja-JP" altLang="en-US" sz="1200"/>
              <a:t>（千円）</a:t>
            </a:r>
          </a:p>
        </c:rich>
      </c:tx>
      <c:layout>
        <c:manualLayout>
          <c:xMode val="edge"/>
          <c:yMode val="edge"/>
          <c:x val="0.39748216362535799"/>
          <c:y val="4.4213952118974283E-2"/>
        </c:manualLayout>
      </c:layout>
      <c:overlay val="0"/>
      <c:spPr>
        <a:noFill/>
        <a:ln>
          <a:noFill/>
        </a:ln>
        <a:effectLst/>
      </c:spPr>
      <c:txPr>
        <a:bodyPr rot="0" spcFirstLastPara="1" vertOverflow="ellipsis" vert="horz" wrap="square" anchor="ctr" anchorCtr="1"/>
        <a:lstStyle/>
        <a:p>
          <a:pPr>
            <a:defRPr sz="1200" b="0" i="0" u="none" strike="noStrike" kern="1200" spc="0" baseline="0">
              <a:solidFill>
                <a:schemeClr val="tx1">
                  <a:lumMod val="65000"/>
                  <a:lumOff val="35000"/>
                </a:schemeClr>
              </a:solidFill>
              <a:latin typeface="+mn-lt"/>
              <a:ea typeface="+mn-ea"/>
              <a:cs typeface="+mn-cs"/>
            </a:defRPr>
          </a:pPr>
          <a:endParaRPr lang="ja-JP"/>
        </a:p>
      </c:txPr>
    </c:title>
    <c:autoTitleDeleted val="0"/>
    <c:plotArea>
      <c:layout>
        <c:manualLayout>
          <c:layoutTarget val="inner"/>
          <c:xMode val="edge"/>
          <c:yMode val="edge"/>
          <c:x val="4.104504733441941E-2"/>
          <c:y val="0.11636149766136607"/>
          <c:w val="0.93948833259295361"/>
          <c:h val="0.69474084148496795"/>
        </c:manualLayout>
      </c:layout>
      <c:barChart>
        <c:barDir val="col"/>
        <c:grouping val="stacked"/>
        <c:varyColors val="0"/>
        <c:ser>
          <c:idx val="2"/>
          <c:order val="1"/>
          <c:tx>
            <c:strRef>
              <c:f>交付額!$I$10</c:f>
              <c:strCache>
                <c:ptCount val="1"/>
                <c:pt idx="0">
                  <c:v>介護保険保険者努力支援交付金（千円）</c:v>
                </c:pt>
              </c:strCache>
            </c:strRef>
          </c:tx>
          <c:spPr>
            <a:solidFill>
              <a:srgbClr val="0070C0"/>
            </a:solidFill>
            <a:ln w="6350">
              <a:solidFill>
                <a:schemeClr val="bg1">
                  <a:lumMod val="50000"/>
                </a:schemeClr>
              </a:solidFill>
            </a:ln>
            <a:effectLst/>
          </c:spPr>
          <c:invertIfNegative val="0"/>
          <c:val>
            <c:numRef>
              <c:f>交付額!$I$11:$I$58</c:f>
              <c:numCache>
                <c:formatCode>General</c:formatCode>
                <c:ptCount val="48"/>
                <c:pt idx="0">
                  <c:v>12363</c:v>
                </c:pt>
                <c:pt idx="1">
                  <c:v>12363</c:v>
                </c:pt>
                <c:pt idx="2">
                  <c:v>0</c:v>
                </c:pt>
                <c:pt idx="3">
                  <c:v>21712</c:v>
                </c:pt>
                <c:pt idx="4">
                  <c:v>3366</c:v>
                </c:pt>
                <c:pt idx="5">
                  <c:v>18338</c:v>
                </c:pt>
                <c:pt idx="6">
                  <c:v>4727</c:v>
                </c:pt>
                <c:pt idx="7">
                  <c:v>7771</c:v>
                </c:pt>
                <c:pt idx="8">
                  <c:v>11957</c:v>
                </c:pt>
                <c:pt idx="9">
                  <c:v>16048</c:v>
                </c:pt>
                <c:pt idx="10">
                  <c:v>44208</c:v>
                </c:pt>
                <c:pt idx="11">
                  <c:v>14963</c:v>
                </c:pt>
                <c:pt idx="12">
                  <c:v>140020</c:v>
                </c:pt>
                <c:pt idx="13">
                  <c:v>21940</c:v>
                </c:pt>
                <c:pt idx="14">
                  <c:v>35871</c:v>
                </c:pt>
                <c:pt idx="15">
                  <c:v>35519</c:v>
                </c:pt>
                <c:pt idx="16">
                  <c:v>15081</c:v>
                </c:pt>
                <c:pt idx="17">
                  <c:v>10249</c:v>
                </c:pt>
                <c:pt idx="18">
                  <c:v>6979</c:v>
                </c:pt>
                <c:pt idx="19">
                  <c:v>6581</c:v>
                </c:pt>
                <c:pt idx="20">
                  <c:v>3547</c:v>
                </c:pt>
                <c:pt idx="21">
                  <c:v>68454</c:v>
                </c:pt>
                <c:pt idx="22">
                  <c:v>0</c:v>
                </c:pt>
                <c:pt idx="23">
                  <c:v>13487</c:v>
                </c:pt>
                <c:pt idx="24">
                  <c:v>9371</c:v>
                </c:pt>
                <c:pt idx="25">
                  <c:v>22238</c:v>
                </c:pt>
                <c:pt idx="26">
                  <c:v>2733</c:v>
                </c:pt>
                <c:pt idx="27">
                  <c:v>23998</c:v>
                </c:pt>
                <c:pt idx="28">
                  <c:v>5232</c:v>
                </c:pt>
                <c:pt idx="29">
                  <c:v>9641</c:v>
                </c:pt>
                <c:pt idx="30">
                  <c:v>17384</c:v>
                </c:pt>
                <c:pt idx="31">
                  <c:v>19976</c:v>
                </c:pt>
                <c:pt idx="32">
                  <c:v>35581</c:v>
                </c:pt>
                <c:pt idx="33">
                  <c:v>3372</c:v>
                </c:pt>
                <c:pt idx="34">
                  <c:v>6797</c:v>
                </c:pt>
                <c:pt idx="35">
                  <c:v>16025</c:v>
                </c:pt>
                <c:pt idx="36">
                  <c:v>20279</c:v>
                </c:pt>
                <c:pt idx="37">
                  <c:v>6908</c:v>
                </c:pt>
                <c:pt idx="38">
                  <c:v>28721</c:v>
                </c:pt>
                <c:pt idx="39">
                  <c:v>7955</c:v>
                </c:pt>
                <c:pt idx="40">
                  <c:v>23604</c:v>
                </c:pt>
                <c:pt idx="41">
                  <c:v>30576</c:v>
                </c:pt>
                <c:pt idx="42">
                  <c:v>23728</c:v>
                </c:pt>
                <c:pt idx="43">
                  <c:v>26818</c:v>
                </c:pt>
                <c:pt idx="44">
                  <c:v>0</c:v>
                </c:pt>
                <c:pt idx="45">
                  <c:v>77819</c:v>
                </c:pt>
                <c:pt idx="46">
                  <c:v>55700</c:v>
                </c:pt>
                <c:pt idx="47">
                  <c:v>21276.59574468085</c:v>
                </c:pt>
              </c:numCache>
            </c:numRef>
          </c:val>
          <c:extLst>
            <c:ext xmlns:c16="http://schemas.microsoft.com/office/drawing/2014/chart" uri="{C3380CC4-5D6E-409C-BE32-E72D297353CC}">
              <c16:uniqueId val="{00000000-2A1D-40F4-BCB9-544127F03525}"/>
            </c:ext>
          </c:extLst>
        </c:ser>
        <c:dLbls>
          <c:showLegendKey val="0"/>
          <c:showVal val="0"/>
          <c:showCatName val="0"/>
          <c:showSerName val="0"/>
          <c:showPercent val="0"/>
          <c:showBubbleSize val="0"/>
        </c:dLbls>
        <c:gapWidth val="150"/>
        <c:overlap val="100"/>
        <c:axId val="548323672"/>
        <c:axId val="548327608"/>
      </c:barChart>
      <c:lineChart>
        <c:grouping val="standard"/>
        <c:varyColors val="0"/>
        <c:ser>
          <c:idx val="0"/>
          <c:order val="0"/>
          <c:tx>
            <c:strRef>
              <c:f>交付額!$L$10</c:f>
              <c:strCache>
                <c:ptCount val="1"/>
                <c:pt idx="0">
                  <c:v>平均</c:v>
                </c:pt>
              </c:strCache>
            </c:strRef>
          </c:tx>
          <c:spPr>
            <a:ln w="19050" cap="rnd">
              <a:solidFill>
                <a:srgbClr val="FF0000"/>
              </a:solidFill>
              <a:prstDash val="sysDash"/>
              <a:round/>
            </a:ln>
            <a:effectLst/>
          </c:spPr>
          <c:marker>
            <c:symbol val="none"/>
          </c:marker>
          <c:cat>
            <c:strRef>
              <c:f>交付額!$F$11:$F$58</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平均</c:v>
                </c:pt>
              </c:strCache>
            </c:strRef>
          </c:cat>
          <c:val>
            <c:numRef>
              <c:f>交付額!$J$11:$J$58</c:f>
              <c:numCache>
                <c:formatCode>General</c:formatCode>
                <c:ptCount val="48"/>
                <c:pt idx="0">
                  <c:v>21276.59574468085</c:v>
                </c:pt>
                <c:pt idx="1">
                  <c:v>21276.59574468085</c:v>
                </c:pt>
                <c:pt idx="2">
                  <c:v>21276.59574468085</c:v>
                </c:pt>
                <c:pt idx="3">
                  <c:v>21276.59574468085</c:v>
                </c:pt>
                <c:pt idx="4">
                  <c:v>21276.59574468085</c:v>
                </c:pt>
                <c:pt idx="5">
                  <c:v>21276.59574468085</c:v>
                </c:pt>
                <c:pt idx="6">
                  <c:v>21276.59574468085</c:v>
                </c:pt>
                <c:pt idx="7">
                  <c:v>21276.59574468085</c:v>
                </c:pt>
                <c:pt idx="8">
                  <c:v>21276.59574468085</c:v>
                </c:pt>
                <c:pt idx="9">
                  <c:v>21276.59574468085</c:v>
                </c:pt>
                <c:pt idx="10">
                  <c:v>21276.59574468085</c:v>
                </c:pt>
                <c:pt idx="11">
                  <c:v>21276.59574468085</c:v>
                </c:pt>
                <c:pt idx="12">
                  <c:v>21276.59574468085</c:v>
                </c:pt>
                <c:pt idx="13">
                  <c:v>21276.59574468085</c:v>
                </c:pt>
                <c:pt idx="14">
                  <c:v>21276.59574468085</c:v>
                </c:pt>
                <c:pt idx="15">
                  <c:v>21276.59574468085</c:v>
                </c:pt>
                <c:pt idx="16">
                  <c:v>21276.59574468085</c:v>
                </c:pt>
                <c:pt idx="17">
                  <c:v>21276.59574468085</c:v>
                </c:pt>
                <c:pt idx="18">
                  <c:v>21276.59574468085</c:v>
                </c:pt>
                <c:pt idx="19">
                  <c:v>21276.59574468085</c:v>
                </c:pt>
                <c:pt idx="20">
                  <c:v>21276.59574468085</c:v>
                </c:pt>
                <c:pt idx="21">
                  <c:v>21276.59574468085</c:v>
                </c:pt>
                <c:pt idx="22">
                  <c:v>21276.59574468085</c:v>
                </c:pt>
                <c:pt idx="23">
                  <c:v>21276.59574468085</c:v>
                </c:pt>
                <c:pt idx="24">
                  <c:v>21276.59574468085</c:v>
                </c:pt>
                <c:pt idx="25">
                  <c:v>21276.59574468085</c:v>
                </c:pt>
                <c:pt idx="26">
                  <c:v>21276.59574468085</c:v>
                </c:pt>
                <c:pt idx="27">
                  <c:v>21276.59574468085</c:v>
                </c:pt>
                <c:pt idx="28">
                  <c:v>21276.59574468085</c:v>
                </c:pt>
                <c:pt idx="29">
                  <c:v>21276.59574468085</c:v>
                </c:pt>
                <c:pt idx="30">
                  <c:v>21276.59574468085</c:v>
                </c:pt>
                <c:pt idx="31">
                  <c:v>21276.59574468085</c:v>
                </c:pt>
                <c:pt idx="32">
                  <c:v>21276.59574468085</c:v>
                </c:pt>
                <c:pt idx="33">
                  <c:v>21276.59574468085</c:v>
                </c:pt>
                <c:pt idx="34">
                  <c:v>21276.59574468085</c:v>
                </c:pt>
                <c:pt idx="35">
                  <c:v>21276.59574468085</c:v>
                </c:pt>
                <c:pt idx="36">
                  <c:v>21276.59574468085</c:v>
                </c:pt>
                <c:pt idx="37">
                  <c:v>21276.59574468085</c:v>
                </c:pt>
                <c:pt idx="38">
                  <c:v>21276.59574468085</c:v>
                </c:pt>
                <c:pt idx="39">
                  <c:v>21276.59574468085</c:v>
                </c:pt>
                <c:pt idx="40">
                  <c:v>21276.59574468085</c:v>
                </c:pt>
                <c:pt idx="41">
                  <c:v>21276.59574468085</c:v>
                </c:pt>
                <c:pt idx="42">
                  <c:v>21276.59574468085</c:v>
                </c:pt>
                <c:pt idx="43">
                  <c:v>21276.59574468085</c:v>
                </c:pt>
                <c:pt idx="44">
                  <c:v>21276.59574468085</c:v>
                </c:pt>
                <c:pt idx="45">
                  <c:v>21276.59574468085</c:v>
                </c:pt>
                <c:pt idx="46">
                  <c:v>21276.59574468085</c:v>
                </c:pt>
                <c:pt idx="47">
                  <c:v>21276.59574468085</c:v>
                </c:pt>
              </c:numCache>
            </c:numRef>
          </c:val>
          <c:smooth val="0"/>
          <c:extLst>
            <c:ext xmlns:c16="http://schemas.microsoft.com/office/drawing/2014/chart" uri="{C3380CC4-5D6E-409C-BE32-E72D297353CC}">
              <c16:uniqueId val="{00000001-2A1D-40F4-BCB9-544127F03525}"/>
            </c:ext>
          </c:extLst>
        </c:ser>
        <c:ser>
          <c:idx val="1"/>
          <c:order val="2"/>
          <c:spPr>
            <a:ln w="28575" cap="rnd">
              <a:noFill/>
              <a:round/>
            </a:ln>
            <a:effectLst/>
          </c:spPr>
          <c:marker>
            <c:symbol val="none"/>
          </c:marker>
          <c:dLbls>
            <c:dLbl>
              <c:idx val="1"/>
              <c:layout>
                <c:manualLayout>
                  <c:x val="-1.9962927755162046E-2"/>
                  <c:y val="-1.1789497096949366E-2"/>
                </c:manualLayout>
              </c:layout>
              <c:dLblPos val="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2-2A1D-40F4-BCB9-544127F03525}"/>
                </c:ext>
              </c:extLst>
            </c:dLbl>
            <c:dLbl>
              <c:idx val="6"/>
              <c:layout>
                <c:manualLayout>
                  <c:x val="-2.4906312274282295E-2"/>
                  <c:y val="-1.1789497096949366E-2"/>
                </c:manualLayout>
              </c:layout>
              <c:dLblPos val="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3-2A1D-40F4-BCB9-544127F03525}"/>
                </c:ext>
              </c:extLst>
            </c:dLbl>
            <c:dLbl>
              <c:idx val="9"/>
              <c:layout>
                <c:manualLayout>
                  <c:x val="-2.7936128592452768E-2"/>
                  <c:y val="-3.9693532230005719E-2"/>
                </c:manualLayout>
              </c:layout>
              <c:dLblPos val="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4-2A1D-40F4-BCB9-544127F03525}"/>
                </c:ext>
              </c:extLst>
            </c:dLbl>
            <c:dLbl>
              <c:idx val="11"/>
              <c:layout>
                <c:manualLayout>
                  <c:x val="-2.7936128592452768E-2"/>
                  <c:y val="-1.1789497096949366E-2"/>
                </c:manualLayout>
              </c:layout>
              <c:dLblPos val="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5-2A1D-40F4-BCB9-544127F03525}"/>
                </c:ext>
              </c:extLst>
            </c:dLbl>
            <c:dLbl>
              <c:idx val="13"/>
              <c:layout>
                <c:manualLayout>
                  <c:x val="-2.7936128592452817E-2"/>
                  <c:y val="-2.2521818301970933E-2"/>
                </c:manualLayout>
              </c:layout>
              <c:dLblPos val="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6-2A1D-40F4-BCB9-544127F03525}"/>
                </c:ext>
              </c:extLst>
            </c:dLbl>
            <c:dLbl>
              <c:idx val="14"/>
              <c:layout>
                <c:manualLayout>
                  <c:x val="-3.4580462623528423E-2"/>
                  <c:y val="-2.681474678397975E-2"/>
                </c:manualLayout>
              </c:layout>
              <c:dLblPos val="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7-2A1D-40F4-BCB9-544127F03525}"/>
                </c:ext>
              </c:extLst>
            </c:dLbl>
            <c:dLbl>
              <c:idx val="15"/>
              <c:layout>
                <c:manualLayout>
                  <c:x val="-1.0660860111656203E-2"/>
                  <c:y val="-2.0375354060966761E-2"/>
                </c:manualLayout>
              </c:layout>
              <c:dLblPos val="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8-2A1D-40F4-BCB9-544127F03525}"/>
                </c:ext>
              </c:extLst>
            </c:dLbl>
            <c:dLbl>
              <c:idx val="16"/>
              <c:layout>
                <c:manualLayout>
                  <c:x val="-2.7936128592452817E-2"/>
                  <c:y val="-4.1839996471009971E-2"/>
                </c:manualLayout>
              </c:layout>
              <c:dLblPos val="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9-2A1D-40F4-BCB9-544127F03525}"/>
                </c:ext>
              </c:extLst>
            </c:dLbl>
            <c:dLbl>
              <c:idx val="17"/>
              <c:layout>
                <c:manualLayout>
                  <c:x val="-2.7936128592452768E-2"/>
                  <c:y val="-3.7547067989001315E-2"/>
                </c:manualLayout>
              </c:layout>
              <c:dLblPos val="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A-2A1D-40F4-BCB9-544127F03525}"/>
                </c:ext>
              </c:extLst>
            </c:dLbl>
            <c:dLbl>
              <c:idx val="18"/>
              <c:layout>
                <c:manualLayout>
                  <c:x val="-2.4906312274282343E-2"/>
                  <c:y val="-3.3254139506992658E-2"/>
                </c:manualLayout>
              </c:layout>
              <c:dLblPos val="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B-2A1D-40F4-BCB9-544127F03525}"/>
                </c:ext>
              </c:extLst>
            </c:dLbl>
            <c:dLbl>
              <c:idx val="19"/>
              <c:layout>
                <c:manualLayout>
                  <c:x val="-2.4906312274282343E-2"/>
                  <c:y val="-1.3935961337953696E-2"/>
                </c:manualLayout>
              </c:layout>
              <c:dLblPos val="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C-2A1D-40F4-BCB9-544127F03525}"/>
                </c:ext>
              </c:extLst>
            </c:dLbl>
            <c:dLbl>
              <c:idx val="20"/>
              <c:layout>
                <c:manualLayout>
                  <c:x val="-2.4906312274282343E-2"/>
                  <c:y val="-1.1789497096949366E-2"/>
                </c:manualLayout>
              </c:layout>
              <c:dLblPos val="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D-2A1D-40F4-BCB9-544127F03525}"/>
                </c:ext>
              </c:extLst>
            </c:dLbl>
            <c:dLbl>
              <c:idx val="24"/>
              <c:layout>
                <c:manualLayout>
                  <c:x val="-2.4906312274282295E-2"/>
                  <c:y val="-1.1789497096949366E-2"/>
                </c:manualLayout>
              </c:layout>
              <c:dLblPos val="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E-2A1D-40F4-BCB9-544127F03525}"/>
                </c:ext>
              </c:extLst>
            </c:dLbl>
            <c:dLbl>
              <c:idx val="28"/>
              <c:layout>
                <c:manualLayout>
                  <c:x val="-2.4906312274282295E-2"/>
                  <c:y val="-1.6082425578958025E-2"/>
                </c:manualLayout>
              </c:layout>
              <c:dLblPos val="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F-2A1D-40F4-BCB9-544127F03525}"/>
                </c:ext>
              </c:extLst>
            </c:dLbl>
            <c:dLbl>
              <c:idx val="29"/>
              <c:layout>
                <c:manualLayout>
                  <c:x val="-3.2879513111573118E-2"/>
                  <c:y val="-2.4668282542975341E-2"/>
                </c:manualLayout>
              </c:layout>
              <c:dLblPos val="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10-2A1D-40F4-BCB9-544127F03525}"/>
                </c:ext>
              </c:extLst>
            </c:dLbl>
            <c:dLbl>
              <c:idx val="30"/>
              <c:layout>
                <c:manualLayout>
                  <c:x val="-3.0593862204883009E-2"/>
                  <c:y val="-1.1789497096949446E-2"/>
                </c:manualLayout>
              </c:layout>
              <c:dLblPos val="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11-2A1D-40F4-BCB9-544127F03525}"/>
                </c:ext>
              </c:extLst>
            </c:dLbl>
            <c:dLbl>
              <c:idx val="33"/>
              <c:layout>
                <c:manualLayout>
                  <c:x val="-2.4906312274282295E-2"/>
                  <c:y val="-1.3935961337953696E-2"/>
                </c:manualLayout>
              </c:layout>
              <c:dLblPos val="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12-2A1D-40F4-BCB9-544127F03525}"/>
                </c:ext>
              </c:extLst>
            </c:dLbl>
            <c:dLbl>
              <c:idx val="35"/>
              <c:layout>
                <c:manualLayout>
                  <c:x val="-2.7936128592452768E-2"/>
                  <c:y val="-1.8228889819962277E-2"/>
                </c:manualLayout>
              </c:layout>
              <c:dLblPos val="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13-2A1D-40F4-BCB9-544127F03525}"/>
                </c:ext>
              </c:extLst>
            </c:dLbl>
            <c:dLbl>
              <c:idx val="40"/>
              <c:layout>
                <c:manualLayout>
                  <c:x val="-3.0593862204883009E-2"/>
                  <c:y val="-7.4965686149407879E-3"/>
                </c:manualLayout>
              </c:layout>
              <c:dLblPos val="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14-2A1D-40F4-BCB9-544127F03525}"/>
                </c:ext>
              </c:extLst>
            </c:dLbl>
            <c:dLbl>
              <c:idx val="42"/>
              <c:layout>
                <c:manualLayout>
                  <c:x val="-2.7936128592452768E-2"/>
                  <c:y val="-1.1789497096949446E-2"/>
                </c:manualLayout>
              </c:layout>
              <c:dLblPos val="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15-2A1D-40F4-BCB9-544127F03525}"/>
                </c:ext>
              </c:extLst>
            </c:dLbl>
            <c:dLbl>
              <c:idx val="47"/>
              <c:layout>
                <c:manualLayout>
                  <c:x val="-3.7858055051710041E-3"/>
                  <c:y val="-1.8228889819962353E-2"/>
                </c:manualLayout>
              </c:layout>
              <c:dLblPos val="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16-2A1D-40F4-BCB9-544127F03525}"/>
                </c:ext>
              </c:extLst>
            </c:dLbl>
            <c:numFmt formatCode="#,##0_);[Red]\(#,##0\)" sourceLinked="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solidFill>
                    <a:latin typeface="+mn-lt"/>
                    <a:ea typeface="+mn-ea"/>
                    <a:cs typeface="+mn-cs"/>
                  </a:defRPr>
                </a:pPr>
                <a:endParaRPr lang="ja-JP"/>
              </a:p>
            </c:txPr>
            <c:dLblPos val="t"/>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val>
            <c:numRef>
              <c:f>交付額!$I$11:$I$58</c:f>
              <c:numCache>
                <c:formatCode>General</c:formatCode>
                <c:ptCount val="48"/>
                <c:pt idx="0">
                  <c:v>12363</c:v>
                </c:pt>
                <c:pt idx="1">
                  <c:v>12363</c:v>
                </c:pt>
                <c:pt idx="2">
                  <c:v>0</c:v>
                </c:pt>
                <c:pt idx="3">
                  <c:v>21712</c:v>
                </c:pt>
                <c:pt idx="4">
                  <c:v>3366</c:v>
                </c:pt>
                <c:pt idx="5">
                  <c:v>18338</c:v>
                </c:pt>
                <c:pt idx="6">
                  <c:v>4727</c:v>
                </c:pt>
                <c:pt idx="7">
                  <c:v>7771</c:v>
                </c:pt>
                <c:pt idx="8">
                  <c:v>11957</c:v>
                </c:pt>
                <c:pt idx="9">
                  <c:v>16048</c:v>
                </c:pt>
                <c:pt idx="10">
                  <c:v>44208</c:v>
                </c:pt>
                <c:pt idx="11">
                  <c:v>14963</c:v>
                </c:pt>
                <c:pt idx="12">
                  <c:v>140020</c:v>
                </c:pt>
                <c:pt idx="13">
                  <c:v>21940</c:v>
                </c:pt>
                <c:pt idx="14">
                  <c:v>35871</c:v>
                </c:pt>
                <c:pt idx="15">
                  <c:v>35519</c:v>
                </c:pt>
                <c:pt idx="16">
                  <c:v>15081</c:v>
                </c:pt>
                <c:pt idx="17">
                  <c:v>10249</c:v>
                </c:pt>
                <c:pt idx="18">
                  <c:v>6979</c:v>
                </c:pt>
                <c:pt idx="19">
                  <c:v>6581</c:v>
                </c:pt>
                <c:pt idx="20">
                  <c:v>3547</c:v>
                </c:pt>
                <c:pt idx="21">
                  <c:v>68454</c:v>
                </c:pt>
                <c:pt idx="22">
                  <c:v>0</c:v>
                </c:pt>
                <c:pt idx="23">
                  <c:v>13487</c:v>
                </c:pt>
                <c:pt idx="24">
                  <c:v>9371</c:v>
                </c:pt>
                <c:pt idx="25">
                  <c:v>22238</c:v>
                </c:pt>
                <c:pt idx="26">
                  <c:v>2733</c:v>
                </c:pt>
                <c:pt idx="27">
                  <c:v>23998</c:v>
                </c:pt>
                <c:pt idx="28">
                  <c:v>5232</c:v>
                </c:pt>
                <c:pt idx="29">
                  <c:v>9641</c:v>
                </c:pt>
                <c:pt idx="30">
                  <c:v>17384</c:v>
                </c:pt>
                <c:pt idx="31">
                  <c:v>19976</c:v>
                </c:pt>
                <c:pt idx="32">
                  <c:v>35581</c:v>
                </c:pt>
                <c:pt idx="33">
                  <c:v>3372</c:v>
                </c:pt>
                <c:pt idx="34">
                  <c:v>6797</c:v>
                </c:pt>
                <c:pt idx="35">
                  <c:v>16025</c:v>
                </c:pt>
                <c:pt idx="36">
                  <c:v>20279</c:v>
                </c:pt>
                <c:pt idx="37">
                  <c:v>6908</c:v>
                </c:pt>
                <c:pt idx="38">
                  <c:v>28721</c:v>
                </c:pt>
                <c:pt idx="39">
                  <c:v>7955</c:v>
                </c:pt>
                <c:pt idx="40">
                  <c:v>23604</c:v>
                </c:pt>
                <c:pt idx="41">
                  <c:v>30576</c:v>
                </c:pt>
                <c:pt idx="42">
                  <c:v>23728</c:v>
                </c:pt>
                <c:pt idx="43">
                  <c:v>26818</c:v>
                </c:pt>
                <c:pt idx="44">
                  <c:v>0</c:v>
                </c:pt>
                <c:pt idx="45">
                  <c:v>77819</c:v>
                </c:pt>
                <c:pt idx="46">
                  <c:v>55700</c:v>
                </c:pt>
                <c:pt idx="47">
                  <c:v>21276.59574468085</c:v>
                </c:pt>
              </c:numCache>
            </c:numRef>
          </c:val>
          <c:smooth val="0"/>
          <c:extLst>
            <c:ext xmlns:c16="http://schemas.microsoft.com/office/drawing/2014/chart" uri="{C3380CC4-5D6E-409C-BE32-E72D297353CC}">
              <c16:uniqueId val="{00000017-2A1D-40F4-BCB9-544127F03525}"/>
            </c:ext>
          </c:extLst>
        </c:ser>
        <c:dLbls>
          <c:showLegendKey val="0"/>
          <c:showVal val="0"/>
          <c:showCatName val="0"/>
          <c:showSerName val="0"/>
          <c:showPercent val="0"/>
          <c:showBubbleSize val="0"/>
        </c:dLbls>
        <c:marker val="1"/>
        <c:smooth val="0"/>
        <c:axId val="548323672"/>
        <c:axId val="548327608"/>
      </c:lineChart>
      <c:catAx>
        <c:axId val="548323672"/>
        <c:scaling>
          <c:orientation val="minMax"/>
        </c:scaling>
        <c:delete val="0"/>
        <c:axPos val="b"/>
        <c:numFmt formatCode="General" sourceLinked="1"/>
        <c:majorTickMark val="none"/>
        <c:minorTickMark val="none"/>
        <c:tickLblPos val="nextTo"/>
        <c:spPr>
          <a:noFill/>
          <a:ln w="9525" cap="flat" cmpd="sng" algn="ctr">
            <a:solidFill>
              <a:schemeClr val="bg1">
                <a:lumMod val="50000"/>
              </a:schemeClr>
            </a:solidFill>
            <a:round/>
          </a:ln>
          <a:effectLst/>
        </c:spPr>
        <c:txPr>
          <a:bodyPr rot="0" spcFirstLastPara="1" vertOverflow="ellipsis" vert="eaVert" wrap="square" anchor="ctr" anchorCtr="1"/>
          <a:lstStyle/>
          <a:p>
            <a:pPr>
              <a:defRPr sz="900" b="0" i="0" u="none" strike="noStrike" kern="1200" baseline="0">
                <a:solidFill>
                  <a:schemeClr val="tx1"/>
                </a:solidFill>
                <a:latin typeface="+mn-lt"/>
                <a:ea typeface="+mn-ea"/>
                <a:cs typeface="+mn-cs"/>
              </a:defRPr>
            </a:pPr>
            <a:endParaRPr lang="ja-JP"/>
          </a:p>
        </c:txPr>
        <c:crossAx val="548327608"/>
        <c:crosses val="autoZero"/>
        <c:auto val="1"/>
        <c:lblAlgn val="ctr"/>
        <c:lblOffset val="100"/>
        <c:noMultiLvlLbl val="0"/>
      </c:catAx>
      <c:valAx>
        <c:axId val="548327608"/>
        <c:scaling>
          <c:orientation val="minMax"/>
          <c:min val="0"/>
        </c:scaling>
        <c:delete val="0"/>
        <c:axPos val="l"/>
        <c:majorGridlines>
          <c:spPr>
            <a:ln w="9525" cap="flat" cmpd="sng" algn="ctr">
              <a:solidFill>
                <a:schemeClr val="tx1">
                  <a:lumMod val="15000"/>
                  <a:lumOff val="85000"/>
                </a:schemeClr>
              </a:solidFill>
              <a:round/>
            </a:ln>
            <a:effectLst/>
          </c:spPr>
        </c:majorGridlines>
        <c:numFmt formatCode="#,##0_);[Red]\(#,##0\)" sourceLinked="0"/>
        <c:majorTickMark val="none"/>
        <c:minorTickMark val="none"/>
        <c:tickLblPos val="nextTo"/>
        <c:spPr>
          <a:noFill/>
          <a:ln w="9525">
            <a:solidFill>
              <a:schemeClr val="bg1">
                <a:lumMod val="50000"/>
              </a:schemeClr>
            </a:solidFill>
          </a:ln>
          <a:effectLst/>
        </c:spPr>
        <c:txPr>
          <a:bodyPr rot="-60000000" spcFirstLastPara="1" vertOverflow="ellipsis" vert="horz" wrap="square" anchor="ctr" anchorCtr="1"/>
          <a:lstStyle/>
          <a:p>
            <a:pPr>
              <a:defRPr sz="800" b="0" i="0" u="none" strike="noStrike" kern="1200" baseline="0">
                <a:solidFill>
                  <a:schemeClr val="tx1"/>
                </a:solidFill>
                <a:latin typeface="+mn-lt"/>
                <a:ea typeface="+mn-ea"/>
                <a:cs typeface="+mn-cs"/>
              </a:defRPr>
            </a:pPr>
            <a:endParaRPr lang="ja-JP"/>
          </a:p>
        </c:txPr>
        <c:crossAx val="548323672"/>
        <c:crosses val="autoZero"/>
        <c:crossBetween val="between"/>
      </c:valAx>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w="3175" cap="flat" cmpd="sng" algn="ctr">
      <a:noFill/>
      <a:round/>
    </a:ln>
    <a:effectLst/>
  </c:spPr>
  <c:txPr>
    <a:bodyPr/>
    <a:lstStyle/>
    <a:p>
      <a:pPr>
        <a:defRPr/>
      </a:pPr>
      <a:endParaRPr lang="ja-JP"/>
    </a:p>
  </c:txPr>
  <c:externalData r:id="rId3">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200" b="0" i="0" u="none" strike="noStrike" kern="1200" spc="0" baseline="0">
                <a:solidFill>
                  <a:schemeClr val="tx1">
                    <a:lumMod val="65000"/>
                    <a:lumOff val="35000"/>
                  </a:schemeClr>
                </a:solidFill>
                <a:latin typeface="+mn-lt"/>
                <a:ea typeface="+mn-ea"/>
                <a:cs typeface="+mn-cs"/>
              </a:defRPr>
            </a:pPr>
            <a:r>
              <a:rPr lang="ja-JP" altLang="en-US" sz="1200" dirty="0"/>
              <a:t>地域課題の把握と支援計画</a:t>
            </a:r>
            <a:r>
              <a:rPr lang="en-US" altLang="ja-JP" sz="1200" dirty="0"/>
              <a:t>(</a:t>
            </a:r>
            <a:r>
              <a:rPr lang="ja-JP" altLang="en-US" sz="1200" dirty="0"/>
              <a:t>満点</a:t>
            </a:r>
            <a:r>
              <a:rPr lang="en-US" altLang="ja-JP" sz="1200" dirty="0"/>
              <a:t>400</a:t>
            </a:r>
            <a:r>
              <a:rPr lang="ja-JP" altLang="en-US" sz="1200" dirty="0"/>
              <a:t>点、平均点</a:t>
            </a:r>
            <a:r>
              <a:rPr lang="en-US" altLang="ja-JP" sz="1200" dirty="0"/>
              <a:t>310.9</a:t>
            </a:r>
            <a:r>
              <a:rPr lang="ja-JP" altLang="en-US" sz="1200" dirty="0"/>
              <a:t>点、得点率</a:t>
            </a:r>
            <a:r>
              <a:rPr lang="en-US" altLang="ja-JP" sz="1200" dirty="0"/>
              <a:t>77.7%)</a:t>
            </a:r>
            <a:endParaRPr lang="ja-JP" altLang="en-US" sz="1200" dirty="0"/>
          </a:p>
        </c:rich>
      </c:tx>
      <c:layout>
        <c:manualLayout>
          <c:xMode val="edge"/>
          <c:yMode val="edge"/>
          <c:x val="0.23349919154808244"/>
          <c:y val="1.6842990012887214E-2"/>
        </c:manualLayout>
      </c:layout>
      <c:overlay val="0"/>
      <c:spPr>
        <a:noFill/>
        <a:ln>
          <a:noFill/>
        </a:ln>
        <a:effectLst/>
      </c:spPr>
      <c:txPr>
        <a:bodyPr rot="0" spcFirstLastPara="1" vertOverflow="ellipsis" vert="horz" wrap="square" anchor="ctr" anchorCtr="1"/>
        <a:lstStyle/>
        <a:p>
          <a:pPr>
            <a:defRPr sz="1200" b="0" i="0" u="none" strike="noStrike" kern="1200" spc="0" baseline="0">
              <a:solidFill>
                <a:schemeClr val="tx1">
                  <a:lumMod val="65000"/>
                  <a:lumOff val="35000"/>
                </a:schemeClr>
              </a:solidFill>
              <a:latin typeface="+mn-lt"/>
              <a:ea typeface="+mn-ea"/>
              <a:cs typeface="+mn-cs"/>
            </a:defRPr>
          </a:pPr>
          <a:endParaRPr lang="ja-JP"/>
        </a:p>
      </c:txPr>
    </c:title>
    <c:autoTitleDeleted val="0"/>
    <c:plotArea>
      <c:layout>
        <c:manualLayout>
          <c:layoutTarget val="inner"/>
          <c:xMode val="edge"/>
          <c:yMode val="edge"/>
          <c:x val="4.104504733441941E-2"/>
          <c:y val="8.3130144945293097E-2"/>
          <c:w val="0.93948833259295361"/>
          <c:h val="0.78698607300370693"/>
        </c:manualLayout>
      </c:layout>
      <c:barChart>
        <c:barDir val="col"/>
        <c:grouping val="clustered"/>
        <c:varyColors val="0"/>
        <c:ser>
          <c:idx val="1"/>
          <c:order val="0"/>
          <c:tx>
            <c:strRef>
              <c:f>Ⅰ!$AI$10</c:f>
              <c:strCache>
                <c:ptCount val="1"/>
                <c:pt idx="0">
                  <c:v>地域課題の把握と支援計画(満点400点、平均点310.9点、得点率77.7％)</c:v>
                </c:pt>
              </c:strCache>
            </c:strRef>
          </c:tx>
          <c:spPr>
            <a:solidFill>
              <a:schemeClr val="tx2">
                <a:lumMod val="60000"/>
                <a:lumOff val="40000"/>
              </a:schemeClr>
            </a:solidFill>
            <a:ln w="6350">
              <a:solidFill>
                <a:schemeClr val="bg1">
                  <a:lumMod val="50000"/>
                </a:schemeClr>
              </a:solidFill>
            </a:ln>
            <a:effectLst/>
          </c:spPr>
          <c:invertIfNegative val="0"/>
          <c:dLbls>
            <c:dLbl>
              <c:idx val="10"/>
              <c:layout>
                <c:manualLayout>
                  <c:x val="-1.3041322714616495E-3"/>
                  <c:y val="1.6607201117782324E-2"/>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0-D1FD-443E-A257-38C21DEFE5FB}"/>
                </c:ext>
              </c:extLst>
            </c:dLbl>
            <c:dLbl>
              <c:idx val="25"/>
              <c:layout>
                <c:manualLayout>
                  <c:x val="0"/>
                  <c:y val="1.1071467411854883E-2"/>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1-D1FD-443E-A257-38C21DEFE5FB}"/>
                </c:ext>
              </c:extLst>
            </c:dLbl>
            <c:dLbl>
              <c:idx val="47"/>
              <c:numFmt formatCode="#,##0.0_);[Red]\(#,##0.0\)" sourceLinked="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solidFill>
                      <a:latin typeface="+mn-lt"/>
                      <a:ea typeface="+mn-ea"/>
                      <a:cs typeface="+mn-cs"/>
                    </a:defRPr>
                  </a:pPr>
                  <a:endParaRPr lang="ja-JP"/>
                </a:p>
              </c:txPr>
              <c:showLegendKey val="0"/>
              <c:showVal val="1"/>
              <c:showCatName val="0"/>
              <c:showSerName val="0"/>
              <c:showPercent val="0"/>
              <c:showBubbleSize val="0"/>
              <c:extLst>
                <c:ext xmlns:c16="http://schemas.microsoft.com/office/drawing/2014/chart" uri="{C3380CC4-5D6E-409C-BE32-E72D297353CC}">
                  <c16:uniqueId val="{00000002-D1FD-443E-A257-38C21DEFE5FB}"/>
                </c:ext>
              </c:extLst>
            </c:dLbl>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solidFill>
                    <a:latin typeface="+mn-lt"/>
                    <a:ea typeface="+mn-ea"/>
                    <a:cs typeface="+mn-cs"/>
                  </a:defRPr>
                </a:pPr>
                <a:endParaRPr lang="ja-JP"/>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Ⅰ!$AD$11:$AD$58</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平均</c:v>
                </c:pt>
              </c:strCache>
            </c:strRef>
          </c:cat>
          <c:val>
            <c:numRef>
              <c:f>Ⅰ!$AI$11:$AI$58</c:f>
              <c:numCache>
                <c:formatCode>General</c:formatCode>
                <c:ptCount val="48"/>
                <c:pt idx="0">
                  <c:v>370</c:v>
                </c:pt>
                <c:pt idx="1">
                  <c:v>395</c:v>
                </c:pt>
                <c:pt idx="2">
                  <c:v>190</c:v>
                </c:pt>
                <c:pt idx="3">
                  <c:v>375</c:v>
                </c:pt>
                <c:pt idx="4">
                  <c:v>230</c:v>
                </c:pt>
                <c:pt idx="5">
                  <c:v>190</c:v>
                </c:pt>
                <c:pt idx="6">
                  <c:v>270</c:v>
                </c:pt>
                <c:pt idx="7">
                  <c:v>390</c:v>
                </c:pt>
                <c:pt idx="8">
                  <c:v>305</c:v>
                </c:pt>
                <c:pt idx="9">
                  <c:v>320</c:v>
                </c:pt>
                <c:pt idx="10">
                  <c:v>295</c:v>
                </c:pt>
                <c:pt idx="11">
                  <c:v>205</c:v>
                </c:pt>
                <c:pt idx="12">
                  <c:v>400</c:v>
                </c:pt>
                <c:pt idx="13">
                  <c:v>395</c:v>
                </c:pt>
                <c:pt idx="14">
                  <c:v>395</c:v>
                </c:pt>
                <c:pt idx="15">
                  <c:v>395</c:v>
                </c:pt>
                <c:pt idx="16">
                  <c:v>370</c:v>
                </c:pt>
                <c:pt idx="17">
                  <c:v>280</c:v>
                </c:pt>
                <c:pt idx="18">
                  <c:v>320</c:v>
                </c:pt>
                <c:pt idx="19">
                  <c:v>375</c:v>
                </c:pt>
                <c:pt idx="20">
                  <c:v>385</c:v>
                </c:pt>
                <c:pt idx="21">
                  <c:v>390</c:v>
                </c:pt>
                <c:pt idx="22">
                  <c:v>325</c:v>
                </c:pt>
                <c:pt idx="23">
                  <c:v>250</c:v>
                </c:pt>
                <c:pt idx="24">
                  <c:v>215</c:v>
                </c:pt>
                <c:pt idx="25">
                  <c:v>295</c:v>
                </c:pt>
                <c:pt idx="26">
                  <c:v>310</c:v>
                </c:pt>
                <c:pt idx="27">
                  <c:v>370</c:v>
                </c:pt>
                <c:pt idx="28">
                  <c:v>285</c:v>
                </c:pt>
                <c:pt idx="29">
                  <c:v>235</c:v>
                </c:pt>
                <c:pt idx="30">
                  <c:v>240</c:v>
                </c:pt>
                <c:pt idx="31">
                  <c:v>320</c:v>
                </c:pt>
                <c:pt idx="32">
                  <c:v>340</c:v>
                </c:pt>
                <c:pt idx="33">
                  <c:v>265</c:v>
                </c:pt>
                <c:pt idx="34">
                  <c:v>125</c:v>
                </c:pt>
                <c:pt idx="35">
                  <c:v>240</c:v>
                </c:pt>
                <c:pt idx="36">
                  <c:v>290</c:v>
                </c:pt>
                <c:pt idx="37">
                  <c:v>365</c:v>
                </c:pt>
                <c:pt idx="38">
                  <c:v>390</c:v>
                </c:pt>
                <c:pt idx="39">
                  <c:v>320</c:v>
                </c:pt>
                <c:pt idx="40">
                  <c:v>190</c:v>
                </c:pt>
                <c:pt idx="41">
                  <c:v>275</c:v>
                </c:pt>
                <c:pt idx="42">
                  <c:v>315</c:v>
                </c:pt>
                <c:pt idx="43">
                  <c:v>395</c:v>
                </c:pt>
                <c:pt idx="44">
                  <c:v>345</c:v>
                </c:pt>
                <c:pt idx="45">
                  <c:v>290</c:v>
                </c:pt>
                <c:pt idx="46">
                  <c:v>380</c:v>
                </c:pt>
                <c:pt idx="47">
                  <c:v>310.85106382978722</c:v>
                </c:pt>
              </c:numCache>
            </c:numRef>
          </c:val>
          <c:extLst>
            <c:ext xmlns:c16="http://schemas.microsoft.com/office/drawing/2014/chart" uri="{C3380CC4-5D6E-409C-BE32-E72D297353CC}">
              <c16:uniqueId val="{00000003-D1FD-443E-A257-38C21DEFE5FB}"/>
            </c:ext>
          </c:extLst>
        </c:ser>
        <c:dLbls>
          <c:showLegendKey val="0"/>
          <c:showVal val="0"/>
          <c:showCatName val="0"/>
          <c:showSerName val="0"/>
          <c:showPercent val="0"/>
          <c:showBubbleSize val="0"/>
        </c:dLbls>
        <c:gapWidth val="80"/>
        <c:axId val="548323672"/>
        <c:axId val="548327608"/>
      </c:barChart>
      <c:lineChart>
        <c:grouping val="standard"/>
        <c:varyColors val="0"/>
        <c:ser>
          <c:idx val="2"/>
          <c:order val="1"/>
          <c:tx>
            <c:strRef>
              <c:f>Ⅰ!$AJ$10</c:f>
              <c:strCache>
                <c:ptCount val="1"/>
                <c:pt idx="0">
                  <c:v>平均</c:v>
                </c:pt>
              </c:strCache>
            </c:strRef>
          </c:tx>
          <c:spPr>
            <a:ln w="19050" cap="rnd">
              <a:solidFill>
                <a:srgbClr val="FF0000"/>
              </a:solidFill>
              <a:prstDash val="sysDash"/>
              <a:round/>
            </a:ln>
            <a:effectLst/>
          </c:spPr>
          <c:marker>
            <c:symbol val="none"/>
          </c:marker>
          <c:cat>
            <c:strRef>
              <c:f>Ⅰ!$AD$11:$AD$58</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平均</c:v>
                </c:pt>
              </c:strCache>
            </c:strRef>
          </c:cat>
          <c:val>
            <c:numRef>
              <c:f>Ⅰ!$AJ$11:$AJ$58</c:f>
              <c:numCache>
                <c:formatCode>General</c:formatCode>
                <c:ptCount val="48"/>
                <c:pt idx="0">
                  <c:v>310.85106382978722</c:v>
                </c:pt>
                <c:pt idx="1">
                  <c:v>310.85106382978722</c:v>
                </c:pt>
                <c:pt idx="2">
                  <c:v>310.85106382978722</c:v>
                </c:pt>
                <c:pt idx="3">
                  <c:v>310.85106382978722</c:v>
                </c:pt>
                <c:pt idx="4">
                  <c:v>310.85106382978722</c:v>
                </c:pt>
                <c:pt idx="5">
                  <c:v>310.85106382978722</c:v>
                </c:pt>
                <c:pt idx="6">
                  <c:v>310.85106382978722</c:v>
                </c:pt>
                <c:pt idx="7">
                  <c:v>310.85106382978722</c:v>
                </c:pt>
                <c:pt idx="8">
                  <c:v>310.85106382978722</c:v>
                </c:pt>
                <c:pt idx="9">
                  <c:v>310.85106382978722</c:v>
                </c:pt>
                <c:pt idx="10">
                  <c:v>310.85106382978722</c:v>
                </c:pt>
                <c:pt idx="11">
                  <c:v>310.85106382978722</c:v>
                </c:pt>
                <c:pt idx="12">
                  <c:v>310.85106382978722</c:v>
                </c:pt>
                <c:pt idx="13">
                  <c:v>310.85106382978722</c:v>
                </c:pt>
                <c:pt idx="14">
                  <c:v>310.85106382978722</c:v>
                </c:pt>
                <c:pt idx="15">
                  <c:v>310.85106382978722</c:v>
                </c:pt>
                <c:pt idx="16">
                  <c:v>310.85106382978722</c:v>
                </c:pt>
                <c:pt idx="17">
                  <c:v>310.85106382978722</c:v>
                </c:pt>
                <c:pt idx="18">
                  <c:v>310.85106382978722</c:v>
                </c:pt>
                <c:pt idx="19">
                  <c:v>310.85106382978722</c:v>
                </c:pt>
                <c:pt idx="20">
                  <c:v>310.85106382978722</c:v>
                </c:pt>
                <c:pt idx="21">
                  <c:v>310.85106382978722</c:v>
                </c:pt>
                <c:pt idx="22">
                  <c:v>310.85106382978722</c:v>
                </c:pt>
                <c:pt idx="23">
                  <c:v>310.85106382978722</c:v>
                </c:pt>
                <c:pt idx="24">
                  <c:v>310.85106382978722</c:v>
                </c:pt>
                <c:pt idx="25">
                  <c:v>310.85106382978722</c:v>
                </c:pt>
                <c:pt idx="26">
                  <c:v>310.85106382978722</c:v>
                </c:pt>
                <c:pt idx="27">
                  <c:v>310.85106382978722</c:v>
                </c:pt>
                <c:pt idx="28">
                  <c:v>310.85106382978722</c:v>
                </c:pt>
                <c:pt idx="29">
                  <c:v>310.85106382978722</c:v>
                </c:pt>
                <c:pt idx="30">
                  <c:v>310.85106382978722</c:v>
                </c:pt>
                <c:pt idx="31">
                  <c:v>310.85106382978722</c:v>
                </c:pt>
                <c:pt idx="32">
                  <c:v>310.85106382978722</c:v>
                </c:pt>
                <c:pt idx="33">
                  <c:v>310.85106382978722</c:v>
                </c:pt>
                <c:pt idx="34">
                  <c:v>310.85106382978722</c:v>
                </c:pt>
                <c:pt idx="35">
                  <c:v>310.85106382978722</c:v>
                </c:pt>
                <c:pt idx="36">
                  <c:v>310.85106382978722</c:v>
                </c:pt>
                <c:pt idx="37">
                  <c:v>310.85106382978722</c:v>
                </c:pt>
                <c:pt idx="38">
                  <c:v>310.85106382978722</c:v>
                </c:pt>
                <c:pt idx="39">
                  <c:v>310.85106382978722</c:v>
                </c:pt>
                <c:pt idx="40">
                  <c:v>310.85106382978722</c:v>
                </c:pt>
                <c:pt idx="41">
                  <c:v>310.85106382978722</c:v>
                </c:pt>
                <c:pt idx="42">
                  <c:v>310.85106382978722</c:v>
                </c:pt>
                <c:pt idx="43">
                  <c:v>310.85106382978722</c:v>
                </c:pt>
                <c:pt idx="44">
                  <c:v>310.85106382978722</c:v>
                </c:pt>
                <c:pt idx="45">
                  <c:v>310.85106382978722</c:v>
                </c:pt>
                <c:pt idx="46">
                  <c:v>310.85106382978722</c:v>
                </c:pt>
                <c:pt idx="47">
                  <c:v>310.85106382978722</c:v>
                </c:pt>
              </c:numCache>
            </c:numRef>
          </c:val>
          <c:smooth val="0"/>
          <c:extLst>
            <c:ext xmlns:c16="http://schemas.microsoft.com/office/drawing/2014/chart" uri="{C3380CC4-5D6E-409C-BE32-E72D297353CC}">
              <c16:uniqueId val="{00000004-D1FD-443E-A257-38C21DEFE5FB}"/>
            </c:ext>
          </c:extLst>
        </c:ser>
        <c:dLbls>
          <c:showLegendKey val="0"/>
          <c:showVal val="0"/>
          <c:showCatName val="0"/>
          <c:showSerName val="0"/>
          <c:showPercent val="0"/>
          <c:showBubbleSize val="0"/>
        </c:dLbls>
        <c:marker val="1"/>
        <c:smooth val="0"/>
        <c:axId val="548323672"/>
        <c:axId val="548327608"/>
      </c:lineChart>
      <c:catAx>
        <c:axId val="548323672"/>
        <c:scaling>
          <c:orientation val="minMax"/>
        </c:scaling>
        <c:delete val="0"/>
        <c:axPos val="b"/>
        <c:numFmt formatCode="General" sourceLinked="1"/>
        <c:majorTickMark val="none"/>
        <c:minorTickMark val="none"/>
        <c:tickLblPos val="nextTo"/>
        <c:spPr>
          <a:noFill/>
          <a:ln w="9525" cap="flat" cmpd="sng" algn="ctr">
            <a:solidFill>
              <a:schemeClr val="bg1">
                <a:lumMod val="50000"/>
              </a:schemeClr>
            </a:solidFill>
            <a:round/>
          </a:ln>
          <a:effectLst/>
        </c:spPr>
        <c:txPr>
          <a:bodyPr rot="0" spcFirstLastPara="1" vertOverflow="ellipsis" vert="eaVert" wrap="square" anchor="ctr" anchorCtr="1"/>
          <a:lstStyle/>
          <a:p>
            <a:pPr>
              <a:defRPr sz="900" b="0" i="0" u="none" strike="noStrike" kern="1200" baseline="0">
                <a:solidFill>
                  <a:schemeClr val="tx1"/>
                </a:solidFill>
                <a:latin typeface="+mn-lt"/>
                <a:ea typeface="+mn-ea"/>
                <a:cs typeface="+mn-cs"/>
              </a:defRPr>
            </a:pPr>
            <a:endParaRPr lang="ja-JP"/>
          </a:p>
        </c:txPr>
        <c:crossAx val="548327608"/>
        <c:crosses val="autoZero"/>
        <c:auto val="1"/>
        <c:lblAlgn val="ctr"/>
        <c:lblOffset val="100"/>
        <c:noMultiLvlLbl val="0"/>
      </c:catAx>
      <c:valAx>
        <c:axId val="548327608"/>
        <c:scaling>
          <c:orientation val="minMax"/>
        </c:scaling>
        <c:delete val="0"/>
        <c:axPos val="l"/>
        <c:majorGridlines>
          <c:spPr>
            <a:ln w="9525" cap="flat" cmpd="sng" algn="ctr">
              <a:solidFill>
                <a:schemeClr val="tx1">
                  <a:lumMod val="15000"/>
                  <a:lumOff val="85000"/>
                </a:schemeClr>
              </a:solidFill>
              <a:round/>
            </a:ln>
            <a:effectLst/>
          </c:spPr>
        </c:majorGridlines>
        <c:numFmt formatCode="#,##0_);[Red]\(#,##0\)" sourceLinked="0"/>
        <c:majorTickMark val="none"/>
        <c:minorTickMark val="none"/>
        <c:tickLblPos val="nextTo"/>
        <c:spPr>
          <a:noFill/>
          <a:ln w="9525">
            <a:solidFill>
              <a:schemeClr val="bg1">
                <a:lumMod val="50000"/>
              </a:schemeClr>
            </a:solidFill>
          </a:ln>
          <a:effectLst/>
        </c:spPr>
        <c:txPr>
          <a:bodyPr rot="-60000000" spcFirstLastPara="1" vertOverflow="ellipsis" vert="horz" wrap="square" anchor="ctr" anchorCtr="1"/>
          <a:lstStyle/>
          <a:p>
            <a:pPr>
              <a:defRPr sz="800" b="0" i="0" u="none" strike="noStrike" kern="1200" baseline="0">
                <a:solidFill>
                  <a:schemeClr val="tx1"/>
                </a:solidFill>
                <a:latin typeface="+mn-lt"/>
                <a:ea typeface="+mn-ea"/>
                <a:cs typeface="+mn-cs"/>
              </a:defRPr>
            </a:pPr>
            <a:endParaRPr lang="ja-JP"/>
          </a:p>
        </c:txPr>
        <c:crossAx val="548323672"/>
        <c:crosses val="autoZero"/>
        <c:crossBetween val="between"/>
      </c:valAx>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w="3175" cap="flat" cmpd="sng" algn="ctr">
      <a:noFill/>
      <a:round/>
    </a:ln>
    <a:effectLst/>
  </c:spPr>
  <c:txPr>
    <a:bodyPr/>
    <a:lstStyle/>
    <a:p>
      <a:pPr>
        <a:defRPr/>
      </a:pPr>
      <a:endParaRPr lang="ja-JP"/>
    </a:p>
  </c:txPr>
  <c:externalData r:id="rId3">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200" b="0" i="0" u="none" strike="noStrike" kern="1200" spc="0" baseline="0">
                <a:solidFill>
                  <a:schemeClr val="tx1">
                    <a:lumMod val="65000"/>
                    <a:lumOff val="35000"/>
                  </a:schemeClr>
                </a:solidFill>
                <a:latin typeface="+mn-lt"/>
                <a:ea typeface="+mn-ea"/>
                <a:cs typeface="+mn-cs"/>
              </a:defRPr>
            </a:pPr>
            <a:r>
              <a:rPr lang="ja-JP" altLang="en-US" sz="1200" dirty="0"/>
              <a:t>地域課題の把握と支援計画</a:t>
            </a:r>
            <a:r>
              <a:rPr lang="en-US" altLang="ja-JP" sz="1200" dirty="0"/>
              <a:t>(</a:t>
            </a:r>
            <a:r>
              <a:rPr lang="ja-JP" altLang="en-US" sz="1200" dirty="0"/>
              <a:t>満点</a:t>
            </a:r>
            <a:r>
              <a:rPr lang="en-US" altLang="ja-JP" sz="1200" dirty="0"/>
              <a:t>280</a:t>
            </a:r>
            <a:r>
              <a:rPr lang="ja-JP" altLang="en-US" sz="1200" dirty="0"/>
              <a:t>点、平均点</a:t>
            </a:r>
            <a:r>
              <a:rPr lang="en-US" altLang="ja-JP" sz="1200" dirty="0"/>
              <a:t>216.5</a:t>
            </a:r>
            <a:r>
              <a:rPr lang="ja-JP" altLang="en-US" sz="1200" dirty="0"/>
              <a:t>点、得点率</a:t>
            </a:r>
            <a:r>
              <a:rPr lang="en-US" altLang="ja-JP" sz="1200" dirty="0"/>
              <a:t>77.3%)</a:t>
            </a:r>
            <a:endParaRPr lang="ja-JP" altLang="en-US" sz="1200" dirty="0"/>
          </a:p>
        </c:rich>
      </c:tx>
      <c:layout>
        <c:manualLayout>
          <c:xMode val="edge"/>
          <c:yMode val="edge"/>
          <c:x val="0.23349919154808244"/>
          <c:y val="1.6842990012887214E-2"/>
        </c:manualLayout>
      </c:layout>
      <c:overlay val="0"/>
      <c:spPr>
        <a:noFill/>
        <a:ln>
          <a:noFill/>
        </a:ln>
        <a:effectLst/>
      </c:spPr>
      <c:txPr>
        <a:bodyPr rot="0" spcFirstLastPara="1" vertOverflow="ellipsis" vert="horz" wrap="square" anchor="ctr" anchorCtr="1"/>
        <a:lstStyle/>
        <a:p>
          <a:pPr>
            <a:defRPr sz="1200" b="0" i="0" u="none" strike="noStrike" kern="1200" spc="0" baseline="0">
              <a:solidFill>
                <a:schemeClr val="tx1">
                  <a:lumMod val="65000"/>
                  <a:lumOff val="35000"/>
                </a:schemeClr>
              </a:solidFill>
              <a:latin typeface="+mn-lt"/>
              <a:ea typeface="+mn-ea"/>
              <a:cs typeface="+mn-cs"/>
            </a:defRPr>
          </a:pPr>
          <a:endParaRPr lang="ja-JP"/>
        </a:p>
      </c:txPr>
    </c:title>
    <c:autoTitleDeleted val="0"/>
    <c:plotArea>
      <c:layout>
        <c:manualLayout>
          <c:layoutTarget val="inner"/>
          <c:xMode val="edge"/>
          <c:yMode val="edge"/>
          <c:x val="4.104504733441941E-2"/>
          <c:y val="8.3130144945293097E-2"/>
          <c:w val="0.93948833259295361"/>
          <c:h val="0.78698607300370693"/>
        </c:manualLayout>
      </c:layout>
      <c:barChart>
        <c:barDir val="col"/>
        <c:grouping val="clustered"/>
        <c:varyColors val="0"/>
        <c:ser>
          <c:idx val="1"/>
          <c:order val="0"/>
          <c:tx>
            <c:strRef>
              <c:f>Ⅰ!$AE$10</c:f>
              <c:strCache>
                <c:ptCount val="1"/>
                <c:pt idx="0">
                  <c:v>地域課題の把握と支援計画(満点280点、平均点216.5点、得点率77.3％)</c:v>
                </c:pt>
              </c:strCache>
            </c:strRef>
          </c:tx>
          <c:spPr>
            <a:solidFill>
              <a:schemeClr val="tx2">
                <a:lumMod val="60000"/>
                <a:lumOff val="40000"/>
              </a:schemeClr>
            </a:solidFill>
            <a:ln w="6350">
              <a:solidFill>
                <a:schemeClr val="bg1">
                  <a:lumMod val="50000"/>
                </a:schemeClr>
              </a:solid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solidFill>
                    <a:latin typeface="+mn-lt"/>
                    <a:ea typeface="+mn-ea"/>
                    <a:cs typeface="+mn-cs"/>
                  </a:defRPr>
                </a:pPr>
                <a:endParaRPr lang="ja-JP"/>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Ⅰ!$AD$11:$AD$58</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平均</c:v>
                </c:pt>
              </c:strCache>
            </c:strRef>
          </c:cat>
          <c:val>
            <c:numRef>
              <c:f>Ⅰ!$AE$11:$AE$58</c:f>
              <c:numCache>
                <c:formatCode>General</c:formatCode>
                <c:ptCount val="48"/>
                <c:pt idx="0">
                  <c:v>250</c:v>
                </c:pt>
                <c:pt idx="1">
                  <c:v>275</c:v>
                </c:pt>
                <c:pt idx="2">
                  <c:v>145</c:v>
                </c:pt>
                <c:pt idx="3">
                  <c:v>255</c:v>
                </c:pt>
                <c:pt idx="4">
                  <c:v>170</c:v>
                </c:pt>
                <c:pt idx="5">
                  <c:v>120</c:v>
                </c:pt>
                <c:pt idx="6">
                  <c:v>200</c:v>
                </c:pt>
                <c:pt idx="7">
                  <c:v>270</c:v>
                </c:pt>
                <c:pt idx="8">
                  <c:v>225</c:v>
                </c:pt>
                <c:pt idx="9">
                  <c:v>200</c:v>
                </c:pt>
                <c:pt idx="10">
                  <c:v>215</c:v>
                </c:pt>
                <c:pt idx="11">
                  <c:v>150</c:v>
                </c:pt>
                <c:pt idx="12">
                  <c:v>280</c:v>
                </c:pt>
                <c:pt idx="13">
                  <c:v>275</c:v>
                </c:pt>
                <c:pt idx="14">
                  <c:v>275</c:v>
                </c:pt>
                <c:pt idx="15">
                  <c:v>275</c:v>
                </c:pt>
                <c:pt idx="16">
                  <c:v>250</c:v>
                </c:pt>
                <c:pt idx="17">
                  <c:v>180</c:v>
                </c:pt>
                <c:pt idx="18">
                  <c:v>220</c:v>
                </c:pt>
                <c:pt idx="19">
                  <c:v>255</c:v>
                </c:pt>
                <c:pt idx="20">
                  <c:v>265</c:v>
                </c:pt>
                <c:pt idx="21">
                  <c:v>270</c:v>
                </c:pt>
                <c:pt idx="22">
                  <c:v>225</c:v>
                </c:pt>
                <c:pt idx="23">
                  <c:v>150</c:v>
                </c:pt>
                <c:pt idx="24">
                  <c:v>135</c:v>
                </c:pt>
                <c:pt idx="25">
                  <c:v>205</c:v>
                </c:pt>
                <c:pt idx="26">
                  <c:v>230</c:v>
                </c:pt>
                <c:pt idx="27">
                  <c:v>250</c:v>
                </c:pt>
                <c:pt idx="28">
                  <c:v>185</c:v>
                </c:pt>
                <c:pt idx="29">
                  <c:v>185</c:v>
                </c:pt>
                <c:pt idx="30">
                  <c:v>180</c:v>
                </c:pt>
                <c:pt idx="31">
                  <c:v>220</c:v>
                </c:pt>
                <c:pt idx="32">
                  <c:v>230</c:v>
                </c:pt>
                <c:pt idx="33">
                  <c:v>185</c:v>
                </c:pt>
                <c:pt idx="34">
                  <c:v>115</c:v>
                </c:pt>
                <c:pt idx="35">
                  <c:v>185</c:v>
                </c:pt>
                <c:pt idx="36">
                  <c:v>210</c:v>
                </c:pt>
                <c:pt idx="37">
                  <c:v>245</c:v>
                </c:pt>
                <c:pt idx="38">
                  <c:v>270</c:v>
                </c:pt>
                <c:pt idx="39">
                  <c:v>220</c:v>
                </c:pt>
                <c:pt idx="40">
                  <c:v>130</c:v>
                </c:pt>
                <c:pt idx="41">
                  <c:v>195</c:v>
                </c:pt>
                <c:pt idx="42">
                  <c:v>235</c:v>
                </c:pt>
                <c:pt idx="43">
                  <c:v>275</c:v>
                </c:pt>
                <c:pt idx="44">
                  <c:v>235</c:v>
                </c:pt>
                <c:pt idx="45">
                  <c:v>200</c:v>
                </c:pt>
                <c:pt idx="46">
                  <c:v>260</c:v>
                </c:pt>
                <c:pt idx="47" formatCode="0.0">
                  <c:v>216.48936170212764</c:v>
                </c:pt>
              </c:numCache>
            </c:numRef>
          </c:val>
          <c:extLst>
            <c:ext xmlns:c16="http://schemas.microsoft.com/office/drawing/2014/chart" uri="{C3380CC4-5D6E-409C-BE32-E72D297353CC}">
              <c16:uniqueId val="{00000000-7DD3-420D-B18E-987C06A3495F}"/>
            </c:ext>
          </c:extLst>
        </c:ser>
        <c:dLbls>
          <c:showLegendKey val="0"/>
          <c:showVal val="0"/>
          <c:showCatName val="0"/>
          <c:showSerName val="0"/>
          <c:showPercent val="0"/>
          <c:showBubbleSize val="0"/>
        </c:dLbls>
        <c:gapWidth val="80"/>
        <c:axId val="548323672"/>
        <c:axId val="548327608"/>
      </c:barChart>
      <c:lineChart>
        <c:grouping val="standard"/>
        <c:varyColors val="0"/>
        <c:ser>
          <c:idx val="2"/>
          <c:order val="1"/>
          <c:tx>
            <c:strRef>
              <c:f>Ⅰ!$AF$10</c:f>
              <c:strCache>
                <c:ptCount val="1"/>
                <c:pt idx="0">
                  <c:v>平均</c:v>
                </c:pt>
              </c:strCache>
            </c:strRef>
          </c:tx>
          <c:spPr>
            <a:ln w="19050" cap="rnd">
              <a:solidFill>
                <a:srgbClr val="FF0000"/>
              </a:solidFill>
              <a:prstDash val="sysDash"/>
              <a:round/>
            </a:ln>
            <a:effectLst/>
          </c:spPr>
          <c:marker>
            <c:symbol val="none"/>
          </c:marker>
          <c:cat>
            <c:strRef>
              <c:f>Ⅰ!$AD$11:$AD$58</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平均</c:v>
                </c:pt>
              </c:strCache>
            </c:strRef>
          </c:cat>
          <c:val>
            <c:numRef>
              <c:f>Ⅰ!$AF$11:$AF$58</c:f>
              <c:numCache>
                <c:formatCode>General</c:formatCode>
                <c:ptCount val="48"/>
                <c:pt idx="0">
                  <c:v>216.48936170212767</c:v>
                </c:pt>
                <c:pt idx="1">
                  <c:v>216.48936170212767</c:v>
                </c:pt>
                <c:pt idx="2">
                  <c:v>216.48936170212767</c:v>
                </c:pt>
                <c:pt idx="3">
                  <c:v>216.48936170212767</c:v>
                </c:pt>
                <c:pt idx="4">
                  <c:v>216.48936170212767</c:v>
                </c:pt>
                <c:pt idx="5">
                  <c:v>216.48936170212767</c:v>
                </c:pt>
                <c:pt idx="6">
                  <c:v>216.48936170212767</c:v>
                </c:pt>
                <c:pt idx="7">
                  <c:v>216.48936170212767</c:v>
                </c:pt>
                <c:pt idx="8">
                  <c:v>216.48936170212767</c:v>
                </c:pt>
                <c:pt idx="9">
                  <c:v>216.48936170212767</c:v>
                </c:pt>
                <c:pt idx="10">
                  <c:v>216.48936170212767</c:v>
                </c:pt>
                <c:pt idx="11">
                  <c:v>216.48936170212767</c:v>
                </c:pt>
                <c:pt idx="12">
                  <c:v>216.48936170212767</c:v>
                </c:pt>
                <c:pt idx="13">
                  <c:v>216.48936170212767</c:v>
                </c:pt>
                <c:pt idx="14">
                  <c:v>216.48936170212767</c:v>
                </c:pt>
                <c:pt idx="15">
                  <c:v>216.48936170212767</c:v>
                </c:pt>
                <c:pt idx="16">
                  <c:v>216.48936170212767</c:v>
                </c:pt>
                <c:pt idx="17">
                  <c:v>216.48936170212767</c:v>
                </c:pt>
                <c:pt idx="18">
                  <c:v>216.48936170212767</c:v>
                </c:pt>
                <c:pt idx="19">
                  <c:v>216.48936170212767</c:v>
                </c:pt>
                <c:pt idx="20">
                  <c:v>216.48936170212767</c:v>
                </c:pt>
                <c:pt idx="21">
                  <c:v>216.48936170212767</c:v>
                </c:pt>
                <c:pt idx="22">
                  <c:v>216.48936170212767</c:v>
                </c:pt>
                <c:pt idx="23">
                  <c:v>216.48936170212767</c:v>
                </c:pt>
                <c:pt idx="24">
                  <c:v>216.48936170212767</c:v>
                </c:pt>
                <c:pt idx="25">
                  <c:v>216.48936170212767</c:v>
                </c:pt>
                <c:pt idx="26">
                  <c:v>216.48936170212767</c:v>
                </c:pt>
                <c:pt idx="27">
                  <c:v>216.48936170212767</c:v>
                </c:pt>
                <c:pt idx="28">
                  <c:v>216.48936170212767</c:v>
                </c:pt>
                <c:pt idx="29">
                  <c:v>216.48936170212767</c:v>
                </c:pt>
                <c:pt idx="30">
                  <c:v>216.48936170212767</c:v>
                </c:pt>
                <c:pt idx="31">
                  <c:v>216.48936170212767</c:v>
                </c:pt>
                <c:pt idx="32">
                  <c:v>216.48936170212767</c:v>
                </c:pt>
                <c:pt idx="33">
                  <c:v>216.48936170212767</c:v>
                </c:pt>
                <c:pt idx="34">
                  <c:v>216.48936170212767</c:v>
                </c:pt>
                <c:pt idx="35">
                  <c:v>216.48936170212767</c:v>
                </c:pt>
                <c:pt idx="36">
                  <c:v>216.48936170212767</c:v>
                </c:pt>
                <c:pt idx="37">
                  <c:v>216.48936170212767</c:v>
                </c:pt>
                <c:pt idx="38">
                  <c:v>216.48936170212767</c:v>
                </c:pt>
                <c:pt idx="39">
                  <c:v>216.48936170212767</c:v>
                </c:pt>
                <c:pt idx="40">
                  <c:v>216.48936170212767</c:v>
                </c:pt>
                <c:pt idx="41">
                  <c:v>216.48936170212767</c:v>
                </c:pt>
                <c:pt idx="42">
                  <c:v>216.48936170212767</c:v>
                </c:pt>
                <c:pt idx="43">
                  <c:v>216.48936170212767</c:v>
                </c:pt>
                <c:pt idx="44">
                  <c:v>216.48936170212767</c:v>
                </c:pt>
                <c:pt idx="45">
                  <c:v>216.48936170212767</c:v>
                </c:pt>
                <c:pt idx="46">
                  <c:v>216.48936170212767</c:v>
                </c:pt>
                <c:pt idx="47">
                  <c:v>216.48936170212767</c:v>
                </c:pt>
              </c:numCache>
            </c:numRef>
          </c:val>
          <c:smooth val="0"/>
          <c:extLst>
            <c:ext xmlns:c16="http://schemas.microsoft.com/office/drawing/2014/chart" uri="{C3380CC4-5D6E-409C-BE32-E72D297353CC}">
              <c16:uniqueId val="{00000001-7DD3-420D-B18E-987C06A3495F}"/>
            </c:ext>
          </c:extLst>
        </c:ser>
        <c:dLbls>
          <c:showLegendKey val="0"/>
          <c:showVal val="0"/>
          <c:showCatName val="0"/>
          <c:showSerName val="0"/>
          <c:showPercent val="0"/>
          <c:showBubbleSize val="0"/>
        </c:dLbls>
        <c:marker val="1"/>
        <c:smooth val="0"/>
        <c:axId val="548323672"/>
        <c:axId val="548327608"/>
      </c:lineChart>
      <c:catAx>
        <c:axId val="548323672"/>
        <c:scaling>
          <c:orientation val="minMax"/>
        </c:scaling>
        <c:delete val="0"/>
        <c:axPos val="b"/>
        <c:numFmt formatCode="General" sourceLinked="1"/>
        <c:majorTickMark val="none"/>
        <c:minorTickMark val="none"/>
        <c:tickLblPos val="nextTo"/>
        <c:spPr>
          <a:noFill/>
          <a:ln w="9525" cap="flat" cmpd="sng" algn="ctr">
            <a:solidFill>
              <a:schemeClr val="bg1">
                <a:lumMod val="50000"/>
              </a:schemeClr>
            </a:solidFill>
            <a:round/>
          </a:ln>
          <a:effectLst/>
        </c:spPr>
        <c:txPr>
          <a:bodyPr rot="0" spcFirstLastPara="1" vertOverflow="ellipsis" vert="eaVert" wrap="square" anchor="ctr" anchorCtr="1"/>
          <a:lstStyle/>
          <a:p>
            <a:pPr>
              <a:defRPr sz="900" b="0" i="0" u="none" strike="noStrike" kern="1200" baseline="0">
                <a:solidFill>
                  <a:schemeClr val="tx1"/>
                </a:solidFill>
                <a:latin typeface="+mn-lt"/>
                <a:ea typeface="+mn-ea"/>
                <a:cs typeface="+mn-cs"/>
              </a:defRPr>
            </a:pPr>
            <a:endParaRPr lang="ja-JP"/>
          </a:p>
        </c:txPr>
        <c:crossAx val="548327608"/>
        <c:crosses val="autoZero"/>
        <c:auto val="1"/>
        <c:lblAlgn val="ctr"/>
        <c:lblOffset val="100"/>
        <c:noMultiLvlLbl val="0"/>
      </c:catAx>
      <c:valAx>
        <c:axId val="548327608"/>
        <c:scaling>
          <c:orientation val="minMax"/>
        </c:scaling>
        <c:delete val="0"/>
        <c:axPos val="l"/>
        <c:majorGridlines>
          <c:spPr>
            <a:ln w="9525" cap="flat" cmpd="sng" algn="ctr">
              <a:solidFill>
                <a:schemeClr val="tx1">
                  <a:lumMod val="15000"/>
                  <a:lumOff val="85000"/>
                </a:schemeClr>
              </a:solidFill>
              <a:round/>
            </a:ln>
            <a:effectLst/>
          </c:spPr>
        </c:majorGridlines>
        <c:numFmt formatCode="#,##0_);[Red]\(#,##0\)" sourceLinked="0"/>
        <c:majorTickMark val="none"/>
        <c:minorTickMark val="none"/>
        <c:tickLblPos val="nextTo"/>
        <c:spPr>
          <a:noFill/>
          <a:ln w="9525">
            <a:solidFill>
              <a:schemeClr val="bg1">
                <a:lumMod val="50000"/>
              </a:schemeClr>
            </a:solidFill>
          </a:ln>
          <a:effectLst/>
        </c:spPr>
        <c:txPr>
          <a:bodyPr rot="-60000000" spcFirstLastPara="1" vertOverflow="ellipsis" vert="horz" wrap="square" anchor="ctr" anchorCtr="1"/>
          <a:lstStyle/>
          <a:p>
            <a:pPr>
              <a:defRPr sz="800" b="0" i="0" u="none" strike="noStrike" kern="1200" baseline="0">
                <a:solidFill>
                  <a:schemeClr val="tx1"/>
                </a:solidFill>
                <a:latin typeface="+mn-lt"/>
                <a:ea typeface="+mn-ea"/>
                <a:cs typeface="+mn-cs"/>
              </a:defRPr>
            </a:pPr>
            <a:endParaRPr lang="ja-JP"/>
          </a:p>
        </c:txPr>
        <c:crossAx val="548323672"/>
        <c:crosses val="autoZero"/>
        <c:crossBetween val="between"/>
      </c:valAx>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w="3175" cap="flat" cmpd="sng" algn="ctr">
      <a:noFill/>
      <a:round/>
    </a:ln>
    <a:effectLst/>
  </c:spPr>
  <c:txPr>
    <a:bodyPr/>
    <a:lstStyle/>
    <a:p>
      <a:pPr>
        <a:defRPr/>
      </a:pPr>
      <a:endParaRPr lang="ja-JP"/>
    </a:p>
  </c:txPr>
  <c:externalData r:id="rId3">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200" b="0" i="0" u="none" strike="noStrike" kern="1200" spc="0" baseline="0">
                <a:solidFill>
                  <a:schemeClr val="tx1">
                    <a:lumMod val="65000"/>
                    <a:lumOff val="35000"/>
                  </a:schemeClr>
                </a:solidFill>
                <a:latin typeface="+mn-lt"/>
                <a:ea typeface="+mn-ea"/>
                <a:cs typeface="+mn-cs"/>
              </a:defRPr>
            </a:pPr>
            <a:r>
              <a:rPr lang="ja-JP" altLang="en-US" sz="1200"/>
              <a:t>地域課題の把握と支援計画</a:t>
            </a:r>
            <a:r>
              <a:rPr lang="en-US" altLang="ja-JP" sz="1200"/>
              <a:t>(</a:t>
            </a:r>
            <a:r>
              <a:rPr lang="ja-JP" altLang="en-US" sz="1200"/>
              <a:t>満点</a:t>
            </a:r>
            <a:r>
              <a:rPr lang="en-US" altLang="ja-JP" sz="1200"/>
              <a:t>120</a:t>
            </a:r>
            <a:r>
              <a:rPr lang="ja-JP" altLang="en-US" sz="1200"/>
              <a:t>点、平均点</a:t>
            </a:r>
            <a:r>
              <a:rPr lang="en-US" altLang="ja-JP" sz="1200"/>
              <a:t>94.4</a:t>
            </a:r>
            <a:r>
              <a:rPr lang="ja-JP" altLang="en-US" sz="1200"/>
              <a:t>点、得点率</a:t>
            </a:r>
            <a:r>
              <a:rPr lang="en-US" altLang="ja-JP" sz="1200"/>
              <a:t>78.6%)</a:t>
            </a:r>
            <a:endParaRPr lang="ja-JP" altLang="en-US" sz="1200"/>
          </a:p>
        </c:rich>
      </c:tx>
      <c:layout>
        <c:manualLayout>
          <c:xMode val="edge"/>
          <c:yMode val="edge"/>
          <c:x val="0.23349919154808244"/>
          <c:y val="1.6842990012887214E-2"/>
        </c:manualLayout>
      </c:layout>
      <c:overlay val="0"/>
      <c:spPr>
        <a:noFill/>
        <a:ln>
          <a:noFill/>
        </a:ln>
        <a:effectLst/>
      </c:spPr>
      <c:txPr>
        <a:bodyPr rot="0" spcFirstLastPara="1" vertOverflow="ellipsis" vert="horz" wrap="square" anchor="ctr" anchorCtr="1"/>
        <a:lstStyle/>
        <a:p>
          <a:pPr>
            <a:defRPr sz="1200" b="0" i="0" u="none" strike="noStrike" kern="1200" spc="0" baseline="0">
              <a:solidFill>
                <a:schemeClr val="tx1">
                  <a:lumMod val="65000"/>
                  <a:lumOff val="35000"/>
                </a:schemeClr>
              </a:solidFill>
              <a:latin typeface="+mn-lt"/>
              <a:ea typeface="+mn-ea"/>
              <a:cs typeface="+mn-cs"/>
            </a:defRPr>
          </a:pPr>
          <a:endParaRPr lang="ja-JP"/>
        </a:p>
      </c:txPr>
    </c:title>
    <c:autoTitleDeleted val="0"/>
    <c:plotArea>
      <c:layout>
        <c:manualLayout>
          <c:layoutTarget val="inner"/>
          <c:xMode val="edge"/>
          <c:yMode val="edge"/>
          <c:x val="4.104504733441941E-2"/>
          <c:y val="8.3130144945293097E-2"/>
          <c:w val="0.93948833259295361"/>
          <c:h val="0.78698607300370693"/>
        </c:manualLayout>
      </c:layout>
      <c:barChart>
        <c:barDir val="col"/>
        <c:grouping val="clustered"/>
        <c:varyColors val="0"/>
        <c:ser>
          <c:idx val="1"/>
          <c:order val="0"/>
          <c:tx>
            <c:strRef>
              <c:f>Ⅰ!$AG$10</c:f>
              <c:strCache>
                <c:ptCount val="1"/>
                <c:pt idx="0">
                  <c:v>地域課題の把握と支援計画(満点120点、平均点94.4点、得点率78.6％)</c:v>
                </c:pt>
              </c:strCache>
            </c:strRef>
          </c:tx>
          <c:spPr>
            <a:solidFill>
              <a:schemeClr val="tx2">
                <a:lumMod val="60000"/>
                <a:lumOff val="40000"/>
              </a:schemeClr>
            </a:solidFill>
            <a:ln w="6350">
              <a:solidFill>
                <a:schemeClr val="bg1">
                  <a:lumMod val="50000"/>
                </a:schemeClr>
              </a:solidFill>
            </a:ln>
            <a:effectLst/>
          </c:spPr>
          <c:invertIfNegative val="0"/>
          <c:dLbls>
            <c:dLbl>
              <c:idx val="47"/>
              <c:numFmt formatCode="#,##0.0_);[Red]\(#,##0.0\)" sourceLinked="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solidFill>
                      <a:latin typeface="+mn-lt"/>
                      <a:ea typeface="+mn-ea"/>
                      <a:cs typeface="+mn-cs"/>
                    </a:defRPr>
                  </a:pPr>
                  <a:endParaRPr lang="ja-JP"/>
                </a:p>
              </c:txPr>
              <c:showLegendKey val="0"/>
              <c:showVal val="1"/>
              <c:showCatName val="0"/>
              <c:showSerName val="0"/>
              <c:showPercent val="0"/>
              <c:showBubbleSize val="0"/>
              <c:extLst>
                <c:ext xmlns:c16="http://schemas.microsoft.com/office/drawing/2014/chart" uri="{C3380CC4-5D6E-409C-BE32-E72D297353CC}">
                  <c16:uniqueId val="{00000000-B041-41C4-AD90-257EFA56DFE1}"/>
                </c:ext>
              </c:extLst>
            </c:dLbl>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solidFill>
                    <a:latin typeface="+mn-lt"/>
                    <a:ea typeface="+mn-ea"/>
                    <a:cs typeface="+mn-cs"/>
                  </a:defRPr>
                </a:pPr>
                <a:endParaRPr lang="ja-JP"/>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Ⅰ!$AD$11:$AD$58</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平均</c:v>
                </c:pt>
              </c:strCache>
            </c:strRef>
          </c:cat>
          <c:val>
            <c:numRef>
              <c:f>Ⅰ!$AG$11:$AG$58</c:f>
              <c:numCache>
                <c:formatCode>General</c:formatCode>
                <c:ptCount val="48"/>
                <c:pt idx="0">
                  <c:v>120</c:v>
                </c:pt>
                <c:pt idx="1">
                  <c:v>120</c:v>
                </c:pt>
                <c:pt idx="2">
                  <c:v>45</c:v>
                </c:pt>
                <c:pt idx="3">
                  <c:v>120</c:v>
                </c:pt>
                <c:pt idx="4">
                  <c:v>60</c:v>
                </c:pt>
                <c:pt idx="5">
                  <c:v>70</c:v>
                </c:pt>
                <c:pt idx="6">
                  <c:v>70</c:v>
                </c:pt>
                <c:pt idx="7">
                  <c:v>120</c:v>
                </c:pt>
                <c:pt idx="8">
                  <c:v>80</c:v>
                </c:pt>
                <c:pt idx="9">
                  <c:v>120</c:v>
                </c:pt>
                <c:pt idx="10">
                  <c:v>80</c:v>
                </c:pt>
                <c:pt idx="11">
                  <c:v>55</c:v>
                </c:pt>
                <c:pt idx="12">
                  <c:v>120</c:v>
                </c:pt>
                <c:pt idx="13">
                  <c:v>120</c:v>
                </c:pt>
                <c:pt idx="14">
                  <c:v>120</c:v>
                </c:pt>
                <c:pt idx="15">
                  <c:v>120</c:v>
                </c:pt>
                <c:pt idx="16">
                  <c:v>120</c:v>
                </c:pt>
                <c:pt idx="17">
                  <c:v>100</c:v>
                </c:pt>
                <c:pt idx="18">
                  <c:v>100</c:v>
                </c:pt>
                <c:pt idx="19">
                  <c:v>120</c:v>
                </c:pt>
                <c:pt idx="20">
                  <c:v>120</c:v>
                </c:pt>
                <c:pt idx="21">
                  <c:v>120</c:v>
                </c:pt>
                <c:pt idx="22">
                  <c:v>100</c:v>
                </c:pt>
                <c:pt idx="23">
                  <c:v>100</c:v>
                </c:pt>
                <c:pt idx="24">
                  <c:v>80</c:v>
                </c:pt>
                <c:pt idx="25">
                  <c:v>90</c:v>
                </c:pt>
                <c:pt idx="26">
                  <c:v>80</c:v>
                </c:pt>
                <c:pt idx="27">
                  <c:v>120</c:v>
                </c:pt>
                <c:pt idx="28">
                  <c:v>100</c:v>
                </c:pt>
                <c:pt idx="29">
                  <c:v>50</c:v>
                </c:pt>
                <c:pt idx="30">
                  <c:v>60</c:v>
                </c:pt>
                <c:pt idx="31">
                  <c:v>100</c:v>
                </c:pt>
                <c:pt idx="32">
                  <c:v>110</c:v>
                </c:pt>
                <c:pt idx="33">
                  <c:v>80</c:v>
                </c:pt>
                <c:pt idx="34">
                  <c:v>10</c:v>
                </c:pt>
                <c:pt idx="35">
                  <c:v>55</c:v>
                </c:pt>
                <c:pt idx="36">
                  <c:v>80</c:v>
                </c:pt>
                <c:pt idx="37">
                  <c:v>120</c:v>
                </c:pt>
                <c:pt idx="38">
                  <c:v>120</c:v>
                </c:pt>
                <c:pt idx="39">
                  <c:v>100</c:v>
                </c:pt>
                <c:pt idx="40">
                  <c:v>60</c:v>
                </c:pt>
                <c:pt idx="41">
                  <c:v>80</c:v>
                </c:pt>
                <c:pt idx="42">
                  <c:v>80</c:v>
                </c:pt>
                <c:pt idx="43">
                  <c:v>120</c:v>
                </c:pt>
                <c:pt idx="44">
                  <c:v>110</c:v>
                </c:pt>
                <c:pt idx="45">
                  <c:v>90</c:v>
                </c:pt>
                <c:pt idx="46">
                  <c:v>120</c:v>
                </c:pt>
                <c:pt idx="47">
                  <c:v>94.361702127659584</c:v>
                </c:pt>
              </c:numCache>
            </c:numRef>
          </c:val>
          <c:extLst>
            <c:ext xmlns:c16="http://schemas.microsoft.com/office/drawing/2014/chart" uri="{C3380CC4-5D6E-409C-BE32-E72D297353CC}">
              <c16:uniqueId val="{00000001-B041-41C4-AD90-257EFA56DFE1}"/>
            </c:ext>
          </c:extLst>
        </c:ser>
        <c:dLbls>
          <c:showLegendKey val="0"/>
          <c:showVal val="0"/>
          <c:showCatName val="0"/>
          <c:showSerName val="0"/>
          <c:showPercent val="0"/>
          <c:showBubbleSize val="0"/>
        </c:dLbls>
        <c:gapWidth val="80"/>
        <c:axId val="548323672"/>
        <c:axId val="548327608"/>
      </c:barChart>
      <c:lineChart>
        <c:grouping val="standard"/>
        <c:varyColors val="0"/>
        <c:ser>
          <c:idx val="2"/>
          <c:order val="1"/>
          <c:tx>
            <c:strRef>
              <c:f>Ⅰ!$AH$10</c:f>
              <c:strCache>
                <c:ptCount val="1"/>
                <c:pt idx="0">
                  <c:v>平均</c:v>
                </c:pt>
              </c:strCache>
            </c:strRef>
          </c:tx>
          <c:spPr>
            <a:ln w="19050" cap="rnd">
              <a:solidFill>
                <a:srgbClr val="FF0000"/>
              </a:solidFill>
              <a:prstDash val="sysDash"/>
              <a:round/>
            </a:ln>
            <a:effectLst/>
          </c:spPr>
          <c:marker>
            <c:symbol val="none"/>
          </c:marker>
          <c:cat>
            <c:strRef>
              <c:f>Ⅰ!$AD$11:$AD$58</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平均</c:v>
                </c:pt>
              </c:strCache>
            </c:strRef>
          </c:cat>
          <c:val>
            <c:numRef>
              <c:f>Ⅰ!$AH$11:$AH$58</c:f>
              <c:numCache>
                <c:formatCode>General</c:formatCode>
                <c:ptCount val="48"/>
                <c:pt idx="0">
                  <c:v>94.361702127659569</c:v>
                </c:pt>
                <c:pt idx="1">
                  <c:v>94.361702127659569</c:v>
                </c:pt>
                <c:pt idx="2">
                  <c:v>94.361702127659569</c:v>
                </c:pt>
                <c:pt idx="3">
                  <c:v>94.361702127659569</c:v>
                </c:pt>
                <c:pt idx="4">
                  <c:v>94.361702127659569</c:v>
                </c:pt>
                <c:pt idx="5">
                  <c:v>94.361702127659569</c:v>
                </c:pt>
                <c:pt idx="6">
                  <c:v>94.361702127659569</c:v>
                </c:pt>
                <c:pt idx="7">
                  <c:v>94.361702127659569</c:v>
                </c:pt>
                <c:pt idx="8">
                  <c:v>94.361702127659569</c:v>
                </c:pt>
                <c:pt idx="9">
                  <c:v>94.361702127659569</c:v>
                </c:pt>
                <c:pt idx="10">
                  <c:v>94.361702127659569</c:v>
                </c:pt>
                <c:pt idx="11">
                  <c:v>94.361702127659569</c:v>
                </c:pt>
                <c:pt idx="12">
                  <c:v>94.361702127659569</c:v>
                </c:pt>
                <c:pt idx="13">
                  <c:v>94.361702127659569</c:v>
                </c:pt>
                <c:pt idx="14">
                  <c:v>94.361702127659569</c:v>
                </c:pt>
                <c:pt idx="15">
                  <c:v>94.361702127659569</c:v>
                </c:pt>
                <c:pt idx="16">
                  <c:v>94.361702127659569</c:v>
                </c:pt>
                <c:pt idx="17">
                  <c:v>94.361702127659569</c:v>
                </c:pt>
                <c:pt idx="18">
                  <c:v>94.361702127659569</c:v>
                </c:pt>
                <c:pt idx="19">
                  <c:v>94.361702127659569</c:v>
                </c:pt>
                <c:pt idx="20">
                  <c:v>94.361702127659569</c:v>
                </c:pt>
                <c:pt idx="21">
                  <c:v>94.361702127659569</c:v>
                </c:pt>
                <c:pt idx="22">
                  <c:v>94.361702127659569</c:v>
                </c:pt>
                <c:pt idx="23">
                  <c:v>94.361702127659569</c:v>
                </c:pt>
                <c:pt idx="24">
                  <c:v>94.361702127659569</c:v>
                </c:pt>
                <c:pt idx="25">
                  <c:v>94.361702127659569</c:v>
                </c:pt>
                <c:pt idx="26">
                  <c:v>94.361702127659569</c:v>
                </c:pt>
                <c:pt idx="27">
                  <c:v>94.361702127659569</c:v>
                </c:pt>
                <c:pt idx="28">
                  <c:v>94.361702127659569</c:v>
                </c:pt>
                <c:pt idx="29">
                  <c:v>94.361702127659569</c:v>
                </c:pt>
                <c:pt idx="30">
                  <c:v>94.361702127659569</c:v>
                </c:pt>
                <c:pt idx="31">
                  <c:v>94.361702127659569</c:v>
                </c:pt>
                <c:pt idx="32">
                  <c:v>94.361702127659569</c:v>
                </c:pt>
                <c:pt idx="33">
                  <c:v>94.361702127659569</c:v>
                </c:pt>
                <c:pt idx="34">
                  <c:v>94.361702127659569</c:v>
                </c:pt>
                <c:pt idx="35">
                  <c:v>94.361702127659569</c:v>
                </c:pt>
                <c:pt idx="36">
                  <c:v>94.361702127659569</c:v>
                </c:pt>
                <c:pt idx="37">
                  <c:v>94.361702127659569</c:v>
                </c:pt>
                <c:pt idx="38">
                  <c:v>94.361702127659569</c:v>
                </c:pt>
                <c:pt idx="39">
                  <c:v>94.361702127659569</c:v>
                </c:pt>
                <c:pt idx="40">
                  <c:v>94.361702127659569</c:v>
                </c:pt>
                <c:pt idx="41">
                  <c:v>94.361702127659569</c:v>
                </c:pt>
                <c:pt idx="42">
                  <c:v>94.361702127659569</c:v>
                </c:pt>
                <c:pt idx="43">
                  <c:v>94.361702127659569</c:v>
                </c:pt>
                <c:pt idx="44">
                  <c:v>94.361702127659569</c:v>
                </c:pt>
                <c:pt idx="45">
                  <c:v>94.361702127659569</c:v>
                </c:pt>
                <c:pt idx="46">
                  <c:v>94.361702127659569</c:v>
                </c:pt>
                <c:pt idx="47">
                  <c:v>94.361702127659569</c:v>
                </c:pt>
              </c:numCache>
            </c:numRef>
          </c:val>
          <c:smooth val="0"/>
          <c:extLst>
            <c:ext xmlns:c16="http://schemas.microsoft.com/office/drawing/2014/chart" uri="{C3380CC4-5D6E-409C-BE32-E72D297353CC}">
              <c16:uniqueId val="{00000002-B041-41C4-AD90-257EFA56DFE1}"/>
            </c:ext>
          </c:extLst>
        </c:ser>
        <c:dLbls>
          <c:showLegendKey val="0"/>
          <c:showVal val="0"/>
          <c:showCatName val="0"/>
          <c:showSerName val="0"/>
          <c:showPercent val="0"/>
          <c:showBubbleSize val="0"/>
        </c:dLbls>
        <c:marker val="1"/>
        <c:smooth val="0"/>
        <c:axId val="548323672"/>
        <c:axId val="548327608"/>
      </c:lineChart>
      <c:catAx>
        <c:axId val="548323672"/>
        <c:scaling>
          <c:orientation val="minMax"/>
        </c:scaling>
        <c:delete val="0"/>
        <c:axPos val="b"/>
        <c:numFmt formatCode="General" sourceLinked="1"/>
        <c:majorTickMark val="none"/>
        <c:minorTickMark val="none"/>
        <c:tickLblPos val="nextTo"/>
        <c:spPr>
          <a:noFill/>
          <a:ln w="9525" cap="flat" cmpd="sng" algn="ctr">
            <a:solidFill>
              <a:schemeClr val="bg1">
                <a:lumMod val="50000"/>
              </a:schemeClr>
            </a:solidFill>
            <a:round/>
          </a:ln>
          <a:effectLst/>
        </c:spPr>
        <c:txPr>
          <a:bodyPr rot="0" spcFirstLastPara="1" vertOverflow="ellipsis" vert="eaVert" wrap="square" anchor="ctr" anchorCtr="1"/>
          <a:lstStyle/>
          <a:p>
            <a:pPr>
              <a:defRPr sz="900" b="0" i="0" u="none" strike="noStrike" kern="1200" baseline="0">
                <a:solidFill>
                  <a:schemeClr val="tx1"/>
                </a:solidFill>
                <a:latin typeface="+mn-lt"/>
                <a:ea typeface="+mn-ea"/>
                <a:cs typeface="+mn-cs"/>
              </a:defRPr>
            </a:pPr>
            <a:endParaRPr lang="ja-JP"/>
          </a:p>
        </c:txPr>
        <c:crossAx val="548327608"/>
        <c:crosses val="autoZero"/>
        <c:auto val="1"/>
        <c:lblAlgn val="ctr"/>
        <c:lblOffset val="100"/>
        <c:noMultiLvlLbl val="0"/>
      </c:catAx>
      <c:valAx>
        <c:axId val="548327608"/>
        <c:scaling>
          <c:orientation val="minMax"/>
        </c:scaling>
        <c:delete val="0"/>
        <c:axPos val="l"/>
        <c:majorGridlines>
          <c:spPr>
            <a:ln w="9525" cap="flat" cmpd="sng" algn="ctr">
              <a:solidFill>
                <a:schemeClr val="tx1">
                  <a:lumMod val="15000"/>
                  <a:lumOff val="85000"/>
                </a:schemeClr>
              </a:solidFill>
              <a:round/>
            </a:ln>
            <a:effectLst/>
          </c:spPr>
        </c:majorGridlines>
        <c:numFmt formatCode="#,##0_);[Red]\(#,##0\)" sourceLinked="0"/>
        <c:majorTickMark val="none"/>
        <c:minorTickMark val="none"/>
        <c:tickLblPos val="nextTo"/>
        <c:spPr>
          <a:noFill/>
          <a:ln w="9525">
            <a:solidFill>
              <a:schemeClr val="bg1">
                <a:lumMod val="50000"/>
              </a:schemeClr>
            </a:solidFill>
          </a:ln>
          <a:effectLst/>
        </c:spPr>
        <c:txPr>
          <a:bodyPr rot="-60000000" spcFirstLastPara="1" vertOverflow="ellipsis" vert="horz" wrap="square" anchor="ctr" anchorCtr="1"/>
          <a:lstStyle/>
          <a:p>
            <a:pPr>
              <a:defRPr sz="800" b="0" i="0" u="none" strike="noStrike" kern="1200" baseline="0">
                <a:solidFill>
                  <a:schemeClr val="tx1"/>
                </a:solidFill>
                <a:latin typeface="+mn-lt"/>
                <a:ea typeface="+mn-ea"/>
                <a:cs typeface="+mn-cs"/>
              </a:defRPr>
            </a:pPr>
            <a:endParaRPr lang="ja-JP"/>
          </a:p>
        </c:txPr>
        <c:crossAx val="548323672"/>
        <c:crosses val="autoZero"/>
        <c:crossBetween val="between"/>
      </c:valAx>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w="3175" cap="flat" cmpd="sng" algn="ctr">
      <a:noFill/>
      <a:round/>
    </a:ln>
    <a:effectLst/>
  </c:spPr>
  <c:txPr>
    <a:bodyPr/>
    <a:lstStyle/>
    <a:p>
      <a:pPr>
        <a:defRPr/>
      </a:pPr>
      <a:endParaRPr lang="ja-JP"/>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0.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9.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0.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9.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0.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1.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2.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3.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4.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5.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6.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7.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8.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9.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0.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1.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2.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3.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4.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5.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6.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6.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7.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8.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9.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drawings/drawing1.xml><?xml version="1.0" encoding="utf-8"?>
<c:userShapes xmlns:c="http://schemas.openxmlformats.org/drawingml/2006/chart">
  <cdr:relSizeAnchor xmlns:cdr="http://schemas.openxmlformats.org/drawingml/2006/chartDrawing">
    <cdr:from>
      <cdr:x>0.18171</cdr:x>
      <cdr:y>0.01404</cdr:y>
    </cdr:from>
    <cdr:to>
      <cdr:x>0.99619</cdr:x>
      <cdr:y>0.18488</cdr:y>
    </cdr:to>
    <cdr:sp macro="" textlink="">
      <cdr:nvSpPr>
        <cdr:cNvPr id="2" name="テキスト ボックス 1">
          <a:extLst xmlns:a="http://schemas.openxmlformats.org/drawingml/2006/main">
            <a:ext uri="{FF2B5EF4-FFF2-40B4-BE49-F238E27FC236}">
              <a16:creationId xmlns:a16="http://schemas.microsoft.com/office/drawing/2014/main" id="{ED7A31D3-04BD-4452-8251-DAE69ED59ADB}"/>
            </a:ext>
          </a:extLst>
        </cdr:cNvPr>
        <cdr:cNvSpPr txBox="1"/>
      </cdr:nvSpPr>
      <cdr:spPr>
        <a:xfrm xmlns:a="http://schemas.openxmlformats.org/drawingml/2006/main">
          <a:off x="1774707" y="42169"/>
          <a:ext cx="7954803" cy="513063"/>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pPr marL="0" marR="0" lvl="0" indent="0" defTabSz="914400" rtl="0" eaLnBrk="1" fontAlgn="auto" latinLnBrk="0" hangingPunct="1">
            <a:lnSpc>
              <a:spcPct val="100000"/>
            </a:lnSpc>
            <a:spcBef>
              <a:spcPts val="0"/>
            </a:spcBef>
            <a:spcAft>
              <a:spcPts val="0"/>
            </a:spcAft>
            <a:buClrTx/>
            <a:buSzTx/>
            <a:buFontTx/>
            <a:buNone/>
            <a:tabLst/>
            <a:defRPr/>
          </a:pPr>
          <a:r>
            <a:rPr lang="en-US" altLang="ja-JP" sz="1200" b="0" i="0" baseline="0">
              <a:solidFill>
                <a:schemeClr val="tx1">
                  <a:lumMod val="65000"/>
                  <a:lumOff val="35000"/>
                </a:schemeClr>
              </a:solidFill>
              <a:effectLst/>
              <a:latin typeface="+mn-lt"/>
              <a:ea typeface="+mn-ea"/>
              <a:cs typeface="+mn-cs"/>
            </a:rPr>
            <a:t>(2)</a:t>
          </a:r>
          <a:r>
            <a:rPr lang="ja-JP" altLang="ja-JP" sz="1200" b="0" i="0" baseline="0">
              <a:solidFill>
                <a:schemeClr val="tx1">
                  <a:lumMod val="65000"/>
                  <a:lumOff val="35000"/>
                </a:schemeClr>
              </a:solidFill>
              <a:effectLst/>
              <a:latin typeface="+mn-lt"/>
              <a:ea typeface="+mn-ea"/>
              <a:cs typeface="+mn-cs"/>
            </a:rPr>
            <a:t>地域ケア会議、介護予防・日常生活支援総合事業</a:t>
          </a:r>
          <a:r>
            <a:rPr lang="en-US" altLang="ja-JP" sz="1200" b="0" i="0" baseline="0">
              <a:solidFill>
                <a:schemeClr val="tx1">
                  <a:lumMod val="65000"/>
                  <a:lumOff val="35000"/>
                </a:schemeClr>
              </a:solidFill>
              <a:effectLst/>
              <a:latin typeface="+mn-lt"/>
              <a:ea typeface="+mn-ea"/>
              <a:cs typeface="+mn-cs"/>
            </a:rPr>
            <a:t>(</a:t>
          </a:r>
          <a:r>
            <a:rPr lang="ja-JP" altLang="ja-JP" sz="1200" b="0" i="0" baseline="0">
              <a:solidFill>
                <a:schemeClr val="tx1">
                  <a:lumMod val="65000"/>
                  <a:lumOff val="35000"/>
                </a:schemeClr>
              </a:solidFill>
              <a:effectLst/>
              <a:latin typeface="+mn-lt"/>
              <a:ea typeface="+mn-ea"/>
              <a:cs typeface="+mn-cs"/>
            </a:rPr>
            <a:t>満点</a:t>
          </a:r>
          <a:r>
            <a:rPr lang="en-US" altLang="ja-JP" sz="1200" b="0" i="0" baseline="0">
              <a:solidFill>
                <a:schemeClr val="tx1">
                  <a:lumMod val="65000"/>
                  <a:lumOff val="35000"/>
                </a:schemeClr>
              </a:solidFill>
              <a:effectLst/>
              <a:latin typeface="+mn-lt"/>
              <a:ea typeface="+mn-ea"/>
              <a:cs typeface="+mn-cs"/>
            </a:rPr>
            <a:t>520</a:t>
          </a:r>
          <a:r>
            <a:rPr lang="ja-JP" altLang="ja-JP" sz="1200" b="0" i="0" baseline="0">
              <a:solidFill>
                <a:schemeClr val="tx1">
                  <a:lumMod val="65000"/>
                  <a:lumOff val="35000"/>
                </a:schemeClr>
              </a:solidFill>
              <a:effectLst/>
              <a:latin typeface="+mn-lt"/>
              <a:ea typeface="+mn-ea"/>
              <a:cs typeface="+mn-cs"/>
            </a:rPr>
            <a:t>点、平均点</a:t>
          </a:r>
          <a:r>
            <a:rPr lang="en-US" altLang="ja-JP" sz="1200" b="0" i="0" baseline="0">
              <a:solidFill>
                <a:schemeClr val="tx1">
                  <a:lumMod val="65000"/>
                  <a:lumOff val="35000"/>
                </a:schemeClr>
              </a:solidFill>
              <a:effectLst/>
              <a:latin typeface="+mn-lt"/>
              <a:ea typeface="+mn-ea"/>
              <a:cs typeface="+mn-cs"/>
            </a:rPr>
            <a:t>412.6</a:t>
          </a:r>
          <a:r>
            <a:rPr lang="ja-JP" altLang="ja-JP" sz="1200" b="0" i="0" baseline="0">
              <a:solidFill>
                <a:schemeClr val="tx1">
                  <a:lumMod val="65000"/>
                  <a:lumOff val="35000"/>
                </a:schemeClr>
              </a:solidFill>
              <a:effectLst/>
              <a:latin typeface="+mn-lt"/>
              <a:ea typeface="+mn-ea"/>
              <a:cs typeface="+mn-cs"/>
            </a:rPr>
            <a:t>点、得点率</a:t>
          </a:r>
          <a:r>
            <a:rPr lang="en-US" altLang="ja-JP" sz="1200" b="0" i="0" baseline="0">
              <a:solidFill>
                <a:schemeClr val="tx1">
                  <a:lumMod val="65000"/>
                  <a:lumOff val="35000"/>
                </a:schemeClr>
              </a:solidFill>
              <a:effectLst/>
              <a:latin typeface="+mn-lt"/>
              <a:ea typeface="+mn-ea"/>
              <a:cs typeface="+mn-cs"/>
            </a:rPr>
            <a:t>79.3%)</a:t>
          </a:r>
          <a:endParaRPr lang="ja-JP" altLang="ja-JP" sz="1200">
            <a:solidFill>
              <a:schemeClr val="tx1">
                <a:lumMod val="65000"/>
                <a:lumOff val="35000"/>
              </a:schemeClr>
            </a:solidFill>
            <a:effectLst/>
          </a:endParaRPr>
        </a:p>
        <a:p xmlns:a="http://schemas.openxmlformats.org/drawingml/2006/main">
          <a:endParaRPr lang="ja-JP" altLang="en-US" sz="1200">
            <a:solidFill>
              <a:schemeClr val="tx1">
                <a:lumMod val="65000"/>
                <a:lumOff val="35000"/>
              </a:schemeClr>
            </a:solidFill>
          </a:endParaRPr>
        </a:p>
      </cdr:txBody>
    </cdr:sp>
  </cdr:relSizeAnchor>
</c:userShapes>
</file>

<file path=ppt/drawings/drawing2.xml><?xml version="1.0" encoding="utf-8"?>
<c:userShapes xmlns:c="http://schemas.openxmlformats.org/drawingml/2006/chart">
  <cdr:relSizeAnchor xmlns:cdr="http://schemas.openxmlformats.org/drawingml/2006/chartDrawing">
    <cdr:from>
      <cdr:x>0.11276</cdr:x>
      <cdr:y>0.10669</cdr:y>
    </cdr:from>
    <cdr:to>
      <cdr:x>0.92228</cdr:x>
      <cdr:y>0.19036</cdr:y>
    </cdr:to>
    <cdr:sp macro="" textlink="">
      <cdr:nvSpPr>
        <cdr:cNvPr id="2" name="テキスト ボックス 1">
          <a:extLst xmlns:a="http://schemas.openxmlformats.org/drawingml/2006/main">
            <a:ext uri="{FF2B5EF4-FFF2-40B4-BE49-F238E27FC236}">
              <a16:creationId xmlns:a16="http://schemas.microsoft.com/office/drawing/2014/main" id="{11CFACBC-5E63-4365-90BC-6252A293E447}"/>
            </a:ext>
          </a:extLst>
        </cdr:cNvPr>
        <cdr:cNvSpPr txBox="1"/>
      </cdr:nvSpPr>
      <cdr:spPr>
        <a:xfrm xmlns:a="http://schemas.openxmlformats.org/drawingml/2006/main">
          <a:off x="991496" y="457200"/>
          <a:ext cx="7117976" cy="358589"/>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pPr marL="0" marR="0" lvl="0" indent="0" defTabSz="914400" rtl="0" eaLnBrk="1" fontAlgn="auto" latinLnBrk="0" hangingPunct="1">
            <a:lnSpc>
              <a:spcPct val="100000"/>
            </a:lnSpc>
            <a:spcBef>
              <a:spcPts val="0"/>
            </a:spcBef>
            <a:spcAft>
              <a:spcPts val="0"/>
            </a:spcAft>
            <a:buClrTx/>
            <a:buSzTx/>
            <a:buFontTx/>
            <a:buNone/>
            <a:tabLst/>
            <a:defRPr/>
          </a:pPr>
          <a:r>
            <a:rPr lang="en-US" altLang="ja-JP" sz="1200" b="0" i="0" baseline="0">
              <a:solidFill>
                <a:schemeClr val="tx1">
                  <a:lumMod val="65000"/>
                  <a:lumOff val="35000"/>
                </a:schemeClr>
              </a:solidFill>
              <a:effectLst/>
              <a:latin typeface="+mn-lt"/>
              <a:ea typeface="+mn-ea"/>
              <a:cs typeface="+mn-cs"/>
            </a:rPr>
            <a:t>(4</a:t>
          </a:r>
          <a:r>
            <a:rPr lang="ja-JP" altLang="ja-JP" sz="1200" b="0" i="0" baseline="0">
              <a:solidFill>
                <a:schemeClr val="tx1">
                  <a:lumMod val="65000"/>
                  <a:lumOff val="35000"/>
                </a:schemeClr>
              </a:solidFill>
              <a:effectLst/>
              <a:latin typeface="+mn-lt"/>
              <a:ea typeface="+mn-ea"/>
              <a:cs typeface="+mn-cs"/>
            </a:rPr>
            <a:t>）自立支援・重度化防止等に向けたリハビリテーション専門職等の活用</a:t>
          </a:r>
          <a:r>
            <a:rPr lang="en-US" altLang="ja-JP" sz="1200" b="0" i="0" baseline="0">
              <a:solidFill>
                <a:schemeClr val="tx1">
                  <a:lumMod val="65000"/>
                  <a:lumOff val="35000"/>
                </a:schemeClr>
              </a:solidFill>
              <a:effectLst/>
              <a:latin typeface="+mn-lt"/>
              <a:ea typeface="+mn-ea"/>
              <a:cs typeface="+mn-cs"/>
            </a:rPr>
            <a:t>(</a:t>
          </a:r>
          <a:r>
            <a:rPr lang="ja-JP" altLang="ja-JP" sz="1200" b="0" i="0" baseline="0">
              <a:solidFill>
                <a:schemeClr val="tx1">
                  <a:lumMod val="65000"/>
                  <a:lumOff val="35000"/>
                </a:schemeClr>
              </a:solidFill>
              <a:effectLst/>
              <a:latin typeface="+mn-lt"/>
              <a:ea typeface="+mn-ea"/>
              <a:cs typeface="+mn-cs"/>
            </a:rPr>
            <a:t>満点</a:t>
          </a:r>
          <a:r>
            <a:rPr lang="en-US" altLang="ja-JP" sz="1200" b="0" i="0" baseline="0">
              <a:solidFill>
                <a:schemeClr val="tx1">
                  <a:lumMod val="65000"/>
                  <a:lumOff val="35000"/>
                </a:schemeClr>
              </a:solidFill>
              <a:effectLst/>
              <a:latin typeface="+mn-lt"/>
              <a:ea typeface="+mn-ea"/>
              <a:cs typeface="+mn-cs"/>
            </a:rPr>
            <a:t>200</a:t>
          </a:r>
          <a:r>
            <a:rPr lang="ja-JP" altLang="ja-JP" sz="1200" b="0" i="0" baseline="0">
              <a:solidFill>
                <a:schemeClr val="tx1">
                  <a:lumMod val="65000"/>
                  <a:lumOff val="35000"/>
                </a:schemeClr>
              </a:solidFill>
              <a:effectLst/>
              <a:latin typeface="+mn-lt"/>
              <a:ea typeface="+mn-ea"/>
              <a:cs typeface="+mn-cs"/>
            </a:rPr>
            <a:t>点、平均点</a:t>
          </a:r>
          <a:r>
            <a:rPr lang="en-US" altLang="ja-JP" sz="1200" b="0" i="0" baseline="0">
              <a:solidFill>
                <a:schemeClr val="tx1">
                  <a:lumMod val="65000"/>
                  <a:lumOff val="35000"/>
                </a:schemeClr>
              </a:solidFill>
              <a:effectLst/>
              <a:latin typeface="+mn-lt"/>
              <a:ea typeface="+mn-ea"/>
              <a:cs typeface="+mn-cs"/>
            </a:rPr>
            <a:t>174.0</a:t>
          </a:r>
          <a:r>
            <a:rPr lang="ja-JP" altLang="ja-JP" sz="1200" b="0" i="0" baseline="0">
              <a:solidFill>
                <a:schemeClr val="tx1">
                  <a:lumMod val="65000"/>
                  <a:lumOff val="35000"/>
                </a:schemeClr>
              </a:solidFill>
              <a:effectLst/>
              <a:latin typeface="+mn-lt"/>
              <a:ea typeface="+mn-ea"/>
              <a:cs typeface="+mn-cs"/>
            </a:rPr>
            <a:t>点、得点率</a:t>
          </a:r>
          <a:r>
            <a:rPr lang="en-US" altLang="ja-JP" sz="1200" b="0" i="0" baseline="0">
              <a:solidFill>
                <a:schemeClr val="tx1">
                  <a:lumMod val="65000"/>
                  <a:lumOff val="35000"/>
                </a:schemeClr>
              </a:solidFill>
              <a:effectLst/>
              <a:latin typeface="+mn-lt"/>
              <a:ea typeface="+mn-ea"/>
              <a:cs typeface="+mn-cs"/>
            </a:rPr>
            <a:t>87.0%)</a:t>
          </a:r>
          <a:endParaRPr lang="ja-JP" altLang="ja-JP" sz="1200">
            <a:solidFill>
              <a:schemeClr val="tx1">
                <a:lumMod val="65000"/>
                <a:lumOff val="35000"/>
              </a:schemeClr>
            </a:solidFill>
            <a:effectLst/>
          </a:endParaRPr>
        </a:p>
      </cdr:txBody>
    </cdr:sp>
  </cdr:relSizeAnchor>
</c:userShape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8" y="0"/>
            <a:ext cx="2949787" cy="496967"/>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 2"/>
          <p:cNvSpPr>
            <a:spLocks noGrp="1"/>
          </p:cNvSpPr>
          <p:nvPr>
            <p:ph type="dt" idx="1"/>
          </p:nvPr>
        </p:nvSpPr>
        <p:spPr>
          <a:xfrm>
            <a:off x="3855846" y="0"/>
            <a:ext cx="2949787" cy="496967"/>
          </a:xfrm>
          <a:prstGeom prst="rect">
            <a:avLst/>
          </a:prstGeom>
        </p:spPr>
        <p:txBody>
          <a:bodyPr vert="horz" lIns="91440" tIns="45720" rIns="91440" bIns="45720" rtlCol="0"/>
          <a:lstStyle>
            <a:lvl1pPr algn="r">
              <a:defRPr sz="1200"/>
            </a:lvl1pPr>
          </a:lstStyle>
          <a:p>
            <a:fld id="{9E916A4E-855B-4E10-9FE2-B2029671DBBF}" type="datetimeFigureOut">
              <a:rPr kumimoji="1" lang="ja-JP" altLang="en-US" smtClean="0"/>
              <a:pPr/>
              <a:t>2021/3/29</a:t>
            </a:fld>
            <a:endParaRPr kumimoji="1" lang="ja-JP" altLang="en-US"/>
          </a:p>
        </p:txBody>
      </p:sp>
      <p:sp>
        <p:nvSpPr>
          <p:cNvPr id="4" name="スライド イメージ プレースホルダ 3"/>
          <p:cNvSpPr>
            <a:spLocks noGrp="1" noRot="1" noChangeAspect="1"/>
          </p:cNvSpPr>
          <p:nvPr>
            <p:ph type="sldImg" idx="2"/>
          </p:nvPr>
        </p:nvSpPr>
        <p:spPr>
          <a:xfrm>
            <a:off x="825500" y="746125"/>
            <a:ext cx="5156200" cy="3725863"/>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 4"/>
          <p:cNvSpPr>
            <a:spLocks noGrp="1"/>
          </p:cNvSpPr>
          <p:nvPr>
            <p:ph type="body" sz="quarter" idx="3"/>
          </p:nvPr>
        </p:nvSpPr>
        <p:spPr>
          <a:xfrm>
            <a:off x="680721" y="4721186"/>
            <a:ext cx="5445760" cy="4472702"/>
          </a:xfrm>
          <a:prstGeom prst="rect">
            <a:avLst/>
          </a:prstGeom>
        </p:spPr>
        <p:txBody>
          <a:bodyPr vert="horz" lIns="91440" tIns="45720" rIns="91440" bIns="45720" rtlCol="0">
            <a:normAutofit/>
          </a:body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 5"/>
          <p:cNvSpPr>
            <a:spLocks noGrp="1"/>
          </p:cNvSpPr>
          <p:nvPr>
            <p:ph type="ftr" sz="quarter" idx="4"/>
          </p:nvPr>
        </p:nvSpPr>
        <p:spPr>
          <a:xfrm>
            <a:off x="8" y="9440662"/>
            <a:ext cx="2949787" cy="496967"/>
          </a:xfrm>
          <a:prstGeom prst="rect">
            <a:avLst/>
          </a:prstGeom>
        </p:spPr>
        <p:txBody>
          <a:bodyPr vert="horz" lIns="91440" tIns="45720" rIns="91440" bIns="45720" rtlCol="0" anchor="b"/>
          <a:lstStyle>
            <a:lvl1pPr algn="l">
              <a:defRPr sz="1200"/>
            </a:lvl1pPr>
          </a:lstStyle>
          <a:p>
            <a:endParaRPr kumimoji="1" lang="ja-JP" altLang="en-US"/>
          </a:p>
        </p:txBody>
      </p:sp>
      <p:sp>
        <p:nvSpPr>
          <p:cNvPr id="9" name="スライド番号プレースホルダ 8"/>
          <p:cNvSpPr>
            <a:spLocks noGrp="1"/>
          </p:cNvSpPr>
          <p:nvPr>
            <p:ph type="sldNum" sz="quarter" idx="5"/>
          </p:nvPr>
        </p:nvSpPr>
        <p:spPr>
          <a:xfrm>
            <a:off x="3855354" y="9440874"/>
            <a:ext cx="2950263" cy="496887"/>
          </a:xfrm>
          <a:prstGeom prst="rect">
            <a:avLst/>
          </a:prstGeom>
        </p:spPr>
        <p:txBody>
          <a:bodyPr vert="horz" lIns="91440" tIns="45720" rIns="91440" bIns="45720" rtlCol="0" anchor="b"/>
          <a:lstStyle>
            <a:lvl1pPr algn="r">
              <a:defRPr sz="1200"/>
            </a:lvl1pPr>
          </a:lstStyle>
          <a:p>
            <a:fld id="{6383D9C0-EA71-4B3A-B74B-F2542B54A649}" type="slidenum">
              <a:rPr kumimoji="1" lang="ja-JP" altLang="en-US" smtClean="0"/>
              <a:pPr/>
              <a:t>‹#›</a:t>
            </a:fld>
            <a:endParaRPr kumimoji="1" lang="ja-JP" altLang="en-US"/>
          </a:p>
        </p:txBody>
      </p:sp>
    </p:spTree>
    <p:extLst>
      <p:ext uri="{BB962C8B-B14F-4D97-AF65-F5344CB8AC3E}">
        <p14:creationId xmlns:p14="http://schemas.microsoft.com/office/powerpoint/2010/main" val="1580029374"/>
      </p:ext>
    </p:extLst>
  </p:cSld>
  <p:clrMap bg1="lt1" tx1="dk1" bg2="lt2" tx2="dk2" accent1="accent1" accent2="accent2" accent3="accent3" accent4="accent4" accent5="accent5" accent6="accent6" hlink="hlink" folHlink="folHlink"/>
  <p:notesStyle>
    <a:lvl1pPr marL="0" algn="l" defTabSz="932580" rtl="0" eaLnBrk="1" latinLnBrk="0" hangingPunct="1">
      <a:defRPr kumimoji="1" sz="1200" kern="1200">
        <a:solidFill>
          <a:schemeClr val="tx1"/>
        </a:solidFill>
        <a:latin typeface="+mn-lt"/>
        <a:ea typeface="+mn-ea"/>
        <a:cs typeface="+mn-cs"/>
      </a:defRPr>
    </a:lvl1pPr>
    <a:lvl2pPr marL="466288" algn="l" defTabSz="932580" rtl="0" eaLnBrk="1" latinLnBrk="0" hangingPunct="1">
      <a:defRPr kumimoji="1" sz="1200" kern="1200">
        <a:solidFill>
          <a:schemeClr val="tx1"/>
        </a:solidFill>
        <a:latin typeface="+mn-lt"/>
        <a:ea typeface="+mn-ea"/>
        <a:cs typeface="+mn-cs"/>
      </a:defRPr>
    </a:lvl2pPr>
    <a:lvl3pPr marL="932580" algn="l" defTabSz="932580" rtl="0" eaLnBrk="1" latinLnBrk="0" hangingPunct="1">
      <a:defRPr kumimoji="1" sz="1200" kern="1200">
        <a:solidFill>
          <a:schemeClr val="tx1"/>
        </a:solidFill>
        <a:latin typeface="+mn-lt"/>
        <a:ea typeface="+mn-ea"/>
        <a:cs typeface="+mn-cs"/>
      </a:defRPr>
    </a:lvl3pPr>
    <a:lvl4pPr marL="1398867" algn="l" defTabSz="932580" rtl="0" eaLnBrk="1" latinLnBrk="0" hangingPunct="1">
      <a:defRPr kumimoji="1" sz="1200" kern="1200">
        <a:solidFill>
          <a:schemeClr val="tx1"/>
        </a:solidFill>
        <a:latin typeface="+mn-lt"/>
        <a:ea typeface="+mn-ea"/>
        <a:cs typeface="+mn-cs"/>
      </a:defRPr>
    </a:lvl4pPr>
    <a:lvl5pPr marL="1865158" algn="l" defTabSz="932580" rtl="0" eaLnBrk="1" latinLnBrk="0" hangingPunct="1">
      <a:defRPr kumimoji="1" sz="1200" kern="1200">
        <a:solidFill>
          <a:schemeClr val="tx1"/>
        </a:solidFill>
        <a:latin typeface="+mn-lt"/>
        <a:ea typeface="+mn-ea"/>
        <a:cs typeface="+mn-cs"/>
      </a:defRPr>
    </a:lvl5pPr>
    <a:lvl6pPr marL="2331439" algn="l" defTabSz="932580" rtl="0" eaLnBrk="1" latinLnBrk="0" hangingPunct="1">
      <a:defRPr kumimoji="1" sz="1200" kern="1200">
        <a:solidFill>
          <a:schemeClr val="tx1"/>
        </a:solidFill>
        <a:latin typeface="+mn-lt"/>
        <a:ea typeface="+mn-ea"/>
        <a:cs typeface="+mn-cs"/>
      </a:defRPr>
    </a:lvl6pPr>
    <a:lvl7pPr marL="2797735" algn="l" defTabSz="932580" rtl="0" eaLnBrk="1" latinLnBrk="0" hangingPunct="1">
      <a:defRPr kumimoji="1" sz="1200" kern="1200">
        <a:solidFill>
          <a:schemeClr val="tx1"/>
        </a:solidFill>
        <a:latin typeface="+mn-lt"/>
        <a:ea typeface="+mn-ea"/>
        <a:cs typeface="+mn-cs"/>
      </a:defRPr>
    </a:lvl7pPr>
    <a:lvl8pPr marL="3264024" algn="l" defTabSz="932580" rtl="0" eaLnBrk="1" latinLnBrk="0" hangingPunct="1">
      <a:defRPr kumimoji="1" sz="1200" kern="1200">
        <a:solidFill>
          <a:schemeClr val="tx1"/>
        </a:solidFill>
        <a:latin typeface="+mn-lt"/>
        <a:ea typeface="+mn-ea"/>
        <a:cs typeface="+mn-cs"/>
      </a:defRPr>
    </a:lvl8pPr>
    <a:lvl9pPr marL="3730316" algn="l" defTabSz="93258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a:xfrm>
            <a:off x="588963" y="815975"/>
            <a:ext cx="5651500" cy="4081463"/>
          </a:xfrm>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6F842AE-3295-45B3-93F0-E3FFFE4BC0DD}" type="slidenum">
              <a:rPr kumimoji="1" lang="ja-JP" altLang="en-US" sz="1200" b="0" i="0" u="none" strike="noStrike" kern="1200" cap="none" spc="0" normalizeH="0" baseline="0" noProof="0" smtClean="0">
                <a:ln>
                  <a:noFill/>
                </a:ln>
                <a:solidFill>
                  <a:prstClr val="black"/>
                </a:solidFill>
                <a:effectLst/>
                <a:uLnTx/>
                <a:uFillTx/>
                <a:latin typeface="Calibri"/>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0</a:t>
            </a:fld>
            <a:endParaRPr kumimoji="1" lang="ja-JP" altLang="en-US" sz="12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p:txBody>
      </p:sp>
    </p:spTree>
    <p:extLst>
      <p:ext uri="{BB962C8B-B14F-4D97-AF65-F5344CB8AC3E}">
        <p14:creationId xmlns:p14="http://schemas.microsoft.com/office/powerpoint/2010/main" val="315118599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a:xfrm>
            <a:off x="841375" y="750888"/>
            <a:ext cx="5197475" cy="3754437"/>
          </a:xfrm>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6F842AE-3295-45B3-93F0-E3FFFE4BC0DD}" type="slidenum">
              <a:rPr kumimoji="1" lang="ja-JP" altLang="en-US" sz="1200" b="0" i="0" u="none" strike="noStrike" kern="1200" cap="none" spc="0" normalizeH="0" baseline="0" noProof="0" smtClean="0">
                <a:ln>
                  <a:noFill/>
                </a:ln>
                <a:solidFill>
                  <a:prstClr val="black"/>
                </a:solidFill>
                <a:effectLst/>
                <a:uLnTx/>
                <a:uFillTx/>
                <a:latin typeface="Calibri"/>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1" lang="ja-JP" altLang="en-US" sz="12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p:txBody>
      </p:sp>
    </p:spTree>
    <p:extLst>
      <p:ext uri="{BB962C8B-B14F-4D97-AF65-F5344CB8AC3E}">
        <p14:creationId xmlns:p14="http://schemas.microsoft.com/office/powerpoint/2010/main" val="64299915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a:xfrm>
            <a:off x="841375" y="750888"/>
            <a:ext cx="5197475" cy="3754437"/>
          </a:xfrm>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6F842AE-3295-45B3-93F0-E3FFFE4BC0DD}" type="slidenum">
              <a:rPr kumimoji="1" lang="ja-JP" altLang="en-US" sz="1200" b="0" i="0" u="none" strike="noStrike" kern="1200" cap="none" spc="0" normalizeH="0" baseline="0" noProof="0" smtClean="0">
                <a:ln>
                  <a:noFill/>
                </a:ln>
                <a:solidFill>
                  <a:prstClr val="black"/>
                </a:solidFill>
                <a:effectLst/>
                <a:uLnTx/>
                <a:uFillTx/>
                <a:latin typeface="Calibri"/>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10</a:t>
            </a:fld>
            <a:endParaRPr kumimoji="1" lang="ja-JP" altLang="en-US" sz="12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p:txBody>
      </p:sp>
    </p:spTree>
    <p:extLst>
      <p:ext uri="{BB962C8B-B14F-4D97-AF65-F5344CB8AC3E}">
        <p14:creationId xmlns:p14="http://schemas.microsoft.com/office/powerpoint/2010/main" val="67712582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a:xfrm>
            <a:off x="841375" y="750888"/>
            <a:ext cx="5197475" cy="3754437"/>
          </a:xfrm>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6F842AE-3295-45B3-93F0-E3FFFE4BC0DD}" type="slidenum">
              <a:rPr kumimoji="1" lang="ja-JP" altLang="en-US" sz="1200" b="0" i="0" u="none" strike="noStrike" kern="1200" cap="none" spc="0" normalizeH="0" baseline="0" noProof="0" smtClean="0">
                <a:ln>
                  <a:noFill/>
                </a:ln>
                <a:solidFill>
                  <a:prstClr val="black"/>
                </a:solidFill>
                <a:effectLst/>
                <a:uLnTx/>
                <a:uFillTx/>
                <a:latin typeface="Calibri"/>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11</a:t>
            </a:fld>
            <a:endParaRPr kumimoji="1" lang="ja-JP" altLang="en-US" sz="12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p:txBody>
      </p:sp>
    </p:spTree>
    <p:extLst>
      <p:ext uri="{BB962C8B-B14F-4D97-AF65-F5344CB8AC3E}">
        <p14:creationId xmlns:p14="http://schemas.microsoft.com/office/powerpoint/2010/main" val="42200294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a:xfrm>
            <a:off x="841375" y="750888"/>
            <a:ext cx="5197475" cy="3754437"/>
          </a:xfrm>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6F842AE-3295-45B3-93F0-E3FFFE4BC0DD}" type="slidenum">
              <a:rPr kumimoji="1" lang="ja-JP" altLang="en-US" sz="1200" b="0" i="0" u="none" strike="noStrike" kern="1200" cap="none" spc="0" normalizeH="0" baseline="0" noProof="0" smtClean="0">
                <a:ln>
                  <a:noFill/>
                </a:ln>
                <a:solidFill>
                  <a:prstClr val="black"/>
                </a:solidFill>
                <a:effectLst/>
                <a:uLnTx/>
                <a:uFillTx/>
                <a:latin typeface="Calibri"/>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12</a:t>
            </a:fld>
            <a:endParaRPr kumimoji="1" lang="ja-JP" altLang="en-US" sz="12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p:txBody>
      </p:sp>
    </p:spTree>
    <p:extLst>
      <p:ext uri="{BB962C8B-B14F-4D97-AF65-F5344CB8AC3E}">
        <p14:creationId xmlns:p14="http://schemas.microsoft.com/office/powerpoint/2010/main" val="17499518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a:xfrm>
            <a:off x="841375" y="750888"/>
            <a:ext cx="5197475" cy="3754437"/>
          </a:xfrm>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6F842AE-3295-45B3-93F0-E3FFFE4BC0DD}" type="slidenum">
              <a:rPr kumimoji="1" lang="ja-JP" altLang="en-US" sz="1200" b="0" i="0" u="none" strike="noStrike" kern="1200" cap="none" spc="0" normalizeH="0" baseline="0" noProof="0" smtClean="0">
                <a:ln>
                  <a:noFill/>
                </a:ln>
                <a:solidFill>
                  <a:prstClr val="black"/>
                </a:solidFill>
                <a:effectLst/>
                <a:uLnTx/>
                <a:uFillTx/>
                <a:latin typeface="Calibri"/>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13</a:t>
            </a:fld>
            <a:endParaRPr kumimoji="1" lang="ja-JP" altLang="en-US" sz="12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p:txBody>
      </p:sp>
    </p:spTree>
    <p:extLst>
      <p:ext uri="{BB962C8B-B14F-4D97-AF65-F5344CB8AC3E}">
        <p14:creationId xmlns:p14="http://schemas.microsoft.com/office/powerpoint/2010/main" val="384548266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a:xfrm>
            <a:off x="841375" y="750888"/>
            <a:ext cx="5197475" cy="3754437"/>
          </a:xfrm>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6F842AE-3295-45B3-93F0-E3FFFE4BC0DD}" type="slidenum">
              <a:rPr kumimoji="1" lang="ja-JP" altLang="en-US" sz="1200" b="0" i="0" u="none" strike="noStrike" kern="1200" cap="none" spc="0" normalizeH="0" baseline="0" noProof="0" smtClean="0">
                <a:ln>
                  <a:noFill/>
                </a:ln>
                <a:solidFill>
                  <a:prstClr val="black"/>
                </a:solidFill>
                <a:effectLst/>
                <a:uLnTx/>
                <a:uFillTx/>
                <a:latin typeface="Calibri"/>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14</a:t>
            </a:fld>
            <a:endParaRPr kumimoji="1" lang="ja-JP" altLang="en-US" sz="12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p:txBody>
      </p:sp>
    </p:spTree>
    <p:extLst>
      <p:ext uri="{BB962C8B-B14F-4D97-AF65-F5344CB8AC3E}">
        <p14:creationId xmlns:p14="http://schemas.microsoft.com/office/powerpoint/2010/main" val="337735526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a:xfrm>
            <a:off x="841375" y="750888"/>
            <a:ext cx="5197475" cy="3754437"/>
          </a:xfrm>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6F842AE-3295-45B3-93F0-E3FFFE4BC0DD}" type="slidenum">
              <a:rPr kumimoji="1" lang="ja-JP" altLang="en-US" sz="1200" b="0" i="0" u="none" strike="noStrike" kern="1200" cap="none" spc="0" normalizeH="0" baseline="0" noProof="0" smtClean="0">
                <a:ln>
                  <a:noFill/>
                </a:ln>
                <a:solidFill>
                  <a:prstClr val="black"/>
                </a:solidFill>
                <a:effectLst/>
                <a:uLnTx/>
                <a:uFillTx/>
                <a:latin typeface="Calibri"/>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15</a:t>
            </a:fld>
            <a:endParaRPr kumimoji="1" lang="ja-JP" altLang="en-US" sz="12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p:txBody>
      </p:sp>
    </p:spTree>
    <p:extLst>
      <p:ext uri="{BB962C8B-B14F-4D97-AF65-F5344CB8AC3E}">
        <p14:creationId xmlns:p14="http://schemas.microsoft.com/office/powerpoint/2010/main" val="369675139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a:xfrm>
            <a:off x="841375" y="750888"/>
            <a:ext cx="5197475" cy="3754437"/>
          </a:xfrm>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6F842AE-3295-45B3-93F0-E3FFFE4BC0DD}" type="slidenum">
              <a:rPr kumimoji="1" lang="ja-JP" altLang="en-US" sz="1200" b="0" i="0" u="none" strike="noStrike" kern="1200" cap="none" spc="0" normalizeH="0" baseline="0" noProof="0" smtClean="0">
                <a:ln>
                  <a:noFill/>
                </a:ln>
                <a:solidFill>
                  <a:prstClr val="black"/>
                </a:solidFill>
                <a:effectLst/>
                <a:uLnTx/>
                <a:uFillTx/>
                <a:latin typeface="Calibri"/>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16</a:t>
            </a:fld>
            <a:endParaRPr kumimoji="1" lang="ja-JP" altLang="en-US" sz="12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p:txBody>
      </p:sp>
    </p:spTree>
    <p:extLst>
      <p:ext uri="{BB962C8B-B14F-4D97-AF65-F5344CB8AC3E}">
        <p14:creationId xmlns:p14="http://schemas.microsoft.com/office/powerpoint/2010/main" val="268039070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a:xfrm>
            <a:off x="841375" y="750888"/>
            <a:ext cx="5197475" cy="3754437"/>
          </a:xfrm>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6F842AE-3295-45B3-93F0-E3FFFE4BC0DD}" type="slidenum">
              <a:rPr kumimoji="1" lang="ja-JP" altLang="en-US" sz="1200" b="0" i="0" u="none" strike="noStrike" kern="1200" cap="none" spc="0" normalizeH="0" baseline="0" noProof="0" smtClean="0">
                <a:ln>
                  <a:noFill/>
                </a:ln>
                <a:solidFill>
                  <a:prstClr val="black"/>
                </a:solidFill>
                <a:effectLst/>
                <a:uLnTx/>
                <a:uFillTx/>
                <a:latin typeface="Calibri"/>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17</a:t>
            </a:fld>
            <a:endParaRPr kumimoji="1" lang="ja-JP" altLang="en-US" sz="12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p:txBody>
      </p:sp>
    </p:spTree>
    <p:extLst>
      <p:ext uri="{BB962C8B-B14F-4D97-AF65-F5344CB8AC3E}">
        <p14:creationId xmlns:p14="http://schemas.microsoft.com/office/powerpoint/2010/main" val="106889258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a:xfrm>
            <a:off x="841375" y="750888"/>
            <a:ext cx="5197475" cy="3754437"/>
          </a:xfrm>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6F842AE-3295-45B3-93F0-E3FFFE4BC0DD}" type="slidenum">
              <a:rPr kumimoji="1" lang="ja-JP" altLang="en-US" sz="1200" b="0" i="0" u="none" strike="noStrike" kern="1200" cap="none" spc="0" normalizeH="0" baseline="0" noProof="0" smtClean="0">
                <a:ln>
                  <a:noFill/>
                </a:ln>
                <a:solidFill>
                  <a:prstClr val="black"/>
                </a:solidFill>
                <a:effectLst/>
                <a:uLnTx/>
                <a:uFillTx/>
                <a:latin typeface="Calibri"/>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18</a:t>
            </a:fld>
            <a:endParaRPr kumimoji="1" lang="ja-JP" altLang="en-US" sz="12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p:txBody>
      </p:sp>
    </p:spTree>
    <p:extLst>
      <p:ext uri="{BB962C8B-B14F-4D97-AF65-F5344CB8AC3E}">
        <p14:creationId xmlns:p14="http://schemas.microsoft.com/office/powerpoint/2010/main" val="180579643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a:xfrm>
            <a:off x="588963" y="815975"/>
            <a:ext cx="5651500" cy="4081463"/>
          </a:xfrm>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6F842AE-3295-45B3-93F0-E3FFFE4BC0DD}" type="slidenum">
              <a:rPr kumimoji="1" lang="ja-JP" altLang="en-US" sz="1200" b="0" i="0" u="none" strike="noStrike" kern="1200" cap="none" spc="0" normalizeH="0" baseline="0" noProof="0" smtClean="0">
                <a:ln>
                  <a:noFill/>
                </a:ln>
                <a:solidFill>
                  <a:prstClr val="black"/>
                </a:solidFill>
                <a:effectLst/>
                <a:uLnTx/>
                <a:uFillTx/>
                <a:latin typeface="Calibri"/>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1" lang="ja-JP" altLang="en-US" sz="12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p:txBody>
      </p:sp>
    </p:spTree>
    <p:extLst>
      <p:ext uri="{BB962C8B-B14F-4D97-AF65-F5344CB8AC3E}">
        <p14:creationId xmlns:p14="http://schemas.microsoft.com/office/powerpoint/2010/main" val="28144499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a:xfrm>
            <a:off x="841375" y="750888"/>
            <a:ext cx="5197475" cy="3754437"/>
          </a:xfrm>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6F842AE-3295-45B3-93F0-E3FFFE4BC0DD}" type="slidenum">
              <a:rPr kumimoji="1" lang="ja-JP" altLang="en-US" sz="1200" b="0" i="0" u="none" strike="noStrike" kern="1200" cap="none" spc="0" normalizeH="0" baseline="0" noProof="0" smtClean="0">
                <a:ln>
                  <a:noFill/>
                </a:ln>
                <a:solidFill>
                  <a:prstClr val="black"/>
                </a:solidFill>
                <a:effectLst/>
                <a:uLnTx/>
                <a:uFillTx/>
                <a:latin typeface="Calibri"/>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19</a:t>
            </a:fld>
            <a:endParaRPr kumimoji="1" lang="ja-JP" altLang="en-US" sz="12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p:txBody>
      </p:sp>
    </p:spTree>
    <p:extLst>
      <p:ext uri="{BB962C8B-B14F-4D97-AF65-F5344CB8AC3E}">
        <p14:creationId xmlns:p14="http://schemas.microsoft.com/office/powerpoint/2010/main" val="180877746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a:xfrm>
            <a:off x="841375" y="750888"/>
            <a:ext cx="5197475" cy="3754437"/>
          </a:xfrm>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6F842AE-3295-45B3-93F0-E3FFFE4BC0DD}" type="slidenum">
              <a:rPr kumimoji="1" lang="ja-JP" altLang="en-US" sz="1200" b="0" i="0" u="none" strike="noStrike" kern="1200" cap="none" spc="0" normalizeH="0" baseline="0" noProof="0" smtClean="0">
                <a:ln>
                  <a:noFill/>
                </a:ln>
                <a:solidFill>
                  <a:prstClr val="black"/>
                </a:solidFill>
                <a:effectLst/>
                <a:uLnTx/>
                <a:uFillTx/>
                <a:latin typeface="Calibri"/>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20</a:t>
            </a:fld>
            <a:endParaRPr kumimoji="1" lang="ja-JP" altLang="en-US" sz="12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p:txBody>
      </p:sp>
    </p:spTree>
    <p:extLst>
      <p:ext uri="{BB962C8B-B14F-4D97-AF65-F5344CB8AC3E}">
        <p14:creationId xmlns:p14="http://schemas.microsoft.com/office/powerpoint/2010/main" val="1924638449"/>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a:xfrm>
            <a:off x="841375" y="750888"/>
            <a:ext cx="5197475" cy="3754437"/>
          </a:xfrm>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6F842AE-3295-45B3-93F0-E3FFFE4BC0DD}" type="slidenum">
              <a:rPr kumimoji="1" lang="ja-JP" altLang="en-US" sz="1200" b="0" i="0" u="none" strike="noStrike" kern="1200" cap="none" spc="0" normalizeH="0" baseline="0" noProof="0" smtClean="0">
                <a:ln>
                  <a:noFill/>
                </a:ln>
                <a:solidFill>
                  <a:prstClr val="black"/>
                </a:solidFill>
                <a:effectLst/>
                <a:uLnTx/>
                <a:uFillTx/>
                <a:latin typeface="Calibri"/>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21</a:t>
            </a:fld>
            <a:endParaRPr kumimoji="1" lang="ja-JP" altLang="en-US" sz="12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p:txBody>
      </p:sp>
    </p:spTree>
    <p:extLst>
      <p:ext uri="{BB962C8B-B14F-4D97-AF65-F5344CB8AC3E}">
        <p14:creationId xmlns:p14="http://schemas.microsoft.com/office/powerpoint/2010/main" val="2324659646"/>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a:xfrm>
            <a:off x="841375" y="750888"/>
            <a:ext cx="5197475" cy="3754437"/>
          </a:xfrm>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6F842AE-3295-45B3-93F0-E3FFFE4BC0DD}" type="slidenum">
              <a:rPr kumimoji="1" lang="ja-JP" altLang="en-US" sz="1200" b="0" i="0" u="none" strike="noStrike" kern="1200" cap="none" spc="0" normalizeH="0" baseline="0" noProof="0" smtClean="0">
                <a:ln>
                  <a:noFill/>
                </a:ln>
                <a:solidFill>
                  <a:prstClr val="black"/>
                </a:solidFill>
                <a:effectLst/>
                <a:uLnTx/>
                <a:uFillTx/>
                <a:latin typeface="Calibri"/>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22</a:t>
            </a:fld>
            <a:endParaRPr kumimoji="1" lang="ja-JP" altLang="en-US" sz="12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p:txBody>
      </p:sp>
    </p:spTree>
    <p:extLst>
      <p:ext uri="{BB962C8B-B14F-4D97-AF65-F5344CB8AC3E}">
        <p14:creationId xmlns:p14="http://schemas.microsoft.com/office/powerpoint/2010/main" val="2635372243"/>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a:xfrm>
            <a:off x="841375" y="750888"/>
            <a:ext cx="5197475" cy="3754437"/>
          </a:xfrm>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6F842AE-3295-45B3-93F0-E3FFFE4BC0DD}" type="slidenum">
              <a:rPr kumimoji="1" lang="ja-JP" altLang="en-US" sz="1200" b="0" i="0" u="none" strike="noStrike" kern="1200" cap="none" spc="0" normalizeH="0" baseline="0" noProof="0" smtClean="0">
                <a:ln>
                  <a:noFill/>
                </a:ln>
                <a:solidFill>
                  <a:prstClr val="black"/>
                </a:solidFill>
                <a:effectLst/>
                <a:uLnTx/>
                <a:uFillTx/>
                <a:latin typeface="Calibri"/>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23</a:t>
            </a:fld>
            <a:endParaRPr kumimoji="1" lang="ja-JP" altLang="en-US" sz="12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p:txBody>
      </p:sp>
    </p:spTree>
    <p:extLst>
      <p:ext uri="{BB962C8B-B14F-4D97-AF65-F5344CB8AC3E}">
        <p14:creationId xmlns:p14="http://schemas.microsoft.com/office/powerpoint/2010/main" val="1362847433"/>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a:xfrm>
            <a:off x="841375" y="750888"/>
            <a:ext cx="5197475" cy="3754437"/>
          </a:xfrm>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6F842AE-3295-45B3-93F0-E3FFFE4BC0DD}" type="slidenum">
              <a:rPr kumimoji="1" lang="ja-JP" altLang="en-US" sz="1200" b="0" i="0" u="none" strike="noStrike" kern="1200" cap="none" spc="0" normalizeH="0" baseline="0" noProof="0" smtClean="0">
                <a:ln>
                  <a:noFill/>
                </a:ln>
                <a:solidFill>
                  <a:prstClr val="black"/>
                </a:solidFill>
                <a:effectLst/>
                <a:uLnTx/>
                <a:uFillTx/>
                <a:latin typeface="Calibri"/>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24</a:t>
            </a:fld>
            <a:endParaRPr kumimoji="1" lang="ja-JP" altLang="en-US" sz="12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p:txBody>
      </p:sp>
    </p:spTree>
    <p:extLst>
      <p:ext uri="{BB962C8B-B14F-4D97-AF65-F5344CB8AC3E}">
        <p14:creationId xmlns:p14="http://schemas.microsoft.com/office/powerpoint/2010/main" val="810119654"/>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a:xfrm>
            <a:off x="841375" y="750888"/>
            <a:ext cx="5197475" cy="3754437"/>
          </a:xfrm>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6F842AE-3295-45B3-93F0-E3FFFE4BC0DD}" type="slidenum">
              <a:rPr kumimoji="1" lang="ja-JP" altLang="en-US" sz="1200" b="0" i="0" u="none" strike="noStrike" kern="1200" cap="none" spc="0" normalizeH="0" baseline="0" noProof="0" smtClean="0">
                <a:ln>
                  <a:noFill/>
                </a:ln>
                <a:solidFill>
                  <a:prstClr val="black"/>
                </a:solidFill>
                <a:effectLst/>
                <a:uLnTx/>
                <a:uFillTx/>
                <a:latin typeface="Calibri"/>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25</a:t>
            </a:fld>
            <a:endParaRPr kumimoji="1" lang="ja-JP" altLang="en-US" sz="12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p:txBody>
      </p:sp>
    </p:spTree>
    <p:extLst>
      <p:ext uri="{BB962C8B-B14F-4D97-AF65-F5344CB8AC3E}">
        <p14:creationId xmlns:p14="http://schemas.microsoft.com/office/powerpoint/2010/main" val="3434069573"/>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a:xfrm>
            <a:off x="841375" y="750888"/>
            <a:ext cx="5197475" cy="3754437"/>
          </a:xfrm>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6F842AE-3295-45B3-93F0-E3FFFE4BC0DD}" type="slidenum">
              <a:rPr kumimoji="1" lang="ja-JP" altLang="en-US" sz="1200" b="0" i="0" u="none" strike="noStrike" kern="1200" cap="none" spc="0" normalizeH="0" baseline="0" noProof="0" smtClean="0">
                <a:ln>
                  <a:noFill/>
                </a:ln>
                <a:solidFill>
                  <a:prstClr val="black"/>
                </a:solidFill>
                <a:effectLst/>
                <a:uLnTx/>
                <a:uFillTx/>
                <a:latin typeface="Calibri"/>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26</a:t>
            </a:fld>
            <a:endParaRPr kumimoji="1" lang="ja-JP" altLang="en-US" sz="12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p:txBody>
      </p:sp>
    </p:spTree>
    <p:extLst>
      <p:ext uri="{BB962C8B-B14F-4D97-AF65-F5344CB8AC3E}">
        <p14:creationId xmlns:p14="http://schemas.microsoft.com/office/powerpoint/2010/main" val="1154273463"/>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a:xfrm>
            <a:off x="841375" y="750888"/>
            <a:ext cx="5197475" cy="3754437"/>
          </a:xfrm>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6F842AE-3295-45B3-93F0-E3FFFE4BC0DD}" type="slidenum">
              <a:rPr kumimoji="1" lang="ja-JP" altLang="en-US" sz="1200" b="0" i="0" u="none" strike="noStrike" kern="1200" cap="none" spc="0" normalizeH="0" baseline="0" noProof="0" smtClean="0">
                <a:ln>
                  <a:noFill/>
                </a:ln>
                <a:solidFill>
                  <a:prstClr val="black"/>
                </a:solidFill>
                <a:effectLst/>
                <a:uLnTx/>
                <a:uFillTx/>
                <a:latin typeface="Calibri"/>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27</a:t>
            </a:fld>
            <a:endParaRPr kumimoji="1" lang="ja-JP" altLang="en-US" sz="12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p:txBody>
      </p:sp>
    </p:spTree>
    <p:extLst>
      <p:ext uri="{BB962C8B-B14F-4D97-AF65-F5344CB8AC3E}">
        <p14:creationId xmlns:p14="http://schemas.microsoft.com/office/powerpoint/2010/main" val="72867650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a:xfrm>
            <a:off x="588963" y="815975"/>
            <a:ext cx="5651500" cy="4081463"/>
          </a:xfrm>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6F842AE-3295-45B3-93F0-E3FFFE4BC0DD}" type="slidenum">
              <a:rPr kumimoji="1" lang="ja-JP" altLang="en-US" sz="1200" b="0" i="0" u="none" strike="noStrike" kern="1200" cap="none" spc="0" normalizeH="0" baseline="0" noProof="0" smtClean="0">
                <a:ln>
                  <a:noFill/>
                </a:ln>
                <a:solidFill>
                  <a:prstClr val="black"/>
                </a:solidFill>
                <a:effectLst/>
                <a:uLnTx/>
                <a:uFillTx/>
                <a:latin typeface="Calibri"/>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1" lang="ja-JP" altLang="en-US" sz="12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p:txBody>
      </p:sp>
    </p:spTree>
    <p:extLst>
      <p:ext uri="{BB962C8B-B14F-4D97-AF65-F5344CB8AC3E}">
        <p14:creationId xmlns:p14="http://schemas.microsoft.com/office/powerpoint/2010/main" val="390481375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a:xfrm>
            <a:off x="588963" y="815975"/>
            <a:ext cx="5651500" cy="4081463"/>
          </a:xfrm>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6F842AE-3295-45B3-93F0-E3FFFE4BC0DD}" type="slidenum">
              <a:rPr kumimoji="1" lang="ja-JP" altLang="en-US" sz="1200" b="0" i="0" u="none" strike="noStrike" kern="1200" cap="none" spc="0" normalizeH="0" baseline="0" noProof="0" smtClean="0">
                <a:ln>
                  <a:noFill/>
                </a:ln>
                <a:solidFill>
                  <a:prstClr val="black"/>
                </a:solidFill>
                <a:effectLst/>
                <a:uLnTx/>
                <a:uFillTx/>
                <a:latin typeface="Calibri"/>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1" lang="ja-JP" altLang="en-US" sz="12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p:txBody>
      </p:sp>
    </p:spTree>
    <p:extLst>
      <p:ext uri="{BB962C8B-B14F-4D97-AF65-F5344CB8AC3E}">
        <p14:creationId xmlns:p14="http://schemas.microsoft.com/office/powerpoint/2010/main" val="266684176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a:xfrm>
            <a:off x="588963" y="815975"/>
            <a:ext cx="5651500" cy="4081463"/>
          </a:xfrm>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6F842AE-3295-45B3-93F0-E3FFFE4BC0DD}" type="slidenum">
              <a:rPr kumimoji="1" lang="ja-JP" altLang="en-US" sz="1200" b="0" i="0" u="none" strike="noStrike" kern="1200" cap="none" spc="0" normalizeH="0" baseline="0" noProof="0" smtClean="0">
                <a:ln>
                  <a:noFill/>
                </a:ln>
                <a:solidFill>
                  <a:prstClr val="black"/>
                </a:solidFill>
                <a:effectLst/>
                <a:uLnTx/>
                <a:uFillTx/>
                <a:latin typeface="Calibri"/>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1" lang="ja-JP" altLang="en-US" sz="12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p:txBody>
      </p:sp>
    </p:spTree>
    <p:extLst>
      <p:ext uri="{BB962C8B-B14F-4D97-AF65-F5344CB8AC3E}">
        <p14:creationId xmlns:p14="http://schemas.microsoft.com/office/powerpoint/2010/main" val="266684176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a:xfrm>
            <a:off x="588963" y="815975"/>
            <a:ext cx="5651500" cy="4081463"/>
          </a:xfrm>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6F842AE-3295-45B3-93F0-E3FFFE4BC0DD}" type="slidenum">
              <a:rPr kumimoji="1" lang="ja-JP" altLang="en-US" sz="1200" b="0" i="0" u="none" strike="noStrike" kern="1200" cap="none" spc="0" normalizeH="0" baseline="0" noProof="0" smtClean="0">
                <a:ln>
                  <a:noFill/>
                </a:ln>
                <a:solidFill>
                  <a:prstClr val="black"/>
                </a:solidFill>
                <a:effectLst/>
                <a:uLnTx/>
                <a:uFillTx/>
                <a:latin typeface="Calibri"/>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1" lang="ja-JP" altLang="en-US" sz="12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p:txBody>
      </p:sp>
    </p:spTree>
    <p:extLst>
      <p:ext uri="{BB962C8B-B14F-4D97-AF65-F5344CB8AC3E}">
        <p14:creationId xmlns:p14="http://schemas.microsoft.com/office/powerpoint/2010/main" val="266684176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a:xfrm>
            <a:off x="841375" y="750888"/>
            <a:ext cx="5197475" cy="3754437"/>
          </a:xfrm>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6F842AE-3295-45B3-93F0-E3FFFE4BC0DD}" type="slidenum">
              <a:rPr kumimoji="1" lang="ja-JP" altLang="en-US" sz="1200" b="0" i="0" u="none" strike="noStrike" kern="1200" cap="none" spc="0" normalizeH="0" baseline="0" noProof="0" smtClean="0">
                <a:ln>
                  <a:noFill/>
                </a:ln>
                <a:solidFill>
                  <a:prstClr val="black"/>
                </a:solidFill>
                <a:effectLst/>
                <a:uLnTx/>
                <a:uFillTx/>
                <a:latin typeface="Calibri"/>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1" lang="ja-JP" altLang="en-US" sz="12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p:txBody>
      </p:sp>
    </p:spTree>
    <p:extLst>
      <p:ext uri="{BB962C8B-B14F-4D97-AF65-F5344CB8AC3E}">
        <p14:creationId xmlns:p14="http://schemas.microsoft.com/office/powerpoint/2010/main" val="55039398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a:xfrm>
            <a:off x="841375" y="750888"/>
            <a:ext cx="5197475" cy="3754437"/>
          </a:xfrm>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6F842AE-3295-45B3-93F0-E3FFFE4BC0DD}" type="slidenum">
              <a:rPr kumimoji="1" lang="ja-JP" altLang="en-US" sz="1200" b="0" i="0" u="none" strike="noStrike" kern="1200" cap="none" spc="0" normalizeH="0" baseline="0" noProof="0" smtClean="0">
                <a:ln>
                  <a:noFill/>
                </a:ln>
                <a:solidFill>
                  <a:prstClr val="black"/>
                </a:solidFill>
                <a:effectLst/>
                <a:uLnTx/>
                <a:uFillTx/>
                <a:latin typeface="Calibri"/>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1" lang="ja-JP" altLang="en-US" sz="12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p:txBody>
      </p:sp>
    </p:spTree>
    <p:extLst>
      <p:ext uri="{BB962C8B-B14F-4D97-AF65-F5344CB8AC3E}">
        <p14:creationId xmlns:p14="http://schemas.microsoft.com/office/powerpoint/2010/main" val="18938110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a:xfrm>
            <a:off x="841375" y="750888"/>
            <a:ext cx="5197475" cy="3754437"/>
          </a:xfrm>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6F842AE-3295-45B3-93F0-E3FFFE4BC0DD}" type="slidenum">
              <a:rPr kumimoji="1" lang="ja-JP" altLang="en-US" sz="1200" b="0" i="0" u="none" strike="noStrike" kern="1200" cap="none" spc="0" normalizeH="0" baseline="0" noProof="0" smtClean="0">
                <a:ln>
                  <a:noFill/>
                </a:ln>
                <a:solidFill>
                  <a:prstClr val="black"/>
                </a:solidFill>
                <a:effectLst/>
                <a:uLnTx/>
                <a:uFillTx/>
                <a:latin typeface="Calibri"/>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1" lang="ja-JP" altLang="en-US" sz="12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p:txBody>
      </p:sp>
    </p:spTree>
    <p:extLst>
      <p:ext uri="{BB962C8B-B14F-4D97-AF65-F5344CB8AC3E}">
        <p14:creationId xmlns:p14="http://schemas.microsoft.com/office/powerpoint/2010/main" val="25788162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729021" y="2181235"/>
            <a:ext cx="8262224" cy="1505074"/>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458039" y="3978858"/>
            <a:ext cx="6804185" cy="1794387"/>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6EB66CBD-1445-40F4-A6F0-41AB58ACA43D}" type="datetime1">
              <a:rPr lang="ja-JP" altLang="en-US" smtClean="0">
                <a:solidFill>
                  <a:prstClr val="black">
                    <a:tint val="75000"/>
                  </a:prstClr>
                </a:solidFill>
              </a:rPr>
              <a:t>2021/3/29</a:t>
            </a:fld>
            <a:endParaRPr lang="ja-JP" altLang="en-US">
              <a:solidFill>
                <a:prstClr val="black">
                  <a:tint val="75000"/>
                </a:prstClr>
              </a:solidFill>
            </a:endParaRPr>
          </a:p>
        </p:txBody>
      </p:sp>
      <p:sp>
        <p:nvSpPr>
          <p:cNvPr id="5" name="フッター プレースホルダー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p>
            <a:fld id="{C0C02159-FCF7-4816-A725-D501C7B40F8E}"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18021775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049ED7BA-1651-4631-8400-46D4C184551E}" type="datetime1">
              <a:rPr lang="ja-JP" altLang="en-US" smtClean="0">
                <a:solidFill>
                  <a:prstClr val="black">
                    <a:tint val="75000"/>
                  </a:prstClr>
                </a:solidFill>
              </a:rPr>
              <a:t>2021/3/29</a:t>
            </a:fld>
            <a:endParaRPr lang="ja-JP" altLang="en-US">
              <a:solidFill>
                <a:prstClr val="black">
                  <a:tint val="75000"/>
                </a:prstClr>
              </a:solidFill>
            </a:endParaRPr>
          </a:p>
        </p:txBody>
      </p:sp>
      <p:sp>
        <p:nvSpPr>
          <p:cNvPr id="5" name="フッター プレースホルダー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p>
            <a:fld id="{C0C02159-FCF7-4816-A725-D501C7B40F8E}"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377403333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634457" y="281214"/>
            <a:ext cx="2369314" cy="5991041"/>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526523" y="281214"/>
            <a:ext cx="6945939" cy="5991041"/>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379B93DB-EEBF-4D45-9039-DAE97A6FEAFD}" type="datetime1">
              <a:rPr lang="ja-JP" altLang="en-US" smtClean="0">
                <a:solidFill>
                  <a:prstClr val="black">
                    <a:tint val="75000"/>
                  </a:prstClr>
                </a:solidFill>
              </a:rPr>
              <a:t>2021/3/29</a:t>
            </a:fld>
            <a:endParaRPr lang="ja-JP" altLang="en-US">
              <a:solidFill>
                <a:prstClr val="black">
                  <a:tint val="75000"/>
                </a:prstClr>
              </a:solidFill>
            </a:endParaRPr>
          </a:p>
        </p:txBody>
      </p:sp>
      <p:sp>
        <p:nvSpPr>
          <p:cNvPr id="5" name="フッター プレースホルダー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p>
            <a:fld id="{C0C02159-FCF7-4816-A725-D501C7B40F8E}"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428896424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3AB96D82-E51C-47A2-B5BB-2B9F346A0D49}" type="datetime1">
              <a:rPr lang="ja-JP" altLang="en-US" smtClean="0">
                <a:solidFill>
                  <a:prstClr val="black">
                    <a:tint val="75000"/>
                  </a:prstClr>
                </a:solidFill>
              </a:rPr>
              <a:t>2021/3/29</a:t>
            </a:fld>
            <a:endParaRPr lang="ja-JP" altLang="en-US">
              <a:solidFill>
                <a:prstClr val="black">
                  <a:tint val="75000"/>
                </a:prstClr>
              </a:solidFill>
            </a:endParaRPr>
          </a:p>
        </p:txBody>
      </p:sp>
      <p:sp>
        <p:nvSpPr>
          <p:cNvPr id="5" name="フッター プレースホルダー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p>
            <a:fld id="{C0C02159-FCF7-4816-A725-D501C7B40F8E}"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5341148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67834" y="4511980"/>
            <a:ext cx="8262224" cy="1394550"/>
          </a:xfrm>
        </p:spPr>
        <p:txBody>
          <a:bodyPr anchor="t"/>
          <a:lstStyle>
            <a:lvl1pPr algn="l">
              <a:defRPr sz="4000"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767834" y="2976038"/>
            <a:ext cx="8262224" cy="1535955"/>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70A3A635-8ECC-4F91-93EA-C013853B1E11}" type="datetime1">
              <a:rPr lang="ja-JP" altLang="en-US" smtClean="0">
                <a:solidFill>
                  <a:prstClr val="black">
                    <a:tint val="75000"/>
                  </a:prstClr>
                </a:solidFill>
              </a:rPr>
              <a:t>2021/3/29</a:t>
            </a:fld>
            <a:endParaRPr lang="ja-JP" altLang="en-US">
              <a:solidFill>
                <a:prstClr val="black">
                  <a:tint val="75000"/>
                </a:prstClr>
              </a:solidFill>
            </a:endParaRPr>
          </a:p>
        </p:txBody>
      </p:sp>
      <p:sp>
        <p:nvSpPr>
          <p:cNvPr id="5" name="フッター プレースホルダー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p>
            <a:fld id="{C0C02159-FCF7-4816-A725-D501C7B40F8E}"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8975367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526535" y="1638373"/>
            <a:ext cx="4657626" cy="463387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5346166" y="1638373"/>
            <a:ext cx="4657626" cy="463387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FF9E8C89-D916-4436-8C3F-1635F5E79032}" type="datetime1">
              <a:rPr lang="ja-JP" altLang="en-US" smtClean="0">
                <a:solidFill>
                  <a:prstClr val="black">
                    <a:tint val="75000"/>
                  </a:prstClr>
                </a:solidFill>
              </a:rPr>
              <a:t>2021/3/29</a:t>
            </a:fld>
            <a:endParaRPr lang="ja-JP" altLang="en-US">
              <a:solidFill>
                <a:prstClr val="black">
                  <a:tint val="75000"/>
                </a:prstClr>
              </a:solidFill>
            </a:endParaRPr>
          </a:p>
        </p:txBody>
      </p:sp>
      <p:sp>
        <p:nvSpPr>
          <p:cNvPr id="6" name="フッター プレースホルダー 5"/>
          <p:cNvSpPr>
            <a:spLocks noGrp="1"/>
          </p:cNvSpPr>
          <p:nvPr>
            <p:ph type="ftr" sz="quarter" idx="11"/>
          </p:nvPr>
        </p:nvSpPr>
        <p:spPr/>
        <p:txBody>
          <a:bodyPr/>
          <a:lstStyle/>
          <a:p>
            <a:endParaRPr lang="ja-JP" altLang="en-US">
              <a:solidFill>
                <a:prstClr val="black">
                  <a:tint val="75000"/>
                </a:prstClr>
              </a:solidFill>
            </a:endParaRPr>
          </a:p>
        </p:txBody>
      </p:sp>
      <p:sp>
        <p:nvSpPr>
          <p:cNvPr id="8" name="スライド番号プレースホルダー 5">
            <a:extLst>
              <a:ext uri="{FF2B5EF4-FFF2-40B4-BE49-F238E27FC236}">
                <a16:creationId xmlns:a16="http://schemas.microsoft.com/office/drawing/2014/main" id="{1707C707-5F17-4FC9-BF63-C441C59B81FD}"/>
              </a:ext>
            </a:extLst>
          </p:cNvPr>
          <p:cNvSpPr>
            <a:spLocks noGrp="1"/>
          </p:cNvSpPr>
          <p:nvPr>
            <p:ph type="sldNum" sz="quarter" idx="4"/>
          </p:nvPr>
        </p:nvSpPr>
        <p:spPr>
          <a:xfrm>
            <a:off x="6966190" y="6507930"/>
            <a:ext cx="2268061" cy="373831"/>
          </a:xfrm>
          <a:prstGeom prst="rect">
            <a:avLst/>
          </a:prstGeom>
        </p:spPr>
        <p:txBody>
          <a:bodyPr vert="horz" lIns="91440" tIns="45720" rIns="91440" bIns="45720" rtlCol="0" anchor="ctr"/>
          <a:lstStyle>
            <a:lvl1pPr algn="r">
              <a:defRPr sz="1200">
                <a:solidFill>
                  <a:schemeClr val="tx1">
                    <a:tint val="75000"/>
                  </a:schemeClr>
                </a:solidFill>
              </a:defRPr>
            </a:lvl1pPr>
          </a:lstStyle>
          <a:p>
            <a:pPr defTabSz="914400"/>
            <a:fld id="{C0C02159-FCF7-4816-A725-D501C7B40F8E}" type="slidenum">
              <a:rPr lang="ja-JP" altLang="en-US" smtClean="0">
                <a:solidFill>
                  <a:prstClr val="black">
                    <a:tint val="75000"/>
                  </a:prstClr>
                </a:solidFill>
              </a:rPr>
              <a:pPr defTabSz="914400"/>
              <a:t>‹#›</a:t>
            </a:fld>
            <a:endParaRPr lang="ja-JP" altLang="en-US">
              <a:solidFill>
                <a:prstClr val="black">
                  <a:tint val="75000"/>
                </a:prstClr>
              </a:solidFill>
            </a:endParaRPr>
          </a:p>
        </p:txBody>
      </p:sp>
    </p:spTree>
    <p:extLst>
      <p:ext uri="{BB962C8B-B14F-4D97-AF65-F5344CB8AC3E}">
        <p14:creationId xmlns:p14="http://schemas.microsoft.com/office/powerpoint/2010/main" val="359052635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86015" y="281186"/>
            <a:ext cx="8748236" cy="1170252"/>
          </a:xfrm>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486013" y="1571714"/>
            <a:ext cx="4294804" cy="655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486013" y="2226734"/>
            <a:ext cx="4294804" cy="40454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4937762" y="1571714"/>
            <a:ext cx="4296492" cy="655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4937762" y="2226734"/>
            <a:ext cx="4296492" cy="40454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931AD931-837B-4B05-899A-ED01F448D8BC}" type="datetime1">
              <a:rPr lang="ja-JP" altLang="en-US" smtClean="0">
                <a:solidFill>
                  <a:prstClr val="black">
                    <a:tint val="75000"/>
                  </a:prstClr>
                </a:solidFill>
              </a:rPr>
              <a:t>2021/3/29</a:t>
            </a:fld>
            <a:endParaRPr lang="ja-JP" altLang="en-US">
              <a:solidFill>
                <a:prstClr val="black">
                  <a:tint val="75000"/>
                </a:prstClr>
              </a:solidFill>
            </a:endParaRPr>
          </a:p>
        </p:txBody>
      </p:sp>
      <p:sp>
        <p:nvSpPr>
          <p:cNvPr id="8" name="フッター プレースホルダー 7"/>
          <p:cNvSpPr>
            <a:spLocks noGrp="1"/>
          </p:cNvSpPr>
          <p:nvPr>
            <p:ph type="ftr" sz="quarter" idx="11"/>
          </p:nvPr>
        </p:nvSpPr>
        <p:spPr/>
        <p:txBody>
          <a:bodyPr/>
          <a:lstStyle/>
          <a:p>
            <a:endParaRPr lang="ja-JP" altLang="en-US">
              <a:solidFill>
                <a:prstClr val="black">
                  <a:tint val="75000"/>
                </a:prstClr>
              </a:solidFill>
            </a:endParaRPr>
          </a:p>
        </p:txBody>
      </p:sp>
      <p:sp>
        <p:nvSpPr>
          <p:cNvPr id="9" name="スライド番号プレースホルダー 8"/>
          <p:cNvSpPr>
            <a:spLocks noGrp="1"/>
          </p:cNvSpPr>
          <p:nvPr>
            <p:ph type="sldNum" sz="quarter" idx="12"/>
          </p:nvPr>
        </p:nvSpPr>
        <p:spPr/>
        <p:txBody>
          <a:bodyPr/>
          <a:lstStyle/>
          <a:p>
            <a:fld id="{C0C02159-FCF7-4816-A725-D501C7B40F8E}"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20129755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D5130637-CC12-481C-BCBE-95AEE6B352A8}" type="datetime1">
              <a:rPr lang="ja-JP" altLang="en-US" smtClean="0">
                <a:solidFill>
                  <a:prstClr val="black">
                    <a:tint val="75000"/>
                  </a:prstClr>
                </a:solidFill>
              </a:rPr>
              <a:t>2021/3/29</a:t>
            </a:fld>
            <a:endParaRPr lang="ja-JP" altLang="en-US">
              <a:solidFill>
                <a:prstClr val="black">
                  <a:tint val="75000"/>
                </a:prstClr>
              </a:solidFill>
            </a:endParaRPr>
          </a:p>
        </p:txBody>
      </p:sp>
      <p:sp>
        <p:nvSpPr>
          <p:cNvPr id="4" name="フッター プレースホルダー 3"/>
          <p:cNvSpPr>
            <a:spLocks noGrp="1"/>
          </p:cNvSpPr>
          <p:nvPr>
            <p:ph type="ftr" sz="quarter" idx="11"/>
          </p:nvPr>
        </p:nvSpPr>
        <p:spPr/>
        <p:txBody>
          <a:bodyPr/>
          <a:lstStyle/>
          <a:p>
            <a:endParaRPr lang="ja-JP" altLang="en-US">
              <a:solidFill>
                <a:prstClr val="black">
                  <a:tint val="75000"/>
                </a:prstClr>
              </a:solidFill>
            </a:endParaRPr>
          </a:p>
        </p:txBody>
      </p:sp>
      <p:sp>
        <p:nvSpPr>
          <p:cNvPr id="5" name="スライド番号プレースホルダー 4"/>
          <p:cNvSpPr>
            <a:spLocks noGrp="1"/>
          </p:cNvSpPr>
          <p:nvPr>
            <p:ph type="sldNum" sz="quarter" idx="12"/>
          </p:nvPr>
        </p:nvSpPr>
        <p:spPr/>
        <p:txBody>
          <a:bodyPr/>
          <a:lstStyle/>
          <a:p>
            <a:fld id="{C0C02159-FCF7-4816-A725-D501C7B40F8E}"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354828870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61981051-2CA7-4301-9FD3-F6ED8BE68500}" type="datetime1">
              <a:rPr lang="ja-JP" altLang="en-US" smtClean="0">
                <a:solidFill>
                  <a:prstClr val="black">
                    <a:tint val="75000"/>
                  </a:prstClr>
                </a:solidFill>
              </a:rPr>
              <a:t>2021/3/29</a:t>
            </a:fld>
            <a:endParaRPr lang="ja-JP" altLang="en-US">
              <a:solidFill>
                <a:prstClr val="black">
                  <a:tint val="75000"/>
                </a:prstClr>
              </a:solidFill>
            </a:endParaRPr>
          </a:p>
        </p:txBody>
      </p:sp>
      <p:sp>
        <p:nvSpPr>
          <p:cNvPr id="3" name="フッター プレースホルダー 2"/>
          <p:cNvSpPr>
            <a:spLocks noGrp="1"/>
          </p:cNvSpPr>
          <p:nvPr>
            <p:ph type="ftr" sz="quarter" idx="11"/>
          </p:nvPr>
        </p:nvSpPr>
        <p:spPr/>
        <p:txBody>
          <a:bodyPr/>
          <a:lstStyle/>
          <a:p>
            <a:endParaRPr lang="ja-JP" altLang="en-US">
              <a:solidFill>
                <a:prstClr val="black">
                  <a:tint val="75000"/>
                </a:prstClr>
              </a:solidFill>
            </a:endParaRPr>
          </a:p>
        </p:txBody>
      </p:sp>
      <p:sp>
        <p:nvSpPr>
          <p:cNvPr id="4" name="スライド番号プレースホルダー 3"/>
          <p:cNvSpPr>
            <a:spLocks noGrp="1"/>
          </p:cNvSpPr>
          <p:nvPr>
            <p:ph type="sldNum" sz="quarter" idx="12"/>
          </p:nvPr>
        </p:nvSpPr>
        <p:spPr/>
        <p:txBody>
          <a:bodyPr/>
          <a:lstStyle/>
          <a:p>
            <a:fld id="{C0C02159-FCF7-4816-A725-D501C7B40F8E}"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218006919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86014" y="279560"/>
            <a:ext cx="3197900" cy="1189756"/>
          </a:xfrm>
        </p:spPr>
        <p:txBody>
          <a:bodyPr anchor="b"/>
          <a:lstStyle>
            <a:lvl1pPr algn="l">
              <a:defRPr sz="2000" b="1"/>
            </a:lvl1pPr>
          </a:lstStyle>
          <a:p>
            <a:r>
              <a:rPr kumimoji="1" lang="ja-JP" altLang="en-US"/>
              <a:t>マスター タイトルの書式設定</a:t>
            </a:r>
          </a:p>
        </p:txBody>
      </p:sp>
      <p:sp>
        <p:nvSpPr>
          <p:cNvPr id="3" name="コンテンツ プレースホルダー 2"/>
          <p:cNvSpPr>
            <a:spLocks noGrp="1"/>
          </p:cNvSpPr>
          <p:nvPr>
            <p:ph idx="1"/>
          </p:nvPr>
        </p:nvSpPr>
        <p:spPr>
          <a:xfrm>
            <a:off x="3800354" y="279588"/>
            <a:ext cx="5433897" cy="5992667"/>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486014" y="1469320"/>
            <a:ext cx="3197900" cy="480291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CB552373-EB3B-49CB-B2FB-296F6C28EF9B}" type="datetime1">
              <a:rPr lang="ja-JP" altLang="en-US" smtClean="0">
                <a:solidFill>
                  <a:prstClr val="black">
                    <a:tint val="75000"/>
                  </a:prstClr>
                </a:solidFill>
              </a:rPr>
              <a:t>2021/3/29</a:t>
            </a:fld>
            <a:endParaRPr lang="ja-JP" altLang="en-US">
              <a:solidFill>
                <a:prstClr val="black">
                  <a:tint val="75000"/>
                </a:prstClr>
              </a:solidFill>
            </a:endParaRPr>
          </a:p>
        </p:txBody>
      </p:sp>
      <p:sp>
        <p:nvSpPr>
          <p:cNvPr id="6" name="フッター プレースホルダー 5"/>
          <p:cNvSpPr>
            <a:spLocks noGrp="1"/>
          </p:cNvSpPr>
          <p:nvPr>
            <p:ph type="ftr" sz="quarter" idx="11"/>
          </p:nvPr>
        </p:nvSpPr>
        <p:spPr/>
        <p:txBody>
          <a:bodyPr/>
          <a:lstStyle/>
          <a:p>
            <a:endParaRPr lang="ja-JP" altLang="en-US">
              <a:solidFill>
                <a:prstClr val="black">
                  <a:tint val="75000"/>
                </a:prstClr>
              </a:solidFill>
            </a:endParaRPr>
          </a:p>
        </p:txBody>
      </p:sp>
      <p:sp>
        <p:nvSpPr>
          <p:cNvPr id="7" name="スライド番号プレースホルダー 6"/>
          <p:cNvSpPr>
            <a:spLocks noGrp="1"/>
          </p:cNvSpPr>
          <p:nvPr>
            <p:ph type="sldNum" sz="quarter" idx="12"/>
          </p:nvPr>
        </p:nvSpPr>
        <p:spPr/>
        <p:txBody>
          <a:bodyPr/>
          <a:lstStyle/>
          <a:p>
            <a:fld id="{C0C02159-FCF7-4816-A725-D501C7B40F8E}"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62949824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905244" y="4915065"/>
            <a:ext cx="5832158" cy="580251"/>
          </a:xfrm>
        </p:spPr>
        <p:txBody>
          <a:bodyPr anchor="b"/>
          <a:lstStyle>
            <a:lvl1pPr algn="l">
              <a:defRPr sz="2000" b="1"/>
            </a:lvl1pPr>
          </a:lstStyle>
          <a:p>
            <a:r>
              <a:rPr kumimoji="1" lang="ja-JP" altLang="en-US"/>
              <a:t>マスター タイトルの書式設定</a:t>
            </a:r>
          </a:p>
        </p:txBody>
      </p:sp>
      <p:sp>
        <p:nvSpPr>
          <p:cNvPr id="3" name="図プレースホルダー 2"/>
          <p:cNvSpPr>
            <a:spLocks noGrp="1"/>
          </p:cNvSpPr>
          <p:nvPr>
            <p:ph type="pic" idx="1"/>
          </p:nvPr>
        </p:nvSpPr>
        <p:spPr>
          <a:xfrm>
            <a:off x="1905244" y="627385"/>
            <a:ext cx="5832158" cy="4212908"/>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905244" y="5495310"/>
            <a:ext cx="5832158" cy="82405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F130D4FF-91A9-42BA-A50D-79C4BC28EBEA}" type="datetime1">
              <a:rPr lang="ja-JP" altLang="en-US" smtClean="0">
                <a:solidFill>
                  <a:prstClr val="black">
                    <a:tint val="75000"/>
                  </a:prstClr>
                </a:solidFill>
              </a:rPr>
              <a:t>2021/3/29</a:t>
            </a:fld>
            <a:endParaRPr lang="ja-JP" altLang="en-US">
              <a:solidFill>
                <a:prstClr val="black">
                  <a:tint val="75000"/>
                </a:prstClr>
              </a:solidFill>
            </a:endParaRPr>
          </a:p>
        </p:txBody>
      </p:sp>
      <p:sp>
        <p:nvSpPr>
          <p:cNvPr id="6" name="フッター プレースホルダー 5"/>
          <p:cNvSpPr>
            <a:spLocks noGrp="1"/>
          </p:cNvSpPr>
          <p:nvPr>
            <p:ph type="ftr" sz="quarter" idx="11"/>
          </p:nvPr>
        </p:nvSpPr>
        <p:spPr/>
        <p:txBody>
          <a:bodyPr/>
          <a:lstStyle/>
          <a:p>
            <a:endParaRPr lang="ja-JP" altLang="en-US">
              <a:solidFill>
                <a:prstClr val="black">
                  <a:tint val="75000"/>
                </a:prstClr>
              </a:solidFill>
            </a:endParaRPr>
          </a:p>
        </p:txBody>
      </p:sp>
      <p:sp>
        <p:nvSpPr>
          <p:cNvPr id="7" name="スライド番号プレースホルダー 6"/>
          <p:cNvSpPr>
            <a:spLocks noGrp="1"/>
          </p:cNvSpPr>
          <p:nvPr>
            <p:ph type="sldNum" sz="quarter" idx="12"/>
          </p:nvPr>
        </p:nvSpPr>
        <p:spPr/>
        <p:txBody>
          <a:bodyPr/>
          <a:lstStyle/>
          <a:p>
            <a:fld id="{C0C02159-FCF7-4816-A725-D501C7B40F8E}"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323650494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86015" y="281186"/>
            <a:ext cx="8748236" cy="1170252"/>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486015" y="1638373"/>
            <a:ext cx="8748236" cy="4633874"/>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486013" y="6507930"/>
            <a:ext cx="2268061" cy="373831"/>
          </a:xfrm>
          <a:prstGeom prst="rect">
            <a:avLst/>
          </a:prstGeom>
        </p:spPr>
        <p:txBody>
          <a:bodyPr vert="horz" lIns="91440" tIns="45720" rIns="91440" bIns="45720" rtlCol="0" anchor="ctr"/>
          <a:lstStyle>
            <a:lvl1pPr algn="l">
              <a:defRPr sz="1200">
                <a:solidFill>
                  <a:schemeClr val="tx1">
                    <a:tint val="75000"/>
                  </a:schemeClr>
                </a:solidFill>
              </a:defRPr>
            </a:lvl1pPr>
          </a:lstStyle>
          <a:p>
            <a:pPr defTabSz="914400"/>
            <a:fld id="{20581F8C-A0CA-4140-A779-ACA24DE88B33}" type="datetime1">
              <a:rPr lang="ja-JP" altLang="en-US" smtClean="0">
                <a:solidFill>
                  <a:prstClr val="black">
                    <a:tint val="75000"/>
                  </a:prstClr>
                </a:solidFill>
              </a:rPr>
              <a:t>2021/3/29</a:t>
            </a:fld>
            <a:endParaRPr lang="ja-JP" altLang="en-US">
              <a:solidFill>
                <a:prstClr val="black">
                  <a:tint val="75000"/>
                </a:prstClr>
              </a:solidFill>
            </a:endParaRPr>
          </a:p>
        </p:txBody>
      </p:sp>
      <p:sp>
        <p:nvSpPr>
          <p:cNvPr id="5" name="フッター プレースホルダー 4"/>
          <p:cNvSpPr>
            <a:spLocks noGrp="1"/>
          </p:cNvSpPr>
          <p:nvPr>
            <p:ph type="ftr" sz="quarter" idx="3"/>
          </p:nvPr>
        </p:nvSpPr>
        <p:spPr>
          <a:xfrm>
            <a:off x="3321091" y="6507930"/>
            <a:ext cx="3078083" cy="373831"/>
          </a:xfrm>
          <a:prstGeom prst="rect">
            <a:avLst/>
          </a:prstGeom>
        </p:spPr>
        <p:txBody>
          <a:bodyPr vert="horz" lIns="91440" tIns="45720" rIns="91440" bIns="45720" rtlCol="0" anchor="ctr"/>
          <a:lstStyle>
            <a:lvl1pPr algn="ctr">
              <a:defRPr sz="1200">
                <a:solidFill>
                  <a:schemeClr val="tx1">
                    <a:tint val="75000"/>
                  </a:schemeClr>
                </a:solidFill>
              </a:defRPr>
            </a:lvl1pPr>
          </a:lstStyle>
          <a:p>
            <a:pPr defTabSz="914400"/>
            <a:endParaRPr lang="ja-JP" altLang="en-US">
              <a:solidFill>
                <a:prstClr val="black">
                  <a:tint val="75000"/>
                </a:prstClr>
              </a:solidFill>
            </a:endParaRPr>
          </a:p>
        </p:txBody>
      </p:sp>
      <p:sp>
        <p:nvSpPr>
          <p:cNvPr id="6" name="スライド番号プレースホルダー 5"/>
          <p:cNvSpPr>
            <a:spLocks noGrp="1"/>
          </p:cNvSpPr>
          <p:nvPr>
            <p:ph type="sldNum" sz="quarter" idx="4"/>
          </p:nvPr>
        </p:nvSpPr>
        <p:spPr>
          <a:xfrm>
            <a:off x="6966190" y="6507930"/>
            <a:ext cx="2268061" cy="373831"/>
          </a:xfrm>
          <a:prstGeom prst="rect">
            <a:avLst/>
          </a:prstGeom>
        </p:spPr>
        <p:txBody>
          <a:bodyPr vert="horz" lIns="91440" tIns="45720" rIns="91440" bIns="45720" rtlCol="0" anchor="ctr"/>
          <a:lstStyle>
            <a:lvl1pPr algn="r">
              <a:defRPr sz="1200">
                <a:solidFill>
                  <a:schemeClr val="tx1">
                    <a:tint val="75000"/>
                  </a:schemeClr>
                </a:solidFill>
              </a:defRPr>
            </a:lvl1pPr>
          </a:lstStyle>
          <a:p>
            <a:pPr defTabSz="914400"/>
            <a:fld id="{C0C02159-FCF7-4816-A725-D501C7B40F8E}" type="slidenum">
              <a:rPr lang="ja-JP" altLang="en-US" smtClean="0">
                <a:solidFill>
                  <a:prstClr val="black">
                    <a:tint val="75000"/>
                  </a:prstClr>
                </a:solidFill>
              </a:rPr>
              <a:pPr defTabSz="914400"/>
              <a:t>‹#›</a:t>
            </a:fld>
            <a:endParaRPr lang="ja-JP" altLang="en-US">
              <a:solidFill>
                <a:prstClr val="black">
                  <a:tint val="75000"/>
                </a:prstClr>
              </a:solidFill>
            </a:endParaRPr>
          </a:p>
        </p:txBody>
      </p:sp>
    </p:spTree>
    <p:extLst>
      <p:ext uri="{BB962C8B-B14F-4D97-AF65-F5344CB8AC3E}">
        <p14:creationId xmlns:p14="http://schemas.microsoft.com/office/powerpoint/2010/main" val="1545183042"/>
      </p:ext>
    </p:extLst>
  </p:cSld>
  <p:clrMap bg1="lt1" tx1="dk1" bg2="lt2" tx2="dk2" accent1="accent1" accent2="accent2" accent3="accent3" accent4="accent4" accent5="accent5" accent6="accent6" hlink="hlink" folHlink="folHlink"/>
  <p:sldLayoutIdLst>
    <p:sldLayoutId id="2147484117" r:id="rId1"/>
    <p:sldLayoutId id="2147484118" r:id="rId2"/>
    <p:sldLayoutId id="2147484119" r:id="rId3"/>
    <p:sldLayoutId id="2147484120" r:id="rId4"/>
    <p:sldLayoutId id="2147484121" r:id="rId5"/>
    <p:sldLayoutId id="2147484122" r:id="rId6"/>
    <p:sldLayoutId id="2147484123" r:id="rId7"/>
    <p:sldLayoutId id="2147484124" r:id="rId8"/>
    <p:sldLayoutId id="2147484125" r:id="rId9"/>
    <p:sldLayoutId id="2147484126" r:id="rId10"/>
    <p:sldLayoutId id="2147484127" r:id="rId11"/>
  </p:sldLayoutIdLst>
  <p:hf hdr="0" ftr="0" dt="0"/>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chart" Target="../charts/chart10.xml"/><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chart" Target="../charts/chart11.xml"/><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chart" Target="../charts/chart12.xml"/><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chart" Target="../charts/chart13.xml"/><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chart" Target="../charts/chart14.xml"/><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3" Type="http://schemas.openxmlformats.org/officeDocument/2006/relationships/chart" Target="../charts/chart15.xml"/><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3" Type="http://schemas.openxmlformats.org/officeDocument/2006/relationships/chart" Target="../charts/chart16.xml"/><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3" Type="http://schemas.openxmlformats.org/officeDocument/2006/relationships/chart" Target="../charts/chart17.xml"/><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3" Type="http://schemas.openxmlformats.org/officeDocument/2006/relationships/chart" Target="../charts/chart18.xml"/><Relationship Id="rId2" Type="http://schemas.openxmlformats.org/officeDocument/2006/relationships/notesSlide" Target="../notesSlides/notesSlide18.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3" Type="http://schemas.openxmlformats.org/officeDocument/2006/relationships/chart" Target="../charts/chart19.xml"/><Relationship Id="rId2" Type="http://schemas.openxmlformats.org/officeDocument/2006/relationships/notesSlide" Target="../notesSlides/notesSlide19.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3" Type="http://schemas.openxmlformats.org/officeDocument/2006/relationships/chart" Target="../charts/chart20.xml"/><Relationship Id="rId2" Type="http://schemas.openxmlformats.org/officeDocument/2006/relationships/notesSlide" Target="../notesSlides/notesSlide20.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3" Type="http://schemas.openxmlformats.org/officeDocument/2006/relationships/chart" Target="../charts/chart21.xml"/><Relationship Id="rId2" Type="http://schemas.openxmlformats.org/officeDocument/2006/relationships/notesSlide" Target="../notesSlides/notesSlide21.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3" Type="http://schemas.openxmlformats.org/officeDocument/2006/relationships/chart" Target="../charts/chart22.xml"/><Relationship Id="rId2" Type="http://schemas.openxmlformats.org/officeDocument/2006/relationships/notesSlide" Target="../notesSlides/notesSlide22.xm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3" Type="http://schemas.openxmlformats.org/officeDocument/2006/relationships/chart" Target="../charts/chart23.xml"/><Relationship Id="rId2" Type="http://schemas.openxmlformats.org/officeDocument/2006/relationships/notesSlide" Target="../notesSlides/notesSlide23.xml"/><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3" Type="http://schemas.openxmlformats.org/officeDocument/2006/relationships/chart" Target="../charts/chart24.xml"/><Relationship Id="rId2" Type="http://schemas.openxmlformats.org/officeDocument/2006/relationships/notesSlide" Target="../notesSlides/notesSlide24.xml"/><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3" Type="http://schemas.openxmlformats.org/officeDocument/2006/relationships/chart" Target="../charts/chart25.xml"/><Relationship Id="rId2" Type="http://schemas.openxmlformats.org/officeDocument/2006/relationships/notesSlide" Target="../notesSlides/notesSlide25.xml"/><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3" Type="http://schemas.openxmlformats.org/officeDocument/2006/relationships/chart" Target="../charts/chart26.xml"/><Relationship Id="rId2" Type="http://schemas.openxmlformats.org/officeDocument/2006/relationships/notesSlide" Target="../notesSlides/notesSlide26.xml"/><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3" Type="http://schemas.openxmlformats.org/officeDocument/2006/relationships/chart" Target="../charts/chart27.xml"/><Relationship Id="rId2" Type="http://schemas.openxmlformats.org/officeDocument/2006/relationships/notesSlide" Target="../notesSlides/notesSlide27.xml"/><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3" Type="http://schemas.openxmlformats.org/officeDocument/2006/relationships/chart" Target="../charts/chart28.xml"/><Relationship Id="rId2" Type="http://schemas.openxmlformats.org/officeDocument/2006/relationships/notesSlide" Target="../notesSlides/notesSlide28.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chart" Target="../charts/chart6.xml"/><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chart" Target="../charts/chart7.xml"/><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chart" Target="../charts/chart8.xml"/><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chart" Target="../charts/chart9.xml"/><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 name="正方形/長方形 27"/>
          <p:cNvSpPr/>
          <p:nvPr/>
        </p:nvSpPr>
        <p:spPr>
          <a:xfrm>
            <a:off x="-1" y="119180"/>
            <a:ext cx="9720263" cy="408869"/>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lIns="89679" tIns="44840" rIns="89679" bIns="44840" anchor="ctr"/>
          <a:lstStyle/>
          <a:p>
            <a:pPr marL="0" marR="0" lvl="0" indent="0" algn="ctr" defTabSz="932580" rtl="0" eaLnBrk="1" fontAlgn="auto" latinLnBrk="0" hangingPunct="1">
              <a:lnSpc>
                <a:spcPct val="100000"/>
              </a:lnSpc>
              <a:spcBef>
                <a:spcPts val="0"/>
              </a:spcBef>
              <a:spcAft>
                <a:spcPts val="0"/>
              </a:spcAft>
              <a:buClrTx/>
              <a:buSzTx/>
              <a:buFontTx/>
              <a:buNone/>
              <a:tabLst/>
              <a:defRPr/>
            </a:pPr>
            <a:r>
              <a:rPr kumimoji="1" lang="en-US" altLang="ja-JP" sz="1963"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rPr>
              <a:t>2020</a:t>
            </a:r>
            <a:r>
              <a:rPr kumimoji="1" lang="ja-JP" altLang="en-US" sz="1963"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rPr>
              <a:t>年度（都道府県分） 　保険者機能強化推進交付金に係る評価結果＜全体＞</a:t>
            </a:r>
            <a:endParaRPr kumimoji="1" lang="en-US" altLang="ja-JP" sz="1963"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endParaRPr>
          </a:p>
        </p:txBody>
      </p:sp>
      <p:sp>
        <p:nvSpPr>
          <p:cNvPr id="7" name="スライド番号プレースホルダー 1">
            <a:extLst>
              <a:ext uri="{FF2B5EF4-FFF2-40B4-BE49-F238E27FC236}">
                <a16:creationId xmlns:a16="http://schemas.microsoft.com/office/drawing/2014/main" id="{72F15830-FA1D-4AC4-8BF5-7CDFF72961E9}"/>
              </a:ext>
            </a:extLst>
          </p:cNvPr>
          <p:cNvSpPr>
            <a:spLocks noGrp="1"/>
          </p:cNvSpPr>
          <p:nvPr>
            <p:ph type="sldNum" sz="quarter" idx="12"/>
          </p:nvPr>
        </p:nvSpPr>
        <p:spPr>
          <a:xfrm>
            <a:off x="7308403" y="6497489"/>
            <a:ext cx="2258612" cy="358279"/>
          </a:xfrm>
        </p:spPr>
        <p:txBody>
          <a:bodyPr/>
          <a:lstStyle/>
          <a:p>
            <a:pPr marL="0" marR="0" lvl="0" indent="0" algn="r" defTabSz="932580" rtl="0" eaLnBrk="1" fontAlgn="auto" latinLnBrk="0" hangingPunct="1">
              <a:lnSpc>
                <a:spcPct val="100000"/>
              </a:lnSpc>
              <a:spcBef>
                <a:spcPts val="0"/>
              </a:spcBef>
              <a:spcAft>
                <a:spcPts val="0"/>
              </a:spcAft>
              <a:buClrTx/>
              <a:buSzTx/>
              <a:buFontTx/>
              <a:buNone/>
              <a:tabLst/>
              <a:defRPr/>
            </a:pPr>
            <a:r>
              <a:rPr kumimoji="1" lang="en-US" altLang="ja-JP" sz="1200" b="0" i="0" u="none" strike="noStrike" kern="1200" cap="none" spc="0" normalizeH="0" baseline="0" noProof="0" dirty="0" smtClean="0">
                <a:ln>
                  <a:noFill/>
                </a:ln>
                <a:solidFill>
                  <a:prstClr val="black">
                    <a:tint val="75000"/>
                  </a:prstClr>
                </a:solidFill>
                <a:effectLst/>
                <a:uLnTx/>
                <a:uFillTx/>
                <a:latin typeface="ＭＳ Ｐゴシック" panose="020B0600070205080204" pitchFamily="50" charset="-128"/>
                <a:ea typeface="ＭＳ Ｐゴシック" panose="020B0600070205080204" pitchFamily="50" charset="-128"/>
                <a:cs typeface="+mn-cs"/>
              </a:rPr>
              <a:t>1</a:t>
            </a:r>
            <a:endParaRPr kumimoji="1" lang="ja-JP" altLang="en-US" sz="1200" b="0" i="0" u="none" strike="noStrike" kern="1200" cap="none" spc="0" normalizeH="0" baseline="0" noProof="0" dirty="0">
              <a:ln>
                <a:noFill/>
              </a:ln>
              <a:solidFill>
                <a:prstClr val="black">
                  <a:tint val="75000"/>
                </a:prstClr>
              </a:solidFill>
              <a:effectLst/>
              <a:uLnTx/>
              <a:uFillTx/>
              <a:latin typeface="ＭＳ Ｐゴシック" panose="020B0600070205080204" pitchFamily="50" charset="-128"/>
              <a:ea typeface="ＭＳ Ｐゴシック" panose="020B0600070205080204" pitchFamily="50" charset="-128"/>
              <a:cs typeface="+mn-cs"/>
            </a:endParaRPr>
          </a:p>
        </p:txBody>
      </p:sp>
      <p:graphicFrame>
        <p:nvGraphicFramePr>
          <p:cNvPr id="6" name="グラフ 5">
            <a:extLst>
              <a:ext uri="{FF2B5EF4-FFF2-40B4-BE49-F238E27FC236}">
                <a16:creationId xmlns:a16="http://schemas.microsoft.com/office/drawing/2014/main" id="{A32DEDDD-2DD8-4FE4-AB1D-A7275E311BD9}"/>
              </a:ext>
            </a:extLst>
          </p:cNvPr>
          <p:cNvGraphicFramePr>
            <a:graphicFrameLocks/>
          </p:cNvGraphicFramePr>
          <p:nvPr>
            <p:extLst/>
          </p:nvPr>
        </p:nvGraphicFramePr>
        <p:xfrm>
          <a:off x="285913" y="594697"/>
          <a:ext cx="9088849" cy="6171003"/>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57192952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 name="正方形/長方形 27"/>
          <p:cNvSpPr/>
          <p:nvPr/>
        </p:nvSpPr>
        <p:spPr>
          <a:xfrm>
            <a:off x="-1" y="119181"/>
            <a:ext cx="9720263" cy="355567"/>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lIns="89679" tIns="44840" rIns="89679" bIns="44840" anchor="ctr"/>
          <a:lstStyle/>
          <a:p>
            <a:pPr marL="246340" indent="-625706" algn="ctr">
              <a:defRPr/>
            </a:pPr>
            <a:r>
              <a:rPr lang="en-US" altLang="ja-JP" sz="1963" b="1" dirty="0">
                <a:latin typeface="Meiryo UI" panose="020B0604030504040204" pitchFamily="50" charset="-128"/>
                <a:ea typeface="Meiryo UI" panose="020B0604030504040204" pitchFamily="50" charset="-128"/>
              </a:rPr>
              <a:t>2020</a:t>
            </a:r>
            <a:r>
              <a:rPr lang="ja-JP" altLang="en-US" sz="1963" b="1" dirty="0">
                <a:latin typeface="Meiryo UI" panose="020B0604030504040204" pitchFamily="50" charset="-128"/>
                <a:ea typeface="Meiryo UI" panose="020B0604030504040204" pitchFamily="50" charset="-128"/>
              </a:rPr>
              <a:t>年度（都道府県分）　　</a:t>
            </a:r>
            <a:r>
              <a:rPr lang="en-US" altLang="ja-JP" sz="1963" b="1" dirty="0">
                <a:latin typeface="Meiryo UI" panose="020B0604030504040204" pitchFamily="50" charset="-128"/>
                <a:ea typeface="Meiryo UI" panose="020B0604030504040204" pitchFamily="50" charset="-128"/>
              </a:rPr>
              <a:t>Ⅱ</a:t>
            </a:r>
            <a:r>
              <a:rPr lang="ja-JP" altLang="en-US" sz="1963" b="1" dirty="0">
                <a:latin typeface="Meiryo UI" panose="020B0604030504040204" pitchFamily="50" charset="-128"/>
                <a:ea typeface="Meiryo UI" panose="020B0604030504040204" pitchFamily="50" charset="-128"/>
              </a:rPr>
              <a:t>（１）保険者による地域分析、介護保険事業計画の策定</a:t>
            </a:r>
            <a:endParaRPr lang="en-US" altLang="ja-JP" sz="1963" b="1" dirty="0">
              <a:latin typeface="Meiryo UI" panose="020B0604030504040204" pitchFamily="50" charset="-128"/>
              <a:ea typeface="Meiryo UI" panose="020B0604030504040204" pitchFamily="50" charset="-128"/>
            </a:endParaRPr>
          </a:p>
        </p:txBody>
      </p:sp>
      <p:sp>
        <p:nvSpPr>
          <p:cNvPr id="27" name="スライド番号プレースホルダー 3">
            <a:extLst>
              <a:ext uri="{FF2B5EF4-FFF2-40B4-BE49-F238E27FC236}">
                <a16:creationId xmlns:a16="http://schemas.microsoft.com/office/drawing/2014/main" id="{8537117C-0A37-4387-89BE-51510082BF6F}"/>
              </a:ext>
            </a:extLst>
          </p:cNvPr>
          <p:cNvSpPr>
            <a:spLocks noGrp="1"/>
          </p:cNvSpPr>
          <p:nvPr>
            <p:ph type="sldNum" sz="quarter" idx="12"/>
          </p:nvPr>
        </p:nvSpPr>
        <p:spPr>
          <a:xfrm>
            <a:off x="7334503" y="6450558"/>
            <a:ext cx="2268061" cy="358279"/>
          </a:xfrm>
        </p:spPr>
        <p:txBody>
          <a:bodyPr/>
          <a:lstStyle/>
          <a:p>
            <a:pPr>
              <a:defRPr/>
            </a:pPr>
            <a:r>
              <a:rPr lang="en-US" altLang="ja-JP" dirty="0" smtClean="0">
                <a:solidFill>
                  <a:prstClr val="black">
                    <a:tint val="75000"/>
                  </a:prstClr>
                </a:solidFill>
                <a:latin typeface="+mn-ea"/>
              </a:rPr>
              <a:t>10</a:t>
            </a:r>
            <a:endParaRPr kumimoji="1" lang="ja-JP" altLang="en-US" dirty="0">
              <a:solidFill>
                <a:prstClr val="black">
                  <a:tint val="75000"/>
                </a:prstClr>
              </a:solidFill>
              <a:latin typeface="+mn-ea"/>
            </a:endParaRPr>
          </a:p>
        </p:txBody>
      </p:sp>
      <p:graphicFrame>
        <p:nvGraphicFramePr>
          <p:cNvPr id="8" name="表 7">
            <a:extLst>
              <a:ext uri="{FF2B5EF4-FFF2-40B4-BE49-F238E27FC236}">
                <a16:creationId xmlns:a16="http://schemas.microsoft.com/office/drawing/2014/main" id="{126171F5-BA07-482A-86D7-32A9E41FAF47}"/>
              </a:ext>
            </a:extLst>
          </p:cNvPr>
          <p:cNvGraphicFramePr>
            <a:graphicFrameLocks noGrp="1"/>
          </p:cNvGraphicFramePr>
          <p:nvPr/>
        </p:nvGraphicFramePr>
        <p:xfrm>
          <a:off x="242895" y="534736"/>
          <a:ext cx="9359668" cy="1271590"/>
        </p:xfrm>
        <a:graphic>
          <a:graphicData uri="http://schemas.openxmlformats.org/drawingml/2006/table">
            <a:tbl>
              <a:tblPr firstRow="1" bandRow="1">
                <a:tableStyleId>{5C22544A-7EE6-4342-B048-85BDC9FD1C3A}</a:tableStyleId>
              </a:tblPr>
              <a:tblGrid>
                <a:gridCol w="294785">
                  <a:extLst>
                    <a:ext uri="{9D8B030D-6E8A-4147-A177-3AD203B41FA5}">
                      <a16:colId xmlns:a16="http://schemas.microsoft.com/office/drawing/2014/main" val="897722632"/>
                    </a:ext>
                  </a:extLst>
                </a:gridCol>
                <a:gridCol w="3493133">
                  <a:extLst>
                    <a:ext uri="{9D8B030D-6E8A-4147-A177-3AD203B41FA5}">
                      <a16:colId xmlns:a16="http://schemas.microsoft.com/office/drawing/2014/main" val="1624404869"/>
                    </a:ext>
                  </a:extLst>
                </a:gridCol>
                <a:gridCol w="445203">
                  <a:extLst>
                    <a:ext uri="{9D8B030D-6E8A-4147-A177-3AD203B41FA5}">
                      <a16:colId xmlns:a16="http://schemas.microsoft.com/office/drawing/2014/main" val="2178782984"/>
                    </a:ext>
                  </a:extLst>
                </a:gridCol>
                <a:gridCol w="445203">
                  <a:extLst>
                    <a:ext uri="{9D8B030D-6E8A-4147-A177-3AD203B41FA5}">
                      <a16:colId xmlns:a16="http://schemas.microsoft.com/office/drawing/2014/main" val="300635064"/>
                    </a:ext>
                  </a:extLst>
                </a:gridCol>
                <a:gridCol w="297805">
                  <a:extLst>
                    <a:ext uri="{9D8B030D-6E8A-4147-A177-3AD203B41FA5}">
                      <a16:colId xmlns:a16="http://schemas.microsoft.com/office/drawing/2014/main" val="1573169666"/>
                    </a:ext>
                  </a:extLst>
                </a:gridCol>
                <a:gridCol w="3493133">
                  <a:extLst>
                    <a:ext uri="{9D8B030D-6E8A-4147-A177-3AD203B41FA5}">
                      <a16:colId xmlns:a16="http://schemas.microsoft.com/office/drawing/2014/main" val="303702360"/>
                    </a:ext>
                  </a:extLst>
                </a:gridCol>
                <a:gridCol w="445203">
                  <a:extLst>
                    <a:ext uri="{9D8B030D-6E8A-4147-A177-3AD203B41FA5}">
                      <a16:colId xmlns:a16="http://schemas.microsoft.com/office/drawing/2014/main" val="3731451585"/>
                    </a:ext>
                  </a:extLst>
                </a:gridCol>
                <a:gridCol w="445203">
                  <a:extLst>
                    <a:ext uri="{9D8B030D-6E8A-4147-A177-3AD203B41FA5}">
                      <a16:colId xmlns:a16="http://schemas.microsoft.com/office/drawing/2014/main" val="3177399367"/>
                    </a:ext>
                  </a:extLst>
                </a:gridCol>
              </a:tblGrid>
              <a:tr h="224314">
                <a:tc>
                  <a:txBody>
                    <a:bodyPr/>
                    <a:lstStyle/>
                    <a:p>
                      <a:pPr algn="ctr"/>
                      <a:endParaRPr kumimoji="1" lang="ja-JP" altLang="en-US" sz="900" dirty="0">
                        <a:latin typeface="+mn-ea"/>
                        <a:ea typeface="+mn-ea"/>
                      </a:endParaRPr>
                    </a:p>
                  </a:txBody>
                  <a:tcPr marL="89726" marR="89726" marT="44863" marB="44863" anchor="ctr"/>
                </a:tc>
                <a:tc>
                  <a:txBody>
                    <a:bodyPr/>
                    <a:lstStyle/>
                    <a:p>
                      <a:pPr algn="ctr"/>
                      <a:r>
                        <a:rPr kumimoji="1" lang="ja-JP" altLang="en-US" sz="900" dirty="0">
                          <a:latin typeface="+mn-ea"/>
                          <a:ea typeface="+mn-ea"/>
                        </a:rPr>
                        <a:t>評価指標</a:t>
                      </a:r>
                    </a:p>
                  </a:txBody>
                  <a:tcPr marL="89726" marR="89726" marT="44863" marB="44863"/>
                </a:tc>
                <a:tc>
                  <a:txBody>
                    <a:bodyPr/>
                    <a:lstStyle/>
                    <a:p>
                      <a:pPr algn="ctr"/>
                      <a:r>
                        <a:rPr kumimoji="1" lang="ja-JP" altLang="en-US" sz="900" dirty="0">
                          <a:latin typeface="+mn-ea"/>
                          <a:ea typeface="+mn-ea"/>
                        </a:rPr>
                        <a:t>得点</a:t>
                      </a:r>
                    </a:p>
                  </a:txBody>
                  <a:tcPr marL="89726" marR="89726" marT="44863" marB="44863" anchor="ctr"/>
                </a:tc>
                <a:tc>
                  <a:txBody>
                    <a:bodyPr/>
                    <a:lstStyle/>
                    <a:p>
                      <a:pPr algn="ctr"/>
                      <a:r>
                        <a:rPr kumimoji="1" lang="ja-JP" altLang="en-US" sz="900" dirty="0">
                          <a:latin typeface="+mn-ea"/>
                          <a:ea typeface="+mn-ea"/>
                        </a:rPr>
                        <a:t>平均</a:t>
                      </a:r>
                    </a:p>
                  </a:txBody>
                  <a:tcPr marL="89726" marR="89726" marT="44863" marB="44863" anchor="ctr"/>
                </a:tc>
                <a:tc>
                  <a:txBody>
                    <a:bodyPr/>
                    <a:lstStyle/>
                    <a:p>
                      <a:pPr algn="ctr"/>
                      <a:endParaRPr kumimoji="1" lang="ja-JP" altLang="en-US" sz="900" dirty="0">
                        <a:latin typeface="+mn-ea"/>
                        <a:ea typeface="+mn-ea"/>
                      </a:endParaRPr>
                    </a:p>
                  </a:txBody>
                  <a:tcPr marL="89726" marR="89726" marT="44863" marB="44863"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900" dirty="0">
                          <a:latin typeface="+mn-ea"/>
                          <a:ea typeface="+mn-ea"/>
                        </a:rPr>
                        <a:t>評価指標</a:t>
                      </a:r>
                    </a:p>
                  </a:txBody>
                  <a:tcPr marL="89726" marR="89726" marT="44863" marB="44863" anchor="ctr"/>
                </a:tc>
                <a:tc>
                  <a:txBody>
                    <a:bodyPr/>
                    <a:lstStyle/>
                    <a:p>
                      <a:pPr algn="ctr"/>
                      <a:r>
                        <a:rPr kumimoji="1" lang="ja-JP" altLang="en-US" sz="900" dirty="0">
                          <a:latin typeface="+mn-ea"/>
                          <a:ea typeface="+mn-ea"/>
                        </a:rPr>
                        <a:t>得点</a:t>
                      </a:r>
                    </a:p>
                  </a:txBody>
                  <a:tcPr marL="89726" marR="89726" marT="44863" marB="44863" anchor="ctr"/>
                </a:tc>
                <a:tc>
                  <a:txBody>
                    <a:bodyPr/>
                    <a:lstStyle/>
                    <a:p>
                      <a:pPr algn="ctr"/>
                      <a:r>
                        <a:rPr kumimoji="1" lang="ja-JP" altLang="en-US" sz="900" dirty="0">
                          <a:latin typeface="+mn-ea"/>
                          <a:ea typeface="+mn-ea"/>
                        </a:rPr>
                        <a:t>平均</a:t>
                      </a:r>
                    </a:p>
                  </a:txBody>
                  <a:tcPr marL="89726" marR="89726" marT="44863" marB="44863" anchor="ctr"/>
                </a:tc>
                <a:extLst>
                  <a:ext uri="{0D108BD9-81ED-4DB2-BD59-A6C34878D82A}">
                    <a16:rowId xmlns:a16="http://schemas.microsoft.com/office/drawing/2014/main" val="2535473127"/>
                  </a:ext>
                </a:extLst>
              </a:tr>
              <a:tr h="224314">
                <a:tc gridSpan="8">
                  <a:txBody>
                    <a:bodyPr/>
                    <a:lstStyle/>
                    <a:p>
                      <a:pPr marL="0" marR="0" indent="0" algn="l" defTabSz="917509" rtl="0" eaLnBrk="1" fontAlgn="auto" latinLnBrk="0" hangingPunct="1">
                        <a:lnSpc>
                          <a:spcPct val="100000"/>
                        </a:lnSpc>
                        <a:spcBef>
                          <a:spcPts val="0"/>
                        </a:spcBef>
                        <a:spcAft>
                          <a:spcPts val="0"/>
                        </a:spcAft>
                        <a:buClrTx/>
                        <a:buSzTx/>
                        <a:buFontTx/>
                        <a:buNone/>
                        <a:tabLst/>
                        <a:defRPr/>
                      </a:pPr>
                      <a:r>
                        <a:rPr kumimoji="1" lang="ja-JP" altLang="en-US" sz="900" dirty="0"/>
                        <a:t>①保険者による地域包括ケア「見える化」システムによる地域分析、介護保険事業計画策定後の進捗管理に係り、市町村への研修事業やアドバイザー派遣事業等を行っているか。</a:t>
                      </a:r>
                      <a:endParaRPr kumimoji="1" lang="en-US" altLang="ja-JP" sz="900" b="0" dirty="0">
                        <a:solidFill>
                          <a:schemeClr val="tx1"/>
                        </a:solidFill>
                      </a:endParaRPr>
                    </a:p>
                  </a:txBody>
                  <a:tcPr marL="89726" marR="89726" marT="44863" marB="44863" anchor="ctr"/>
                </a:tc>
                <a:tc hMerge="1">
                  <a:txBody>
                    <a:bodyPr/>
                    <a:lstStyle/>
                    <a:p>
                      <a:pPr marL="0" marR="0" indent="0" algn="l" defTabSz="917509" rtl="0" eaLnBrk="1" fontAlgn="auto" latinLnBrk="0" hangingPunct="1">
                        <a:lnSpc>
                          <a:spcPct val="100000"/>
                        </a:lnSpc>
                        <a:spcBef>
                          <a:spcPts val="0"/>
                        </a:spcBef>
                        <a:spcAft>
                          <a:spcPts val="0"/>
                        </a:spcAft>
                        <a:buClrTx/>
                        <a:buSzTx/>
                        <a:buFontTx/>
                        <a:buNone/>
                        <a:tabLst/>
                        <a:defRPr/>
                      </a:pPr>
                      <a:endParaRPr kumimoji="1" lang="en-US" altLang="ja-JP" sz="1000" b="0" dirty="0">
                        <a:solidFill>
                          <a:schemeClr val="tx1"/>
                        </a:solidFill>
                      </a:endParaRPr>
                    </a:p>
                  </a:txBody>
                  <a:tcPr/>
                </a:tc>
                <a:tc hMerge="1">
                  <a:txBody>
                    <a:bodyPr/>
                    <a:lstStyle/>
                    <a:p>
                      <a:endParaRPr kumimoji="1" lang="ja-JP" altLang="en-US"/>
                    </a:p>
                  </a:txBody>
                  <a:tcPr/>
                </a:tc>
                <a:tc hMerge="1">
                  <a:txBody>
                    <a:bodyPr/>
                    <a:lstStyle/>
                    <a:p>
                      <a:pPr algn="ctr"/>
                      <a:endParaRPr kumimoji="1" lang="ja-JP" altLang="en-US" sz="1000" dirty="0">
                        <a:latin typeface="+mn-ea"/>
                        <a:ea typeface="+mn-ea"/>
                      </a:endParaRPr>
                    </a:p>
                  </a:txBody>
                  <a:tcPr anchor="ctr"/>
                </a:tc>
                <a:tc hMerge="1">
                  <a:txBody>
                    <a:bodyPr/>
                    <a:lstStyle/>
                    <a:p>
                      <a:pPr marL="0" marR="0" indent="0" algn="l" defTabSz="917509" rtl="0" eaLnBrk="1" fontAlgn="auto" latinLnBrk="0" hangingPunct="1">
                        <a:lnSpc>
                          <a:spcPct val="100000"/>
                        </a:lnSpc>
                        <a:spcBef>
                          <a:spcPts val="0"/>
                        </a:spcBef>
                        <a:spcAft>
                          <a:spcPts val="0"/>
                        </a:spcAft>
                        <a:buClrTx/>
                        <a:buSzTx/>
                        <a:buFontTx/>
                        <a:buNone/>
                        <a:tabLst/>
                        <a:defRPr/>
                      </a:pPr>
                      <a:endParaRPr lang="en-US" altLang="ja-JP" sz="1100" b="0" i="0" u="none" strike="noStrike" dirty="0">
                        <a:solidFill>
                          <a:schemeClr val="tx1"/>
                        </a:solidFill>
                        <a:effectLst/>
                        <a:latin typeface="ＭＳ Ｐゴシック"/>
                      </a:endParaRPr>
                    </a:p>
                  </a:txBody>
                  <a:tcPr/>
                </a:tc>
                <a:tc hMerge="1">
                  <a:txBody>
                    <a:bodyPr/>
                    <a:lstStyle/>
                    <a:p>
                      <a:pPr marL="0" marR="0" indent="0" algn="l" defTabSz="917509" rtl="0" eaLnBrk="1" fontAlgn="auto" latinLnBrk="0" hangingPunct="1">
                        <a:lnSpc>
                          <a:spcPct val="100000"/>
                        </a:lnSpc>
                        <a:spcBef>
                          <a:spcPts val="0"/>
                        </a:spcBef>
                        <a:spcAft>
                          <a:spcPts val="0"/>
                        </a:spcAft>
                        <a:buClrTx/>
                        <a:buSzTx/>
                        <a:buFontTx/>
                        <a:buNone/>
                        <a:tabLst/>
                        <a:defRPr/>
                      </a:pPr>
                      <a:endParaRPr lang="en-US" altLang="ja-JP" sz="1100" b="0" i="0" u="none" strike="noStrike" dirty="0">
                        <a:solidFill>
                          <a:schemeClr val="tx1"/>
                        </a:solidFill>
                        <a:effectLst/>
                        <a:latin typeface="ＭＳ Ｐゴシック"/>
                      </a:endParaRPr>
                    </a:p>
                  </a:txBody>
                  <a:tcPr/>
                </a:tc>
                <a:tc hMerge="1">
                  <a:txBody>
                    <a:bodyPr/>
                    <a:lstStyle/>
                    <a:p>
                      <a:pPr marL="0" marR="0" indent="0" algn="l" defTabSz="917509" rtl="0" eaLnBrk="1" fontAlgn="auto" latinLnBrk="0" hangingPunct="1">
                        <a:lnSpc>
                          <a:spcPct val="100000"/>
                        </a:lnSpc>
                        <a:spcBef>
                          <a:spcPts val="0"/>
                        </a:spcBef>
                        <a:spcAft>
                          <a:spcPts val="0"/>
                        </a:spcAft>
                        <a:buClrTx/>
                        <a:buSzTx/>
                        <a:buFontTx/>
                        <a:buNone/>
                        <a:tabLst/>
                        <a:defRPr/>
                      </a:pPr>
                      <a:endParaRPr lang="en-US" altLang="ja-JP" sz="1100" b="0" i="0" u="none" strike="noStrike" dirty="0">
                        <a:solidFill>
                          <a:schemeClr val="tx1"/>
                        </a:solidFill>
                        <a:effectLst/>
                        <a:latin typeface="ＭＳ Ｐゴシック"/>
                      </a:endParaRPr>
                    </a:p>
                  </a:txBody>
                  <a:tcPr/>
                </a:tc>
                <a:tc hMerge="1">
                  <a:txBody>
                    <a:bodyPr/>
                    <a:lstStyle/>
                    <a:p>
                      <a:pPr marL="0" marR="0" indent="0" algn="l" defTabSz="917509" rtl="0" eaLnBrk="1" fontAlgn="auto" latinLnBrk="0" hangingPunct="1">
                        <a:lnSpc>
                          <a:spcPct val="100000"/>
                        </a:lnSpc>
                        <a:spcBef>
                          <a:spcPts val="0"/>
                        </a:spcBef>
                        <a:spcAft>
                          <a:spcPts val="0"/>
                        </a:spcAft>
                        <a:buClrTx/>
                        <a:buSzTx/>
                        <a:buFontTx/>
                        <a:buNone/>
                        <a:tabLst/>
                        <a:defRPr/>
                      </a:pPr>
                      <a:endParaRPr lang="en-US" altLang="ja-JP" sz="1100" b="0" i="0" u="none" strike="noStrike" dirty="0">
                        <a:solidFill>
                          <a:schemeClr val="tx1"/>
                        </a:solidFill>
                        <a:effectLst/>
                        <a:latin typeface="ＭＳ Ｐゴシック"/>
                      </a:endParaRPr>
                    </a:p>
                  </a:txBody>
                  <a:tcPr/>
                </a:tc>
                <a:extLst>
                  <a:ext uri="{0D108BD9-81ED-4DB2-BD59-A6C34878D82A}">
                    <a16:rowId xmlns:a16="http://schemas.microsoft.com/office/drawing/2014/main" val="933404504"/>
                  </a:ext>
                </a:extLst>
              </a:tr>
              <a:tr h="224314">
                <a:tc>
                  <a:txBody>
                    <a:bodyPr/>
                    <a:lstStyle/>
                    <a:p>
                      <a:pPr algn="ctr"/>
                      <a:r>
                        <a:rPr kumimoji="1" lang="ja-JP" altLang="en-US" sz="900" dirty="0">
                          <a:latin typeface="+mn-ea"/>
                          <a:ea typeface="+mn-ea"/>
                        </a:rPr>
                        <a:t>ア</a:t>
                      </a:r>
                    </a:p>
                  </a:txBody>
                  <a:tcPr marL="89726" marR="89726" marT="44863" marB="44863" anchor="ctr"/>
                </a:tc>
                <a:tc>
                  <a:txBody>
                    <a:bodyPr/>
                    <a:lstStyle/>
                    <a:p>
                      <a:pPr marL="0" marR="0" indent="0" algn="l" defTabSz="917509" rtl="0" eaLnBrk="1" fontAlgn="auto" latinLnBrk="0" hangingPunct="1">
                        <a:lnSpc>
                          <a:spcPct val="100000"/>
                        </a:lnSpc>
                        <a:spcBef>
                          <a:spcPts val="0"/>
                        </a:spcBef>
                        <a:spcAft>
                          <a:spcPts val="0"/>
                        </a:spcAft>
                        <a:buClrTx/>
                        <a:buSzTx/>
                        <a:buFontTx/>
                        <a:buNone/>
                        <a:tabLst/>
                        <a:defRPr/>
                      </a:pPr>
                      <a:r>
                        <a:rPr kumimoji="1" lang="ja-JP" altLang="en-US" sz="900" dirty="0"/>
                        <a:t>市町村への研修事業を実施している。</a:t>
                      </a:r>
                      <a:endParaRPr kumimoji="1" lang="en-US" altLang="ja-JP" sz="900" b="0" dirty="0">
                        <a:solidFill>
                          <a:schemeClr val="tx1"/>
                        </a:solidFill>
                      </a:endParaRPr>
                    </a:p>
                  </a:txBody>
                  <a:tcPr marL="89726" marR="89726" marT="44863" marB="44863" anchor="ctr"/>
                </a:tc>
                <a:tc>
                  <a:txBody>
                    <a:bodyPr/>
                    <a:lstStyle/>
                    <a:p>
                      <a:pPr algn="ctr"/>
                      <a:r>
                        <a:rPr kumimoji="1" lang="en-US" altLang="ja-JP" sz="900" dirty="0">
                          <a:latin typeface="+mn-ea"/>
                          <a:ea typeface="+mn-ea"/>
                        </a:rPr>
                        <a:t>20</a:t>
                      </a:r>
                      <a:endParaRPr kumimoji="1" lang="ja-JP" altLang="en-US" sz="900" dirty="0">
                        <a:latin typeface="+mn-ea"/>
                        <a:ea typeface="+mn-ea"/>
                      </a:endParaRPr>
                    </a:p>
                  </a:txBody>
                  <a:tcPr marL="89726" marR="89726" marT="44863" marB="44863" anchor="ctr"/>
                </a:tc>
                <a:tc>
                  <a:txBody>
                    <a:bodyPr/>
                    <a:lstStyle/>
                    <a:p>
                      <a:pPr algn="ctr"/>
                      <a:r>
                        <a:rPr kumimoji="1" lang="en-US" altLang="ja-JP" sz="900" dirty="0">
                          <a:latin typeface="+mn-ea"/>
                          <a:ea typeface="+mn-ea"/>
                        </a:rPr>
                        <a:t>19.1</a:t>
                      </a:r>
                      <a:endParaRPr kumimoji="1" lang="ja-JP" altLang="en-US" sz="900" dirty="0">
                        <a:latin typeface="+mn-ea"/>
                        <a:ea typeface="+mn-ea"/>
                      </a:endParaRPr>
                    </a:p>
                  </a:txBody>
                  <a:tcPr marL="89726" marR="89726" marT="44863" marB="44863" anchor="ctr"/>
                </a:tc>
                <a:tc>
                  <a:txBody>
                    <a:bodyPr/>
                    <a:lstStyle/>
                    <a:p>
                      <a:pPr algn="ctr"/>
                      <a:r>
                        <a:rPr kumimoji="1" lang="ja-JP" altLang="en-US" sz="900" dirty="0">
                          <a:latin typeface="+mn-ea"/>
                          <a:ea typeface="+mn-ea"/>
                        </a:rPr>
                        <a:t>イ</a:t>
                      </a:r>
                    </a:p>
                  </a:txBody>
                  <a:tcPr marL="89726" marR="89726" marT="44863" marB="44863" anchor="ctr"/>
                </a:tc>
                <a:tc>
                  <a:txBody>
                    <a:bodyPr/>
                    <a:lstStyle/>
                    <a:p>
                      <a:pPr marL="0" marR="0" indent="0" algn="l" defTabSz="917509" rtl="0" eaLnBrk="1" fontAlgn="auto" latinLnBrk="0" hangingPunct="1">
                        <a:lnSpc>
                          <a:spcPct val="100000"/>
                        </a:lnSpc>
                        <a:spcBef>
                          <a:spcPts val="0"/>
                        </a:spcBef>
                        <a:spcAft>
                          <a:spcPts val="0"/>
                        </a:spcAft>
                        <a:buClrTx/>
                        <a:buSzTx/>
                        <a:buFontTx/>
                        <a:buNone/>
                        <a:tabLst/>
                        <a:defRPr/>
                      </a:pPr>
                      <a:r>
                        <a:rPr kumimoji="1" lang="ja-JP" altLang="en-US" sz="900" dirty="0"/>
                        <a:t>市町村へのアドバイザー派遣事業を実施している。</a:t>
                      </a:r>
                      <a:endParaRPr kumimoji="1" lang="en-US" altLang="ja-JP" sz="900" b="0" dirty="0">
                        <a:solidFill>
                          <a:schemeClr val="tx1"/>
                        </a:solidFill>
                      </a:endParaRPr>
                    </a:p>
                  </a:txBody>
                  <a:tcPr marL="89726" marR="89726" marT="44863" marB="44863" anchor="ctr"/>
                </a:tc>
                <a:tc>
                  <a:txBody>
                    <a:bodyPr/>
                    <a:lstStyle/>
                    <a:p>
                      <a:pPr algn="ctr"/>
                      <a:r>
                        <a:rPr kumimoji="1" lang="en-US" altLang="ja-JP" sz="900" dirty="0">
                          <a:latin typeface="+mn-ea"/>
                          <a:ea typeface="+mn-ea"/>
                        </a:rPr>
                        <a:t>20</a:t>
                      </a:r>
                    </a:p>
                  </a:txBody>
                  <a:tcPr marL="89726" marR="89726" marT="44863" marB="44863" anchor="ctr"/>
                </a:tc>
                <a:tc>
                  <a:txBody>
                    <a:bodyPr/>
                    <a:lstStyle/>
                    <a:p>
                      <a:pPr algn="ctr"/>
                      <a:r>
                        <a:rPr kumimoji="1" lang="en-US" altLang="ja-JP" sz="900" dirty="0">
                          <a:latin typeface="+mn-ea"/>
                          <a:ea typeface="+mn-ea"/>
                        </a:rPr>
                        <a:t>11.9</a:t>
                      </a:r>
                    </a:p>
                  </a:txBody>
                  <a:tcPr marL="89726" marR="89726" marT="44863" marB="44863" anchor="ctr"/>
                </a:tc>
                <a:extLst>
                  <a:ext uri="{0D108BD9-81ED-4DB2-BD59-A6C34878D82A}">
                    <a16:rowId xmlns:a16="http://schemas.microsoft.com/office/drawing/2014/main" val="399234344"/>
                  </a:ext>
                </a:extLst>
              </a:tr>
              <a:tr h="224314">
                <a:tc gridSpan="8">
                  <a:txBody>
                    <a:bodyPr/>
                    <a:lstStyle/>
                    <a:p>
                      <a:pPr algn="l"/>
                      <a:r>
                        <a:rPr lang="ja-JP" altLang="en-US" sz="900" b="0" i="0" u="none" strike="noStrike" dirty="0">
                          <a:solidFill>
                            <a:schemeClr val="tx1"/>
                          </a:solidFill>
                          <a:effectLst/>
                          <a:latin typeface="+mn-ea"/>
                          <a:ea typeface="+mn-ea"/>
                        </a:rPr>
                        <a:t>②都道府県に届出される住宅型有料や登録されるサ高住について、保険者に介護保険事業計画の策定等に必要な情報を提供しているか。</a:t>
                      </a:r>
                    </a:p>
                  </a:txBody>
                  <a:tcPr marL="89726" marR="89726" marT="44863" marB="44863" anchor="ctr"/>
                </a:tc>
                <a:tc hMerge="1">
                  <a:txBody>
                    <a:bodyPr/>
                    <a:lstStyle/>
                    <a:p>
                      <a:pPr marL="0" marR="0" indent="-457200" algn="l" defTabSz="917509" rtl="0" eaLnBrk="1" fontAlgn="auto" latinLnBrk="0" hangingPunct="1">
                        <a:lnSpc>
                          <a:spcPct val="100000"/>
                        </a:lnSpc>
                        <a:spcBef>
                          <a:spcPts val="0"/>
                        </a:spcBef>
                        <a:spcAft>
                          <a:spcPts val="0"/>
                        </a:spcAft>
                        <a:buClrTx/>
                        <a:buSzTx/>
                        <a:buFontTx/>
                        <a:buNone/>
                        <a:tabLst/>
                        <a:defRPr/>
                      </a:pPr>
                      <a:endParaRPr lang="en-US" altLang="ja-JP" sz="800" b="0" i="0" u="none" strike="noStrike" dirty="0">
                        <a:solidFill>
                          <a:schemeClr val="tx1"/>
                        </a:solidFill>
                        <a:effectLst/>
                        <a:latin typeface="ＭＳ Ｐゴシック"/>
                      </a:endParaRPr>
                    </a:p>
                  </a:txBody>
                  <a:tcPr anchor="ctr"/>
                </a:tc>
                <a:tc hMerge="1">
                  <a:txBody>
                    <a:bodyPr/>
                    <a:lstStyle/>
                    <a:p>
                      <a:pPr algn="ctr"/>
                      <a:endParaRPr kumimoji="1" lang="ja-JP" altLang="en-US" sz="1000" dirty="0">
                        <a:latin typeface="+mn-ea"/>
                        <a:ea typeface="+mn-ea"/>
                      </a:endParaRPr>
                    </a:p>
                  </a:txBody>
                  <a:tcPr anchor="ctr"/>
                </a:tc>
                <a:tc hMerge="1">
                  <a:txBody>
                    <a:bodyPr/>
                    <a:lstStyle/>
                    <a:p>
                      <a:pPr algn="ctr"/>
                      <a:endParaRPr kumimoji="1" lang="en-US" altLang="ja-JP" sz="1000" dirty="0">
                        <a:latin typeface="+mn-ea"/>
                        <a:ea typeface="+mn-ea"/>
                      </a:endParaRPr>
                    </a:p>
                  </a:txBody>
                  <a:tcPr anchor="ctr"/>
                </a:tc>
                <a:tc hMerge="1">
                  <a:txBody>
                    <a:bodyPr/>
                    <a:lstStyle/>
                    <a:p>
                      <a:pPr algn="ctr"/>
                      <a:endParaRPr kumimoji="1" lang="ja-JP" altLang="en-US" sz="800" dirty="0">
                        <a:latin typeface="+mn-ea"/>
                        <a:ea typeface="+mn-ea"/>
                      </a:endParaRPr>
                    </a:p>
                  </a:txBody>
                  <a:tcPr anchor="ctr"/>
                </a:tc>
                <a:tc hMerge="1">
                  <a:txBody>
                    <a:bodyPr/>
                    <a:lstStyle/>
                    <a:p>
                      <a:pPr marL="216000" marR="0" indent="-457200" algn="l" defTabSz="917509" rtl="0" eaLnBrk="1" fontAlgn="auto" latinLnBrk="0" hangingPunct="1">
                        <a:lnSpc>
                          <a:spcPct val="100000"/>
                        </a:lnSpc>
                        <a:spcBef>
                          <a:spcPts val="0"/>
                        </a:spcBef>
                        <a:spcAft>
                          <a:spcPts val="0"/>
                        </a:spcAft>
                        <a:buClrTx/>
                        <a:buSzTx/>
                        <a:buFontTx/>
                        <a:buNone/>
                        <a:tabLst/>
                        <a:defRPr/>
                      </a:pPr>
                      <a:endParaRPr lang="ja-JP" altLang="en-US" sz="800" b="0" i="0" u="none" strike="noStrike" dirty="0">
                        <a:solidFill>
                          <a:schemeClr val="tx1"/>
                        </a:solidFill>
                        <a:effectLst/>
                        <a:latin typeface="+mn-ea"/>
                        <a:ea typeface="+mn-ea"/>
                      </a:endParaRPr>
                    </a:p>
                  </a:txBody>
                  <a:tcPr anchor="ctr"/>
                </a:tc>
                <a:tc hMerge="1">
                  <a:txBody>
                    <a:bodyPr/>
                    <a:lstStyle/>
                    <a:p>
                      <a:pPr algn="ctr"/>
                      <a:endParaRPr kumimoji="1" lang="ja-JP" altLang="en-US" sz="1000" dirty="0">
                        <a:latin typeface="+mn-ea"/>
                        <a:ea typeface="+mn-ea"/>
                      </a:endParaRPr>
                    </a:p>
                  </a:txBody>
                  <a:tcPr anchor="ctr"/>
                </a:tc>
                <a:tc hMerge="1">
                  <a:txBody>
                    <a:bodyPr/>
                    <a:lstStyle/>
                    <a:p>
                      <a:pPr algn="ctr"/>
                      <a:endParaRPr kumimoji="1" lang="ja-JP" altLang="en-US" sz="1000" dirty="0">
                        <a:latin typeface="+mn-ea"/>
                        <a:ea typeface="+mn-ea"/>
                      </a:endParaRPr>
                    </a:p>
                  </a:txBody>
                  <a:tcPr anchor="ctr"/>
                </a:tc>
                <a:extLst>
                  <a:ext uri="{0D108BD9-81ED-4DB2-BD59-A6C34878D82A}">
                    <a16:rowId xmlns:a16="http://schemas.microsoft.com/office/drawing/2014/main" val="4219815525"/>
                  </a:ext>
                </a:extLst>
              </a:tr>
              <a:tr h="358902">
                <a:tc>
                  <a:txBody>
                    <a:bodyPr/>
                    <a:lstStyle/>
                    <a:p>
                      <a:pPr algn="ctr"/>
                      <a:r>
                        <a:rPr kumimoji="1" lang="ja-JP" altLang="en-US" sz="900" dirty="0">
                          <a:latin typeface="+mn-ea"/>
                          <a:ea typeface="+mn-ea"/>
                        </a:rPr>
                        <a:t>ア</a:t>
                      </a:r>
                    </a:p>
                  </a:txBody>
                  <a:tcPr marL="89726" marR="89726" marT="44863" marB="44863" anchor="ctr"/>
                </a:tc>
                <a:tc>
                  <a:txBody>
                    <a:bodyPr/>
                    <a:lstStyle/>
                    <a:p>
                      <a:pPr marL="0" marR="0" indent="0" algn="l" defTabSz="917509" rtl="0" eaLnBrk="1" fontAlgn="auto" latinLnBrk="0" hangingPunct="1">
                        <a:lnSpc>
                          <a:spcPct val="100000"/>
                        </a:lnSpc>
                        <a:spcBef>
                          <a:spcPts val="0"/>
                        </a:spcBef>
                        <a:spcAft>
                          <a:spcPts val="0"/>
                        </a:spcAft>
                        <a:buClrTx/>
                        <a:buSzTx/>
                        <a:buFontTx/>
                        <a:buNone/>
                        <a:tabLst/>
                        <a:defRPr/>
                      </a:pPr>
                      <a:r>
                        <a:rPr lang="ja-JP" altLang="en-US" sz="900" b="0" i="0" u="none" strike="noStrike" dirty="0">
                          <a:solidFill>
                            <a:schemeClr val="tx1"/>
                          </a:solidFill>
                          <a:effectLst/>
                          <a:latin typeface="+mn-ea"/>
                          <a:ea typeface="+mn-ea"/>
                        </a:rPr>
                        <a:t>情報を定期的に提供している</a:t>
                      </a:r>
                      <a:endParaRPr lang="en-US" altLang="ja-JP" sz="900" b="0" i="0" u="none" strike="noStrike" dirty="0">
                        <a:solidFill>
                          <a:schemeClr val="tx1"/>
                        </a:solidFill>
                        <a:effectLst/>
                        <a:latin typeface="+mn-ea"/>
                        <a:ea typeface="+mn-ea"/>
                      </a:endParaRPr>
                    </a:p>
                  </a:txBody>
                  <a:tcPr marL="89726" marR="89726" marT="44863" marB="44863" anchor="ctr"/>
                </a:tc>
                <a:tc>
                  <a:txBody>
                    <a:bodyPr/>
                    <a:lstStyle/>
                    <a:p>
                      <a:pPr algn="ctr"/>
                      <a:r>
                        <a:rPr kumimoji="1" lang="en-US" altLang="ja-JP" sz="900" dirty="0">
                          <a:latin typeface="+mn-ea"/>
                          <a:ea typeface="+mn-ea"/>
                        </a:rPr>
                        <a:t>10</a:t>
                      </a:r>
                      <a:endParaRPr kumimoji="1" lang="ja-JP" altLang="en-US" sz="900" dirty="0">
                        <a:latin typeface="+mn-ea"/>
                        <a:ea typeface="+mn-ea"/>
                      </a:endParaRPr>
                    </a:p>
                  </a:txBody>
                  <a:tcPr marL="89726" marR="89726" marT="44863" marB="44863" anchor="ctr"/>
                </a:tc>
                <a:tc>
                  <a:txBody>
                    <a:bodyPr/>
                    <a:lstStyle/>
                    <a:p>
                      <a:pPr algn="ctr"/>
                      <a:r>
                        <a:rPr kumimoji="1" lang="en-US" altLang="ja-JP" sz="900" dirty="0">
                          <a:latin typeface="+mn-ea"/>
                          <a:ea typeface="+mn-ea"/>
                        </a:rPr>
                        <a:t>8.5</a:t>
                      </a:r>
                      <a:endParaRPr kumimoji="1" lang="ja-JP" altLang="en-US" sz="900" dirty="0">
                        <a:latin typeface="+mn-ea"/>
                        <a:ea typeface="+mn-ea"/>
                      </a:endParaRPr>
                    </a:p>
                  </a:txBody>
                  <a:tcPr marL="89726" marR="89726" marT="44863" marB="44863" anchor="ctr"/>
                </a:tc>
                <a:tc>
                  <a:txBody>
                    <a:bodyPr/>
                    <a:lstStyle/>
                    <a:p>
                      <a:pPr algn="ctr"/>
                      <a:r>
                        <a:rPr kumimoji="1" lang="ja-JP" altLang="en-US" sz="900" dirty="0">
                          <a:latin typeface="+mn-ea"/>
                          <a:ea typeface="+mn-ea"/>
                        </a:rPr>
                        <a:t>イ</a:t>
                      </a:r>
                    </a:p>
                  </a:txBody>
                  <a:tcPr marL="89726" marR="89726" marT="44863" marB="44863" anchor="ctr"/>
                </a:tc>
                <a:tc>
                  <a:txBody>
                    <a:bodyPr/>
                    <a:lstStyle/>
                    <a:p>
                      <a:pPr marL="0" marR="0" indent="0" algn="l" defTabSz="917509" rtl="0" eaLnBrk="1" fontAlgn="auto" latinLnBrk="0" hangingPunct="1">
                        <a:lnSpc>
                          <a:spcPct val="100000"/>
                        </a:lnSpc>
                        <a:spcBef>
                          <a:spcPts val="0"/>
                        </a:spcBef>
                        <a:spcAft>
                          <a:spcPts val="0"/>
                        </a:spcAft>
                        <a:buClrTx/>
                        <a:buSzTx/>
                        <a:buFontTx/>
                        <a:buNone/>
                        <a:tabLst/>
                        <a:defRPr/>
                      </a:pPr>
                      <a:r>
                        <a:rPr kumimoji="1" lang="ja-JP" altLang="en-US" sz="900" b="0" dirty="0">
                          <a:solidFill>
                            <a:schemeClr val="tx1"/>
                          </a:solidFill>
                          <a:latin typeface="+mn-ea"/>
                          <a:ea typeface="+mn-ea"/>
                        </a:rPr>
                        <a:t>住宅型有料老人ホームやサービス付き高齢者向け住宅の入居実態等の把握に必要な分析を行うための市町村との意見交換を実施</a:t>
                      </a:r>
                      <a:endParaRPr kumimoji="1" lang="en-US" altLang="ja-JP" sz="900" b="0" dirty="0">
                        <a:solidFill>
                          <a:schemeClr val="tx1"/>
                        </a:solidFill>
                        <a:latin typeface="+mn-ea"/>
                        <a:ea typeface="+mn-ea"/>
                      </a:endParaRPr>
                    </a:p>
                  </a:txBody>
                  <a:tcPr marL="89726" marR="89726" marT="44863" marB="44863" anchor="ctr"/>
                </a:tc>
                <a:tc>
                  <a:txBody>
                    <a:bodyPr/>
                    <a:lstStyle/>
                    <a:p>
                      <a:pPr algn="ctr"/>
                      <a:r>
                        <a:rPr kumimoji="1" lang="en-US" altLang="ja-JP" sz="900" dirty="0">
                          <a:solidFill>
                            <a:schemeClr val="tx1"/>
                          </a:solidFill>
                          <a:latin typeface="+mn-ea"/>
                          <a:ea typeface="+mn-ea"/>
                        </a:rPr>
                        <a:t>5</a:t>
                      </a:r>
                      <a:endParaRPr kumimoji="1" lang="ja-JP" altLang="en-US" sz="900" dirty="0">
                        <a:solidFill>
                          <a:schemeClr val="tx1"/>
                        </a:solidFill>
                        <a:latin typeface="+mn-ea"/>
                        <a:ea typeface="+mn-ea"/>
                      </a:endParaRPr>
                    </a:p>
                  </a:txBody>
                  <a:tcPr marL="89726" marR="89726" marT="44863" marB="44863" anchor="ctr"/>
                </a:tc>
                <a:tc>
                  <a:txBody>
                    <a:bodyPr/>
                    <a:lstStyle/>
                    <a:p>
                      <a:pPr algn="ctr"/>
                      <a:r>
                        <a:rPr kumimoji="1" lang="en-US" altLang="ja-JP" sz="900" dirty="0">
                          <a:solidFill>
                            <a:schemeClr val="tx1"/>
                          </a:solidFill>
                          <a:latin typeface="+mn-ea"/>
                          <a:ea typeface="+mn-ea"/>
                        </a:rPr>
                        <a:t>3.5</a:t>
                      </a:r>
                      <a:endParaRPr kumimoji="1" lang="ja-JP" altLang="en-US" sz="900" dirty="0">
                        <a:solidFill>
                          <a:schemeClr val="tx1"/>
                        </a:solidFill>
                        <a:latin typeface="+mn-ea"/>
                        <a:ea typeface="+mn-ea"/>
                      </a:endParaRPr>
                    </a:p>
                  </a:txBody>
                  <a:tcPr marL="89726" marR="89726" marT="44863" marB="44863" anchor="ctr"/>
                </a:tc>
                <a:extLst>
                  <a:ext uri="{0D108BD9-81ED-4DB2-BD59-A6C34878D82A}">
                    <a16:rowId xmlns:a16="http://schemas.microsoft.com/office/drawing/2014/main" val="1201803747"/>
                  </a:ext>
                </a:extLst>
              </a:tr>
            </a:tbl>
          </a:graphicData>
        </a:graphic>
      </p:graphicFrame>
      <p:graphicFrame>
        <p:nvGraphicFramePr>
          <p:cNvPr id="6" name="グラフ 5">
            <a:extLst>
              <a:ext uri="{FF2B5EF4-FFF2-40B4-BE49-F238E27FC236}">
                <a16:creationId xmlns:a16="http://schemas.microsoft.com/office/drawing/2014/main" id="{CCD44B76-7330-43E6-8DD7-EBDF1C2E19FB}"/>
              </a:ext>
            </a:extLst>
          </p:cNvPr>
          <p:cNvGraphicFramePr>
            <a:graphicFrameLocks/>
          </p:cNvGraphicFramePr>
          <p:nvPr>
            <p:extLst>
              <p:ext uri="{D42A27DB-BD31-4B8C-83A1-F6EECF244321}">
                <p14:modId xmlns:p14="http://schemas.microsoft.com/office/powerpoint/2010/main" val="4284509401"/>
              </p:ext>
            </p:extLst>
          </p:nvPr>
        </p:nvGraphicFramePr>
        <p:xfrm>
          <a:off x="-38725" y="1786013"/>
          <a:ext cx="9766727" cy="4684858"/>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98381494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 name="スライド番号プレースホルダー 3">
            <a:extLst>
              <a:ext uri="{FF2B5EF4-FFF2-40B4-BE49-F238E27FC236}">
                <a16:creationId xmlns:a16="http://schemas.microsoft.com/office/drawing/2014/main" id="{8537117C-0A37-4387-89BE-51510082BF6F}"/>
              </a:ext>
            </a:extLst>
          </p:cNvPr>
          <p:cNvSpPr>
            <a:spLocks noGrp="1"/>
          </p:cNvSpPr>
          <p:nvPr>
            <p:ph type="sldNum" sz="quarter" idx="12"/>
          </p:nvPr>
        </p:nvSpPr>
        <p:spPr>
          <a:xfrm>
            <a:off x="7415284" y="6663234"/>
            <a:ext cx="2268061" cy="358279"/>
          </a:xfrm>
        </p:spPr>
        <p:txBody>
          <a:bodyPr/>
          <a:lstStyle/>
          <a:p>
            <a:pPr>
              <a:defRPr/>
            </a:pPr>
            <a:r>
              <a:rPr kumimoji="1" lang="en-US" altLang="ja-JP" dirty="0" smtClean="0">
                <a:solidFill>
                  <a:prstClr val="black">
                    <a:tint val="75000"/>
                  </a:prstClr>
                </a:solidFill>
                <a:latin typeface="+mn-ea"/>
              </a:rPr>
              <a:t>11</a:t>
            </a:r>
            <a:endParaRPr kumimoji="1" lang="ja-JP" altLang="en-US" dirty="0">
              <a:solidFill>
                <a:prstClr val="black">
                  <a:tint val="75000"/>
                </a:prstClr>
              </a:solidFill>
              <a:latin typeface="+mn-ea"/>
            </a:endParaRPr>
          </a:p>
        </p:txBody>
      </p:sp>
      <p:graphicFrame>
        <p:nvGraphicFramePr>
          <p:cNvPr id="3" name="表 2"/>
          <p:cNvGraphicFramePr>
            <a:graphicFrameLocks noGrp="1"/>
          </p:cNvGraphicFramePr>
          <p:nvPr>
            <p:extLst>
              <p:ext uri="{D42A27DB-BD31-4B8C-83A1-F6EECF244321}">
                <p14:modId xmlns:p14="http://schemas.microsoft.com/office/powerpoint/2010/main" val="3741303291"/>
              </p:ext>
            </p:extLst>
          </p:nvPr>
        </p:nvGraphicFramePr>
        <p:xfrm>
          <a:off x="126055" y="501972"/>
          <a:ext cx="9264492" cy="3360998"/>
        </p:xfrm>
        <a:graphic>
          <a:graphicData uri="http://schemas.openxmlformats.org/drawingml/2006/table">
            <a:tbl>
              <a:tblPr firstRow="1" bandRow="1">
                <a:tableStyleId>{5C22544A-7EE6-4342-B048-85BDC9FD1C3A}</a:tableStyleId>
              </a:tblPr>
              <a:tblGrid>
                <a:gridCol w="214273">
                  <a:extLst>
                    <a:ext uri="{9D8B030D-6E8A-4147-A177-3AD203B41FA5}">
                      <a16:colId xmlns:a16="http://schemas.microsoft.com/office/drawing/2014/main" val="897722632"/>
                    </a:ext>
                  </a:extLst>
                </a:gridCol>
                <a:gridCol w="3520571">
                  <a:extLst>
                    <a:ext uri="{9D8B030D-6E8A-4147-A177-3AD203B41FA5}">
                      <a16:colId xmlns:a16="http://schemas.microsoft.com/office/drawing/2014/main" val="1624404869"/>
                    </a:ext>
                  </a:extLst>
                </a:gridCol>
                <a:gridCol w="448701">
                  <a:extLst>
                    <a:ext uri="{9D8B030D-6E8A-4147-A177-3AD203B41FA5}">
                      <a16:colId xmlns:a16="http://schemas.microsoft.com/office/drawing/2014/main" val="2178782984"/>
                    </a:ext>
                  </a:extLst>
                </a:gridCol>
                <a:gridCol w="448701">
                  <a:extLst>
                    <a:ext uri="{9D8B030D-6E8A-4147-A177-3AD203B41FA5}">
                      <a16:colId xmlns:a16="http://schemas.microsoft.com/office/drawing/2014/main" val="300635064"/>
                    </a:ext>
                  </a:extLst>
                </a:gridCol>
                <a:gridCol w="214273">
                  <a:extLst>
                    <a:ext uri="{9D8B030D-6E8A-4147-A177-3AD203B41FA5}">
                      <a16:colId xmlns:a16="http://schemas.microsoft.com/office/drawing/2014/main" val="1573169666"/>
                    </a:ext>
                  </a:extLst>
                </a:gridCol>
                <a:gridCol w="3520571">
                  <a:extLst>
                    <a:ext uri="{9D8B030D-6E8A-4147-A177-3AD203B41FA5}">
                      <a16:colId xmlns:a16="http://schemas.microsoft.com/office/drawing/2014/main" val="303702360"/>
                    </a:ext>
                  </a:extLst>
                </a:gridCol>
                <a:gridCol w="448701">
                  <a:extLst>
                    <a:ext uri="{9D8B030D-6E8A-4147-A177-3AD203B41FA5}">
                      <a16:colId xmlns:a16="http://schemas.microsoft.com/office/drawing/2014/main" val="3731451585"/>
                    </a:ext>
                  </a:extLst>
                </a:gridCol>
                <a:gridCol w="448701">
                  <a:extLst>
                    <a:ext uri="{9D8B030D-6E8A-4147-A177-3AD203B41FA5}">
                      <a16:colId xmlns:a16="http://schemas.microsoft.com/office/drawing/2014/main" val="3177399367"/>
                    </a:ext>
                  </a:extLst>
                </a:gridCol>
              </a:tblGrid>
              <a:tr h="225030">
                <a:tc>
                  <a:txBody>
                    <a:bodyPr/>
                    <a:lstStyle/>
                    <a:p>
                      <a:pPr algn="ctr"/>
                      <a:endParaRPr kumimoji="1" lang="ja-JP" altLang="en-US" sz="900" dirty="0">
                        <a:latin typeface="+mn-ea"/>
                        <a:ea typeface="+mn-ea"/>
                      </a:endParaRPr>
                    </a:p>
                  </a:txBody>
                  <a:tcPr marL="89726" marR="89726" marT="44863" marB="44863" anchor="ctr"/>
                </a:tc>
                <a:tc>
                  <a:txBody>
                    <a:bodyPr/>
                    <a:lstStyle/>
                    <a:p>
                      <a:pPr algn="ctr"/>
                      <a:r>
                        <a:rPr kumimoji="1" lang="ja-JP" altLang="en-US" sz="900" dirty="0">
                          <a:latin typeface="+mn-ea"/>
                          <a:ea typeface="+mn-ea"/>
                        </a:rPr>
                        <a:t>評価指標</a:t>
                      </a:r>
                    </a:p>
                  </a:txBody>
                  <a:tcPr marL="89726" marR="89726" marT="44863" marB="44863"/>
                </a:tc>
                <a:tc>
                  <a:txBody>
                    <a:bodyPr/>
                    <a:lstStyle/>
                    <a:p>
                      <a:pPr algn="ctr"/>
                      <a:r>
                        <a:rPr kumimoji="1" lang="ja-JP" altLang="en-US" sz="900" dirty="0">
                          <a:latin typeface="+mn-ea"/>
                          <a:ea typeface="+mn-ea"/>
                        </a:rPr>
                        <a:t>得点</a:t>
                      </a:r>
                    </a:p>
                  </a:txBody>
                  <a:tcPr marL="89726" marR="89726" marT="44863" marB="44863" anchor="ctr"/>
                </a:tc>
                <a:tc>
                  <a:txBody>
                    <a:bodyPr/>
                    <a:lstStyle/>
                    <a:p>
                      <a:pPr algn="ctr"/>
                      <a:r>
                        <a:rPr kumimoji="1" lang="ja-JP" altLang="en-US" sz="900" dirty="0">
                          <a:latin typeface="+mn-ea"/>
                          <a:ea typeface="+mn-ea"/>
                        </a:rPr>
                        <a:t>平均</a:t>
                      </a:r>
                    </a:p>
                  </a:txBody>
                  <a:tcPr marL="89726" marR="89726" marT="44863" marB="44863" anchor="ctr"/>
                </a:tc>
                <a:tc>
                  <a:txBody>
                    <a:bodyPr/>
                    <a:lstStyle/>
                    <a:p>
                      <a:pPr algn="ctr"/>
                      <a:endParaRPr kumimoji="1" lang="ja-JP" altLang="en-US" sz="900" dirty="0">
                        <a:latin typeface="+mn-ea"/>
                        <a:ea typeface="+mn-ea"/>
                      </a:endParaRPr>
                    </a:p>
                  </a:txBody>
                  <a:tcPr marL="89726" marR="89726" marT="44863" marB="44863"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900" dirty="0">
                          <a:latin typeface="+mn-ea"/>
                          <a:ea typeface="+mn-ea"/>
                        </a:rPr>
                        <a:t>評価指標</a:t>
                      </a:r>
                    </a:p>
                  </a:txBody>
                  <a:tcPr marL="89726" marR="89726" marT="44863" marB="44863" anchor="ctr"/>
                </a:tc>
                <a:tc>
                  <a:txBody>
                    <a:bodyPr/>
                    <a:lstStyle/>
                    <a:p>
                      <a:pPr algn="ctr"/>
                      <a:r>
                        <a:rPr kumimoji="1" lang="ja-JP" altLang="en-US" sz="900" dirty="0">
                          <a:latin typeface="+mn-ea"/>
                          <a:ea typeface="+mn-ea"/>
                        </a:rPr>
                        <a:t>得点</a:t>
                      </a:r>
                    </a:p>
                  </a:txBody>
                  <a:tcPr marL="89726" marR="89726" marT="44863" marB="44863" anchor="ctr"/>
                </a:tc>
                <a:tc>
                  <a:txBody>
                    <a:bodyPr/>
                    <a:lstStyle/>
                    <a:p>
                      <a:pPr algn="ctr"/>
                      <a:r>
                        <a:rPr kumimoji="1" lang="ja-JP" altLang="en-US" sz="900" dirty="0">
                          <a:latin typeface="+mn-ea"/>
                          <a:ea typeface="+mn-ea"/>
                        </a:rPr>
                        <a:t>平均</a:t>
                      </a:r>
                    </a:p>
                  </a:txBody>
                  <a:tcPr marL="89726" marR="89726" marT="44863" marB="44863" anchor="ctr"/>
                </a:tc>
                <a:extLst>
                  <a:ext uri="{0D108BD9-81ED-4DB2-BD59-A6C34878D82A}">
                    <a16:rowId xmlns:a16="http://schemas.microsoft.com/office/drawing/2014/main" val="2535473127"/>
                  </a:ext>
                </a:extLst>
              </a:tr>
              <a:tr h="224314">
                <a:tc gridSpan="8">
                  <a:txBody>
                    <a:bodyPr/>
                    <a:lstStyle/>
                    <a:p>
                      <a:pPr marL="0" marR="0" indent="0" algn="l" defTabSz="917509" rtl="0" eaLnBrk="1" fontAlgn="auto" latinLnBrk="0" hangingPunct="1">
                        <a:lnSpc>
                          <a:spcPct val="100000"/>
                        </a:lnSpc>
                        <a:spcBef>
                          <a:spcPts val="0"/>
                        </a:spcBef>
                        <a:spcAft>
                          <a:spcPts val="0"/>
                        </a:spcAft>
                        <a:buClrTx/>
                        <a:buSzTx/>
                        <a:buFontTx/>
                        <a:buNone/>
                        <a:tabLst/>
                        <a:defRPr/>
                      </a:pPr>
                      <a:r>
                        <a:rPr lang="ja-JP" altLang="en-US" sz="900" b="0" i="0" u="none" strike="noStrike" dirty="0">
                          <a:solidFill>
                            <a:schemeClr val="tx1"/>
                          </a:solidFill>
                          <a:effectLst/>
                          <a:latin typeface="+mn-ea"/>
                          <a:ea typeface="+mn-ea"/>
                        </a:rPr>
                        <a:t>①地域ケア会議に関し、自立支援、重度化防止等に資するものとなるよう市町村への研修事業やアドバイザー派遣事業等を行っているか。</a:t>
                      </a:r>
                      <a:endParaRPr lang="en-US" altLang="ja-JP" sz="900" b="0" i="0" u="none" strike="noStrike" dirty="0">
                        <a:solidFill>
                          <a:schemeClr val="tx1"/>
                        </a:solidFill>
                        <a:effectLst/>
                        <a:latin typeface="+mn-ea"/>
                        <a:ea typeface="+mn-ea"/>
                      </a:endParaRPr>
                    </a:p>
                  </a:txBody>
                  <a:tcPr marL="89726" marR="89726" marT="44863" marB="44863"/>
                </a:tc>
                <a:tc hMerge="1">
                  <a:txBody>
                    <a:bodyPr/>
                    <a:lstStyle/>
                    <a:p>
                      <a:pPr marL="0" marR="0" indent="0" algn="l" defTabSz="917509" rtl="0" eaLnBrk="1" fontAlgn="auto" latinLnBrk="0" hangingPunct="1">
                        <a:lnSpc>
                          <a:spcPct val="100000"/>
                        </a:lnSpc>
                        <a:spcBef>
                          <a:spcPts val="0"/>
                        </a:spcBef>
                        <a:spcAft>
                          <a:spcPts val="0"/>
                        </a:spcAft>
                        <a:buClrTx/>
                        <a:buSzTx/>
                        <a:buFontTx/>
                        <a:buNone/>
                        <a:tabLst/>
                        <a:defRPr/>
                      </a:pPr>
                      <a:endParaRPr kumimoji="1" lang="en-US" altLang="ja-JP" sz="1000" b="0" dirty="0">
                        <a:solidFill>
                          <a:schemeClr val="tx1"/>
                        </a:solidFill>
                      </a:endParaRPr>
                    </a:p>
                  </a:txBody>
                  <a:tcPr/>
                </a:tc>
                <a:tc hMerge="1">
                  <a:txBody>
                    <a:bodyPr/>
                    <a:lstStyle/>
                    <a:p>
                      <a:endParaRPr kumimoji="1" lang="ja-JP" altLang="en-US"/>
                    </a:p>
                  </a:txBody>
                  <a:tcPr/>
                </a:tc>
                <a:tc hMerge="1">
                  <a:txBody>
                    <a:bodyPr/>
                    <a:lstStyle/>
                    <a:p>
                      <a:pPr algn="ctr"/>
                      <a:endParaRPr kumimoji="1" lang="ja-JP" altLang="en-US" sz="1000" dirty="0">
                        <a:latin typeface="+mn-ea"/>
                        <a:ea typeface="+mn-ea"/>
                      </a:endParaRPr>
                    </a:p>
                  </a:txBody>
                  <a:tcPr anchor="ctr"/>
                </a:tc>
                <a:tc hMerge="1">
                  <a:txBody>
                    <a:bodyPr/>
                    <a:lstStyle/>
                    <a:p>
                      <a:pPr marL="0" marR="0" indent="0" algn="l" defTabSz="917509" rtl="0" eaLnBrk="1" fontAlgn="auto" latinLnBrk="0" hangingPunct="1">
                        <a:lnSpc>
                          <a:spcPct val="100000"/>
                        </a:lnSpc>
                        <a:spcBef>
                          <a:spcPts val="0"/>
                        </a:spcBef>
                        <a:spcAft>
                          <a:spcPts val="0"/>
                        </a:spcAft>
                        <a:buClrTx/>
                        <a:buSzTx/>
                        <a:buFontTx/>
                        <a:buNone/>
                        <a:tabLst/>
                        <a:defRPr/>
                      </a:pPr>
                      <a:endParaRPr lang="en-US" altLang="ja-JP" sz="1100" b="0" i="0" u="none" strike="noStrike" dirty="0">
                        <a:solidFill>
                          <a:schemeClr val="tx1"/>
                        </a:solidFill>
                        <a:effectLst/>
                        <a:latin typeface="ＭＳ Ｐゴシック"/>
                      </a:endParaRPr>
                    </a:p>
                  </a:txBody>
                  <a:tcPr/>
                </a:tc>
                <a:tc hMerge="1">
                  <a:txBody>
                    <a:bodyPr/>
                    <a:lstStyle/>
                    <a:p>
                      <a:pPr marL="0" marR="0" indent="0" algn="l" defTabSz="917509" rtl="0" eaLnBrk="1" fontAlgn="auto" latinLnBrk="0" hangingPunct="1">
                        <a:lnSpc>
                          <a:spcPct val="100000"/>
                        </a:lnSpc>
                        <a:spcBef>
                          <a:spcPts val="0"/>
                        </a:spcBef>
                        <a:spcAft>
                          <a:spcPts val="0"/>
                        </a:spcAft>
                        <a:buClrTx/>
                        <a:buSzTx/>
                        <a:buFontTx/>
                        <a:buNone/>
                        <a:tabLst/>
                        <a:defRPr/>
                      </a:pPr>
                      <a:endParaRPr lang="en-US" altLang="ja-JP" sz="1100" b="0" i="0" u="none" strike="noStrike" dirty="0">
                        <a:solidFill>
                          <a:schemeClr val="tx1"/>
                        </a:solidFill>
                        <a:effectLst/>
                        <a:latin typeface="ＭＳ Ｐゴシック"/>
                      </a:endParaRPr>
                    </a:p>
                  </a:txBody>
                  <a:tcPr/>
                </a:tc>
                <a:tc hMerge="1">
                  <a:txBody>
                    <a:bodyPr/>
                    <a:lstStyle/>
                    <a:p>
                      <a:pPr marL="0" marR="0" indent="0" algn="l" defTabSz="917509" rtl="0" eaLnBrk="1" fontAlgn="auto" latinLnBrk="0" hangingPunct="1">
                        <a:lnSpc>
                          <a:spcPct val="100000"/>
                        </a:lnSpc>
                        <a:spcBef>
                          <a:spcPts val="0"/>
                        </a:spcBef>
                        <a:spcAft>
                          <a:spcPts val="0"/>
                        </a:spcAft>
                        <a:buClrTx/>
                        <a:buSzTx/>
                        <a:buFontTx/>
                        <a:buNone/>
                        <a:tabLst/>
                        <a:defRPr/>
                      </a:pPr>
                      <a:endParaRPr lang="en-US" altLang="ja-JP" sz="1100" b="0" i="0" u="none" strike="noStrike" dirty="0">
                        <a:solidFill>
                          <a:schemeClr val="tx1"/>
                        </a:solidFill>
                        <a:effectLst/>
                        <a:latin typeface="ＭＳ Ｐゴシック"/>
                      </a:endParaRPr>
                    </a:p>
                  </a:txBody>
                  <a:tcPr/>
                </a:tc>
                <a:tc hMerge="1">
                  <a:txBody>
                    <a:bodyPr/>
                    <a:lstStyle/>
                    <a:p>
                      <a:pPr marL="0" marR="0" indent="0" algn="l" defTabSz="917509" rtl="0" eaLnBrk="1" fontAlgn="auto" latinLnBrk="0" hangingPunct="1">
                        <a:lnSpc>
                          <a:spcPct val="100000"/>
                        </a:lnSpc>
                        <a:spcBef>
                          <a:spcPts val="0"/>
                        </a:spcBef>
                        <a:spcAft>
                          <a:spcPts val="0"/>
                        </a:spcAft>
                        <a:buClrTx/>
                        <a:buSzTx/>
                        <a:buFontTx/>
                        <a:buNone/>
                        <a:tabLst/>
                        <a:defRPr/>
                      </a:pPr>
                      <a:endParaRPr lang="en-US" altLang="ja-JP" sz="1100" b="0" i="0" u="none" strike="noStrike" dirty="0">
                        <a:solidFill>
                          <a:schemeClr val="tx1"/>
                        </a:solidFill>
                        <a:effectLst/>
                        <a:latin typeface="ＭＳ Ｐゴシック"/>
                      </a:endParaRPr>
                    </a:p>
                  </a:txBody>
                  <a:tcPr/>
                </a:tc>
                <a:extLst>
                  <a:ext uri="{0D108BD9-81ED-4DB2-BD59-A6C34878D82A}">
                    <a16:rowId xmlns:a16="http://schemas.microsoft.com/office/drawing/2014/main" val="933404504"/>
                  </a:ext>
                </a:extLst>
              </a:tr>
              <a:tr h="358902">
                <a:tc>
                  <a:txBody>
                    <a:bodyPr/>
                    <a:lstStyle/>
                    <a:p>
                      <a:pPr algn="ctr"/>
                      <a:r>
                        <a:rPr kumimoji="1" lang="ja-JP" altLang="en-US" sz="900" dirty="0">
                          <a:latin typeface="+mn-ea"/>
                          <a:ea typeface="+mn-ea"/>
                        </a:rPr>
                        <a:t>ア</a:t>
                      </a:r>
                    </a:p>
                  </a:txBody>
                  <a:tcPr marL="89726" marR="89726" marT="44863" marB="44863" anchor="ctr"/>
                </a:tc>
                <a:tc>
                  <a:txBody>
                    <a:bodyPr/>
                    <a:lstStyle/>
                    <a:p>
                      <a:pPr marL="0" marR="0" indent="-482600" algn="l" defTabSz="917509" rtl="0" eaLnBrk="1" fontAlgn="auto" latinLnBrk="0" hangingPunct="1">
                        <a:lnSpc>
                          <a:spcPct val="100000"/>
                        </a:lnSpc>
                        <a:spcBef>
                          <a:spcPts val="0"/>
                        </a:spcBef>
                        <a:spcAft>
                          <a:spcPts val="0"/>
                        </a:spcAft>
                        <a:buClrTx/>
                        <a:buSzTx/>
                        <a:buFontTx/>
                        <a:buNone/>
                        <a:tabLst/>
                        <a:defRPr/>
                      </a:pPr>
                      <a:r>
                        <a:rPr lang="ja-JP" altLang="en-US" sz="900" b="0" i="0" u="none" strike="noStrike" dirty="0">
                          <a:solidFill>
                            <a:schemeClr val="tx1"/>
                          </a:solidFill>
                          <a:effectLst/>
                          <a:latin typeface="+mn-ea"/>
                          <a:ea typeface="+mn-ea"/>
                        </a:rPr>
                        <a:t>市町村、地域包括支援センターの管理職・管理者に対して研修会等を実施している。</a:t>
                      </a:r>
                      <a:endParaRPr lang="en-US" altLang="ja-JP" sz="900" b="0" i="0" u="none" strike="noStrike" dirty="0">
                        <a:solidFill>
                          <a:schemeClr val="tx1"/>
                        </a:solidFill>
                        <a:effectLst/>
                        <a:latin typeface="+mn-ea"/>
                        <a:ea typeface="+mn-ea"/>
                      </a:endParaRPr>
                    </a:p>
                  </a:txBody>
                  <a:tcPr marL="89726" marR="89726" marT="44863" marB="44863" anchor="ctr"/>
                </a:tc>
                <a:tc>
                  <a:txBody>
                    <a:bodyPr/>
                    <a:lstStyle/>
                    <a:p>
                      <a:pPr algn="ctr"/>
                      <a:r>
                        <a:rPr kumimoji="1" lang="en-US" altLang="ja-JP" sz="900" dirty="0">
                          <a:latin typeface="+mn-ea"/>
                          <a:ea typeface="+mn-ea"/>
                        </a:rPr>
                        <a:t>10</a:t>
                      </a:r>
                      <a:endParaRPr kumimoji="1" lang="ja-JP" altLang="en-US" sz="900" dirty="0">
                        <a:latin typeface="+mn-ea"/>
                        <a:ea typeface="+mn-ea"/>
                      </a:endParaRPr>
                    </a:p>
                  </a:txBody>
                  <a:tcPr marL="89726" marR="89726" marT="44863" marB="44863" anchor="ctr"/>
                </a:tc>
                <a:tc>
                  <a:txBody>
                    <a:bodyPr/>
                    <a:lstStyle/>
                    <a:p>
                      <a:pPr algn="ctr"/>
                      <a:r>
                        <a:rPr kumimoji="1" lang="en-US" altLang="ja-JP" sz="900" dirty="0">
                          <a:latin typeface="+mn-ea"/>
                          <a:ea typeface="+mn-ea"/>
                        </a:rPr>
                        <a:t>9.4</a:t>
                      </a:r>
                      <a:endParaRPr kumimoji="1" lang="ja-JP" altLang="en-US" sz="900" dirty="0">
                        <a:latin typeface="+mn-ea"/>
                        <a:ea typeface="+mn-ea"/>
                      </a:endParaRPr>
                    </a:p>
                  </a:txBody>
                  <a:tcPr marL="89726" marR="89726" marT="44863" marB="44863" anchor="ctr"/>
                </a:tc>
                <a:tc>
                  <a:txBody>
                    <a:bodyPr/>
                    <a:lstStyle/>
                    <a:p>
                      <a:pPr algn="ctr"/>
                      <a:r>
                        <a:rPr kumimoji="1" lang="ja-JP" altLang="en-US" sz="900" dirty="0">
                          <a:latin typeface="+mn-ea"/>
                          <a:ea typeface="+mn-ea"/>
                        </a:rPr>
                        <a:t>オ</a:t>
                      </a:r>
                    </a:p>
                  </a:txBody>
                  <a:tcPr marL="89726" marR="89726" marT="44863" marB="44863" anchor="ctr"/>
                </a:tc>
                <a:tc>
                  <a:txBody>
                    <a:bodyPr/>
                    <a:lstStyle/>
                    <a:p>
                      <a:pPr marL="0" marR="0" indent="0" algn="l" defTabSz="917509" rtl="0" eaLnBrk="1" fontAlgn="auto" latinLnBrk="0" hangingPunct="1">
                        <a:lnSpc>
                          <a:spcPct val="100000"/>
                        </a:lnSpc>
                        <a:spcBef>
                          <a:spcPts val="0"/>
                        </a:spcBef>
                        <a:spcAft>
                          <a:spcPts val="0"/>
                        </a:spcAft>
                        <a:buClrTx/>
                        <a:buSzTx/>
                        <a:buFontTx/>
                        <a:buNone/>
                        <a:tabLst/>
                        <a:defRPr/>
                      </a:pPr>
                      <a:r>
                        <a:rPr lang="ja-JP" altLang="en-US" sz="900" b="0" i="0" u="none" strike="noStrike" dirty="0">
                          <a:solidFill>
                            <a:schemeClr val="tx1"/>
                          </a:solidFill>
                          <a:effectLst/>
                          <a:latin typeface="+mn-ea"/>
                          <a:ea typeface="+mn-ea"/>
                        </a:rPr>
                        <a:t>都道府県医師会等関係団体と協力して、郡市区医師会等関係団体の担当者に対して研修会等を実施している。</a:t>
                      </a:r>
                      <a:endParaRPr lang="en-US" altLang="ja-JP" sz="900" b="0" i="0" u="none" strike="noStrike" dirty="0">
                        <a:solidFill>
                          <a:schemeClr val="tx1"/>
                        </a:solidFill>
                        <a:effectLst/>
                        <a:latin typeface="+mn-ea"/>
                        <a:ea typeface="+mn-ea"/>
                      </a:endParaRPr>
                    </a:p>
                  </a:txBody>
                  <a:tcPr marL="89726" marR="89726" marT="44863" marB="44863"/>
                </a:tc>
                <a:tc>
                  <a:txBody>
                    <a:bodyPr/>
                    <a:lstStyle/>
                    <a:p>
                      <a:pPr algn="ctr"/>
                      <a:r>
                        <a:rPr kumimoji="1" lang="en-US" altLang="ja-JP" sz="900" dirty="0">
                          <a:latin typeface="+mn-ea"/>
                          <a:ea typeface="+mn-ea"/>
                        </a:rPr>
                        <a:t>10</a:t>
                      </a:r>
                    </a:p>
                  </a:txBody>
                  <a:tcPr marL="89726" marR="89726" marT="44863" marB="44863" anchor="ctr"/>
                </a:tc>
                <a:tc>
                  <a:txBody>
                    <a:bodyPr/>
                    <a:lstStyle/>
                    <a:p>
                      <a:pPr algn="ctr"/>
                      <a:r>
                        <a:rPr kumimoji="1" lang="en-US" altLang="ja-JP" sz="900" dirty="0">
                          <a:latin typeface="+mn-ea"/>
                          <a:ea typeface="+mn-ea"/>
                        </a:rPr>
                        <a:t>8.5</a:t>
                      </a:r>
                    </a:p>
                  </a:txBody>
                  <a:tcPr marL="89726" marR="89726" marT="44863" marB="44863" anchor="ctr"/>
                </a:tc>
                <a:extLst>
                  <a:ext uri="{0D108BD9-81ED-4DB2-BD59-A6C34878D82A}">
                    <a16:rowId xmlns:a16="http://schemas.microsoft.com/office/drawing/2014/main" val="399234344"/>
                  </a:ext>
                </a:extLst>
              </a:tr>
              <a:tr h="358902">
                <a:tc>
                  <a:txBody>
                    <a:bodyPr/>
                    <a:lstStyle/>
                    <a:p>
                      <a:pPr algn="ctr"/>
                      <a:r>
                        <a:rPr kumimoji="1" lang="ja-JP" altLang="en-US" sz="900" dirty="0">
                          <a:latin typeface="+mn-ea"/>
                          <a:ea typeface="+mn-ea"/>
                        </a:rPr>
                        <a:t>イ</a:t>
                      </a:r>
                    </a:p>
                  </a:txBody>
                  <a:tcPr marL="89726" marR="89726" marT="44863" marB="44863" anchor="ctr"/>
                </a:tc>
                <a:tc>
                  <a:txBody>
                    <a:bodyPr/>
                    <a:lstStyle/>
                    <a:p>
                      <a:pPr marL="0" marR="0" indent="-457200" algn="l" defTabSz="917509" rtl="0" eaLnBrk="1" fontAlgn="auto" latinLnBrk="0" hangingPunct="1">
                        <a:lnSpc>
                          <a:spcPct val="100000"/>
                        </a:lnSpc>
                        <a:spcBef>
                          <a:spcPts val="0"/>
                        </a:spcBef>
                        <a:spcAft>
                          <a:spcPts val="0"/>
                        </a:spcAft>
                        <a:buClrTx/>
                        <a:buSzTx/>
                        <a:buFontTx/>
                        <a:buNone/>
                        <a:tabLst/>
                        <a:defRPr/>
                      </a:pPr>
                      <a:r>
                        <a:rPr lang="ja-JP" altLang="en-US" sz="900" b="0" i="0" u="none" strike="noStrike" dirty="0">
                          <a:solidFill>
                            <a:schemeClr val="tx1"/>
                          </a:solidFill>
                          <a:effectLst/>
                          <a:latin typeface="ＭＳ Ｐゴシック"/>
                        </a:rPr>
                        <a:t>都道府県医師会等関係団体と協力して、郡市区医師会等関係団体の管理職・管理者に対して研修会等を実施している。</a:t>
                      </a:r>
                      <a:endParaRPr lang="en-US" altLang="ja-JP" sz="900" b="0" i="0" u="none" strike="noStrike" dirty="0">
                        <a:solidFill>
                          <a:schemeClr val="tx1"/>
                        </a:solidFill>
                        <a:effectLst/>
                        <a:latin typeface="ＭＳ Ｐゴシック"/>
                      </a:endParaRPr>
                    </a:p>
                  </a:txBody>
                  <a:tcPr marL="89726" marR="89726" marT="44863" marB="44863" anchor="ctr"/>
                </a:tc>
                <a:tc>
                  <a:txBody>
                    <a:bodyPr/>
                    <a:lstStyle/>
                    <a:p>
                      <a:pPr algn="ctr"/>
                      <a:r>
                        <a:rPr kumimoji="1" lang="en-US" altLang="ja-JP" sz="900" dirty="0">
                          <a:latin typeface="+mn-ea"/>
                          <a:ea typeface="+mn-ea"/>
                        </a:rPr>
                        <a:t>10</a:t>
                      </a:r>
                    </a:p>
                  </a:txBody>
                  <a:tcPr marL="89726" marR="89726" marT="44863" marB="44863" anchor="ctr"/>
                </a:tc>
                <a:tc>
                  <a:txBody>
                    <a:bodyPr/>
                    <a:lstStyle/>
                    <a:p>
                      <a:pPr algn="ctr"/>
                      <a:r>
                        <a:rPr kumimoji="1" lang="en-US" altLang="ja-JP" sz="900" dirty="0">
                          <a:latin typeface="+mn-ea"/>
                          <a:ea typeface="+mn-ea"/>
                        </a:rPr>
                        <a:t>6.8</a:t>
                      </a:r>
                    </a:p>
                  </a:txBody>
                  <a:tcPr marL="89726" marR="89726" marT="44863" marB="44863" anchor="ctr"/>
                </a:tc>
                <a:tc>
                  <a:txBody>
                    <a:bodyPr/>
                    <a:lstStyle/>
                    <a:p>
                      <a:pPr algn="ctr"/>
                      <a:r>
                        <a:rPr kumimoji="1" lang="ja-JP" altLang="en-US" sz="900" dirty="0">
                          <a:latin typeface="+mn-ea"/>
                          <a:ea typeface="+mn-ea"/>
                        </a:rPr>
                        <a:t>カ</a:t>
                      </a:r>
                    </a:p>
                  </a:txBody>
                  <a:tcPr marL="89726" marR="89726" marT="44863" marB="44863" anchor="ctr"/>
                </a:tc>
                <a:tc>
                  <a:txBody>
                    <a:bodyPr/>
                    <a:lstStyle/>
                    <a:p>
                      <a:pPr marL="0" marR="0" indent="0" algn="l" defTabSz="917509" rtl="0" eaLnBrk="1" fontAlgn="auto" latinLnBrk="0" hangingPunct="1">
                        <a:lnSpc>
                          <a:spcPct val="100000"/>
                        </a:lnSpc>
                        <a:spcBef>
                          <a:spcPts val="0"/>
                        </a:spcBef>
                        <a:spcAft>
                          <a:spcPts val="0"/>
                        </a:spcAft>
                        <a:buClrTx/>
                        <a:buSzTx/>
                        <a:buFontTx/>
                        <a:buNone/>
                        <a:tabLst/>
                        <a:defRPr/>
                      </a:pPr>
                      <a:r>
                        <a:rPr lang="ja-JP" altLang="en-US" sz="900" b="0" i="0" u="none" strike="noStrike" dirty="0">
                          <a:solidFill>
                            <a:schemeClr val="tx1"/>
                          </a:solidFill>
                          <a:effectLst/>
                          <a:latin typeface="+mn-ea"/>
                          <a:ea typeface="+mn-ea"/>
                        </a:rPr>
                        <a:t>介護関係者等の担当者に対して研修会等を実施している。</a:t>
                      </a:r>
                    </a:p>
                  </a:txBody>
                  <a:tcPr marL="89726" marR="89726" marT="44863" marB="44863" anchor="ctr"/>
                </a:tc>
                <a:tc>
                  <a:txBody>
                    <a:bodyPr/>
                    <a:lstStyle/>
                    <a:p>
                      <a:pPr algn="ctr"/>
                      <a:r>
                        <a:rPr kumimoji="1" lang="en-US" altLang="ja-JP" sz="900" dirty="0">
                          <a:latin typeface="+mn-ea"/>
                          <a:ea typeface="+mn-ea"/>
                        </a:rPr>
                        <a:t>10</a:t>
                      </a:r>
                      <a:endParaRPr kumimoji="1" lang="ja-JP" altLang="en-US" sz="900" dirty="0">
                        <a:latin typeface="+mn-ea"/>
                        <a:ea typeface="+mn-ea"/>
                      </a:endParaRPr>
                    </a:p>
                  </a:txBody>
                  <a:tcPr marL="89726" marR="89726" marT="44863" marB="44863" anchor="ctr"/>
                </a:tc>
                <a:tc>
                  <a:txBody>
                    <a:bodyPr/>
                    <a:lstStyle/>
                    <a:p>
                      <a:pPr algn="ctr"/>
                      <a:r>
                        <a:rPr kumimoji="1" lang="en-US" altLang="ja-JP" sz="900" dirty="0">
                          <a:latin typeface="+mn-ea"/>
                          <a:ea typeface="+mn-ea"/>
                        </a:rPr>
                        <a:t>9.6</a:t>
                      </a:r>
                      <a:endParaRPr kumimoji="1" lang="ja-JP" altLang="en-US" sz="900" dirty="0">
                        <a:latin typeface="+mn-ea"/>
                        <a:ea typeface="+mn-ea"/>
                      </a:endParaRPr>
                    </a:p>
                  </a:txBody>
                  <a:tcPr marL="89726" marR="89726" marT="44863" marB="44863" anchor="ctr"/>
                </a:tc>
                <a:extLst>
                  <a:ext uri="{0D108BD9-81ED-4DB2-BD59-A6C34878D82A}">
                    <a16:rowId xmlns:a16="http://schemas.microsoft.com/office/drawing/2014/main" val="4219815525"/>
                  </a:ext>
                </a:extLst>
              </a:tr>
              <a:tr h="224314">
                <a:tc>
                  <a:txBody>
                    <a:bodyPr/>
                    <a:lstStyle/>
                    <a:p>
                      <a:pPr algn="ctr"/>
                      <a:r>
                        <a:rPr kumimoji="1" lang="ja-JP" altLang="en-US" sz="900" dirty="0">
                          <a:latin typeface="+mn-ea"/>
                          <a:ea typeface="+mn-ea"/>
                        </a:rPr>
                        <a:t>ウ</a:t>
                      </a:r>
                    </a:p>
                  </a:txBody>
                  <a:tcPr marL="89726" marR="89726" marT="44863" marB="44863" anchor="ctr"/>
                </a:tc>
                <a:tc>
                  <a:txBody>
                    <a:bodyPr/>
                    <a:lstStyle/>
                    <a:p>
                      <a:pPr marL="0" marR="0" indent="0" algn="l" defTabSz="917509" rtl="0" eaLnBrk="1" fontAlgn="auto" latinLnBrk="0" hangingPunct="1">
                        <a:lnSpc>
                          <a:spcPct val="100000"/>
                        </a:lnSpc>
                        <a:spcBef>
                          <a:spcPts val="0"/>
                        </a:spcBef>
                        <a:spcAft>
                          <a:spcPts val="0"/>
                        </a:spcAft>
                        <a:buClrTx/>
                        <a:buSzTx/>
                        <a:buFontTx/>
                        <a:buNone/>
                        <a:tabLst/>
                        <a:defRPr/>
                      </a:pPr>
                      <a:r>
                        <a:rPr lang="ja-JP" altLang="en-US" sz="900" b="0" i="0" u="none" strike="noStrike" dirty="0">
                          <a:solidFill>
                            <a:schemeClr val="tx1"/>
                          </a:solidFill>
                          <a:effectLst/>
                          <a:latin typeface="+mn-ea"/>
                          <a:ea typeface="+mn-ea"/>
                        </a:rPr>
                        <a:t>介護関係者等の管理職・管理者に対して研修会等を実施している。</a:t>
                      </a:r>
                      <a:endParaRPr lang="en-US" altLang="ja-JP" sz="900" b="0" i="0" u="none" strike="noStrike" dirty="0">
                        <a:solidFill>
                          <a:schemeClr val="tx1"/>
                        </a:solidFill>
                        <a:effectLst/>
                        <a:latin typeface="+mn-ea"/>
                        <a:ea typeface="+mn-ea"/>
                      </a:endParaRPr>
                    </a:p>
                  </a:txBody>
                  <a:tcPr marL="89726" marR="89726" marT="44863" marB="44863" anchor="ctr"/>
                </a:tc>
                <a:tc>
                  <a:txBody>
                    <a:bodyPr/>
                    <a:lstStyle/>
                    <a:p>
                      <a:pPr algn="ctr"/>
                      <a:r>
                        <a:rPr kumimoji="1" lang="en-US" altLang="ja-JP" sz="900" dirty="0">
                          <a:latin typeface="+mn-ea"/>
                          <a:ea typeface="+mn-ea"/>
                        </a:rPr>
                        <a:t>10</a:t>
                      </a:r>
                      <a:endParaRPr kumimoji="1" lang="ja-JP" altLang="en-US" sz="900" dirty="0">
                        <a:latin typeface="+mn-ea"/>
                        <a:ea typeface="+mn-ea"/>
                      </a:endParaRPr>
                    </a:p>
                  </a:txBody>
                  <a:tcPr marL="89726" marR="89726" marT="44863" marB="44863" anchor="ctr"/>
                </a:tc>
                <a:tc>
                  <a:txBody>
                    <a:bodyPr/>
                    <a:lstStyle/>
                    <a:p>
                      <a:pPr algn="ctr"/>
                      <a:r>
                        <a:rPr kumimoji="1" lang="en-US" altLang="ja-JP" sz="900" dirty="0">
                          <a:latin typeface="+mn-ea"/>
                          <a:ea typeface="+mn-ea"/>
                        </a:rPr>
                        <a:t>8.5</a:t>
                      </a:r>
                      <a:endParaRPr kumimoji="1" lang="ja-JP" altLang="en-US" sz="900" dirty="0">
                        <a:latin typeface="+mn-ea"/>
                        <a:ea typeface="+mn-ea"/>
                      </a:endParaRPr>
                    </a:p>
                  </a:txBody>
                  <a:tcPr marL="89726" marR="89726" marT="44863" marB="44863" anchor="ctr"/>
                </a:tc>
                <a:tc>
                  <a:txBody>
                    <a:bodyPr/>
                    <a:lstStyle/>
                    <a:p>
                      <a:pPr algn="ctr"/>
                      <a:r>
                        <a:rPr kumimoji="1" lang="ja-JP" altLang="en-US" sz="900" dirty="0">
                          <a:latin typeface="+mn-ea"/>
                          <a:ea typeface="+mn-ea"/>
                        </a:rPr>
                        <a:t>キ</a:t>
                      </a:r>
                    </a:p>
                  </a:txBody>
                  <a:tcPr marL="89726" marR="89726" marT="44863" marB="44863" anchor="ctr"/>
                </a:tc>
                <a:tc>
                  <a:txBody>
                    <a:bodyPr/>
                    <a:lstStyle/>
                    <a:p>
                      <a:pPr marL="0" marR="0" indent="0" algn="l" defTabSz="917509" rtl="0" eaLnBrk="1" fontAlgn="auto" latinLnBrk="0" hangingPunct="1">
                        <a:lnSpc>
                          <a:spcPct val="100000"/>
                        </a:lnSpc>
                        <a:spcBef>
                          <a:spcPts val="0"/>
                        </a:spcBef>
                        <a:spcAft>
                          <a:spcPts val="0"/>
                        </a:spcAft>
                        <a:buClrTx/>
                        <a:buSzTx/>
                        <a:buFontTx/>
                        <a:buNone/>
                        <a:tabLst/>
                        <a:defRPr/>
                      </a:pPr>
                      <a:r>
                        <a:rPr kumimoji="1" lang="ja-JP" altLang="en-US" sz="900" b="0" dirty="0">
                          <a:solidFill>
                            <a:schemeClr val="tx1"/>
                          </a:solidFill>
                          <a:latin typeface="+mn-ea"/>
                          <a:ea typeface="+mn-ea"/>
                        </a:rPr>
                        <a:t>市町村へのアドバイザ－派遣事業を実施している。</a:t>
                      </a:r>
                      <a:endParaRPr kumimoji="1" lang="en-US" altLang="ja-JP" sz="900" b="0" dirty="0">
                        <a:solidFill>
                          <a:schemeClr val="tx1"/>
                        </a:solidFill>
                        <a:latin typeface="+mn-ea"/>
                        <a:ea typeface="+mn-ea"/>
                      </a:endParaRPr>
                    </a:p>
                  </a:txBody>
                  <a:tcPr marL="89726" marR="89726" marT="44863" marB="44863" anchor="ctr"/>
                </a:tc>
                <a:tc>
                  <a:txBody>
                    <a:bodyPr/>
                    <a:lstStyle/>
                    <a:p>
                      <a:pPr algn="ctr"/>
                      <a:r>
                        <a:rPr kumimoji="1" lang="en-US" altLang="ja-JP" sz="900" dirty="0">
                          <a:solidFill>
                            <a:schemeClr val="tx1"/>
                          </a:solidFill>
                          <a:latin typeface="+mn-ea"/>
                          <a:ea typeface="+mn-ea"/>
                        </a:rPr>
                        <a:t>40</a:t>
                      </a:r>
                      <a:endParaRPr kumimoji="1" lang="ja-JP" altLang="en-US" sz="900" dirty="0">
                        <a:solidFill>
                          <a:schemeClr val="tx1"/>
                        </a:solidFill>
                        <a:latin typeface="+mn-ea"/>
                        <a:ea typeface="+mn-ea"/>
                      </a:endParaRPr>
                    </a:p>
                  </a:txBody>
                  <a:tcPr marL="89726" marR="89726" marT="44863" marB="44863" anchor="ctr"/>
                </a:tc>
                <a:tc>
                  <a:txBody>
                    <a:bodyPr/>
                    <a:lstStyle/>
                    <a:p>
                      <a:pPr algn="ctr"/>
                      <a:r>
                        <a:rPr kumimoji="1" lang="en-US" altLang="ja-JP" sz="900" dirty="0">
                          <a:solidFill>
                            <a:schemeClr val="tx1"/>
                          </a:solidFill>
                          <a:latin typeface="+mn-ea"/>
                          <a:ea typeface="+mn-ea"/>
                        </a:rPr>
                        <a:t>40.0</a:t>
                      </a:r>
                      <a:endParaRPr kumimoji="1" lang="ja-JP" altLang="en-US" sz="900" dirty="0">
                        <a:solidFill>
                          <a:schemeClr val="tx1"/>
                        </a:solidFill>
                        <a:latin typeface="+mn-ea"/>
                        <a:ea typeface="+mn-ea"/>
                      </a:endParaRPr>
                    </a:p>
                  </a:txBody>
                  <a:tcPr marL="89726" marR="89726" marT="44863" marB="44863" anchor="ctr"/>
                </a:tc>
                <a:extLst>
                  <a:ext uri="{0D108BD9-81ED-4DB2-BD59-A6C34878D82A}">
                    <a16:rowId xmlns:a16="http://schemas.microsoft.com/office/drawing/2014/main" val="1201803747"/>
                  </a:ext>
                </a:extLst>
              </a:tr>
              <a:tr h="358902">
                <a:tc>
                  <a:txBody>
                    <a:bodyPr/>
                    <a:lstStyle/>
                    <a:p>
                      <a:pPr algn="ctr"/>
                      <a:r>
                        <a:rPr kumimoji="1" lang="ja-JP" altLang="en-US" sz="900" dirty="0">
                          <a:latin typeface="+mn-ea"/>
                          <a:ea typeface="+mn-ea"/>
                        </a:rPr>
                        <a:t>エ</a:t>
                      </a:r>
                    </a:p>
                  </a:txBody>
                  <a:tcPr marL="89726" marR="89726" marT="44863" marB="44863" anchor="ctr"/>
                </a:tc>
                <a:tc>
                  <a:txBody>
                    <a:bodyPr/>
                    <a:lstStyle/>
                    <a:p>
                      <a:pPr marL="0" marR="0" indent="-457200" algn="l" defTabSz="917509" rtl="0" eaLnBrk="1" fontAlgn="auto" latinLnBrk="0" hangingPunct="1">
                        <a:lnSpc>
                          <a:spcPct val="100000"/>
                        </a:lnSpc>
                        <a:spcBef>
                          <a:spcPts val="0"/>
                        </a:spcBef>
                        <a:spcAft>
                          <a:spcPts val="0"/>
                        </a:spcAft>
                        <a:buClrTx/>
                        <a:buSzTx/>
                        <a:buFontTx/>
                        <a:buNone/>
                        <a:tabLst/>
                        <a:defRPr/>
                      </a:pPr>
                      <a:r>
                        <a:rPr lang="ja-JP" altLang="en-US" sz="900" b="0" i="0" u="none" strike="noStrike" dirty="0">
                          <a:solidFill>
                            <a:schemeClr val="tx1"/>
                          </a:solidFill>
                          <a:effectLst/>
                          <a:latin typeface="+mn-ea"/>
                          <a:ea typeface="+mn-ea"/>
                        </a:rPr>
                        <a:t>市町村・地域包括支援センターの担当者に対して研修会等を実施している。</a:t>
                      </a:r>
                      <a:endParaRPr lang="en-US" altLang="ja-JP" sz="900" b="0" i="0" u="none" strike="noStrike" dirty="0">
                        <a:solidFill>
                          <a:schemeClr val="tx1"/>
                        </a:solidFill>
                        <a:effectLst/>
                        <a:latin typeface="+mn-ea"/>
                        <a:ea typeface="+mn-ea"/>
                      </a:endParaRPr>
                    </a:p>
                  </a:txBody>
                  <a:tcPr marL="89726" marR="89726" marT="44863" marB="44863" anchor="ctr"/>
                </a:tc>
                <a:tc>
                  <a:txBody>
                    <a:bodyPr/>
                    <a:lstStyle/>
                    <a:p>
                      <a:pPr algn="ctr"/>
                      <a:r>
                        <a:rPr kumimoji="1" lang="en-US" altLang="ja-JP" sz="900" dirty="0">
                          <a:latin typeface="+mn-ea"/>
                          <a:ea typeface="+mn-ea"/>
                        </a:rPr>
                        <a:t>10</a:t>
                      </a:r>
                      <a:endParaRPr kumimoji="1" lang="ja-JP" altLang="en-US" sz="900" dirty="0">
                        <a:latin typeface="+mn-ea"/>
                        <a:ea typeface="+mn-ea"/>
                      </a:endParaRPr>
                    </a:p>
                  </a:txBody>
                  <a:tcPr marL="89726" marR="89726" marT="44863" marB="44863" anchor="ctr"/>
                </a:tc>
                <a:tc>
                  <a:txBody>
                    <a:bodyPr/>
                    <a:lstStyle/>
                    <a:p>
                      <a:pPr algn="ctr"/>
                      <a:r>
                        <a:rPr kumimoji="1" lang="en-US" altLang="ja-JP" sz="900" dirty="0">
                          <a:latin typeface="+mn-ea"/>
                          <a:ea typeface="+mn-ea"/>
                        </a:rPr>
                        <a:t>10.0</a:t>
                      </a:r>
                      <a:endParaRPr kumimoji="1" lang="ja-JP" altLang="en-US" sz="900" dirty="0">
                        <a:latin typeface="+mn-ea"/>
                        <a:ea typeface="+mn-ea"/>
                      </a:endParaRPr>
                    </a:p>
                  </a:txBody>
                  <a:tcPr marL="89726" marR="89726" marT="44863" marB="44863" anchor="ctr"/>
                </a:tc>
                <a:tc>
                  <a:txBody>
                    <a:bodyPr/>
                    <a:lstStyle/>
                    <a:p>
                      <a:pPr algn="ctr"/>
                      <a:r>
                        <a:rPr kumimoji="1" lang="ja-JP" altLang="en-US" sz="900" dirty="0">
                          <a:latin typeface="+mn-ea"/>
                          <a:ea typeface="+mn-ea"/>
                        </a:rPr>
                        <a:t>ク</a:t>
                      </a:r>
                    </a:p>
                  </a:txBody>
                  <a:tcPr marL="89726" marR="89726" marT="44863" marB="44863" anchor="ctr"/>
                </a:tc>
                <a:tc>
                  <a:txBody>
                    <a:bodyPr/>
                    <a:lstStyle/>
                    <a:p>
                      <a:pPr marL="0" marR="0" lvl="0" indent="0" algn="l" defTabSz="917509" rtl="0" eaLnBrk="1" fontAlgn="auto" latinLnBrk="0" hangingPunct="1">
                        <a:lnSpc>
                          <a:spcPct val="100000"/>
                        </a:lnSpc>
                        <a:spcBef>
                          <a:spcPts val="0"/>
                        </a:spcBef>
                        <a:spcAft>
                          <a:spcPts val="0"/>
                        </a:spcAft>
                        <a:buClrTx/>
                        <a:buSzTx/>
                        <a:buFontTx/>
                        <a:buNone/>
                        <a:tabLst/>
                        <a:defRPr/>
                      </a:pPr>
                      <a:r>
                        <a:rPr kumimoji="1" lang="ja-JP" altLang="en-US" sz="900" b="0" dirty="0">
                          <a:solidFill>
                            <a:schemeClr val="tx1"/>
                          </a:solidFill>
                          <a:latin typeface="+mn-ea"/>
                          <a:ea typeface="+mn-ea"/>
                        </a:rPr>
                        <a:t>管内市町村の評価指標</a:t>
                      </a:r>
                      <a:r>
                        <a:rPr kumimoji="1" lang="en-US" altLang="ja-JP" sz="900" b="0" dirty="0">
                          <a:solidFill>
                            <a:schemeClr val="tx1"/>
                          </a:solidFill>
                          <a:latin typeface="+mn-ea"/>
                          <a:ea typeface="+mn-ea"/>
                        </a:rPr>
                        <a:t>Ⅱ(</a:t>
                      </a:r>
                      <a:r>
                        <a:rPr kumimoji="1" lang="ja-JP" altLang="en-US" sz="900" b="0" dirty="0">
                          <a:solidFill>
                            <a:schemeClr val="tx1"/>
                          </a:solidFill>
                          <a:latin typeface="+mn-ea"/>
                          <a:ea typeface="+mn-ea"/>
                        </a:rPr>
                        <a:t>２</a:t>
                      </a:r>
                      <a:r>
                        <a:rPr kumimoji="1" lang="en-US" altLang="ja-JP" sz="900" b="0" dirty="0">
                          <a:solidFill>
                            <a:schemeClr val="tx1"/>
                          </a:solidFill>
                          <a:latin typeface="+mn-ea"/>
                          <a:ea typeface="+mn-ea"/>
                        </a:rPr>
                        <a:t>)⑤</a:t>
                      </a:r>
                      <a:r>
                        <a:rPr kumimoji="1" lang="ja-JP" altLang="en-US" sz="900" b="0" dirty="0">
                          <a:solidFill>
                            <a:schemeClr val="tx1"/>
                          </a:solidFill>
                          <a:latin typeface="+mn-ea"/>
                          <a:ea typeface="+mn-ea"/>
                        </a:rPr>
                        <a:t>及び⑥の達成状況はどのようになっているか。</a:t>
                      </a:r>
                    </a:p>
                  </a:txBody>
                  <a:tcPr marL="89726" marR="89726" marT="44863" marB="44863" anchor="ctr"/>
                </a:tc>
                <a:tc>
                  <a:txBody>
                    <a:bodyPr/>
                    <a:lstStyle/>
                    <a:p>
                      <a:pPr algn="ctr"/>
                      <a:r>
                        <a:rPr kumimoji="1" lang="en-US" altLang="ja-JP" sz="900" dirty="0">
                          <a:solidFill>
                            <a:schemeClr val="tx1"/>
                          </a:solidFill>
                          <a:latin typeface="+mn-ea"/>
                          <a:ea typeface="+mn-ea"/>
                        </a:rPr>
                        <a:t>60</a:t>
                      </a:r>
                      <a:endParaRPr kumimoji="1" lang="ja-JP" altLang="en-US" sz="900" dirty="0">
                        <a:solidFill>
                          <a:schemeClr val="tx1"/>
                        </a:solidFill>
                        <a:latin typeface="+mn-ea"/>
                        <a:ea typeface="+mn-ea"/>
                      </a:endParaRPr>
                    </a:p>
                  </a:txBody>
                  <a:tcPr marL="89726" marR="89726" marT="44863" marB="44863" anchor="ctr"/>
                </a:tc>
                <a:tc>
                  <a:txBody>
                    <a:bodyPr/>
                    <a:lstStyle/>
                    <a:p>
                      <a:pPr algn="ctr"/>
                      <a:r>
                        <a:rPr kumimoji="1" lang="en-US" altLang="ja-JP" sz="900" dirty="0">
                          <a:solidFill>
                            <a:schemeClr val="tx1"/>
                          </a:solidFill>
                          <a:latin typeface="+mn-ea"/>
                          <a:ea typeface="+mn-ea"/>
                        </a:rPr>
                        <a:t>25.3</a:t>
                      </a:r>
                    </a:p>
                  </a:txBody>
                  <a:tcPr marL="89726" marR="89726" marT="44863" marB="44863" anchor="ctr"/>
                </a:tc>
                <a:extLst>
                  <a:ext uri="{0D108BD9-81ED-4DB2-BD59-A6C34878D82A}">
                    <a16:rowId xmlns:a16="http://schemas.microsoft.com/office/drawing/2014/main" val="291411947"/>
                  </a:ext>
                </a:extLst>
              </a:tr>
              <a:tr h="224314">
                <a:tc gridSpan="8">
                  <a:txBody>
                    <a:bodyPr/>
                    <a:lstStyle/>
                    <a:p>
                      <a:pPr marL="0" marR="0" lvl="0" indent="-457200" algn="l" defTabSz="917509" rtl="0" eaLnBrk="1" fontAlgn="auto" latinLnBrk="0" hangingPunct="1">
                        <a:lnSpc>
                          <a:spcPct val="100000"/>
                        </a:lnSpc>
                        <a:spcBef>
                          <a:spcPts val="0"/>
                        </a:spcBef>
                        <a:spcAft>
                          <a:spcPts val="0"/>
                        </a:spcAft>
                        <a:buClrTx/>
                        <a:buSzTx/>
                        <a:buFontTx/>
                        <a:buNone/>
                        <a:tabLst/>
                        <a:defRPr/>
                      </a:pPr>
                      <a:r>
                        <a:rPr lang="ja-JP" altLang="en-US" sz="900" b="0" i="0" u="none" strike="noStrike" dirty="0">
                          <a:solidFill>
                            <a:schemeClr val="tx1"/>
                          </a:solidFill>
                          <a:effectLst/>
                          <a:latin typeface="+mn-ea"/>
                          <a:ea typeface="+mn-ea"/>
                        </a:rPr>
                        <a:t>②一般介護予防事業における通いの場の立ち上げ等、介護予防を効果的に実施するための市町村への研修事業やアドバイザー派遣事業等を行っているか。</a:t>
                      </a:r>
                      <a:endParaRPr lang="en-US" altLang="ja-JP" sz="900" b="0" i="0" u="none" strike="noStrike" dirty="0">
                        <a:solidFill>
                          <a:schemeClr val="tx1"/>
                        </a:solidFill>
                        <a:effectLst/>
                        <a:latin typeface="+mn-ea"/>
                        <a:ea typeface="+mn-ea"/>
                      </a:endParaRPr>
                    </a:p>
                  </a:txBody>
                  <a:tcPr marL="89726" marR="89726" marT="44863" marB="44863" anchor="ctr"/>
                </a:tc>
                <a:tc hMerge="1">
                  <a:txBody>
                    <a:bodyPr/>
                    <a:lstStyle/>
                    <a:p>
                      <a:pPr marL="0" marR="0" indent="-457200" algn="l" defTabSz="917509" rtl="0" eaLnBrk="1" fontAlgn="auto" latinLnBrk="0" hangingPunct="1">
                        <a:lnSpc>
                          <a:spcPct val="100000"/>
                        </a:lnSpc>
                        <a:spcBef>
                          <a:spcPts val="0"/>
                        </a:spcBef>
                        <a:spcAft>
                          <a:spcPts val="0"/>
                        </a:spcAft>
                        <a:buClrTx/>
                        <a:buSzTx/>
                        <a:buFontTx/>
                        <a:buNone/>
                        <a:tabLst/>
                        <a:defRPr/>
                      </a:pPr>
                      <a:endParaRPr lang="en-US" altLang="ja-JP" sz="900" b="0" i="0" u="none" strike="noStrike" dirty="0">
                        <a:solidFill>
                          <a:schemeClr val="tx1"/>
                        </a:solidFill>
                        <a:effectLst/>
                        <a:latin typeface="+mn-ea"/>
                        <a:ea typeface="+mn-ea"/>
                      </a:endParaRPr>
                    </a:p>
                  </a:txBody>
                  <a:tcPr anchor="ctr"/>
                </a:tc>
                <a:tc hMerge="1">
                  <a:txBody>
                    <a:bodyPr/>
                    <a:lstStyle/>
                    <a:p>
                      <a:pPr algn="ctr"/>
                      <a:endParaRPr kumimoji="1" lang="ja-JP" altLang="en-US" sz="900" dirty="0">
                        <a:latin typeface="+mn-ea"/>
                        <a:ea typeface="+mn-ea"/>
                      </a:endParaRPr>
                    </a:p>
                  </a:txBody>
                  <a:tcPr anchor="ctr"/>
                </a:tc>
                <a:tc hMerge="1">
                  <a:txBody>
                    <a:bodyPr/>
                    <a:lstStyle/>
                    <a:p>
                      <a:pPr algn="ctr"/>
                      <a:endParaRPr kumimoji="1" lang="ja-JP" altLang="en-US" sz="900" dirty="0">
                        <a:latin typeface="+mn-ea"/>
                        <a:ea typeface="+mn-ea"/>
                      </a:endParaRPr>
                    </a:p>
                  </a:txBody>
                  <a:tcPr anchor="ctr"/>
                </a:tc>
                <a:tc hMerge="1">
                  <a:txBody>
                    <a:bodyPr/>
                    <a:lstStyle/>
                    <a:p>
                      <a:pPr algn="ctr"/>
                      <a:endParaRPr kumimoji="1" lang="ja-JP" altLang="en-US" sz="900" dirty="0">
                        <a:latin typeface="+mn-ea"/>
                        <a:ea typeface="+mn-ea"/>
                      </a:endParaRPr>
                    </a:p>
                  </a:txBody>
                  <a:tcPr anchor="ctr"/>
                </a:tc>
                <a:tc hMerge="1">
                  <a:txBody>
                    <a:bodyPr/>
                    <a:lstStyle/>
                    <a:p>
                      <a:pPr marL="0" marR="0" lvl="0" indent="0" algn="l" defTabSz="917509" rtl="0" eaLnBrk="1" fontAlgn="auto" latinLnBrk="0" hangingPunct="1">
                        <a:lnSpc>
                          <a:spcPct val="100000"/>
                        </a:lnSpc>
                        <a:spcBef>
                          <a:spcPts val="0"/>
                        </a:spcBef>
                        <a:spcAft>
                          <a:spcPts val="0"/>
                        </a:spcAft>
                        <a:buClrTx/>
                        <a:buSzTx/>
                        <a:buFontTx/>
                        <a:buNone/>
                        <a:tabLst/>
                        <a:defRPr/>
                      </a:pPr>
                      <a:endParaRPr kumimoji="1" lang="ja-JP" altLang="en-US" sz="900" b="0" dirty="0">
                        <a:solidFill>
                          <a:schemeClr val="tx1"/>
                        </a:solidFill>
                        <a:latin typeface="+mn-ea"/>
                        <a:ea typeface="+mn-ea"/>
                      </a:endParaRPr>
                    </a:p>
                  </a:txBody>
                  <a:tcPr anchor="ctr"/>
                </a:tc>
                <a:tc hMerge="1">
                  <a:txBody>
                    <a:bodyPr/>
                    <a:lstStyle/>
                    <a:p>
                      <a:pPr algn="ctr"/>
                      <a:endParaRPr kumimoji="1" lang="ja-JP" altLang="en-US" sz="900" dirty="0">
                        <a:solidFill>
                          <a:schemeClr val="tx1"/>
                        </a:solidFill>
                        <a:latin typeface="+mn-ea"/>
                        <a:ea typeface="+mn-ea"/>
                      </a:endParaRPr>
                    </a:p>
                  </a:txBody>
                  <a:tcPr anchor="ctr"/>
                </a:tc>
                <a:tc hMerge="1">
                  <a:txBody>
                    <a:bodyPr/>
                    <a:lstStyle/>
                    <a:p>
                      <a:pPr algn="ctr"/>
                      <a:endParaRPr kumimoji="1" lang="en-US" altLang="ja-JP" sz="900" dirty="0">
                        <a:solidFill>
                          <a:schemeClr val="tx1"/>
                        </a:solidFill>
                        <a:latin typeface="+mn-ea"/>
                        <a:ea typeface="+mn-ea"/>
                      </a:endParaRPr>
                    </a:p>
                  </a:txBody>
                  <a:tcPr anchor="ctr"/>
                </a:tc>
                <a:extLst>
                  <a:ext uri="{0D108BD9-81ED-4DB2-BD59-A6C34878D82A}">
                    <a16:rowId xmlns:a16="http://schemas.microsoft.com/office/drawing/2014/main" val="317627700"/>
                  </a:ext>
                </a:extLst>
              </a:tr>
              <a:tr h="224314">
                <a:tc rowSpan="2">
                  <a:txBody>
                    <a:bodyPr/>
                    <a:lstStyle/>
                    <a:p>
                      <a:pPr algn="ctr"/>
                      <a:r>
                        <a:rPr kumimoji="1" lang="ja-JP" altLang="en-US" sz="900" dirty="0">
                          <a:latin typeface="+mn-ea"/>
                          <a:ea typeface="+mn-ea"/>
                        </a:rPr>
                        <a:t>ア</a:t>
                      </a:r>
                    </a:p>
                  </a:txBody>
                  <a:tcPr marL="89726" marR="89726" marT="44863" marB="44863" anchor="ctr"/>
                </a:tc>
                <a:tc rowSpan="2">
                  <a:txBody>
                    <a:bodyPr/>
                    <a:lstStyle/>
                    <a:p>
                      <a:pPr marL="0" marR="0" indent="-457200" algn="l" defTabSz="917509" rtl="0" eaLnBrk="1" fontAlgn="auto" latinLnBrk="0" hangingPunct="1">
                        <a:lnSpc>
                          <a:spcPct val="100000"/>
                        </a:lnSpc>
                        <a:spcBef>
                          <a:spcPts val="0"/>
                        </a:spcBef>
                        <a:spcAft>
                          <a:spcPts val="0"/>
                        </a:spcAft>
                        <a:buClrTx/>
                        <a:buSzTx/>
                        <a:buFontTx/>
                        <a:buNone/>
                        <a:tabLst/>
                        <a:defRPr/>
                      </a:pPr>
                      <a:r>
                        <a:rPr lang="ja-JP" altLang="en-US" sz="900" b="0" i="0" u="none" strike="noStrike" dirty="0">
                          <a:solidFill>
                            <a:schemeClr val="tx1"/>
                          </a:solidFill>
                          <a:effectLst/>
                          <a:latin typeface="+mn-ea"/>
                          <a:ea typeface="+mn-ea"/>
                        </a:rPr>
                        <a:t>介護予防に従事する市町村職員や関係者に対し、介護予防を効果的に実施するための技術的支援に係る研修会等を実施している。</a:t>
                      </a:r>
                      <a:endParaRPr lang="en-US" altLang="ja-JP" sz="900" b="0" i="0" u="none" strike="noStrike" dirty="0">
                        <a:solidFill>
                          <a:schemeClr val="tx1"/>
                        </a:solidFill>
                        <a:effectLst/>
                        <a:latin typeface="+mn-ea"/>
                        <a:ea typeface="+mn-ea"/>
                      </a:endParaRPr>
                    </a:p>
                  </a:txBody>
                  <a:tcPr marL="89726" marR="89726" marT="44863" marB="44863" anchor="ctr"/>
                </a:tc>
                <a:tc rowSpan="2">
                  <a:txBody>
                    <a:bodyPr/>
                    <a:lstStyle/>
                    <a:p>
                      <a:pPr algn="ctr"/>
                      <a:r>
                        <a:rPr kumimoji="1" lang="en-US" altLang="ja-JP" sz="900" dirty="0">
                          <a:latin typeface="+mn-ea"/>
                          <a:ea typeface="+mn-ea"/>
                        </a:rPr>
                        <a:t>20</a:t>
                      </a:r>
                      <a:endParaRPr kumimoji="1" lang="ja-JP" altLang="en-US" sz="900" dirty="0">
                        <a:latin typeface="+mn-ea"/>
                        <a:ea typeface="+mn-ea"/>
                      </a:endParaRPr>
                    </a:p>
                  </a:txBody>
                  <a:tcPr marL="89726" marR="89726" marT="44863" marB="44863" anchor="ctr"/>
                </a:tc>
                <a:tc rowSpan="2">
                  <a:txBody>
                    <a:bodyPr/>
                    <a:lstStyle/>
                    <a:p>
                      <a:pPr algn="ctr"/>
                      <a:r>
                        <a:rPr kumimoji="1" lang="en-US" altLang="ja-JP" sz="900" dirty="0">
                          <a:latin typeface="+mn-ea"/>
                          <a:ea typeface="+mn-ea"/>
                        </a:rPr>
                        <a:t>20.0</a:t>
                      </a:r>
                      <a:endParaRPr kumimoji="1" lang="ja-JP" altLang="en-US" sz="900" dirty="0">
                        <a:latin typeface="+mn-ea"/>
                        <a:ea typeface="+mn-ea"/>
                      </a:endParaRPr>
                    </a:p>
                  </a:txBody>
                  <a:tcPr marL="89726" marR="89726" marT="44863" marB="44863" anchor="ctr"/>
                </a:tc>
                <a:tc>
                  <a:txBody>
                    <a:bodyPr/>
                    <a:lstStyle/>
                    <a:p>
                      <a:pPr algn="ctr"/>
                      <a:r>
                        <a:rPr kumimoji="1" lang="ja-JP" altLang="en-US" sz="900" dirty="0">
                          <a:latin typeface="+mn-ea"/>
                          <a:ea typeface="+mn-ea"/>
                        </a:rPr>
                        <a:t>エ</a:t>
                      </a:r>
                    </a:p>
                  </a:txBody>
                  <a:tcPr marL="89726" marR="89726" marT="44863" marB="44863" anchor="ctr"/>
                </a:tc>
                <a:tc>
                  <a:txBody>
                    <a:bodyPr/>
                    <a:lstStyle/>
                    <a:p>
                      <a:pPr marL="0" marR="0" indent="-457200" algn="l" defTabSz="917509" rtl="0" eaLnBrk="1" fontAlgn="auto" latinLnBrk="0" hangingPunct="1">
                        <a:lnSpc>
                          <a:spcPct val="100000"/>
                        </a:lnSpc>
                        <a:spcBef>
                          <a:spcPts val="0"/>
                        </a:spcBef>
                        <a:spcAft>
                          <a:spcPts val="0"/>
                        </a:spcAft>
                        <a:buClrTx/>
                        <a:buSzTx/>
                        <a:buFontTx/>
                        <a:buNone/>
                        <a:tabLst/>
                        <a:defRPr/>
                      </a:pPr>
                      <a:r>
                        <a:rPr lang="ja-JP" altLang="en-US" sz="900" b="0" i="0" u="none" strike="noStrike" dirty="0">
                          <a:solidFill>
                            <a:schemeClr val="tx1"/>
                          </a:solidFill>
                          <a:effectLst/>
                          <a:latin typeface="+mn-ea"/>
                          <a:ea typeface="+mn-ea"/>
                        </a:rPr>
                        <a:t>　介護予防の取組に係る好事例の発信を実施している。</a:t>
                      </a:r>
                      <a:endParaRPr lang="en-US" altLang="ja-JP" sz="900" b="0" i="0" u="none" strike="noStrike" dirty="0">
                        <a:solidFill>
                          <a:schemeClr val="tx1"/>
                        </a:solidFill>
                        <a:effectLst/>
                        <a:latin typeface="+mn-ea"/>
                        <a:ea typeface="+mn-ea"/>
                      </a:endParaRPr>
                    </a:p>
                  </a:txBody>
                  <a:tcPr marL="89726" marR="89726" marT="44863" marB="44863" anchor="ctr"/>
                </a:tc>
                <a:tc>
                  <a:txBody>
                    <a:bodyPr/>
                    <a:lstStyle/>
                    <a:p>
                      <a:pPr algn="ctr"/>
                      <a:r>
                        <a:rPr kumimoji="1" lang="en-US" altLang="ja-JP" sz="900" dirty="0">
                          <a:latin typeface="+mn-ea"/>
                          <a:ea typeface="+mn-ea"/>
                        </a:rPr>
                        <a:t>20</a:t>
                      </a:r>
                      <a:endParaRPr kumimoji="1" lang="ja-JP" altLang="en-US" sz="900" dirty="0">
                        <a:latin typeface="+mn-ea"/>
                        <a:ea typeface="+mn-ea"/>
                      </a:endParaRPr>
                    </a:p>
                  </a:txBody>
                  <a:tcPr marL="89726" marR="89726" marT="44863" marB="44863" anchor="ctr"/>
                </a:tc>
                <a:tc>
                  <a:txBody>
                    <a:bodyPr/>
                    <a:lstStyle/>
                    <a:p>
                      <a:pPr algn="ctr"/>
                      <a:r>
                        <a:rPr kumimoji="1" lang="en-US" altLang="ja-JP" sz="900" dirty="0">
                          <a:latin typeface="+mn-ea"/>
                          <a:ea typeface="+mn-ea"/>
                        </a:rPr>
                        <a:t>18.7</a:t>
                      </a:r>
                    </a:p>
                  </a:txBody>
                  <a:tcPr marL="89726" marR="89726" marT="44863" marB="44863" anchor="ctr"/>
                </a:tc>
                <a:extLst>
                  <a:ext uri="{0D108BD9-81ED-4DB2-BD59-A6C34878D82A}">
                    <a16:rowId xmlns:a16="http://schemas.microsoft.com/office/drawing/2014/main" val="2384012317"/>
                  </a:ext>
                </a:extLst>
              </a:tr>
              <a:tr h="224314">
                <a:tc vMerge="1">
                  <a:txBody>
                    <a:bodyPr/>
                    <a:lstStyle/>
                    <a:p>
                      <a:pPr algn="ctr"/>
                      <a:endParaRPr kumimoji="1" lang="ja-JP" altLang="en-US" sz="900" dirty="0">
                        <a:latin typeface="+mn-ea"/>
                        <a:ea typeface="+mn-ea"/>
                      </a:endParaRPr>
                    </a:p>
                  </a:txBody>
                  <a:tcPr anchor="ctr"/>
                </a:tc>
                <a:tc vMerge="1">
                  <a:txBody>
                    <a:bodyPr/>
                    <a:lstStyle/>
                    <a:p>
                      <a:pPr marL="0" marR="0" indent="-457200" algn="l" defTabSz="917509" rtl="0" eaLnBrk="1" fontAlgn="auto" latinLnBrk="0" hangingPunct="1">
                        <a:lnSpc>
                          <a:spcPct val="100000"/>
                        </a:lnSpc>
                        <a:spcBef>
                          <a:spcPts val="0"/>
                        </a:spcBef>
                        <a:spcAft>
                          <a:spcPts val="0"/>
                        </a:spcAft>
                        <a:buClrTx/>
                        <a:buSzTx/>
                        <a:buFontTx/>
                        <a:buNone/>
                        <a:tabLst/>
                        <a:defRPr/>
                      </a:pPr>
                      <a:endParaRPr lang="en-US" altLang="ja-JP" sz="900" b="0" i="0" u="none" strike="noStrike" dirty="0">
                        <a:solidFill>
                          <a:schemeClr val="tx1"/>
                        </a:solidFill>
                        <a:effectLst/>
                        <a:latin typeface="+mn-ea"/>
                        <a:ea typeface="+mn-ea"/>
                      </a:endParaRPr>
                    </a:p>
                  </a:txBody>
                  <a:tcPr anchor="ctr"/>
                </a:tc>
                <a:tc vMerge="1">
                  <a:txBody>
                    <a:bodyPr/>
                    <a:lstStyle/>
                    <a:p>
                      <a:pPr algn="ctr"/>
                      <a:endParaRPr kumimoji="1" lang="ja-JP" altLang="en-US" sz="900" dirty="0">
                        <a:latin typeface="+mn-ea"/>
                        <a:ea typeface="+mn-ea"/>
                      </a:endParaRPr>
                    </a:p>
                  </a:txBody>
                  <a:tcPr anchor="ctr"/>
                </a:tc>
                <a:tc vMerge="1">
                  <a:txBody>
                    <a:bodyPr/>
                    <a:lstStyle/>
                    <a:p>
                      <a:pPr algn="ctr"/>
                      <a:endParaRPr kumimoji="1" lang="ja-JP" altLang="en-US" sz="900" dirty="0">
                        <a:latin typeface="+mn-ea"/>
                        <a:ea typeface="+mn-ea"/>
                      </a:endParaRPr>
                    </a:p>
                  </a:txBody>
                  <a:tcPr anchor="ctr"/>
                </a:tc>
                <a:tc>
                  <a:txBody>
                    <a:bodyPr/>
                    <a:lstStyle/>
                    <a:p>
                      <a:pPr algn="ctr"/>
                      <a:r>
                        <a:rPr kumimoji="1" lang="ja-JP" altLang="en-US" sz="900">
                          <a:latin typeface="+mn-ea"/>
                          <a:ea typeface="+mn-ea"/>
                        </a:rPr>
                        <a:t>オ</a:t>
                      </a:r>
                      <a:endParaRPr kumimoji="1" lang="ja-JP" altLang="en-US" sz="900" dirty="0">
                        <a:latin typeface="+mn-ea"/>
                        <a:ea typeface="+mn-ea"/>
                      </a:endParaRPr>
                    </a:p>
                  </a:txBody>
                  <a:tcPr marL="89726" marR="89726" marT="44863" marB="44863" anchor="ctr"/>
                </a:tc>
                <a:tc>
                  <a:txBody>
                    <a:bodyPr/>
                    <a:lstStyle/>
                    <a:p>
                      <a:pPr marL="0" marR="0" indent="-457200" algn="l" defTabSz="917509" rtl="0" eaLnBrk="1" fontAlgn="auto" latinLnBrk="0" hangingPunct="1">
                        <a:lnSpc>
                          <a:spcPct val="100000"/>
                        </a:lnSpc>
                        <a:spcBef>
                          <a:spcPts val="0"/>
                        </a:spcBef>
                        <a:spcAft>
                          <a:spcPts val="0"/>
                        </a:spcAft>
                        <a:buClrTx/>
                        <a:buSzTx/>
                        <a:buFontTx/>
                        <a:buNone/>
                        <a:tabLst/>
                        <a:defRPr/>
                      </a:pPr>
                      <a:r>
                        <a:rPr lang="ja-JP" altLang="en-US" sz="900" b="0" i="0" u="none" strike="noStrike" dirty="0">
                          <a:solidFill>
                            <a:schemeClr val="tx1"/>
                          </a:solidFill>
                          <a:effectLst/>
                          <a:latin typeface="+mn-ea"/>
                          <a:ea typeface="+mn-ea"/>
                        </a:rPr>
                        <a:t>　市町村による情報交換の場を設定している。</a:t>
                      </a:r>
                      <a:endParaRPr lang="en-US" altLang="ja-JP" sz="900" b="0" i="0" u="none" strike="noStrike" dirty="0">
                        <a:solidFill>
                          <a:schemeClr val="tx1"/>
                        </a:solidFill>
                        <a:effectLst/>
                        <a:latin typeface="+mn-ea"/>
                        <a:ea typeface="+mn-ea"/>
                      </a:endParaRPr>
                    </a:p>
                  </a:txBody>
                  <a:tcPr marL="89726" marR="89726" marT="44863" marB="44863" anchor="ctr"/>
                </a:tc>
                <a:tc>
                  <a:txBody>
                    <a:bodyPr/>
                    <a:lstStyle/>
                    <a:p>
                      <a:pPr algn="ctr"/>
                      <a:r>
                        <a:rPr kumimoji="1" lang="en-US" altLang="ja-JP" sz="900" dirty="0">
                          <a:latin typeface="+mn-ea"/>
                          <a:ea typeface="+mn-ea"/>
                        </a:rPr>
                        <a:t>20</a:t>
                      </a:r>
                      <a:endParaRPr kumimoji="1" lang="ja-JP" altLang="en-US" sz="900" dirty="0">
                        <a:latin typeface="+mn-ea"/>
                        <a:ea typeface="+mn-ea"/>
                      </a:endParaRPr>
                    </a:p>
                  </a:txBody>
                  <a:tcPr marL="89726" marR="89726" marT="44863" marB="44863" anchor="ctr"/>
                </a:tc>
                <a:tc>
                  <a:txBody>
                    <a:bodyPr/>
                    <a:lstStyle/>
                    <a:p>
                      <a:pPr algn="ctr"/>
                      <a:r>
                        <a:rPr kumimoji="1" lang="en-US" altLang="ja-JP" sz="900" dirty="0">
                          <a:latin typeface="+mn-ea"/>
                          <a:ea typeface="+mn-ea"/>
                        </a:rPr>
                        <a:t>17.9</a:t>
                      </a:r>
                    </a:p>
                  </a:txBody>
                  <a:tcPr marL="89726" marR="89726" marT="44863" marB="44863" anchor="ctr"/>
                </a:tc>
                <a:extLst>
                  <a:ext uri="{0D108BD9-81ED-4DB2-BD59-A6C34878D82A}">
                    <a16:rowId xmlns:a16="http://schemas.microsoft.com/office/drawing/2014/main" val="3545136553"/>
                  </a:ext>
                </a:extLst>
              </a:tr>
              <a:tr h="224314">
                <a:tc>
                  <a:txBody>
                    <a:bodyPr/>
                    <a:lstStyle/>
                    <a:p>
                      <a:pPr algn="ctr"/>
                      <a:r>
                        <a:rPr kumimoji="1" lang="ja-JP" altLang="en-US" sz="900" dirty="0">
                          <a:latin typeface="+mn-ea"/>
                          <a:ea typeface="+mn-ea"/>
                        </a:rPr>
                        <a:t>イ</a:t>
                      </a:r>
                    </a:p>
                  </a:txBody>
                  <a:tcPr marL="89726" marR="89726" marT="44863" marB="44863" anchor="ctr"/>
                </a:tc>
                <a:tc>
                  <a:txBody>
                    <a:bodyPr/>
                    <a:lstStyle/>
                    <a:p>
                      <a:pPr marL="0" marR="0" indent="-457200" algn="l" defTabSz="917509" rtl="0" eaLnBrk="1" fontAlgn="auto" latinLnBrk="0" hangingPunct="1">
                        <a:lnSpc>
                          <a:spcPct val="100000"/>
                        </a:lnSpc>
                        <a:spcBef>
                          <a:spcPts val="0"/>
                        </a:spcBef>
                        <a:spcAft>
                          <a:spcPts val="0"/>
                        </a:spcAft>
                        <a:buClrTx/>
                        <a:buSzTx/>
                        <a:buFontTx/>
                        <a:buNone/>
                        <a:tabLst/>
                        <a:defRPr/>
                      </a:pPr>
                      <a:r>
                        <a:rPr lang="ja-JP" altLang="en-US" sz="900" b="0" i="0" u="none" strike="noStrike" dirty="0">
                          <a:solidFill>
                            <a:schemeClr val="tx1"/>
                          </a:solidFill>
                          <a:effectLst/>
                          <a:latin typeface="ＭＳ Ｐゴシック"/>
                        </a:rPr>
                        <a:t>　介護予防を効果的に実施するためのアドバイザーを派遣している。</a:t>
                      </a:r>
                      <a:endParaRPr lang="en-US" altLang="ja-JP" sz="900" b="0" i="0" u="none" strike="noStrike" dirty="0">
                        <a:solidFill>
                          <a:schemeClr val="tx1"/>
                        </a:solidFill>
                        <a:effectLst/>
                        <a:latin typeface="ＭＳ Ｐゴシック"/>
                      </a:endParaRPr>
                    </a:p>
                  </a:txBody>
                  <a:tcPr marL="89726" marR="89726" marT="44863" marB="44863" anchor="ctr"/>
                </a:tc>
                <a:tc>
                  <a:txBody>
                    <a:bodyPr/>
                    <a:lstStyle/>
                    <a:p>
                      <a:pPr algn="ctr"/>
                      <a:r>
                        <a:rPr kumimoji="1" lang="en-US" altLang="ja-JP" sz="900" dirty="0">
                          <a:latin typeface="+mn-ea"/>
                          <a:ea typeface="+mn-ea"/>
                        </a:rPr>
                        <a:t>50</a:t>
                      </a:r>
                      <a:endParaRPr kumimoji="1" lang="ja-JP" altLang="en-US" sz="900" dirty="0">
                        <a:latin typeface="+mn-ea"/>
                        <a:ea typeface="+mn-ea"/>
                      </a:endParaRPr>
                    </a:p>
                  </a:txBody>
                  <a:tcPr marL="89726" marR="89726" marT="44863" marB="44863" anchor="ctr"/>
                </a:tc>
                <a:tc>
                  <a:txBody>
                    <a:bodyPr/>
                    <a:lstStyle/>
                    <a:p>
                      <a:pPr algn="ctr"/>
                      <a:r>
                        <a:rPr kumimoji="1" lang="en-US" altLang="ja-JP" sz="900" dirty="0">
                          <a:latin typeface="+mn-ea"/>
                          <a:ea typeface="+mn-ea"/>
                        </a:rPr>
                        <a:t>45.7</a:t>
                      </a:r>
                    </a:p>
                  </a:txBody>
                  <a:tcPr marL="89726" marR="89726" marT="44863" marB="44863" anchor="ctr"/>
                </a:tc>
                <a:tc>
                  <a:txBody>
                    <a:bodyPr/>
                    <a:lstStyle/>
                    <a:p>
                      <a:pPr algn="ctr"/>
                      <a:r>
                        <a:rPr kumimoji="1" lang="ja-JP" altLang="en-US" sz="900" dirty="0">
                          <a:latin typeface="+mn-ea"/>
                          <a:ea typeface="+mn-ea"/>
                        </a:rPr>
                        <a:t>カ</a:t>
                      </a:r>
                    </a:p>
                  </a:txBody>
                  <a:tcPr marL="89726" marR="89726" marT="44863" marB="44863" anchor="ctr"/>
                </a:tc>
                <a:tc>
                  <a:txBody>
                    <a:bodyPr/>
                    <a:lstStyle/>
                    <a:p>
                      <a:pPr marL="216000" marR="0" indent="-457200" algn="l" defTabSz="917509" rtl="0" eaLnBrk="1" fontAlgn="auto" latinLnBrk="0" hangingPunct="1">
                        <a:lnSpc>
                          <a:spcPct val="100000"/>
                        </a:lnSpc>
                        <a:spcBef>
                          <a:spcPts val="0"/>
                        </a:spcBef>
                        <a:spcAft>
                          <a:spcPts val="0"/>
                        </a:spcAft>
                        <a:buClrTx/>
                        <a:buSzTx/>
                        <a:buFontTx/>
                        <a:buNone/>
                        <a:tabLst/>
                        <a:defRPr/>
                      </a:pPr>
                      <a:r>
                        <a:rPr lang="ja-JP" altLang="en-US" sz="900" b="0" i="0" u="none" strike="noStrike" dirty="0">
                          <a:solidFill>
                            <a:schemeClr val="tx1"/>
                          </a:solidFill>
                          <a:effectLst/>
                          <a:latin typeface="+mn-ea"/>
                          <a:ea typeface="+mn-ea"/>
                        </a:rPr>
                        <a:t>　市町村のデータ活用に対する支援を実施している。</a:t>
                      </a:r>
                    </a:p>
                  </a:txBody>
                  <a:tcPr marL="89726" marR="89726" marT="44863" marB="44863" anchor="ctr"/>
                </a:tc>
                <a:tc>
                  <a:txBody>
                    <a:bodyPr/>
                    <a:lstStyle/>
                    <a:p>
                      <a:pPr algn="ctr"/>
                      <a:r>
                        <a:rPr kumimoji="1" lang="en-US" altLang="ja-JP" sz="900" dirty="0">
                          <a:latin typeface="+mn-ea"/>
                          <a:ea typeface="+mn-ea"/>
                        </a:rPr>
                        <a:t>20</a:t>
                      </a:r>
                      <a:endParaRPr kumimoji="1" lang="ja-JP" altLang="en-US" sz="900" dirty="0">
                        <a:latin typeface="+mn-ea"/>
                        <a:ea typeface="+mn-ea"/>
                      </a:endParaRPr>
                    </a:p>
                  </a:txBody>
                  <a:tcPr marL="89726" marR="89726" marT="44863" marB="44863" anchor="ctr"/>
                </a:tc>
                <a:tc>
                  <a:txBody>
                    <a:bodyPr/>
                    <a:lstStyle/>
                    <a:p>
                      <a:pPr algn="ctr"/>
                      <a:r>
                        <a:rPr kumimoji="1" lang="en-US" altLang="ja-JP" sz="900" dirty="0">
                          <a:solidFill>
                            <a:schemeClr val="tx1"/>
                          </a:solidFill>
                          <a:latin typeface="+mn-ea"/>
                          <a:ea typeface="+mn-ea"/>
                        </a:rPr>
                        <a:t>14.5</a:t>
                      </a:r>
                      <a:endParaRPr kumimoji="1" lang="ja-JP" altLang="en-US" sz="900" dirty="0">
                        <a:solidFill>
                          <a:schemeClr val="tx1"/>
                        </a:solidFill>
                        <a:latin typeface="+mn-ea"/>
                        <a:ea typeface="+mn-ea"/>
                      </a:endParaRPr>
                    </a:p>
                  </a:txBody>
                  <a:tcPr marL="89726" marR="89726" marT="44863" marB="44863" anchor="ctr"/>
                </a:tc>
                <a:extLst>
                  <a:ext uri="{0D108BD9-81ED-4DB2-BD59-A6C34878D82A}">
                    <a16:rowId xmlns:a16="http://schemas.microsoft.com/office/drawing/2014/main" val="3048473803"/>
                  </a:ext>
                </a:extLst>
              </a:tr>
              <a:tr h="224314">
                <a:tc>
                  <a:txBody>
                    <a:bodyPr/>
                    <a:lstStyle/>
                    <a:p>
                      <a:pPr algn="ctr"/>
                      <a:r>
                        <a:rPr kumimoji="1" lang="ja-JP" altLang="en-US" sz="900" dirty="0">
                          <a:latin typeface="+mn-ea"/>
                          <a:ea typeface="+mn-ea"/>
                        </a:rPr>
                        <a:t>ウ</a:t>
                      </a:r>
                    </a:p>
                  </a:txBody>
                  <a:tcPr marL="89726" marR="89726" marT="44863" marB="44863" anchor="ctr"/>
                </a:tc>
                <a:tc>
                  <a:txBody>
                    <a:bodyPr/>
                    <a:lstStyle/>
                    <a:p>
                      <a:pPr marL="0" marR="0" indent="0" algn="l" defTabSz="917509" rtl="0" eaLnBrk="1" fontAlgn="auto" latinLnBrk="0" hangingPunct="1">
                        <a:lnSpc>
                          <a:spcPct val="100000"/>
                        </a:lnSpc>
                        <a:spcBef>
                          <a:spcPts val="0"/>
                        </a:spcBef>
                        <a:spcAft>
                          <a:spcPts val="0"/>
                        </a:spcAft>
                        <a:buClrTx/>
                        <a:buSzTx/>
                        <a:buFontTx/>
                        <a:buNone/>
                        <a:tabLst/>
                        <a:defRPr/>
                      </a:pPr>
                      <a:r>
                        <a:rPr lang="ja-JP" altLang="en-US" sz="900" b="0" i="0" u="none" strike="noStrike" dirty="0">
                          <a:solidFill>
                            <a:schemeClr val="tx1"/>
                          </a:solidFill>
                          <a:effectLst/>
                          <a:latin typeface="+mn-ea"/>
                          <a:ea typeface="+mn-ea"/>
                        </a:rPr>
                        <a:t>　アドバイザーによる通いの場等の実地支援を実施している。</a:t>
                      </a:r>
                      <a:endParaRPr lang="en-US" altLang="ja-JP" sz="900" b="0" i="0" u="none" strike="noStrike" dirty="0">
                        <a:solidFill>
                          <a:schemeClr val="tx1"/>
                        </a:solidFill>
                        <a:effectLst/>
                        <a:latin typeface="+mn-ea"/>
                        <a:ea typeface="+mn-ea"/>
                      </a:endParaRPr>
                    </a:p>
                  </a:txBody>
                  <a:tcPr marL="89726" marR="89726" marT="44863" marB="44863" anchor="ctr"/>
                </a:tc>
                <a:tc>
                  <a:txBody>
                    <a:bodyPr/>
                    <a:lstStyle/>
                    <a:p>
                      <a:pPr algn="ctr"/>
                      <a:r>
                        <a:rPr kumimoji="1" lang="en-US" altLang="ja-JP" sz="900" dirty="0">
                          <a:latin typeface="+mn-ea"/>
                          <a:ea typeface="+mn-ea"/>
                        </a:rPr>
                        <a:t>50</a:t>
                      </a:r>
                      <a:endParaRPr kumimoji="1" lang="ja-JP" altLang="en-US" sz="900" dirty="0">
                        <a:latin typeface="+mn-ea"/>
                        <a:ea typeface="+mn-ea"/>
                      </a:endParaRPr>
                    </a:p>
                  </a:txBody>
                  <a:tcPr marL="89726" marR="89726" marT="44863" marB="44863" anchor="ctr"/>
                </a:tc>
                <a:tc>
                  <a:txBody>
                    <a:bodyPr/>
                    <a:lstStyle/>
                    <a:p>
                      <a:pPr algn="ctr"/>
                      <a:r>
                        <a:rPr kumimoji="1" lang="en-US" altLang="ja-JP" sz="900" dirty="0">
                          <a:latin typeface="+mn-ea"/>
                          <a:ea typeface="+mn-ea"/>
                        </a:rPr>
                        <a:t>40.4</a:t>
                      </a:r>
                      <a:endParaRPr kumimoji="1" lang="ja-JP" altLang="en-US" sz="900" dirty="0">
                        <a:latin typeface="+mn-ea"/>
                        <a:ea typeface="+mn-ea"/>
                      </a:endParaRPr>
                    </a:p>
                  </a:txBody>
                  <a:tcPr marL="89726" marR="89726" marT="44863" marB="44863" anchor="ctr"/>
                </a:tc>
                <a:tc>
                  <a:txBody>
                    <a:bodyPr/>
                    <a:lstStyle/>
                    <a:p>
                      <a:pPr algn="ctr"/>
                      <a:r>
                        <a:rPr kumimoji="1" lang="ja-JP" altLang="en-US" sz="900" dirty="0">
                          <a:latin typeface="+mn-ea"/>
                          <a:ea typeface="+mn-ea"/>
                        </a:rPr>
                        <a:t>キ</a:t>
                      </a:r>
                    </a:p>
                  </a:txBody>
                  <a:tcPr marL="89726" marR="89726" marT="44863" marB="44863" anchor="ctr"/>
                </a:tc>
                <a:tc>
                  <a:txBody>
                    <a:bodyPr/>
                    <a:lstStyle/>
                    <a:p>
                      <a:pPr marL="180000" marR="0" indent="-457200" algn="l" defTabSz="917509" rtl="0" eaLnBrk="1" fontAlgn="auto" latinLnBrk="0" hangingPunct="1">
                        <a:lnSpc>
                          <a:spcPct val="100000"/>
                        </a:lnSpc>
                        <a:spcBef>
                          <a:spcPts val="0"/>
                        </a:spcBef>
                        <a:spcAft>
                          <a:spcPts val="0"/>
                        </a:spcAft>
                        <a:buClrTx/>
                        <a:buSzTx/>
                        <a:buFontTx/>
                        <a:buNone/>
                        <a:tabLst/>
                        <a:defRPr/>
                      </a:pPr>
                      <a:r>
                        <a:rPr kumimoji="1" lang="ja-JP" altLang="en-US" sz="900" b="0" dirty="0">
                          <a:solidFill>
                            <a:schemeClr val="tx1"/>
                          </a:solidFill>
                          <a:latin typeface="+mn-ea"/>
                          <a:ea typeface="+mn-ea"/>
                        </a:rPr>
                        <a:t>　保健事業との一体的実施に向けた環境整備を実施している。</a:t>
                      </a:r>
                      <a:endParaRPr kumimoji="1" lang="en-US" altLang="ja-JP" sz="900" b="0" dirty="0">
                        <a:solidFill>
                          <a:schemeClr val="tx1"/>
                        </a:solidFill>
                        <a:latin typeface="+mn-ea"/>
                        <a:ea typeface="+mn-ea"/>
                      </a:endParaRPr>
                    </a:p>
                  </a:txBody>
                  <a:tcPr marL="89726" marR="89726" marT="44863" marB="44863" anchor="ctr"/>
                </a:tc>
                <a:tc>
                  <a:txBody>
                    <a:bodyPr/>
                    <a:lstStyle/>
                    <a:p>
                      <a:pPr algn="ctr"/>
                      <a:r>
                        <a:rPr kumimoji="1" lang="en-US" altLang="ja-JP" sz="900" dirty="0">
                          <a:solidFill>
                            <a:schemeClr val="tx1"/>
                          </a:solidFill>
                          <a:latin typeface="+mn-ea"/>
                          <a:ea typeface="+mn-ea"/>
                        </a:rPr>
                        <a:t>20</a:t>
                      </a:r>
                      <a:endParaRPr kumimoji="1" lang="ja-JP" altLang="en-US" sz="900" dirty="0">
                        <a:solidFill>
                          <a:schemeClr val="tx1"/>
                        </a:solidFill>
                        <a:latin typeface="+mn-ea"/>
                        <a:ea typeface="+mn-ea"/>
                      </a:endParaRPr>
                    </a:p>
                  </a:txBody>
                  <a:tcPr marL="89726" marR="89726" marT="44863" marB="44863" anchor="ctr"/>
                </a:tc>
                <a:tc>
                  <a:txBody>
                    <a:bodyPr/>
                    <a:lstStyle/>
                    <a:p>
                      <a:pPr algn="ctr"/>
                      <a:r>
                        <a:rPr kumimoji="1" lang="en-US" altLang="ja-JP" sz="900" dirty="0">
                          <a:solidFill>
                            <a:schemeClr val="tx1"/>
                          </a:solidFill>
                          <a:latin typeface="+mn-ea"/>
                          <a:ea typeface="+mn-ea"/>
                        </a:rPr>
                        <a:t>16.6</a:t>
                      </a:r>
                    </a:p>
                  </a:txBody>
                  <a:tcPr marL="89726" marR="89726" marT="44863" marB="44863" anchor="ctr"/>
                </a:tc>
                <a:extLst>
                  <a:ext uri="{0D108BD9-81ED-4DB2-BD59-A6C34878D82A}">
                    <a16:rowId xmlns:a16="http://schemas.microsoft.com/office/drawing/2014/main" val="748741116"/>
                  </a:ext>
                </a:extLst>
              </a:tr>
              <a:tr h="224314">
                <a:tc gridSpan="6">
                  <a:txBody>
                    <a:bodyPr/>
                    <a:lstStyle/>
                    <a:p>
                      <a:pPr marL="0" marR="0" lvl="0" indent="-457200" algn="l" defTabSz="917509" rtl="0" eaLnBrk="1" fontAlgn="auto" latinLnBrk="0" hangingPunct="1">
                        <a:lnSpc>
                          <a:spcPct val="100000"/>
                        </a:lnSpc>
                        <a:spcBef>
                          <a:spcPts val="0"/>
                        </a:spcBef>
                        <a:spcAft>
                          <a:spcPts val="0"/>
                        </a:spcAft>
                        <a:buClrTx/>
                        <a:buSzTx/>
                        <a:buFontTx/>
                        <a:buNone/>
                        <a:tabLst/>
                        <a:defRPr/>
                      </a:pPr>
                      <a:r>
                        <a:rPr kumimoji="1" lang="ja-JP" altLang="en-US" sz="900" dirty="0">
                          <a:latin typeface="+mn-ea"/>
                          <a:ea typeface="+mn-ea"/>
                        </a:rPr>
                        <a:t>③管内市町村の地域ケア会議、介護予防・日常生活支援総合事業の推進に向けて、都道府県単位での関係機関との連携体制の構築に取り組んでいるか。</a:t>
                      </a:r>
                      <a:endParaRPr lang="en-US" altLang="ja-JP" sz="900" b="0" i="0" u="none" strike="noStrike" dirty="0">
                        <a:solidFill>
                          <a:schemeClr val="tx1"/>
                        </a:solidFill>
                        <a:effectLst/>
                        <a:latin typeface="+mn-ea"/>
                        <a:ea typeface="+mn-ea"/>
                      </a:endParaRPr>
                    </a:p>
                  </a:txBody>
                  <a:tcPr marL="89726" marR="89726" marT="44863" marB="44863" anchor="ctr"/>
                </a:tc>
                <a:tc hMerge="1">
                  <a:txBody>
                    <a:bodyPr/>
                    <a:lstStyle/>
                    <a:p>
                      <a:pPr marL="0" marR="0" indent="-457200" algn="l" defTabSz="917509" rtl="0" eaLnBrk="1" fontAlgn="auto" latinLnBrk="0" hangingPunct="1">
                        <a:lnSpc>
                          <a:spcPct val="100000"/>
                        </a:lnSpc>
                        <a:spcBef>
                          <a:spcPts val="0"/>
                        </a:spcBef>
                        <a:spcAft>
                          <a:spcPts val="0"/>
                        </a:spcAft>
                        <a:buClrTx/>
                        <a:buSzTx/>
                        <a:buFontTx/>
                        <a:buNone/>
                        <a:tabLst/>
                        <a:defRPr/>
                      </a:pPr>
                      <a:endParaRPr lang="en-US" altLang="ja-JP" sz="900" b="0" i="0" u="none" strike="noStrike" dirty="0">
                        <a:solidFill>
                          <a:schemeClr val="tx1"/>
                        </a:solidFill>
                        <a:effectLst/>
                        <a:latin typeface="+mn-ea"/>
                        <a:ea typeface="+mn-ea"/>
                      </a:endParaRPr>
                    </a:p>
                  </a:txBody>
                  <a:tcPr anchor="ctr"/>
                </a:tc>
                <a:tc hMerge="1">
                  <a:txBody>
                    <a:bodyPr/>
                    <a:lstStyle/>
                    <a:p>
                      <a:pPr algn="ctr"/>
                      <a:endParaRPr kumimoji="1" lang="ja-JP" altLang="en-US" sz="900" dirty="0">
                        <a:latin typeface="+mn-ea"/>
                        <a:ea typeface="+mn-ea"/>
                      </a:endParaRPr>
                    </a:p>
                  </a:txBody>
                  <a:tcPr anchor="ctr"/>
                </a:tc>
                <a:tc hMerge="1">
                  <a:txBody>
                    <a:bodyPr/>
                    <a:lstStyle/>
                    <a:p>
                      <a:pPr algn="ctr"/>
                      <a:endParaRPr kumimoji="1" lang="ja-JP" altLang="en-US" sz="900" dirty="0">
                        <a:latin typeface="+mn-ea"/>
                        <a:ea typeface="+mn-ea"/>
                      </a:endParaRPr>
                    </a:p>
                  </a:txBody>
                  <a:tcPr anchor="ctr"/>
                </a:tc>
                <a:tc hMerge="1">
                  <a:txBody>
                    <a:bodyPr/>
                    <a:lstStyle/>
                    <a:p>
                      <a:pPr algn="ctr"/>
                      <a:endParaRPr kumimoji="1" lang="ja-JP" altLang="en-US" sz="900" dirty="0">
                        <a:latin typeface="+mn-ea"/>
                        <a:ea typeface="+mn-ea"/>
                      </a:endParaRPr>
                    </a:p>
                  </a:txBody>
                  <a:tcPr anchor="ctr"/>
                </a:tc>
                <a:tc hMerge="1">
                  <a:txBody>
                    <a:bodyPr/>
                    <a:lstStyle/>
                    <a:p>
                      <a:pPr marL="0" marR="0" lvl="0" indent="0" algn="l" defTabSz="917509" rtl="0" eaLnBrk="1" fontAlgn="auto" latinLnBrk="0" hangingPunct="1">
                        <a:lnSpc>
                          <a:spcPct val="100000"/>
                        </a:lnSpc>
                        <a:spcBef>
                          <a:spcPts val="0"/>
                        </a:spcBef>
                        <a:spcAft>
                          <a:spcPts val="0"/>
                        </a:spcAft>
                        <a:buClrTx/>
                        <a:buSzTx/>
                        <a:buFontTx/>
                        <a:buNone/>
                        <a:tabLst/>
                        <a:defRPr/>
                      </a:pPr>
                      <a:endParaRPr kumimoji="1" lang="ja-JP" altLang="en-US" sz="900" b="0" dirty="0">
                        <a:solidFill>
                          <a:schemeClr val="tx1"/>
                        </a:solidFill>
                        <a:latin typeface="+mn-ea"/>
                        <a:ea typeface="+mn-ea"/>
                      </a:endParaRPr>
                    </a:p>
                  </a:txBody>
                  <a:tcPr anchor="ctr"/>
                </a:tc>
                <a:tc>
                  <a:txBody>
                    <a:bodyPr/>
                    <a:lstStyle/>
                    <a:p>
                      <a:pPr algn="ctr"/>
                      <a:r>
                        <a:rPr kumimoji="1" lang="en-US" altLang="ja-JP" sz="900" dirty="0">
                          <a:solidFill>
                            <a:schemeClr val="tx1"/>
                          </a:solidFill>
                          <a:latin typeface="+mn-ea"/>
                          <a:ea typeface="+mn-ea"/>
                        </a:rPr>
                        <a:t>100</a:t>
                      </a:r>
                      <a:endParaRPr kumimoji="1" lang="ja-JP" altLang="en-US" sz="900" dirty="0">
                        <a:solidFill>
                          <a:schemeClr val="tx1"/>
                        </a:solidFill>
                        <a:latin typeface="+mn-ea"/>
                        <a:ea typeface="+mn-ea"/>
                      </a:endParaRPr>
                    </a:p>
                  </a:txBody>
                  <a:tcPr marL="89726" marR="89726" marT="44863" marB="44863" anchor="ctr"/>
                </a:tc>
                <a:tc>
                  <a:txBody>
                    <a:bodyPr/>
                    <a:lstStyle/>
                    <a:p>
                      <a:pPr algn="ctr"/>
                      <a:r>
                        <a:rPr kumimoji="1" lang="en-US" altLang="ja-JP" sz="900" dirty="0">
                          <a:solidFill>
                            <a:schemeClr val="tx1"/>
                          </a:solidFill>
                          <a:latin typeface="+mn-ea"/>
                          <a:ea typeface="+mn-ea"/>
                        </a:rPr>
                        <a:t>73.4</a:t>
                      </a:r>
                    </a:p>
                  </a:txBody>
                  <a:tcPr marL="89726" marR="89726" marT="44863" marB="44863" anchor="ctr"/>
                </a:tc>
                <a:extLst>
                  <a:ext uri="{0D108BD9-81ED-4DB2-BD59-A6C34878D82A}">
                    <a16:rowId xmlns:a16="http://schemas.microsoft.com/office/drawing/2014/main" val="3050056731"/>
                  </a:ext>
                </a:extLst>
              </a:tr>
              <a:tr h="224314">
                <a:tc gridSpan="6">
                  <a:txBody>
                    <a:bodyPr/>
                    <a:lstStyle/>
                    <a:p>
                      <a:pPr marL="0" marR="0" lvl="0" indent="-457200" algn="l" defTabSz="917509" rtl="0" eaLnBrk="1" fontAlgn="auto" latinLnBrk="0" hangingPunct="1">
                        <a:lnSpc>
                          <a:spcPct val="100000"/>
                        </a:lnSpc>
                        <a:spcBef>
                          <a:spcPts val="0"/>
                        </a:spcBef>
                        <a:spcAft>
                          <a:spcPts val="0"/>
                        </a:spcAft>
                        <a:buClrTx/>
                        <a:buSzTx/>
                        <a:buFontTx/>
                        <a:buNone/>
                        <a:tabLst/>
                        <a:defRPr/>
                      </a:pPr>
                      <a:r>
                        <a:rPr kumimoji="1" lang="ja-JP" altLang="en-US" sz="900" dirty="0">
                          <a:latin typeface="+mn-ea"/>
                          <a:ea typeface="+mn-ea"/>
                        </a:rPr>
                        <a:t>④介護予防・日常生活支援総合事業に係る継続的な市町村支援を実施しているか。</a:t>
                      </a:r>
                    </a:p>
                  </a:txBody>
                  <a:tcPr marL="89726" marR="89726" marT="44863" marB="44863" anchor="ctr"/>
                </a:tc>
                <a:tc hMerge="1">
                  <a:txBody>
                    <a:bodyPr/>
                    <a:lstStyle/>
                    <a:p>
                      <a:pPr marL="0" marR="0" indent="-457200" algn="l" defTabSz="917509" rtl="0" eaLnBrk="1" fontAlgn="auto" latinLnBrk="0" hangingPunct="1">
                        <a:lnSpc>
                          <a:spcPct val="100000"/>
                        </a:lnSpc>
                        <a:spcBef>
                          <a:spcPts val="0"/>
                        </a:spcBef>
                        <a:spcAft>
                          <a:spcPts val="0"/>
                        </a:spcAft>
                        <a:buClrTx/>
                        <a:buSzTx/>
                        <a:buFontTx/>
                        <a:buNone/>
                        <a:tabLst/>
                        <a:defRPr/>
                      </a:pPr>
                      <a:endParaRPr lang="en-US" altLang="ja-JP" sz="900" b="0" i="0" u="none" strike="noStrike" dirty="0">
                        <a:solidFill>
                          <a:schemeClr val="tx1"/>
                        </a:solidFill>
                        <a:effectLst/>
                        <a:latin typeface="+mn-ea"/>
                        <a:ea typeface="+mn-ea"/>
                      </a:endParaRPr>
                    </a:p>
                  </a:txBody>
                  <a:tcPr anchor="ctr"/>
                </a:tc>
                <a:tc hMerge="1">
                  <a:txBody>
                    <a:bodyPr/>
                    <a:lstStyle/>
                    <a:p>
                      <a:pPr algn="ctr"/>
                      <a:endParaRPr kumimoji="1" lang="ja-JP" altLang="en-US" sz="900" dirty="0">
                        <a:latin typeface="+mn-ea"/>
                        <a:ea typeface="+mn-ea"/>
                      </a:endParaRPr>
                    </a:p>
                  </a:txBody>
                  <a:tcPr anchor="ctr"/>
                </a:tc>
                <a:tc hMerge="1">
                  <a:txBody>
                    <a:bodyPr/>
                    <a:lstStyle/>
                    <a:p>
                      <a:pPr algn="ctr"/>
                      <a:endParaRPr kumimoji="1" lang="ja-JP" altLang="en-US" sz="900" dirty="0">
                        <a:latin typeface="+mn-ea"/>
                        <a:ea typeface="+mn-ea"/>
                      </a:endParaRPr>
                    </a:p>
                  </a:txBody>
                  <a:tcPr anchor="ctr"/>
                </a:tc>
                <a:tc hMerge="1">
                  <a:txBody>
                    <a:bodyPr/>
                    <a:lstStyle/>
                    <a:p>
                      <a:pPr algn="ctr"/>
                      <a:endParaRPr kumimoji="1" lang="ja-JP" altLang="en-US" sz="900" dirty="0">
                        <a:latin typeface="+mn-ea"/>
                        <a:ea typeface="+mn-ea"/>
                      </a:endParaRPr>
                    </a:p>
                  </a:txBody>
                  <a:tcPr anchor="ctr"/>
                </a:tc>
                <a:tc hMerge="1">
                  <a:txBody>
                    <a:bodyPr/>
                    <a:lstStyle/>
                    <a:p>
                      <a:pPr marL="0" marR="0" lvl="0" indent="0" algn="l" defTabSz="917509" rtl="0" eaLnBrk="1" fontAlgn="auto" latinLnBrk="0" hangingPunct="1">
                        <a:lnSpc>
                          <a:spcPct val="100000"/>
                        </a:lnSpc>
                        <a:spcBef>
                          <a:spcPts val="0"/>
                        </a:spcBef>
                        <a:spcAft>
                          <a:spcPts val="0"/>
                        </a:spcAft>
                        <a:buClrTx/>
                        <a:buSzTx/>
                        <a:buFontTx/>
                        <a:buNone/>
                        <a:tabLst/>
                        <a:defRPr/>
                      </a:pPr>
                      <a:endParaRPr kumimoji="1" lang="ja-JP" altLang="en-US" sz="900" b="0" dirty="0">
                        <a:solidFill>
                          <a:schemeClr val="tx1"/>
                        </a:solidFill>
                        <a:latin typeface="+mn-ea"/>
                        <a:ea typeface="+mn-ea"/>
                      </a:endParaRPr>
                    </a:p>
                  </a:txBody>
                  <a:tcPr anchor="ctr"/>
                </a:tc>
                <a:tc>
                  <a:txBody>
                    <a:bodyPr/>
                    <a:lstStyle/>
                    <a:p>
                      <a:pPr algn="ctr"/>
                      <a:r>
                        <a:rPr kumimoji="1" lang="en-US" altLang="ja-JP" sz="900" dirty="0">
                          <a:solidFill>
                            <a:schemeClr val="tx1"/>
                          </a:solidFill>
                          <a:latin typeface="+mn-ea"/>
                          <a:ea typeface="+mn-ea"/>
                        </a:rPr>
                        <a:t>60</a:t>
                      </a:r>
                      <a:endParaRPr kumimoji="1" lang="ja-JP" altLang="en-US" sz="900" dirty="0">
                        <a:solidFill>
                          <a:schemeClr val="tx1"/>
                        </a:solidFill>
                        <a:latin typeface="+mn-ea"/>
                        <a:ea typeface="+mn-ea"/>
                      </a:endParaRPr>
                    </a:p>
                  </a:txBody>
                  <a:tcPr marL="89726" marR="89726" marT="44863" marB="44863" anchor="ctr"/>
                </a:tc>
                <a:tc>
                  <a:txBody>
                    <a:bodyPr/>
                    <a:lstStyle/>
                    <a:p>
                      <a:pPr algn="ctr"/>
                      <a:r>
                        <a:rPr kumimoji="1" lang="en-US" altLang="ja-JP" sz="900" dirty="0">
                          <a:solidFill>
                            <a:schemeClr val="tx1"/>
                          </a:solidFill>
                          <a:latin typeface="+mn-ea"/>
                          <a:ea typeface="+mn-ea"/>
                        </a:rPr>
                        <a:t>47.2</a:t>
                      </a:r>
                    </a:p>
                  </a:txBody>
                  <a:tcPr marL="89726" marR="89726" marT="44863" marB="44863" anchor="ctr"/>
                </a:tc>
                <a:extLst>
                  <a:ext uri="{0D108BD9-81ED-4DB2-BD59-A6C34878D82A}">
                    <a16:rowId xmlns:a16="http://schemas.microsoft.com/office/drawing/2014/main" val="1024520105"/>
                  </a:ext>
                </a:extLst>
              </a:tr>
            </a:tbl>
          </a:graphicData>
        </a:graphic>
      </p:graphicFrame>
      <p:sp>
        <p:nvSpPr>
          <p:cNvPr id="9" name="正方形/長方形 8">
            <a:extLst>
              <a:ext uri="{FF2B5EF4-FFF2-40B4-BE49-F238E27FC236}">
                <a16:creationId xmlns:a16="http://schemas.microsoft.com/office/drawing/2014/main" id="{553F86EC-B279-47C3-8474-0573BF3FAC12}"/>
              </a:ext>
            </a:extLst>
          </p:cNvPr>
          <p:cNvSpPr/>
          <p:nvPr/>
        </p:nvSpPr>
        <p:spPr>
          <a:xfrm>
            <a:off x="-1" y="119181"/>
            <a:ext cx="9720263" cy="355567"/>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lIns="89679" tIns="44840" rIns="89679" bIns="44840" anchor="ctr"/>
          <a:lstStyle/>
          <a:p>
            <a:pPr marL="246340" indent="-625706" algn="ctr">
              <a:defRPr/>
            </a:pPr>
            <a:r>
              <a:rPr lang="en-US" altLang="ja-JP" sz="1766" b="1" dirty="0">
                <a:latin typeface="Meiryo UI" panose="020B0604030504040204" pitchFamily="50" charset="-128"/>
                <a:ea typeface="Meiryo UI" panose="020B0604030504040204" pitchFamily="50" charset="-128"/>
              </a:rPr>
              <a:t>2020</a:t>
            </a:r>
            <a:r>
              <a:rPr lang="ja-JP" altLang="en-US" sz="1766" b="1" dirty="0">
                <a:latin typeface="Meiryo UI" panose="020B0604030504040204" pitchFamily="50" charset="-128"/>
                <a:ea typeface="Meiryo UI" panose="020B0604030504040204" pitchFamily="50" charset="-128"/>
              </a:rPr>
              <a:t>年度（都道府県分）　　　</a:t>
            </a:r>
            <a:r>
              <a:rPr lang="en-US" altLang="ja-JP" sz="1766" b="1" dirty="0">
                <a:latin typeface="Meiryo UI" panose="020B0604030504040204" pitchFamily="50" charset="-128"/>
                <a:ea typeface="Meiryo UI" panose="020B0604030504040204" pitchFamily="50" charset="-128"/>
              </a:rPr>
              <a:t>Ⅱ</a:t>
            </a:r>
            <a:r>
              <a:rPr lang="ja-JP" altLang="en-US" sz="1766" b="1" dirty="0">
                <a:latin typeface="Meiryo UI" panose="020B0604030504040204" pitchFamily="50" charset="-128"/>
                <a:ea typeface="Meiryo UI" panose="020B0604030504040204" pitchFamily="50" charset="-128"/>
              </a:rPr>
              <a:t>（２）地域ケア会議・介護予防・日常生活支援総合事業</a:t>
            </a:r>
            <a:r>
              <a:rPr lang="ja-JP" altLang="en-US" sz="1200" b="1" dirty="0">
                <a:latin typeface="Meiryo UI" panose="020B0604030504040204" pitchFamily="50" charset="-128"/>
                <a:ea typeface="Meiryo UI" panose="020B0604030504040204" pitchFamily="50" charset="-128"/>
              </a:rPr>
              <a:t>＜全体＞</a:t>
            </a:r>
            <a:endParaRPr lang="en-US" altLang="ja-JP" sz="2400" b="1" dirty="0">
              <a:latin typeface="Meiryo UI" panose="020B0604030504040204" pitchFamily="50" charset="-128"/>
              <a:ea typeface="Meiryo UI" panose="020B0604030504040204" pitchFamily="50" charset="-128"/>
            </a:endParaRPr>
          </a:p>
        </p:txBody>
      </p:sp>
      <p:graphicFrame>
        <p:nvGraphicFramePr>
          <p:cNvPr id="7" name="グラフ 6">
            <a:extLst>
              <a:ext uri="{FF2B5EF4-FFF2-40B4-BE49-F238E27FC236}">
                <a16:creationId xmlns:a16="http://schemas.microsoft.com/office/drawing/2014/main" id="{E020BB83-0A5A-4F6F-B88A-0FDCFF4C31C8}"/>
              </a:ext>
            </a:extLst>
          </p:cNvPr>
          <p:cNvGraphicFramePr>
            <a:graphicFrameLocks/>
          </p:cNvGraphicFramePr>
          <p:nvPr>
            <p:extLst>
              <p:ext uri="{D42A27DB-BD31-4B8C-83A1-F6EECF244321}">
                <p14:modId xmlns:p14="http://schemas.microsoft.com/office/powerpoint/2010/main" val="3036725887"/>
              </p:ext>
            </p:extLst>
          </p:nvPr>
        </p:nvGraphicFramePr>
        <p:xfrm>
          <a:off x="-1" y="3839196"/>
          <a:ext cx="9766727" cy="3003177"/>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42902229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 name="スライド番号プレースホルダー 3">
            <a:extLst>
              <a:ext uri="{FF2B5EF4-FFF2-40B4-BE49-F238E27FC236}">
                <a16:creationId xmlns:a16="http://schemas.microsoft.com/office/drawing/2014/main" id="{8537117C-0A37-4387-89BE-51510082BF6F}"/>
              </a:ext>
            </a:extLst>
          </p:cNvPr>
          <p:cNvSpPr>
            <a:spLocks noGrp="1"/>
          </p:cNvSpPr>
          <p:nvPr>
            <p:ph type="sldNum" sz="quarter" idx="12"/>
          </p:nvPr>
        </p:nvSpPr>
        <p:spPr>
          <a:xfrm>
            <a:off x="7380411" y="6575320"/>
            <a:ext cx="2268061" cy="358279"/>
          </a:xfrm>
        </p:spPr>
        <p:txBody>
          <a:bodyPr/>
          <a:lstStyle/>
          <a:p>
            <a:pPr>
              <a:defRPr/>
            </a:pPr>
            <a:r>
              <a:rPr lang="en-US" altLang="ja-JP" dirty="0" smtClean="0">
                <a:solidFill>
                  <a:prstClr val="black">
                    <a:tint val="75000"/>
                  </a:prstClr>
                </a:solidFill>
                <a:latin typeface="+mn-ea"/>
              </a:rPr>
              <a:t>12</a:t>
            </a:r>
            <a:endParaRPr kumimoji="1" lang="ja-JP" altLang="en-US" dirty="0">
              <a:solidFill>
                <a:prstClr val="black">
                  <a:tint val="75000"/>
                </a:prstClr>
              </a:solidFill>
              <a:latin typeface="+mn-ea"/>
            </a:endParaRPr>
          </a:p>
        </p:txBody>
      </p:sp>
      <p:graphicFrame>
        <p:nvGraphicFramePr>
          <p:cNvPr id="3" name="表 2"/>
          <p:cNvGraphicFramePr>
            <a:graphicFrameLocks noGrp="1"/>
          </p:cNvGraphicFramePr>
          <p:nvPr>
            <p:extLst>
              <p:ext uri="{D42A27DB-BD31-4B8C-83A1-F6EECF244321}">
                <p14:modId xmlns:p14="http://schemas.microsoft.com/office/powerpoint/2010/main" val="2997546106"/>
              </p:ext>
            </p:extLst>
          </p:nvPr>
        </p:nvGraphicFramePr>
        <p:xfrm>
          <a:off x="126055" y="501972"/>
          <a:ext cx="9264492" cy="3360998"/>
        </p:xfrm>
        <a:graphic>
          <a:graphicData uri="http://schemas.openxmlformats.org/drawingml/2006/table">
            <a:tbl>
              <a:tblPr firstRow="1" bandRow="1">
                <a:tableStyleId>{5C22544A-7EE6-4342-B048-85BDC9FD1C3A}</a:tableStyleId>
              </a:tblPr>
              <a:tblGrid>
                <a:gridCol w="214273">
                  <a:extLst>
                    <a:ext uri="{9D8B030D-6E8A-4147-A177-3AD203B41FA5}">
                      <a16:colId xmlns:a16="http://schemas.microsoft.com/office/drawing/2014/main" val="897722632"/>
                    </a:ext>
                  </a:extLst>
                </a:gridCol>
                <a:gridCol w="3520571">
                  <a:extLst>
                    <a:ext uri="{9D8B030D-6E8A-4147-A177-3AD203B41FA5}">
                      <a16:colId xmlns:a16="http://schemas.microsoft.com/office/drawing/2014/main" val="1624404869"/>
                    </a:ext>
                  </a:extLst>
                </a:gridCol>
                <a:gridCol w="448701">
                  <a:extLst>
                    <a:ext uri="{9D8B030D-6E8A-4147-A177-3AD203B41FA5}">
                      <a16:colId xmlns:a16="http://schemas.microsoft.com/office/drawing/2014/main" val="2178782984"/>
                    </a:ext>
                  </a:extLst>
                </a:gridCol>
                <a:gridCol w="448701">
                  <a:extLst>
                    <a:ext uri="{9D8B030D-6E8A-4147-A177-3AD203B41FA5}">
                      <a16:colId xmlns:a16="http://schemas.microsoft.com/office/drawing/2014/main" val="300635064"/>
                    </a:ext>
                  </a:extLst>
                </a:gridCol>
                <a:gridCol w="214273">
                  <a:extLst>
                    <a:ext uri="{9D8B030D-6E8A-4147-A177-3AD203B41FA5}">
                      <a16:colId xmlns:a16="http://schemas.microsoft.com/office/drawing/2014/main" val="1573169666"/>
                    </a:ext>
                  </a:extLst>
                </a:gridCol>
                <a:gridCol w="3520571">
                  <a:extLst>
                    <a:ext uri="{9D8B030D-6E8A-4147-A177-3AD203B41FA5}">
                      <a16:colId xmlns:a16="http://schemas.microsoft.com/office/drawing/2014/main" val="303702360"/>
                    </a:ext>
                  </a:extLst>
                </a:gridCol>
                <a:gridCol w="448701">
                  <a:extLst>
                    <a:ext uri="{9D8B030D-6E8A-4147-A177-3AD203B41FA5}">
                      <a16:colId xmlns:a16="http://schemas.microsoft.com/office/drawing/2014/main" val="3731451585"/>
                    </a:ext>
                  </a:extLst>
                </a:gridCol>
                <a:gridCol w="448701">
                  <a:extLst>
                    <a:ext uri="{9D8B030D-6E8A-4147-A177-3AD203B41FA5}">
                      <a16:colId xmlns:a16="http://schemas.microsoft.com/office/drawing/2014/main" val="3177399367"/>
                    </a:ext>
                  </a:extLst>
                </a:gridCol>
              </a:tblGrid>
              <a:tr h="225030">
                <a:tc>
                  <a:txBody>
                    <a:bodyPr/>
                    <a:lstStyle/>
                    <a:p>
                      <a:pPr algn="ctr"/>
                      <a:endParaRPr kumimoji="1" lang="ja-JP" altLang="en-US" sz="900" dirty="0">
                        <a:latin typeface="+mn-ea"/>
                        <a:ea typeface="+mn-ea"/>
                      </a:endParaRPr>
                    </a:p>
                  </a:txBody>
                  <a:tcPr marL="89726" marR="89726" marT="44863" marB="44863" anchor="ctr"/>
                </a:tc>
                <a:tc>
                  <a:txBody>
                    <a:bodyPr/>
                    <a:lstStyle/>
                    <a:p>
                      <a:pPr algn="ctr"/>
                      <a:r>
                        <a:rPr kumimoji="1" lang="ja-JP" altLang="en-US" sz="900" dirty="0">
                          <a:latin typeface="+mn-ea"/>
                          <a:ea typeface="+mn-ea"/>
                        </a:rPr>
                        <a:t>評価指標</a:t>
                      </a:r>
                    </a:p>
                  </a:txBody>
                  <a:tcPr marL="89726" marR="89726" marT="44863" marB="44863"/>
                </a:tc>
                <a:tc>
                  <a:txBody>
                    <a:bodyPr/>
                    <a:lstStyle/>
                    <a:p>
                      <a:pPr algn="ctr"/>
                      <a:r>
                        <a:rPr kumimoji="1" lang="ja-JP" altLang="en-US" sz="900" dirty="0">
                          <a:latin typeface="+mn-ea"/>
                          <a:ea typeface="+mn-ea"/>
                        </a:rPr>
                        <a:t>得点</a:t>
                      </a:r>
                    </a:p>
                  </a:txBody>
                  <a:tcPr marL="89726" marR="89726" marT="44863" marB="44863" anchor="ctr"/>
                </a:tc>
                <a:tc>
                  <a:txBody>
                    <a:bodyPr/>
                    <a:lstStyle/>
                    <a:p>
                      <a:pPr algn="ctr"/>
                      <a:r>
                        <a:rPr kumimoji="1" lang="ja-JP" altLang="en-US" sz="900" dirty="0">
                          <a:latin typeface="+mn-ea"/>
                          <a:ea typeface="+mn-ea"/>
                        </a:rPr>
                        <a:t>平均</a:t>
                      </a:r>
                    </a:p>
                  </a:txBody>
                  <a:tcPr marL="89726" marR="89726" marT="44863" marB="44863" anchor="ctr"/>
                </a:tc>
                <a:tc>
                  <a:txBody>
                    <a:bodyPr/>
                    <a:lstStyle/>
                    <a:p>
                      <a:pPr algn="ctr"/>
                      <a:endParaRPr kumimoji="1" lang="ja-JP" altLang="en-US" sz="900" dirty="0">
                        <a:latin typeface="+mn-ea"/>
                        <a:ea typeface="+mn-ea"/>
                      </a:endParaRPr>
                    </a:p>
                  </a:txBody>
                  <a:tcPr marL="89726" marR="89726" marT="44863" marB="44863"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900" dirty="0">
                          <a:latin typeface="+mn-ea"/>
                          <a:ea typeface="+mn-ea"/>
                        </a:rPr>
                        <a:t>評価指標</a:t>
                      </a:r>
                    </a:p>
                  </a:txBody>
                  <a:tcPr marL="89726" marR="89726" marT="44863" marB="44863" anchor="ctr"/>
                </a:tc>
                <a:tc>
                  <a:txBody>
                    <a:bodyPr/>
                    <a:lstStyle/>
                    <a:p>
                      <a:pPr algn="ctr"/>
                      <a:r>
                        <a:rPr kumimoji="1" lang="ja-JP" altLang="en-US" sz="900" dirty="0">
                          <a:latin typeface="+mn-ea"/>
                          <a:ea typeface="+mn-ea"/>
                        </a:rPr>
                        <a:t>得点</a:t>
                      </a:r>
                    </a:p>
                  </a:txBody>
                  <a:tcPr marL="89726" marR="89726" marT="44863" marB="44863" anchor="ctr"/>
                </a:tc>
                <a:tc>
                  <a:txBody>
                    <a:bodyPr/>
                    <a:lstStyle/>
                    <a:p>
                      <a:pPr algn="ctr"/>
                      <a:r>
                        <a:rPr kumimoji="1" lang="ja-JP" altLang="en-US" sz="900" dirty="0">
                          <a:latin typeface="+mn-ea"/>
                          <a:ea typeface="+mn-ea"/>
                        </a:rPr>
                        <a:t>平均</a:t>
                      </a:r>
                    </a:p>
                  </a:txBody>
                  <a:tcPr marL="89726" marR="89726" marT="44863" marB="44863" anchor="ctr"/>
                </a:tc>
                <a:extLst>
                  <a:ext uri="{0D108BD9-81ED-4DB2-BD59-A6C34878D82A}">
                    <a16:rowId xmlns:a16="http://schemas.microsoft.com/office/drawing/2014/main" val="2535473127"/>
                  </a:ext>
                </a:extLst>
              </a:tr>
              <a:tr h="224314">
                <a:tc gridSpan="8">
                  <a:txBody>
                    <a:bodyPr/>
                    <a:lstStyle/>
                    <a:p>
                      <a:pPr marL="0" marR="0" indent="0" algn="l" defTabSz="917509" rtl="0" eaLnBrk="1" fontAlgn="auto" latinLnBrk="0" hangingPunct="1">
                        <a:lnSpc>
                          <a:spcPct val="100000"/>
                        </a:lnSpc>
                        <a:spcBef>
                          <a:spcPts val="0"/>
                        </a:spcBef>
                        <a:spcAft>
                          <a:spcPts val="0"/>
                        </a:spcAft>
                        <a:buClrTx/>
                        <a:buSzTx/>
                        <a:buFontTx/>
                        <a:buNone/>
                        <a:tabLst/>
                        <a:defRPr/>
                      </a:pPr>
                      <a:r>
                        <a:rPr lang="ja-JP" altLang="en-US" sz="900" b="0" i="0" u="none" strike="noStrike" dirty="0">
                          <a:solidFill>
                            <a:schemeClr val="tx1"/>
                          </a:solidFill>
                          <a:effectLst/>
                          <a:latin typeface="+mn-ea"/>
                          <a:ea typeface="+mn-ea"/>
                        </a:rPr>
                        <a:t>①地域ケア会議に関し、自立支援、重度化防止等に資するものとなるよう市町村への研修事業やアドバイザー派遣事業等を行っているか。</a:t>
                      </a:r>
                      <a:endParaRPr lang="en-US" altLang="ja-JP" sz="900" b="0" i="0" u="none" strike="noStrike" dirty="0">
                        <a:solidFill>
                          <a:schemeClr val="tx1"/>
                        </a:solidFill>
                        <a:effectLst/>
                        <a:latin typeface="+mn-ea"/>
                        <a:ea typeface="+mn-ea"/>
                      </a:endParaRPr>
                    </a:p>
                  </a:txBody>
                  <a:tcPr marL="89726" marR="89726" marT="44863" marB="44863"/>
                </a:tc>
                <a:tc hMerge="1">
                  <a:txBody>
                    <a:bodyPr/>
                    <a:lstStyle/>
                    <a:p>
                      <a:pPr marL="0" marR="0" indent="0" algn="l" defTabSz="917509" rtl="0" eaLnBrk="1" fontAlgn="auto" latinLnBrk="0" hangingPunct="1">
                        <a:lnSpc>
                          <a:spcPct val="100000"/>
                        </a:lnSpc>
                        <a:spcBef>
                          <a:spcPts val="0"/>
                        </a:spcBef>
                        <a:spcAft>
                          <a:spcPts val="0"/>
                        </a:spcAft>
                        <a:buClrTx/>
                        <a:buSzTx/>
                        <a:buFontTx/>
                        <a:buNone/>
                        <a:tabLst/>
                        <a:defRPr/>
                      </a:pPr>
                      <a:endParaRPr kumimoji="1" lang="en-US" altLang="ja-JP" sz="1000" b="0" dirty="0">
                        <a:solidFill>
                          <a:schemeClr val="tx1"/>
                        </a:solidFill>
                      </a:endParaRPr>
                    </a:p>
                  </a:txBody>
                  <a:tcPr/>
                </a:tc>
                <a:tc hMerge="1">
                  <a:txBody>
                    <a:bodyPr/>
                    <a:lstStyle/>
                    <a:p>
                      <a:endParaRPr kumimoji="1" lang="ja-JP" altLang="en-US"/>
                    </a:p>
                  </a:txBody>
                  <a:tcPr/>
                </a:tc>
                <a:tc hMerge="1">
                  <a:txBody>
                    <a:bodyPr/>
                    <a:lstStyle/>
                    <a:p>
                      <a:pPr algn="ctr"/>
                      <a:endParaRPr kumimoji="1" lang="ja-JP" altLang="en-US" sz="1000" dirty="0">
                        <a:latin typeface="+mn-ea"/>
                        <a:ea typeface="+mn-ea"/>
                      </a:endParaRPr>
                    </a:p>
                  </a:txBody>
                  <a:tcPr anchor="ctr"/>
                </a:tc>
                <a:tc hMerge="1">
                  <a:txBody>
                    <a:bodyPr/>
                    <a:lstStyle/>
                    <a:p>
                      <a:pPr marL="0" marR="0" indent="0" algn="l" defTabSz="917509" rtl="0" eaLnBrk="1" fontAlgn="auto" latinLnBrk="0" hangingPunct="1">
                        <a:lnSpc>
                          <a:spcPct val="100000"/>
                        </a:lnSpc>
                        <a:spcBef>
                          <a:spcPts val="0"/>
                        </a:spcBef>
                        <a:spcAft>
                          <a:spcPts val="0"/>
                        </a:spcAft>
                        <a:buClrTx/>
                        <a:buSzTx/>
                        <a:buFontTx/>
                        <a:buNone/>
                        <a:tabLst/>
                        <a:defRPr/>
                      </a:pPr>
                      <a:endParaRPr lang="en-US" altLang="ja-JP" sz="1100" b="0" i="0" u="none" strike="noStrike" dirty="0">
                        <a:solidFill>
                          <a:schemeClr val="tx1"/>
                        </a:solidFill>
                        <a:effectLst/>
                        <a:latin typeface="ＭＳ Ｐゴシック"/>
                      </a:endParaRPr>
                    </a:p>
                  </a:txBody>
                  <a:tcPr/>
                </a:tc>
                <a:tc hMerge="1">
                  <a:txBody>
                    <a:bodyPr/>
                    <a:lstStyle/>
                    <a:p>
                      <a:pPr marL="0" marR="0" indent="0" algn="l" defTabSz="917509" rtl="0" eaLnBrk="1" fontAlgn="auto" latinLnBrk="0" hangingPunct="1">
                        <a:lnSpc>
                          <a:spcPct val="100000"/>
                        </a:lnSpc>
                        <a:spcBef>
                          <a:spcPts val="0"/>
                        </a:spcBef>
                        <a:spcAft>
                          <a:spcPts val="0"/>
                        </a:spcAft>
                        <a:buClrTx/>
                        <a:buSzTx/>
                        <a:buFontTx/>
                        <a:buNone/>
                        <a:tabLst/>
                        <a:defRPr/>
                      </a:pPr>
                      <a:endParaRPr lang="en-US" altLang="ja-JP" sz="1100" b="0" i="0" u="none" strike="noStrike" dirty="0">
                        <a:solidFill>
                          <a:schemeClr val="tx1"/>
                        </a:solidFill>
                        <a:effectLst/>
                        <a:latin typeface="ＭＳ Ｐゴシック"/>
                      </a:endParaRPr>
                    </a:p>
                  </a:txBody>
                  <a:tcPr/>
                </a:tc>
                <a:tc hMerge="1">
                  <a:txBody>
                    <a:bodyPr/>
                    <a:lstStyle/>
                    <a:p>
                      <a:pPr marL="0" marR="0" indent="0" algn="l" defTabSz="917509" rtl="0" eaLnBrk="1" fontAlgn="auto" latinLnBrk="0" hangingPunct="1">
                        <a:lnSpc>
                          <a:spcPct val="100000"/>
                        </a:lnSpc>
                        <a:spcBef>
                          <a:spcPts val="0"/>
                        </a:spcBef>
                        <a:spcAft>
                          <a:spcPts val="0"/>
                        </a:spcAft>
                        <a:buClrTx/>
                        <a:buSzTx/>
                        <a:buFontTx/>
                        <a:buNone/>
                        <a:tabLst/>
                        <a:defRPr/>
                      </a:pPr>
                      <a:endParaRPr lang="en-US" altLang="ja-JP" sz="1100" b="0" i="0" u="none" strike="noStrike" dirty="0">
                        <a:solidFill>
                          <a:schemeClr val="tx1"/>
                        </a:solidFill>
                        <a:effectLst/>
                        <a:latin typeface="ＭＳ Ｐゴシック"/>
                      </a:endParaRPr>
                    </a:p>
                  </a:txBody>
                  <a:tcPr/>
                </a:tc>
                <a:tc hMerge="1">
                  <a:txBody>
                    <a:bodyPr/>
                    <a:lstStyle/>
                    <a:p>
                      <a:pPr marL="0" marR="0" indent="0" algn="l" defTabSz="917509" rtl="0" eaLnBrk="1" fontAlgn="auto" latinLnBrk="0" hangingPunct="1">
                        <a:lnSpc>
                          <a:spcPct val="100000"/>
                        </a:lnSpc>
                        <a:spcBef>
                          <a:spcPts val="0"/>
                        </a:spcBef>
                        <a:spcAft>
                          <a:spcPts val="0"/>
                        </a:spcAft>
                        <a:buClrTx/>
                        <a:buSzTx/>
                        <a:buFontTx/>
                        <a:buNone/>
                        <a:tabLst/>
                        <a:defRPr/>
                      </a:pPr>
                      <a:endParaRPr lang="en-US" altLang="ja-JP" sz="1100" b="0" i="0" u="none" strike="noStrike" dirty="0">
                        <a:solidFill>
                          <a:schemeClr val="tx1"/>
                        </a:solidFill>
                        <a:effectLst/>
                        <a:latin typeface="ＭＳ Ｐゴシック"/>
                      </a:endParaRPr>
                    </a:p>
                  </a:txBody>
                  <a:tcPr/>
                </a:tc>
                <a:extLst>
                  <a:ext uri="{0D108BD9-81ED-4DB2-BD59-A6C34878D82A}">
                    <a16:rowId xmlns:a16="http://schemas.microsoft.com/office/drawing/2014/main" val="933404504"/>
                  </a:ext>
                </a:extLst>
              </a:tr>
              <a:tr h="358902">
                <a:tc>
                  <a:txBody>
                    <a:bodyPr/>
                    <a:lstStyle/>
                    <a:p>
                      <a:pPr algn="ctr"/>
                      <a:r>
                        <a:rPr kumimoji="1" lang="ja-JP" altLang="en-US" sz="900" dirty="0">
                          <a:latin typeface="+mn-ea"/>
                          <a:ea typeface="+mn-ea"/>
                        </a:rPr>
                        <a:t>ア</a:t>
                      </a:r>
                    </a:p>
                  </a:txBody>
                  <a:tcPr marL="89726" marR="89726" marT="44863" marB="44863" anchor="ctr"/>
                </a:tc>
                <a:tc>
                  <a:txBody>
                    <a:bodyPr/>
                    <a:lstStyle/>
                    <a:p>
                      <a:pPr marL="0" marR="0" indent="-482600" algn="l" defTabSz="917509" rtl="0" eaLnBrk="1" fontAlgn="auto" latinLnBrk="0" hangingPunct="1">
                        <a:lnSpc>
                          <a:spcPct val="100000"/>
                        </a:lnSpc>
                        <a:spcBef>
                          <a:spcPts val="0"/>
                        </a:spcBef>
                        <a:spcAft>
                          <a:spcPts val="0"/>
                        </a:spcAft>
                        <a:buClrTx/>
                        <a:buSzTx/>
                        <a:buFontTx/>
                        <a:buNone/>
                        <a:tabLst/>
                        <a:defRPr/>
                      </a:pPr>
                      <a:r>
                        <a:rPr lang="ja-JP" altLang="en-US" sz="900" b="0" i="0" u="none" strike="noStrike" dirty="0">
                          <a:solidFill>
                            <a:schemeClr val="tx1"/>
                          </a:solidFill>
                          <a:effectLst/>
                          <a:latin typeface="+mn-ea"/>
                          <a:ea typeface="+mn-ea"/>
                        </a:rPr>
                        <a:t>市町村、地域包括支援センターの管理職・管理者に対して研修会等を実施している。</a:t>
                      </a:r>
                      <a:endParaRPr lang="en-US" altLang="ja-JP" sz="900" b="0" i="0" u="none" strike="noStrike" dirty="0">
                        <a:solidFill>
                          <a:schemeClr val="tx1"/>
                        </a:solidFill>
                        <a:effectLst/>
                        <a:latin typeface="+mn-ea"/>
                        <a:ea typeface="+mn-ea"/>
                      </a:endParaRPr>
                    </a:p>
                  </a:txBody>
                  <a:tcPr marL="89726" marR="89726" marT="44863" marB="44863" anchor="ctr"/>
                </a:tc>
                <a:tc>
                  <a:txBody>
                    <a:bodyPr/>
                    <a:lstStyle/>
                    <a:p>
                      <a:pPr algn="ctr"/>
                      <a:r>
                        <a:rPr kumimoji="1" lang="en-US" altLang="ja-JP" sz="900" dirty="0">
                          <a:latin typeface="+mn-ea"/>
                          <a:ea typeface="+mn-ea"/>
                        </a:rPr>
                        <a:t>5</a:t>
                      </a:r>
                      <a:endParaRPr kumimoji="1" lang="ja-JP" altLang="en-US" sz="900" dirty="0">
                        <a:latin typeface="+mn-ea"/>
                        <a:ea typeface="+mn-ea"/>
                      </a:endParaRPr>
                    </a:p>
                  </a:txBody>
                  <a:tcPr marL="89726" marR="89726" marT="44863" marB="44863" anchor="ctr"/>
                </a:tc>
                <a:tc>
                  <a:txBody>
                    <a:bodyPr/>
                    <a:lstStyle/>
                    <a:p>
                      <a:pPr algn="ctr"/>
                      <a:r>
                        <a:rPr kumimoji="1" lang="en-US" altLang="ja-JP" sz="900" dirty="0">
                          <a:latin typeface="+mn-ea"/>
                          <a:ea typeface="+mn-ea"/>
                        </a:rPr>
                        <a:t>4.7</a:t>
                      </a:r>
                      <a:endParaRPr kumimoji="1" lang="ja-JP" altLang="en-US" sz="900" dirty="0">
                        <a:latin typeface="+mn-ea"/>
                        <a:ea typeface="+mn-ea"/>
                      </a:endParaRPr>
                    </a:p>
                  </a:txBody>
                  <a:tcPr marL="89726" marR="89726" marT="44863" marB="44863" anchor="ctr"/>
                </a:tc>
                <a:tc>
                  <a:txBody>
                    <a:bodyPr/>
                    <a:lstStyle/>
                    <a:p>
                      <a:pPr algn="ctr"/>
                      <a:r>
                        <a:rPr kumimoji="1" lang="ja-JP" altLang="en-US" sz="900" dirty="0">
                          <a:latin typeface="+mn-ea"/>
                          <a:ea typeface="+mn-ea"/>
                        </a:rPr>
                        <a:t>オ</a:t>
                      </a:r>
                    </a:p>
                  </a:txBody>
                  <a:tcPr marL="89726" marR="89726" marT="44863" marB="44863" anchor="ctr"/>
                </a:tc>
                <a:tc>
                  <a:txBody>
                    <a:bodyPr/>
                    <a:lstStyle/>
                    <a:p>
                      <a:pPr marL="0" marR="0" indent="0" algn="l" defTabSz="917509" rtl="0" eaLnBrk="1" fontAlgn="auto" latinLnBrk="0" hangingPunct="1">
                        <a:lnSpc>
                          <a:spcPct val="100000"/>
                        </a:lnSpc>
                        <a:spcBef>
                          <a:spcPts val="0"/>
                        </a:spcBef>
                        <a:spcAft>
                          <a:spcPts val="0"/>
                        </a:spcAft>
                        <a:buClrTx/>
                        <a:buSzTx/>
                        <a:buFontTx/>
                        <a:buNone/>
                        <a:tabLst/>
                        <a:defRPr/>
                      </a:pPr>
                      <a:r>
                        <a:rPr lang="ja-JP" altLang="en-US" sz="900" b="0" i="0" u="none" strike="noStrike" dirty="0">
                          <a:solidFill>
                            <a:schemeClr val="tx1"/>
                          </a:solidFill>
                          <a:effectLst/>
                          <a:latin typeface="+mn-ea"/>
                          <a:ea typeface="+mn-ea"/>
                        </a:rPr>
                        <a:t>都道府県医師会等関係団体と協力して、郡市区医師会等関係団体の担当者に対して研修会等を実施している。</a:t>
                      </a:r>
                      <a:endParaRPr lang="en-US" altLang="ja-JP" sz="900" b="0" i="0" u="none" strike="noStrike" dirty="0">
                        <a:solidFill>
                          <a:schemeClr val="tx1"/>
                        </a:solidFill>
                        <a:effectLst/>
                        <a:latin typeface="+mn-ea"/>
                        <a:ea typeface="+mn-ea"/>
                      </a:endParaRPr>
                    </a:p>
                  </a:txBody>
                  <a:tcPr marL="89726" marR="89726" marT="44863" marB="44863"/>
                </a:tc>
                <a:tc>
                  <a:txBody>
                    <a:bodyPr/>
                    <a:lstStyle/>
                    <a:p>
                      <a:pPr algn="ctr"/>
                      <a:r>
                        <a:rPr kumimoji="1" lang="en-US" altLang="ja-JP" sz="900" dirty="0">
                          <a:latin typeface="+mn-ea"/>
                          <a:ea typeface="+mn-ea"/>
                        </a:rPr>
                        <a:t>5</a:t>
                      </a:r>
                    </a:p>
                  </a:txBody>
                  <a:tcPr marL="89726" marR="89726" marT="44863" marB="44863" anchor="ctr"/>
                </a:tc>
                <a:tc>
                  <a:txBody>
                    <a:bodyPr/>
                    <a:lstStyle/>
                    <a:p>
                      <a:pPr algn="ctr"/>
                      <a:r>
                        <a:rPr kumimoji="1" lang="en-US" altLang="ja-JP" sz="900" dirty="0">
                          <a:latin typeface="+mn-ea"/>
                          <a:ea typeface="+mn-ea"/>
                        </a:rPr>
                        <a:t>4.3</a:t>
                      </a:r>
                    </a:p>
                  </a:txBody>
                  <a:tcPr marL="89726" marR="89726" marT="44863" marB="44863" anchor="ctr"/>
                </a:tc>
                <a:extLst>
                  <a:ext uri="{0D108BD9-81ED-4DB2-BD59-A6C34878D82A}">
                    <a16:rowId xmlns:a16="http://schemas.microsoft.com/office/drawing/2014/main" val="399234344"/>
                  </a:ext>
                </a:extLst>
              </a:tr>
              <a:tr h="358902">
                <a:tc>
                  <a:txBody>
                    <a:bodyPr/>
                    <a:lstStyle/>
                    <a:p>
                      <a:pPr algn="ctr"/>
                      <a:r>
                        <a:rPr kumimoji="1" lang="ja-JP" altLang="en-US" sz="900" dirty="0">
                          <a:latin typeface="+mn-ea"/>
                          <a:ea typeface="+mn-ea"/>
                        </a:rPr>
                        <a:t>イ</a:t>
                      </a:r>
                    </a:p>
                  </a:txBody>
                  <a:tcPr marL="89726" marR="89726" marT="44863" marB="44863" anchor="ctr"/>
                </a:tc>
                <a:tc>
                  <a:txBody>
                    <a:bodyPr/>
                    <a:lstStyle/>
                    <a:p>
                      <a:pPr marL="0" marR="0" indent="-457200" algn="l" defTabSz="917509" rtl="0" eaLnBrk="1" fontAlgn="auto" latinLnBrk="0" hangingPunct="1">
                        <a:lnSpc>
                          <a:spcPct val="100000"/>
                        </a:lnSpc>
                        <a:spcBef>
                          <a:spcPts val="0"/>
                        </a:spcBef>
                        <a:spcAft>
                          <a:spcPts val="0"/>
                        </a:spcAft>
                        <a:buClrTx/>
                        <a:buSzTx/>
                        <a:buFontTx/>
                        <a:buNone/>
                        <a:tabLst/>
                        <a:defRPr/>
                      </a:pPr>
                      <a:r>
                        <a:rPr lang="ja-JP" altLang="en-US" sz="900" b="0" i="0" u="none" strike="noStrike" dirty="0">
                          <a:solidFill>
                            <a:schemeClr val="tx1"/>
                          </a:solidFill>
                          <a:effectLst/>
                          <a:latin typeface="ＭＳ Ｐゴシック"/>
                        </a:rPr>
                        <a:t>都道府県医師会等関係団体と協力して、郡市区医師会等関係団体の管理職・管理者に対して研修会等を実施している。</a:t>
                      </a:r>
                      <a:endParaRPr lang="en-US" altLang="ja-JP" sz="900" b="0" i="0" u="none" strike="noStrike" dirty="0">
                        <a:solidFill>
                          <a:schemeClr val="tx1"/>
                        </a:solidFill>
                        <a:effectLst/>
                        <a:latin typeface="ＭＳ Ｐゴシック"/>
                      </a:endParaRPr>
                    </a:p>
                  </a:txBody>
                  <a:tcPr marL="89726" marR="89726" marT="44863" marB="44863" anchor="ctr"/>
                </a:tc>
                <a:tc>
                  <a:txBody>
                    <a:bodyPr/>
                    <a:lstStyle/>
                    <a:p>
                      <a:pPr algn="ctr"/>
                      <a:r>
                        <a:rPr kumimoji="1" lang="en-US" altLang="ja-JP" sz="900" dirty="0">
                          <a:latin typeface="+mn-ea"/>
                          <a:ea typeface="+mn-ea"/>
                        </a:rPr>
                        <a:t>5</a:t>
                      </a:r>
                    </a:p>
                  </a:txBody>
                  <a:tcPr marL="89726" marR="89726" marT="44863" marB="44863" anchor="ctr"/>
                </a:tc>
                <a:tc>
                  <a:txBody>
                    <a:bodyPr/>
                    <a:lstStyle/>
                    <a:p>
                      <a:pPr algn="ctr"/>
                      <a:r>
                        <a:rPr kumimoji="1" lang="en-US" altLang="ja-JP" sz="900" dirty="0">
                          <a:latin typeface="+mn-ea"/>
                          <a:ea typeface="+mn-ea"/>
                        </a:rPr>
                        <a:t>3.4</a:t>
                      </a:r>
                    </a:p>
                  </a:txBody>
                  <a:tcPr marL="89726" marR="89726" marT="44863" marB="44863" anchor="ctr"/>
                </a:tc>
                <a:tc>
                  <a:txBody>
                    <a:bodyPr/>
                    <a:lstStyle/>
                    <a:p>
                      <a:pPr algn="ctr"/>
                      <a:r>
                        <a:rPr kumimoji="1" lang="ja-JP" altLang="en-US" sz="900" dirty="0">
                          <a:latin typeface="+mn-ea"/>
                          <a:ea typeface="+mn-ea"/>
                        </a:rPr>
                        <a:t>カ</a:t>
                      </a:r>
                    </a:p>
                  </a:txBody>
                  <a:tcPr marL="89726" marR="89726" marT="44863" marB="44863" anchor="ctr"/>
                </a:tc>
                <a:tc>
                  <a:txBody>
                    <a:bodyPr/>
                    <a:lstStyle/>
                    <a:p>
                      <a:pPr marL="0" marR="0" indent="0" algn="l" defTabSz="917509" rtl="0" eaLnBrk="1" fontAlgn="auto" latinLnBrk="0" hangingPunct="1">
                        <a:lnSpc>
                          <a:spcPct val="100000"/>
                        </a:lnSpc>
                        <a:spcBef>
                          <a:spcPts val="0"/>
                        </a:spcBef>
                        <a:spcAft>
                          <a:spcPts val="0"/>
                        </a:spcAft>
                        <a:buClrTx/>
                        <a:buSzTx/>
                        <a:buFontTx/>
                        <a:buNone/>
                        <a:tabLst/>
                        <a:defRPr/>
                      </a:pPr>
                      <a:r>
                        <a:rPr lang="ja-JP" altLang="en-US" sz="900" b="0" i="0" u="none" strike="noStrike" dirty="0">
                          <a:solidFill>
                            <a:schemeClr val="tx1"/>
                          </a:solidFill>
                          <a:effectLst/>
                          <a:latin typeface="+mn-ea"/>
                          <a:ea typeface="+mn-ea"/>
                        </a:rPr>
                        <a:t>介護関係者等の担当者に対して研修会等を実施している。</a:t>
                      </a:r>
                    </a:p>
                  </a:txBody>
                  <a:tcPr marL="89726" marR="89726" marT="44863" marB="44863" anchor="ctr"/>
                </a:tc>
                <a:tc>
                  <a:txBody>
                    <a:bodyPr/>
                    <a:lstStyle/>
                    <a:p>
                      <a:pPr algn="ctr"/>
                      <a:r>
                        <a:rPr kumimoji="1" lang="en-US" altLang="ja-JP" sz="900" dirty="0">
                          <a:latin typeface="+mn-ea"/>
                          <a:ea typeface="+mn-ea"/>
                        </a:rPr>
                        <a:t>5</a:t>
                      </a:r>
                      <a:endParaRPr kumimoji="1" lang="ja-JP" altLang="en-US" sz="900" dirty="0">
                        <a:latin typeface="+mn-ea"/>
                        <a:ea typeface="+mn-ea"/>
                      </a:endParaRPr>
                    </a:p>
                  </a:txBody>
                  <a:tcPr marL="89726" marR="89726" marT="44863" marB="44863" anchor="ctr"/>
                </a:tc>
                <a:tc>
                  <a:txBody>
                    <a:bodyPr/>
                    <a:lstStyle/>
                    <a:p>
                      <a:pPr algn="ctr"/>
                      <a:r>
                        <a:rPr kumimoji="1" lang="en-US" altLang="ja-JP" sz="900" dirty="0">
                          <a:latin typeface="+mn-ea"/>
                          <a:ea typeface="+mn-ea"/>
                        </a:rPr>
                        <a:t>4.8</a:t>
                      </a:r>
                      <a:endParaRPr kumimoji="1" lang="ja-JP" altLang="en-US" sz="900" dirty="0">
                        <a:latin typeface="+mn-ea"/>
                        <a:ea typeface="+mn-ea"/>
                      </a:endParaRPr>
                    </a:p>
                  </a:txBody>
                  <a:tcPr marL="89726" marR="89726" marT="44863" marB="44863" anchor="ctr"/>
                </a:tc>
                <a:extLst>
                  <a:ext uri="{0D108BD9-81ED-4DB2-BD59-A6C34878D82A}">
                    <a16:rowId xmlns:a16="http://schemas.microsoft.com/office/drawing/2014/main" val="4219815525"/>
                  </a:ext>
                </a:extLst>
              </a:tr>
              <a:tr h="224314">
                <a:tc>
                  <a:txBody>
                    <a:bodyPr/>
                    <a:lstStyle/>
                    <a:p>
                      <a:pPr algn="ctr"/>
                      <a:r>
                        <a:rPr kumimoji="1" lang="ja-JP" altLang="en-US" sz="900" dirty="0">
                          <a:latin typeface="+mn-ea"/>
                          <a:ea typeface="+mn-ea"/>
                        </a:rPr>
                        <a:t>ウ</a:t>
                      </a:r>
                    </a:p>
                  </a:txBody>
                  <a:tcPr marL="89726" marR="89726" marT="44863" marB="44863" anchor="ctr"/>
                </a:tc>
                <a:tc>
                  <a:txBody>
                    <a:bodyPr/>
                    <a:lstStyle/>
                    <a:p>
                      <a:pPr marL="0" marR="0" indent="0" algn="l" defTabSz="917509" rtl="0" eaLnBrk="1" fontAlgn="auto" latinLnBrk="0" hangingPunct="1">
                        <a:lnSpc>
                          <a:spcPct val="100000"/>
                        </a:lnSpc>
                        <a:spcBef>
                          <a:spcPts val="0"/>
                        </a:spcBef>
                        <a:spcAft>
                          <a:spcPts val="0"/>
                        </a:spcAft>
                        <a:buClrTx/>
                        <a:buSzTx/>
                        <a:buFontTx/>
                        <a:buNone/>
                        <a:tabLst/>
                        <a:defRPr/>
                      </a:pPr>
                      <a:r>
                        <a:rPr lang="ja-JP" altLang="en-US" sz="900" b="0" i="0" u="none" strike="noStrike" dirty="0">
                          <a:solidFill>
                            <a:schemeClr val="tx1"/>
                          </a:solidFill>
                          <a:effectLst/>
                          <a:latin typeface="+mn-ea"/>
                          <a:ea typeface="+mn-ea"/>
                        </a:rPr>
                        <a:t>介護関係者等の管理職・管理者に対して研修会等を実施している。</a:t>
                      </a:r>
                      <a:endParaRPr lang="en-US" altLang="ja-JP" sz="900" b="0" i="0" u="none" strike="noStrike" dirty="0">
                        <a:solidFill>
                          <a:schemeClr val="tx1"/>
                        </a:solidFill>
                        <a:effectLst/>
                        <a:latin typeface="+mn-ea"/>
                        <a:ea typeface="+mn-ea"/>
                      </a:endParaRPr>
                    </a:p>
                  </a:txBody>
                  <a:tcPr marL="89726" marR="89726" marT="44863" marB="44863" anchor="ctr"/>
                </a:tc>
                <a:tc>
                  <a:txBody>
                    <a:bodyPr/>
                    <a:lstStyle/>
                    <a:p>
                      <a:pPr algn="ctr"/>
                      <a:r>
                        <a:rPr kumimoji="1" lang="en-US" altLang="ja-JP" sz="900" dirty="0">
                          <a:latin typeface="+mn-ea"/>
                          <a:ea typeface="+mn-ea"/>
                        </a:rPr>
                        <a:t>5</a:t>
                      </a:r>
                      <a:endParaRPr kumimoji="1" lang="ja-JP" altLang="en-US" sz="900" dirty="0">
                        <a:latin typeface="+mn-ea"/>
                        <a:ea typeface="+mn-ea"/>
                      </a:endParaRPr>
                    </a:p>
                  </a:txBody>
                  <a:tcPr marL="89726" marR="89726" marT="44863" marB="44863" anchor="ctr"/>
                </a:tc>
                <a:tc>
                  <a:txBody>
                    <a:bodyPr/>
                    <a:lstStyle/>
                    <a:p>
                      <a:pPr algn="ctr"/>
                      <a:r>
                        <a:rPr kumimoji="1" lang="en-US" altLang="ja-JP" sz="900" dirty="0">
                          <a:latin typeface="+mn-ea"/>
                          <a:ea typeface="+mn-ea"/>
                        </a:rPr>
                        <a:t>4.3</a:t>
                      </a:r>
                      <a:endParaRPr kumimoji="1" lang="ja-JP" altLang="en-US" sz="900" dirty="0">
                        <a:latin typeface="+mn-ea"/>
                        <a:ea typeface="+mn-ea"/>
                      </a:endParaRPr>
                    </a:p>
                  </a:txBody>
                  <a:tcPr marL="89726" marR="89726" marT="44863" marB="44863" anchor="ctr"/>
                </a:tc>
                <a:tc>
                  <a:txBody>
                    <a:bodyPr/>
                    <a:lstStyle/>
                    <a:p>
                      <a:pPr algn="ctr"/>
                      <a:r>
                        <a:rPr kumimoji="1" lang="ja-JP" altLang="en-US" sz="900" dirty="0">
                          <a:latin typeface="+mn-ea"/>
                          <a:ea typeface="+mn-ea"/>
                        </a:rPr>
                        <a:t>キ</a:t>
                      </a:r>
                    </a:p>
                  </a:txBody>
                  <a:tcPr marL="89726" marR="89726" marT="44863" marB="44863" anchor="ctr"/>
                </a:tc>
                <a:tc>
                  <a:txBody>
                    <a:bodyPr/>
                    <a:lstStyle/>
                    <a:p>
                      <a:pPr marL="0" marR="0" indent="0" algn="l" defTabSz="917509" rtl="0" eaLnBrk="1" fontAlgn="auto" latinLnBrk="0" hangingPunct="1">
                        <a:lnSpc>
                          <a:spcPct val="100000"/>
                        </a:lnSpc>
                        <a:spcBef>
                          <a:spcPts val="0"/>
                        </a:spcBef>
                        <a:spcAft>
                          <a:spcPts val="0"/>
                        </a:spcAft>
                        <a:buClrTx/>
                        <a:buSzTx/>
                        <a:buFontTx/>
                        <a:buNone/>
                        <a:tabLst/>
                        <a:defRPr/>
                      </a:pPr>
                      <a:r>
                        <a:rPr kumimoji="1" lang="ja-JP" altLang="en-US" sz="900" b="0" dirty="0">
                          <a:solidFill>
                            <a:schemeClr val="tx1"/>
                          </a:solidFill>
                          <a:latin typeface="+mn-ea"/>
                          <a:ea typeface="+mn-ea"/>
                        </a:rPr>
                        <a:t>市町村へのアドバイザ－派遣事業を実施している。</a:t>
                      </a:r>
                      <a:endParaRPr kumimoji="1" lang="en-US" altLang="ja-JP" sz="900" b="0" dirty="0">
                        <a:solidFill>
                          <a:schemeClr val="tx1"/>
                        </a:solidFill>
                        <a:latin typeface="+mn-ea"/>
                        <a:ea typeface="+mn-ea"/>
                      </a:endParaRPr>
                    </a:p>
                  </a:txBody>
                  <a:tcPr marL="89726" marR="89726" marT="44863" marB="44863" anchor="ctr"/>
                </a:tc>
                <a:tc>
                  <a:txBody>
                    <a:bodyPr/>
                    <a:lstStyle/>
                    <a:p>
                      <a:pPr algn="ctr"/>
                      <a:r>
                        <a:rPr kumimoji="1" lang="en-US" altLang="ja-JP" sz="900" dirty="0">
                          <a:solidFill>
                            <a:schemeClr val="tx1"/>
                          </a:solidFill>
                          <a:latin typeface="+mn-ea"/>
                          <a:ea typeface="+mn-ea"/>
                        </a:rPr>
                        <a:t>20</a:t>
                      </a:r>
                      <a:endParaRPr kumimoji="1" lang="ja-JP" altLang="en-US" sz="900" dirty="0">
                        <a:solidFill>
                          <a:schemeClr val="tx1"/>
                        </a:solidFill>
                        <a:latin typeface="+mn-ea"/>
                        <a:ea typeface="+mn-ea"/>
                      </a:endParaRPr>
                    </a:p>
                  </a:txBody>
                  <a:tcPr marL="89726" marR="89726" marT="44863" marB="44863" anchor="ctr"/>
                </a:tc>
                <a:tc>
                  <a:txBody>
                    <a:bodyPr/>
                    <a:lstStyle/>
                    <a:p>
                      <a:pPr algn="ctr"/>
                      <a:r>
                        <a:rPr kumimoji="1" lang="en-US" altLang="ja-JP" sz="900" dirty="0">
                          <a:solidFill>
                            <a:schemeClr val="tx1"/>
                          </a:solidFill>
                          <a:latin typeface="+mn-ea"/>
                          <a:ea typeface="+mn-ea"/>
                        </a:rPr>
                        <a:t>20.0</a:t>
                      </a:r>
                      <a:endParaRPr kumimoji="1" lang="ja-JP" altLang="en-US" sz="900" dirty="0">
                        <a:solidFill>
                          <a:schemeClr val="tx1"/>
                        </a:solidFill>
                        <a:latin typeface="+mn-ea"/>
                        <a:ea typeface="+mn-ea"/>
                      </a:endParaRPr>
                    </a:p>
                  </a:txBody>
                  <a:tcPr marL="89726" marR="89726" marT="44863" marB="44863" anchor="ctr"/>
                </a:tc>
                <a:extLst>
                  <a:ext uri="{0D108BD9-81ED-4DB2-BD59-A6C34878D82A}">
                    <a16:rowId xmlns:a16="http://schemas.microsoft.com/office/drawing/2014/main" val="1201803747"/>
                  </a:ext>
                </a:extLst>
              </a:tr>
              <a:tr h="358902">
                <a:tc>
                  <a:txBody>
                    <a:bodyPr/>
                    <a:lstStyle/>
                    <a:p>
                      <a:pPr algn="ctr"/>
                      <a:r>
                        <a:rPr kumimoji="1" lang="ja-JP" altLang="en-US" sz="900" dirty="0">
                          <a:latin typeface="+mn-ea"/>
                          <a:ea typeface="+mn-ea"/>
                        </a:rPr>
                        <a:t>エ</a:t>
                      </a:r>
                    </a:p>
                  </a:txBody>
                  <a:tcPr marL="89726" marR="89726" marT="44863" marB="44863" anchor="ctr"/>
                </a:tc>
                <a:tc>
                  <a:txBody>
                    <a:bodyPr/>
                    <a:lstStyle/>
                    <a:p>
                      <a:pPr marL="0" marR="0" indent="-457200" algn="l" defTabSz="917509" rtl="0" eaLnBrk="1" fontAlgn="auto" latinLnBrk="0" hangingPunct="1">
                        <a:lnSpc>
                          <a:spcPct val="100000"/>
                        </a:lnSpc>
                        <a:spcBef>
                          <a:spcPts val="0"/>
                        </a:spcBef>
                        <a:spcAft>
                          <a:spcPts val="0"/>
                        </a:spcAft>
                        <a:buClrTx/>
                        <a:buSzTx/>
                        <a:buFontTx/>
                        <a:buNone/>
                        <a:tabLst/>
                        <a:defRPr/>
                      </a:pPr>
                      <a:r>
                        <a:rPr lang="ja-JP" altLang="en-US" sz="900" b="0" i="0" u="none" strike="noStrike" dirty="0">
                          <a:solidFill>
                            <a:schemeClr val="tx1"/>
                          </a:solidFill>
                          <a:effectLst/>
                          <a:latin typeface="+mn-ea"/>
                          <a:ea typeface="+mn-ea"/>
                        </a:rPr>
                        <a:t>市町村・地域包括支援センターの担当者に対して研修会等を実施している。</a:t>
                      </a:r>
                      <a:endParaRPr lang="en-US" altLang="ja-JP" sz="900" b="0" i="0" u="none" strike="noStrike" dirty="0">
                        <a:solidFill>
                          <a:schemeClr val="tx1"/>
                        </a:solidFill>
                        <a:effectLst/>
                        <a:latin typeface="+mn-ea"/>
                        <a:ea typeface="+mn-ea"/>
                      </a:endParaRPr>
                    </a:p>
                  </a:txBody>
                  <a:tcPr marL="89726" marR="89726" marT="44863" marB="44863" anchor="ctr"/>
                </a:tc>
                <a:tc>
                  <a:txBody>
                    <a:bodyPr/>
                    <a:lstStyle/>
                    <a:p>
                      <a:pPr algn="ctr"/>
                      <a:r>
                        <a:rPr kumimoji="1" lang="en-US" altLang="ja-JP" sz="900" dirty="0">
                          <a:latin typeface="+mn-ea"/>
                          <a:ea typeface="+mn-ea"/>
                        </a:rPr>
                        <a:t>5</a:t>
                      </a:r>
                      <a:endParaRPr kumimoji="1" lang="ja-JP" altLang="en-US" sz="900" dirty="0">
                        <a:latin typeface="+mn-ea"/>
                        <a:ea typeface="+mn-ea"/>
                      </a:endParaRPr>
                    </a:p>
                  </a:txBody>
                  <a:tcPr marL="89726" marR="89726" marT="44863" marB="44863" anchor="ctr"/>
                </a:tc>
                <a:tc>
                  <a:txBody>
                    <a:bodyPr/>
                    <a:lstStyle/>
                    <a:p>
                      <a:pPr algn="ctr"/>
                      <a:r>
                        <a:rPr kumimoji="1" lang="en-US" altLang="ja-JP" sz="900" dirty="0">
                          <a:latin typeface="+mn-ea"/>
                          <a:ea typeface="+mn-ea"/>
                        </a:rPr>
                        <a:t>5.0</a:t>
                      </a:r>
                      <a:endParaRPr kumimoji="1" lang="ja-JP" altLang="en-US" sz="900" dirty="0">
                        <a:latin typeface="+mn-ea"/>
                        <a:ea typeface="+mn-ea"/>
                      </a:endParaRPr>
                    </a:p>
                  </a:txBody>
                  <a:tcPr marL="89726" marR="89726" marT="44863" marB="44863" anchor="ctr"/>
                </a:tc>
                <a:tc>
                  <a:txBody>
                    <a:bodyPr/>
                    <a:lstStyle/>
                    <a:p>
                      <a:pPr algn="ctr"/>
                      <a:r>
                        <a:rPr kumimoji="1" lang="ja-JP" altLang="en-US" sz="900" dirty="0">
                          <a:latin typeface="+mn-ea"/>
                          <a:ea typeface="+mn-ea"/>
                        </a:rPr>
                        <a:t>ク</a:t>
                      </a:r>
                    </a:p>
                  </a:txBody>
                  <a:tcPr marL="89726" marR="89726" marT="44863" marB="44863" anchor="ctr"/>
                </a:tc>
                <a:tc>
                  <a:txBody>
                    <a:bodyPr/>
                    <a:lstStyle/>
                    <a:p>
                      <a:pPr marL="0" marR="0" lvl="0" indent="0" algn="l" defTabSz="917509" rtl="0" eaLnBrk="1" fontAlgn="auto" latinLnBrk="0" hangingPunct="1">
                        <a:lnSpc>
                          <a:spcPct val="100000"/>
                        </a:lnSpc>
                        <a:spcBef>
                          <a:spcPts val="0"/>
                        </a:spcBef>
                        <a:spcAft>
                          <a:spcPts val="0"/>
                        </a:spcAft>
                        <a:buClrTx/>
                        <a:buSzTx/>
                        <a:buFontTx/>
                        <a:buNone/>
                        <a:tabLst/>
                        <a:defRPr/>
                      </a:pPr>
                      <a:r>
                        <a:rPr kumimoji="1" lang="ja-JP" altLang="en-US" sz="900" b="0" dirty="0">
                          <a:solidFill>
                            <a:schemeClr val="tx1"/>
                          </a:solidFill>
                          <a:latin typeface="+mn-ea"/>
                          <a:ea typeface="+mn-ea"/>
                        </a:rPr>
                        <a:t>管内市町村の評価指標</a:t>
                      </a:r>
                      <a:r>
                        <a:rPr kumimoji="1" lang="en-US" altLang="ja-JP" sz="900" b="0" dirty="0">
                          <a:solidFill>
                            <a:schemeClr val="tx1"/>
                          </a:solidFill>
                          <a:latin typeface="+mn-ea"/>
                          <a:ea typeface="+mn-ea"/>
                        </a:rPr>
                        <a:t>Ⅱ(</a:t>
                      </a:r>
                      <a:r>
                        <a:rPr kumimoji="1" lang="ja-JP" altLang="en-US" sz="900" b="0" dirty="0">
                          <a:solidFill>
                            <a:schemeClr val="tx1"/>
                          </a:solidFill>
                          <a:latin typeface="+mn-ea"/>
                          <a:ea typeface="+mn-ea"/>
                        </a:rPr>
                        <a:t>２</a:t>
                      </a:r>
                      <a:r>
                        <a:rPr kumimoji="1" lang="en-US" altLang="ja-JP" sz="900" b="0" dirty="0">
                          <a:solidFill>
                            <a:schemeClr val="tx1"/>
                          </a:solidFill>
                          <a:latin typeface="+mn-ea"/>
                          <a:ea typeface="+mn-ea"/>
                        </a:rPr>
                        <a:t>)⑤</a:t>
                      </a:r>
                      <a:r>
                        <a:rPr kumimoji="1" lang="ja-JP" altLang="en-US" sz="900" b="0" dirty="0">
                          <a:solidFill>
                            <a:schemeClr val="tx1"/>
                          </a:solidFill>
                          <a:latin typeface="+mn-ea"/>
                          <a:ea typeface="+mn-ea"/>
                        </a:rPr>
                        <a:t>及び⑥の達成状況はどのようになっているか。</a:t>
                      </a:r>
                    </a:p>
                  </a:txBody>
                  <a:tcPr marL="89726" marR="89726" marT="44863" marB="44863" anchor="ctr"/>
                </a:tc>
                <a:tc>
                  <a:txBody>
                    <a:bodyPr/>
                    <a:lstStyle/>
                    <a:p>
                      <a:pPr algn="ctr"/>
                      <a:r>
                        <a:rPr kumimoji="1" lang="en-US" altLang="ja-JP" sz="900" dirty="0">
                          <a:solidFill>
                            <a:schemeClr val="tx1"/>
                          </a:solidFill>
                          <a:latin typeface="+mn-ea"/>
                          <a:ea typeface="+mn-ea"/>
                        </a:rPr>
                        <a:t>30</a:t>
                      </a:r>
                      <a:endParaRPr kumimoji="1" lang="ja-JP" altLang="en-US" sz="900" dirty="0">
                        <a:solidFill>
                          <a:schemeClr val="tx1"/>
                        </a:solidFill>
                        <a:latin typeface="+mn-ea"/>
                        <a:ea typeface="+mn-ea"/>
                      </a:endParaRPr>
                    </a:p>
                  </a:txBody>
                  <a:tcPr marL="89726" marR="89726" marT="44863" marB="44863" anchor="ctr"/>
                </a:tc>
                <a:tc>
                  <a:txBody>
                    <a:bodyPr/>
                    <a:lstStyle/>
                    <a:p>
                      <a:pPr algn="ctr"/>
                      <a:r>
                        <a:rPr kumimoji="1" lang="en-US" altLang="ja-JP" sz="900" dirty="0">
                          <a:solidFill>
                            <a:schemeClr val="tx1"/>
                          </a:solidFill>
                          <a:latin typeface="+mn-ea"/>
                          <a:ea typeface="+mn-ea"/>
                        </a:rPr>
                        <a:t>12.7</a:t>
                      </a:r>
                    </a:p>
                  </a:txBody>
                  <a:tcPr marL="89726" marR="89726" marT="44863" marB="44863" anchor="ctr"/>
                </a:tc>
                <a:extLst>
                  <a:ext uri="{0D108BD9-81ED-4DB2-BD59-A6C34878D82A}">
                    <a16:rowId xmlns:a16="http://schemas.microsoft.com/office/drawing/2014/main" val="291411947"/>
                  </a:ext>
                </a:extLst>
              </a:tr>
              <a:tr h="224314">
                <a:tc gridSpan="8">
                  <a:txBody>
                    <a:bodyPr/>
                    <a:lstStyle/>
                    <a:p>
                      <a:pPr marL="0" marR="0" lvl="0" indent="-457200" algn="l" defTabSz="917509" rtl="0" eaLnBrk="1" fontAlgn="auto" latinLnBrk="0" hangingPunct="1">
                        <a:lnSpc>
                          <a:spcPct val="100000"/>
                        </a:lnSpc>
                        <a:spcBef>
                          <a:spcPts val="0"/>
                        </a:spcBef>
                        <a:spcAft>
                          <a:spcPts val="0"/>
                        </a:spcAft>
                        <a:buClrTx/>
                        <a:buSzTx/>
                        <a:buFontTx/>
                        <a:buNone/>
                        <a:tabLst/>
                        <a:defRPr/>
                      </a:pPr>
                      <a:r>
                        <a:rPr lang="ja-JP" altLang="en-US" sz="900" b="0" i="0" u="none" strike="noStrike" dirty="0">
                          <a:solidFill>
                            <a:schemeClr val="tx1"/>
                          </a:solidFill>
                          <a:effectLst/>
                          <a:latin typeface="+mn-ea"/>
                          <a:ea typeface="+mn-ea"/>
                        </a:rPr>
                        <a:t>②一般介護予防事業における通いの場の立ち上げ等、介護予防を効果的に実施するための市町村への研修事業やアドバイザー派遣事業等を行っているか。</a:t>
                      </a:r>
                      <a:endParaRPr lang="en-US" altLang="ja-JP" sz="900" b="0" i="0" u="none" strike="noStrike" dirty="0">
                        <a:solidFill>
                          <a:schemeClr val="tx1"/>
                        </a:solidFill>
                        <a:effectLst/>
                        <a:latin typeface="+mn-ea"/>
                        <a:ea typeface="+mn-ea"/>
                      </a:endParaRPr>
                    </a:p>
                  </a:txBody>
                  <a:tcPr marL="89726" marR="89726" marT="44863" marB="44863" anchor="ctr"/>
                </a:tc>
                <a:tc hMerge="1">
                  <a:txBody>
                    <a:bodyPr/>
                    <a:lstStyle/>
                    <a:p>
                      <a:pPr marL="0" marR="0" indent="-457200" algn="l" defTabSz="917509" rtl="0" eaLnBrk="1" fontAlgn="auto" latinLnBrk="0" hangingPunct="1">
                        <a:lnSpc>
                          <a:spcPct val="100000"/>
                        </a:lnSpc>
                        <a:spcBef>
                          <a:spcPts val="0"/>
                        </a:spcBef>
                        <a:spcAft>
                          <a:spcPts val="0"/>
                        </a:spcAft>
                        <a:buClrTx/>
                        <a:buSzTx/>
                        <a:buFontTx/>
                        <a:buNone/>
                        <a:tabLst/>
                        <a:defRPr/>
                      </a:pPr>
                      <a:endParaRPr lang="en-US" altLang="ja-JP" sz="900" b="0" i="0" u="none" strike="noStrike" dirty="0">
                        <a:solidFill>
                          <a:schemeClr val="tx1"/>
                        </a:solidFill>
                        <a:effectLst/>
                        <a:latin typeface="+mn-ea"/>
                        <a:ea typeface="+mn-ea"/>
                      </a:endParaRPr>
                    </a:p>
                  </a:txBody>
                  <a:tcPr anchor="ctr"/>
                </a:tc>
                <a:tc hMerge="1">
                  <a:txBody>
                    <a:bodyPr/>
                    <a:lstStyle/>
                    <a:p>
                      <a:pPr algn="ctr"/>
                      <a:endParaRPr kumimoji="1" lang="ja-JP" altLang="en-US" sz="900" dirty="0">
                        <a:latin typeface="+mn-ea"/>
                        <a:ea typeface="+mn-ea"/>
                      </a:endParaRPr>
                    </a:p>
                  </a:txBody>
                  <a:tcPr anchor="ctr"/>
                </a:tc>
                <a:tc hMerge="1">
                  <a:txBody>
                    <a:bodyPr/>
                    <a:lstStyle/>
                    <a:p>
                      <a:pPr algn="ctr"/>
                      <a:endParaRPr kumimoji="1" lang="ja-JP" altLang="en-US" sz="900" dirty="0">
                        <a:latin typeface="+mn-ea"/>
                        <a:ea typeface="+mn-ea"/>
                      </a:endParaRPr>
                    </a:p>
                  </a:txBody>
                  <a:tcPr anchor="ctr"/>
                </a:tc>
                <a:tc hMerge="1">
                  <a:txBody>
                    <a:bodyPr/>
                    <a:lstStyle/>
                    <a:p>
                      <a:pPr algn="ctr"/>
                      <a:endParaRPr kumimoji="1" lang="ja-JP" altLang="en-US" sz="900" dirty="0">
                        <a:latin typeface="+mn-ea"/>
                        <a:ea typeface="+mn-ea"/>
                      </a:endParaRPr>
                    </a:p>
                  </a:txBody>
                  <a:tcPr anchor="ctr"/>
                </a:tc>
                <a:tc hMerge="1">
                  <a:txBody>
                    <a:bodyPr/>
                    <a:lstStyle/>
                    <a:p>
                      <a:pPr marL="0" marR="0" lvl="0" indent="0" algn="l" defTabSz="917509" rtl="0" eaLnBrk="1" fontAlgn="auto" latinLnBrk="0" hangingPunct="1">
                        <a:lnSpc>
                          <a:spcPct val="100000"/>
                        </a:lnSpc>
                        <a:spcBef>
                          <a:spcPts val="0"/>
                        </a:spcBef>
                        <a:spcAft>
                          <a:spcPts val="0"/>
                        </a:spcAft>
                        <a:buClrTx/>
                        <a:buSzTx/>
                        <a:buFontTx/>
                        <a:buNone/>
                        <a:tabLst/>
                        <a:defRPr/>
                      </a:pPr>
                      <a:endParaRPr kumimoji="1" lang="ja-JP" altLang="en-US" sz="900" b="0" dirty="0">
                        <a:solidFill>
                          <a:schemeClr val="tx1"/>
                        </a:solidFill>
                        <a:latin typeface="+mn-ea"/>
                        <a:ea typeface="+mn-ea"/>
                      </a:endParaRPr>
                    </a:p>
                  </a:txBody>
                  <a:tcPr anchor="ctr"/>
                </a:tc>
                <a:tc hMerge="1">
                  <a:txBody>
                    <a:bodyPr/>
                    <a:lstStyle/>
                    <a:p>
                      <a:pPr algn="ctr"/>
                      <a:endParaRPr kumimoji="1" lang="ja-JP" altLang="en-US" sz="900" dirty="0">
                        <a:solidFill>
                          <a:schemeClr val="tx1"/>
                        </a:solidFill>
                        <a:latin typeface="+mn-ea"/>
                        <a:ea typeface="+mn-ea"/>
                      </a:endParaRPr>
                    </a:p>
                  </a:txBody>
                  <a:tcPr anchor="ctr"/>
                </a:tc>
                <a:tc hMerge="1">
                  <a:txBody>
                    <a:bodyPr/>
                    <a:lstStyle/>
                    <a:p>
                      <a:pPr algn="ctr"/>
                      <a:endParaRPr kumimoji="1" lang="en-US" altLang="ja-JP" sz="900" dirty="0">
                        <a:solidFill>
                          <a:schemeClr val="tx1"/>
                        </a:solidFill>
                        <a:latin typeface="+mn-ea"/>
                        <a:ea typeface="+mn-ea"/>
                      </a:endParaRPr>
                    </a:p>
                  </a:txBody>
                  <a:tcPr anchor="ctr"/>
                </a:tc>
                <a:extLst>
                  <a:ext uri="{0D108BD9-81ED-4DB2-BD59-A6C34878D82A}">
                    <a16:rowId xmlns:a16="http://schemas.microsoft.com/office/drawing/2014/main" val="317627700"/>
                  </a:ext>
                </a:extLst>
              </a:tr>
              <a:tr h="224314">
                <a:tc rowSpan="2">
                  <a:txBody>
                    <a:bodyPr/>
                    <a:lstStyle/>
                    <a:p>
                      <a:pPr algn="ctr"/>
                      <a:r>
                        <a:rPr kumimoji="1" lang="ja-JP" altLang="en-US" sz="900" dirty="0">
                          <a:latin typeface="+mn-ea"/>
                          <a:ea typeface="+mn-ea"/>
                        </a:rPr>
                        <a:t>ア</a:t>
                      </a:r>
                    </a:p>
                  </a:txBody>
                  <a:tcPr marL="89726" marR="89726" marT="44863" marB="44863" anchor="ctr"/>
                </a:tc>
                <a:tc rowSpan="2">
                  <a:txBody>
                    <a:bodyPr/>
                    <a:lstStyle/>
                    <a:p>
                      <a:pPr marL="0" marR="0" indent="-457200" algn="l" defTabSz="917509" rtl="0" eaLnBrk="1" fontAlgn="auto" latinLnBrk="0" hangingPunct="1">
                        <a:lnSpc>
                          <a:spcPct val="100000"/>
                        </a:lnSpc>
                        <a:spcBef>
                          <a:spcPts val="0"/>
                        </a:spcBef>
                        <a:spcAft>
                          <a:spcPts val="0"/>
                        </a:spcAft>
                        <a:buClrTx/>
                        <a:buSzTx/>
                        <a:buFontTx/>
                        <a:buNone/>
                        <a:tabLst/>
                        <a:defRPr/>
                      </a:pPr>
                      <a:r>
                        <a:rPr lang="ja-JP" altLang="en-US" sz="900" b="0" i="0" u="none" strike="noStrike" dirty="0">
                          <a:solidFill>
                            <a:schemeClr val="tx1"/>
                          </a:solidFill>
                          <a:effectLst/>
                          <a:latin typeface="+mn-ea"/>
                          <a:ea typeface="+mn-ea"/>
                        </a:rPr>
                        <a:t>介護予防に従事する市町村職員や関係者に対し、介護予防を効果的に実施するための技術的支援に係る研修会等を実施している。</a:t>
                      </a:r>
                      <a:endParaRPr lang="en-US" altLang="ja-JP" sz="900" b="0" i="0" u="none" strike="noStrike" dirty="0">
                        <a:solidFill>
                          <a:schemeClr val="tx1"/>
                        </a:solidFill>
                        <a:effectLst/>
                        <a:latin typeface="+mn-ea"/>
                        <a:ea typeface="+mn-ea"/>
                      </a:endParaRPr>
                    </a:p>
                  </a:txBody>
                  <a:tcPr marL="89726" marR="89726" marT="44863" marB="44863" anchor="ctr"/>
                </a:tc>
                <a:tc rowSpan="2">
                  <a:txBody>
                    <a:bodyPr/>
                    <a:lstStyle/>
                    <a:p>
                      <a:pPr algn="ctr"/>
                      <a:r>
                        <a:rPr kumimoji="1" lang="en-US" altLang="ja-JP" sz="900" dirty="0">
                          <a:latin typeface="+mn-ea"/>
                          <a:ea typeface="+mn-ea"/>
                        </a:rPr>
                        <a:t>10</a:t>
                      </a:r>
                      <a:endParaRPr kumimoji="1" lang="ja-JP" altLang="en-US" sz="900" dirty="0">
                        <a:latin typeface="+mn-ea"/>
                        <a:ea typeface="+mn-ea"/>
                      </a:endParaRPr>
                    </a:p>
                  </a:txBody>
                  <a:tcPr marL="89726" marR="89726" marT="44863" marB="44863" anchor="ctr"/>
                </a:tc>
                <a:tc rowSpan="2">
                  <a:txBody>
                    <a:bodyPr/>
                    <a:lstStyle/>
                    <a:p>
                      <a:pPr algn="ctr"/>
                      <a:r>
                        <a:rPr kumimoji="1" lang="en-US" altLang="ja-JP" sz="900" dirty="0">
                          <a:latin typeface="+mn-ea"/>
                          <a:ea typeface="+mn-ea"/>
                        </a:rPr>
                        <a:t>10.0</a:t>
                      </a:r>
                      <a:endParaRPr kumimoji="1" lang="ja-JP" altLang="en-US" sz="900" dirty="0">
                        <a:latin typeface="+mn-ea"/>
                        <a:ea typeface="+mn-ea"/>
                      </a:endParaRPr>
                    </a:p>
                  </a:txBody>
                  <a:tcPr marL="89726" marR="89726" marT="44863" marB="44863" anchor="ctr"/>
                </a:tc>
                <a:tc>
                  <a:txBody>
                    <a:bodyPr/>
                    <a:lstStyle/>
                    <a:p>
                      <a:pPr algn="ctr"/>
                      <a:r>
                        <a:rPr kumimoji="1" lang="ja-JP" altLang="en-US" sz="900" dirty="0">
                          <a:latin typeface="+mn-ea"/>
                          <a:ea typeface="+mn-ea"/>
                        </a:rPr>
                        <a:t>エ</a:t>
                      </a:r>
                    </a:p>
                  </a:txBody>
                  <a:tcPr marL="89726" marR="89726" marT="44863" marB="44863" anchor="ctr"/>
                </a:tc>
                <a:tc>
                  <a:txBody>
                    <a:bodyPr/>
                    <a:lstStyle/>
                    <a:p>
                      <a:pPr marL="0" marR="0" indent="-457200" algn="l" defTabSz="917509" rtl="0" eaLnBrk="1" fontAlgn="auto" latinLnBrk="0" hangingPunct="1">
                        <a:lnSpc>
                          <a:spcPct val="100000"/>
                        </a:lnSpc>
                        <a:spcBef>
                          <a:spcPts val="0"/>
                        </a:spcBef>
                        <a:spcAft>
                          <a:spcPts val="0"/>
                        </a:spcAft>
                        <a:buClrTx/>
                        <a:buSzTx/>
                        <a:buFontTx/>
                        <a:buNone/>
                        <a:tabLst/>
                        <a:defRPr/>
                      </a:pPr>
                      <a:r>
                        <a:rPr lang="ja-JP" altLang="en-US" sz="900" b="0" i="0" u="none" strike="noStrike" dirty="0">
                          <a:solidFill>
                            <a:schemeClr val="tx1"/>
                          </a:solidFill>
                          <a:effectLst/>
                          <a:latin typeface="+mn-ea"/>
                          <a:ea typeface="+mn-ea"/>
                        </a:rPr>
                        <a:t>　介護予防の取組に係る好事例の発信を実施している。</a:t>
                      </a:r>
                      <a:endParaRPr lang="en-US" altLang="ja-JP" sz="900" b="0" i="0" u="none" strike="noStrike" dirty="0">
                        <a:solidFill>
                          <a:schemeClr val="tx1"/>
                        </a:solidFill>
                        <a:effectLst/>
                        <a:latin typeface="+mn-ea"/>
                        <a:ea typeface="+mn-ea"/>
                      </a:endParaRPr>
                    </a:p>
                  </a:txBody>
                  <a:tcPr marL="89726" marR="89726" marT="44863" marB="44863" anchor="ctr"/>
                </a:tc>
                <a:tc>
                  <a:txBody>
                    <a:bodyPr/>
                    <a:lstStyle/>
                    <a:p>
                      <a:pPr algn="ctr"/>
                      <a:r>
                        <a:rPr kumimoji="1" lang="en-US" altLang="ja-JP" sz="900" dirty="0">
                          <a:latin typeface="+mn-ea"/>
                          <a:ea typeface="+mn-ea"/>
                        </a:rPr>
                        <a:t>10</a:t>
                      </a:r>
                      <a:endParaRPr kumimoji="1" lang="ja-JP" altLang="en-US" sz="900" dirty="0">
                        <a:latin typeface="+mn-ea"/>
                        <a:ea typeface="+mn-ea"/>
                      </a:endParaRPr>
                    </a:p>
                  </a:txBody>
                  <a:tcPr marL="89726" marR="89726" marT="44863" marB="44863" anchor="ctr"/>
                </a:tc>
                <a:tc>
                  <a:txBody>
                    <a:bodyPr/>
                    <a:lstStyle/>
                    <a:p>
                      <a:pPr algn="ctr"/>
                      <a:r>
                        <a:rPr kumimoji="1" lang="en-US" altLang="ja-JP" sz="900" dirty="0">
                          <a:latin typeface="+mn-ea"/>
                          <a:ea typeface="+mn-ea"/>
                        </a:rPr>
                        <a:t>9.4</a:t>
                      </a:r>
                    </a:p>
                  </a:txBody>
                  <a:tcPr marL="89726" marR="89726" marT="44863" marB="44863" anchor="ctr"/>
                </a:tc>
                <a:extLst>
                  <a:ext uri="{0D108BD9-81ED-4DB2-BD59-A6C34878D82A}">
                    <a16:rowId xmlns:a16="http://schemas.microsoft.com/office/drawing/2014/main" val="2384012317"/>
                  </a:ext>
                </a:extLst>
              </a:tr>
              <a:tr h="224314">
                <a:tc vMerge="1">
                  <a:txBody>
                    <a:bodyPr/>
                    <a:lstStyle/>
                    <a:p>
                      <a:pPr algn="ctr"/>
                      <a:endParaRPr kumimoji="1" lang="ja-JP" altLang="en-US" sz="900" dirty="0">
                        <a:latin typeface="+mn-ea"/>
                        <a:ea typeface="+mn-ea"/>
                      </a:endParaRPr>
                    </a:p>
                  </a:txBody>
                  <a:tcPr anchor="ctr"/>
                </a:tc>
                <a:tc vMerge="1">
                  <a:txBody>
                    <a:bodyPr/>
                    <a:lstStyle/>
                    <a:p>
                      <a:pPr marL="0" marR="0" indent="-457200" algn="l" defTabSz="917509" rtl="0" eaLnBrk="1" fontAlgn="auto" latinLnBrk="0" hangingPunct="1">
                        <a:lnSpc>
                          <a:spcPct val="100000"/>
                        </a:lnSpc>
                        <a:spcBef>
                          <a:spcPts val="0"/>
                        </a:spcBef>
                        <a:spcAft>
                          <a:spcPts val="0"/>
                        </a:spcAft>
                        <a:buClrTx/>
                        <a:buSzTx/>
                        <a:buFontTx/>
                        <a:buNone/>
                        <a:tabLst/>
                        <a:defRPr/>
                      </a:pPr>
                      <a:endParaRPr lang="en-US" altLang="ja-JP" sz="900" b="0" i="0" u="none" strike="noStrike" dirty="0">
                        <a:solidFill>
                          <a:schemeClr val="tx1"/>
                        </a:solidFill>
                        <a:effectLst/>
                        <a:latin typeface="+mn-ea"/>
                        <a:ea typeface="+mn-ea"/>
                      </a:endParaRPr>
                    </a:p>
                  </a:txBody>
                  <a:tcPr anchor="ctr"/>
                </a:tc>
                <a:tc vMerge="1">
                  <a:txBody>
                    <a:bodyPr/>
                    <a:lstStyle/>
                    <a:p>
                      <a:pPr algn="ctr"/>
                      <a:endParaRPr kumimoji="1" lang="ja-JP" altLang="en-US" sz="900" dirty="0">
                        <a:latin typeface="+mn-ea"/>
                        <a:ea typeface="+mn-ea"/>
                      </a:endParaRPr>
                    </a:p>
                  </a:txBody>
                  <a:tcPr anchor="ctr"/>
                </a:tc>
                <a:tc vMerge="1">
                  <a:txBody>
                    <a:bodyPr/>
                    <a:lstStyle/>
                    <a:p>
                      <a:pPr algn="ctr"/>
                      <a:endParaRPr kumimoji="1" lang="ja-JP" altLang="en-US" sz="900" dirty="0">
                        <a:latin typeface="+mn-ea"/>
                        <a:ea typeface="+mn-ea"/>
                      </a:endParaRPr>
                    </a:p>
                  </a:txBody>
                  <a:tcPr anchor="ctr"/>
                </a:tc>
                <a:tc>
                  <a:txBody>
                    <a:bodyPr/>
                    <a:lstStyle/>
                    <a:p>
                      <a:pPr algn="ctr"/>
                      <a:r>
                        <a:rPr kumimoji="1" lang="ja-JP" altLang="en-US" sz="900">
                          <a:latin typeface="+mn-ea"/>
                          <a:ea typeface="+mn-ea"/>
                        </a:rPr>
                        <a:t>オ</a:t>
                      </a:r>
                      <a:endParaRPr kumimoji="1" lang="ja-JP" altLang="en-US" sz="900" dirty="0">
                        <a:latin typeface="+mn-ea"/>
                        <a:ea typeface="+mn-ea"/>
                      </a:endParaRPr>
                    </a:p>
                  </a:txBody>
                  <a:tcPr marL="89726" marR="89726" marT="44863" marB="44863" anchor="ctr"/>
                </a:tc>
                <a:tc>
                  <a:txBody>
                    <a:bodyPr/>
                    <a:lstStyle/>
                    <a:p>
                      <a:pPr marL="0" marR="0" indent="-457200" algn="l" defTabSz="917509" rtl="0" eaLnBrk="1" fontAlgn="auto" latinLnBrk="0" hangingPunct="1">
                        <a:lnSpc>
                          <a:spcPct val="100000"/>
                        </a:lnSpc>
                        <a:spcBef>
                          <a:spcPts val="0"/>
                        </a:spcBef>
                        <a:spcAft>
                          <a:spcPts val="0"/>
                        </a:spcAft>
                        <a:buClrTx/>
                        <a:buSzTx/>
                        <a:buFontTx/>
                        <a:buNone/>
                        <a:tabLst/>
                        <a:defRPr/>
                      </a:pPr>
                      <a:r>
                        <a:rPr lang="ja-JP" altLang="en-US" sz="900" b="0" i="0" u="none" strike="noStrike" dirty="0">
                          <a:solidFill>
                            <a:schemeClr val="tx1"/>
                          </a:solidFill>
                          <a:effectLst/>
                          <a:latin typeface="+mn-ea"/>
                          <a:ea typeface="+mn-ea"/>
                        </a:rPr>
                        <a:t>　市町村による情報交換の場を設定している。</a:t>
                      </a:r>
                      <a:endParaRPr lang="en-US" altLang="ja-JP" sz="900" b="0" i="0" u="none" strike="noStrike" dirty="0">
                        <a:solidFill>
                          <a:schemeClr val="tx1"/>
                        </a:solidFill>
                        <a:effectLst/>
                        <a:latin typeface="+mn-ea"/>
                        <a:ea typeface="+mn-ea"/>
                      </a:endParaRPr>
                    </a:p>
                  </a:txBody>
                  <a:tcPr marL="89726" marR="89726" marT="44863" marB="44863" anchor="ctr"/>
                </a:tc>
                <a:tc>
                  <a:txBody>
                    <a:bodyPr/>
                    <a:lstStyle/>
                    <a:p>
                      <a:pPr algn="ctr"/>
                      <a:r>
                        <a:rPr kumimoji="1" lang="en-US" altLang="ja-JP" sz="900" dirty="0">
                          <a:latin typeface="+mn-ea"/>
                          <a:ea typeface="+mn-ea"/>
                        </a:rPr>
                        <a:t>10</a:t>
                      </a:r>
                      <a:endParaRPr kumimoji="1" lang="ja-JP" altLang="en-US" sz="900" dirty="0">
                        <a:latin typeface="+mn-ea"/>
                        <a:ea typeface="+mn-ea"/>
                      </a:endParaRPr>
                    </a:p>
                  </a:txBody>
                  <a:tcPr marL="89726" marR="89726" marT="44863" marB="44863" anchor="ctr"/>
                </a:tc>
                <a:tc>
                  <a:txBody>
                    <a:bodyPr/>
                    <a:lstStyle/>
                    <a:p>
                      <a:pPr algn="ctr"/>
                      <a:r>
                        <a:rPr kumimoji="1" lang="en-US" altLang="ja-JP" sz="900" dirty="0">
                          <a:latin typeface="+mn-ea"/>
                          <a:ea typeface="+mn-ea"/>
                        </a:rPr>
                        <a:t>8.9</a:t>
                      </a:r>
                    </a:p>
                  </a:txBody>
                  <a:tcPr marL="89726" marR="89726" marT="44863" marB="44863" anchor="ctr"/>
                </a:tc>
                <a:extLst>
                  <a:ext uri="{0D108BD9-81ED-4DB2-BD59-A6C34878D82A}">
                    <a16:rowId xmlns:a16="http://schemas.microsoft.com/office/drawing/2014/main" val="3545136553"/>
                  </a:ext>
                </a:extLst>
              </a:tr>
              <a:tr h="224314">
                <a:tc>
                  <a:txBody>
                    <a:bodyPr/>
                    <a:lstStyle/>
                    <a:p>
                      <a:pPr algn="ctr"/>
                      <a:r>
                        <a:rPr kumimoji="1" lang="ja-JP" altLang="en-US" sz="900" dirty="0">
                          <a:latin typeface="+mn-ea"/>
                          <a:ea typeface="+mn-ea"/>
                        </a:rPr>
                        <a:t>イ</a:t>
                      </a:r>
                    </a:p>
                  </a:txBody>
                  <a:tcPr marL="89726" marR="89726" marT="44863" marB="44863" anchor="ctr"/>
                </a:tc>
                <a:tc>
                  <a:txBody>
                    <a:bodyPr/>
                    <a:lstStyle/>
                    <a:p>
                      <a:pPr marL="0" marR="0" indent="-457200" algn="l" defTabSz="917509" rtl="0" eaLnBrk="1" fontAlgn="auto" latinLnBrk="0" hangingPunct="1">
                        <a:lnSpc>
                          <a:spcPct val="100000"/>
                        </a:lnSpc>
                        <a:spcBef>
                          <a:spcPts val="0"/>
                        </a:spcBef>
                        <a:spcAft>
                          <a:spcPts val="0"/>
                        </a:spcAft>
                        <a:buClrTx/>
                        <a:buSzTx/>
                        <a:buFontTx/>
                        <a:buNone/>
                        <a:tabLst/>
                        <a:defRPr/>
                      </a:pPr>
                      <a:r>
                        <a:rPr lang="ja-JP" altLang="en-US" sz="900" b="0" i="0" u="none" strike="noStrike" dirty="0">
                          <a:solidFill>
                            <a:schemeClr val="tx1"/>
                          </a:solidFill>
                          <a:effectLst/>
                          <a:latin typeface="ＭＳ Ｐゴシック"/>
                        </a:rPr>
                        <a:t>　介護予防を効果的に実施するためのアドバイザーを派遣している。</a:t>
                      </a:r>
                      <a:endParaRPr lang="en-US" altLang="ja-JP" sz="900" b="0" i="0" u="none" strike="noStrike" dirty="0">
                        <a:solidFill>
                          <a:schemeClr val="tx1"/>
                        </a:solidFill>
                        <a:effectLst/>
                        <a:latin typeface="ＭＳ Ｐゴシック"/>
                      </a:endParaRPr>
                    </a:p>
                  </a:txBody>
                  <a:tcPr marL="89726" marR="89726" marT="44863" marB="44863" anchor="ctr"/>
                </a:tc>
                <a:tc>
                  <a:txBody>
                    <a:bodyPr/>
                    <a:lstStyle/>
                    <a:p>
                      <a:pPr algn="ctr"/>
                      <a:r>
                        <a:rPr kumimoji="1" lang="en-US" altLang="ja-JP" sz="900" dirty="0">
                          <a:latin typeface="+mn-ea"/>
                          <a:ea typeface="+mn-ea"/>
                        </a:rPr>
                        <a:t>25</a:t>
                      </a:r>
                      <a:endParaRPr kumimoji="1" lang="ja-JP" altLang="en-US" sz="900" dirty="0">
                        <a:latin typeface="+mn-ea"/>
                        <a:ea typeface="+mn-ea"/>
                      </a:endParaRPr>
                    </a:p>
                  </a:txBody>
                  <a:tcPr marL="89726" marR="89726" marT="44863" marB="44863" anchor="ctr"/>
                </a:tc>
                <a:tc>
                  <a:txBody>
                    <a:bodyPr/>
                    <a:lstStyle/>
                    <a:p>
                      <a:pPr algn="ctr"/>
                      <a:r>
                        <a:rPr kumimoji="1" lang="en-US" altLang="ja-JP" sz="900" dirty="0">
                          <a:latin typeface="+mn-ea"/>
                          <a:ea typeface="+mn-ea"/>
                        </a:rPr>
                        <a:t>22.9</a:t>
                      </a:r>
                    </a:p>
                  </a:txBody>
                  <a:tcPr marL="89726" marR="89726" marT="44863" marB="44863" anchor="ctr"/>
                </a:tc>
                <a:tc>
                  <a:txBody>
                    <a:bodyPr/>
                    <a:lstStyle/>
                    <a:p>
                      <a:pPr algn="ctr"/>
                      <a:r>
                        <a:rPr kumimoji="1" lang="ja-JP" altLang="en-US" sz="900" dirty="0">
                          <a:latin typeface="+mn-ea"/>
                          <a:ea typeface="+mn-ea"/>
                        </a:rPr>
                        <a:t>カ</a:t>
                      </a:r>
                    </a:p>
                  </a:txBody>
                  <a:tcPr marL="89726" marR="89726" marT="44863" marB="44863" anchor="ctr"/>
                </a:tc>
                <a:tc>
                  <a:txBody>
                    <a:bodyPr/>
                    <a:lstStyle/>
                    <a:p>
                      <a:pPr marL="216000" marR="0" indent="-457200" algn="l" defTabSz="917509" rtl="0" eaLnBrk="1" fontAlgn="auto" latinLnBrk="0" hangingPunct="1">
                        <a:lnSpc>
                          <a:spcPct val="100000"/>
                        </a:lnSpc>
                        <a:spcBef>
                          <a:spcPts val="0"/>
                        </a:spcBef>
                        <a:spcAft>
                          <a:spcPts val="0"/>
                        </a:spcAft>
                        <a:buClrTx/>
                        <a:buSzTx/>
                        <a:buFontTx/>
                        <a:buNone/>
                        <a:tabLst/>
                        <a:defRPr/>
                      </a:pPr>
                      <a:r>
                        <a:rPr lang="ja-JP" altLang="en-US" sz="900" b="0" i="0" u="none" strike="noStrike" dirty="0">
                          <a:solidFill>
                            <a:schemeClr val="tx1"/>
                          </a:solidFill>
                          <a:effectLst/>
                          <a:latin typeface="+mn-ea"/>
                          <a:ea typeface="+mn-ea"/>
                        </a:rPr>
                        <a:t>　市町村のデータ活用に対する支援を実施している。</a:t>
                      </a:r>
                    </a:p>
                  </a:txBody>
                  <a:tcPr marL="89726" marR="89726" marT="44863" marB="44863" anchor="ctr"/>
                </a:tc>
                <a:tc>
                  <a:txBody>
                    <a:bodyPr/>
                    <a:lstStyle/>
                    <a:p>
                      <a:pPr algn="ctr"/>
                      <a:r>
                        <a:rPr kumimoji="1" lang="en-US" altLang="ja-JP" sz="900" dirty="0">
                          <a:latin typeface="+mn-ea"/>
                          <a:ea typeface="+mn-ea"/>
                        </a:rPr>
                        <a:t>10</a:t>
                      </a:r>
                      <a:endParaRPr kumimoji="1" lang="ja-JP" altLang="en-US" sz="900" dirty="0">
                        <a:latin typeface="+mn-ea"/>
                        <a:ea typeface="+mn-ea"/>
                      </a:endParaRPr>
                    </a:p>
                  </a:txBody>
                  <a:tcPr marL="89726" marR="89726" marT="44863" marB="44863" anchor="ctr"/>
                </a:tc>
                <a:tc>
                  <a:txBody>
                    <a:bodyPr/>
                    <a:lstStyle/>
                    <a:p>
                      <a:pPr algn="ctr"/>
                      <a:r>
                        <a:rPr kumimoji="1" lang="en-US" altLang="ja-JP" sz="900" dirty="0">
                          <a:solidFill>
                            <a:schemeClr val="tx1"/>
                          </a:solidFill>
                          <a:latin typeface="+mn-ea"/>
                          <a:ea typeface="+mn-ea"/>
                        </a:rPr>
                        <a:t>7.2</a:t>
                      </a:r>
                      <a:endParaRPr kumimoji="1" lang="ja-JP" altLang="en-US" sz="900" dirty="0">
                        <a:solidFill>
                          <a:schemeClr val="tx1"/>
                        </a:solidFill>
                        <a:latin typeface="+mn-ea"/>
                        <a:ea typeface="+mn-ea"/>
                      </a:endParaRPr>
                    </a:p>
                  </a:txBody>
                  <a:tcPr marL="89726" marR="89726" marT="44863" marB="44863" anchor="ctr"/>
                </a:tc>
                <a:extLst>
                  <a:ext uri="{0D108BD9-81ED-4DB2-BD59-A6C34878D82A}">
                    <a16:rowId xmlns:a16="http://schemas.microsoft.com/office/drawing/2014/main" val="3048473803"/>
                  </a:ext>
                </a:extLst>
              </a:tr>
              <a:tr h="224314">
                <a:tc>
                  <a:txBody>
                    <a:bodyPr/>
                    <a:lstStyle/>
                    <a:p>
                      <a:pPr algn="ctr"/>
                      <a:r>
                        <a:rPr kumimoji="1" lang="ja-JP" altLang="en-US" sz="900" dirty="0">
                          <a:latin typeface="+mn-ea"/>
                          <a:ea typeface="+mn-ea"/>
                        </a:rPr>
                        <a:t>ウ</a:t>
                      </a:r>
                    </a:p>
                  </a:txBody>
                  <a:tcPr marL="89726" marR="89726" marT="44863" marB="44863" anchor="ctr"/>
                </a:tc>
                <a:tc>
                  <a:txBody>
                    <a:bodyPr/>
                    <a:lstStyle/>
                    <a:p>
                      <a:pPr marL="0" marR="0" indent="0" algn="l" defTabSz="917509" rtl="0" eaLnBrk="1" fontAlgn="auto" latinLnBrk="0" hangingPunct="1">
                        <a:lnSpc>
                          <a:spcPct val="100000"/>
                        </a:lnSpc>
                        <a:spcBef>
                          <a:spcPts val="0"/>
                        </a:spcBef>
                        <a:spcAft>
                          <a:spcPts val="0"/>
                        </a:spcAft>
                        <a:buClrTx/>
                        <a:buSzTx/>
                        <a:buFontTx/>
                        <a:buNone/>
                        <a:tabLst/>
                        <a:defRPr/>
                      </a:pPr>
                      <a:r>
                        <a:rPr lang="ja-JP" altLang="en-US" sz="900" b="0" i="0" u="none" strike="noStrike" dirty="0">
                          <a:solidFill>
                            <a:schemeClr val="tx1"/>
                          </a:solidFill>
                          <a:effectLst/>
                          <a:latin typeface="+mn-ea"/>
                          <a:ea typeface="+mn-ea"/>
                        </a:rPr>
                        <a:t>　アドバイザーによる通いの場等の実地支援を実施している。</a:t>
                      </a:r>
                      <a:endParaRPr lang="en-US" altLang="ja-JP" sz="900" b="0" i="0" u="none" strike="noStrike" dirty="0">
                        <a:solidFill>
                          <a:schemeClr val="tx1"/>
                        </a:solidFill>
                        <a:effectLst/>
                        <a:latin typeface="+mn-ea"/>
                        <a:ea typeface="+mn-ea"/>
                      </a:endParaRPr>
                    </a:p>
                  </a:txBody>
                  <a:tcPr marL="89726" marR="89726" marT="44863" marB="44863" anchor="ctr"/>
                </a:tc>
                <a:tc>
                  <a:txBody>
                    <a:bodyPr/>
                    <a:lstStyle/>
                    <a:p>
                      <a:pPr algn="ctr"/>
                      <a:r>
                        <a:rPr kumimoji="1" lang="en-US" altLang="ja-JP" sz="900" dirty="0">
                          <a:latin typeface="+mn-ea"/>
                          <a:ea typeface="+mn-ea"/>
                        </a:rPr>
                        <a:t>25</a:t>
                      </a:r>
                      <a:endParaRPr kumimoji="1" lang="ja-JP" altLang="en-US" sz="900" dirty="0">
                        <a:latin typeface="+mn-ea"/>
                        <a:ea typeface="+mn-ea"/>
                      </a:endParaRPr>
                    </a:p>
                  </a:txBody>
                  <a:tcPr marL="89726" marR="89726" marT="44863" marB="44863" anchor="ctr"/>
                </a:tc>
                <a:tc>
                  <a:txBody>
                    <a:bodyPr/>
                    <a:lstStyle/>
                    <a:p>
                      <a:pPr algn="ctr"/>
                      <a:r>
                        <a:rPr kumimoji="1" lang="en-US" altLang="ja-JP" sz="900" dirty="0">
                          <a:latin typeface="+mn-ea"/>
                          <a:ea typeface="+mn-ea"/>
                        </a:rPr>
                        <a:t>20.2</a:t>
                      </a:r>
                      <a:endParaRPr kumimoji="1" lang="ja-JP" altLang="en-US" sz="900" dirty="0">
                        <a:latin typeface="+mn-ea"/>
                        <a:ea typeface="+mn-ea"/>
                      </a:endParaRPr>
                    </a:p>
                  </a:txBody>
                  <a:tcPr marL="89726" marR="89726" marT="44863" marB="44863" anchor="ctr"/>
                </a:tc>
                <a:tc>
                  <a:txBody>
                    <a:bodyPr/>
                    <a:lstStyle/>
                    <a:p>
                      <a:pPr algn="ctr"/>
                      <a:r>
                        <a:rPr kumimoji="1" lang="ja-JP" altLang="en-US" sz="900" dirty="0">
                          <a:latin typeface="+mn-ea"/>
                          <a:ea typeface="+mn-ea"/>
                        </a:rPr>
                        <a:t>キ</a:t>
                      </a:r>
                    </a:p>
                  </a:txBody>
                  <a:tcPr marL="89726" marR="89726" marT="44863" marB="44863" anchor="ctr"/>
                </a:tc>
                <a:tc>
                  <a:txBody>
                    <a:bodyPr/>
                    <a:lstStyle/>
                    <a:p>
                      <a:pPr marL="180000" marR="0" indent="-457200" algn="l" defTabSz="917509" rtl="0" eaLnBrk="1" fontAlgn="auto" latinLnBrk="0" hangingPunct="1">
                        <a:lnSpc>
                          <a:spcPct val="100000"/>
                        </a:lnSpc>
                        <a:spcBef>
                          <a:spcPts val="0"/>
                        </a:spcBef>
                        <a:spcAft>
                          <a:spcPts val="0"/>
                        </a:spcAft>
                        <a:buClrTx/>
                        <a:buSzTx/>
                        <a:buFontTx/>
                        <a:buNone/>
                        <a:tabLst/>
                        <a:defRPr/>
                      </a:pPr>
                      <a:r>
                        <a:rPr kumimoji="1" lang="ja-JP" altLang="en-US" sz="900" b="0" dirty="0">
                          <a:solidFill>
                            <a:schemeClr val="tx1"/>
                          </a:solidFill>
                          <a:latin typeface="+mn-ea"/>
                          <a:ea typeface="+mn-ea"/>
                        </a:rPr>
                        <a:t>　保健事業との一体的実施に向けた環境整備を実施している。</a:t>
                      </a:r>
                      <a:endParaRPr kumimoji="1" lang="en-US" altLang="ja-JP" sz="900" b="0" dirty="0">
                        <a:solidFill>
                          <a:schemeClr val="tx1"/>
                        </a:solidFill>
                        <a:latin typeface="+mn-ea"/>
                        <a:ea typeface="+mn-ea"/>
                      </a:endParaRPr>
                    </a:p>
                  </a:txBody>
                  <a:tcPr marL="89726" marR="89726" marT="44863" marB="44863" anchor="ctr"/>
                </a:tc>
                <a:tc>
                  <a:txBody>
                    <a:bodyPr/>
                    <a:lstStyle/>
                    <a:p>
                      <a:pPr algn="ctr"/>
                      <a:r>
                        <a:rPr kumimoji="1" lang="en-US" altLang="ja-JP" sz="900" dirty="0">
                          <a:solidFill>
                            <a:schemeClr val="tx1"/>
                          </a:solidFill>
                          <a:latin typeface="+mn-ea"/>
                          <a:ea typeface="+mn-ea"/>
                        </a:rPr>
                        <a:t>10</a:t>
                      </a:r>
                      <a:endParaRPr kumimoji="1" lang="ja-JP" altLang="en-US" sz="900" dirty="0">
                        <a:solidFill>
                          <a:schemeClr val="tx1"/>
                        </a:solidFill>
                        <a:latin typeface="+mn-ea"/>
                        <a:ea typeface="+mn-ea"/>
                      </a:endParaRPr>
                    </a:p>
                  </a:txBody>
                  <a:tcPr marL="89726" marR="89726" marT="44863" marB="44863" anchor="ctr"/>
                </a:tc>
                <a:tc>
                  <a:txBody>
                    <a:bodyPr/>
                    <a:lstStyle/>
                    <a:p>
                      <a:pPr algn="ctr"/>
                      <a:r>
                        <a:rPr kumimoji="1" lang="en-US" altLang="ja-JP" sz="900" dirty="0">
                          <a:solidFill>
                            <a:schemeClr val="tx1"/>
                          </a:solidFill>
                          <a:latin typeface="+mn-ea"/>
                          <a:ea typeface="+mn-ea"/>
                        </a:rPr>
                        <a:t>8.3</a:t>
                      </a:r>
                    </a:p>
                  </a:txBody>
                  <a:tcPr marL="89726" marR="89726" marT="44863" marB="44863" anchor="ctr"/>
                </a:tc>
                <a:extLst>
                  <a:ext uri="{0D108BD9-81ED-4DB2-BD59-A6C34878D82A}">
                    <a16:rowId xmlns:a16="http://schemas.microsoft.com/office/drawing/2014/main" val="748741116"/>
                  </a:ext>
                </a:extLst>
              </a:tr>
              <a:tr h="224314">
                <a:tc gridSpan="6">
                  <a:txBody>
                    <a:bodyPr/>
                    <a:lstStyle/>
                    <a:p>
                      <a:pPr marL="0" marR="0" lvl="0" indent="-457200" algn="l" defTabSz="917509" rtl="0" eaLnBrk="1" fontAlgn="auto" latinLnBrk="0" hangingPunct="1">
                        <a:lnSpc>
                          <a:spcPct val="100000"/>
                        </a:lnSpc>
                        <a:spcBef>
                          <a:spcPts val="0"/>
                        </a:spcBef>
                        <a:spcAft>
                          <a:spcPts val="0"/>
                        </a:spcAft>
                        <a:buClrTx/>
                        <a:buSzTx/>
                        <a:buFontTx/>
                        <a:buNone/>
                        <a:tabLst/>
                        <a:defRPr/>
                      </a:pPr>
                      <a:r>
                        <a:rPr kumimoji="1" lang="ja-JP" altLang="en-US" sz="900" dirty="0">
                          <a:latin typeface="+mn-ea"/>
                          <a:ea typeface="+mn-ea"/>
                        </a:rPr>
                        <a:t>③管内市町村の地域ケア会議、介護予防・日常生活支援総合事業の推進に向けて、都道府県単位での関係機関との連携体制の構築に取り組んでいるか。</a:t>
                      </a:r>
                      <a:endParaRPr lang="en-US" altLang="ja-JP" sz="900" b="0" i="0" u="none" strike="noStrike" dirty="0">
                        <a:solidFill>
                          <a:schemeClr val="tx1"/>
                        </a:solidFill>
                        <a:effectLst/>
                        <a:latin typeface="+mn-ea"/>
                        <a:ea typeface="+mn-ea"/>
                      </a:endParaRPr>
                    </a:p>
                  </a:txBody>
                  <a:tcPr marL="89726" marR="89726" marT="44863" marB="44863" anchor="ctr"/>
                </a:tc>
                <a:tc hMerge="1">
                  <a:txBody>
                    <a:bodyPr/>
                    <a:lstStyle/>
                    <a:p>
                      <a:pPr marL="0" marR="0" indent="-457200" algn="l" defTabSz="917509" rtl="0" eaLnBrk="1" fontAlgn="auto" latinLnBrk="0" hangingPunct="1">
                        <a:lnSpc>
                          <a:spcPct val="100000"/>
                        </a:lnSpc>
                        <a:spcBef>
                          <a:spcPts val="0"/>
                        </a:spcBef>
                        <a:spcAft>
                          <a:spcPts val="0"/>
                        </a:spcAft>
                        <a:buClrTx/>
                        <a:buSzTx/>
                        <a:buFontTx/>
                        <a:buNone/>
                        <a:tabLst/>
                        <a:defRPr/>
                      </a:pPr>
                      <a:endParaRPr lang="en-US" altLang="ja-JP" sz="900" b="0" i="0" u="none" strike="noStrike" dirty="0">
                        <a:solidFill>
                          <a:schemeClr val="tx1"/>
                        </a:solidFill>
                        <a:effectLst/>
                        <a:latin typeface="+mn-ea"/>
                        <a:ea typeface="+mn-ea"/>
                      </a:endParaRPr>
                    </a:p>
                  </a:txBody>
                  <a:tcPr anchor="ctr"/>
                </a:tc>
                <a:tc hMerge="1">
                  <a:txBody>
                    <a:bodyPr/>
                    <a:lstStyle/>
                    <a:p>
                      <a:pPr algn="ctr"/>
                      <a:endParaRPr kumimoji="1" lang="ja-JP" altLang="en-US" sz="900" dirty="0">
                        <a:latin typeface="+mn-ea"/>
                        <a:ea typeface="+mn-ea"/>
                      </a:endParaRPr>
                    </a:p>
                  </a:txBody>
                  <a:tcPr anchor="ctr"/>
                </a:tc>
                <a:tc hMerge="1">
                  <a:txBody>
                    <a:bodyPr/>
                    <a:lstStyle/>
                    <a:p>
                      <a:pPr algn="ctr"/>
                      <a:endParaRPr kumimoji="1" lang="ja-JP" altLang="en-US" sz="900" dirty="0">
                        <a:latin typeface="+mn-ea"/>
                        <a:ea typeface="+mn-ea"/>
                      </a:endParaRPr>
                    </a:p>
                  </a:txBody>
                  <a:tcPr anchor="ctr"/>
                </a:tc>
                <a:tc hMerge="1">
                  <a:txBody>
                    <a:bodyPr/>
                    <a:lstStyle/>
                    <a:p>
                      <a:pPr algn="ctr"/>
                      <a:endParaRPr kumimoji="1" lang="ja-JP" altLang="en-US" sz="900" dirty="0">
                        <a:latin typeface="+mn-ea"/>
                        <a:ea typeface="+mn-ea"/>
                      </a:endParaRPr>
                    </a:p>
                  </a:txBody>
                  <a:tcPr anchor="ctr"/>
                </a:tc>
                <a:tc hMerge="1">
                  <a:txBody>
                    <a:bodyPr/>
                    <a:lstStyle/>
                    <a:p>
                      <a:pPr marL="0" marR="0" lvl="0" indent="0" algn="l" defTabSz="917509" rtl="0" eaLnBrk="1" fontAlgn="auto" latinLnBrk="0" hangingPunct="1">
                        <a:lnSpc>
                          <a:spcPct val="100000"/>
                        </a:lnSpc>
                        <a:spcBef>
                          <a:spcPts val="0"/>
                        </a:spcBef>
                        <a:spcAft>
                          <a:spcPts val="0"/>
                        </a:spcAft>
                        <a:buClrTx/>
                        <a:buSzTx/>
                        <a:buFontTx/>
                        <a:buNone/>
                        <a:tabLst/>
                        <a:defRPr/>
                      </a:pPr>
                      <a:endParaRPr kumimoji="1" lang="ja-JP" altLang="en-US" sz="900" b="0" dirty="0">
                        <a:solidFill>
                          <a:schemeClr val="tx1"/>
                        </a:solidFill>
                        <a:latin typeface="+mn-ea"/>
                        <a:ea typeface="+mn-ea"/>
                      </a:endParaRPr>
                    </a:p>
                  </a:txBody>
                  <a:tcPr anchor="ctr"/>
                </a:tc>
                <a:tc>
                  <a:txBody>
                    <a:bodyPr/>
                    <a:lstStyle/>
                    <a:p>
                      <a:pPr algn="ctr"/>
                      <a:r>
                        <a:rPr kumimoji="1" lang="en-US" altLang="ja-JP" sz="900" dirty="0">
                          <a:solidFill>
                            <a:schemeClr val="tx1"/>
                          </a:solidFill>
                          <a:latin typeface="+mn-ea"/>
                          <a:ea typeface="+mn-ea"/>
                        </a:rPr>
                        <a:t>50</a:t>
                      </a:r>
                      <a:endParaRPr kumimoji="1" lang="ja-JP" altLang="en-US" sz="900" dirty="0">
                        <a:solidFill>
                          <a:schemeClr val="tx1"/>
                        </a:solidFill>
                        <a:latin typeface="+mn-ea"/>
                        <a:ea typeface="+mn-ea"/>
                      </a:endParaRPr>
                    </a:p>
                  </a:txBody>
                  <a:tcPr marL="89726" marR="89726" marT="44863" marB="44863" anchor="ctr"/>
                </a:tc>
                <a:tc>
                  <a:txBody>
                    <a:bodyPr/>
                    <a:lstStyle/>
                    <a:p>
                      <a:pPr algn="ctr"/>
                      <a:r>
                        <a:rPr kumimoji="1" lang="en-US" altLang="ja-JP" sz="900" dirty="0">
                          <a:solidFill>
                            <a:schemeClr val="tx1"/>
                          </a:solidFill>
                          <a:latin typeface="+mn-ea"/>
                          <a:ea typeface="+mn-ea"/>
                        </a:rPr>
                        <a:t>36.7</a:t>
                      </a:r>
                    </a:p>
                  </a:txBody>
                  <a:tcPr marL="89726" marR="89726" marT="44863" marB="44863" anchor="ctr"/>
                </a:tc>
                <a:extLst>
                  <a:ext uri="{0D108BD9-81ED-4DB2-BD59-A6C34878D82A}">
                    <a16:rowId xmlns:a16="http://schemas.microsoft.com/office/drawing/2014/main" val="3050056731"/>
                  </a:ext>
                </a:extLst>
              </a:tr>
              <a:tr h="224314">
                <a:tc gridSpan="6">
                  <a:txBody>
                    <a:bodyPr/>
                    <a:lstStyle/>
                    <a:p>
                      <a:pPr marL="0" marR="0" lvl="0" indent="-457200" algn="l" defTabSz="917509" rtl="0" eaLnBrk="1" fontAlgn="auto" latinLnBrk="0" hangingPunct="1">
                        <a:lnSpc>
                          <a:spcPct val="100000"/>
                        </a:lnSpc>
                        <a:spcBef>
                          <a:spcPts val="0"/>
                        </a:spcBef>
                        <a:spcAft>
                          <a:spcPts val="0"/>
                        </a:spcAft>
                        <a:buClrTx/>
                        <a:buSzTx/>
                        <a:buFontTx/>
                        <a:buNone/>
                        <a:tabLst/>
                        <a:defRPr/>
                      </a:pPr>
                      <a:r>
                        <a:rPr kumimoji="1" lang="ja-JP" altLang="en-US" sz="900" dirty="0">
                          <a:latin typeface="+mn-ea"/>
                          <a:ea typeface="+mn-ea"/>
                        </a:rPr>
                        <a:t>④介護予防・日常生活支援総合事業に係る継続的な市町村支援を実施しているか。</a:t>
                      </a:r>
                    </a:p>
                  </a:txBody>
                  <a:tcPr marL="89726" marR="89726" marT="44863" marB="44863" anchor="ctr"/>
                </a:tc>
                <a:tc hMerge="1">
                  <a:txBody>
                    <a:bodyPr/>
                    <a:lstStyle/>
                    <a:p>
                      <a:pPr marL="0" marR="0" indent="-457200" algn="l" defTabSz="917509" rtl="0" eaLnBrk="1" fontAlgn="auto" latinLnBrk="0" hangingPunct="1">
                        <a:lnSpc>
                          <a:spcPct val="100000"/>
                        </a:lnSpc>
                        <a:spcBef>
                          <a:spcPts val="0"/>
                        </a:spcBef>
                        <a:spcAft>
                          <a:spcPts val="0"/>
                        </a:spcAft>
                        <a:buClrTx/>
                        <a:buSzTx/>
                        <a:buFontTx/>
                        <a:buNone/>
                        <a:tabLst/>
                        <a:defRPr/>
                      </a:pPr>
                      <a:endParaRPr lang="en-US" altLang="ja-JP" sz="900" b="0" i="0" u="none" strike="noStrike" dirty="0">
                        <a:solidFill>
                          <a:schemeClr val="tx1"/>
                        </a:solidFill>
                        <a:effectLst/>
                        <a:latin typeface="+mn-ea"/>
                        <a:ea typeface="+mn-ea"/>
                      </a:endParaRPr>
                    </a:p>
                  </a:txBody>
                  <a:tcPr anchor="ctr"/>
                </a:tc>
                <a:tc hMerge="1">
                  <a:txBody>
                    <a:bodyPr/>
                    <a:lstStyle/>
                    <a:p>
                      <a:pPr algn="ctr"/>
                      <a:endParaRPr kumimoji="1" lang="ja-JP" altLang="en-US" sz="900" dirty="0">
                        <a:latin typeface="+mn-ea"/>
                        <a:ea typeface="+mn-ea"/>
                      </a:endParaRPr>
                    </a:p>
                  </a:txBody>
                  <a:tcPr anchor="ctr"/>
                </a:tc>
                <a:tc hMerge="1">
                  <a:txBody>
                    <a:bodyPr/>
                    <a:lstStyle/>
                    <a:p>
                      <a:pPr algn="ctr"/>
                      <a:endParaRPr kumimoji="1" lang="ja-JP" altLang="en-US" sz="900" dirty="0">
                        <a:latin typeface="+mn-ea"/>
                        <a:ea typeface="+mn-ea"/>
                      </a:endParaRPr>
                    </a:p>
                  </a:txBody>
                  <a:tcPr anchor="ctr"/>
                </a:tc>
                <a:tc hMerge="1">
                  <a:txBody>
                    <a:bodyPr/>
                    <a:lstStyle/>
                    <a:p>
                      <a:pPr algn="ctr"/>
                      <a:endParaRPr kumimoji="1" lang="ja-JP" altLang="en-US" sz="900" dirty="0">
                        <a:latin typeface="+mn-ea"/>
                        <a:ea typeface="+mn-ea"/>
                      </a:endParaRPr>
                    </a:p>
                  </a:txBody>
                  <a:tcPr anchor="ctr"/>
                </a:tc>
                <a:tc hMerge="1">
                  <a:txBody>
                    <a:bodyPr/>
                    <a:lstStyle/>
                    <a:p>
                      <a:pPr marL="0" marR="0" lvl="0" indent="0" algn="l" defTabSz="917509" rtl="0" eaLnBrk="1" fontAlgn="auto" latinLnBrk="0" hangingPunct="1">
                        <a:lnSpc>
                          <a:spcPct val="100000"/>
                        </a:lnSpc>
                        <a:spcBef>
                          <a:spcPts val="0"/>
                        </a:spcBef>
                        <a:spcAft>
                          <a:spcPts val="0"/>
                        </a:spcAft>
                        <a:buClrTx/>
                        <a:buSzTx/>
                        <a:buFontTx/>
                        <a:buNone/>
                        <a:tabLst/>
                        <a:defRPr/>
                      </a:pPr>
                      <a:endParaRPr kumimoji="1" lang="ja-JP" altLang="en-US" sz="900" b="0" dirty="0">
                        <a:solidFill>
                          <a:schemeClr val="tx1"/>
                        </a:solidFill>
                        <a:latin typeface="+mn-ea"/>
                        <a:ea typeface="+mn-ea"/>
                      </a:endParaRPr>
                    </a:p>
                  </a:txBody>
                  <a:tcPr anchor="ctr"/>
                </a:tc>
                <a:tc>
                  <a:txBody>
                    <a:bodyPr/>
                    <a:lstStyle/>
                    <a:p>
                      <a:pPr algn="ctr"/>
                      <a:r>
                        <a:rPr kumimoji="1" lang="en-US" altLang="ja-JP" sz="900" dirty="0">
                          <a:solidFill>
                            <a:schemeClr val="tx1"/>
                          </a:solidFill>
                          <a:latin typeface="+mn-ea"/>
                          <a:ea typeface="+mn-ea"/>
                        </a:rPr>
                        <a:t>30</a:t>
                      </a:r>
                      <a:endParaRPr kumimoji="1" lang="ja-JP" altLang="en-US" sz="900" dirty="0">
                        <a:solidFill>
                          <a:schemeClr val="tx1"/>
                        </a:solidFill>
                        <a:latin typeface="+mn-ea"/>
                        <a:ea typeface="+mn-ea"/>
                      </a:endParaRPr>
                    </a:p>
                  </a:txBody>
                  <a:tcPr marL="89726" marR="89726" marT="44863" marB="44863" anchor="ctr"/>
                </a:tc>
                <a:tc>
                  <a:txBody>
                    <a:bodyPr/>
                    <a:lstStyle/>
                    <a:p>
                      <a:pPr algn="ctr"/>
                      <a:r>
                        <a:rPr kumimoji="1" lang="en-US" altLang="ja-JP" sz="900" dirty="0">
                          <a:solidFill>
                            <a:schemeClr val="tx1"/>
                          </a:solidFill>
                          <a:latin typeface="+mn-ea"/>
                          <a:ea typeface="+mn-ea"/>
                        </a:rPr>
                        <a:t>23.6</a:t>
                      </a:r>
                    </a:p>
                  </a:txBody>
                  <a:tcPr marL="89726" marR="89726" marT="44863" marB="44863" anchor="ctr"/>
                </a:tc>
                <a:extLst>
                  <a:ext uri="{0D108BD9-81ED-4DB2-BD59-A6C34878D82A}">
                    <a16:rowId xmlns:a16="http://schemas.microsoft.com/office/drawing/2014/main" val="1024520105"/>
                  </a:ext>
                </a:extLst>
              </a:tr>
            </a:tbl>
          </a:graphicData>
        </a:graphic>
      </p:graphicFrame>
      <p:sp>
        <p:nvSpPr>
          <p:cNvPr id="9" name="正方形/長方形 8">
            <a:extLst>
              <a:ext uri="{FF2B5EF4-FFF2-40B4-BE49-F238E27FC236}">
                <a16:creationId xmlns:a16="http://schemas.microsoft.com/office/drawing/2014/main" id="{553F86EC-B279-47C3-8474-0573BF3FAC12}"/>
              </a:ext>
            </a:extLst>
          </p:cNvPr>
          <p:cNvSpPr/>
          <p:nvPr/>
        </p:nvSpPr>
        <p:spPr>
          <a:xfrm>
            <a:off x="-1" y="119181"/>
            <a:ext cx="9720263" cy="355567"/>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lIns="89679" tIns="44840" rIns="89679" bIns="44840" anchor="ctr"/>
          <a:lstStyle/>
          <a:p>
            <a:pPr marL="246340" indent="-625706" algn="ctr">
              <a:defRPr/>
            </a:pPr>
            <a:r>
              <a:rPr lang="en-US" altLang="ja-JP" sz="1570" b="1" dirty="0">
                <a:latin typeface="Meiryo UI" panose="020B0604030504040204" pitchFamily="50" charset="-128"/>
                <a:ea typeface="Meiryo UI" panose="020B0604030504040204" pitchFamily="50" charset="-128"/>
              </a:rPr>
              <a:t>2020</a:t>
            </a:r>
            <a:r>
              <a:rPr lang="ja-JP" altLang="en-US" sz="1570" b="1" dirty="0">
                <a:latin typeface="Meiryo UI" panose="020B0604030504040204" pitchFamily="50" charset="-128"/>
                <a:ea typeface="Meiryo UI" panose="020B0604030504040204" pitchFamily="50" charset="-128"/>
              </a:rPr>
              <a:t>年度（都道府県分）　　　</a:t>
            </a:r>
            <a:r>
              <a:rPr lang="en-US" altLang="ja-JP" sz="1570" b="1" dirty="0">
                <a:latin typeface="Meiryo UI" panose="020B0604030504040204" pitchFamily="50" charset="-128"/>
                <a:ea typeface="Meiryo UI" panose="020B0604030504040204" pitchFamily="50" charset="-128"/>
              </a:rPr>
              <a:t>Ⅱ</a:t>
            </a:r>
            <a:r>
              <a:rPr lang="ja-JP" altLang="en-US" sz="1570" b="1" dirty="0">
                <a:latin typeface="Meiryo UI" panose="020B0604030504040204" pitchFamily="50" charset="-128"/>
                <a:ea typeface="Meiryo UI" panose="020B0604030504040204" pitchFamily="50" charset="-128"/>
              </a:rPr>
              <a:t>（２）地域ケア会議・介護予防・日常生活支援総合事業</a:t>
            </a:r>
            <a:r>
              <a:rPr lang="ja-JP" altLang="en-US" sz="1178" b="1" dirty="0">
                <a:latin typeface="Meiryo UI" panose="020B0604030504040204" pitchFamily="50" charset="-128"/>
                <a:ea typeface="Meiryo UI" panose="020B0604030504040204" pitchFamily="50" charset="-128"/>
              </a:rPr>
              <a:t>＜推進・支援分＞</a:t>
            </a:r>
            <a:endParaRPr lang="en-US" altLang="ja-JP" sz="1570" b="1" dirty="0">
              <a:latin typeface="Meiryo UI" panose="020B0604030504040204" pitchFamily="50" charset="-128"/>
              <a:ea typeface="Meiryo UI" panose="020B0604030504040204" pitchFamily="50" charset="-128"/>
            </a:endParaRPr>
          </a:p>
        </p:txBody>
      </p:sp>
      <p:graphicFrame>
        <p:nvGraphicFramePr>
          <p:cNvPr id="7" name="グラフ 6">
            <a:extLst>
              <a:ext uri="{FF2B5EF4-FFF2-40B4-BE49-F238E27FC236}">
                <a16:creationId xmlns:a16="http://schemas.microsoft.com/office/drawing/2014/main" id="{21146BC3-3514-4795-BC70-7084C84FE4E6}"/>
              </a:ext>
            </a:extLst>
          </p:cNvPr>
          <p:cNvGraphicFramePr>
            <a:graphicFrameLocks/>
          </p:cNvGraphicFramePr>
          <p:nvPr>
            <p:extLst>
              <p:ext uri="{D42A27DB-BD31-4B8C-83A1-F6EECF244321}">
                <p14:modId xmlns:p14="http://schemas.microsoft.com/office/powerpoint/2010/main" val="2051559446"/>
              </p:ext>
            </p:extLst>
          </p:nvPr>
        </p:nvGraphicFramePr>
        <p:xfrm>
          <a:off x="0" y="3881834"/>
          <a:ext cx="9766727" cy="3003177"/>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58662153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 name="正方形/長方形 27"/>
          <p:cNvSpPr/>
          <p:nvPr/>
        </p:nvSpPr>
        <p:spPr>
          <a:xfrm>
            <a:off x="-1" y="119181"/>
            <a:ext cx="9720263" cy="355567"/>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lIns="89679" tIns="44840" rIns="89679" bIns="44840" anchor="ctr"/>
          <a:lstStyle/>
          <a:p>
            <a:pPr algn="ctr"/>
            <a:r>
              <a:rPr lang="en-US" altLang="ja-JP" sz="1963" b="1" dirty="0">
                <a:latin typeface="Meiryo UI" panose="020B0604030504040204" pitchFamily="50" charset="-128"/>
                <a:ea typeface="Meiryo UI" panose="020B0604030504040204" pitchFamily="50" charset="-128"/>
              </a:rPr>
              <a:t>2020</a:t>
            </a:r>
            <a:r>
              <a:rPr lang="ja-JP" altLang="en-US" sz="1963" b="1" dirty="0">
                <a:latin typeface="Meiryo UI" panose="020B0604030504040204" pitchFamily="50" charset="-128"/>
                <a:ea typeface="Meiryo UI" panose="020B0604030504040204" pitchFamily="50" charset="-128"/>
              </a:rPr>
              <a:t>年度（都道府県分） 　　</a:t>
            </a:r>
            <a:r>
              <a:rPr lang="en-US" altLang="ja-JP" sz="1963" b="1" dirty="0">
                <a:latin typeface="Meiryo UI" panose="020B0604030504040204" pitchFamily="50" charset="-128"/>
                <a:ea typeface="Meiryo UI" panose="020B0604030504040204" pitchFamily="50" charset="-128"/>
              </a:rPr>
              <a:t>Ⅱ</a:t>
            </a:r>
            <a:r>
              <a:rPr lang="ja-JP" altLang="ja-JP" sz="1963" b="1" dirty="0">
                <a:latin typeface="Meiryo UI" panose="020B0604030504040204" pitchFamily="50" charset="-128"/>
                <a:ea typeface="Meiryo UI" panose="020B0604030504040204" pitchFamily="50" charset="-128"/>
              </a:rPr>
              <a:t>（３）生活支援体制整備等</a:t>
            </a:r>
            <a:r>
              <a:rPr lang="ja-JP" altLang="en-US" sz="1963" b="1" dirty="0">
                <a:latin typeface="Meiryo UI" panose="020B0604030504040204" pitchFamily="50" charset="-128"/>
                <a:ea typeface="Meiryo UI" panose="020B0604030504040204" pitchFamily="50" charset="-128"/>
              </a:rPr>
              <a:t>＜全体＞</a:t>
            </a:r>
            <a:endParaRPr lang="ja-JP" altLang="ja-JP" sz="1963" dirty="0">
              <a:latin typeface="Meiryo UI" panose="020B0604030504040204" pitchFamily="50" charset="-128"/>
              <a:ea typeface="Meiryo UI" panose="020B0604030504040204" pitchFamily="50" charset="-128"/>
            </a:endParaRPr>
          </a:p>
        </p:txBody>
      </p:sp>
      <p:sp>
        <p:nvSpPr>
          <p:cNvPr id="27" name="スライド番号プレースホルダー 3">
            <a:extLst>
              <a:ext uri="{FF2B5EF4-FFF2-40B4-BE49-F238E27FC236}">
                <a16:creationId xmlns:a16="http://schemas.microsoft.com/office/drawing/2014/main" id="{8537117C-0A37-4387-89BE-51510082BF6F}"/>
              </a:ext>
            </a:extLst>
          </p:cNvPr>
          <p:cNvSpPr>
            <a:spLocks noGrp="1"/>
          </p:cNvSpPr>
          <p:nvPr>
            <p:ph type="sldNum" sz="quarter" idx="12"/>
          </p:nvPr>
        </p:nvSpPr>
        <p:spPr>
          <a:xfrm>
            <a:off x="7368424" y="6422667"/>
            <a:ext cx="2268061" cy="358279"/>
          </a:xfrm>
        </p:spPr>
        <p:txBody>
          <a:bodyPr/>
          <a:lstStyle/>
          <a:p>
            <a:pPr>
              <a:defRPr/>
            </a:pPr>
            <a:r>
              <a:rPr kumimoji="1" lang="en-US" altLang="ja-JP" dirty="0" smtClean="0">
                <a:solidFill>
                  <a:prstClr val="black">
                    <a:tint val="75000"/>
                  </a:prstClr>
                </a:solidFill>
                <a:latin typeface="+mn-ea"/>
              </a:rPr>
              <a:t>13</a:t>
            </a:r>
            <a:endParaRPr kumimoji="1" lang="ja-JP" altLang="en-US" dirty="0">
              <a:solidFill>
                <a:prstClr val="black">
                  <a:tint val="75000"/>
                </a:prstClr>
              </a:solidFill>
              <a:latin typeface="+mn-ea"/>
            </a:endParaRPr>
          </a:p>
        </p:txBody>
      </p:sp>
      <p:graphicFrame>
        <p:nvGraphicFramePr>
          <p:cNvPr id="3" name="表 2"/>
          <p:cNvGraphicFramePr>
            <a:graphicFrameLocks noGrp="1"/>
          </p:cNvGraphicFramePr>
          <p:nvPr>
            <p:extLst>
              <p:ext uri="{D42A27DB-BD31-4B8C-83A1-F6EECF244321}">
                <p14:modId xmlns:p14="http://schemas.microsoft.com/office/powerpoint/2010/main" val="3442876122"/>
              </p:ext>
            </p:extLst>
          </p:nvPr>
        </p:nvGraphicFramePr>
        <p:xfrm>
          <a:off x="63980" y="580340"/>
          <a:ext cx="9296446" cy="1883112"/>
        </p:xfrm>
        <a:graphic>
          <a:graphicData uri="http://schemas.openxmlformats.org/drawingml/2006/table">
            <a:tbl>
              <a:tblPr firstRow="1" bandRow="1">
                <a:tableStyleId>{5C22544A-7EE6-4342-B048-85BDC9FD1C3A}</a:tableStyleId>
              </a:tblPr>
              <a:tblGrid>
                <a:gridCol w="273005">
                  <a:extLst>
                    <a:ext uri="{9D8B030D-6E8A-4147-A177-3AD203B41FA5}">
                      <a16:colId xmlns:a16="http://schemas.microsoft.com/office/drawing/2014/main" val="897722632"/>
                    </a:ext>
                  </a:extLst>
                </a:gridCol>
                <a:gridCol w="3486502">
                  <a:extLst>
                    <a:ext uri="{9D8B030D-6E8A-4147-A177-3AD203B41FA5}">
                      <a16:colId xmlns:a16="http://schemas.microsoft.com/office/drawing/2014/main" val="1624404869"/>
                    </a:ext>
                  </a:extLst>
                </a:gridCol>
                <a:gridCol w="444358">
                  <a:extLst>
                    <a:ext uri="{9D8B030D-6E8A-4147-A177-3AD203B41FA5}">
                      <a16:colId xmlns:a16="http://schemas.microsoft.com/office/drawing/2014/main" val="2178782984"/>
                    </a:ext>
                  </a:extLst>
                </a:gridCol>
                <a:gridCol w="444358">
                  <a:extLst>
                    <a:ext uri="{9D8B030D-6E8A-4147-A177-3AD203B41FA5}">
                      <a16:colId xmlns:a16="http://schemas.microsoft.com/office/drawing/2014/main" val="300635064"/>
                    </a:ext>
                  </a:extLst>
                </a:gridCol>
                <a:gridCol w="273005">
                  <a:extLst>
                    <a:ext uri="{9D8B030D-6E8A-4147-A177-3AD203B41FA5}">
                      <a16:colId xmlns:a16="http://schemas.microsoft.com/office/drawing/2014/main" val="1573169666"/>
                    </a:ext>
                  </a:extLst>
                </a:gridCol>
                <a:gridCol w="3486502">
                  <a:extLst>
                    <a:ext uri="{9D8B030D-6E8A-4147-A177-3AD203B41FA5}">
                      <a16:colId xmlns:a16="http://schemas.microsoft.com/office/drawing/2014/main" val="303702360"/>
                    </a:ext>
                  </a:extLst>
                </a:gridCol>
                <a:gridCol w="444358">
                  <a:extLst>
                    <a:ext uri="{9D8B030D-6E8A-4147-A177-3AD203B41FA5}">
                      <a16:colId xmlns:a16="http://schemas.microsoft.com/office/drawing/2014/main" val="3731451585"/>
                    </a:ext>
                  </a:extLst>
                </a:gridCol>
                <a:gridCol w="444358">
                  <a:extLst>
                    <a:ext uri="{9D8B030D-6E8A-4147-A177-3AD203B41FA5}">
                      <a16:colId xmlns:a16="http://schemas.microsoft.com/office/drawing/2014/main" val="3177399367"/>
                    </a:ext>
                  </a:extLst>
                </a:gridCol>
              </a:tblGrid>
              <a:tr h="224314">
                <a:tc>
                  <a:txBody>
                    <a:bodyPr/>
                    <a:lstStyle/>
                    <a:p>
                      <a:pPr algn="ctr"/>
                      <a:endParaRPr kumimoji="1" lang="ja-JP" altLang="en-US" sz="900" dirty="0">
                        <a:latin typeface="+mn-ea"/>
                        <a:ea typeface="+mn-ea"/>
                      </a:endParaRPr>
                    </a:p>
                  </a:txBody>
                  <a:tcPr marL="89726" marR="89726" marT="44863" marB="44863" anchor="ctr"/>
                </a:tc>
                <a:tc>
                  <a:txBody>
                    <a:bodyPr/>
                    <a:lstStyle/>
                    <a:p>
                      <a:pPr algn="ctr"/>
                      <a:r>
                        <a:rPr kumimoji="1" lang="ja-JP" altLang="en-US" sz="900" dirty="0">
                          <a:latin typeface="+mn-ea"/>
                          <a:ea typeface="+mn-ea"/>
                        </a:rPr>
                        <a:t>評価指標</a:t>
                      </a:r>
                    </a:p>
                  </a:txBody>
                  <a:tcPr marL="89726" marR="89726" marT="44863" marB="44863"/>
                </a:tc>
                <a:tc>
                  <a:txBody>
                    <a:bodyPr/>
                    <a:lstStyle/>
                    <a:p>
                      <a:pPr algn="ctr"/>
                      <a:r>
                        <a:rPr kumimoji="1" lang="ja-JP" altLang="en-US" sz="900" dirty="0">
                          <a:latin typeface="+mn-ea"/>
                          <a:ea typeface="+mn-ea"/>
                        </a:rPr>
                        <a:t>得点</a:t>
                      </a:r>
                    </a:p>
                  </a:txBody>
                  <a:tcPr marL="89726" marR="89726" marT="44863" marB="44863" anchor="ctr"/>
                </a:tc>
                <a:tc>
                  <a:txBody>
                    <a:bodyPr/>
                    <a:lstStyle/>
                    <a:p>
                      <a:pPr algn="ctr"/>
                      <a:r>
                        <a:rPr kumimoji="1" lang="ja-JP" altLang="en-US" sz="900" dirty="0">
                          <a:latin typeface="+mn-ea"/>
                          <a:ea typeface="+mn-ea"/>
                        </a:rPr>
                        <a:t>平均</a:t>
                      </a:r>
                    </a:p>
                  </a:txBody>
                  <a:tcPr marL="89726" marR="89726" marT="44863" marB="44863" anchor="ctr"/>
                </a:tc>
                <a:tc>
                  <a:txBody>
                    <a:bodyPr/>
                    <a:lstStyle/>
                    <a:p>
                      <a:pPr algn="ctr"/>
                      <a:endParaRPr kumimoji="1" lang="ja-JP" altLang="en-US" sz="900" dirty="0">
                        <a:latin typeface="+mn-ea"/>
                        <a:ea typeface="+mn-ea"/>
                      </a:endParaRPr>
                    </a:p>
                  </a:txBody>
                  <a:tcPr marL="89726" marR="89726" marT="44863" marB="44863"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900" dirty="0">
                          <a:latin typeface="+mn-ea"/>
                          <a:ea typeface="+mn-ea"/>
                        </a:rPr>
                        <a:t>評価指標</a:t>
                      </a:r>
                    </a:p>
                  </a:txBody>
                  <a:tcPr marL="89726" marR="89726" marT="44863" marB="44863" anchor="ctr"/>
                </a:tc>
                <a:tc>
                  <a:txBody>
                    <a:bodyPr/>
                    <a:lstStyle/>
                    <a:p>
                      <a:pPr algn="ctr"/>
                      <a:r>
                        <a:rPr kumimoji="1" lang="ja-JP" altLang="en-US" sz="900" dirty="0">
                          <a:latin typeface="+mn-ea"/>
                          <a:ea typeface="+mn-ea"/>
                        </a:rPr>
                        <a:t>得点</a:t>
                      </a:r>
                    </a:p>
                  </a:txBody>
                  <a:tcPr marL="89726" marR="89726" marT="44863" marB="44863" anchor="ctr"/>
                </a:tc>
                <a:tc>
                  <a:txBody>
                    <a:bodyPr/>
                    <a:lstStyle/>
                    <a:p>
                      <a:pPr algn="ctr"/>
                      <a:r>
                        <a:rPr kumimoji="1" lang="ja-JP" altLang="en-US" sz="900" dirty="0">
                          <a:latin typeface="+mn-ea"/>
                          <a:ea typeface="+mn-ea"/>
                        </a:rPr>
                        <a:t>平均</a:t>
                      </a:r>
                    </a:p>
                  </a:txBody>
                  <a:tcPr marL="89726" marR="89726" marT="44863" marB="44863" anchor="ctr"/>
                </a:tc>
                <a:extLst>
                  <a:ext uri="{0D108BD9-81ED-4DB2-BD59-A6C34878D82A}">
                    <a16:rowId xmlns:a16="http://schemas.microsoft.com/office/drawing/2014/main" val="2535473127"/>
                  </a:ext>
                </a:extLst>
              </a:tr>
              <a:tr h="247476">
                <a:tc gridSpan="8">
                  <a:txBody>
                    <a:bodyPr/>
                    <a:lstStyle/>
                    <a:p>
                      <a:r>
                        <a:rPr kumimoji="1" lang="ja-JP" altLang="en-US" sz="900" kern="1200" dirty="0">
                          <a:solidFill>
                            <a:schemeClr val="dk1"/>
                          </a:solidFill>
                          <a:effectLst/>
                          <a:latin typeface="+mn-lt"/>
                          <a:ea typeface="+mn-ea"/>
                          <a:cs typeface="+mn-cs"/>
                        </a:rPr>
                        <a:t>①</a:t>
                      </a:r>
                      <a:r>
                        <a:rPr kumimoji="1" lang="ja-JP" altLang="ja-JP" sz="900" kern="1200" dirty="0">
                          <a:solidFill>
                            <a:schemeClr val="dk1"/>
                          </a:solidFill>
                          <a:effectLst/>
                          <a:latin typeface="+mn-lt"/>
                          <a:ea typeface="+mn-ea"/>
                          <a:cs typeface="+mn-cs"/>
                        </a:rPr>
                        <a:t>生活支援体制の整備に関し、市町村の進捗状況を把握し、広域的調整に関する支援を行っているか。</a:t>
                      </a:r>
                    </a:p>
                  </a:txBody>
                  <a:tcPr marL="89726" marR="89726" marT="44863" marB="44863" anchor="ctr"/>
                </a:tc>
                <a:tc hMerge="1">
                  <a:txBody>
                    <a:bodyPr/>
                    <a:lstStyle/>
                    <a:p>
                      <a:pPr marL="0" marR="0" indent="0" algn="l" defTabSz="917509" rtl="0" eaLnBrk="1" fontAlgn="auto" latinLnBrk="0" hangingPunct="1">
                        <a:lnSpc>
                          <a:spcPct val="100000"/>
                        </a:lnSpc>
                        <a:spcBef>
                          <a:spcPts val="0"/>
                        </a:spcBef>
                        <a:spcAft>
                          <a:spcPts val="0"/>
                        </a:spcAft>
                        <a:buClrTx/>
                        <a:buSzTx/>
                        <a:buFontTx/>
                        <a:buNone/>
                        <a:tabLst/>
                        <a:defRPr/>
                      </a:pPr>
                      <a:endParaRPr kumimoji="1" lang="en-US" altLang="ja-JP" sz="1000" b="0" dirty="0">
                        <a:solidFill>
                          <a:schemeClr val="tx1"/>
                        </a:solidFill>
                      </a:endParaRPr>
                    </a:p>
                  </a:txBody>
                  <a:tcPr/>
                </a:tc>
                <a:tc hMerge="1">
                  <a:txBody>
                    <a:bodyPr/>
                    <a:lstStyle/>
                    <a:p>
                      <a:endParaRPr kumimoji="1" lang="ja-JP" altLang="en-US"/>
                    </a:p>
                  </a:txBody>
                  <a:tcPr/>
                </a:tc>
                <a:tc hMerge="1">
                  <a:txBody>
                    <a:bodyPr/>
                    <a:lstStyle/>
                    <a:p>
                      <a:pPr algn="ctr"/>
                      <a:endParaRPr kumimoji="1" lang="ja-JP" altLang="en-US" sz="1000" dirty="0">
                        <a:latin typeface="+mn-ea"/>
                        <a:ea typeface="+mn-ea"/>
                      </a:endParaRPr>
                    </a:p>
                  </a:txBody>
                  <a:tcPr anchor="ctr"/>
                </a:tc>
                <a:tc hMerge="1">
                  <a:txBody>
                    <a:bodyPr/>
                    <a:lstStyle/>
                    <a:p>
                      <a:pPr marL="0" marR="0" indent="0" algn="l" defTabSz="917509" rtl="0" eaLnBrk="1" fontAlgn="auto" latinLnBrk="0" hangingPunct="1">
                        <a:lnSpc>
                          <a:spcPct val="100000"/>
                        </a:lnSpc>
                        <a:spcBef>
                          <a:spcPts val="0"/>
                        </a:spcBef>
                        <a:spcAft>
                          <a:spcPts val="0"/>
                        </a:spcAft>
                        <a:buClrTx/>
                        <a:buSzTx/>
                        <a:buFontTx/>
                        <a:buNone/>
                        <a:tabLst/>
                        <a:defRPr/>
                      </a:pPr>
                      <a:endParaRPr lang="en-US" altLang="ja-JP" sz="1100" b="0" i="0" u="none" strike="noStrike" dirty="0">
                        <a:solidFill>
                          <a:schemeClr val="tx1"/>
                        </a:solidFill>
                        <a:effectLst/>
                        <a:latin typeface="ＭＳ Ｐゴシック"/>
                      </a:endParaRPr>
                    </a:p>
                  </a:txBody>
                  <a:tcPr/>
                </a:tc>
                <a:tc hMerge="1">
                  <a:txBody>
                    <a:bodyPr/>
                    <a:lstStyle/>
                    <a:p>
                      <a:pPr marL="0" marR="0" indent="0" algn="l" defTabSz="917509" rtl="0" eaLnBrk="1" fontAlgn="auto" latinLnBrk="0" hangingPunct="1">
                        <a:lnSpc>
                          <a:spcPct val="100000"/>
                        </a:lnSpc>
                        <a:spcBef>
                          <a:spcPts val="0"/>
                        </a:spcBef>
                        <a:spcAft>
                          <a:spcPts val="0"/>
                        </a:spcAft>
                        <a:buClrTx/>
                        <a:buSzTx/>
                        <a:buFontTx/>
                        <a:buNone/>
                        <a:tabLst/>
                        <a:defRPr/>
                      </a:pPr>
                      <a:endParaRPr lang="en-US" altLang="ja-JP" sz="1100" b="0" i="0" u="none" strike="noStrike" dirty="0">
                        <a:solidFill>
                          <a:schemeClr val="tx1"/>
                        </a:solidFill>
                        <a:effectLst/>
                        <a:latin typeface="ＭＳ Ｐゴシック"/>
                      </a:endParaRPr>
                    </a:p>
                  </a:txBody>
                  <a:tcPr/>
                </a:tc>
                <a:tc hMerge="1">
                  <a:txBody>
                    <a:bodyPr/>
                    <a:lstStyle/>
                    <a:p>
                      <a:pPr marL="0" marR="0" indent="0" algn="l" defTabSz="917509" rtl="0" eaLnBrk="1" fontAlgn="auto" latinLnBrk="0" hangingPunct="1">
                        <a:lnSpc>
                          <a:spcPct val="100000"/>
                        </a:lnSpc>
                        <a:spcBef>
                          <a:spcPts val="0"/>
                        </a:spcBef>
                        <a:spcAft>
                          <a:spcPts val="0"/>
                        </a:spcAft>
                        <a:buClrTx/>
                        <a:buSzTx/>
                        <a:buFontTx/>
                        <a:buNone/>
                        <a:tabLst/>
                        <a:defRPr/>
                      </a:pPr>
                      <a:endParaRPr lang="en-US" altLang="ja-JP" sz="1100" b="0" i="0" u="none" strike="noStrike" dirty="0">
                        <a:solidFill>
                          <a:schemeClr val="tx1"/>
                        </a:solidFill>
                        <a:effectLst/>
                        <a:latin typeface="ＭＳ Ｐゴシック"/>
                      </a:endParaRPr>
                    </a:p>
                  </a:txBody>
                  <a:tcPr/>
                </a:tc>
                <a:tc hMerge="1">
                  <a:txBody>
                    <a:bodyPr/>
                    <a:lstStyle/>
                    <a:p>
                      <a:pPr marL="0" marR="0" indent="0" algn="l" defTabSz="917509" rtl="0" eaLnBrk="1" fontAlgn="auto" latinLnBrk="0" hangingPunct="1">
                        <a:lnSpc>
                          <a:spcPct val="100000"/>
                        </a:lnSpc>
                        <a:spcBef>
                          <a:spcPts val="0"/>
                        </a:spcBef>
                        <a:spcAft>
                          <a:spcPts val="0"/>
                        </a:spcAft>
                        <a:buClrTx/>
                        <a:buSzTx/>
                        <a:buFontTx/>
                        <a:buNone/>
                        <a:tabLst/>
                        <a:defRPr/>
                      </a:pPr>
                      <a:endParaRPr lang="en-US" altLang="ja-JP" sz="1100" b="0" i="0" u="none" strike="noStrike" dirty="0">
                        <a:solidFill>
                          <a:schemeClr val="tx1"/>
                        </a:solidFill>
                        <a:effectLst/>
                        <a:latin typeface="ＭＳ Ｐゴシック"/>
                      </a:endParaRPr>
                    </a:p>
                  </a:txBody>
                  <a:tcPr/>
                </a:tc>
                <a:extLst>
                  <a:ext uri="{0D108BD9-81ED-4DB2-BD59-A6C34878D82A}">
                    <a16:rowId xmlns:a16="http://schemas.microsoft.com/office/drawing/2014/main" val="933404504"/>
                  </a:ext>
                </a:extLst>
              </a:tr>
              <a:tr h="224314">
                <a:tc>
                  <a:txBody>
                    <a:bodyPr/>
                    <a:lstStyle/>
                    <a:p>
                      <a:pPr algn="ctr"/>
                      <a:r>
                        <a:rPr kumimoji="1" lang="ja-JP" altLang="en-US" sz="900" dirty="0">
                          <a:latin typeface="+mn-ea"/>
                          <a:ea typeface="+mn-ea"/>
                        </a:rPr>
                        <a:t>ア</a:t>
                      </a:r>
                    </a:p>
                  </a:txBody>
                  <a:tcPr marL="89726" marR="89726" marT="44863" marB="44863" anchor="ctr"/>
                </a:tc>
                <a:tc>
                  <a:txBody>
                    <a:bodyPr/>
                    <a:lstStyle/>
                    <a:p>
                      <a:r>
                        <a:rPr kumimoji="1" lang="ja-JP" altLang="ja-JP" sz="900" kern="1200" dirty="0">
                          <a:solidFill>
                            <a:schemeClr val="dk1"/>
                          </a:solidFill>
                          <a:effectLst/>
                          <a:latin typeface="+mn-lt"/>
                          <a:ea typeface="+mn-ea"/>
                          <a:cs typeface="+mn-cs"/>
                        </a:rPr>
                        <a:t>研修等の実施により生活支援コーディネータ－を養成している</a:t>
                      </a:r>
                      <a:r>
                        <a:rPr kumimoji="1" lang="ja-JP" altLang="en-US" sz="900" kern="1200" dirty="0">
                          <a:solidFill>
                            <a:schemeClr val="dk1"/>
                          </a:solidFill>
                          <a:effectLst/>
                          <a:latin typeface="+mn-lt"/>
                          <a:ea typeface="+mn-ea"/>
                          <a:cs typeface="+mn-cs"/>
                        </a:rPr>
                        <a:t>。</a:t>
                      </a:r>
                      <a:endParaRPr kumimoji="1" lang="ja-JP" altLang="ja-JP" sz="900" kern="1200" dirty="0">
                        <a:solidFill>
                          <a:schemeClr val="dk1"/>
                        </a:solidFill>
                        <a:effectLst/>
                        <a:latin typeface="+mn-lt"/>
                        <a:ea typeface="+mn-ea"/>
                        <a:cs typeface="+mn-cs"/>
                      </a:endParaRPr>
                    </a:p>
                  </a:txBody>
                  <a:tcPr marL="89726" marR="89726" marT="44863" marB="44863" anchor="ctr"/>
                </a:tc>
                <a:tc>
                  <a:txBody>
                    <a:bodyPr/>
                    <a:lstStyle/>
                    <a:p>
                      <a:pPr algn="ctr"/>
                      <a:r>
                        <a:rPr kumimoji="1" lang="en-US" altLang="ja-JP" sz="900" dirty="0">
                          <a:latin typeface="+mn-ea"/>
                          <a:ea typeface="+mn-ea"/>
                        </a:rPr>
                        <a:t>20</a:t>
                      </a:r>
                      <a:endParaRPr kumimoji="1" lang="ja-JP" altLang="en-US" sz="900" dirty="0">
                        <a:latin typeface="+mn-ea"/>
                        <a:ea typeface="+mn-ea"/>
                      </a:endParaRPr>
                    </a:p>
                  </a:txBody>
                  <a:tcPr marL="89726" marR="89726" marT="44863" marB="44863" anchor="ctr"/>
                </a:tc>
                <a:tc>
                  <a:txBody>
                    <a:bodyPr/>
                    <a:lstStyle/>
                    <a:p>
                      <a:pPr algn="ctr"/>
                      <a:r>
                        <a:rPr kumimoji="1" lang="en-US" altLang="ja-JP" sz="900" dirty="0">
                          <a:latin typeface="+mn-ea"/>
                          <a:ea typeface="+mn-ea"/>
                        </a:rPr>
                        <a:t>20.0</a:t>
                      </a:r>
                      <a:endParaRPr kumimoji="1" lang="ja-JP" altLang="en-US" sz="900" dirty="0">
                        <a:latin typeface="+mn-ea"/>
                        <a:ea typeface="+mn-ea"/>
                      </a:endParaRPr>
                    </a:p>
                  </a:txBody>
                  <a:tcPr marL="89726" marR="89726" marT="44863" marB="44863" anchor="ctr"/>
                </a:tc>
                <a:tc>
                  <a:txBody>
                    <a:bodyPr/>
                    <a:lstStyle/>
                    <a:p>
                      <a:pPr algn="ctr"/>
                      <a:r>
                        <a:rPr kumimoji="1" lang="ja-JP" altLang="en-US" sz="900" dirty="0">
                          <a:latin typeface="+mn-ea"/>
                          <a:ea typeface="+mn-ea"/>
                        </a:rPr>
                        <a:t>エ</a:t>
                      </a:r>
                      <a:endParaRPr kumimoji="1" lang="en-US" altLang="ja-JP" sz="900" dirty="0">
                        <a:latin typeface="+mn-ea"/>
                        <a:ea typeface="+mn-ea"/>
                      </a:endParaRPr>
                    </a:p>
                  </a:txBody>
                  <a:tcPr marL="89726" marR="89726" marT="44863" marB="44863" anchor="ctr"/>
                </a:tc>
                <a:tc>
                  <a:txBody>
                    <a:bodyPr/>
                    <a:lstStyle/>
                    <a:p>
                      <a:r>
                        <a:rPr kumimoji="1" lang="ja-JP" altLang="en-US" sz="900" kern="1200" dirty="0">
                          <a:solidFill>
                            <a:schemeClr val="dk1"/>
                          </a:solidFill>
                          <a:effectLst/>
                          <a:latin typeface="+mn-lt"/>
                          <a:ea typeface="+mn-ea"/>
                          <a:cs typeface="+mn-cs"/>
                        </a:rPr>
                        <a:t>市町村による情報交換の場を設定している。</a:t>
                      </a:r>
                      <a:endParaRPr kumimoji="1" lang="ja-JP" altLang="ja-JP" sz="900" kern="1200" dirty="0">
                        <a:solidFill>
                          <a:schemeClr val="dk1"/>
                        </a:solidFill>
                        <a:effectLst/>
                        <a:latin typeface="+mn-lt"/>
                        <a:ea typeface="+mn-ea"/>
                        <a:cs typeface="+mn-cs"/>
                      </a:endParaRPr>
                    </a:p>
                  </a:txBody>
                  <a:tcPr marL="89726" marR="89726" marT="44863" marB="44863" anchor="ctr"/>
                </a:tc>
                <a:tc>
                  <a:txBody>
                    <a:bodyPr/>
                    <a:lstStyle/>
                    <a:p>
                      <a:pPr algn="ctr"/>
                      <a:r>
                        <a:rPr kumimoji="1" lang="en-US" altLang="ja-JP" sz="900" dirty="0">
                          <a:latin typeface="+mn-ea"/>
                          <a:ea typeface="+mn-ea"/>
                        </a:rPr>
                        <a:t>30</a:t>
                      </a:r>
                      <a:endParaRPr kumimoji="1" lang="ja-JP" altLang="en-US" sz="900" dirty="0">
                        <a:latin typeface="+mn-ea"/>
                        <a:ea typeface="+mn-ea"/>
                      </a:endParaRPr>
                    </a:p>
                  </a:txBody>
                  <a:tcPr marL="89726" marR="89726" marT="44863" marB="44863" anchor="ctr"/>
                </a:tc>
                <a:tc>
                  <a:txBody>
                    <a:bodyPr/>
                    <a:lstStyle/>
                    <a:p>
                      <a:pPr algn="ctr"/>
                      <a:r>
                        <a:rPr kumimoji="1" lang="en-US" altLang="ja-JP" sz="900" dirty="0">
                          <a:latin typeface="+mn-ea"/>
                          <a:ea typeface="+mn-ea"/>
                        </a:rPr>
                        <a:t>30.0</a:t>
                      </a:r>
                      <a:endParaRPr kumimoji="1" lang="ja-JP" altLang="en-US" sz="900" dirty="0">
                        <a:latin typeface="+mn-ea"/>
                        <a:ea typeface="+mn-ea"/>
                      </a:endParaRPr>
                    </a:p>
                  </a:txBody>
                  <a:tcPr marL="89726" marR="89726" marT="44863" marB="44863" anchor="ctr"/>
                </a:tc>
                <a:extLst>
                  <a:ext uri="{0D108BD9-81ED-4DB2-BD59-A6C34878D82A}">
                    <a16:rowId xmlns:a16="http://schemas.microsoft.com/office/drawing/2014/main" val="399234344"/>
                  </a:ext>
                </a:extLst>
              </a:tr>
              <a:tr h="358902">
                <a:tc>
                  <a:txBody>
                    <a:bodyPr/>
                    <a:lstStyle/>
                    <a:p>
                      <a:pPr algn="ctr"/>
                      <a:r>
                        <a:rPr kumimoji="1" lang="ja-JP" altLang="en-US" sz="900" dirty="0">
                          <a:latin typeface="+mn-ea"/>
                          <a:ea typeface="+mn-ea"/>
                        </a:rPr>
                        <a:t>イ</a:t>
                      </a:r>
                    </a:p>
                  </a:txBody>
                  <a:tcPr marL="89726" marR="89726" marT="44863" marB="44863" anchor="ctr"/>
                </a:tc>
                <a:tc>
                  <a:txBody>
                    <a:bodyPr/>
                    <a:lstStyle/>
                    <a:p>
                      <a:r>
                        <a:rPr kumimoji="1" lang="ja-JP" altLang="en-US" sz="900" kern="1200" dirty="0">
                          <a:solidFill>
                            <a:schemeClr val="dk1"/>
                          </a:solidFill>
                          <a:effectLst/>
                          <a:latin typeface="+mn-lt"/>
                          <a:ea typeface="+mn-ea"/>
                          <a:cs typeface="+mn-cs"/>
                        </a:rPr>
                        <a:t>市町村、ＮＰＯ、ボランティア、民間サービス等を対象とした普及啓発活動を実施している。</a:t>
                      </a:r>
                      <a:endParaRPr kumimoji="1" lang="ja-JP" altLang="ja-JP" sz="900" kern="1200" dirty="0">
                        <a:solidFill>
                          <a:schemeClr val="dk1"/>
                        </a:solidFill>
                        <a:effectLst/>
                        <a:latin typeface="+mn-lt"/>
                        <a:ea typeface="+mn-ea"/>
                        <a:cs typeface="+mn-cs"/>
                      </a:endParaRPr>
                    </a:p>
                  </a:txBody>
                  <a:tcPr marL="89726" marR="89726" marT="44863" marB="44863" anchor="ctr"/>
                </a:tc>
                <a:tc>
                  <a:txBody>
                    <a:bodyPr/>
                    <a:lstStyle/>
                    <a:p>
                      <a:pPr algn="ctr"/>
                      <a:r>
                        <a:rPr kumimoji="1" lang="en-US" altLang="ja-JP" sz="900" dirty="0">
                          <a:latin typeface="+mn-ea"/>
                          <a:ea typeface="+mn-ea"/>
                        </a:rPr>
                        <a:t>20</a:t>
                      </a:r>
                      <a:endParaRPr kumimoji="1" lang="ja-JP" altLang="en-US" sz="900" dirty="0">
                        <a:latin typeface="+mn-ea"/>
                        <a:ea typeface="+mn-ea"/>
                      </a:endParaRPr>
                    </a:p>
                  </a:txBody>
                  <a:tcPr marL="89726" marR="89726" marT="44863" marB="44863" anchor="ctr"/>
                </a:tc>
                <a:tc>
                  <a:txBody>
                    <a:bodyPr/>
                    <a:lstStyle/>
                    <a:p>
                      <a:pPr algn="ctr"/>
                      <a:r>
                        <a:rPr kumimoji="1" lang="en-US" altLang="ja-JP" sz="900" dirty="0">
                          <a:latin typeface="+mn-ea"/>
                          <a:ea typeface="+mn-ea"/>
                        </a:rPr>
                        <a:t>17.9</a:t>
                      </a:r>
                    </a:p>
                  </a:txBody>
                  <a:tcPr marL="89726" marR="89726" marT="44863" marB="44863" anchor="ctr"/>
                </a:tc>
                <a:tc>
                  <a:txBody>
                    <a:bodyPr/>
                    <a:lstStyle/>
                    <a:p>
                      <a:pPr algn="ctr"/>
                      <a:r>
                        <a:rPr kumimoji="1" lang="ja-JP" altLang="en-US" sz="900" dirty="0">
                          <a:latin typeface="+mn-ea"/>
                          <a:ea typeface="+mn-ea"/>
                        </a:rPr>
                        <a:t>オ</a:t>
                      </a:r>
                    </a:p>
                  </a:txBody>
                  <a:tcPr marL="89726" marR="89726" marT="44863" marB="44863" anchor="ctr"/>
                </a:tc>
                <a:tc>
                  <a:txBody>
                    <a:bodyPr/>
                    <a:lstStyle/>
                    <a:p>
                      <a:r>
                        <a:rPr kumimoji="1" lang="ja-JP" altLang="en-US" sz="900" kern="1200" dirty="0">
                          <a:solidFill>
                            <a:schemeClr val="dk1"/>
                          </a:solidFill>
                          <a:effectLst/>
                          <a:latin typeface="+mn-lt"/>
                          <a:ea typeface="+mn-ea"/>
                          <a:cs typeface="+mn-cs"/>
                        </a:rPr>
                        <a:t>生活相談支援体制の整備に関する市町村からの相談窓口の設置等、相談・助言を行っている。</a:t>
                      </a:r>
                      <a:endParaRPr kumimoji="1" lang="ja-JP" altLang="ja-JP" sz="900" kern="1200" dirty="0">
                        <a:solidFill>
                          <a:schemeClr val="dk1"/>
                        </a:solidFill>
                        <a:effectLst/>
                        <a:latin typeface="+mn-lt"/>
                        <a:ea typeface="+mn-ea"/>
                        <a:cs typeface="+mn-cs"/>
                      </a:endParaRPr>
                    </a:p>
                  </a:txBody>
                  <a:tcPr marL="89726" marR="89726" marT="44863" marB="44863" anchor="ctr"/>
                </a:tc>
                <a:tc>
                  <a:txBody>
                    <a:bodyPr/>
                    <a:lstStyle/>
                    <a:p>
                      <a:pPr algn="ctr"/>
                      <a:r>
                        <a:rPr kumimoji="1" lang="en-US" altLang="ja-JP" sz="900" dirty="0">
                          <a:latin typeface="+mn-ea"/>
                          <a:ea typeface="+mn-ea"/>
                        </a:rPr>
                        <a:t>40</a:t>
                      </a:r>
                    </a:p>
                  </a:txBody>
                  <a:tcPr marL="89726" marR="89726" marT="44863" marB="44863" anchor="ctr"/>
                </a:tc>
                <a:tc>
                  <a:txBody>
                    <a:bodyPr/>
                    <a:lstStyle/>
                    <a:p>
                      <a:pPr algn="ctr"/>
                      <a:r>
                        <a:rPr kumimoji="1" lang="en-US" altLang="ja-JP" sz="900" dirty="0">
                          <a:latin typeface="+mn-ea"/>
                          <a:ea typeface="+mn-ea"/>
                        </a:rPr>
                        <a:t>38.3</a:t>
                      </a:r>
                    </a:p>
                  </a:txBody>
                  <a:tcPr marL="89726" marR="89726" marT="44863" marB="44863" anchor="ctr"/>
                </a:tc>
                <a:extLst>
                  <a:ext uri="{0D108BD9-81ED-4DB2-BD59-A6C34878D82A}">
                    <a16:rowId xmlns:a16="http://schemas.microsoft.com/office/drawing/2014/main" val="4219815525"/>
                  </a:ext>
                </a:extLst>
              </a:tr>
              <a:tr h="224314">
                <a:tc>
                  <a:txBody>
                    <a:bodyPr/>
                    <a:lstStyle/>
                    <a:p>
                      <a:pPr algn="ctr"/>
                      <a:r>
                        <a:rPr kumimoji="1" lang="ja-JP" altLang="en-US" sz="900" dirty="0">
                          <a:latin typeface="+mn-ea"/>
                          <a:ea typeface="+mn-ea"/>
                        </a:rPr>
                        <a:t>ウ</a:t>
                      </a:r>
                    </a:p>
                  </a:txBody>
                  <a:tcPr marL="89726" marR="89726" marT="44863" marB="44863" anchor="ctr"/>
                </a:tc>
                <a:tc>
                  <a:txBody>
                    <a:bodyPr/>
                    <a:lstStyle/>
                    <a:p>
                      <a:r>
                        <a:rPr kumimoji="1" lang="ja-JP" altLang="en-US" sz="900" kern="1200" dirty="0">
                          <a:solidFill>
                            <a:schemeClr val="dk1"/>
                          </a:solidFill>
                          <a:effectLst/>
                          <a:latin typeface="+mn-lt"/>
                          <a:ea typeface="+mn-ea"/>
                          <a:cs typeface="+mn-cs"/>
                        </a:rPr>
                        <a:t>好事例の発信を行っている。</a:t>
                      </a:r>
                      <a:endParaRPr kumimoji="1" lang="ja-JP" altLang="ja-JP" sz="900" kern="1200" dirty="0">
                        <a:solidFill>
                          <a:schemeClr val="dk1"/>
                        </a:solidFill>
                        <a:effectLst/>
                        <a:latin typeface="+mn-lt"/>
                        <a:ea typeface="+mn-ea"/>
                        <a:cs typeface="+mn-cs"/>
                      </a:endParaRPr>
                    </a:p>
                  </a:txBody>
                  <a:tcPr marL="89726" marR="89726" marT="44863" marB="44863" anchor="ctr"/>
                </a:tc>
                <a:tc>
                  <a:txBody>
                    <a:bodyPr/>
                    <a:lstStyle/>
                    <a:p>
                      <a:pPr algn="ctr"/>
                      <a:r>
                        <a:rPr kumimoji="1" lang="en-US" altLang="ja-JP" sz="900" dirty="0">
                          <a:latin typeface="+mn-ea"/>
                          <a:ea typeface="+mn-ea"/>
                        </a:rPr>
                        <a:t>30</a:t>
                      </a:r>
                      <a:endParaRPr kumimoji="1" lang="ja-JP" altLang="en-US" sz="900" dirty="0">
                        <a:latin typeface="+mn-ea"/>
                        <a:ea typeface="+mn-ea"/>
                      </a:endParaRPr>
                    </a:p>
                  </a:txBody>
                  <a:tcPr marL="89726" marR="89726" marT="44863" marB="44863" anchor="ctr"/>
                </a:tc>
                <a:tc>
                  <a:txBody>
                    <a:bodyPr/>
                    <a:lstStyle/>
                    <a:p>
                      <a:pPr algn="ctr"/>
                      <a:r>
                        <a:rPr kumimoji="1" lang="en-US" altLang="ja-JP" sz="900" dirty="0">
                          <a:latin typeface="+mn-ea"/>
                          <a:ea typeface="+mn-ea"/>
                        </a:rPr>
                        <a:t>30.0</a:t>
                      </a:r>
                      <a:endParaRPr kumimoji="1" lang="ja-JP" altLang="en-US" sz="900" dirty="0">
                        <a:latin typeface="+mn-ea"/>
                        <a:ea typeface="+mn-ea"/>
                      </a:endParaRPr>
                    </a:p>
                  </a:txBody>
                  <a:tcPr marL="89726" marR="89726" marT="44863" marB="44863" anchor="ctr"/>
                </a:tc>
                <a:tc>
                  <a:txBody>
                    <a:bodyPr/>
                    <a:lstStyle/>
                    <a:p>
                      <a:pPr algn="ctr"/>
                      <a:endParaRPr kumimoji="1" lang="ja-JP" altLang="en-US" sz="900" dirty="0">
                        <a:latin typeface="+mn-ea"/>
                        <a:ea typeface="+mn-ea"/>
                      </a:endParaRPr>
                    </a:p>
                  </a:txBody>
                  <a:tcPr marL="89726" marR="89726" marT="44863" marB="44863" anchor="ctr"/>
                </a:tc>
                <a:tc>
                  <a:txBody>
                    <a:bodyPr/>
                    <a:lstStyle/>
                    <a:p>
                      <a:endParaRPr kumimoji="1" lang="ja-JP" altLang="ja-JP" sz="900" kern="1200" dirty="0">
                        <a:solidFill>
                          <a:schemeClr val="dk1"/>
                        </a:solidFill>
                        <a:effectLst/>
                        <a:latin typeface="+mn-lt"/>
                        <a:ea typeface="+mn-ea"/>
                        <a:cs typeface="+mn-cs"/>
                      </a:endParaRPr>
                    </a:p>
                  </a:txBody>
                  <a:tcPr marL="89726" marR="89726" marT="44863" marB="44863" anchor="ctr"/>
                </a:tc>
                <a:tc>
                  <a:txBody>
                    <a:bodyPr/>
                    <a:lstStyle/>
                    <a:p>
                      <a:pPr algn="ctr"/>
                      <a:endParaRPr kumimoji="1" lang="ja-JP" altLang="en-US" sz="900" dirty="0">
                        <a:latin typeface="+mn-ea"/>
                        <a:ea typeface="+mn-ea"/>
                      </a:endParaRPr>
                    </a:p>
                  </a:txBody>
                  <a:tcPr marL="89726" marR="89726" marT="44863" marB="44863" anchor="ctr"/>
                </a:tc>
                <a:tc>
                  <a:txBody>
                    <a:bodyPr/>
                    <a:lstStyle/>
                    <a:p>
                      <a:pPr algn="ctr"/>
                      <a:endParaRPr kumimoji="1" lang="en-US" altLang="ja-JP" sz="900" dirty="0">
                        <a:latin typeface="+mn-ea"/>
                        <a:ea typeface="+mn-ea"/>
                      </a:endParaRPr>
                    </a:p>
                  </a:txBody>
                  <a:tcPr marL="89726" marR="89726" marT="44863" marB="44863" anchor="ctr"/>
                </a:tc>
                <a:extLst>
                  <a:ext uri="{0D108BD9-81ED-4DB2-BD59-A6C34878D82A}">
                    <a16:rowId xmlns:a16="http://schemas.microsoft.com/office/drawing/2014/main" val="1201803747"/>
                  </a:ext>
                </a:extLst>
              </a:tr>
              <a:tr h="224314">
                <a:tc gridSpan="8">
                  <a:txBody>
                    <a:bodyPr/>
                    <a:lstStyle/>
                    <a:p>
                      <a:pPr marL="0" marR="0" lvl="0" indent="0" algn="l" defTabSz="990570" rtl="0" eaLnBrk="1" fontAlgn="auto" latinLnBrk="0" hangingPunct="1">
                        <a:lnSpc>
                          <a:spcPct val="100000"/>
                        </a:lnSpc>
                        <a:spcBef>
                          <a:spcPts val="0"/>
                        </a:spcBef>
                        <a:spcAft>
                          <a:spcPts val="0"/>
                        </a:spcAft>
                        <a:buClrTx/>
                        <a:buSzTx/>
                        <a:buFontTx/>
                        <a:buNone/>
                        <a:tabLst/>
                        <a:defRPr/>
                      </a:pPr>
                      <a:r>
                        <a:rPr kumimoji="1" lang="ja-JP" altLang="en-US" sz="900" kern="1200" dirty="0">
                          <a:solidFill>
                            <a:schemeClr val="dk1"/>
                          </a:solidFill>
                          <a:effectLst/>
                          <a:latin typeface="+mn-lt"/>
                          <a:ea typeface="+mn-ea"/>
                          <a:cs typeface="+mn-cs"/>
                        </a:rPr>
                        <a:t>②高齢者の住まいの確保・生活支援、移動支援に関する市町村の取組に対する支援の実施</a:t>
                      </a:r>
                    </a:p>
                  </a:txBody>
                  <a:tcPr marL="89726" marR="89726" marT="44863" marB="44863" anchor="ctr"/>
                </a:tc>
                <a:tc hMerge="1">
                  <a:txBody>
                    <a:bodyPr/>
                    <a:lstStyle/>
                    <a:p>
                      <a:pPr marL="0" marR="0" indent="0" algn="l" defTabSz="917509" rtl="0" eaLnBrk="1" fontAlgn="auto" latinLnBrk="0" hangingPunct="1">
                        <a:lnSpc>
                          <a:spcPct val="100000"/>
                        </a:lnSpc>
                        <a:spcBef>
                          <a:spcPts val="0"/>
                        </a:spcBef>
                        <a:spcAft>
                          <a:spcPts val="0"/>
                        </a:spcAft>
                        <a:buClrTx/>
                        <a:buSzTx/>
                        <a:buFontTx/>
                        <a:buNone/>
                        <a:tabLst/>
                        <a:defRPr/>
                      </a:pPr>
                      <a:endParaRPr kumimoji="1" lang="en-US" altLang="ja-JP" sz="1000" b="0" dirty="0">
                        <a:solidFill>
                          <a:schemeClr val="tx1"/>
                        </a:solidFill>
                      </a:endParaRPr>
                    </a:p>
                  </a:txBody>
                  <a:tcPr/>
                </a:tc>
                <a:tc hMerge="1">
                  <a:txBody>
                    <a:bodyPr/>
                    <a:lstStyle/>
                    <a:p>
                      <a:endParaRPr kumimoji="1" lang="ja-JP" altLang="en-US"/>
                    </a:p>
                  </a:txBody>
                  <a:tcPr/>
                </a:tc>
                <a:tc hMerge="1">
                  <a:txBody>
                    <a:bodyPr/>
                    <a:lstStyle/>
                    <a:p>
                      <a:pPr algn="ctr"/>
                      <a:endParaRPr kumimoji="1" lang="ja-JP" altLang="en-US" sz="1000" dirty="0">
                        <a:latin typeface="+mn-ea"/>
                        <a:ea typeface="+mn-ea"/>
                      </a:endParaRPr>
                    </a:p>
                  </a:txBody>
                  <a:tcPr anchor="ctr"/>
                </a:tc>
                <a:tc hMerge="1">
                  <a:txBody>
                    <a:bodyPr/>
                    <a:lstStyle/>
                    <a:p>
                      <a:pPr marL="0" marR="0" indent="0" algn="l" defTabSz="917509" rtl="0" eaLnBrk="1" fontAlgn="auto" latinLnBrk="0" hangingPunct="1">
                        <a:lnSpc>
                          <a:spcPct val="100000"/>
                        </a:lnSpc>
                        <a:spcBef>
                          <a:spcPts val="0"/>
                        </a:spcBef>
                        <a:spcAft>
                          <a:spcPts val="0"/>
                        </a:spcAft>
                        <a:buClrTx/>
                        <a:buSzTx/>
                        <a:buFontTx/>
                        <a:buNone/>
                        <a:tabLst/>
                        <a:defRPr/>
                      </a:pPr>
                      <a:endParaRPr lang="en-US" altLang="ja-JP" sz="1100" b="0" i="0" u="none" strike="noStrike" dirty="0">
                        <a:solidFill>
                          <a:schemeClr val="tx1"/>
                        </a:solidFill>
                        <a:effectLst/>
                        <a:latin typeface="ＭＳ Ｐゴシック"/>
                      </a:endParaRPr>
                    </a:p>
                  </a:txBody>
                  <a:tcPr/>
                </a:tc>
                <a:tc hMerge="1">
                  <a:txBody>
                    <a:bodyPr/>
                    <a:lstStyle/>
                    <a:p>
                      <a:pPr marL="0" marR="0" indent="0" algn="l" defTabSz="917509" rtl="0" eaLnBrk="1" fontAlgn="auto" latinLnBrk="0" hangingPunct="1">
                        <a:lnSpc>
                          <a:spcPct val="100000"/>
                        </a:lnSpc>
                        <a:spcBef>
                          <a:spcPts val="0"/>
                        </a:spcBef>
                        <a:spcAft>
                          <a:spcPts val="0"/>
                        </a:spcAft>
                        <a:buClrTx/>
                        <a:buSzTx/>
                        <a:buFontTx/>
                        <a:buNone/>
                        <a:tabLst/>
                        <a:defRPr/>
                      </a:pPr>
                      <a:endParaRPr lang="en-US" altLang="ja-JP" sz="1100" b="0" i="0" u="none" strike="noStrike" dirty="0">
                        <a:solidFill>
                          <a:schemeClr val="tx1"/>
                        </a:solidFill>
                        <a:effectLst/>
                        <a:latin typeface="ＭＳ Ｐゴシック"/>
                      </a:endParaRPr>
                    </a:p>
                  </a:txBody>
                  <a:tcPr/>
                </a:tc>
                <a:tc hMerge="1">
                  <a:txBody>
                    <a:bodyPr/>
                    <a:lstStyle/>
                    <a:p>
                      <a:pPr marL="0" marR="0" indent="0" algn="l" defTabSz="917509" rtl="0" eaLnBrk="1" fontAlgn="auto" latinLnBrk="0" hangingPunct="1">
                        <a:lnSpc>
                          <a:spcPct val="100000"/>
                        </a:lnSpc>
                        <a:spcBef>
                          <a:spcPts val="0"/>
                        </a:spcBef>
                        <a:spcAft>
                          <a:spcPts val="0"/>
                        </a:spcAft>
                        <a:buClrTx/>
                        <a:buSzTx/>
                        <a:buFontTx/>
                        <a:buNone/>
                        <a:tabLst/>
                        <a:defRPr/>
                      </a:pPr>
                      <a:endParaRPr lang="en-US" altLang="ja-JP" sz="1100" b="0" i="0" u="none" strike="noStrike" dirty="0">
                        <a:solidFill>
                          <a:schemeClr val="tx1"/>
                        </a:solidFill>
                        <a:effectLst/>
                        <a:latin typeface="ＭＳ Ｐゴシック"/>
                      </a:endParaRPr>
                    </a:p>
                  </a:txBody>
                  <a:tcPr/>
                </a:tc>
                <a:tc hMerge="1">
                  <a:txBody>
                    <a:bodyPr/>
                    <a:lstStyle/>
                    <a:p>
                      <a:pPr marL="0" marR="0" indent="0" algn="l" defTabSz="917509" rtl="0" eaLnBrk="1" fontAlgn="auto" latinLnBrk="0" hangingPunct="1">
                        <a:lnSpc>
                          <a:spcPct val="100000"/>
                        </a:lnSpc>
                        <a:spcBef>
                          <a:spcPts val="0"/>
                        </a:spcBef>
                        <a:spcAft>
                          <a:spcPts val="0"/>
                        </a:spcAft>
                        <a:buClrTx/>
                        <a:buSzTx/>
                        <a:buFontTx/>
                        <a:buNone/>
                        <a:tabLst/>
                        <a:defRPr/>
                      </a:pPr>
                      <a:endParaRPr lang="en-US" altLang="ja-JP" sz="1100" b="0" i="0" u="none" strike="noStrike" dirty="0">
                        <a:solidFill>
                          <a:schemeClr val="tx1"/>
                        </a:solidFill>
                        <a:effectLst/>
                        <a:latin typeface="ＭＳ Ｐゴシック"/>
                      </a:endParaRPr>
                    </a:p>
                  </a:txBody>
                  <a:tcPr/>
                </a:tc>
                <a:extLst>
                  <a:ext uri="{0D108BD9-81ED-4DB2-BD59-A6C34878D82A}">
                    <a16:rowId xmlns:a16="http://schemas.microsoft.com/office/drawing/2014/main" val="1393269269"/>
                  </a:ext>
                </a:extLst>
              </a:tr>
              <a:tr h="358902">
                <a:tc>
                  <a:txBody>
                    <a:bodyPr/>
                    <a:lstStyle/>
                    <a:p>
                      <a:pPr algn="ctr"/>
                      <a:r>
                        <a:rPr kumimoji="1" lang="ja-JP" altLang="en-US" sz="900" dirty="0">
                          <a:latin typeface="+mn-ea"/>
                          <a:ea typeface="+mn-ea"/>
                        </a:rPr>
                        <a:t>ア</a:t>
                      </a:r>
                    </a:p>
                  </a:txBody>
                  <a:tcPr marL="89726" marR="89726" marT="44863" marB="44863" anchor="ctr"/>
                </a:tc>
                <a:tc>
                  <a:txBody>
                    <a:bodyPr/>
                    <a:lstStyle/>
                    <a:p>
                      <a:r>
                        <a:rPr kumimoji="1" lang="ja-JP" altLang="en-US" sz="900" kern="1200" dirty="0">
                          <a:solidFill>
                            <a:schemeClr val="dk1"/>
                          </a:solidFill>
                          <a:effectLst/>
                          <a:latin typeface="+mn-lt"/>
                          <a:ea typeface="+mn-ea"/>
                          <a:cs typeface="+mn-cs"/>
                        </a:rPr>
                        <a:t>生活に困難を抱えた高齢者等に対する住まいの確保と生活の一体的な支援に関する市町村の取組に対する支援</a:t>
                      </a:r>
                      <a:endParaRPr kumimoji="1" lang="ja-JP" altLang="ja-JP" sz="900" kern="1200" dirty="0">
                        <a:solidFill>
                          <a:schemeClr val="dk1"/>
                        </a:solidFill>
                        <a:effectLst/>
                        <a:latin typeface="+mn-lt"/>
                        <a:ea typeface="+mn-ea"/>
                        <a:cs typeface="+mn-cs"/>
                      </a:endParaRPr>
                    </a:p>
                  </a:txBody>
                  <a:tcPr marL="89726" marR="89726" marT="44863" marB="44863" anchor="ctr"/>
                </a:tc>
                <a:tc>
                  <a:txBody>
                    <a:bodyPr/>
                    <a:lstStyle/>
                    <a:p>
                      <a:pPr algn="ctr"/>
                      <a:r>
                        <a:rPr kumimoji="1" lang="en-US" altLang="ja-JP" sz="900" dirty="0">
                          <a:latin typeface="+mn-ea"/>
                          <a:ea typeface="+mn-ea"/>
                        </a:rPr>
                        <a:t>15</a:t>
                      </a:r>
                      <a:endParaRPr kumimoji="1" lang="ja-JP" altLang="en-US" sz="900" dirty="0">
                        <a:latin typeface="+mn-ea"/>
                        <a:ea typeface="+mn-ea"/>
                      </a:endParaRPr>
                    </a:p>
                  </a:txBody>
                  <a:tcPr marL="89726" marR="89726" marT="44863" marB="44863" anchor="ctr"/>
                </a:tc>
                <a:tc>
                  <a:txBody>
                    <a:bodyPr/>
                    <a:lstStyle/>
                    <a:p>
                      <a:pPr algn="ctr"/>
                      <a:r>
                        <a:rPr kumimoji="1" lang="en-US" altLang="ja-JP" sz="900" dirty="0">
                          <a:latin typeface="+mn-ea"/>
                          <a:ea typeface="+mn-ea"/>
                        </a:rPr>
                        <a:t>6.7</a:t>
                      </a:r>
                      <a:endParaRPr kumimoji="1" lang="ja-JP" altLang="en-US" sz="900" dirty="0">
                        <a:latin typeface="+mn-ea"/>
                        <a:ea typeface="+mn-ea"/>
                      </a:endParaRPr>
                    </a:p>
                  </a:txBody>
                  <a:tcPr marL="89726" marR="89726" marT="44863" marB="44863" anchor="ctr"/>
                </a:tc>
                <a:tc>
                  <a:txBody>
                    <a:bodyPr/>
                    <a:lstStyle/>
                    <a:p>
                      <a:pPr algn="ctr"/>
                      <a:r>
                        <a:rPr kumimoji="1" lang="ja-JP" altLang="en-US" sz="900" dirty="0">
                          <a:latin typeface="+mn-ea"/>
                          <a:ea typeface="+mn-ea"/>
                        </a:rPr>
                        <a:t>イ</a:t>
                      </a:r>
                      <a:endParaRPr kumimoji="1" lang="en-US" altLang="ja-JP" sz="900" dirty="0">
                        <a:latin typeface="+mn-ea"/>
                        <a:ea typeface="+mn-ea"/>
                      </a:endParaRPr>
                    </a:p>
                  </a:txBody>
                  <a:tcPr marL="89726" marR="89726" marT="44863" marB="44863" anchor="ctr"/>
                </a:tc>
                <a:tc>
                  <a:txBody>
                    <a:bodyPr/>
                    <a:lstStyle/>
                    <a:p>
                      <a:r>
                        <a:rPr kumimoji="1" lang="ja-JP" altLang="en-US" sz="900" kern="1200" dirty="0">
                          <a:solidFill>
                            <a:schemeClr val="dk1"/>
                          </a:solidFill>
                          <a:effectLst/>
                          <a:latin typeface="+mn-lt"/>
                          <a:ea typeface="+mn-ea"/>
                          <a:cs typeface="+mn-cs"/>
                        </a:rPr>
                        <a:t>移動支援に関する市町村の取組に対する支援</a:t>
                      </a:r>
                      <a:endParaRPr kumimoji="1" lang="ja-JP" altLang="ja-JP" sz="900" kern="1200" dirty="0">
                        <a:solidFill>
                          <a:schemeClr val="dk1"/>
                        </a:solidFill>
                        <a:effectLst/>
                        <a:latin typeface="+mn-lt"/>
                        <a:ea typeface="+mn-ea"/>
                        <a:cs typeface="+mn-cs"/>
                      </a:endParaRPr>
                    </a:p>
                  </a:txBody>
                  <a:tcPr marL="89726" marR="89726" marT="44863" marB="44863" anchor="ctr"/>
                </a:tc>
                <a:tc>
                  <a:txBody>
                    <a:bodyPr/>
                    <a:lstStyle/>
                    <a:p>
                      <a:pPr algn="ctr"/>
                      <a:r>
                        <a:rPr kumimoji="1" lang="en-US" altLang="ja-JP" sz="900" dirty="0">
                          <a:latin typeface="+mn-ea"/>
                          <a:ea typeface="+mn-ea"/>
                        </a:rPr>
                        <a:t>15</a:t>
                      </a:r>
                      <a:endParaRPr kumimoji="1" lang="ja-JP" altLang="en-US" sz="900" dirty="0">
                        <a:latin typeface="+mn-ea"/>
                        <a:ea typeface="+mn-ea"/>
                      </a:endParaRPr>
                    </a:p>
                  </a:txBody>
                  <a:tcPr marL="89726" marR="89726" marT="44863" marB="44863" anchor="ctr"/>
                </a:tc>
                <a:tc>
                  <a:txBody>
                    <a:bodyPr/>
                    <a:lstStyle/>
                    <a:p>
                      <a:pPr algn="ctr"/>
                      <a:r>
                        <a:rPr kumimoji="1" lang="en-US" altLang="ja-JP" sz="900" dirty="0">
                          <a:latin typeface="+mn-ea"/>
                          <a:ea typeface="+mn-ea"/>
                        </a:rPr>
                        <a:t>12.1</a:t>
                      </a:r>
                      <a:endParaRPr kumimoji="1" lang="ja-JP" altLang="en-US" sz="900" dirty="0">
                        <a:latin typeface="+mn-ea"/>
                        <a:ea typeface="+mn-ea"/>
                      </a:endParaRPr>
                    </a:p>
                  </a:txBody>
                  <a:tcPr marL="89726" marR="89726" marT="44863" marB="44863" anchor="ctr"/>
                </a:tc>
                <a:extLst>
                  <a:ext uri="{0D108BD9-81ED-4DB2-BD59-A6C34878D82A}">
                    <a16:rowId xmlns:a16="http://schemas.microsoft.com/office/drawing/2014/main" val="1298525480"/>
                  </a:ext>
                </a:extLst>
              </a:tr>
            </a:tbl>
          </a:graphicData>
        </a:graphic>
      </p:graphicFrame>
      <p:graphicFrame>
        <p:nvGraphicFramePr>
          <p:cNvPr id="5" name="グラフ 4">
            <a:extLst>
              <a:ext uri="{FF2B5EF4-FFF2-40B4-BE49-F238E27FC236}">
                <a16:creationId xmlns:a16="http://schemas.microsoft.com/office/drawing/2014/main" id="{CB710C32-8419-44B1-83A6-9C62C5677A17}"/>
              </a:ext>
            </a:extLst>
          </p:cNvPr>
          <p:cNvGraphicFramePr>
            <a:graphicFrameLocks/>
          </p:cNvGraphicFramePr>
          <p:nvPr>
            <p:extLst>
              <p:ext uri="{D42A27DB-BD31-4B8C-83A1-F6EECF244321}">
                <p14:modId xmlns:p14="http://schemas.microsoft.com/office/powerpoint/2010/main" val="1826641915"/>
              </p:ext>
            </p:extLst>
          </p:nvPr>
        </p:nvGraphicFramePr>
        <p:xfrm>
          <a:off x="251620" y="2457591"/>
          <a:ext cx="9108806" cy="4423283"/>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46673684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 name="正方形/長方形 27"/>
          <p:cNvSpPr/>
          <p:nvPr/>
        </p:nvSpPr>
        <p:spPr>
          <a:xfrm>
            <a:off x="-1" y="119181"/>
            <a:ext cx="9720263" cy="355567"/>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lIns="89679" tIns="44840" rIns="89679" bIns="44840" anchor="ctr"/>
          <a:lstStyle/>
          <a:p>
            <a:pPr algn="ctr"/>
            <a:r>
              <a:rPr lang="en-US" altLang="ja-JP" sz="1963" b="1" dirty="0">
                <a:latin typeface="Meiryo UI" panose="020B0604030504040204" pitchFamily="50" charset="-128"/>
                <a:ea typeface="Meiryo UI" panose="020B0604030504040204" pitchFamily="50" charset="-128"/>
              </a:rPr>
              <a:t>2020</a:t>
            </a:r>
            <a:r>
              <a:rPr lang="ja-JP" altLang="en-US" sz="1963" b="1" dirty="0">
                <a:latin typeface="Meiryo UI" panose="020B0604030504040204" pitchFamily="50" charset="-128"/>
                <a:ea typeface="Meiryo UI" panose="020B0604030504040204" pitchFamily="50" charset="-128"/>
              </a:rPr>
              <a:t>年度（都道府県分） 　　</a:t>
            </a:r>
            <a:r>
              <a:rPr lang="en-US" altLang="ja-JP" sz="1963" b="1" dirty="0">
                <a:latin typeface="Meiryo UI" panose="020B0604030504040204" pitchFamily="50" charset="-128"/>
                <a:ea typeface="Meiryo UI" panose="020B0604030504040204" pitchFamily="50" charset="-128"/>
              </a:rPr>
              <a:t>Ⅱ</a:t>
            </a:r>
            <a:r>
              <a:rPr lang="ja-JP" altLang="ja-JP" sz="1963" b="1" dirty="0">
                <a:latin typeface="Meiryo UI" panose="020B0604030504040204" pitchFamily="50" charset="-128"/>
                <a:ea typeface="Meiryo UI" panose="020B0604030504040204" pitchFamily="50" charset="-128"/>
              </a:rPr>
              <a:t>（３）生活支援体制整備等</a:t>
            </a:r>
            <a:r>
              <a:rPr lang="en-US" altLang="ja-JP" sz="1963" b="1" dirty="0">
                <a:latin typeface="Meiryo UI" panose="020B0604030504040204" pitchFamily="50" charset="-128"/>
                <a:ea typeface="Meiryo UI" panose="020B0604030504040204" pitchFamily="50" charset="-128"/>
              </a:rPr>
              <a:t>&lt;</a:t>
            </a:r>
            <a:r>
              <a:rPr lang="ja-JP" altLang="en-US" sz="1963" b="1" dirty="0">
                <a:latin typeface="Meiryo UI" panose="020B0604030504040204" pitchFamily="50" charset="-128"/>
                <a:ea typeface="Meiryo UI" panose="020B0604030504040204" pitchFamily="50" charset="-128"/>
              </a:rPr>
              <a:t>推進分</a:t>
            </a:r>
            <a:r>
              <a:rPr lang="en-US" altLang="ja-JP" sz="1963" b="1" dirty="0">
                <a:latin typeface="Meiryo UI" panose="020B0604030504040204" pitchFamily="50" charset="-128"/>
                <a:ea typeface="Meiryo UI" panose="020B0604030504040204" pitchFamily="50" charset="-128"/>
              </a:rPr>
              <a:t>&gt;</a:t>
            </a:r>
          </a:p>
        </p:txBody>
      </p:sp>
      <p:sp>
        <p:nvSpPr>
          <p:cNvPr id="27" name="スライド番号プレースホルダー 3">
            <a:extLst>
              <a:ext uri="{FF2B5EF4-FFF2-40B4-BE49-F238E27FC236}">
                <a16:creationId xmlns:a16="http://schemas.microsoft.com/office/drawing/2014/main" id="{8537117C-0A37-4387-89BE-51510082BF6F}"/>
              </a:ext>
            </a:extLst>
          </p:cNvPr>
          <p:cNvSpPr>
            <a:spLocks noGrp="1"/>
          </p:cNvSpPr>
          <p:nvPr>
            <p:ph type="sldNum" sz="quarter" idx="12"/>
          </p:nvPr>
        </p:nvSpPr>
        <p:spPr>
          <a:xfrm>
            <a:off x="7368425" y="6582552"/>
            <a:ext cx="2268061" cy="358279"/>
          </a:xfrm>
        </p:spPr>
        <p:txBody>
          <a:bodyPr/>
          <a:lstStyle/>
          <a:p>
            <a:pPr>
              <a:defRPr/>
            </a:pPr>
            <a:r>
              <a:rPr lang="en-US" altLang="ja-JP" dirty="0" smtClean="0">
                <a:solidFill>
                  <a:prstClr val="black">
                    <a:tint val="75000"/>
                  </a:prstClr>
                </a:solidFill>
                <a:latin typeface="+mn-ea"/>
              </a:rPr>
              <a:t>14</a:t>
            </a:r>
            <a:endParaRPr kumimoji="1" lang="ja-JP" altLang="en-US" dirty="0">
              <a:solidFill>
                <a:prstClr val="black">
                  <a:tint val="75000"/>
                </a:prstClr>
              </a:solidFill>
              <a:latin typeface="+mn-ea"/>
            </a:endParaRPr>
          </a:p>
        </p:txBody>
      </p:sp>
      <p:graphicFrame>
        <p:nvGraphicFramePr>
          <p:cNvPr id="3" name="表 2"/>
          <p:cNvGraphicFramePr>
            <a:graphicFrameLocks noGrp="1"/>
          </p:cNvGraphicFramePr>
          <p:nvPr>
            <p:extLst>
              <p:ext uri="{D42A27DB-BD31-4B8C-83A1-F6EECF244321}">
                <p14:modId xmlns:p14="http://schemas.microsoft.com/office/powerpoint/2010/main" val="2851095981"/>
              </p:ext>
            </p:extLst>
          </p:nvPr>
        </p:nvGraphicFramePr>
        <p:xfrm>
          <a:off x="63980" y="580340"/>
          <a:ext cx="9296446" cy="1883112"/>
        </p:xfrm>
        <a:graphic>
          <a:graphicData uri="http://schemas.openxmlformats.org/drawingml/2006/table">
            <a:tbl>
              <a:tblPr firstRow="1" bandRow="1">
                <a:tableStyleId>{5C22544A-7EE6-4342-B048-85BDC9FD1C3A}</a:tableStyleId>
              </a:tblPr>
              <a:tblGrid>
                <a:gridCol w="273005">
                  <a:extLst>
                    <a:ext uri="{9D8B030D-6E8A-4147-A177-3AD203B41FA5}">
                      <a16:colId xmlns:a16="http://schemas.microsoft.com/office/drawing/2014/main" val="897722632"/>
                    </a:ext>
                  </a:extLst>
                </a:gridCol>
                <a:gridCol w="3486502">
                  <a:extLst>
                    <a:ext uri="{9D8B030D-6E8A-4147-A177-3AD203B41FA5}">
                      <a16:colId xmlns:a16="http://schemas.microsoft.com/office/drawing/2014/main" val="1624404869"/>
                    </a:ext>
                  </a:extLst>
                </a:gridCol>
                <a:gridCol w="444358">
                  <a:extLst>
                    <a:ext uri="{9D8B030D-6E8A-4147-A177-3AD203B41FA5}">
                      <a16:colId xmlns:a16="http://schemas.microsoft.com/office/drawing/2014/main" val="2178782984"/>
                    </a:ext>
                  </a:extLst>
                </a:gridCol>
                <a:gridCol w="444358">
                  <a:extLst>
                    <a:ext uri="{9D8B030D-6E8A-4147-A177-3AD203B41FA5}">
                      <a16:colId xmlns:a16="http://schemas.microsoft.com/office/drawing/2014/main" val="300635064"/>
                    </a:ext>
                  </a:extLst>
                </a:gridCol>
                <a:gridCol w="273005">
                  <a:extLst>
                    <a:ext uri="{9D8B030D-6E8A-4147-A177-3AD203B41FA5}">
                      <a16:colId xmlns:a16="http://schemas.microsoft.com/office/drawing/2014/main" val="1573169666"/>
                    </a:ext>
                  </a:extLst>
                </a:gridCol>
                <a:gridCol w="3486502">
                  <a:extLst>
                    <a:ext uri="{9D8B030D-6E8A-4147-A177-3AD203B41FA5}">
                      <a16:colId xmlns:a16="http://schemas.microsoft.com/office/drawing/2014/main" val="303702360"/>
                    </a:ext>
                  </a:extLst>
                </a:gridCol>
                <a:gridCol w="444358">
                  <a:extLst>
                    <a:ext uri="{9D8B030D-6E8A-4147-A177-3AD203B41FA5}">
                      <a16:colId xmlns:a16="http://schemas.microsoft.com/office/drawing/2014/main" val="3731451585"/>
                    </a:ext>
                  </a:extLst>
                </a:gridCol>
                <a:gridCol w="444358">
                  <a:extLst>
                    <a:ext uri="{9D8B030D-6E8A-4147-A177-3AD203B41FA5}">
                      <a16:colId xmlns:a16="http://schemas.microsoft.com/office/drawing/2014/main" val="3177399367"/>
                    </a:ext>
                  </a:extLst>
                </a:gridCol>
              </a:tblGrid>
              <a:tr h="224314">
                <a:tc>
                  <a:txBody>
                    <a:bodyPr/>
                    <a:lstStyle/>
                    <a:p>
                      <a:pPr algn="ctr"/>
                      <a:endParaRPr kumimoji="1" lang="ja-JP" altLang="en-US" sz="900" dirty="0">
                        <a:latin typeface="+mn-ea"/>
                        <a:ea typeface="+mn-ea"/>
                      </a:endParaRPr>
                    </a:p>
                  </a:txBody>
                  <a:tcPr marL="89726" marR="89726" marT="44863" marB="44863" anchor="ctr"/>
                </a:tc>
                <a:tc>
                  <a:txBody>
                    <a:bodyPr/>
                    <a:lstStyle/>
                    <a:p>
                      <a:pPr algn="ctr"/>
                      <a:r>
                        <a:rPr kumimoji="1" lang="ja-JP" altLang="en-US" sz="900" dirty="0">
                          <a:latin typeface="+mn-ea"/>
                          <a:ea typeface="+mn-ea"/>
                        </a:rPr>
                        <a:t>評価指標</a:t>
                      </a:r>
                    </a:p>
                  </a:txBody>
                  <a:tcPr marL="89726" marR="89726" marT="44863" marB="44863"/>
                </a:tc>
                <a:tc>
                  <a:txBody>
                    <a:bodyPr/>
                    <a:lstStyle/>
                    <a:p>
                      <a:pPr algn="ctr"/>
                      <a:r>
                        <a:rPr kumimoji="1" lang="ja-JP" altLang="en-US" sz="900" dirty="0">
                          <a:latin typeface="+mn-ea"/>
                          <a:ea typeface="+mn-ea"/>
                        </a:rPr>
                        <a:t>得点</a:t>
                      </a:r>
                    </a:p>
                  </a:txBody>
                  <a:tcPr marL="89726" marR="89726" marT="44863" marB="44863" anchor="ctr"/>
                </a:tc>
                <a:tc>
                  <a:txBody>
                    <a:bodyPr/>
                    <a:lstStyle/>
                    <a:p>
                      <a:pPr algn="ctr"/>
                      <a:r>
                        <a:rPr kumimoji="1" lang="ja-JP" altLang="en-US" sz="900" dirty="0">
                          <a:latin typeface="+mn-ea"/>
                          <a:ea typeface="+mn-ea"/>
                        </a:rPr>
                        <a:t>平均</a:t>
                      </a:r>
                    </a:p>
                  </a:txBody>
                  <a:tcPr marL="89726" marR="89726" marT="44863" marB="44863" anchor="ctr"/>
                </a:tc>
                <a:tc>
                  <a:txBody>
                    <a:bodyPr/>
                    <a:lstStyle/>
                    <a:p>
                      <a:pPr algn="ctr"/>
                      <a:endParaRPr kumimoji="1" lang="ja-JP" altLang="en-US" sz="900" dirty="0">
                        <a:latin typeface="+mn-ea"/>
                        <a:ea typeface="+mn-ea"/>
                      </a:endParaRPr>
                    </a:p>
                  </a:txBody>
                  <a:tcPr marL="89726" marR="89726" marT="44863" marB="44863"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900" dirty="0">
                          <a:latin typeface="+mn-ea"/>
                          <a:ea typeface="+mn-ea"/>
                        </a:rPr>
                        <a:t>評価指標</a:t>
                      </a:r>
                    </a:p>
                  </a:txBody>
                  <a:tcPr marL="89726" marR="89726" marT="44863" marB="44863" anchor="ctr"/>
                </a:tc>
                <a:tc>
                  <a:txBody>
                    <a:bodyPr/>
                    <a:lstStyle/>
                    <a:p>
                      <a:pPr algn="ctr"/>
                      <a:r>
                        <a:rPr kumimoji="1" lang="ja-JP" altLang="en-US" sz="900" dirty="0">
                          <a:latin typeface="+mn-ea"/>
                          <a:ea typeface="+mn-ea"/>
                        </a:rPr>
                        <a:t>得点</a:t>
                      </a:r>
                    </a:p>
                  </a:txBody>
                  <a:tcPr marL="89726" marR="89726" marT="44863" marB="44863" anchor="ctr"/>
                </a:tc>
                <a:tc>
                  <a:txBody>
                    <a:bodyPr/>
                    <a:lstStyle/>
                    <a:p>
                      <a:pPr algn="ctr"/>
                      <a:r>
                        <a:rPr kumimoji="1" lang="ja-JP" altLang="en-US" sz="900" dirty="0">
                          <a:latin typeface="+mn-ea"/>
                          <a:ea typeface="+mn-ea"/>
                        </a:rPr>
                        <a:t>平均</a:t>
                      </a:r>
                    </a:p>
                  </a:txBody>
                  <a:tcPr marL="89726" marR="89726" marT="44863" marB="44863" anchor="ctr"/>
                </a:tc>
                <a:extLst>
                  <a:ext uri="{0D108BD9-81ED-4DB2-BD59-A6C34878D82A}">
                    <a16:rowId xmlns:a16="http://schemas.microsoft.com/office/drawing/2014/main" val="2535473127"/>
                  </a:ext>
                </a:extLst>
              </a:tr>
              <a:tr h="247476">
                <a:tc gridSpan="8">
                  <a:txBody>
                    <a:bodyPr/>
                    <a:lstStyle/>
                    <a:p>
                      <a:r>
                        <a:rPr kumimoji="1" lang="ja-JP" altLang="en-US" sz="900" kern="1200" dirty="0">
                          <a:solidFill>
                            <a:schemeClr val="dk1"/>
                          </a:solidFill>
                          <a:effectLst/>
                          <a:latin typeface="+mn-lt"/>
                          <a:ea typeface="+mn-ea"/>
                          <a:cs typeface="+mn-cs"/>
                        </a:rPr>
                        <a:t>①</a:t>
                      </a:r>
                      <a:r>
                        <a:rPr kumimoji="1" lang="ja-JP" altLang="ja-JP" sz="900" kern="1200" dirty="0">
                          <a:solidFill>
                            <a:schemeClr val="dk1"/>
                          </a:solidFill>
                          <a:effectLst/>
                          <a:latin typeface="+mn-lt"/>
                          <a:ea typeface="+mn-ea"/>
                          <a:cs typeface="+mn-cs"/>
                        </a:rPr>
                        <a:t>生活支援体制の整備に関し、市町村の進捗状況を把握し、広域的調整に関する支援を行っているか。</a:t>
                      </a:r>
                    </a:p>
                  </a:txBody>
                  <a:tcPr marL="89726" marR="89726" marT="44863" marB="44863" anchor="ctr"/>
                </a:tc>
                <a:tc hMerge="1">
                  <a:txBody>
                    <a:bodyPr/>
                    <a:lstStyle/>
                    <a:p>
                      <a:pPr marL="0" marR="0" indent="0" algn="l" defTabSz="917509" rtl="0" eaLnBrk="1" fontAlgn="auto" latinLnBrk="0" hangingPunct="1">
                        <a:lnSpc>
                          <a:spcPct val="100000"/>
                        </a:lnSpc>
                        <a:spcBef>
                          <a:spcPts val="0"/>
                        </a:spcBef>
                        <a:spcAft>
                          <a:spcPts val="0"/>
                        </a:spcAft>
                        <a:buClrTx/>
                        <a:buSzTx/>
                        <a:buFontTx/>
                        <a:buNone/>
                        <a:tabLst/>
                        <a:defRPr/>
                      </a:pPr>
                      <a:endParaRPr kumimoji="1" lang="en-US" altLang="ja-JP" sz="1000" b="0" dirty="0">
                        <a:solidFill>
                          <a:schemeClr val="tx1"/>
                        </a:solidFill>
                      </a:endParaRPr>
                    </a:p>
                  </a:txBody>
                  <a:tcPr/>
                </a:tc>
                <a:tc hMerge="1">
                  <a:txBody>
                    <a:bodyPr/>
                    <a:lstStyle/>
                    <a:p>
                      <a:endParaRPr kumimoji="1" lang="ja-JP" altLang="en-US"/>
                    </a:p>
                  </a:txBody>
                  <a:tcPr/>
                </a:tc>
                <a:tc hMerge="1">
                  <a:txBody>
                    <a:bodyPr/>
                    <a:lstStyle/>
                    <a:p>
                      <a:pPr algn="ctr"/>
                      <a:endParaRPr kumimoji="1" lang="ja-JP" altLang="en-US" sz="1000" dirty="0">
                        <a:latin typeface="+mn-ea"/>
                        <a:ea typeface="+mn-ea"/>
                      </a:endParaRPr>
                    </a:p>
                  </a:txBody>
                  <a:tcPr anchor="ctr"/>
                </a:tc>
                <a:tc hMerge="1">
                  <a:txBody>
                    <a:bodyPr/>
                    <a:lstStyle/>
                    <a:p>
                      <a:pPr marL="0" marR="0" indent="0" algn="l" defTabSz="917509" rtl="0" eaLnBrk="1" fontAlgn="auto" latinLnBrk="0" hangingPunct="1">
                        <a:lnSpc>
                          <a:spcPct val="100000"/>
                        </a:lnSpc>
                        <a:spcBef>
                          <a:spcPts val="0"/>
                        </a:spcBef>
                        <a:spcAft>
                          <a:spcPts val="0"/>
                        </a:spcAft>
                        <a:buClrTx/>
                        <a:buSzTx/>
                        <a:buFontTx/>
                        <a:buNone/>
                        <a:tabLst/>
                        <a:defRPr/>
                      </a:pPr>
                      <a:endParaRPr lang="en-US" altLang="ja-JP" sz="1100" b="0" i="0" u="none" strike="noStrike" dirty="0">
                        <a:solidFill>
                          <a:schemeClr val="tx1"/>
                        </a:solidFill>
                        <a:effectLst/>
                        <a:latin typeface="ＭＳ Ｐゴシック"/>
                      </a:endParaRPr>
                    </a:p>
                  </a:txBody>
                  <a:tcPr/>
                </a:tc>
                <a:tc hMerge="1">
                  <a:txBody>
                    <a:bodyPr/>
                    <a:lstStyle/>
                    <a:p>
                      <a:pPr marL="0" marR="0" indent="0" algn="l" defTabSz="917509" rtl="0" eaLnBrk="1" fontAlgn="auto" latinLnBrk="0" hangingPunct="1">
                        <a:lnSpc>
                          <a:spcPct val="100000"/>
                        </a:lnSpc>
                        <a:spcBef>
                          <a:spcPts val="0"/>
                        </a:spcBef>
                        <a:spcAft>
                          <a:spcPts val="0"/>
                        </a:spcAft>
                        <a:buClrTx/>
                        <a:buSzTx/>
                        <a:buFontTx/>
                        <a:buNone/>
                        <a:tabLst/>
                        <a:defRPr/>
                      </a:pPr>
                      <a:endParaRPr lang="en-US" altLang="ja-JP" sz="1100" b="0" i="0" u="none" strike="noStrike" dirty="0">
                        <a:solidFill>
                          <a:schemeClr val="tx1"/>
                        </a:solidFill>
                        <a:effectLst/>
                        <a:latin typeface="ＭＳ Ｐゴシック"/>
                      </a:endParaRPr>
                    </a:p>
                  </a:txBody>
                  <a:tcPr/>
                </a:tc>
                <a:tc hMerge="1">
                  <a:txBody>
                    <a:bodyPr/>
                    <a:lstStyle/>
                    <a:p>
                      <a:pPr marL="0" marR="0" indent="0" algn="l" defTabSz="917509" rtl="0" eaLnBrk="1" fontAlgn="auto" latinLnBrk="0" hangingPunct="1">
                        <a:lnSpc>
                          <a:spcPct val="100000"/>
                        </a:lnSpc>
                        <a:spcBef>
                          <a:spcPts val="0"/>
                        </a:spcBef>
                        <a:spcAft>
                          <a:spcPts val="0"/>
                        </a:spcAft>
                        <a:buClrTx/>
                        <a:buSzTx/>
                        <a:buFontTx/>
                        <a:buNone/>
                        <a:tabLst/>
                        <a:defRPr/>
                      </a:pPr>
                      <a:endParaRPr lang="en-US" altLang="ja-JP" sz="1100" b="0" i="0" u="none" strike="noStrike" dirty="0">
                        <a:solidFill>
                          <a:schemeClr val="tx1"/>
                        </a:solidFill>
                        <a:effectLst/>
                        <a:latin typeface="ＭＳ Ｐゴシック"/>
                      </a:endParaRPr>
                    </a:p>
                  </a:txBody>
                  <a:tcPr/>
                </a:tc>
                <a:tc hMerge="1">
                  <a:txBody>
                    <a:bodyPr/>
                    <a:lstStyle/>
                    <a:p>
                      <a:pPr marL="0" marR="0" indent="0" algn="l" defTabSz="917509" rtl="0" eaLnBrk="1" fontAlgn="auto" latinLnBrk="0" hangingPunct="1">
                        <a:lnSpc>
                          <a:spcPct val="100000"/>
                        </a:lnSpc>
                        <a:spcBef>
                          <a:spcPts val="0"/>
                        </a:spcBef>
                        <a:spcAft>
                          <a:spcPts val="0"/>
                        </a:spcAft>
                        <a:buClrTx/>
                        <a:buSzTx/>
                        <a:buFontTx/>
                        <a:buNone/>
                        <a:tabLst/>
                        <a:defRPr/>
                      </a:pPr>
                      <a:endParaRPr lang="en-US" altLang="ja-JP" sz="1100" b="0" i="0" u="none" strike="noStrike" dirty="0">
                        <a:solidFill>
                          <a:schemeClr val="tx1"/>
                        </a:solidFill>
                        <a:effectLst/>
                        <a:latin typeface="ＭＳ Ｐゴシック"/>
                      </a:endParaRPr>
                    </a:p>
                  </a:txBody>
                  <a:tcPr/>
                </a:tc>
                <a:extLst>
                  <a:ext uri="{0D108BD9-81ED-4DB2-BD59-A6C34878D82A}">
                    <a16:rowId xmlns:a16="http://schemas.microsoft.com/office/drawing/2014/main" val="933404504"/>
                  </a:ext>
                </a:extLst>
              </a:tr>
              <a:tr h="224314">
                <a:tc>
                  <a:txBody>
                    <a:bodyPr/>
                    <a:lstStyle/>
                    <a:p>
                      <a:pPr algn="ctr"/>
                      <a:r>
                        <a:rPr kumimoji="1" lang="ja-JP" altLang="en-US" sz="900" dirty="0">
                          <a:latin typeface="+mn-ea"/>
                          <a:ea typeface="+mn-ea"/>
                        </a:rPr>
                        <a:t>ア</a:t>
                      </a:r>
                    </a:p>
                  </a:txBody>
                  <a:tcPr marL="89726" marR="89726" marT="44863" marB="44863" anchor="ctr"/>
                </a:tc>
                <a:tc>
                  <a:txBody>
                    <a:bodyPr/>
                    <a:lstStyle/>
                    <a:p>
                      <a:r>
                        <a:rPr kumimoji="1" lang="ja-JP" altLang="ja-JP" sz="900" kern="1200" dirty="0">
                          <a:solidFill>
                            <a:schemeClr val="dk1"/>
                          </a:solidFill>
                          <a:effectLst/>
                          <a:latin typeface="+mn-lt"/>
                          <a:ea typeface="+mn-ea"/>
                          <a:cs typeface="+mn-cs"/>
                        </a:rPr>
                        <a:t>研修等の実施により生活支援コーディネータ－を養成している</a:t>
                      </a:r>
                      <a:r>
                        <a:rPr kumimoji="1" lang="ja-JP" altLang="en-US" sz="900" kern="1200" dirty="0">
                          <a:solidFill>
                            <a:schemeClr val="dk1"/>
                          </a:solidFill>
                          <a:effectLst/>
                          <a:latin typeface="+mn-lt"/>
                          <a:ea typeface="+mn-ea"/>
                          <a:cs typeface="+mn-cs"/>
                        </a:rPr>
                        <a:t>。</a:t>
                      </a:r>
                      <a:endParaRPr kumimoji="1" lang="ja-JP" altLang="ja-JP" sz="900" kern="1200" dirty="0">
                        <a:solidFill>
                          <a:schemeClr val="dk1"/>
                        </a:solidFill>
                        <a:effectLst/>
                        <a:latin typeface="+mn-lt"/>
                        <a:ea typeface="+mn-ea"/>
                        <a:cs typeface="+mn-cs"/>
                      </a:endParaRPr>
                    </a:p>
                  </a:txBody>
                  <a:tcPr marL="89726" marR="89726" marT="44863" marB="44863" anchor="ctr"/>
                </a:tc>
                <a:tc>
                  <a:txBody>
                    <a:bodyPr/>
                    <a:lstStyle/>
                    <a:p>
                      <a:pPr algn="ctr"/>
                      <a:r>
                        <a:rPr kumimoji="1" lang="en-US" altLang="ja-JP" sz="900" dirty="0">
                          <a:latin typeface="+mn-ea"/>
                          <a:ea typeface="+mn-ea"/>
                        </a:rPr>
                        <a:t>10</a:t>
                      </a:r>
                      <a:endParaRPr kumimoji="1" lang="ja-JP" altLang="en-US" sz="900" dirty="0">
                        <a:latin typeface="+mn-ea"/>
                        <a:ea typeface="+mn-ea"/>
                      </a:endParaRPr>
                    </a:p>
                  </a:txBody>
                  <a:tcPr marL="89726" marR="89726" marT="44863" marB="44863" anchor="ctr"/>
                </a:tc>
                <a:tc>
                  <a:txBody>
                    <a:bodyPr/>
                    <a:lstStyle/>
                    <a:p>
                      <a:pPr algn="ctr"/>
                      <a:r>
                        <a:rPr kumimoji="1" lang="en-US" altLang="ja-JP" sz="900" dirty="0">
                          <a:latin typeface="+mn-ea"/>
                          <a:ea typeface="+mn-ea"/>
                        </a:rPr>
                        <a:t>10.0</a:t>
                      </a:r>
                      <a:endParaRPr kumimoji="1" lang="ja-JP" altLang="en-US" sz="900" dirty="0">
                        <a:latin typeface="+mn-ea"/>
                        <a:ea typeface="+mn-ea"/>
                      </a:endParaRPr>
                    </a:p>
                  </a:txBody>
                  <a:tcPr marL="89726" marR="89726" marT="44863" marB="44863" anchor="ctr"/>
                </a:tc>
                <a:tc>
                  <a:txBody>
                    <a:bodyPr/>
                    <a:lstStyle/>
                    <a:p>
                      <a:pPr algn="ctr"/>
                      <a:r>
                        <a:rPr kumimoji="1" lang="ja-JP" altLang="en-US" sz="900" dirty="0">
                          <a:latin typeface="+mn-ea"/>
                          <a:ea typeface="+mn-ea"/>
                        </a:rPr>
                        <a:t>エ</a:t>
                      </a:r>
                      <a:endParaRPr kumimoji="1" lang="en-US" altLang="ja-JP" sz="900" dirty="0">
                        <a:latin typeface="+mn-ea"/>
                        <a:ea typeface="+mn-ea"/>
                      </a:endParaRPr>
                    </a:p>
                  </a:txBody>
                  <a:tcPr marL="89726" marR="89726" marT="44863" marB="44863" anchor="ctr"/>
                </a:tc>
                <a:tc>
                  <a:txBody>
                    <a:bodyPr/>
                    <a:lstStyle/>
                    <a:p>
                      <a:r>
                        <a:rPr kumimoji="1" lang="ja-JP" altLang="en-US" sz="900" kern="1200" dirty="0">
                          <a:solidFill>
                            <a:schemeClr val="dk1"/>
                          </a:solidFill>
                          <a:effectLst/>
                          <a:latin typeface="+mn-lt"/>
                          <a:ea typeface="+mn-ea"/>
                          <a:cs typeface="+mn-cs"/>
                        </a:rPr>
                        <a:t>市町村による情報交換の場を設定している。</a:t>
                      </a:r>
                      <a:endParaRPr kumimoji="1" lang="ja-JP" altLang="ja-JP" sz="900" kern="1200" dirty="0">
                        <a:solidFill>
                          <a:schemeClr val="dk1"/>
                        </a:solidFill>
                        <a:effectLst/>
                        <a:latin typeface="+mn-lt"/>
                        <a:ea typeface="+mn-ea"/>
                        <a:cs typeface="+mn-cs"/>
                      </a:endParaRPr>
                    </a:p>
                  </a:txBody>
                  <a:tcPr marL="89726" marR="89726" marT="44863" marB="44863" anchor="ctr"/>
                </a:tc>
                <a:tc>
                  <a:txBody>
                    <a:bodyPr/>
                    <a:lstStyle/>
                    <a:p>
                      <a:pPr algn="ctr"/>
                      <a:r>
                        <a:rPr kumimoji="1" lang="en-US" altLang="ja-JP" sz="900" dirty="0">
                          <a:latin typeface="+mn-ea"/>
                          <a:ea typeface="+mn-ea"/>
                        </a:rPr>
                        <a:t>15</a:t>
                      </a:r>
                      <a:endParaRPr kumimoji="1" lang="ja-JP" altLang="en-US" sz="900" dirty="0">
                        <a:latin typeface="+mn-ea"/>
                        <a:ea typeface="+mn-ea"/>
                      </a:endParaRPr>
                    </a:p>
                  </a:txBody>
                  <a:tcPr marL="89726" marR="89726" marT="44863" marB="44863" anchor="ctr"/>
                </a:tc>
                <a:tc>
                  <a:txBody>
                    <a:bodyPr/>
                    <a:lstStyle/>
                    <a:p>
                      <a:pPr algn="ctr"/>
                      <a:r>
                        <a:rPr kumimoji="1" lang="en-US" altLang="ja-JP" sz="900" dirty="0">
                          <a:latin typeface="+mn-ea"/>
                          <a:ea typeface="+mn-ea"/>
                        </a:rPr>
                        <a:t>15.0</a:t>
                      </a:r>
                      <a:endParaRPr kumimoji="1" lang="ja-JP" altLang="en-US" sz="900" dirty="0">
                        <a:latin typeface="+mn-ea"/>
                        <a:ea typeface="+mn-ea"/>
                      </a:endParaRPr>
                    </a:p>
                  </a:txBody>
                  <a:tcPr marL="89726" marR="89726" marT="44863" marB="44863" anchor="ctr"/>
                </a:tc>
                <a:extLst>
                  <a:ext uri="{0D108BD9-81ED-4DB2-BD59-A6C34878D82A}">
                    <a16:rowId xmlns:a16="http://schemas.microsoft.com/office/drawing/2014/main" val="399234344"/>
                  </a:ext>
                </a:extLst>
              </a:tr>
              <a:tr h="358902">
                <a:tc>
                  <a:txBody>
                    <a:bodyPr/>
                    <a:lstStyle/>
                    <a:p>
                      <a:pPr algn="ctr"/>
                      <a:r>
                        <a:rPr kumimoji="1" lang="ja-JP" altLang="en-US" sz="900" dirty="0">
                          <a:latin typeface="+mn-ea"/>
                          <a:ea typeface="+mn-ea"/>
                        </a:rPr>
                        <a:t>イ</a:t>
                      </a:r>
                    </a:p>
                  </a:txBody>
                  <a:tcPr marL="89726" marR="89726" marT="44863" marB="44863" anchor="ctr"/>
                </a:tc>
                <a:tc>
                  <a:txBody>
                    <a:bodyPr/>
                    <a:lstStyle/>
                    <a:p>
                      <a:r>
                        <a:rPr kumimoji="1" lang="ja-JP" altLang="en-US" sz="900" kern="1200" dirty="0">
                          <a:solidFill>
                            <a:schemeClr val="dk1"/>
                          </a:solidFill>
                          <a:effectLst/>
                          <a:latin typeface="+mn-lt"/>
                          <a:ea typeface="+mn-ea"/>
                          <a:cs typeface="+mn-cs"/>
                        </a:rPr>
                        <a:t>市町村、ＮＰＯ、ボランティア、民間サービス等を対象とした普及啓発活動を実施している。</a:t>
                      </a:r>
                      <a:endParaRPr kumimoji="1" lang="ja-JP" altLang="ja-JP" sz="900" kern="1200" dirty="0">
                        <a:solidFill>
                          <a:schemeClr val="dk1"/>
                        </a:solidFill>
                        <a:effectLst/>
                        <a:latin typeface="+mn-lt"/>
                        <a:ea typeface="+mn-ea"/>
                        <a:cs typeface="+mn-cs"/>
                      </a:endParaRPr>
                    </a:p>
                  </a:txBody>
                  <a:tcPr marL="89726" marR="89726" marT="44863" marB="44863" anchor="ctr"/>
                </a:tc>
                <a:tc>
                  <a:txBody>
                    <a:bodyPr/>
                    <a:lstStyle/>
                    <a:p>
                      <a:pPr algn="ctr"/>
                      <a:r>
                        <a:rPr kumimoji="1" lang="en-US" altLang="ja-JP" sz="900" dirty="0">
                          <a:latin typeface="+mn-ea"/>
                          <a:ea typeface="+mn-ea"/>
                        </a:rPr>
                        <a:t>10</a:t>
                      </a:r>
                      <a:endParaRPr kumimoji="1" lang="ja-JP" altLang="en-US" sz="900" dirty="0">
                        <a:latin typeface="+mn-ea"/>
                        <a:ea typeface="+mn-ea"/>
                      </a:endParaRPr>
                    </a:p>
                  </a:txBody>
                  <a:tcPr marL="89726" marR="89726" marT="44863" marB="44863" anchor="ctr"/>
                </a:tc>
                <a:tc>
                  <a:txBody>
                    <a:bodyPr/>
                    <a:lstStyle/>
                    <a:p>
                      <a:pPr algn="ctr"/>
                      <a:r>
                        <a:rPr kumimoji="1" lang="en-US" altLang="ja-JP" sz="900" dirty="0">
                          <a:latin typeface="+mn-ea"/>
                          <a:ea typeface="+mn-ea"/>
                        </a:rPr>
                        <a:t>8.9</a:t>
                      </a:r>
                    </a:p>
                  </a:txBody>
                  <a:tcPr marL="89726" marR="89726" marT="44863" marB="44863" anchor="ctr"/>
                </a:tc>
                <a:tc>
                  <a:txBody>
                    <a:bodyPr/>
                    <a:lstStyle/>
                    <a:p>
                      <a:pPr algn="ctr"/>
                      <a:r>
                        <a:rPr kumimoji="1" lang="ja-JP" altLang="en-US" sz="900" dirty="0">
                          <a:latin typeface="+mn-ea"/>
                          <a:ea typeface="+mn-ea"/>
                        </a:rPr>
                        <a:t>オ</a:t>
                      </a:r>
                    </a:p>
                  </a:txBody>
                  <a:tcPr marL="89726" marR="89726" marT="44863" marB="44863" anchor="ctr"/>
                </a:tc>
                <a:tc>
                  <a:txBody>
                    <a:bodyPr/>
                    <a:lstStyle/>
                    <a:p>
                      <a:r>
                        <a:rPr kumimoji="1" lang="ja-JP" altLang="en-US" sz="900" kern="1200" dirty="0">
                          <a:solidFill>
                            <a:schemeClr val="dk1"/>
                          </a:solidFill>
                          <a:effectLst/>
                          <a:latin typeface="+mn-lt"/>
                          <a:ea typeface="+mn-ea"/>
                          <a:cs typeface="+mn-cs"/>
                        </a:rPr>
                        <a:t>生活相談支援体制の整備に関する市町村からの相談窓口の設置等、相談・助言を行っている。</a:t>
                      </a:r>
                      <a:endParaRPr kumimoji="1" lang="ja-JP" altLang="ja-JP" sz="900" kern="1200" dirty="0">
                        <a:solidFill>
                          <a:schemeClr val="dk1"/>
                        </a:solidFill>
                        <a:effectLst/>
                        <a:latin typeface="+mn-lt"/>
                        <a:ea typeface="+mn-ea"/>
                        <a:cs typeface="+mn-cs"/>
                      </a:endParaRPr>
                    </a:p>
                  </a:txBody>
                  <a:tcPr marL="89726" marR="89726" marT="44863" marB="44863" anchor="ctr"/>
                </a:tc>
                <a:tc>
                  <a:txBody>
                    <a:bodyPr/>
                    <a:lstStyle/>
                    <a:p>
                      <a:pPr algn="ctr"/>
                      <a:r>
                        <a:rPr kumimoji="1" lang="en-US" altLang="ja-JP" sz="900" dirty="0">
                          <a:latin typeface="+mn-ea"/>
                          <a:ea typeface="+mn-ea"/>
                        </a:rPr>
                        <a:t>20</a:t>
                      </a:r>
                    </a:p>
                  </a:txBody>
                  <a:tcPr marL="89726" marR="89726" marT="44863" marB="44863" anchor="ctr"/>
                </a:tc>
                <a:tc>
                  <a:txBody>
                    <a:bodyPr/>
                    <a:lstStyle/>
                    <a:p>
                      <a:pPr algn="ctr"/>
                      <a:r>
                        <a:rPr kumimoji="1" lang="en-US" altLang="ja-JP" sz="900" dirty="0">
                          <a:latin typeface="+mn-ea"/>
                          <a:ea typeface="+mn-ea"/>
                        </a:rPr>
                        <a:t>19.1</a:t>
                      </a:r>
                    </a:p>
                  </a:txBody>
                  <a:tcPr marL="89726" marR="89726" marT="44863" marB="44863" anchor="ctr"/>
                </a:tc>
                <a:extLst>
                  <a:ext uri="{0D108BD9-81ED-4DB2-BD59-A6C34878D82A}">
                    <a16:rowId xmlns:a16="http://schemas.microsoft.com/office/drawing/2014/main" val="4219815525"/>
                  </a:ext>
                </a:extLst>
              </a:tr>
              <a:tr h="224314">
                <a:tc>
                  <a:txBody>
                    <a:bodyPr/>
                    <a:lstStyle/>
                    <a:p>
                      <a:pPr algn="ctr"/>
                      <a:r>
                        <a:rPr kumimoji="1" lang="ja-JP" altLang="en-US" sz="900" dirty="0">
                          <a:latin typeface="+mn-ea"/>
                          <a:ea typeface="+mn-ea"/>
                        </a:rPr>
                        <a:t>ウ</a:t>
                      </a:r>
                    </a:p>
                  </a:txBody>
                  <a:tcPr marL="89726" marR="89726" marT="44863" marB="44863" anchor="ctr"/>
                </a:tc>
                <a:tc>
                  <a:txBody>
                    <a:bodyPr/>
                    <a:lstStyle/>
                    <a:p>
                      <a:r>
                        <a:rPr kumimoji="1" lang="ja-JP" altLang="en-US" sz="900" kern="1200" dirty="0">
                          <a:solidFill>
                            <a:schemeClr val="dk1"/>
                          </a:solidFill>
                          <a:effectLst/>
                          <a:latin typeface="+mn-lt"/>
                          <a:ea typeface="+mn-ea"/>
                          <a:cs typeface="+mn-cs"/>
                        </a:rPr>
                        <a:t>好事例の発信を行っている。</a:t>
                      </a:r>
                      <a:endParaRPr kumimoji="1" lang="ja-JP" altLang="ja-JP" sz="900" kern="1200" dirty="0">
                        <a:solidFill>
                          <a:schemeClr val="dk1"/>
                        </a:solidFill>
                        <a:effectLst/>
                        <a:latin typeface="+mn-lt"/>
                        <a:ea typeface="+mn-ea"/>
                        <a:cs typeface="+mn-cs"/>
                      </a:endParaRPr>
                    </a:p>
                  </a:txBody>
                  <a:tcPr marL="89726" marR="89726" marT="44863" marB="44863" anchor="ctr"/>
                </a:tc>
                <a:tc>
                  <a:txBody>
                    <a:bodyPr/>
                    <a:lstStyle/>
                    <a:p>
                      <a:pPr algn="ctr"/>
                      <a:r>
                        <a:rPr kumimoji="1" lang="en-US" altLang="ja-JP" sz="900" dirty="0">
                          <a:latin typeface="+mn-ea"/>
                          <a:ea typeface="+mn-ea"/>
                        </a:rPr>
                        <a:t>15</a:t>
                      </a:r>
                      <a:endParaRPr kumimoji="1" lang="ja-JP" altLang="en-US" sz="900" dirty="0">
                        <a:latin typeface="+mn-ea"/>
                        <a:ea typeface="+mn-ea"/>
                      </a:endParaRPr>
                    </a:p>
                  </a:txBody>
                  <a:tcPr marL="89726" marR="89726" marT="44863" marB="44863" anchor="ctr"/>
                </a:tc>
                <a:tc>
                  <a:txBody>
                    <a:bodyPr/>
                    <a:lstStyle/>
                    <a:p>
                      <a:pPr algn="ctr"/>
                      <a:r>
                        <a:rPr kumimoji="1" lang="en-US" altLang="ja-JP" sz="900" dirty="0">
                          <a:latin typeface="+mn-ea"/>
                          <a:ea typeface="+mn-ea"/>
                        </a:rPr>
                        <a:t>15.0</a:t>
                      </a:r>
                      <a:endParaRPr kumimoji="1" lang="ja-JP" altLang="en-US" sz="900" dirty="0">
                        <a:latin typeface="+mn-ea"/>
                        <a:ea typeface="+mn-ea"/>
                      </a:endParaRPr>
                    </a:p>
                  </a:txBody>
                  <a:tcPr marL="89726" marR="89726" marT="44863" marB="44863" anchor="ctr"/>
                </a:tc>
                <a:tc>
                  <a:txBody>
                    <a:bodyPr/>
                    <a:lstStyle/>
                    <a:p>
                      <a:pPr algn="ctr"/>
                      <a:endParaRPr kumimoji="1" lang="ja-JP" altLang="en-US" sz="900" dirty="0">
                        <a:latin typeface="+mn-ea"/>
                        <a:ea typeface="+mn-ea"/>
                      </a:endParaRPr>
                    </a:p>
                  </a:txBody>
                  <a:tcPr marL="89726" marR="89726" marT="44863" marB="44863" anchor="ctr"/>
                </a:tc>
                <a:tc>
                  <a:txBody>
                    <a:bodyPr/>
                    <a:lstStyle/>
                    <a:p>
                      <a:endParaRPr kumimoji="1" lang="ja-JP" altLang="ja-JP" sz="900" kern="1200" dirty="0">
                        <a:solidFill>
                          <a:schemeClr val="dk1"/>
                        </a:solidFill>
                        <a:effectLst/>
                        <a:latin typeface="+mn-lt"/>
                        <a:ea typeface="+mn-ea"/>
                        <a:cs typeface="+mn-cs"/>
                      </a:endParaRPr>
                    </a:p>
                  </a:txBody>
                  <a:tcPr marL="89726" marR="89726" marT="44863" marB="44863" anchor="ctr"/>
                </a:tc>
                <a:tc>
                  <a:txBody>
                    <a:bodyPr/>
                    <a:lstStyle/>
                    <a:p>
                      <a:pPr algn="ctr"/>
                      <a:endParaRPr kumimoji="1" lang="ja-JP" altLang="en-US" sz="900" dirty="0">
                        <a:latin typeface="+mn-ea"/>
                        <a:ea typeface="+mn-ea"/>
                      </a:endParaRPr>
                    </a:p>
                  </a:txBody>
                  <a:tcPr marL="89726" marR="89726" marT="44863" marB="44863" anchor="ctr"/>
                </a:tc>
                <a:tc>
                  <a:txBody>
                    <a:bodyPr/>
                    <a:lstStyle/>
                    <a:p>
                      <a:pPr algn="ctr"/>
                      <a:endParaRPr kumimoji="1" lang="en-US" altLang="ja-JP" sz="900" dirty="0">
                        <a:latin typeface="+mn-ea"/>
                        <a:ea typeface="+mn-ea"/>
                      </a:endParaRPr>
                    </a:p>
                  </a:txBody>
                  <a:tcPr marL="89726" marR="89726" marT="44863" marB="44863" anchor="ctr"/>
                </a:tc>
                <a:extLst>
                  <a:ext uri="{0D108BD9-81ED-4DB2-BD59-A6C34878D82A}">
                    <a16:rowId xmlns:a16="http://schemas.microsoft.com/office/drawing/2014/main" val="1201803747"/>
                  </a:ext>
                </a:extLst>
              </a:tr>
              <a:tr h="224314">
                <a:tc gridSpan="8">
                  <a:txBody>
                    <a:bodyPr/>
                    <a:lstStyle/>
                    <a:p>
                      <a:pPr marL="0" marR="0" lvl="0" indent="0" algn="l" defTabSz="990570" rtl="0" eaLnBrk="1" fontAlgn="auto" latinLnBrk="0" hangingPunct="1">
                        <a:lnSpc>
                          <a:spcPct val="100000"/>
                        </a:lnSpc>
                        <a:spcBef>
                          <a:spcPts val="0"/>
                        </a:spcBef>
                        <a:spcAft>
                          <a:spcPts val="0"/>
                        </a:spcAft>
                        <a:buClrTx/>
                        <a:buSzTx/>
                        <a:buFontTx/>
                        <a:buNone/>
                        <a:tabLst/>
                        <a:defRPr/>
                      </a:pPr>
                      <a:r>
                        <a:rPr kumimoji="1" lang="ja-JP" altLang="en-US" sz="900" kern="1200" dirty="0">
                          <a:solidFill>
                            <a:schemeClr val="dk1"/>
                          </a:solidFill>
                          <a:effectLst/>
                          <a:latin typeface="+mn-lt"/>
                          <a:ea typeface="+mn-ea"/>
                          <a:cs typeface="+mn-cs"/>
                        </a:rPr>
                        <a:t>②高齢者の住まいの確保・生活支援、移動支援に関する市町村の取組に対する支援の実施</a:t>
                      </a:r>
                    </a:p>
                  </a:txBody>
                  <a:tcPr marL="89726" marR="89726" marT="44863" marB="44863" anchor="ctr"/>
                </a:tc>
                <a:tc hMerge="1">
                  <a:txBody>
                    <a:bodyPr/>
                    <a:lstStyle/>
                    <a:p>
                      <a:pPr marL="0" marR="0" indent="0" algn="l" defTabSz="917509" rtl="0" eaLnBrk="1" fontAlgn="auto" latinLnBrk="0" hangingPunct="1">
                        <a:lnSpc>
                          <a:spcPct val="100000"/>
                        </a:lnSpc>
                        <a:spcBef>
                          <a:spcPts val="0"/>
                        </a:spcBef>
                        <a:spcAft>
                          <a:spcPts val="0"/>
                        </a:spcAft>
                        <a:buClrTx/>
                        <a:buSzTx/>
                        <a:buFontTx/>
                        <a:buNone/>
                        <a:tabLst/>
                        <a:defRPr/>
                      </a:pPr>
                      <a:endParaRPr kumimoji="1" lang="en-US" altLang="ja-JP" sz="1000" b="0" dirty="0">
                        <a:solidFill>
                          <a:schemeClr val="tx1"/>
                        </a:solidFill>
                      </a:endParaRPr>
                    </a:p>
                  </a:txBody>
                  <a:tcPr/>
                </a:tc>
                <a:tc hMerge="1">
                  <a:txBody>
                    <a:bodyPr/>
                    <a:lstStyle/>
                    <a:p>
                      <a:endParaRPr kumimoji="1" lang="ja-JP" altLang="en-US"/>
                    </a:p>
                  </a:txBody>
                  <a:tcPr/>
                </a:tc>
                <a:tc hMerge="1">
                  <a:txBody>
                    <a:bodyPr/>
                    <a:lstStyle/>
                    <a:p>
                      <a:pPr algn="ctr"/>
                      <a:endParaRPr kumimoji="1" lang="ja-JP" altLang="en-US" sz="1000" dirty="0">
                        <a:latin typeface="+mn-ea"/>
                        <a:ea typeface="+mn-ea"/>
                      </a:endParaRPr>
                    </a:p>
                  </a:txBody>
                  <a:tcPr anchor="ctr"/>
                </a:tc>
                <a:tc hMerge="1">
                  <a:txBody>
                    <a:bodyPr/>
                    <a:lstStyle/>
                    <a:p>
                      <a:pPr marL="0" marR="0" indent="0" algn="l" defTabSz="917509" rtl="0" eaLnBrk="1" fontAlgn="auto" latinLnBrk="0" hangingPunct="1">
                        <a:lnSpc>
                          <a:spcPct val="100000"/>
                        </a:lnSpc>
                        <a:spcBef>
                          <a:spcPts val="0"/>
                        </a:spcBef>
                        <a:spcAft>
                          <a:spcPts val="0"/>
                        </a:spcAft>
                        <a:buClrTx/>
                        <a:buSzTx/>
                        <a:buFontTx/>
                        <a:buNone/>
                        <a:tabLst/>
                        <a:defRPr/>
                      </a:pPr>
                      <a:endParaRPr lang="en-US" altLang="ja-JP" sz="1100" b="0" i="0" u="none" strike="noStrike" dirty="0">
                        <a:solidFill>
                          <a:schemeClr val="tx1"/>
                        </a:solidFill>
                        <a:effectLst/>
                        <a:latin typeface="ＭＳ Ｐゴシック"/>
                      </a:endParaRPr>
                    </a:p>
                  </a:txBody>
                  <a:tcPr/>
                </a:tc>
                <a:tc hMerge="1">
                  <a:txBody>
                    <a:bodyPr/>
                    <a:lstStyle/>
                    <a:p>
                      <a:pPr marL="0" marR="0" indent="0" algn="l" defTabSz="917509" rtl="0" eaLnBrk="1" fontAlgn="auto" latinLnBrk="0" hangingPunct="1">
                        <a:lnSpc>
                          <a:spcPct val="100000"/>
                        </a:lnSpc>
                        <a:spcBef>
                          <a:spcPts val="0"/>
                        </a:spcBef>
                        <a:spcAft>
                          <a:spcPts val="0"/>
                        </a:spcAft>
                        <a:buClrTx/>
                        <a:buSzTx/>
                        <a:buFontTx/>
                        <a:buNone/>
                        <a:tabLst/>
                        <a:defRPr/>
                      </a:pPr>
                      <a:endParaRPr lang="en-US" altLang="ja-JP" sz="1100" b="0" i="0" u="none" strike="noStrike" dirty="0">
                        <a:solidFill>
                          <a:schemeClr val="tx1"/>
                        </a:solidFill>
                        <a:effectLst/>
                        <a:latin typeface="ＭＳ Ｐゴシック"/>
                      </a:endParaRPr>
                    </a:p>
                  </a:txBody>
                  <a:tcPr/>
                </a:tc>
                <a:tc hMerge="1">
                  <a:txBody>
                    <a:bodyPr/>
                    <a:lstStyle/>
                    <a:p>
                      <a:pPr marL="0" marR="0" indent="0" algn="l" defTabSz="917509" rtl="0" eaLnBrk="1" fontAlgn="auto" latinLnBrk="0" hangingPunct="1">
                        <a:lnSpc>
                          <a:spcPct val="100000"/>
                        </a:lnSpc>
                        <a:spcBef>
                          <a:spcPts val="0"/>
                        </a:spcBef>
                        <a:spcAft>
                          <a:spcPts val="0"/>
                        </a:spcAft>
                        <a:buClrTx/>
                        <a:buSzTx/>
                        <a:buFontTx/>
                        <a:buNone/>
                        <a:tabLst/>
                        <a:defRPr/>
                      </a:pPr>
                      <a:endParaRPr lang="en-US" altLang="ja-JP" sz="1100" b="0" i="0" u="none" strike="noStrike" dirty="0">
                        <a:solidFill>
                          <a:schemeClr val="tx1"/>
                        </a:solidFill>
                        <a:effectLst/>
                        <a:latin typeface="ＭＳ Ｐゴシック"/>
                      </a:endParaRPr>
                    </a:p>
                  </a:txBody>
                  <a:tcPr/>
                </a:tc>
                <a:tc hMerge="1">
                  <a:txBody>
                    <a:bodyPr/>
                    <a:lstStyle/>
                    <a:p>
                      <a:pPr marL="0" marR="0" indent="0" algn="l" defTabSz="917509" rtl="0" eaLnBrk="1" fontAlgn="auto" latinLnBrk="0" hangingPunct="1">
                        <a:lnSpc>
                          <a:spcPct val="100000"/>
                        </a:lnSpc>
                        <a:spcBef>
                          <a:spcPts val="0"/>
                        </a:spcBef>
                        <a:spcAft>
                          <a:spcPts val="0"/>
                        </a:spcAft>
                        <a:buClrTx/>
                        <a:buSzTx/>
                        <a:buFontTx/>
                        <a:buNone/>
                        <a:tabLst/>
                        <a:defRPr/>
                      </a:pPr>
                      <a:endParaRPr lang="en-US" altLang="ja-JP" sz="1100" b="0" i="0" u="none" strike="noStrike" dirty="0">
                        <a:solidFill>
                          <a:schemeClr val="tx1"/>
                        </a:solidFill>
                        <a:effectLst/>
                        <a:latin typeface="ＭＳ Ｐゴシック"/>
                      </a:endParaRPr>
                    </a:p>
                  </a:txBody>
                  <a:tcPr/>
                </a:tc>
                <a:extLst>
                  <a:ext uri="{0D108BD9-81ED-4DB2-BD59-A6C34878D82A}">
                    <a16:rowId xmlns:a16="http://schemas.microsoft.com/office/drawing/2014/main" val="1393269269"/>
                  </a:ext>
                </a:extLst>
              </a:tr>
              <a:tr h="358902">
                <a:tc>
                  <a:txBody>
                    <a:bodyPr/>
                    <a:lstStyle/>
                    <a:p>
                      <a:pPr algn="ctr"/>
                      <a:r>
                        <a:rPr kumimoji="1" lang="ja-JP" altLang="en-US" sz="900" dirty="0">
                          <a:latin typeface="+mn-ea"/>
                          <a:ea typeface="+mn-ea"/>
                        </a:rPr>
                        <a:t>ア</a:t>
                      </a:r>
                    </a:p>
                  </a:txBody>
                  <a:tcPr marL="89726" marR="89726" marT="44863" marB="44863" anchor="ctr"/>
                </a:tc>
                <a:tc>
                  <a:txBody>
                    <a:bodyPr/>
                    <a:lstStyle/>
                    <a:p>
                      <a:r>
                        <a:rPr kumimoji="1" lang="ja-JP" altLang="en-US" sz="900" kern="1200" dirty="0">
                          <a:solidFill>
                            <a:schemeClr val="dk1"/>
                          </a:solidFill>
                          <a:effectLst/>
                          <a:latin typeface="+mn-lt"/>
                          <a:ea typeface="+mn-ea"/>
                          <a:cs typeface="+mn-cs"/>
                        </a:rPr>
                        <a:t>生活に困難を抱えた高齢者等に対する住まいの確保と生活の一体的な支援に関する市町村の取組に対する支援</a:t>
                      </a:r>
                      <a:endParaRPr kumimoji="1" lang="ja-JP" altLang="ja-JP" sz="900" kern="1200" dirty="0">
                        <a:solidFill>
                          <a:schemeClr val="dk1"/>
                        </a:solidFill>
                        <a:effectLst/>
                        <a:latin typeface="+mn-lt"/>
                        <a:ea typeface="+mn-ea"/>
                        <a:cs typeface="+mn-cs"/>
                      </a:endParaRPr>
                    </a:p>
                  </a:txBody>
                  <a:tcPr marL="89726" marR="89726" marT="44863" marB="44863" anchor="ctr"/>
                </a:tc>
                <a:tc>
                  <a:txBody>
                    <a:bodyPr/>
                    <a:lstStyle/>
                    <a:p>
                      <a:pPr algn="ctr"/>
                      <a:r>
                        <a:rPr kumimoji="1" lang="en-US" altLang="ja-JP" sz="900" dirty="0">
                          <a:latin typeface="+mn-ea"/>
                          <a:ea typeface="+mn-ea"/>
                        </a:rPr>
                        <a:t>15</a:t>
                      </a:r>
                      <a:endParaRPr kumimoji="1" lang="ja-JP" altLang="en-US" sz="900" dirty="0">
                        <a:latin typeface="+mn-ea"/>
                        <a:ea typeface="+mn-ea"/>
                      </a:endParaRPr>
                    </a:p>
                  </a:txBody>
                  <a:tcPr marL="89726" marR="89726" marT="44863" marB="44863" anchor="ctr"/>
                </a:tc>
                <a:tc>
                  <a:txBody>
                    <a:bodyPr/>
                    <a:lstStyle/>
                    <a:p>
                      <a:pPr algn="ctr"/>
                      <a:r>
                        <a:rPr kumimoji="1" lang="en-US" altLang="ja-JP" sz="900" dirty="0">
                          <a:latin typeface="+mn-ea"/>
                          <a:ea typeface="+mn-ea"/>
                        </a:rPr>
                        <a:t>6.7</a:t>
                      </a:r>
                      <a:endParaRPr kumimoji="1" lang="ja-JP" altLang="en-US" sz="900" dirty="0">
                        <a:latin typeface="+mn-ea"/>
                        <a:ea typeface="+mn-ea"/>
                      </a:endParaRPr>
                    </a:p>
                  </a:txBody>
                  <a:tcPr marL="89726" marR="89726" marT="44863" marB="44863" anchor="ctr"/>
                </a:tc>
                <a:tc>
                  <a:txBody>
                    <a:bodyPr/>
                    <a:lstStyle/>
                    <a:p>
                      <a:pPr algn="ctr"/>
                      <a:r>
                        <a:rPr kumimoji="1" lang="ja-JP" altLang="en-US" sz="900" dirty="0">
                          <a:latin typeface="+mn-ea"/>
                          <a:ea typeface="+mn-ea"/>
                        </a:rPr>
                        <a:t>イ</a:t>
                      </a:r>
                      <a:endParaRPr kumimoji="1" lang="en-US" altLang="ja-JP" sz="900" dirty="0">
                        <a:latin typeface="+mn-ea"/>
                        <a:ea typeface="+mn-ea"/>
                      </a:endParaRPr>
                    </a:p>
                  </a:txBody>
                  <a:tcPr marL="89726" marR="89726" marT="44863" marB="44863" anchor="ctr"/>
                </a:tc>
                <a:tc>
                  <a:txBody>
                    <a:bodyPr/>
                    <a:lstStyle/>
                    <a:p>
                      <a:r>
                        <a:rPr kumimoji="1" lang="ja-JP" altLang="en-US" sz="900" kern="1200" dirty="0">
                          <a:solidFill>
                            <a:schemeClr val="dk1"/>
                          </a:solidFill>
                          <a:effectLst/>
                          <a:latin typeface="+mn-lt"/>
                          <a:ea typeface="+mn-ea"/>
                          <a:cs typeface="+mn-cs"/>
                        </a:rPr>
                        <a:t>移動支援に関する市町村の取組に対する支援</a:t>
                      </a:r>
                      <a:endParaRPr kumimoji="1" lang="ja-JP" altLang="ja-JP" sz="900" kern="1200" dirty="0">
                        <a:solidFill>
                          <a:schemeClr val="dk1"/>
                        </a:solidFill>
                        <a:effectLst/>
                        <a:latin typeface="+mn-lt"/>
                        <a:ea typeface="+mn-ea"/>
                        <a:cs typeface="+mn-cs"/>
                      </a:endParaRPr>
                    </a:p>
                  </a:txBody>
                  <a:tcPr marL="89726" marR="89726" marT="44863" marB="44863" anchor="ctr"/>
                </a:tc>
                <a:tc>
                  <a:txBody>
                    <a:bodyPr/>
                    <a:lstStyle/>
                    <a:p>
                      <a:pPr algn="ctr"/>
                      <a:r>
                        <a:rPr kumimoji="1" lang="en-US" altLang="ja-JP" sz="900" dirty="0">
                          <a:latin typeface="+mn-ea"/>
                          <a:ea typeface="+mn-ea"/>
                        </a:rPr>
                        <a:t>15</a:t>
                      </a:r>
                      <a:endParaRPr kumimoji="1" lang="ja-JP" altLang="en-US" sz="900" dirty="0">
                        <a:latin typeface="+mn-ea"/>
                        <a:ea typeface="+mn-ea"/>
                      </a:endParaRPr>
                    </a:p>
                  </a:txBody>
                  <a:tcPr marL="89726" marR="89726" marT="44863" marB="44863" anchor="ctr"/>
                </a:tc>
                <a:tc>
                  <a:txBody>
                    <a:bodyPr/>
                    <a:lstStyle/>
                    <a:p>
                      <a:pPr algn="ctr"/>
                      <a:r>
                        <a:rPr kumimoji="1" lang="en-US" altLang="ja-JP" sz="900" dirty="0">
                          <a:latin typeface="+mn-ea"/>
                          <a:ea typeface="+mn-ea"/>
                        </a:rPr>
                        <a:t>12.1</a:t>
                      </a:r>
                      <a:endParaRPr kumimoji="1" lang="ja-JP" altLang="en-US" sz="900" dirty="0">
                        <a:latin typeface="+mn-ea"/>
                        <a:ea typeface="+mn-ea"/>
                      </a:endParaRPr>
                    </a:p>
                  </a:txBody>
                  <a:tcPr marL="89726" marR="89726" marT="44863" marB="44863" anchor="ctr"/>
                </a:tc>
                <a:extLst>
                  <a:ext uri="{0D108BD9-81ED-4DB2-BD59-A6C34878D82A}">
                    <a16:rowId xmlns:a16="http://schemas.microsoft.com/office/drawing/2014/main" val="1298525480"/>
                  </a:ext>
                </a:extLst>
              </a:tr>
            </a:tbl>
          </a:graphicData>
        </a:graphic>
      </p:graphicFrame>
      <p:graphicFrame>
        <p:nvGraphicFramePr>
          <p:cNvPr id="7" name="グラフ 6">
            <a:extLst>
              <a:ext uri="{FF2B5EF4-FFF2-40B4-BE49-F238E27FC236}">
                <a16:creationId xmlns:a16="http://schemas.microsoft.com/office/drawing/2014/main" id="{53D7FCD9-4866-4DF6-A388-28B437DE35AC}"/>
              </a:ext>
            </a:extLst>
          </p:cNvPr>
          <p:cNvGraphicFramePr>
            <a:graphicFrameLocks/>
          </p:cNvGraphicFramePr>
          <p:nvPr>
            <p:extLst>
              <p:ext uri="{D42A27DB-BD31-4B8C-83A1-F6EECF244321}">
                <p14:modId xmlns:p14="http://schemas.microsoft.com/office/powerpoint/2010/main" val="3017050227"/>
              </p:ext>
            </p:extLst>
          </p:nvPr>
        </p:nvGraphicFramePr>
        <p:xfrm>
          <a:off x="52885" y="2395586"/>
          <a:ext cx="9583601" cy="4366106"/>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11459165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 name="正方形/長方形 27"/>
          <p:cNvSpPr/>
          <p:nvPr/>
        </p:nvSpPr>
        <p:spPr>
          <a:xfrm>
            <a:off x="-1" y="119181"/>
            <a:ext cx="9720263" cy="355567"/>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lIns="89679" tIns="44840" rIns="89679" bIns="44840" anchor="ctr"/>
          <a:lstStyle/>
          <a:p>
            <a:pPr algn="ctr"/>
            <a:r>
              <a:rPr lang="en-US" altLang="ja-JP" sz="1963" b="1" dirty="0">
                <a:latin typeface="Meiryo UI" panose="020B0604030504040204" pitchFamily="50" charset="-128"/>
                <a:ea typeface="Meiryo UI" panose="020B0604030504040204" pitchFamily="50" charset="-128"/>
              </a:rPr>
              <a:t>2020</a:t>
            </a:r>
            <a:r>
              <a:rPr lang="ja-JP" altLang="en-US" sz="1963" b="1" dirty="0">
                <a:latin typeface="Meiryo UI" panose="020B0604030504040204" pitchFamily="50" charset="-128"/>
                <a:ea typeface="Meiryo UI" panose="020B0604030504040204" pitchFamily="50" charset="-128"/>
              </a:rPr>
              <a:t>年度（都道府県分） 　　</a:t>
            </a:r>
            <a:r>
              <a:rPr lang="en-US" altLang="ja-JP" sz="1963" b="1" dirty="0">
                <a:latin typeface="Meiryo UI" panose="020B0604030504040204" pitchFamily="50" charset="-128"/>
                <a:ea typeface="Meiryo UI" panose="020B0604030504040204" pitchFamily="50" charset="-128"/>
              </a:rPr>
              <a:t>Ⅱ</a:t>
            </a:r>
            <a:r>
              <a:rPr lang="ja-JP" altLang="ja-JP" sz="1963" b="1" dirty="0">
                <a:latin typeface="Meiryo UI" panose="020B0604030504040204" pitchFamily="50" charset="-128"/>
                <a:ea typeface="Meiryo UI" panose="020B0604030504040204" pitchFamily="50" charset="-128"/>
              </a:rPr>
              <a:t>（３）生活支援体制整備等</a:t>
            </a:r>
            <a:r>
              <a:rPr lang="ja-JP" altLang="en-US" sz="1963" b="1" dirty="0">
                <a:latin typeface="Meiryo UI" panose="020B0604030504040204" pitchFamily="50" charset="-128"/>
                <a:ea typeface="Meiryo UI" panose="020B0604030504040204" pitchFamily="50" charset="-128"/>
              </a:rPr>
              <a:t>＜支援分＞</a:t>
            </a:r>
            <a:endParaRPr lang="ja-JP" altLang="ja-JP" sz="1963" dirty="0">
              <a:latin typeface="Meiryo UI" panose="020B0604030504040204" pitchFamily="50" charset="-128"/>
              <a:ea typeface="Meiryo UI" panose="020B0604030504040204" pitchFamily="50" charset="-128"/>
            </a:endParaRPr>
          </a:p>
        </p:txBody>
      </p:sp>
      <p:sp>
        <p:nvSpPr>
          <p:cNvPr id="27" name="スライド番号プレースホルダー 3">
            <a:extLst>
              <a:ext uri="{FF2B5EF4-FFF2-40B4-BE49-F238E27FC236}">
                <a16:creationId xmlns:a16="http://schemas.microsoft.com/office/drawing/2014/main" id="{8537117C-0A37-4387-89BE-51510082BF6F}"/>
              </a:ext>
            </a:extLst>
          </p:cNvPr>
          <p:cNvSpPr>
            <a:spLocks noGrp="1"/>
          </p:cNvSpPr>
          <p:nvPr>
            <p:ph type="sldNum" sz="quarter" idx="12"/>
          </p:nvPr>
        </p:nvSpPr>
        <p:spPr>
          <a:xfrm>
            <a:off x="7368425" y="6518919"/>
            <a:ext cx="2268061" cy="358279"/>
          </a:xfrm>
        </p:spPr>
        <p:txBody>
          <a:bodyPr/>
          <a:lstStyle/>
          <a:p>
            <a:pPr>
              <a:defRPr/>
            </a:pPr>
            <a:r>
              <a:rPr kumimoji="1" lang="en-US" altLang="ja-JP" dirty="0" smtClean="0">
                <a:solidFill>
                  <a:prstClr val="black">
                    <a:tint val="75000"/>
                  </a:prstClr>
                </a:solidFill>
                <a:latin typeface="+mn-ea"/>
              </a:rPr>
              <a:t>15</a:t>
            </a:r>
            <a:endParaRPr kumimoji="1" lang="ja-JP" altLang="en-US" dirty="0">
              <a:solidFill>
                <a:prstClr val="black">
                  <a:tint val="75000"/>
                </a:prstClr>
              </a:solidFill>
              <a:latin typeface="+mn-ea"/>
            </a:endParaRPr>
          </a:p>
        </p:txBody>
      </p:sp>
      <p:graphicFrame>
        <p:nvGraphicFramePr>
          <p:cNvPr id="3" name="表 2"/>
          <p:cNvGraphicFramePr>
            <a:graphicFrameLocks noGrp="1"/>
          </p:cNvGraphicFramePr>
          <p:nvPr>
            <p:extLst>
              <p:ext uri="{D42A27DB-BD31-4B8C-83A1-F6EECF244321}">
                <p14:modId xmlns:p14="http://schemas.microsoft.com/office/powerpoint/2010/main" val="471391848"/>
              </p:ext>
            </p:extLst>
          </p:nvPr>
        </p:nvGraphicFramePr>
        <p:xfrm>
          <a:off x="55398" y="580340"/>
          <a:ext cx="9305029" cy="1292180"/>
        </p:xfrm>
        <a:graphic>
          <a:graphicData uri="http://schemas.openxmlformats.org/drawingml/2006/table">
            <a:tbl>
              <a:tblPr firstRow="1" bandRow="1">
                <a:tableStyleId>{5C22544A-7EE6-4342-B048-85BDC9FD1C3A}</a:tableStyleId>
              </a:tblPr>
              <a:tblGrid>
                <a:gridCol w="281588">
                  <a:extLst>
                    <a:ext uri="{9D8B030D-6E8A-4147-A177-3AD203B41FA5}">
                      <a16:colId xmlns:a16="http://schemas.microsoft.com/office/drawing/2014/main" val="897722632"/>
                    </a:ext>
                  </a:extLst>
                </a:gridCol>
                <a:gridCol w="3486502">
                  <a:extLst>
                    <a:ext uri="{9D8B030D-6E8A-4147-A177-3AD203B41FA5}">
                      <a16:colId xmlns:a16="http://schemas.microsoft.com/office/drawing/2014/main" val="1624404869"/>
                    </a:ext>
                  </a:extLst>
                </a:gridCol>
                <a:gridCol w="444358">
                  <a:extLst>
                    <a:ext uri="{9D8B030D-6E8A-4147-A177-3AD203B41FA5}">
                      <a16:colId xmlns:a16="http://schemas.microsoft.com/office/drawing/2014/main" val="2178782984"/>
                    </a:ext>
                  </a:extLst>
                </a:gridCol>
                <a:gridCol w="444358">
                  <a:extLst>
                    <a:ext uri="{9D8B030D-6E8A-4147-A177-3AD203B41FA5}">
                      <a16:colId xmlns:a16="http://schemas.microsoft.com/office/drawing/2014/main" val="300635064"/>
                    </a:ext>
                  </a:extLst>
                </a:gridCol>
                <a:gridCol w="273005">
                  <a:extLst>
                    <a:ext uri="{9D8B030D-6E8A-4147-A177-3AD203B41FA5}">
                      <a16:colId xmlns:a16="http://schemas.microsoft.com/office/drawing/2014/main" val="1573169666"/>
                    </a:ext>
                  </a:extLst>
                </a:gridCol>
                <a:gridCol w="3486502">
                  <a:extLst>
                    <a:ext uri="{9D8B030D-6E8A-4147-A177-3AD203B41FA5}">
                      <a16:colId xmlns:a16="http://schemas.microsoft.com/office/drawing/2014/main" val="303702360"/>
                    </a:ext>
                  </a:extLst>
                </a:gridCol>
                <a:gridCol w="444358">
                  <a:extLst>
                    <a:ext uri="{9D8B030D-6E8A-4147-A177-3AD203B41FA5}">
                      <a16:colId xmlns:a16="http://schemas.microsoft.com/office/drawing/2014/main" val="3731451585"/>
                    </a:ext>
                  </a:extLst>
                </a:gridCol>
                <a:gridCol w="444358">
                  <a:extLst>
                    <a:ext uri="{9D8B030D-6E8A-4147-A177-3AD203B41FA5}">
                      <a16:colId xmlns:a16="http://schemas.microsoft.com/office/drawing/2014/main" val="3177399367"/>
                    </a:ext>
                  </a:extLst>
                </a:gridCol>
              </a:tblGrid>
              <a:tr h="224314">
                <a:tc>
                  <a:txBody>
                    <a:bodyPr/>
                    <a:lstStyle/>
                    <a:p>
                      <a:pPr algn="ctr"/>
                      <a:endParaRPr kumimoji="1" lang="ja-JP" altLang="en-US" sz="900" dirty="0">
                        <a:latin typeface="+mn-ea"/>
                        <a:ea typeface="+mn-ea"/>
                      </a:endParaRPr>
                    </a:p>
                  </a:txBody>
                  <a:tcPr marL="89726" marR="89726" marT="44863" marB="44863" anchor="ctr"/>
                </a:tc>
                <a:tc>
                  <a:txBody>
                    <a:bodyPr/>
                    <a:lstStyle/>
                    <a:p>
                      <a:pPr algn="ctr"/>
                      <a:r>
                        <a:rPr kumimoji="1" lang="ja-JP" altLang="en-US" sz="900" dirty="0">
                          <a:latin typeface="+mn-ea"/>
                          <a:ea typeface="+mn-ea"/>
                        </a:rPr>
                        <a:t>評価指標</a:t>
                      </a:r>
                    </a:p>
                  </a:txBody>
                  <a:tcPr marL="89726" marR="89726" marT="44863" marB="44863"/>
                </a:tc>
                <a:tc>
                  <a:txBody>
                    <a:bodyPr/>
                    <a:lstStyle/>
                    <a:p>
                      <a:pPr algn="ctr"/>
                      <a:r>
                        <a:rPr kumimoji="1" lang="ja-JP" altLang="en-US" sz="900" dirty="0">
                          <a:latin typeface="+mn-ea"/>
                          <a:ea typeface="+mn-ea"/>
                        </a:rPr>
                        <a:t>得点</a:t>
                      </a:r>
                    </a:p>
                  </a:txBody>
                  <a:tcPr marL="89726" marR="89726" marT="44863" marB="44863" anchor="ctr"/>
                </a:tc>
                <a:tc>
                  <a:txBody>
                    <a:bodyPr/>
                    <a:lstStyle/>
                    <a:p>
                      <a:pPr algn="ctr"/>
                      <a:r>
                        <a:rPr kumimoji="1" lang="ja-JP" altLang="en-US" sz="900" dirty="0">
                          <a:latin typeface="+mn-ea"/>
                          <a:ea typeface="+mn-ea"/>
                        </a:rPr>
                        <a:t>平均</a:t>
                      </a:r>
                    </a:p>
                  </a:txBody>
                  <a:tcPr marL="89726" marR="89726" marT="44863" marB="44863" anchor="ctr"/>
                </a:tc>
                <a:tc>
                  <a:txBody>
                    <a:bodyPr/>
                    <a:lstStyle/>
                    <a:p>
                      <a:pPr algn="ctr"/>
                      <a:endParaRPr kumimoji="1" lang="ja-JP" altLang="en-US" sz="900" dirty="0">
                        <a:latin typeface="+mn-ea"/>
                        <a:ea typeface="+mn-ea"/>
                      </a:endParaRPr>
                    </a:p>
                  </a:txBody>
                  <a:tcPr marL="89726" marR="89726" marT="44863" marB="44863"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900" dirty="0">
                          <a:latin typeface="+mn-ea"/>
                          <a:ea typeface="+mn-ea"/>
                        </a:rPr>
                        <a:t>評価指標</a:t>
                      </a:r>
                    </a:p>
                  </a:txBody>
                  <a:tcPr marL="89726" marR="89726" marT="44863" marB="44863" anchor="ctr"/>
                </a:tc>
                <a:tc>
                  <a:txBody>
                    <a:bodyPr/>
                    <a:lstStyle/>
                    <a:p>
                      <a:pPr algn="ctr"/>
                      <a:r>
                        <a:rPr kumimoji="1" lang="ja-JP" altLang="en-US" sz="900" dirty="0">
                          <a:latin typeface="+mn-ea"/>
                          <a:ea typeface="+mn-ea"/>
                        </a:rPr>
                        <a:t>得点</a:t>
                      </a:r>
                    </a:p>
                  </a:txBody>
                  <a:tcPr marL="89726" marR="89726" marT="44863" marB="44863" anchor="ctr"/>
                </a:tc>
                <a:tc>
                  <a:txBody>
                    <a:bodyPr/>
                    <a:lstStyle/>
                    <a:p>
                      <a:pPr algn="ctr"/>
                      <a:r>
                        <a:rPr kumimoji="1" lang="ja-JP" altLang="en-US" sz="900" dirty="0">
                          <a:latin typeface="+mn-ea"/>
                          <a:ea typeface="+mn-ea"/>
                        </a:rPr>
                        <a:t>平均</a:t>
                      </a:r>
                    </a:p>
                  </a:txBody>
                  <a:tcPr marL="89726" marR="89726" marT="44863" marB="44863" anchor="ctr"/>
                </a:tc>
                <a:extLst>
                  <a:ext uri="{0D108BD9-81ED-4DB2-BD59-A6C34878D82A}">
                    <a16:rowId xmlns:a16="http://schemas.microsoft.com/office/drawing/2014/main" val="2535473127"/>
                  </a:ext>
                </a:extLst>
              </a:tr>
              <a:tr h="247476">
                <a:tc gridSpan="8">
                  <a:txBody>
                    <a:bodyPr/>
                    <a:lstStyle/>
                    <a:p>
                      <a:r>
                        <a:rPr kumimoji="1" lang="ja-JP" altLang="en-US" sz="900" kern="1200" dirty="0">
                          <a:solidFill>
                            <a:schemeClr val="dk1"/>
                          </a:solidFill>
                          <a:effectLst/>
                          <a:latin typeface="+mn-lt"/>
                          <a:ea typeface="+mn-ea"/>
                          <a:cs typeface="+mn-cs"/>
                        </a:rPr>
                        <a:t>①</a:t>
                      </a:r>
                      <a:r>
                        <a:rPr kumimoji="1" lang="ja-JP" altLang="ja-JP" sz="900" kern="1200" dirty="0">
                          <a:solidFill>
                            <a:schemeClr val="dk1"/>
                          </a:solidFill>
                          <a:effectLst/>
                          <a:latin typeface="+mn-lt"/>
                          <a:ea typeface="+mn-ea"/>
                          <a:cs typeface="+mn-cs"/>
                        </a:rPr>
                        <a:t>生活支援体制の整備に関し、市町村の進捗状況を把握し、広域的調整に関する支援を行っているか。</a:t>
                      </a:r>
                    </a:p>
                  </a:txBody>
                  <a:tcPr marL="89726" marR="89726" marT="44863" marB="44863" anchor="ctr"/>
                </a:tc>
                <a:tc hMerge="1">
                  <a:txBody>
                    <a:bodyPr/>
                    <a:lstStyle/>
                    <a:p>
                      <a:pPr marL="0" marR="0" indent="0" algn="l" defTabSz="917509" rtl="0" eaLnBrk="1" fontAlgn="auto" latinLnBrk="0" hangingPunct="1">
                        <a:lnSpc>
                          <a:spcPct val="100000"/>
                        </a:lnSpc>
                        <a:spcBef>
                          <a:spcPts val="0"/>
                        </a:spcBef>
                        <a:spcAft>
                          <a:spcPts val="0"/>
                        </a:spcAft>
                        <a:buClrTx/>
                        <a:buSzTx/>
                        <a:buFontTx/>
                        <a:buNone/>
                        <a:tabLst/>
                        <a:defRPr/>
                      </a:pPr>
                      <a:endParaRPr kumimoji="1" lang="en-US" altLang="ja-JP" sz="1000" b="0" dirty="0">
                        <a:solidFill>
                          <a:schemeClr val="tx1"/>
                        </a:solidFill>
                      </a:endParaRPr>
                    </a:p>
                  </a:txBody>
                  <a:tcPr/>
                </a:tc>
                <a:tc hMerge="1">
                  <a:txBody>
                    <a:bodyPr/>
                    <a:lstStyle/>
                    <a:p>
                      <a:endParaRPr kumimoji="1" lang="ja-JP" altLang="en-US"/>
                    </a:p>
                  </a:txBody>
                  <a:tcPr/>
                </a:tc>
                <a:tc hMerge="1">
                  <a:txBody>
                    <a:bodyPr/>
                    <a:lstStyle/>
                    <a:p>
                      <a:pPr algn="ctr"/>
                      <a:endParaRPr kumimoji="1" lang="ja-JP" altLang="en-US" sz="1000" dirty="0">
                        <a:latin typeface="+mn-ea"/>
                        <a:ea typeface="+mn-ea"/>
                      </a:endParaRPr>
                    </a:p>
                  </a:txBody>
                  <a:tcPr anchor="ctr"/>
                </a:tc>
                <a:tc hMerge="1">
                  <a:txBody>
                    <a:bodyPr/>
                    <a:lstStyle/>
                    <a:p>
                      <a:pPr marL="0" marR="0" indent="0" algn="l" defTabSz="917509" rtl="0" eaLnBrk="1" fontAlgn="auto" latinLnBrk="0" hangingPunct="1">
                        <a:lnSpc>
                          <a:spcPct val="100000"/>
                        </a:lnSpc>
                        <a:spcBef>
                          <a:spcPts val="0"/>
                        </a:spcBef>
                        <a:spcAft>
                          <a:spcPts val="0"/>
                        </a:spcAft>
                        <a:buClrTx/>
                        <a:buSzTx/>
                        <a:buFontTx/>
                        <a:buNone/>
                        <a:tabLst/>
                        <a:defRPr/>
                      </a:pPr>
                      <a:endParaRPr lang="en-US" altLang="ja-JP" sz="1100" b="0" i="0" u="none" strike="noStrike" dirty="0">
                        <a:solidFill>
                          <a:schemeClr val="tx1"/>
                        </a:solidFill>
                        <a:effectLst/>
                        <a:latin typeface="ＭＳ Ｐゴシック"/>
                      </a:endParaRPr>
                    </a:p>
                  </a:txBody>
                  <a:tcPr/>
                </a:tc>
                <a:tc hMerge="1">
                  <a:txBody>
                    <a:bodyPr/>
                    <a:lstStyle/>
                    <a:p>
                      <a:pPr marL="0" marR="0" indent="0" algn="l" defTabSz="917509" rtl="0" eaLnBrk="1" fontAlgn="auto" latinLnBrk="0" hangingPunct="1">
                        <a:lnSpc>
                          <a:spcPct val="100000"/>
                        </a:lnSpc>
                        <a:spcBef>
                          <a:spcPts val="0"/>
                        </a:spcBef>
                        <a:spcAft>
                          <a:spcPts val="0"/>
                        </a:spcAft>
                        <a:buClrTx/>
                        <a:buSzTx/>
                        <a:buFontTx/>
                        <a:buNone/>
                        <a:tabLst/>
                        <a:defRPr/>
                      </a:pPr>
                      <a:endParaRPr lang="en-US" altLang="ja-JP" sz="1100" b="0" i="0" u="none" strike="noStrike" dirty="0">
                        <a:solidFill>
                          <a:schemeClr val="tx1"/>
                        </a:solidFill>
                        <a:effectLst/>
                        <a:latin typeface="ＭＳ Ｐゴシック"/>
                      </a:endParaRPr>
                    </a:p>
                  </a:txBody>
                  <a:tcPr/>
                </a:tc>
                <a:tc hMerge="1">
                  <a:txBody>
                    <a:bodyPr/>
                    <a:lstStyle/>
                    <a:p>
                      <a:pPr marL="0" marR="0" indent="0" algn="l" defTabSz="917509" rtl="0" eaLnBrk="1" fontAlgn="auto" latinLnBrk="0" hangingPunct="1">
                        <a:lnSpc>
                          <a:spcPct val="100000"/>
                        </a:lnSpc>
                        <a:spcBef>
                          <a:spcPts val="0"/>
                        </a:spcBef>
                        <a:spcAft>
                          <a:spcPts val="0"/>
                        </a:spcAft>
                        <a:buClrTx/>
                        <a:buSzTx/>
                        <a:buFontTx/>
                        <a:buNone/>
                        <a:tabLst/>
                        <a:defRPr/>
                      </a:pPr>
                      <a:endParaRPr lang="en-US" altLang="ja-JP" sz="1100" b="0" i="0" u="none" strike="noStrike" dirty="0">
                        <a:solidFill>
                          <a:schemeClr val="tx1"/>
                        </a:solidFill>
                        <a:effectLst/>
                        <a:latin typeface="ＭＳ Ｐゴシック"/>
                      </a:endParaRPr>
                    </a:p>
                  </a:txBody>
                  <a:tcPr/>
                </a:tc>
                <a:tc hMerge="1">
                  <a:txBody>
                    <a:bodyPr/>
                    <a:lstStyle/>
                    <a:p>
                      <a:pPr marL="0" marR="0" indent="0" algn="l" defTabSz="917509" rtl="0" eaLnBrk="1" fontAlgn="auto" latinLnBrk="0" hangingPunct="1">
                        <a:lnSpc>
                          <a:spcPct val="100000"/>
                        </a:lnSpc>
                        <a:spcBef>
                          <a:spcPts val="0"/>
                        </a:spcBef>
                        <a:spcAft>
                          <a:spcPts val="0"/>
                        </a:spcAft>
                        <a:buClrTx/>
                        <a:buSzTx/>
                        <a:buFontTx/>
                        <a:buNone/>
                        <a:tabLst/>
                        <a:defRPr/>
                      </a:pPr>
                      <a:endParaRPr lang="en-US" altLang="ja-JP" sz="1100" b="0" i="0" u="none" strike="noStrike" dirty="0">
                        <a:solidFill>
                          <a:schemeClr val="tx1"/>
                        </a:solidFill>
                        <a:effectLst/>
                        <a:latin typeface="ＭＳ Ｐゴシック"/>
                      </a:endParaRPr>
                    </a:p>
                  </a:txBody>
                  <a:tcPr/>
                </a:tc>
                <a:extLst>
                  <a:ext uri="{0D108BD9-81ED-4DB2-BD59-A6C34878D82A}">
                    <a16:rowId xmlns:a16="http://schemas.microsoft.com/office/drawing/2014/main" val="933404504"/>
                  </a:ext>
                </a:extLst>
              </a:tr>
              <a:tr h="224314">
                <a:tc>
                  <a:txBody>
                    <a:bodyPr/>
                    <a:lstStyle/>
                    <a:p>
                      <a:pPr algn="ctr"/>
                      <a:r>
                        <a:rPr kumimoji="1" lang="ja-JP" altLang="en-US" sz="900" dirty="0">
                          <a:latin typeface="+mn-ea"/>
                          <a:ea typeface="+mn-ea"/>
                        </a:rPr>
                        <a:t>ア</a:t>
                      </a:r>
                    </a:p>
                  </a:txBody>
                  <a:tcPr marL="89726" marR="89726" marT="44863" marB="44863" anchor="ctr"/>
                </a:tc>
                <a:tc>
                  <a:txBody>
                    <a:bodyPr/>
                    <a:lstStyle/>
                    <a:p>
                      <a:r>
                        <a:rPr kumimoji="1" lang="ja-JP" altLang="ja-JP" sz="900" kern="1200" dirty="0">
                          <a:solidFill>
                            <a:schemeClr val="dk1"/>
                          </a:solidFill>
                          <a:effectLst/>
                          <a:latin typeface="+mn-lt"/>
                          <a:ea typeface="+mn-ea"/>
                          <a:cs typeface="+mn-cs"/>
                        </a:rPr>
                        <a:t>研修等の実施により生活支援コーディネータ－を養成している</a:t>
                      </a:r>
                      <a:r>
                        <a:rPr kumimoji="1" lang="ja-JP" altLang="en-US" sz="900" kern="1200" dirty="0">
                          <a:solidFill>
                            <a:schemeClr val="dk1"/>
                          </a:solidFill>
                          <a:effectLst/>
                          <a:latin typeface="+mn-lt"/>
                          <a:ea typeface="+mn-ea"/>
                          <a:cs typeface="+mn-cs"/>
                        </a:rPr>
                        <a:t>。</a:t>
                      </a:r>
                      <a:endParaRPr kumimoji="1" lang="ja-JP" altLang="ja-JP" sz="900" kern="1200" dirty="0">
                        <a:solidFill>
                          <a:schemeClr val="dk1"/>
                        </a:solidFill>
                        <a:effectLst/>
                        <a:latin typeface="+mn-lt"/>
                        <a:ea typeface="+mn-ea"/>
                        <a:cs typeface="+mn-cs"/>
                      </a:endParaRPr>
                    </a:p>
                  </a:txBody>
                  <a:tcPr marL="89726" marR="89726" marT="44863" marB="44863" anchor="ctr"/>
                </a:tc>
                <a:tc>
                  <a:txBody>
                    <a:bodyPr/>
                    <a:lstStyle/>
                    <a:p>
                      <a:pPr algn="ctr"/>
                      <a:r>
                        <a:rPr kumimoji="1" lang="en-US" altLang="ja-JP" sz="900" dirty="0">
                          <a:latin typeface="+mn-ea"/>
                          <a:ea typeface="+mn-ea"/>
                        </a:rPr>
                        <a:t>10</a:t>
                      </a:r>
                      <a:endParaRPr kumimoji="1" lang="ja-JP" altLang="en-US" sz="900" dirty="0">
                        <a:latin typeface="+mn-ea"/>
                        <a:ea typeface="+mn-ea"/>
                      </a:endParaRPr>
                    </a:p>
                  </a:txBody>
                  <a:tcPr marL="89726" marR="89726" marT="44863" marB="44863" anchor="ctr"/>
                </a:tc>
                <a:tc>
                  <a:txBody>
                    <a:bodyPr/>
                    <a:lstStyle/>
                    <a:p>
                      <a:pPr algn="ctr"/>
                      <a:r>
                        <a:rPr kumimoji="1" lang="en-US" altLang="ja-JP" sz="900" dirty="0">
                          <a:latin typeface="+mn-ea"/>
                          <a:ea typeface="+mn-ea"/>
                        </a:rPr>
                        <a:t>10.0</a:t>
                      </a:r>
                      <a:endParaRPr kumimoji="1" lang="ja-JP" altLang="en-US" sz="900" dirty="0">
                        <a:latin typeface="+mn-ea"/>
                        <a:ea typeface="+mn-ea"/>
                      </a:endParaRPr>
                    </a:p>
                  </a:txBody>
                  <a:tcPr marL="89726" marR="89726" marT="44863" marB="44863" anchor="ctr"/>
                </a:tc>
                <a:tc>
                  <a:txBody>
                    <a:bodyPr/>
                    <a:lstStyle/>
                    <a:p>
                      <a:pPr algn="ctr"/>
                      <a:r>
                        <a:rPr kumimoji="1" lang="ja-JP" altLang="en-US" sz="900" dirty="0">
                          <a:latin typeface="+mn-ea"/>
                          <a:ea typeface="+mn-ea"/>
                        </a:rPr>
                        <a:t>エ</a:t>
                      </a:r>
                      <a:endParaRPr kumimoji="1" lang="en-US" altLang="ja-JP" sz="900" dirty="0">
                        <a:latin typeface="+mn-ea"/>
                        <a:ea typeface="+mn-ea"/>
                      </a:endParaRPr>
                    </a:p>
                  </a:txBody>
                  <a:tcPr marL="89726" marR="89726" marT="44863" marB="44863" anchor="ctr"/>
                </a:tc>
                <a:tc>
                  <a:txBody>
                    <a:bodyPr/>
                    <a:lstStyle/>
                    <a:p>
                      <a:r>
                        <a:rPr kumimoji="1" lang="ja-JP" altLang="en-US" sz="900" kern="1200" dirty="0">
                          <a:solidFill>
                            <a:schemeClr val="dk1"/>
                          </a:solidFill>
                          <a:effectLst/>
                          <a:latin typeface="+mn-lt"/>
                          <a:ea typeface="+mn-ea"/>
                          <a:cs typeface="+mn-cs"/>
                        </a:rPr>
                        <a:t>市町村による情報交換の場を設定している。</a:t>
                      </a:r>
                      <a:endParaRPr kumimoji="1" lang="ja-JP" altLang="ja-JP" sz="900" kern="1200" dirty="0">
                        <a:solidFill>
                          <a:schemeClr val="dk1"/>
                        </a:solidFill>
                        <a:effectLst/>
                        <a:latin typeface="+mn-lt"/>
                        <a:ea typeface="+mn-ea"/>
                        <a:cs typeface="+mn-cs"/>
                      </a:endParaRPr>
                    </a:p>
                  </a:txBody>
                  <a:tcPr marL="89726" marR="89726" marT="44863" marB="44863" anchor="ctr"/>
                </a:tc>
                <a:tc>
                  <a:txBody>
                    <a:bodyPr/>
                    <a:lstStyle/>
                    <a:p>
                      <a:pPr algn="ctr"/>
                      <a:r>
                        <a:rPr kumimoji="1" lang="en-US" altLang="ja-JP" sz="900" dirty="0">
                          <a:latin typeface="+mn-ea"/>
                          <a:ea typeface="+mn-ea"/>
                        </a:rPr>
                        <a:t>15</a:t>
                      </a:r>
                      <a:endParaRPr kumimoji="1" lang="ja-JP" altLang="en-US" sz="900" dirty="0">
                        <a:latin typeface="+mn-ea"/>
                        <a:ea typeface="+mn-ea"/>
                      </a:endParaRPr>
                    </a:p>
                  </a:txBody>
                  <a:tcPr marL="89726" marR="89726" marT="44863" marB="44863" anchor="ctr"/>
                </a:tc>
                <a:tc>
                  <a:txBody>
                    <a:bodyPr/>
                    <a:lstStyle/>
                    <a:p>
                      <a:pPr algn="ctr"/>
                      <a:r>
                        <a:rPr kumimoji="1" lang="en-US" altLang="ja-JP" sz="900" dirty="0">
                          <a:latin typeface="+mn-ea"/>
                          <a:ea typeface="+mn-ea"/>
                        </a:rPr>
                        <a:t>15.0</a:t>
                      </a:r>
                      <a:endParaRPr kumimoji="1" lang="ja-JP" altLang="en-US" sz="900" dirty="0">
                        <a:latin typeface="+mn-ea"/>
                        <a:ea typeface="+mn-ea"/>
                      </a:endParaRPr>
                    </a:p>
                  </a:txBody>
                  <a:tcPr marL="89726" marR="89726" marT="44863" marB="44863" anchor="ctr"/>
                </a:tc>
                <a:extLst>
                  <a:ext uri="{0D108BD9-81ED-4DB2-BD59-A6C34878D82A}">
                    <a16:rowId xmlns:a16="http://schemas.microsoft.com/office/drawing/2014/main" val="399234344"/>
                  </a:ext>
                </a:extLst>
              </a:tr>
              <a:tr h="358902">
                <a:tc>
                  <a:txBody>
                    <a:bodyPr/>
                    <a:lstStyle/>
                    <a:p>
                      <a:pPr algn="ctr"/>
                      <a:r>
                        <a:rPr kumimoji="1" lang="ja-JP" altLang="en-US" sz="900" dirty="0">
                          <a:latin typeface="+mn-ea"/>
                          <a:ea typeface="+mn-ea"/>
                        </a:rPr>
                        <a:t>イ</a:t>
                      </a:r>
                    </a:p>
                  </a:txBody>
                  <a:tcPr marL="89726" marR="89726" marT="44863" marB="44863" anchor="ctr"/>
                </a:tc>
                <a:tc>
                  <a:txBody>
                    <a:bodyPr/>
                    <a:lstStyle/>
                    <a:p>
                      <a:r>
                        <a:rPr kumimoji="1" lang="ja-JP" altLang="en-US" sz="900" kern="1200" dirty="0">
                          <a:solidFill>
                            <a:schemeClr val="dk1"/>
                          </a:solidFill>
                          <a:effectLst/>
                          <a:latin typeface="+mn-lt"/>
                          <a:ea typeface="+mn-ea"/>
                          <a:cs typeface="+mn-cs"/>
                        </a:rPr>
                        <a:t>市町村、ＮＰＯ、ボランティア、民間サービス等を対象とした普及啓発活動を実施している。</a:t>
                      </a:r>
                      <a:endParaRPr kumimoji="1" lang="ja-JP" altLang="ja-JP" sz="900" kern="1200" dirty="0">
                        <a:solidFill>
                          <a:schemeClr val="dk1"/>
                        </a:solidFill>
                        <a:effectLst/>
                        <a:latin typeface="+mn-lt"/>
                        <a:ea typeface="+mn-ea"/>
                        <a:cs typeface="+mn-cs"/>
                      </a:endParaRPr>
                    </a:p>
                  </a:txBody>
                  <a:tcPr marL="89726" marR="89726" marT="44863" marB="44863" anchor="ctr"/>
                </a:tc>
                <a:tc>
                  <a:txBody>
                    <a:bodyPr/>
                    <a:lstStyle/>
                    <a:p>
                      <a:pPr algn="ctr"/>
                      <a:r>
                        <a:rPr kumimoji="1" lang="en-US" altLang="ja-JP" sz="900" dirty="0">
                          <a:latin typeface="+mn-ea"/>
                          <a:ea typeface="+mn-ea"/>
                        </a:rPr>
                        <a:t>10</a:t>
                      </a:r>
                      <a:endParaRPr kumimoji="1" lang="ja-JP" altLang="en-US" sz="900" dirty="0">
                        <a:latin typeface="+mn-ea"/>
                        <a:ea typeface="+mn-ea"/>
                      </a:endParaRPr>
                    </a:p>
                  </a:txBody>
                  <a:tcPr marL="89726" marR="89726" marT="44863" marB="44863" anchor="ctr"/>
                </a:tc>
                <a:tc>
                  <a:txBody>
                    <a:bodyPr/>
                    <a:lstStyle/>
                    <a:p>
                      <a:pPr algn="ctr"/>
                      <a:r>
                        <a:rPr kumimoji="1" lang="en-US" altLang="ja-JP" sz="900" dirty="0">
                          <a:latin typeface="+mn-ea"/>
                          <a:ea typeface="+mn-ea"/>
                        </a:rPr>
                        <a:t>8.9</a:t>
                      </a:r>
                    </a:p>
                  </a:txBody>
                  <a:tcPr marL="89726" marR="89726" marT="44863" marB="44863" anchor="ctr"/>
                </a:tc>
                <a:tc>
                  <a:txBody>
                    <a:bodyPr/>
                    <a:lstStyle/>
                    <a:p>
                      <a:pPr algn="ctr"/>
                      <a:r>
                        <a:rPr kumimoji="1" lang="ja-JP" altLang="en-US" sz="900" dirty="0">
                          <a:latin typeface="+mn-ea"/>
                          <a:ea typeface="+mn-ea"/>
                        </a:rPr>
                        <a:t>オ</a:t>
                      </a:r>
                    </a:p>
                  </a:txBody>
                  <a:tcPr marL="89726" marR="89726" marT="44863" marB="44863" anchor="ctr"/>
                </a:tc>
                <a:tc>
                  <a:txBody>
                    <a:bodyPr/>
                    <a:lstStyle/>
                    <a:p>
                      <a:r>
                        <a:rPr kumimoji="1" lang="ja-JP" altLang="en-US" sz="900" kern="1200" dirty="0">
                          <a:solidFill>
                            <a:schemeClr val="dk1"/>
                          </a:solidFill>
                          <a:effectLst/>
                          <a:latin typeface="+mn-lt"/>
                          <a:ea typeface="+mn-ea"/>
                          <a:cs typeface="+mn-cs"/>
                        </a:rPr>
                        <a:t>生活相談支援体制の整備に関する市町村からの相談窓口の設置等、相談・助言を行っている。</a:t>
                      </a:r>
                      <a:endParaRPr kumimoji="1" lang="ja-JP" altLang="ja-JP" sz="900" kern="1200" dirty="0">
                        <a:solidFill>
                          <a:schemeClr val="dk1"/>
                        </a:solidFill>
                        <a:effectLst/>
                        <a:latin typeface="+mn-lt"/>
                        <a:ea typeface="+mn-ea"/>
                        <a:cs typeface="+mn-cs"/>
                      </a:endParaRPr>
                    </a:p>
                  </a:txBody>
                  <a:tcPr marL="89726" marR="89726" marT="44863" marB="44863" anchor="ctr"/>
                </a:tc>
                <a:tc>
                  <a:txBody>
                    <a:bodyPr/>
                    <a:lstStyle/>
                    <a:p>
                      <a:pPr algn="ctr"/>
                      <a:r>
                        <a:rPr kumimoji="1" lang="en-US" altLang="ja-JP" sz="900" dirty="0">
                          <a:latin typeface="+mn-ea"/>
                          <a:ea typeface="+mn-ea"/>
                        </a:rPr>
                        <a:t>20</a:t>
                      </a:r>
                    </a:p>
                  </a:txBody>
                  <a:tcPr marL="89726" marR="89726" marT="44863" marB="44863" anchor="ctr"/>
                </a:tc>
                <a:tc>
                  <a:txBody>
                    <a:bodyPr/>
                    <a:lstStyle/>
                    <a:p>
                      <a:pPr algn="ctr"/>
                      <a:r>
                        <a:rPr kumimoji="1" lang="en-US" altLang="ja-JP" sz="900" dirty="0">
                          <a:latin typeface="+mn-ea"/>
                          <a:ea typeface="+mn-ea"/>
                        </a:rPr>
                        <a:t>19.1</a:t>
                      </a:r>
                    </a:p>
                  </a:txBody>
                  <a:tcPr marL="89726" marR="89726" marT="44863" marB="44863" anchor="ctr"/>
                </a:tc>
                <a:extLst>
                  <a:ext uri="{0D108BD9-81ED-4DB2-BD59-A6C34878D82A}">
                    <a16:rowId xmlns:a16="http://schemas.microsoft.com/office/drawing/2014/main" val="4219815525"/>
                  </a:ext>
                </a:extLst>
              </a:tr>
              <a:tr h="224314">
                <a:tc>
                  <a:txBody>
                    <a:bodyPr/>
                    <a:lstStyle/>
                    <a:p>
                      <a:pPr algn="ctr"/>
                      <a:r>
                        <a:rPr kumimoji="1" lang="ja-JP" altLang="en-US" sz="900" dirty="0">
                          <a:latin typeface="+mn-ea"/>
                          <a:ea typeface="+mn-ea"/>
                        </a:rPr>
                        <a:t>ウ</a:t>
                      </a:r>
                    </a:p>
                  </a:txBody>
                  <a:tcPr marL="89726" marR="89726" marT="44863" marB="44863" anchor="ctr"/>
                </a:tc>
                <a:tc>
                  <a:txBody>
                    <a:bodyPr/>
                    <a:lstStyle/>
                    <a:p>
                      <a:r>
                        <a:rPr kumimoji="1" lang="ja-JP" altLang="en-US" sz="900" kern="1200" dirty="0">
                          <a:solidFill>
                            <a:schemeClr val="dk1"/>
                          </a:solidFill>
                          <a:effectLst/>
                          <a:latin typeface="+mn-lt"/>
                          <a:ea typeface="+mn-ea"/>
                          <a:cs typeface="+mn-cs"/>
                        </a:rPr>
                        <a:t>好事例の発信を行っている。</a:t>
                      </a:r>
                      <a:endParaRPr kumimoji="1" lang="ja-JP" altLang="ja-JP" sz="900" kern="1200" dirty="0">
                        <a:solidFill>
                          <a:schemeClr val="dk1"/>
                        </a:solidFill>
                        <a:effectLst/>
                        <a:latin typeface="+mn-lt"/>
                        <a:ea typeface="+mn-ea"/>
                        <a:cs typeface="+mn-cs"/>
                      </a:endParaRPr>
                    </a:p>
                  </a:txBody>
                  <a:tcPr marL="89726" marR="89726" marT="44863" marB="44863" anchor="ctr"/>
                </a:tc>
                <a:tc>
                  <a:txBody>
                    <a:bodyPr/>
                    <a:lstStyle/>
                    <a:p>
                      <a:pPr algn="ctr"/>
                      <a:r>
                        <a:rPr kumimoji="1" lang="en-US" altLang="ja-JP" sz="900" dirty="0">
                          <a:latin typeface="+mn-ea"/>
                          <a:ea typeface="+mn-ea"/>
                        </a:rPr>
                        <a:t>15</a:t>
                      </a:r>
                      <a:endParaRPr kumimoji="1" lang="ja-JP" altLang="en-US" sz="900" dirty="0">
                        <a:latin typeface="+mn-ea"/>
                        <a:ea typeface="+mn-ea"/>
                      </a:endParaRPr>
                    </a:p>
                  </a:txBody>
                  <a:tcPr marL="89726" marR="89726" marT="44863" marB="44863" anchor="ctr"/>
                </a:tc>
                <a:tc>
                  <a:txBody>
                    <a:bodyPr/>
                    <a:lstStyle/>
                    <a:p>
                      <a:pPr algn="ctr"/>
                      <a:r>
                        <a:rPr kumimoji="1" lang="en-US" altLang="ja-JP" sz="900" dirty="0">
                          <a:latin typeface="+mn-ea"/>
                          <a:ea typeface="+mn-ea"/>
                        </a:rPr>
                        <a:t>15.0</a:t>
                      </a:r>
                      <a:endParaRPr kumimoji="1" lang="ja-JP" altLang="en-US" sz="900" dirty="0">
                        <a:latin typeface="+mn-ea"/>
                        <a:ea typeface="+mn-ea"/>
                      </a:endParaRPr>
                    </a:p>
                  </a:txBody>
                  <a:tcPr marL="89726" marR="89726" marT="44863" marB="44863" anchor="ctr"/>
                </a:tc>
                <a:tc>
                  <a:txBody>
                    <a:bodyPr/>
                    <a:lstStyle/>
                    <a:p>
                      <a:pPr algn="ctr"/>
                      <a:endParaRPr kumimoji="1" lang="ja-JP" altLang="en-US" sz="900" dirty="0">
                        <a:latin typeface="+mn-ea"/>
                        <a:ea typeface="+mn-ea"/>
                      </a:endParaRPr>
                    </a:p>
                  </a:txBody>
                  <a:tcPr marL="89726" marR="89726" marT="44863" marB="44863" anchor="ctr"/>
                </a:tc>
                <a:tc>
                  <a:txBody>
                    <a:bodyPr/>
                    <a:lstStyle/>
                    <a:p>
                      <a:endParaRPr kumimoji="1" lang="ja-JP" altLang="ja-JP" sz="900" kern="1200" dirty="0">
                        <a:solidFill>
                          <a:schemeClr val="dk1"/>
                        </a:solidFill>
                        <a:effectLst/>
                        <a:latin typeface="+mn-lt"/>
                        <a:ea typeface="+mn-ea"/>
                        <a:cs typeface="+mn-cs"/>
                      </a:endParaRPr>
                    </a:p>
                  </a:txBody>
                  <a:tcPr marL="89726" marR="89726" marT="44863" marB="44863" anchor="ctr"/>
                </a:tc>
                <a:tc>
                  <a:txBody>
                    <a:bodyPr/>
                    <a:lstStyle/>
                    <a:p>
                      <a:pPr algn="ctr"/>
                      <a:endParaRPr kumimoji="1" lang="ja-JP" altLang="en-US" sz="900" dirty="0">
                        <a:latin typeface="+mn-ea"/>
                        <a:ea typeface="+mn-ea"/>
                      </a:endParaRPr>
                    </a:p>
                  </a:txBody>
                  <a:tcPr marL="89726" marR="89726" marT="44863" marB="44863" anchor="ctr"/>
                </a:tc>
                <a:tc>
                  <a:txBody>
                    <a:bodyPr/>
                    <a:lstStyle/>
                    <a:p>
                      <a:pPr algn="ctr"/>
                      <a:endParaRPr kumimoji="1" lang="en-US" altLang="ja-JP" sz="900" dirty="0">
                        <a:latin typeface="+mn-ea"/>
                        <a:ea typeface="+mn-ea"/>
                      </a:endParaRPr>
                    </a:p>
                  </a:txBody>
                  <a:tcPr marL="89726" marR="89726" marT="44863" marB="44863" anchor="ctr"/>
                </a:tc>
                <a:extLst>
                  <a:ext uri="{0D108BD9-81ED-4DB2-BD59-A6C34878D82A}">
                    <a16:rowId xmlns:a16="http://schemas.microsoft.com/office/drawing/2014/main" val="1201803747"/>
                  </a:ext>
                </a:extLst>
              </a:tr>
            </a:tbl>
          </a:graphicData>
        </a:graphic>
      </p:graphicFrame>
      <p:graphicFrame>
        <p:nvGraphicFramePr>
          <p:cNvPr id="7" name="グラフ 6">
            <a:extLst>
              <a:ext uri="{FF2B5EF4-FFF2-40B4-BE49-F238E27FC236}">
                <a16:creationId xmlns:a16="http://schemas.microsoft.com/office/drawing/2014/main" id="{2412D40D-0DFA-49AF-8BF4-EF1F0251D1DD}"/>
              </a:ext>
            </a:extLst>
          </p:cNvPr>
          <p:cNvGraphicFramePr>
            <a:graphicFrameLocks/>
          </p:cNvGraphicFramePr>
          <p:nvPr>
            <p:extLst>
              <p:ext uri="{D42A27DB-BD31-4B8C-83A1-F6EECF244321}">
                <p14:modId xmlns:p14="http://schemas.microsoft.com/office/powerpoint/2010/main" val="893786726"/>
              </p:ext>
            </p:extLst>
          </p:nvPr>
        </p:nvGraphicFramePr>
        <p:xfrm>
          <a:off x="52885" y="2168257"/>
          <a:ext cx="9583601" cy="4366106"/>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425691952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 name="正方形/長方形 27"/>
          <p:cNvSpPr/>
          <p:nvPr/>
        </p:nvSpPr>
        <p:spPr>
          <a:xfrm>
            <a:off x="-1" y="119181"/>
            <a:ext cx="9720263" cy="355567"/>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lIns="89679" tIns="44840" rIns="89679" bIns="44840" anchor="ctr"/>
          <a:lstStyle/>
          <a:p>
            <a:pPr algn="ctr"/>
            <a:r>
              <a:rPr lang="en-US" altLang="ja-JP" sz="1400" b="1" dirty="0">
                <a:latin typeface="Meiryo UI" panose="020B0604030504040204" pitchFamily="50" charset="-128"/>
                <a:ea typeface="Meiryo UI" panose="020B0604030504040204" pitchFamily="50" charset="-128"/>
              </a:rPr>
              <a:t>2020</a:t>
            </a:r>
            <a:r>
              <a:rPr lang="ja-JP" altLang="en-US" sz="1400" b="1" dirty="0">
                <a:latin typeface="Meiryo UI" panose="020B0604030504040204" pitchFamily="50" charset="-128"/>
                <a:ea typeface="Meiryo UI" panose="020B0604030504040204" pitchFamily="50" charset="-128"/>
              </a:rPr>
              <a:t>年度（都道府県分） 　</a:t>
            </a:r>
            <a:r>
              <a:rPr lang="en-US" altLang="ja-JP" sz="1400" b="1" dirty="0">
                <a:latin typeface="Meiryo UI" panose="020B0604030504040204" pitchFamily="50" charset="-128"/>
                <a:ea typeface="Meiryo UI" panose="020B0604030504040204" pitchFamily="50" charset="-128"/>
              </a:rPr>
              <a:t>Ⅱ</a:t>
            </a:r>
            <a:r>
              <a:rPr lang="ja-JP" altLang="ja-JP" sz="1400" b="1" dirty="0">
                <a:latin typeface="Meiryo UI" panose="020B0604030504040204" pitchFamily="50" charset="-128"/>
                <a:ea typeface="Meiryo UI" panose="020B0604030504040204" pitchFamily="50" charset="-128"/>
              </a:rPr>
              <a:t>（４）自立支援・重度化防止等に向けたリハビリテーション専門職等の活用</a:t>
            </a:r>
            <a:r>
              <a:rPr lang="ja-JP" altLang="en-US" sz="1180" b="1" dirty="0">
                <a:latin typeface="Meiryo UI" panose="020B0604030504040204" pitchFamily="50" charset="-128"/>
                <a:ea typeface="Meiryo UI" panose="020B0604030504040204" pitchFamily="50" charset="-128"/>
              </a:rPr>
              <a:t>＜全体＞</a:t>
            </a:r>
            <a:endParaRPr lang="ja-JP" altLang="ja-JP" sz="1180" dirty="0">
              <a:latin typeface="Meiryo UI" panose="020B0604030504040204" pitchFamily="50" charset="-128"/>
              <a:ea typeface="Meiryo UI" panose="020B0604030504040204" pitchFamily="50" charset="-128"/>
            </a:endParaRPr>
          </a:p>
        </p:txBody>
      </p:sp>
      <p:sp>
        <p:nvSpPr>
          <p:cNvPr id="27" name="スライド番号プレースホルダー 3">
            <a:extLst>
              <a:ext uri="{FF2B5EF4-FFF2-40B4-BE49-F238E27FC236}">
                <a16:creationId xmlns:a16="http://schemas.microsoft.com/office/drawing/2014/main" id="{8537117C-0A37-4387-89BE-51510082BF6F}"/>
              </a:ext>
            </a:extLst>
          </p:cNvPr>
          <p:cNvSpPr>
            <a:spLocks noGrp="1"/>
          </p:cNvSpPr>
          <p:nvPr>
            <p:ph type="sldNum" sz="quarter" idx="12"/>
          </p:nvPr>
        </p:nvSpPr>
        <p:spPr>
          <a:xfrm>
            <a:off x="7380411" y="6565860"/>
            <a:ext cx="2268061" cy="358279"/>
          </a:xfrm>
        </p:spPr>
        <p:txBody>
          <a:bodyPr/>
          <a:lstStyle/>
          <a:p>
            <a:pPr>
              <a:defRPr/>
            </a:pPr>
            <a:r>
              <a:rPr kumimoji="1" lang="en-US" altLang="ja-JP" dirty="0" smtClean="0">
                <a:solidFill>
                  <a:prstClr val="black">
                    <a:tint val="75000"/>
                  </a:prstClr>
                </a:solidFill>
                <a:latin typeface="+mn-ea"/>
              </a:rPr>
              <a:t>16</a:t>
            </a:r>
            <a:endParaRPr kumimoji="1" lang="ja-JP" altLang="en-US" dirty="0">
              <a:solidFill>
                <a:prstClr val="black">
                  <a:tint val="75000"/>
                </a:prstClr>
              </a:solidFill>
              <a:latin typeface="+mn-ea"/>
            </a:endParaRPr>
          </a:p>
        </p:txBody>
      </p:sp>
      <p:graphicFrame>
        <p:nvGraphicFramePr>
          <p:cNvPr id="3" name="表 2"/>
          <p:cNvGraphicFramePr>
            <a:graphicFrameLocks noGrp="1"/>
          </p:cNvGraphicFramePr>
          <p:nvPr/>
        </p:nvGraphicFramePr>
        <p:xfrm>
          <a:off x="126055" y="526481"/>
          <a:ext cx="9262004" cy="1909956"/>
        </p:xfrm>
        <a:graphic>
          <a:graphicData uri="http://schemas.openxmlformats.org/drawingml/2006/table">
            <a:tbl>
              <a:tblPr firstRow="1" bandRow="1">
                <a:tableStyleId>{5C22544A-7EE6-4342-B048-85BDC9FD1C3A}</a:tableStyleId>
              </a:tblPr>
              <a:tblGrid>
                <a:gridCol w="220442">
                  <a:extLst>
                    <a:ext uri="{9D8B030D-6E8A-4147-A177-3AD203B41FA5}">
                      <a16:colId xmlns:a16="http://schemas.microsoft.com/office/drawing/2014/main" val="897722632"/>
                    </a:ext>
                  </a:extLst>
                </a:gridCol>
                <a:gridCol w="3520877">
                  <a:extLst>
                    <a:ext uri="{9D8B030D-6E8A-4147-A177-3AD203B41FA5}">
                      <a16:colId xmlns:a16="http://schemas.microsoft.com/office/drawing/2014/main" val="1624404869"/>
                    </a:ext>
                  </a:extLst>
                </a:gridCol>
                <a:gridCol w="448739">
                  <a:extLst>
                    <a:ext uri="{9D8B030D-6E8A-4147-A177-3AD203B41FA5}">
                      <a16:colId xmlns:a16="http://schemas.microsoft.com/office/drawing/2014/main" val="2178782984"/>
                    </a:ext>
                  </a:extLst>
                </a:gridCol>
                <a:gridCol w="448739">
                  <a:extLst>
                    <a:ext uri="{9D8B030D-6E8A-4147-A177-3AD203B41FA5}">
                      <a16:colId xmlns:a16="http://schemas.microsoft.com/office/drawing/2014/main" val="300635064"/>
                    </a:ext>
                  </a:extLst>
                </a:gridCol>
                <a:gridCol w="204852">
                  <a:extLst>
                    <a:ext uri="{9D8B030D-6E8A-4147-A177-3AD203B41FA5}">
                      <a16:colId xmlns:a16="http://schemas.microsoft.com/office/drawing/2014/main" val="1573169666"/>
                    </a:ext>
                  </a:extLst>
                </a:gridCol>
                <a:gridCol w="3520877">
                  <a:extLst>
                    <a:ext uri="{9D8B030D-6E8A-4147-A177-3AD203B41FA5}">
                      <a16:colId xmlns:a16="http://schemas.microsoft.com/office/drawing/2014/main" val="303702360"/>
                    </a:ext>
                  </a:extLst>
                </a:gridCol>
                <a:gridCol w="448739">
                  <a:extLst>
                    <a:ext uri="{9D8B030D-6E8A-4147-A177-3AD203B41FA5}">
                      <a16:colId xmlns:a16="http://schemas.microsoft.com/office/drawing/2014/main" val="3731451585"/>
                    </a:ext>
                  </a:extLst>
                </a:gridCol>
                <a:gridCol w="448739">
                  <a:extLst>
                    <a:ext uri="{9D8B030D-6E8A-4147-A177-3AD203B41FA5}">
                      <a16:colId xmlns:a16="http://schemas.microsoft.com/office/drawing/2014/main" val="3177399367"/>
                    </a:ext>
                  </a:extLst>
                </a:gridCol>
              </a:tblGrid>
              <a:tr h="224314">
                <a:tc>
                  <a:txBody>
                    <a:bodyPr/>
                    <a:lstStyle/>
                    <a:p>
                      <a:pPr algn="ctr"/>
                      <a:endParaRPr kumimoji="1" lang="ja-JP" altLang="en-US" sz="900" dirty="0">
                        <a:latin typeface="+mn-ea"/>
                        <a:ea typeface="+mn-ea"/>
                      </a:endParaRPr>
                    </a:p>
                  </a:txBody>
                  <a:tcPr marL="89726" marR="89726" marT="44863" marB="44863" anchor="ctr"/>
                </a:tc>
                <a:tc>
                  <a:txBody>
                    <a:bodyPr/>
                    <a:lstStyle/>
                    <a:p>
                      <a:pPr algn="ctr"/>
                      <a:r>
                        <a:rPr kumimoji="1" lang="ja-JP" altLang="en-US" sz="900" dirty="0">
                          <a:latin typeface="+mn-ea"/>
                          <a:ea typeface="+mn-ea"/>
                        </a:rPr>
                        <a:t>評価指標</a:t>
                      </a:r>
                    </a:p>
                  </a:txBody>
                  <a:tcPr marL="89726" marR="89726" marT="44863" marB="44863"/>
                </a:tc>
                <a:tc>
                  <a:txBody>
                    <a:bodyPr/>
                    <a:lstStyle/>
                    <a:p>
                      <a:pPr algn="ctr"/>
                      <a:r>
                        <a:rPr kumimoji="1" lang="ja-JP" altLang="en-US" sz="900" dirty="0">
                          <a:latin typeface="+mn-ea"/>
                          <a:ea typeface="+mn-ea"/>
                        </a:rPr>
                        <a:t>得点</a:t>
                      </a:r>
                    </a:p>
                  </a:txBody>
                  <a:tcPr marL="89726" marR="89726" marT="44863" marB="44863" anchor="ctr"/>
                </a:tc>
                <a:tc>
                  <a:txBody>
                    <a:bodyPr/>
                    <a:lstStyle/>
                    <a:p>
                      <a:pPr algn="ctr"/>
                      <a:r>
                        <a:rPr kumimoji="1" lang="ja-JP" altLang="en-US" sz="900" dirty="0">
                          <a:latin typeface="+mn-ea"/>
                          <a:ea typeface="+mn-ea"/>
                        </a:rPr>
                        <a:t>平均</a:t>
                      </a:r>
                    </a:p>
                  </a:txBody>
                  <a:tcPr marL="89726" marR="89726" marT="44863" marB="44863" anchor="ctr"/>
                </a:tc>
                <a:tc>
                  <a:txBody>
                    <a:bodyPr/>
                    <a:lstStyle/>
                    <a:p>
                      <a:pPr algn="ctr"/>
                      <a:endParaRPr kumimoji="1" lang="ja-JP" altLang="en-US" sz="900" dirty="0">
                        <a:latin typeface="+mn-ea"/>
                        <a:ea typeface="+mn-ea"/>
                      </a:endParaRPr>
                    </a:p>
                  </a:txBody>
                  <a:tcPr marL="89726" marR="89726" marT="44863" marB="44863"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900" dirty="0">
                          <a:latin typeface="+mn-ea"/>
                          <a:ea typeface="+mn-ea"/>
                        </a:rPr>
                        <a:t>評価指標</a:t>
                      </a:r>
                    </a:p>
                  </a:txBody>
                  <a:tcPr marL="89726" marR="89726" marT="44863" marB="44863" anchor="ctr"/>
                </a:tc>
                <a:tc>
                  <a:txBody>
                    <a:bodyPr/>
                    <a:lstStyle/>
                    <a:p>
                      <a:pPr algn="ctr"/>
                      <a:r>
                        <a:rPr kumimoji="1" lang="ja-JP" altLang="en-US" sz="900" dirty="0">
                          <a:latin typeface="+mn-ea"/>
                          <a:ea typeface="+mn-ea"/>
                        </a:rPr>
                        <a:t>得点</a:t>
                      </a:r>
                    </a:p>
                  </a:txBody>
                  <a:tcPr marL="89726" marR="89726" marT="44863" marB="44863" anchor="ctr"/>
                </a:tc>
                <a:tc>
                  <a:txBody>
                    <a:bodyPr/>
                    <a:lstStyle/>
                    <a:p>
                      <a:pPr algn="ctr"/>
                      <a:r>
                        <a:rPr kumimoji="1" lang="ja-JP" altLang="en-US" sz="900" dirty="0">
                          <a:latin typeface="+mn-ea"/>
                          <a:ea typeface="+mn-ea"/>
                        </a:rPr>
                        <a:t>平均</a:t>
                      </a:r>
                    </a:p>
                  </a:txBody>
                  <a:tcPr marL="89726" marR="89726" marT="44863" marB="44863" anchor="ctr"/>
                </a:tc>
                <a:extLst>
                  <a:ext uri="{0D108BD9-81ED-4DB2-BD59-A6C34878D82A}">
                    <a16:rowId xmlns:a16="http://schemas.microsoft.com/office/drawing/2014/main" val="2535473127"/>
                  </a:ext>
                </a:extLst>
              </a:tr>
              <a:tr h="224314">
                <a:tc gridSpan="8">
                  <a:txBody>
                    <a:bodyPr/>
                    <a:lstStyle/>
                    <a:p>
                      <a:r>
                        <a:rPr kumimoji="1" lang="ja-JP" altLang="en-US" sz="900" kern="1200" dirty="0">
                          <a:solidFill>
                            <a:schemeClr val="dk1"/>
                          </a:solidFill>
                          <a:effectLst/>
                          <a:latin typeface="+mn-ea"/>
                          <a:ea typeface="+mn-ea"/>
                          <a:cs typeface="+mn-cs"/>
                        </a:rPr>
                        <a:t>①</a:t>
                      </a:r>
                      <a:r>
                        <a:rPr kumimoji="1" lang="ja-JP" altLang="ja-JP" sz="900" kern="1200" dirty="0">
                          <a:solidFill>
                            <a:schemeClr val="dk1"/>
                          </a:solidFill>
                          <a:effectLst/>
                          <a:latin typeface="+mn-ea"/>
                          <a:ea typeface="+mn-ea"/>
                          <a:cs typeface="+mn-cs"/>
                        </a:rPr>
                        <a:t>自立支援、重度化防止等に向けた市町村の取組支援のため、リハビリテーション専門職等の人的支援を関係団体と連携して取り組んでいるか</a:t>
                      </a:r>
                    </a:p>
                  </a:txBody>
                  <a:tcPr marL="89726" marR="89726" marT="44863" marB="44863"/>
                </a:tc>
                <a:tc hMerge="1">
                  <a:txBody>
                    <a:bodyPr/>
                    <a:lstStyle/>
                    <a:p>
                      <a:pPr marL="0" marR="0" indent="0" algn="l" defTabSz="917509" rtl="0" eaLnBrk="1" fontAlgn="auto" latinLnBrk="0" hangingPunct="1">
                        <a:lnSpc>
                          <a:spcPct val="100000"/>
                        </a:lnSpc>
                        <a:spcBef>
                          <a:spcPts val="0"/>
                        </a:spcBef>
                        <a:spcAft>
                          <a:spcPts val="0"/>
                        </a:spcAft>
                        <a:buClrTx/>
                        <a:buSzTx/>
                        <a:buFontTx/>
                        <a:buNone/>
                        <a:tabLst/>
                        <a:defRPr/>
                      </a:pPr>
                      <a:endParaRPr kumimoji="1" lang="en-US" altLang="ja-JP" sz="1000" b="0" dirty="0">
                        <a:solidFill>
                          <a:schemeClr val="tx1"/>
                        </a:solidFill>
                      </a:endParaRPr>
                    </a:p>
                  </a:txBody>
                  <a:tcPr/>
                </a:tc>
                <a:tc hMerge="1">
                  <a:txBody>
                    <a:bodyPr/>
                    <a:lstStyle/>
                    <a:p>
                      <a:endParaRPr kumimoji="1" lang="ja-JP" altLang="en-US"/>
                    </a:p>
                  </a:txBody>
                  <a:tcPr/>
                </a:tc>
                <a:tc hMerge="1">
                  <a:txBody>
                    <a:bodyPr/>
                    <a:lstStyle/>
                    <a:p>
                      <a:pPr algn="ctr"/>
                      <a:endParaRPr kumimoji="1" lang="ja-JP" altLang="en-US" sz="1000" dirty="0">
                        <a:latin typeface="+mn-ea"/>
                        <a:ea typeface="+mn-ea"/>
                      </a:endParaRPr>
                    </a:p>
                  </a:txBody>
                  <a:tcPr anchor="ctr"/>
                </a:tc>
                <a:tc hMerge="1">
                  <a:txBody>
                    <a:bodyPr/>
                    <a:lstStyle/>
                    <a:p>
                      <a:pPr marL="0" marR="0" indent="0" algn="l" defTabSz="917509" rtl="0" eaLnBrk="1" fontAlgn="auto" latinLnBrk="0" hangingPunct="1">
                        <a:lnSpc>
                          <a:spcPct val="100000"/>
                        </a:lnSpc>
                        <a:spcBef>
                          <a:spcPts val="0"/>
                        </a:spcBef>
                        <a:spcAft>
                          <a:spcPts val="0"/>
                        </a:spcAft>
                        <a:buClrTx/>
                        <a:buSzTx/>
                        <a:buFontTx/>
                        <a:buNone/>
                        <a:tabLst/>
                        <a:defRPr/>
                      </a:pPr>
                      <a:endParaRPr lang="en-US" altLang="ja-JP" sz="1100" b="0" i="0" u="none" strike="noStrike" dirty="0">
                        <a:solidFill>
                          <a:schemeClr val="tx1"/>
                        </a:solidFill>
                        <a:effectLst/>
                        <a:latin typeface="ＭＳ Ｐゴシック"/>
                      </a:endParaRPr>
                    </a:p>
                  </a:txBody>
                  <a:tcPr/>
                </a:tc>
                <a:tc hMerge="1">
                  <a:txBody>
                    <a:bodyPr/>
                    <a:lstStyle/>
                    <a:p>
                      <a:pPr marL="0" marR="0" indent="0" algn="l" defTabSz="917509" rtl="0" eaLnBrk="1" fontAlgn="auto" latinLnBrk="0" hangingPunct="1">
                        <a:lnSpc>
                          <a:spcPct val="100000"/>
                        </a:lnSpc>
                        <a:spcBef>
                          <a:spcPts val="0"/>
                        </a:spcBef>
                        <a:spcAft>
                          <a:spcPts val="0"/>
                        </a:spcAft>
                        <a:buClrTx/>
                        <a:buSzTx/>
                        <a:buFontTx/>
                        <a:buNone/>
                        <a:tabLst/>
                        <a:defRPr/>
                      </a:pPr>
                      <a:endParaRPr lang="en-US" altLang="ja-JP" sz="1100" b="0" i="0" u="none" strike="noStrike" dirty="0">
                        <a:solidFill>
                          <a:schemeClr val="tx1"/>
                        </a:solidFill>
                        <a:effectLst/>
                        <a:latin typeface="ＭＳ Ｐゴシック"/>
                      </a:endParaRPr>
                    </a:p>
                  </a:txBody>
                  <a:tcPr/>
                </a:tc>
                <a:tc hMerge="1">
                  <a:txBody>
                    <a:bodyPr/>
                    <a:lstStyle/>
                    <a:p>
                      <a:pPr marL="0" marR="0" indent="0" algn="l" defTabSz="917509" rtl="0" eaLnBrk="1" fontAlgn="auto" latinLnBrk="0" hangingPunct="1">
                        <a:lnSpc>
                          <a:spcPct val="100000"/>
                        </a:lnSpc>
                        <a:spcBef>
                          <a:spcPts val="0"/>
                        </a:spcBef>
                        <a:spcAft>
                          <a:spcPts val="0"/>
                        </a:spcAft>
                        <a:buClrTx/>
                        <a:buSzTx/>
                        <a:buFontTx/>
                        <a:buNone/>
                        <a:tabLst/>
                        <a:defRPr/>
                      </a:pPr>
                      <a:endParaRPr lang="en-US" altLang="ja-JP" sz="1100" b="0" i="0" u="none" strike="noStrike" dirty="0">
                        <a:solidFill>
                          <a:schemeClr val="tx1"/>
                        </a:solidFill>
                        <a:effectLst/>
                        <a:latin typeface="ＭＳ Ｐゴシック"/>
                      </a:endParaRPr>
                    </a:p>
                  </a:txBody>
                  <a:tcPr/>
                </a:tc>
                <a:tc hMerge="1">
                  <a:txBody>
                    <a:bodyPr/>
                    <a:lstStyle/>
                    <a:p>
                      <a:pPr marL="0" marR="0" indent="0" algn="l" defTabSz="917509" rtl="0" eaLnBrk="1" fontAlgn="auto" latinLnBrk="0" hangingPunct="1">
                        <a:lnSpc>
                          <a:spcPct val="100000"/>
                        </a:lnSpc>
                        <a:spcBef>
                          <a:spcPts val="0"/>
                        </a:spcBef>
                        <a:spcAft>
                          <a:spcPts val="0"/>
                        </a:spcAft>
                        <a:buClrTx/>
                        <a:buSzTx/>
                        <a:buFontTx/>
                        <a:buNone/>
                        <a:tabLst/>
                        <a:defRPr/>
                      </a:pPr>
                      <a:endParaRPr lang="en-US" altLang="ja-JP" sz="1100" b="0" i="0" u="none" strike="noStrike" dirty="0">
                        <a:solidFill>
                          <a:schemeClr val="tx1"/>
                        </a:solidFill>
                        <a:effectLst/>
                        <a:latin typeface="ＭＳ Ｐゴシック"/>
                      </a:endParaRPr>
                    </a:p>
                  </a:txBody>
                  <a:tcPr/>
                </a:tc>
                <a:extLst>
                  <a:ext uri="{0D108BD9-81ED-4DB2-BD59-A6C34878D82A}">
                    <a16:rowId xmlns:a16="http://schemas.microsoft.com/office/drawing/2014/main" val="933404504"/>
                  </a:ext>
                </a:extLst>
              </a:tr>
              <a:tr h="358902">
                <a:tc>
                  <a:txBody>
                    <a:bodyPr/>
                    <a:lstStyle/>
                    <a:p>
                      <a:pPr algn="ctr"/>
                      <a:r>
                        <a:rPr kumimoji="1" lang="ja-JP" altLang="en-US" sz="900" dirty="0">
                          <a:latin typeface="+mn-ea"/>
                          <a:ea typeface="+mn-ea"/>
                        </a:rPr>
                        <a:t>ア</a:t>
                      </a:r>
                    </a:p>
                  </a:txBody>
                  <a:tcPr marL="89726" marR="89726" marT="44863" marB="44863" anchor="ctr"/>
                </a:tc>
                <a:tc>
                  <a:txBody>
                    <a:bodyPr/>
                    <a:lstStyle/>
                    <a:p>
                      <a:r>
                        <a:rPr kumimoji="1" lang="ja-JP" altLang="en-US" sz="900" kern="1200" dirty="0">
                          <a:solidFill>
                            <a:schemeClr val="dk1"/>
                          </a:solidFill>
                          <a:effectLst/>
                          <a:latin typeface="+mn-ea"/>
                          <a:ea typeface="+mn-ea"/>
                          <a:cs typeface="+mn-cs"/>
                        </a:rPr>
                        <a:t>　</a:t>
                      </a:r>
                      <a:r>
                        <a:rPr kumimoji="1" lang="ja-JP" altLang="ja-JP" sz="900" kern="1200" dirty="0">
                          <a:solidFill>
                            <a:schemeClr val="dk1"/>
                          </a:solidFill>
                          <a:effectLst/>
                          <a:latin typeface="+mn-ea"/>
                          <a:ea typeface="+mn-ea"/>
                          <a:cs typeface="+mn-cs"/>
                        </a:rPr>
                        <a:t>都道府県医師会等関係団体と連携し、市町村に対する地域リハビリテーション支援体制について協議会を設けている</a:t>
                      </a:r>
                      <a:r>
                        <a:rPr kumimoji="1" lang="ja-JP" altLang="en-US" sz="900" kern="1200" dirty="0">
                          <a:solidFill>
                            <a:schemeClr val="dk1"/>
                          </a:solidFill>
                          <a:effectLst/>
                          <a:latin typeface="+mn-ea"/>
                          <a:ea typeface="+mn-ea"/>
                          <a:cs typeface="+mn-cs"/>
                        </a:rPr>
                        <a:t>。</a:t>
                      </a:r>
                      <a:endParaRPr kumimoji="1" lang="ja-JP" altLang="ja-JP" sz="900" kern="1200" dirty="0">
                        <a:solidFill>
                          <a:schemeClr val="dk1"/>
                        </a:solidFill>
                        <a:effectLst/>
                        <a:latin typeface="+mn-ea"/>
                        <a:ea typeface="+mn-ea"/>
                        <a:cs typeface="+mn-cs"/>
                      </a:endParaRPr>
                    </a:p>
                  </a:txBody>
                  <a:tcPr marL="89726" marR="89726" marT="44863" marB="44863" anchor="ctr"/>
                </a:tc>
                <a:tc>
                  <a:txBody>
                    <a:bodyPr/>
                    <a:lstStyle/>
                    <a:p>
                      <a:pPr algn="ctr"/>
                      <a:r>
                        <a:rPr kumimoji="1" lang="en-US" altLang="ja-JP" sz="900" dirty="0">
                          <a:latin typeface="+mn-ea"/>
                          <a:ea typeface="+mn-ea"/>
                        </a:rPr>
                        <a:t>30</a:t>
                      </a:r>
                      <a:endParaRPr kumimoji="1" lang="ja-JP" altLang="en-US" sz="900" dirty="0">
                        <a:latin typeface="+mn-ea"/>
                        <a:ea typeface="+mn-ea"/>
                      </a:endParaRPr>
                    </a:p>
                  </a:txBody>
                  <a:tcPr marL="89726" marR="89726" marT="44863" marB="44863" anchor="ctr"/>
                </a:tc>
                <a:tc>
                  <a:txBody>
                    <a:bodyPr/>
                    <a:lstStyle/>
                    <a:p>
                      <a:pPr algn="ctr"/>
                      <a:r>
                        <a:rPr kumimoji="1" lang="en-US" altLang="ja-JP" sz="900" dirty="0">
                          <a:latin typeface="+mn-ea"/>
                          <a:ea typeface="+mn-ea"/>
                        </a:rPr>
                        <a:t>23.0</a:t>
                      </a:r>
                      <a:endParaRPr kumimoji="1" lang="ja-JP" altLang="en-US" sz="900" dirty="0">
                        <a:latin typeface="+mn-ea"/>
                        <a:ea typeface="+mn-ea"/>
                      </a:endParaRPr>
                    </a:p>
                  </a:txBody>
                  <a:tcPr marL="89726" marR="89726" marT="44863" marB="44863" anchor="ctr"/>
                </a:tc>
                <a:tc>
                  <a:txBody>
                    <a:bodyPr/>
                    <a:lstStyle/>
                    <a:p>
                      <a:pPr algn="ctr"/>
                      <a:r>
                        <a:rPr kumimoji="1" lang="ja-JP" altLang="en-US" sz="900" dirty="0">
                          <a:latin typeface="+mn-ea"/>
                          <a:ea typeface="+mn-ea"/>
                        </a:rPr>
                        <a:t>オ</a:t>
                      </a:r>
                      <a:endParaRPr kumimoji="1" lang="en-US" altLang="ja-JP" sz="900" dirty="0">
                        <a:latin typeface="+mn-ea"/>
                        <a:ea typeface="+mn-ea"/>
                      </a:endParaRPr>
                    </a:p>
                  </a:txBody>
                  <a:tcPr marL="89726" marR="89726" marT="44863" marB="44863" anchor="ctr"/>
                </a:tc>
                <a:tc>
                  <a:txBody>
                    <a:bodyPr/>
                    <a:lstStyle/>
                    <a:p>
                      <a:r>
                        <a:rPr kumimoji="1" lang="ja-JP" altLang="en-US" sz="900" kern="1200" dirty="0">
                          <a:solidFill>
                            <a:schemeClr val="dk1"/>
                          </a:solidFill>
                          <a:effectLst/>
                          <a:latin typeface="+mn-ea"/>
                          <a:ea typeface="+mn-ea"/>
                          <a:cs typeface="+mn-cs"/>
                        </a:rPr>
                        <a:t>　</a:t>
                      </a:r>
                      <a:r>
                        <a:rPr kumimoji="1" lang="ja-JP" altLang="ja-JP" sz="900" kern="1200" dirty="0">
                          <a:solidFill>
                            <a:schemeClr val="dk1"/>
                          </a:solidFill>
                          <a:effectLst/>
                          <a:latin typeface="+mn-ea"/>
                          <a:ea typeface="+mn-ea"/>
                          <a:cs typeface="+mn-cs"/>
                        </a:rPr>
                        <a:t>リハビリテーション専門職等に対して、派遣に際して必要となる知識に関する研修会を実施している</a:t>
                      </a:r>
                      <a:r>
                        <a:rPr kumimoji="1" lang="ja-JP" altLang="en-US" sz="900" kern="1200" dirty="0">
                          <a:solidFill>
                            <a:schemeClr val="dk1"/>
                          </a:solidFill>
                          <a:effectLst/>
                          <a:latin typeface="+mn-ea"/>
                          <a:ea typeface="+mn-ea"/>
                          <a:cs typeface="+mn-cs"/>
                        </a:rPr>
                        <a:t>。</a:t>
                      </a:r>
                      <a:endParaRPr kumimoji="1" lang="ja-JP" altLang="ja-JP" sz="900" kern="1200" dirty="0">
                        <a:solidFill>
                          <a:schemeClr val="dk1"/>
                        </a:solidFill>
                        <a:effectLst/>
                        <a:latin typeface="+mn-ea"/>
                        <a:ea typeface="+mn-ea"/>
                        <a:cs typeface="+mn-cs"/>
                      </a:endParaRPr>
                    </a:p>
                  </a:txBody>
                  <a:tcPr marL="89726" marR="89726" marT="44863" marB="44863" anchor="ctr"/>
                </a:tc>
                <a:tc>
                  <a:txBody>
                    <a:bodyPr/>
                    <a:lstStyle/>
                    <a:p>
                      <a:pPr algn="ctr"/>
                      <a:r>
                        <a:rPr kumimoji="1" lang="en-US" altLang="ja-JP" sz="900" dirty="0">
                          <a:solidFill>
                            <a:schemeClr val="tx1"/>
                          </a:solidFill>
                          <a:latin typeface="+mn-ea"/>
                          <a:ea typeface="+mn-ea"/>
                        </a:rPr>
                        <a:t>20</a:t>
                      </a:r>
                      <a:endParaRPr kumimoji="1" lang="ja-JP" altLang="en-US" sz="900" dirty="0">
                        <a:solidFill>
                          <a:schemeClr val="tx1"/>
                        </a:solidFill>
                        <a:latin typeface="+mn-ea"/>
                        <a:ea typeface="+mn-ea"/>
                      </a:endParaRPr>
                    </a:p>
                  </a:txBody>
                  <a:tcPr marL="89726" marR="89726" marT="44863" marB="44863" anchor="ctr"/>
                </a:tc>
                <a:tc>
                  <a:txBody>
                    <a:bodyPr/>
                    <a:lstStyle/>
                    <a:p>
                      <a:pPr algn="ctr"/>
                      <a:r>
                        <a:rPr kumimoji="1" lang="en-US" altLang="ja-JP" sz="900" dirty="0">
                          <a:solidFill>
                            <a:schemeClr val="tx1"/>
                          </a:solidFill>
                          <a:latin typeface="+mn-ea"/>
                          <a:ea typeface="+mn-ea"/>
                        </a:rPr>
                        <a:t>20.0</a:t>
                      </a:r>
                      <a:endParaRPr kumimoji="1" lang="ja-JP" altLang="en-US" sz="900" dirty="0">
                        <a:solidFill>
                          <a:schemeClr val="tx1"/>
                        </a:solidFill>
                        <a:latin typeface="+mn-ea"/>
                        <a:ea typeface="+mn-ea"/>
                      </a:endParaRPr>
                    </a:p>
                  </a:txBody>
                  <a:tcPr marL="89726" marR="89726" marT="44863" marB="44863" anchor="ctr"/>
                </a:tc>
                <a:extLst>
                  <a:ext uri="{0D108BD9-81ED-4DB2-BD59-A6C34878D82A}">
                    <a16:rowId xmlns:a16="http://schemas.microsoft.com/office/drawing/2014/main" val="399234344"/>
                  </a:ext>
                </a:extLst>
              </a:tr>
              <a:tr h="358902">
                <a:tc>
                  <a:txBody>
                    <a:bodyPr/>
                    <a:lstStyle/>
                    <a:p>
                      <a:pPr algn="ctr"/>
                      <a:r>
                        <a:rPr kumimoji="1" lang="ja-JP" altLang="en-US" sz="900" dirty="0">
                          <a:latin typeface="+mn-ea"/>
                          <a:ea typeface="+mn-ea"/>
                        </a:rPr>
                        <a:t>イ</a:t>
                      </a:r>
                    </a:p>
                  </a:txBody>
                  <a:tcPr marL="89726" marR="89726" marT="44863" marB="44863" anchor="ctr"/>
                </a:tc>
                <a:tc>
                  <a:txBody>
                    <a:bodyPr/>
                    <a:lstStyle/>
                    <a:p>
                      <a:r>
                        <a:rPr kumimoji="1" lang="ja-JP" altLang="en-US" sz="900" kern="1200" dirty="0">
                          <a:solidFill>
                            <a:schemeClr val="dk1"/>
                          </a:solidFill>
                          <a:effectLst/>
                          <a:latin typeface="+mn-ea"/>
                          <a:ea typeface="+mn-ea"/>
                          <a:cs typeface="+mn-cs"/>
                        </a:rPr>
                        <a:t>　</a:t>
                      </a:r>
                      <a:r>
                        <a:rPr kumimoji="1" lang="ja-JP" altLang="ja-JP" sz="900" kern="1200" dirty="0">
                          <a:solidFill>
                            <a:schemeClr val="dk1"/>
                          </a:solidFill>
                          <a:effectLst/>
                          <a:latin typeface="+mn-ea"/>
                          <a:ea typeface="+mn-ea"/>
                          <a:cs typeface="+mn-cs"/>
                        </a:rPr>
                        <a:t>都道府県医師会等関係団体と協議し、リハビリテーション専門職等の派遣に関するルールを作成し、派遣調整をする機関を設置している</a:t>
                      </a:r>
                      <a:r>
                        <a:rPr kumimoji="1" lang="ja-JP" altLang="en-US" sz="900" kern="1200" dirty="0">
                          <a:solidFill>
                            <a:schemeClr val="dk1"/>
                          </a:solidFill>
                          <a:effectLst/>
                          <a:latin typeface="+mn-ea"/>
                          <a:ea typeface="+mn-ea"/>
                          <a:cs typeface="+mn-cs"/>
                        </a:rPr>
                        <a:t>。</a:t>
                      </a:r>
                      <a:endParaRPr kumimoji="1" lang="ja-JP" altLang="ja-JP" sz="900" kern="1200" dirty="0">
                        <a:solidFill>
                          <a:schemeClr val="dk1"/>
                        </a:solidFill>
                        <a:effectLst/>
                        <a:latin typeface="+mn-ea"/>
                        <a:ea typeface="+mn-ea"/>
                        <a:cs typeface="+mn-cs"/>
                      </a:endParaRPr>
                    </a:p>
                  </a:txBody>
                  <a:tcPr marL="89726" marR="89726" marT="44863" marB="44863" anchor="ctr"/>
                </a:tc>
                <a:tc>
                  <a:txBody>
                    <a:bodyPr/>
                    <a:lstStyle/>
                    <a:p>
                      <a:pPr algn="ctr"/>
                      <a:r>
                        <a:rPr kumimoji="1" lang="en-US" altLang="ja-JP" sz="900" dirty="0">
                          <a:latin typeface="+mn-ea"/>
                          <a:ea typeface="+mn-ea"/>
                        </a:rPr>
                        <a:t>30</a:t>
                      </a:r>
                      <a:endParaRPr kumimoji="1" lang="ja-JP" altLang="en-US" sz="900" dirty="0">
                        <a:latin typeface="+mn-ea"/>
                        <a:ea typeface="+mn-ea"/>
                      </a:endParaRPr>
                    </a:p>
                  </a:txBody>
                  <a:tcPr marL="89726" marR="89726" marT="44863" marB="44863" anchor="ctr"/>
                </a:tc>
                <a:tc>
                  <a:txBody>
                    <a:bodyPr/>
                    <a:lstStyle/>
                    <a:p>
                      <a:pPr algn="ctr"/>
                      <a:r>
                        <a:rPr kumimoji="1" lang="en-US" altLang="ja-JP" sz="900" dirty="0">
                          <a:latin typeface="+mn-ea"/>
                          <a:ea typeface="+mn-ea"/>
                        </a:rPr>
                        <a:t>28.7</a:t>
                      </a:r>
                    </a:p>
                  </a:txBody>
                  <a:tcPr marL="89726" marR="89726" marT="44863" marB="44863" anchor="ctr"/>
                </a:tc>
                <a:tc>
                  <a:txBody>
                    <a:bodyPr/>
                    <a:lstStyle/>
                    <a:p>
                      <a:pPr algn="ctr"/>
                      <a:r>
                        <a:rPr kumimoji="1" lang="ja-JP" altLang="en-US" sz="900" dirty="0">
                          <a:latin typeface="+mn-ea"/>
                          <a:ea typeface="+mn-ea"/>
                        </a:rPr>
                        <a:t>カ</a:t>
                      </a:r>
                    </a:p>
                  </a:txBody>
                  <a:tcPr marL="89726" marR="89726" marT="44863" marB="44863" anchor="ctr"/>
                </a:tc>
                <a:tc>
                  <a:txBody>
                    <a:bodyPr/>
                    <a:lstStyle/>
                    <a:p>
                      <a:r>
                        <a:rPr kumimoji="1" lang="ja-JP" altLang="en-US" sz="900" kern="1200" dirty="0">
                          <a:solidFill>
                            <a:schemeClr val="dk1"/>
                          </a:solidFill>
                          <a:effectLst/>
                          <a:latin typeface="+mn-ea"/>
                          <a:ea typeface="+mn-ea"/>
                          <a:cs typeface="+mn-cs"/>
                        </a:rPr>
                        <a:t>　オの研修会に災害時の対応に係る内容を含めている。　</a:t>
                      </a:r>
                      <a:endParaRPr kumimoji="1" lang="ja-JP" altLang="ja-JP" sz="900" kern="1200" dirty="0">
                        <a:solidFill>
                          <a:schemeClr val="dk1"/>
                        </a:solidFill>
                        <a:effectLst/>
                        <a:latin typeface="+mn-ea"/>
                        <a:ea typeface="+mn-ea"/>
                        <a:cs typeface="+mn-cs"/>
                      </a:endParaRPr>
                    </a:p>
                  </a:txBody>
                  <a:tcPr marL="89726" marR="89726" marT="44863" marB="44863" anchor="ctr"/>
                </a:tc>
                <a:tc>
                  <a:txBody>
                    <a:bodyPr/>
                    <a:lstStyle/>
                    <a:p>
                      <a:pPr algn="ctr"/>
                      <a:r>
                        <a:rPr kumimoji="1" lang="en-US" altLang="ja-JP" sz="900" dirty="0">
                          <a:solidFill>
                            <a:schemeClr val="tx1"/>
                          </a:solidFill>
                          <a:latin typeface="+mn-ea"/>
                          <a:ea typeface="+mn-ea"/>
                        </a:rPr>
                        <a:t>20</a:t>
                      </a:r>
                    </a:p>
                  </a:txBody>
                  <a:tcPr marL="89726" marR="89726" marT="44863" marB="44863" anchor="ctr"/>
                </a:tc>
                <a:tc>
                  <a:txBody>
                    <a:bodyPr/>
                    <a:lstStyle/>
                    <a:p>
                      <a:pPr algn="ctr"/>
                      <a:r>
                        <a:rPr kumimoji="1" lang="en-US" altLang="ja-JP" sz="900" dirty="0">
                          <a:solidFill>
                            <a:schemeClr val="tx1"/>
                          </a:solidFill>
                          <a:latin typeface="+mn-ea"/>
                          <a:ea typeface="+mn-ea"/>
                        </a:rPr>
                        <a:t>7.2</a:t>
                      </a:r>
                    </a:p>
                  </a:txBody>
                  <a:tcPr marL="89726" marR="89726" marT="44863" marB="44863" anchor="ctr"/>
                </a:tc>
                <a:extLst>
                  <a:ext uri="{0D108BD9-81ED-4DB2-BD59-A6C34878D82A}">
                    <a16:rowId xmlns:a16="http://schemas.microsoft.com/office/drawing/2014/main" val="4219815525"/>
                  </a:ext>
                </a:extLst>
              </a:tr>
              <a:tr h="358902">
                <a:tc>
                  <a:txBody>
                    <a:bodyPr/>
                    <a:lstStyle/>
                    <a:p>
                      <a:pPr algn="ctr"/>
                      <a:r>
                        <a:rPr kumimoji="1" lang="ja-JP" altLang="en-US" sz="900" dirty="0">
                          <a:latin typeface="+mn-ea"/>
                          <a:ea typeface="+mn-ea"/>
                        </a:rPr>
                        <a:t>ウ</a:t>
                      </a:r>
                    </a:p>
                  </a:txBody>
                  <a:tcPr marL="89726" marR="89726" marT="44863" marB="44863" anchor="ctr"/>
                </a:tc>
                <a:tc>
                  <a:txBody>
                    <a:bodyPr/>
                    <a:lstStyle/>
                    <a:p>
                      <a:r>
                        <a:rPr kumimoji="1" lang="ja-JP" altLang="en-US" sz="900" kern="1200" dirty="0">
                          <a:solidFill>
                            <a:schemeClr val="dk1"/>
                          </a:solidFill>
                          <a:effectLst/>
                          <a:latin typeface="+mn-ea"/>
                          <a:ea typeface="+mn-ea"/>
                          <a:cs typeface="+mn-cs"/>
                        </a:rPr>
                        <a:t>　</a:t>
                      </a:r>
                      <a:r>
                        <a:rPr kumimoji="1" lang="ja-JP" altLang="ja-JP" sz="900" kern="1200" dirty="0">
                          <a:solidFill>
                            <a:schemeClr val="dk1"/>
                          </a:solidFill>
                          <a:effectLst/>
                          <a:latin typeface="+mn-ea"/>
                          <a:ea typeface="+mn-ea"/>
                          <a:cs typeface="+mn-cs"/>
                        </a:rPr>
                        <a:t>リハビリテーション専門職等を派遣する医療機関等を確保している</a:t>
                      </a:r>
                      <a:r>
                        <a:rPr kumimoji="1" lang="ja-JP" altLang="en-US" sz="900" kern="1200" dirty="0">
                          <a:solidFill>
                            <a:schemeClr val="dk1"/>
                          </a:solidFill>
                          <a:effectLst/>
                          <a:latin typeface="+mn-ea"/>
                          <a:ea typeface="+mn-ea"/>
                          <a:cs typeface="+mn-cs"/>
                        </a:rPr>
                        <a:t>。</a:t>
                      </a:r>
                      <a:endParaRPr kumimoji="1" lang="ja-JP" altLang="ja-JP" sz="900" kern="1200" dirty="0">
                        <a:solidFill>
                          <a:schemeClr val="dk1"/>
                        </a:solidFill>
                        <a:effectLst/>
                        <a:latin typeface="+mn-ea"/>
                        <a:ea typeface="+mn-ea"/>
                        <a:cs typeface="+mn-cs"/>
                      </a:endParaRPr>
                    </a:p>
                  </a:txBody>
                  <a:tcPr marL="89726" marR="89726" marT="44863" marB="44863" anchor="ctr"/>
                </a:tc>
                <a:tc>
                  <a:txBody>
                    <a:bodyPr/>
                    <a:lstStyle/>
                    <a:p>
                      <a:pPr algn="ctr"/>
                      <a:r>
                        <a:rPr kumimoji="1" lang="en-US" altLang="ja-JP" sz="900" dirty="0">
                          <a:latin typeface="+mn-ea"/>
                          <a:ea typeface="+mn-ea"/>
                        </a:rPr>
                        <a:t>30</a:t>
                      </a:r>
                      <a:endParaRPr kumimoji="1" lang="ja-JP" altLang="en-US" sz="900" dirty="0">
                        <a:latin typeface="+mn-ea"/>
                        <a:ea typeface="+mn-ea"/>
                      </a:endParaRPr>
                    </a:p>
                  </a:txBody>
                  <a:tcPr marL="89726" marR="89726" marT="44863" marB="44863" anchor="ctr"/>
                </a:tc>
                <a:tc>
                  <a:txBody>
                    <a:bodyPr/>
                    <a:lstStyle/>
                    <a:p>
                      <a:pPr algn="ctr"/>
                      <a:r>
                        <a:rPr kumimoji="1" lang="en-US" altLang="ja-JP" sz="900" dirty="0">
                          <a:latin typeface="+mn-ea"/>
                          <a:ea typeface="+mn-ea"/>
                        </a:rPr>
                        <a:t>26.8</a:t>
                      </a:r>
                      <a:endParaRPr kumimoji="1" lang="ja-JP" altLang="en-US" sz="900" dirty="0">
                        <a:latin typeface="+mn-ea"/>
                        <a:ea typeface="+mn-ea"/>
                      </a:endParaRPr>
                    </a:p>
                  </a:txBody>
                  <a:tcPr marL="89726" marR="89726" marT="44863" marB="44863" anchor="ctr"/>
                </a:tc>
                <a:tc>
                  <a:txBody>
                    <a:bodyPr/>
                    <a:lstStyle/>
                    <a:p>
                      <a:pPr algn="ctr"/>
                      <a:r>
                        <a:rPr kumimoji="1" lang="ja-JP" altLang="en-US" sz="900" dirty="0">
                          <a:latin typeface="+mn-ea"/>
                          <a:ea typeface="+mn-ea"/>
                        </a:rPr>
                        <a:t>キ</a:t>
                      </a:r>
                    </a:p>
                  </a:txBody>
                  <a:tcPr marL="89726" marR="89726" marT="44863" marB="44863" anchor="ctr"/>
                </a:tc>
                <a:tc>
                  <a:txBody>
                    <a:bodyPr/>
                    <a:lstStyle/>
                    <a:p>
                      <a:r>
                        <a:rPr kumimoji="1" lang="ja-JP" altLang="en-US" sz="900" kern="1200" dirty="0">
                          <a:solidFill>
                            <a:schemeClr val="dk1"/>
                          </a:solidFill>
                          <a:effectLst/>
                          <a:latin typeface="+mn-ea"/>
                          <a:ea typeface="+mn-ea"/>
                          <a:cs typeface="+mn-cs"/>
                        </a:rPr>
                        <a:t>　</a:t>
                      </a:r>
                      <a:r>
                        <a:rPr kumimoji="1" lang="ja-JP" altLang="ja-JP" sz="900" kern="1200" dirty="0">
                          <a:solidFill>
                            <a:schemeClr val="dk1"/>
                          </a:solidFill>
                          <a:effectLst/>
                          <a:latin typeface="+mn-ea"/>
                          <a:ea typeface="+mn-ea"/>
                          <a:cs typeface="+mn-cs"/>
                        </a:rPr>
                        <a:t>市町村に対して、リハビリテーション専門職等の派遣にかかる体制や活用方法について周知している</a:t>
                      </a:r>
                      <a:r>
                        <a:rPr kumimoji="1" lang="ja-JP" altLang="en-US" sz="900" kern="1200" dirty="0">
                          <a:solidFill>
                            <a:schemeClr val="dk1"/>
                          </a:solidFill>
                          <a:effectLst/>
                          <a:latin typeface="+mn-ea"/>
                          <a:ea typeface="+mn-ea"/>
                          <a:cs typeface="+mn-cs"/>
                        </a:rPr>
                        <a:t>。</a:t>
                      </a:r>
                      <a:endParaRPr kumimoji="1" lang="ja-JP" altLang="ja-JP" sz="900" kern="1200" dirty="0">
                        <a:solidFill>
                          <a:schemeClr val="dk1"/>
                        </a:solidFill>
                        <a:effectLst/>
                        <a:latin typeface="+mn-ea"/>
                        <a:ea typeface="+mn-ea"/>
                        <a:cs typeface="+mn-cs"/>
                      </a:endParaRPr>
                    </a:p>
                  </a:txBody>
                  <a:tcPr marL="89726" marR="89726" marT="44863" marB="44863" anchor="ctr"/>
                </a:tc>
                <a:tc>
                  <a:txBody>
                    <a:bodyPr/>
                    <a:lstStyle/>
                    <a:p>
                      <a:pPr algn="ctr"/>
                      <a:r>
                        <a:rPr kumimoji="1" lang="en-US" altLang="ja-JP" sz="900" dirty="0">
                          <a:solidFill>
                            <a:schemeClr val="tx1"/>
                          </a:solidFill>
                          <a:latin typeface="+mn-ea"/>
                          <a:ea typeface="+mn-ea"/>
                        </a:rPr>
                        <a:t>20</a:t>
                      </a:r>
                    </a:p>
                  </a:txBody>
                  <a:tcPr marL="89726" marR="89726" marT="44863" marB="44863" anchor="ctr"/>
                </a:tc>
                <a:tc>
                  <a:txBody>
                    <a:bodyPr/>
                    <a:lstStyle/>
                    <a:p>
                      <a:pPr algn="ctr"/>
                      <a:r>
                        <a:rPr kumimoji="1" lang="en-US" altLang="ja-JP" sz="900" dirty="0">
                          <a:solidFill>
                            <a:schemeClr val="tx1"/>
                          </a:solidFill>
                          <a:latin typeface="+mn-ea"/>
                          <a:ea typeface="+mn-ea"/>
                        </a:rPr>
                        <a:t>19.6</a:t>
                      </a:r>
                    </a:p>
                  </a:txBody>
                  <a:tcPr marL="89726" marR="89726" marT="44863" marB="44863" anchor="ctr"/>
                </a:tc>
                <a:extLst>
                  <a:ext uri="{0D108BD9-81ED-4DB2-BD59-A6C34878D82A}">
                    <a16:rowId xmlns:a16="http://schemas.microsoft.com/office/drawing/2014/main" val="1201803747"/>
                  </a:ext>
                </a:extLst>
              </a:tr>
              <a:tr h="358902">
                <a:tc>
                  <a:txBody>
                    <a:bodyPr/>
                    <a:lstStyle/>
                    <a:p>
                      <a:pPr algn="ctr"/>
                      <a:r>
                        <a:rPr kumimoji="1" lang="ja-JP" altLang="en-US" sz="900" dirty="0">
                          <a:latin typeface="+mn-ea"/>
                          <a:ea typeface="+mn-ea"/>
                        </a:rPr>
                        <a:t>エ</a:t>
                      </a:r>
                    </a:p>
                  </a:txBody>
                  <a:tcPr marL="89726" marR="89726" marT="44863" marB="44863" anchor="ctr"/>
                </a:tc>
                <a:tc>
                  <a:txBody>
                    <a:bodyPr/>
                    <a:lstStyle/>
                    <a:p>
                      <a:r>
                        <a:rPr kumimoji="1" lang="ja-JP" altLang="en-US" sz="900" kern="1200" dirty="0">
                          <a:solidFill>
                            <a:schemeClr val="dk1"/>
                          </a:solidFill>
                          <a:effectLst/>
                          <a:latin typeface="+mn-ea"/>
                          <a:ea typeface="+mn-ea"/>
                          <a:cs typeface="+mn-cs"/>
                        </a:rPr>
                        <a:t>　</a:t>
                      </a:r>
                      <a:r>
                        <a:rPr kumimoji="1" lang="ja-JP" altLang="ja-JP" sz="900" kern="1200" dirty="0">
                          <a:solidFill>
                            <a:schemeClr val="dk1"/>
                          </a:solidFill>
                          <a:effectLst/>
                          <a:latin typeface="+mn-ea"/>
                          <a:ea typeface="+mn-ea"/>
                          <a:cs typeface="+mn-cs"/>
                        </a:rPr>
                        <a:t>市町村に対して、派遣に際して必要となる知識に関する研修会を実施している</a:t>
                      </a:r>
                      <a:r>
                        <a:rPr kumimoji="1" lang="ja-JP" altLang="en-US" sz="900" kern="1200" dirty="0">
                          <a:solidFill>
                            <a:schemeClr val="dk1"/>
                          </a:solidFill>
                          <a:effectLst/>
                          <a:latin typeface="+mn-ea"/>
                          <a:ea typeface="+mn-ea"/>
                          <a:cs typeface="+mn-cs"/>
                        </a:rPr>
                        <a:t>。</a:t>
                      </a:r>
                      <a:endParaRPr kumimoji="1" lang="ja-JP" altLang="ja-JP" sz="900" kern="1200" dirty="0">
                        <a:solidFill>
                          <a:schemeClr val="dk1"/>
                        </a:solidFill>
                        <a:effectLst/>
                        <a:latin typeface="+mn-ea"/>
                        <a:ea typeface="+mn-ea"/>
                        <a:cs typeface="+mn-cs"/>
                      </a:endParaRPr>
                    </a:p>
                  </a:txBody>
                  <a:tcPr marL="89726" marR="89726" marT="44863" marB="44863" anchor="ctr"/>
                </a:tc>
                <a:tc>
                  <a:txBody>
                    <a:bodyPr/>
                    <a:lstStyle/>
                    <a:p>
                      <a:pPr algn="ctr"/>
                      <a:r>
                        <a:rPr kumimoji="1" lang="en-US" altLang="ja-JP" sz="900" dirty="0">
                          <a:latin typeface="+mn-ea"/>
                          <a:ea typeface="+mn-ea"/>
                        </a:rPr>
                        <a:t>30</a:t>
                      </a:r>
                      <a:endParaRPr kumimoji="1" lang="ja-JP" altLang="en-US" sz="900" dirty="0">
                        <a:latin typeface="+mn-ea"/>
                        <a:ea typeface="+mn-ea"/>
                      </a:endParaRPr>
                    </a:p>
                  </a:txBody>
                  <a:tcPr marL="89726" marR="89726" marT="44863" marB="44863" anchor="ctr"/>
                </a:tc>
                <a:tc>
                  <a:txBody>
                    <a:bodyPr/>
                    <a:lstStyle/>
                    <a:p>
                      <a:pPr algn="ctr"/>
                      <a:r>
                        <a:rPr kumimoji="1" lang="en-US" altLang="ja-JP" sz="900" dirty="0">
                          <a:latin typeface="+mn-ea"/>
                          <a:ea typeface="+mn-ea"/>
                        </a:rPr>
                        <a:t>28.7</a:t>
                      </a:r>
                      <a:endParaRPr kumimoji="1" lang="ja-JP" altLang="en-US" sz="900" dirty="0">
                        <a:latin typeface="+mn-ea"/>
                        <a:ea typeface="+mn-ea"/>
                      </a:endParaRPr>
                    </a:p>
                  </a:txBody>
                  <a:tcPr marL="89726" marR="89726" marT="44863" marB="44863" anchor="ctr"/>
                </a:tc>
                <a:tc>
                  <a:txBody>
                    <a:bodyPr/>
                    <a:lstStyle/>
                    <a:p>
                      <a:pPr algn="ctr"/>
                      <a:r>
                        <a:rPr kumimoji="1" lang="ja-JP" altLang="en-US" sz="900" dirty="0">
                          <a:latin typeface="+mn-ea"/>
                          <a:ea typeface="+mn-ea"/>
                        </a:rPr>
                        <a:t>ク</a:t>
                      </a:r>
                    </a:p>
                  </a:txBody>
                  <a:tcPr marL="89726" marR="89726" marT="44863" marB="44863" anchor="ctr"/>
                </a:tc>
                <a:tc>
                  <a:txBody>
                    <a:bodyPr/>
                    <a:lstStyle/>
                    <a:p>
                      <a:r>
                        <a:rPr kumimoji="1" lang="ja-JP" altLang="en-US" sz="900" kern="1200" dirty="0">
                          <a:solidFill>
                            <a:schemeClr val="dk1"/>
                          </a:solidFill>
                          <a:effectLst/>
                          <a:latin typeface="+mn-ea"/>
                          <a:ea typeface="+mn-ea"/>
                          <a:cs typeface="+mn-cs"/>
                        </a:rPr>
                        <a:t>　</a:t>
                      </a:r>
                      <a:r>
                        <a:rPr kumimoji="1" lang="ja-JP" altLang="ja-JP" sz="900" kern="1200" dirty="0">
                          <a:solidFill>
                            <a:schemeClr val="dk1"/>
                          </a:solidFill>
                          <a:effectLst/>
                          <a:latin typeface="+mn-ea"/>
                          <a:ea typeface="+mn-ea"/>
                          <a:cs typeface="+mn-cs"/>
                        </a:rPr>
                        <a:t>リハビリテーション専門職等を地域ケア会議や通いの場等に派遣している実績がある</a:t>
                      </a:r>
                      <a:r>
                        <a:rPr kumimoji="1" lang="ja-JP" altLang="en-US" sz="900" kern="1200" dirty="0">
                          <a:solidFill>
                            <a:schemeClr val="dk1"/>
                          </a:solidFill>
                          <a:effectLst/>
                          <a:latin typeface="+mn-ea"/>
                          <a:ea typeface="+mn-ea"/>
                          <a:cs typeface="+mn-cs"/>
                        </a:rPr>
                        <a:t>。</a:t>
                      </a:r>
                      <a:endParaRPr kumimoji="1" lang="ja-JP" altLang="ja-JP" sz="900" kern="1200" dirty="0">
                        <a:solidFill>
                          <a:schemeClr val="dk1"/>
                        </a:solidFill>
                        <a:effectLst/>
                        <a:latin typeface="+mn-ea"/>
                        <a:ea typeface="+mn-ea"/>
                        <a:cs typeface="+mn-cs"/>
                      </a:endParaRPr>
                    </a:p>
                  </a:txBody>
                  <a:tcPr marL="89726" marR="89726" marT="44863" marB="44863" anchor="ctr"/>
                </a:tc>
                <a:tc>
                  <a:txBody>
                    <a:bodyPr/>
                    <a:lstStyle/>
                    <a:p>
                      <a:pPr algn="ctr"/>
                      <a:r>
                        <a:rPr kumimoji="1" lang="en-US" altLang="ja-JP" sz="900" dirty="0">
                          <a:solidFill>
                            <a:schemeClr val="tx1"/>
                          </a:solidFill>
                          <a:latin typeface="+mn-ea"/>
                          <a:ea typeface="+mn-ea"/>
                        </a:rPr>
                        <a:t>20</a:t>
                      </a:r>
                      <a:endParaRPr kumimoji="1" lang="ja-JP" altLang="en-US" sz="900" dirty="0">
                        <a:solidFill>
                          <a:schemeClr val="tx1"/>
                        </a:solidFill>
                        <a:latin typeface="+mn-ea"/>
                        <a:ea typeface="+mn-ea"/>
                      </a:endParaRPr>
                    </a:p>
                  </a:txBody>
                  <a:tcPr marL="89726" marR="89726" marT="44863" marB="44863" anchor="ctr"/>
                </a:tc>
                <a:tc>
                  <a:txBody>
                    <a:bodyPr/>
                    <a:lstStyle/>
                    <a:p>
                      <a:pPr algn="ctr"/>
                      <a:r>
                        <a:rPr kumimoji="1" lang="en-US" altLang="ja-JP" sz="900" dirty="0">
                          <a:solidFill>
                            <a:schemeClr val="tx1"/>
                          </a:solidFill>
                          <a:latin typeface="+mn-ea"/>
                          <a:ea typeface="+mn-ea"/>
                        </a:rPr>
                        <a:t>20.0</a:t>
                      </a:r>
                      <a:endParaRPr kumimoji="1" lang="ja-JP" altLang="en-US" sz="900" dirty="0">
                        <a:solidFill>
                          <a:schemeClr val="tx1"/>
                        </a:solidFill>
                        <a:latin typeface="+mn-ea"/>
                        <a:ea typeface="+mn-ea"/>
                      </a:endParaRPr>
                    </a:p>
                  </a:txBody>
                  <a:tcPr marL="89726" marR="89726" marT="44863" marB="44863" anchor="ctr"/>
                </a:tc>
                <a:extLst>
                  <a:ext uri="{0D108BD9-81ED-4DB2-BD59-A6C34878D82A}">
                    <a16:rowId xmlns:a16="http://schemas.microsoft.com/office/drawing/2014/main" val="291411947"/>
                  </a:ext>
                </a:extLst>
              </a:tr>
            </a:tbl>
          </a:graphicData>
        </a:graphic>
      </p:graphicFrame>
      <p:graphicFrame>
        <p:nvGraphicFramePr>
          <p:cNvPr id="5" name="グラフ 4">
            <a:extLst>
              <a:ext uri="{FF2B5EF4-FFF2-40B4-BE49-F238E27FC236}">
                <a16:creationId xmlns:a16="http://schemas.microsoft.com/office/drawing/2014/main" id="{ECF9EC8E-E9AA-4CFA-87FE-E454002779BF}"/>
              </a:ext>
            </a:extLst>
          </p:cNvPr>
          <p:cNvGraphicFramePr>
            <a:graphicFrameLocks/>
          </p:cNvGraphicFramePr>
          <p:nvPr>
            <p:extLst>
              <p:ext uri="{D42A27DB-BD31-4B8C-83A1-F6EECF244321}">
                <p14:modId xmlns:p14="http://schemas.microsoft.com/office/powerpoint/2010/main" val="3670791216"/>
              </p:ext>
            </p:extLst>
          </p:nvPr>
        </p:nvGraphicFramePr>
        <p:xfrm>
          <a:off x="126055" y="2488170"/>
          <a:ext cx="9262004" cy="4205097"/>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29555802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 name="正方形/長方形 27"/>
          <p:cNvSpPr/>
          <p:nvPr/>
        </p:nvSpPr>
        <p:spPr>
          <a:xfrm>
            <a:off x="-1" y="119181"/>
            <a:ext cx="9720263" cy="355567"/>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lIns="89679" tIns="44840" rIns="89679" bIns="44840" anchor="ctr"/>
          <a:lstStyle/>
          <a:p>
            <a:pPr algn="ctr"/>
            <a:r>
              <a:rPr lang="en-US" altLang="ja-JP" sz="1374" b="1" dirty="0">
                <a:latin typeface="Meiryo UI" panose="020B0604030504040204" pitchFamily="50" charset="-128"/>
                <a:ea typeface="Meiryo UI" panose="020B0604030504040204" pitchFamily="50" charset="-128"/>
              </a:rPr>
              <a:t>2020</a:t>
            </a:r>
            <a:r>
              <a:rPr lang="ja-JP" altLang="en-US" sz="1374" b="1" dirty="0">
                <a:latin typeface="Meiryo UI" panose="020B0604030504040204" pitchFamily="50" charset="-128"/>
                <a:ea typeface="Meiryo UI" panose="020B0604030504040204" pitchFamily="50" charset="-128"/>
              </a:rPr>
              <a:t>年度（都道府県分） 　　</a:t>
            </a:r>
            <a:r>
              <a:rPr lang="en-US" altLang="ja-JP" sz="1374" b="1" dirty="0">
                <a:latin typeface="Meiryo UI" panose="020B0604030504040204" pitchFamily="50" charset="-128"/>
                <a:ea typeface="Meiryo UI" panose="020B0604030504040204" pitchFamily="50" charset="-128"/>
              </a:rPr>
              <a:t>Ⅱ</a:t>
            </a:r>
            <a:r>
              <a:rPr lang="ja-JP" altLang="ja-JP" sz="1374" b="1" dirty="0">
                <a:latin typeface="Meiryo UI" panose="020B0604030504040204" pitchFamily="50" charset="-128"/>
                <a:ea typeface="Meiryo UI" panose="020B0604030504040204" pitchFamily="50" charset="-128"/>
              </a:rPr>
              <a:t>（４）自立支援・重度化防止等に向けたリハビリテーション専門職等の活用</a:t>
            </a:r>
            <a:r>
              <a:rPr lang="ja-JP" altLang="en-US" sz="1178" b="1" dirty="0">
                <a:latin typeface="Meiryo UI" panose="020B0604030504040204" pitchFamily="50" charset="-128"/>
                <a:ea typeface="Meiryo UI" panose="020B0604030504040204" pitchFamily="50" charset="-128"/>
              </a:rPr>
              <a:t>＜推進・支援分＞</a:t>
            </a:r>
            <a:endParaRPr lang="ja-JP" altLang="ja-JP" sz="1570" dirty="0">
              <a:latin typeface="Meiryo UI" panose="020B0604030504040204" pitchFamily="50" charset="-128"/>
              <a:ea typeface="Meiryo UI" panose="020B0604030504040204" pitchFamily="50" charset="-128"/>
            </a:endParaRPr>
          </a:p>
        </p:txBody>
      </p:sp>
      <p:sp>
        <p:nvSpPr>
          <p:cNvPr id="27" name="スライド番号プレースホルダー 3">
            <a:extLst>
              <a:ext uri="{FF2B5EF4-FFF2-40B4-BE49-F238E27FC236}">
                <a16:creationId xmlns:a16="http://schemas.microsoft.com/office/drawing/2014/main" id="{8537117C-0A37-4387-89BE-51510082BF6F}"/>
              </a:ext>
            </a:extLst>
          </p:cNvPr>
          <p:cNvSpPr>
            <a:spLocks noGrp="1"/>
          </p:cNvSpPr>
          <p:nvPr>
            <p:ph type="sldNum" sz="quarter" idx="12"/>
          </p:nvPr>
        </p:nvSpPr>
        <p:spPr>
          <a:xfrm>
            <a:off x="7308403" y="6606016"/>
            <a:ext cx="2268061" cy="358279"/>
          </a:xfrm>
        </p:spPr>
        <p:txBody>
          <a:bodyPr/>
          <a:lstStyle/>
          <a:p>
            <a:pPr>
              <a:defRPr/>
            </a:pPr>
            <a:r>
              <a:rPr kumimoji="1" lang="en-US" altLang="ja-JP" dirty="0" smtClean="0">
                <a:solidFill>
                  <a:prstClr val="black">
                    <a:tint val="75000"/>
                  </a:prstClr>
                </a:solidFill>
                <a:latin typeface="+mn-ea"/>
              </a:rPr>
              <a:t>17</a:t>
            </a:r>
            <a:endParaRPr kumimoji="1" lang="ja-JP" altLang="en-US" dirty="0">
              <a:solidFill>
                <a:prstClr val="black">
                  <a:tint val="75000"/>
                </a:prstClr>
              </a:solidFill>
              <a:latin typeface="+mn-ea"/>
            </a:endParaRPr>
          </a:p>
        </p:txBody>
      </p:sp>
      <p:graphicFrame>
        <p:nvGraphicFramePr>
          <p:cNvPr id="3" name="表 2"/>
          <p:cNvGraphicFramePr>
            <a:graphicFrameLocks noGrp="1"/>
          </p:cNvGraphicFramePr>
          <p:nvPr/>
        </p:nvGraphicFramePr>
        <p:xfrm>
          <a:off x="126055" y="526481"/>
          <a:ext cx="9262004" cy="1909956"/>
        </p:xfrm>
        <a:graphic>
          <a:graphicData uri="http://schemas.openxmlformats.org/drawingml/2006/table">
            <a:tbl>
              <a:tblPr firstRow="1" bandRow="1">
                <a:tableStyleId>{5C22544A-7EE6-4342-B048-85BDC9FD1C3A}</a:tableStyleId>
              </a:tblPr>
              <a:tblGrid>
                <a:gridCol w="220442">
                  <a:extLst>
                    <a:ext uri="{9D8B030D-6E8A-4147-A177-3AD203B41FA5}">
                      <a16:colId xmlns:a16="http://schemas.microsoft.com/office/drawing/2014/main" val="897722632"/>
                    </a:ext>
                  </a:extLst>
                </a:gridCol>
                <a:gridCol w="3520877">
                  <a:extLst>
                    <a:ext uri="{9D8B030D-6E8A-4147-A177-3AD203B41FA5}">
                      <a16:colId xmlns:a16="http://schemas.microsoft.com/office/drawing/2014/main" val="1624404869"/>
                    </a:ext>
                  </a:extLst>
                </a:gridCol>
                <a:gridCol w="448739">
                  <a:extLst>
                    <a:ext uri="{9D8B030D-6E8A-4147-A177-3AD203B41FA5}">
                      <a16:colId xmlns:a16="http://schemas.microsoft.com/office/drawing/2014/main" val="2178782984"/>
                    </a:ext>
                  </a:extLst>
                </a:gridCol>
                <a:gridCol w="448739">
                  <a:extLst>
                    <a:ext uri="{9D8B030D-6E8A-4147-A177-3AD203B41FA5}">
                      <a16:colId xmlns:a16="http://schemas.microsoft.com/office/drawing/2014/main" val="300635064"/>
                    </a:ext>
                  </a:extLst>
                </a:gridCol>
                <a:gridCol w="204852">
                  <a:extLst>
                    <a:ext uri="{9D8B030D-6E8A-4147-A177-3AD203B41FA5}">
                      <a16:colId xmlns:a16="http://schemas.microsoft.com/office/drawing/2014/main" val="1573169666"/>
                    </a:ext>
                  </a:extLst>
                </a:gridCol>
                <a:gridCol w="3520877">
                  <a:extLst>
                    <a:ext uri="{9D8B030D-6E8A-4147-A177-3AD203B41FA5}">
                      <a16:colId xmlns:a16="http://schemas.microsoft.com/office/drawing/2014/main" val="303702360"/>
                    </a:ext>
                  </a:extLst>
                </a:gridCol>
                <a:gridCol w="448739">
                  <a:extLst>
                    <a:ext uri="{9D8B030D-6E8A-4147-A177-3AD203B41FA5}">
                      <a16:colId xmlns:a16="http://schemas.microsoft.com/office/drawing/2014/main" val="3731451585"/>
                    </a:ext>
                  </a:extLst>
                </a:gridCol>
                <a:gridCol w="448739">
                  <a:extLst>
                    <a:ext uri="{9D8B030D-6E8A-4147-A177-3AD203B41FA5}">
                      <a16:colId xmlns:a16="http://schemas.microsoft.com/office/drawing/2014/main" val="3177399367"/>
                    </a:ext>
                  </a:extLst>
                </a:gridCol>
              </a:tblGrid>
              <a:tr h="224314">
                <a:tc>
                  <a:txBody>
                    <a:bodyPr/>
                    <a:lstStyle/>
                    <a:p>
                      <a:pPr algn="ctr"/>
                      <a:endParaRPr kumimoji="1" lang="ja-JP" altLang="en-US" sz="900" dirty="0">
                        <a:latin typeface="+mn-ea"/>
                        <a:ea typeface="+mn-ea"/>
                      </a:endParaRPr>
                    </a:p>
                  </a:txBody>
                  <a:tcPr marL="89726" marR="89726" marT="44863" marB="44863" anchor="ctr"/>
                </a:tc>
                <a:tc>
                  <a:txBody>
                    <a:bodyPr/>
                    <a:lstStyle/>
                    <a:p>
                      <a:pPr algn="ctr"/>
                      <a:r>
                        <a:rPr kumimoji="1" lang="ja-JP" altLang="en-US" sz="900" dirty="0">
                          <a:latin typeface="+mn-ea"/>
                          <a:ea typeface="+mn-ea"/>
                        </a:rPr>
                        <a:t>評価指標</a:t>
                      </a:r>
                    </a:p>
                  </a:txBody>
                  <a:tcPr marL="89726" marR="89726" marT="44863" marB="44863"/>
                </a:tc>
                <a:tc>
                  <a:txBody>
                    <a:bodyPr/>
                    <a:lstStyle/>
                    <a:p>
                      <a:pPr algn="ctr"/>
                      <a:r>
                        <a:rPr kumimoji="1" lang="ja-JP" altLang="en-US" sz="900" dirty="0">
                          <a:latin typeface="+mn-ea"/>
                          <a:ea typeface="+mn-ea"/>
                        </a:rPr>
                        <a:t>得点</a:t>
                      </a:r>
                    </a:p>
                  </a:txBody>
                  <a:tcPr marL="89726" marR="89726" marT="44863" marB="44863" anchor="ctr"/>
                </a:tc>
                <a:tc>
                  <a:txBody>
                    <a:bodyPr/>
                    <a:lstStyle/>
                    <a:p>
                      <a:pPr algn="ctr"/>
                      <a:r>
                        <a:rPr kumimoji="1" lang="ja-JP" altLang="en-US" sz="900" dirty="0">
                          <a:latin typeface="+mn-ea"/>
                          <a:ea typeface="+mn-ea"/>
                        </a:rPr>
                        <a:t>平均</a:t>
                      </a:r>
                    </a:p>
                  </a:txBody>
                  <a:tcPr marL="89726" marR="89726" marT="44863" marB="44863" anchor="ctr"/>
                </a:tc>
                <a:tc>
                  <a:txBody>
                    <a:bodyPr/>
                    <a:lstStyle/>
                    <a:p>
                      <a:pPr algn="ctr"/>
                      <a:endParaRPr kumimoji="1" lang="ja-JP" altLang="en-US" sz="900" dirty="0">
                        <a:latin typeface="+mn-ea"/>
                        <a:ea typeface="+mn-ea"/>
                      </a:endParaRPr>
                    </a:p>
                  </a:txBody>
                  <a:tcPr marL="89726" marR="89726" marT="44863" marB="44863"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900" dirty="0">
                          <a:latin typeface="+mn-ea"/>
                          <a:ea typeface="+mn-ea"/>
                        </a:rPr>
                        <a:t>評価指標</a:t>
                      </a:r>
                    </a:p>
                  </a:txBody>
                  <a:tcPr marL="89726" marR="89726" marT="44863" marB="44863" anchor="ctr"/>
                </a:tc>
                <a:tc>
                  <a:txBody>
                    <a:bodyPr/>
                    <a:lstStyle/>
                    <a:p>
                      <a:pPr algn="ctr"/>
                      <a:r>
                        <a:rPr kumimoji="1" lang="ja-JP" altLang="en-US" sz="900" dirty="0">
                          <a:latin typeface="+mn-ea"/>
                          <a:ea typeface="+mn-ea"/>
                        </a:rPr>
                        <a:t>得点</a:t>
                      </a:r>
                    </a:p>
                  </a:txBody>
                  <a:tcPr marL="89726" marR="89726" marT="44863" marB="44863" anchor="ctr"/>
                </a:tc>
                <a:tc>
                  <a:txBody>
                    <a:bodyPr/>
                    <a:lstStyle/>
                    <a:p>
                      <a:pPr algn="ctr"/>
                      <a:r>
                        <a:rPr kumimoji="1" lang="ja-JP" altLang="en-US" sz="900" dirty="0">
                          <a:latin typeface="+mn-ea"/>
                          <a:ea typeface="+mn-ea"/>
                        </a:rPr>
                        <a:t>平均</a:t>
                      </a:r>
                    </a:p>
                  </a:txBody>
                  <a:tcPr marL="89726" marR="89726" marT="44863" marB="44863" anchor="ctr"/>
                </a:tc>
                <a:extLst>
                  <a:ext uri="{0D108BD9-81ED-4DB2-BD59-A6C34878D82A}">
                    <a16:rowId xmlns:a16="http://schemas.microsoft.com/office/drawing/2014/main" val="2535473127"/>
                  </a:ext>
                </a:extLst>
              </a:tr>
              <a:tr h="224314">
                <a:tc gridSpan="8">
                  <a:txBody>
                    <a:bodyPr/>
                    <a:lstStyle/>
                    <a:p>
                      <a:r>
                        <a:rPr kumimoji="1" lang="ja-JP" altLang="en-US" sz="900" kern="1200" dirty="0">
                          <a:solidFill>
                            <a:schemeClr val="dk1"/>
                          </a:solidFill>
                          <a:effectLst/>
                          <a:latin typeface="+mn-ea"/>
                          <a:ea typeface="+mn-ea"/>
                          <a:cs typeface="+mn-cs"/>
                        </a:rPr>
                        <a:t>①</a:t>
                      </a:r>
                      <a:r>
                        <a:rPr kumimoji="1" lang="ja-JP" altLang="ja-JP" sz="900" kern="1200" dirty="0">
                          <a:solidFill>
                            <a:schemeClr val="dk1"/>
                          </a:solidFill>
                          <a:effectLst/>
                          <a:latin typeface="+mn-ea"/>
                          <a:ea typeface="+mn-ea"/>
                          <a:cs typeface="+mn-cs"/>
                        </a:rPr>
                        <a:t>自立支援、重度化防止等に向けた市町村の取組支援のため、リハビリテーション専門職等の人的支援を関係団体と連携して取り組んでいるか</a:t>
                      </a:r>
                    </a:p>
                  </a:txBody>
                  <a:tcPr marL="89726" marR="89726" marT="44863" marB="44863"/>
                </a:tc>
                <a:tc hMerge="1">
                  <a:txBody>
                    <a:bodyPr/>
                    <a:lstStyle/>
                    <a:p>
                      <a:pPr marL="0" marR="0" indent="0" algn="l" defTabSz="917509" rtl="0" eaLnBrk="1" fontAlgn="auto" latinLnBrk="0" hangingPunct="1">
                        <a:lnSpc>
                          <a:spcPct val="100000"/>
                        </a:lnSpc>
                        <a:spcBef>
                          <a:spcPts val="0"/>
                        </a:spcBef>
                        <a:spcAft>
                          <a:spcPts val="0"/>
                        </a:spcAft>
                        <a:buClrTx/>
                        <a:buSzTx/>
                        <a:buFontTx/>
                        <a:buNone/>
                        <a:tabLst/>
                        <a:defRPr/>
                      </a:pPr>
                      <a:endParaRPr kumimoji="1" lang="en-US" altLang="ja-JP" sz="1000" b="0" dirty="0">
                        <a:solidFill>
                          <a:schemeClr val="tx1"/>
                        </a:solidFill>
                      </a:endParaRPr>
                    </a:p>
                  </a:txBody>
                  <a:tcPr/>
                </a:tc>
                <a:tc hMerge="1">
                  <a:txBody>
                    <a:bodyPr/>
                    <a:lstStyle/>
                    <a:p>
                      <a:endParaRPr kumimoji="1" lang="ja-JP" altLang="en-US"/>
                    </a:p>
                  </a:txBody>
                  <a:tcPr/>
                </a:tc>
                <a:tc hMerge="1">
                  <a:txBody>
                    <a:bodyPr/>
                    <a:lstStyle/>
                    <a:p>
                      <a:pPr algn="ctr"/>
                      <a:endParaRPr kumimoji="1" lang="ja-JP" altLang="en-US" sz="1000" dirty="0">
                        <a:latin typeface="+mn-ea"/>
                        <a:ea typeface="+mn-ea"/>
                      </a:endParaRPr>
                    </a:p>
                  </a:txBody>
                  <a:tcPr anchor="ctr"/>
                </a:tc>
                <a:tc hMerge="1">
                  <a:txBody>
                    <a:bodyPr/>
                    <a:lstStyle/>
                    <a:p>
                      <a:pPr marL="0" marR="0" indent="0" algn="l" defTabSz="917509" rtl="0" eaLnBrk="1" fontAlgn="auto" latinLnBrk="0" hangingPunct="1">
                        <a:lnSpc>
                          <a:spcPct val="100000"/>
                        </a:lnSpc>
                        <a:spcBef>
                          <a:spcPts val="0"/>
                        </a:spcBef>
                        <a:spcAft>
                          <a:spcPts val="0"/>
                        </a:spcAft>
                        <a:buClrTx/>
                        <a:buSzTx/>
                        <a:buFontTx/>
                        <a:buNone/>
                        <a:tabLst/>
                        <a:defRPr/>
                      </a:pPr>
                      <a:endParaRPr lang="en-US" altLang="ja-JP" sz="1100" b="0" i="0" u="none" strike="noStrike" dirty="0">
                        <a:solidFill>
                          <a:schemeClr val="tx1"/>
                        </a:solidFill>
                        <a:effectLst/>
                        <a:latin typeface="ＭＳ Ｐゴシック"/>
                      </a:endParaRPr>
                    </a:p>
                  </a:txBody>
                  <a:tcPr/>
                </a:tc>
                <a:tc hMerge="1">
                  <a:txBody>
                    <a:bodyPr/>
                    <a:lstStyle/>
                    <a:p>
                      <a:pPr marL="0" marR="0" indent="0" algn="l" defTabSz="917509" rtl="0" eaLnBrk="1" fontAlgn="auto" latinLnBrk="0" hangingPunct="1">
                        <a:lnSpc>
                          <a:spcPct val="100000"/>
                        </a:lnSpc>
                        <a:spcBef>
                          <a:spcPts val="0"/>
                        </a:spcBef>
                        <a:spcAft>
                          <a:spcPts val="0"/>
                        </a:spcAft>
                        <a:buClrTx/>
                        <a:buSzTx/>
                        <a:buFontTx/>
                        <a:buNone/>
                        <a:tabLst/>
                        <a:defRPr/>
                      </a:pPr>
                      <a:endParaRPr lang="en-US" altLang="ja-JP" sz="1100" b="0" i="0" u="none" strike="noStrike" dirty="0">
                        <a:solidFill>
                          <a:schemeClr val="tx1"/>
                        </a:solidFill>
                        <a:effectLst/>
                        <a:latin typeface="ＭＳ Ｐゴシック"/>
                      </a:endParaRPr>
                    </a:p>
                  </a:txBody>
                  <a:tcPr/>
                </a:tc>
                <a:tc hMerge="1">
                  <a:txBody>
                    <a:bodyPr/>
                    <a:lstStyle/>
                    <a:p>
                      <a:pPr marL="0" marR="0" indent="0" algn="l" defTabSz="917509" rtl="0" eaLnBrk="1" fontAlgn="auto" latinLnBrk="0" hangingPunct="1">
                        <a:lnSpc>
                          <a:spcPct val="100000"/>
                        </a:lnSpc>
                        <a:spcBef>
                          <a:spcPts val="0"/>
                        </a:spcBef>
                        <a:spcAft>
                          <a:spcPts val="0"/>
                        </a:spcAft>
                        <a:buClrTx/>
                        <a:buSzTx/>
                        <a:buFontTx/>
                        <a:buNone/>
                        <a:tabLst/>
                        <a:defRPr/>
                      </a:pPr>
                      <a:endParaRPr lang="en-US" altLang="ja-JP" sz="1100" b="0" i="0" u="none" strike="noStrike" dirty="0">
                        <a:solidFill>
                          <a:schemeClr val="tx1"/>
                        </a:solidFill>
                        <a:effectLst/>
                        <a:latin typeface="ＭＳ Ｐゴシック"/>
                      </a:endParaRPr>
                    </a:p>
                  </a:txBody>
                  <a:tcPr/>
                </a:tc>
                <a:tc hMerge="1">
                  <a:txBody>
                    <a:bodyPr/>
                    <a:lstStyle/>
                    <a:p>
                      <a:pPr marL="0" marR="0" indent="0" algn="l" defTabSz="917509" rtl="0" eaLnBrk="1" fontAlgn="auto" latinLnBrk="0" hangingPunct="1">
                        <a:lnSpc>
                          <a:spcPct val="100000"/>
                        </a:lnSpc>
                        <a:spcBef>
                          <a:spcPts val="0"/>
                        </a:spcBef>
                        <a:spcAft>
                          <a:spcPts val="0"/>
                        </a:spcAft>
                        <a:buClrTx/>
                        <a:buSzTx/>
                        <a:buFontTx/>
                        <a:buNone/>
                        <a:tabLst/>
                        <a:defRPr/>
                      </a:pPr>
                      <a:endParaRPr lang="en-US" altLang="ja-JP" sz="1100" b="0" i="0" u="none" strike="noStrike" dirty="0">
                        <a:solidFill>
                          <a:schemeClr val="tx1"/>
                        </a:solidFill>
                        <a:effectLst/>
                        <a:latin typeface="ＭＳ Ｐゴシック"/>
                      </a:endParaRPr>
                    </a:p>
                  </a:txBody>
                  <a:tcPr/>
                </a:tc>
                <a:extLst>
                  <a:ext uri="{0D108BD9-81ED-4DB2-BD59-A6C34878D82A}">
                    <a16:rowId xmlns:a16="http://schemas.microsoft.com/office/drawing/2014/main" val="933404504"/>
                  </a:ext>
                </a:extLst>
              </a:tr>
              <a:tr h="358902">
                <a:tc>
                  <a:txBody>
                    <a:bodyPr/>
                    <a:lstStyle/>
                    <a:p>
                      <a:pPr algn="ctr"/>
                      <a:r>
                        <a:rPr kumimoji="1" lang="ja-JP" altLang="en-US" sz="900" dirty="0">
                          <a:latin typeface="+mn-ea"/>
                          <a:ea typeface="+mn-ea"/>
                        </a:rPr>
                        <a:t>ア</a:t>
                      </a:r>
                    </a:p>
                  </a:txBody>
                  <a:tcPr marL="89726" marR="89726" marT="44863" marB="44863" anchor="ctr"/>
                </a:tc>
                <a:tc>
                  <a:txBody>
                    <a:bodyPr/>
                    <a:lstStyle/>
                    <a:p>
                      <a:r>
                        <a:rPr kumimoji="1" lang="ja-JP" altLang="en-US" sz="900" kern="1200" dirty="0">
                          <a:solidFill>
                            <a:schemeClr val="dk1"/>
                          </a:solidFill>
                          <a:effectLst/>
                          <a:latin typeface="+mn-ea"/>
                          <a:ea typeface="+mn-ea"/>
                          <a:cs typeface="+mn-cs"/>
                        </a:rPr>
                        <a:t>　</a:t>
                      </a:r>
                      <a:r>
                        <a:rPr kumimoji="1" lang="ja-JP" altLang="ja-JP" sz="900" kern="1200" dirty="0">
                          <a:solidFill>
                            <a:schemeClr val="dk1"/>
                          </a:solidFill>
                          <a:effectLst/>
                          <a:latin typeface="+mn-ea"/>
                          <a:ea typeface="+mn-ea"/>
                          <a:cs typeface="+mn-cs"/>
                        </a:rPr>
                        <a:t>都道府県医師会等関係団体と連携し、市町村に対する地域リハビリテーション支援体制について協議会を設けている</a:t>
                      </a:r>
                      <a:r>
                        <a:rPr kumimoji="1" lang="ja-JP" altLang="en-US" sz="900" kern="1200" dirty="0">
                          <a:solidFill>
                            <a:schemeClr val="dk1"/>
                          </a:solidFill>
                          <a:effectLst/>
                          <a:latin typeface="+mn-ea"/>
                          <a:ea typeface="+mn-ea"/>
                          <a:cs typeface="+mn-cs"/>
                        </a:rPr>
                        <a:t>。</a:t>
                      </a:r>
                      <a:endParaRPr kumimoji="1" lang="ja-JP" altLang="ja-JP" sz="900" kern="1200" dirty="0">
                        <a:solidFill>
                          <a:schemeClr val="dk1"/>
                        </a:solidFill>
                        <a:effectLst/>
                        <a:latin typeface="+mn-ea"/>
                        <a:ea typeface="+mn-ea"/>
                        <a:cs typeface="+mn-cs"/>
                      </a:endParaRPr>
                    </a:p>
                  </a:txBody>
                  <a:tcPr marL="89726" marR="89726" marT="44863" marB="44863" anchor="ctr"/>
                </a:tc>
                <a:tc>
                  <a:txBody>
                    <a:bodyPr/>
                    <a:lstStyle/>
                    <a:p>
                      <a:pPr algn="ctr"/>
                      <a:r>
                        <a:rPr kumimoji="1" lang="en-US" altLang="ja-JP" sz="900" dirty="0">
                          <a:latin typeface="+mn-ea"/>
                          <a:ea typeface="+mn-ea"/>
                        </a:rPr>
                        <a:t>15</a:t>
                      </a:r>
                      <a:endParaRPr kumimoji="1" lang="ja-JP" altLang="en-US" sz="900" dirty="0">
                        <a:latin typeface="+mn-ea"/>
                        <a:ea typeface="+mn-ea"/>
                      </a:endParaRPr>
                    </a:p>
                  </a:txBody>
                  <a:tcPr marL="89726" marR="89726" marT="44863" marB="44863" anchor="ctr"/>
                </a:tc>
                <a:tc>
                  <a:txBody>
                    <a:bodyPr/>
                    <a:lstStyle/>
                    <a:p>
                      <a:pPr algn="ctr"/>
                      <a:r>
                        <a:rPr kumimoji="1" lang="en-US" altLang="ja-JP" sz="900" dirty="0">
                          <a:latin typeface="+mn-ea"/>
                          <a:ea typeface="+mn-ea"/>
                        </a:rPr>
                        <a:t>11.5</a:t>
                      </a:r>
                      <a:endParaRPr kumimoji="1" lang="ja-JP" altLang="en-US" sz="900" dirty="0">
                        <a:latin typeface="+mn-ea"/>
                        <a:ea typeface="+mn-ea"/>
                      </a:endParaRPr>
                    </a:p>
                  </a:txBody>
                  <a:tcPr marL="89726" marR="89726" marT="44863" marB="44863" anchor="ctr"/>
                </a:tc>
                <a:tc>
                  <a:txBody>
                    <a:bodyPr/>
                    <a:lstStyle/>
                    <a:p>
                      <a:pPr algn="ctr"/>
                      <a:r>
                        <a:rPr kumimoji="1" lang="ja-JP" altLang="en-US" sz="900" dirty="0">
                          <a:latin typeface="+mn-ea"/>
                          <a:ea typeface="+mn-ea"/>
                        </a:rPr>
                        <a:t>オ</a:t>
                      </a:r>
                      <a:endParaRPr kumimoji="1" lang="en-US" altLang="ja-JP" sz="900" dirty="0">
                        <a:latin typeface="+mn-ea"/>
                        <a:ea typeface="+mn-ea"/>
                      </a:endParaRPr>
                    </a:p>
                  </a:txBody>
                  <a:tcPr marL="89726" marR="89726" marT="44863" marB="44863" anchor="ctr"/>
                </a:tc>
                <a:tc>
                  <a:txBody>
                    <a:bodyPr/>
                    <a:lstStyle/>
                    <a:p>
                      <a:r>
                        <a:rPr kumimoji="1" lang="ja-JP" altLang="en-US" sz="900" kern="1200" dirty="0">
                          <a:solidFill>
                            <a:schemeClr val="dk1"/>
                          </a:solidFill>
                          <a:effectLst/>
                          <a:latin typeface="+mn-ea"/>
                          <a:ea typeface="+mn-ea"/>
                          <a:cs typeface="+mn-cs"/>
                        </a:rPr>
                        <a:t>　</a:t>
                      </a:r>
                      <a:r>
                        <a:rPr kumimoji="1" lang="ja-JP" altLang="ja-JP" sz="900" kern="1200" dirty="0">
                          <a:solidFill>
                            <a:schemeClr val="dk1"/>
                          </a:solidFill>
                          <a:effectLst/>
                          <a:latin typeface="+mn-ea"/>
                          <a:ea typeface="+mn-ea"/>
                          <a:cs typeface="+mn-cs"/>
                        </a:rPr>
                        <a:t>リハビリテーション専門職等に対して、派遣に際して必要となる知識に関する研修会を実施している</a:t>
                      </a:r>
                      <a:r>
                        <a:rPr kumimoji="1" lang="ja-JP" altLang="en-US" sz="900" kern="1200" dirty="0">
                          <a:solidFill>
                            <a:schemeClr val="dk1"/>
                          </a:solidFill>
                          <a:effectLst/>
                          <a:latin typeface="+mn-ea"/>
                          <a:ea typeface="+mn-ea"/>
                          <a:cs typeface="+mn-cs"/>
                        </a:rPr>
                        <a:t>。</a:t>
                      </a:r>
                      <a:endParaRPr kumimoji="1" lang="ja-JP" altLang="ja-JP" sz="900" kern="1200" dirty="0">
                        <a:solidFill>
                          <a:schemeClr val="dk1"/>
                        </a:solidFill>
                        <a:effectLst/>
                        <a:latin typeface="+mn-ea"/>
                        <a:ea typeface="+mn-ea"/>
                        <a:cs typeface="+mn-cs"/>
                      </a:endParaRPr>
                    </a:p>
                  </a:txBody>
                  <a:tcPr marL="89726" marR="89726" marT="44863" marB="44863" anchor="ctr"/>
                </a:tc>
                <a:tc>
                  <a:txBody>
                    <a:bodyPr/>
                    <a:lstStyle/>
                    <a:p>
                      <a:pPr algn="ctr"/>
                      <a:r>
                        <a:rPr kumimoji="1" lang="en-US" altLang="ja-JP" sz="900" dirty="0">
                          <a:solidFill>
                            <a:schemeClr val="tx1"/>
                          </a:solidFill>
                          <a:latin typeface="+mn-ea"/>
                          <a:ea typeface="+mn-ea"/>
                        </a:rPr>
                        <a:t>10</a:t>
                      </a:r>
                      <a:endParaRPr kumimoji="1" lang="ja-JP" altLang="en-US" sz="900" dirty="0">
                        <a:solidFill>
                          <a:schemeClr val="tx1"/>
                        </a:solidFill>
                        <a:latin typeface="+mn-ea"/>
                        <a:ea typeface="+mn-ea"/>
                      </a:endParaRPr>
                    </a:p>
                  </a:txBody>
                  <a:tcPr marL="89726" marR="89726" marT="44863" marB="44863" anchor="ctr"/>
                </a:tc>
                <a:tc>
                  <a:txBody>
                    <a:bodyPr/>
                    <a:lstStyle/>
                    <a:p>
                      <a:pPr algn="ctr"/>
                      <a:r>
                        <a:rPr kumimoji="1" lang="en-US" altLang="ja-JP" sz="900" dirty="0">
                          <a:solidFill>
                            <a:schemeClr val="tx1"/>
                          </a:solidFill>
                          <a:latin typeface="+mn-ea"/>
                          <a:ea typeface="+mn-ea"/>
                        </a:rPr>
                        <a:t>10.0</a:t>
                      </a:r>
                      <a:endParaRPr kumimoji="1" lang="ja-JP" altLang="en-US" sz="900" dirty="0">
                        <a:solidFill>
                          <a:schemeClr val="tx1"/>
                        </a:solidFill>
                        <a:latin typeface="+mn-ea"/>
                        <a:ea typeface="+mn-ea"/>
                      </a:endParaRPr>
                    </a:p>
                  </a:txBody>
                  <a:tcPr marL="89726" marR="89726" marT="44863" marB="44863" anchor="ctr"/>
                </a:tc>
                <a:extLst>
                  <a:ext uri="{0D108BD9-81ED-4DB2-BD59-A6C34878D82A}">
                    <a16:rowId xmlns:a16="http://schemas.microsoft.com/office/drawing/2014/main" val="399234344"/>
                  </a:ext>
                </a:extLst>
              </a:tr>
              <a:tr h="358902">
                <a:tc>
                  <a:txBody>
                    <a:bodyPr/>
                    <a:lstStyle/>
                    <a:p>
                      <a:pPr algn="ctr"/>
                      <a:r>
                        <a:rPr kumimoji="1" lang="ja-JP" altLang="en-US" sz="900" dirty="0">
                          <a:latin typeface="+mn-ea"/>
                          <a:ea typeface="+mn-ea"/>
                        </a:rPr>
                        <a:t>イ</a:t>
                      </a:r>
                    </a:p>
                  </a:txBody>
                  <a:tcPr marL="89726" marR="89726" marT="44863" marB="44863" anchor="ctr"/>
                </a:tc>
                <a:tc>
                  <a:txBody>
                    <a:bodyPr/>
                    <a:lstStyle/>
                    <a:p>
                      <a:r>
                        <a:rPr kumimoji="1" lang="ja-JP" altLang="en-US" sz="900" kern="1200" dirty="0">
                          <a:solidFill>
                            <a:schemeClr val="dk1"/>
                          </a:solidFill>
                          <a:effectLst/>
                          <a:latin typeface="+mn-ea"/>
                          <a:ea typeface="+mn-ea"/>
                          <a:cs typeface="+mn-cs"/>
                        </a:rPr>
                        <a:t>　</a:t>
                      </a:r>
                      <a:r>
                        <a:rPr kumimoji="1" lang="ja-JP" altLang="ja-JP" sz="900" kern="1200" dirty="0">
                          <a:solidFill>
                            <a:schemeClr val="dk1"/>
                          </a:solidFill>
                          <a:effectLst/>
                          <a:latin typeface="+mn-ea"/>
                          <a:ea typeface="+mn-ea"/>
                          <a:cs typeface="+mn-cs"/>
                        </a:rPr>
                        <a:t>都道府県医師会等関係団体と協議し、リハビリテーション専門職等の派遣に関するルールを作成し、派遣調整をする機関を設置している</a:t>
                      </a:r>
                      <a:r>
                        <a:rPr kumimoji="1" lang="ja-JP" altLang="en-US" sz="900" kern="1200" dirty="0">
                          <a:solidFill>
                            <a:schemeClr val="dk1"/>
                          </a:solidFill>
                          <a:effectLst/>
                          <a:latin typeface="+mn-ea"/>
                          <a:ea typeface="+mn-ea"/>
                          <a:cs typeface="+mn-cs"/>
                        </a:rPr>
                        <a:t>。</a:t>
                      </a:r>
                      <a:endParaRPr kumimoji="1" lang="ja-JP" altLang="ja-JP" sz="900" kern="1200" dirty="0">
                        <a:solidFill>
                          <a:schemeClr val="dk1"/>
                        </a:solidFill>
                        <a:effectLst/>
                        <a:latin typeface="+mn-ea"/>
                        <a:ea typeface="+mn-ea"/>
                        <a:cs typeface="+mn-cs"/>
                      </a:endParaRPr>
                    </a:p>
                  </a:txBody>
                  <a:tcPr marL="89726" marR="89726" marT="44863" marB="44863" anchor="ctr"/>
                </a:tc>
                <a:tc>
                  <a:txBody>
                    <a:bodyPr/>
                    <a:lstStyle/>
                    <a:p>
                      <a:pPr algn="ctr"/>
                      <a:r>
                        <a:rPr kumimoji="1" lang="en-US" altLang="ja-JP" sz="900" dirty="0">
                          <a:latin typeface="+mn-ea"/>
                          <a:ea typeface="+mn-ea"/>
                        </a:rPr>
                        <a:t>15</a:t>
                      </a:r>
                      <a:endParaRPr kumimoji="1" lang="ja-JP" altLang="en-US" sz="900" dirty="0">
                        <a:latin typeface="+mn-ea"/>
                        <a:ea typeface="+mn-ea"/>
                      </a:endParaRPr>
                    </a:p>
                  </a:txBody>
                  <a:tcPr marL="89726" marR="89726" marT="44863" marB="44863" anchor="ctr"/>
                </a:tc>
                <a:tc>
                  <a:txBody>
                    <a:bodyPr/>
                    <a:lstStyle/>
                    <a:p>
                      <a:pPr algn="ctr"/>
                      <a:r>
                        <a:rPr kumimoji="1" lang="en-US" altLang="ja-JP" sz="900" dirty="0">
                          <a:latin typeface="+mn-ea"/>
                          <a:ea typeface="+mn-ea"/>
                        </a:rPr>
                        <a:t>14.4</a:t>
                      </a:r>
                    </a:p>
                  </a:txBody>
                  <a:tcPr marL="89726" marR="89726" marT="44863" marB="44863" anchor="ctr"/>
                </a:tc>
                <a:tc>
                  <a:txBody>
                    <a:bodyPr/>
                    <a:lstStyle/>
                    <a:p>
                      <a:pPr algn="ctr"/>
                      <a:r>
                        <a:rPr kumimoji="1" lang="ja-JP" altLang="en-US" sz="900" dirty="0">
                          <a:latin typeface="+mn-ea"/>
                          <a:ea typeface="+mn-ea"/>
                        </a:rPr>
                        <a:t>カ</a:t>
                      </a:r>
                    </a:p>
                  </a:txBody>
                  <a:tcPr marL="89726" marR="89726" marT="44863" marB="44863" anchor="ctr"/>
                </a:tc>
                <a:tc>
                  <a:txBody>
                    <a:bodyPr/>
                    <a:lstStyle/>
                    <a:p>
                      <a:r>
                        <a:rPr kumimoji="1" lang="ja-JP" altLang="en-US" sz="900" kern="1200" dirty="0">
                          <a:solidFill>
                            <a:schemeClr val="dk1"/>
                          </a:solidFill>
                          <a:effectLst/>
                          <a:latin typeface="+mn-ea"/>
                          <a:ea typeface="+mn-ea"/>
                          <a:cs typeface="+mn-cs"/>
                        </a:rPr>
                        <a:t>　オの研修会に災害時の対応に係る内容を含めている。　</a:t>
                      </a:r>
                      <a:endParaRPr kumimoji="1" lang="ja-JP" altLang="ja-JP" sz="900" kern="1200" dirty="0">
                        <a:solidFill>
                          <a:schemeClr val="dk1"/>
                        </a:solidFill>
                        <a:effectLst/>
                        <a:latin typeface="+mn-ea"/>
                        <a:ea typeface="+mn-ea"/>
                        <a:cs typeface="+mn-cs"/>
                      </a:endParaRPr>
                    </a:p>
                  </a:txBody>
                  <a:tcPr marL="89726" marR="89726" marT="44863" marB="44863" anchor="ctr"/>
                </a:tc>
                <a:tc>
                  <a:txBody>
                    <a:bodyPr/>
                    <a:lstStyle/>
                    <a:p>
                      <a:pPr algn="ctr"/>
                      <a:r>
                        <a:rPr kumimoji="1" lang="en-US" altLang="ja-JP" sz="900" dirty="0">
                          <a:solidFill>
                            <a:schemeClr val="tx1"/>
                          </a:solidFill>
                          <a:latin typeface="+mn-ea"/>
                          <a:ea typeface="+mn-ea"/>
                        </a:rPr>
                        <a:t>10</a:t>
                      </a:r>
                    </a:p>
                  </a:txBody>
                  <a:tcPr marL="89726" marR="89726" marT="44863" marB="44863" anchor="ctr"/>
                </a:tc>
                <a:tc>
                  <a:txBody>
                    <a:bodyPr/>
                    <a:lstStyle/>
                    <a:p>
                      <a:pPr algn="ctr"/>
                      <a:r>
                        <a:rPr kumimoji="1" lang="en-US" altLang="ja-JP" sz="900" dirty="0">
                          <a:solidFill>
                            <a:schemeClr val="tx1"/>
                          </a:solidFill>
                          <a:latin typeface="+mn-ea"/>
                          <a:ea typeface="+mn-ea"/>
                        </a:rPr>
                        <a:t>3.6</a:t>
                      </a:r>
                    </a:p>
                  </a:txBody>
                  <a:tcPr marL="89726" marR="89726" marT="44863" marB="44863" anchor="ctr"/>
                </a:tc>
                <a:extLst>
                  <a:ext uri="{0D108BD9-81ED-4DB2-BD59-A6C34878D82A}">
                    <a16:rowId xmlns:a16="http://schemas.microsoft.com/office/drawing/2014/main" val="4219815525"/>
                  </a:ext>
                </a:extLst>
              </a:tr>
              <a:tr h="358902">
                <a:tc>
                  <a:txBody>
                    <a:bodyPr/>
                    <a:lstStyle/>
                    <a:p>
                      <a:pPr algn="ctr"/>
                      <a:r>
                        <a:rPr kumimoji="1" lang="ja-JP" altLang="en-US" sz="900" dirty="0">
                          <a:latin typeface="+mn-ea"/>
                          <a:ea typeface="+mn-ea"/>
                        </a:rPr>
                        <a:t>ウ</a:t>
                      </a:r>
                    </a:p>
                  </a:txBody>
                  <a:tcPr marL="89726" marR="89726" marT="44863" marB="44863" anchor="ctr"/>
                </a:tc>
                <a:tc>
                  <a:txBody>
                    <a:bodyPr/>
                    <a:lstStyle/>
                    <a:p>
                      <a:r>
                        <a:rPr kumimoji="1" lang="ja-JP" altLang="en-US" sz="900" kern="1200" dirty="0">
                          <a:solidFill>
                            <a:schemeClr val="dk1"/>
                          </a:solidFill>
                          <a:effectLst/>
                          <a:latin typeface="+mn-ea"/>
                          <a:ea typeface="+mn-ea"/>
                          <a:cs typeface="+mn-cs"/>
                        </a:rPr>
                        <a:t>　</a:t>
                      </a:r>
                      <a:r>
                        <a:rPr kumimoji="1" lang="ja-JP" altLang="ja-JP" sz="900" kern="1200" dirty="0">
                          <a:solidFill>
                            <a:schemeClr val="dk1"/>
                          </a:solidFill>
                          <a:effectLst/>
                          <a:latin typeface="+mn-ea"/>
                          <a:ea typeface="+mn-ea"/>
                          <a:cs typeface="+mn-cs"/>
                        </a:rPr>
                        <a:t>リハビリテーション専門職等を派遣する医療機関等を確保している</a:t>
                      </a:r>
                      <a:r>
                        <a:rPr kumimoji="1" lang="ja-JP" altLang="en-US" sz="900" kern="1200" dirty="0">
                          <a:solidFill>
                            <a:schemeClr val="dk1"/>
                          </a:solidFill>
                          <a:effectLst/>
                          <a:latin typeface="+mn-ea"/>
                          <a:ea typeface="+mn-ea"/>
                          <a:cs typeface="+mn-cs"/>
                        </a:rPr>
                        <a:t>。</a:t>
                      </a:r>
                      <a:endParaRPr kumimoji="1" lang="ja-JP" altLang="ja-JP" sz="900" kern="1200" dirty="0">
                        <a:solidFill>
                          <a:schemeClr val="dk1"/>
                        </a:solidFill>
                        <a:effectLst/>
                        <a:latin typeface="+mn-ea"/>
                        <a:ea typeface="+mn-ea"/>
                        <a:cs typeface="+mn-cs"/>
                      </a:endParaRPr>
                    </a:p>
                  </a:txBody>
                  <a:tcPr marL="89726" marR="89726" marT="44863" marB="44863" anchor="ctr"/>
                </a:tc>
                <a:tc>
                  <a:txBody>
                    <a:bodyPr/>
                    <a:lstStyle/>
                    <a:p>
                      <a:pPr algn="ctr"/>
                      <a:r>
                        <a:rPr kumimoji="1" lang="en-US" altLang="ja-JP" sz="900" dirty="0">
                          <a:latin typeface="+mn-ea"/>
                          <a:ea typeface="+mn-ea"/>
                        </a:rPr>
                        <a:t>15</a:t>
                      </a:r>
                      <a:endParaRPr kumimoji="1" lang="ja-JP" altLang="en-US" sz="900" dirty="0">
                        <a:latin typeface="+mn-ea"/>
                        <a:ea typeface="+mn-ea"/>
                      </a:endParaRPr>
                    </a:p>
                  </a:txBody>
                  <a:tcPr marL="89726" marR="89726" marT="44863" marB="44863" anchor="ctr"/>
                </a:tc>
                <a:tc>
                  <a:txBody>
                    <a:bodyPr/>
                    <a:lstStyle/>
                    <a:p>
                      <a:pPr algn="ctr"/>
                      <a:r>
                        <a:rPr kumimoji="1" lang="en-US" altLang="ja-JP" sz="900" dirty="0">
                          <a:latin typeface="+mn-ea"/>
                          <a:ea typeface="+mn-ea"/>
                        </a:rPr>
                        <a:t>13.4</a:t>
                      </a:r>
                      <a:endParaRPr kumimoji="1" lang="ja-JP" altLang="en-US" sz="900" dirty="0">
                        <a:latin typeface="+mn-ea"/>
                        <a:ea typeface="+mn-ea"/>
                      </a:endParaRPr>
                    </a:p>
                  </a:txBody>
                  <a:tcPr marL="89726" marR="89726" marT="44863" marB="44863" anchor="ctr"/>
                </a:tc>
                <a:tc>
                  <a:txBody>
                    <a:bodyPr/>
                    <a:lstStyle/>
                    <a:p>
                      <a:pPr algn="ctr"/>
                      <a:r>
                        <a:rPr kumimoji="1" lang="ja-JP" altLang="en-US" sz="900" dirty="0">
                          <a:latin typeface="+mn-ea"/>
                          <a:ea typeface="+mn-ea"/>
                        </a:rPr>
                        <a:t>キ</a:t>
                      </a:r>
                    </a:p>
                  </a:txBody>
                  <a:tcPr marL="89726" marR="89726" marT="44863" marB="44863" anchor="ctr"/>
                </a:tc>
                <a:tc>
                  <a:txBody>
                    <a:bodyPr/>
                    <a:lstStyle/>
                    <a:p>
                      <a:r>
                        <a:rPr kumimoji="1" lang="ja-JP" altLang="en-US" sz="900" kern="1200" dirty="0">
                          <a:solidFill>
                            <a:schemeClr val="dk1"/>
                          </a:solidFill>
                          <a:effectLst/>
                          <a:latin typeface="+mn-ea"/>
                          <a:ea typeface="+mn-ea"/>
                          <a:cs typeface="+mn-cs"/>
                        </a:rPr>
                        <a:t>　</a:t>
                      </a:r>
                      <a:r>
                        <a:rPr kumimoji="1" lang="ja-JP" altLang="ja-JP" sz="900" kern="1200" dirty="0">
                          <a:solidFill>
                            <a:schemeClr val="dk1"/>
                          </a:solidFill>
                          <a:effectLst/>
                          <a:latin typeface="+mn-ea"/>
                          <a:ea typeface="+mn-ea"/>
                          <a:cs typeface="+mn-cs"/>
                        </a:rPr>
                        <a:t>市町村に対して、リハビリテーション専門職等の派遣にかかる体制や活用方法について周知している</a:t>
                      </a:r>
                      <a:r>
                        <a:rPr kumimoji="1" lang="ja-JP" altLang="en-US" sz="900" kern="1200" dirty="0">
                          <a:solidFill>
                            <a:schemeClr val="dk1"/>
                          </a:solidFill>
                          <a:effectLst/>
                          <a:latin typeface="+mn-ea"/>
                          <a:ea typeface="+mn-ea"/>
                          <a:cs typeface="+mn-cs"/>
                        </a:rPr>
                        <a:t>。</a:t>
                      </a:r>
                      <a:endParaRPr kumimoji="1" lang="ja-JP" altLang="ja-JP" sz="900" kern="1200" dirty="0">
                        <a:solidFill>
                          <a:schemeClr val="dk1"/>
                        </a:solidFill>
                        <a:effectLst/>
                        <a:latin typeface="+mn-ea"/>
                        <a:ea typeface="+mn-ea"/>
                        <a:cs typeface="+mn-cs"/>
                      </a:endParaRPr>
                    </a:p>
                  </a:txBody>
                  <a:tcPr marL="89726" marR="89726" marT="44863" marB="44863" anchor="ctr"/>
                </a:tc>
                <a:tc>
                  <a:txBody>
                    <a:bodyPr/>
                    <a:lstStyle/>
                    <a:p>
                      <a:pPr algn="ctr"/>
                      <a:r>
                        <a:rPr kumimoji="1" lang="en-US" altLang="ja-JP" sz="900" dirty="0">
                          <a:solidFill>
                            <a:schemeClr val="tx1"/>
                          </a:solidFill>
                          <a:latin typeface="+mn-ea"/>
                          <a:ea typeface="+mn-ea"/>
                        </a:rPr>
                        <a:t>10</a:t>
                      </a:r>
                    </a:p>
                  </a:txBody>
                  <a:tcPr marL="89726" marR="89726" marT="44863" marB="44863" anchor="ctr"/>
                </a:tc>
                <a:tc>
                  <a:txBody>
                    <a:bodyPr/>
                    <a:lstStyle/>
                    <a:p>
                      <a:pPr algn="ctr"/>
                      <a:r>
                        <a:rPr kumimoji="1" lang="en-US" altLang="ja-JP" sz="900" dirty="0">
                          <a:solidFill>
                            <a:schemeClr val="tx1"/>
                          </a:solidFill>
                          <a:latin typeface="+mn-ea"/>
                          <a:ea typeface="+mn-ea"/>
                        </a:rPr>
                        <a:t>9.8</a:t>
                      </a:r>
                    </a:p>
                  </a:txBody>
                  <a:tcPr marL="89726" marR="89726" marT="44863" marB="44863" anchor="ctr"/>
                </a:tc>
                <a:extLst>
                  <a:ext uri="{0D108BD9-81ED-4DB2-BD59-A6C34878D82A}">
                    <a16:rowId xmlns:a16="http://schemas.microsoft.com/office/drawing/2014/main" val="1201803747"/>
                  </a:ext>
                </a:extLst>
              </a:tr>
              <a:tr h="358902">
                <a:tc>
                  <a:txBody>
                    <a:bodyPr/>
                    <a:lstStyle/>
                    <a:p>
                      <a:pPr algn="ctr"/>
                      <a:r>
                        <a:rPr kumimoji="1" lang="ja-JP" altLang="en-US" sz="900" dirty="0">
                          <a:latin typeface="+mn-ea"/>
                          <a:ea typeface="+mn-ea"/>
                        </a:rPr>
                        <a:t>エ</a:t>
                      </a:r>
                    </a:p>
                  </a:txBody>
                  <a:tcPr marL="89726" marR="89726" marT="44863" marB="44863" anchor="ctr"/>
                </a:tc>
                <a:tc>
                  <a:txBody>
                    <a:bodyPr/>
                    <a:lstStyle/>
                    <a:p>
                      <a:r>
                        <a:rPr kumimoji="1" lang="ja-JP" altLang="en-US" sz="900" kern="1200" dirty="0">
                          <a:solidFill>
                            <a:schemeClr val="dk1"/>
                          </a:solidFill>
                          <a:effectLst/>
                          <a:latin typeface="+mn-ea"/>
                          <a:ea typeface="+mn-ea"/>
                          <a:cs typeface="+mn-cs"/>
                        </a:rPr>
                        <a:t>　</a:t>
                      </a:r>
                      <a:r>
                        <a:rPr kumimoji="1" lang="ja-JP" altLang="ja-JP" sz="900" kern="1200" dirty="0">
                          <a:solidFill>
                            <a:schemeClr val="dk1"/>
                          </a:solidFill>
                          <a:effectLst/>
                          <a:latin typeface="+mn-ea"/>
                          <a:ea typeface="+mn-ea"/>
                          <a:cs typeface="+mn-cs"/>
                        </a:rPr>
                        <a:t>市町村に対して、派遣に際して必要となる知識に関する研修会を実施している</a:t>
                      </a:r>
                      <a:r>
                        <a:rPr kumimoji="1" lang="ja-JP" altLang="en-US" sz="900" kern="1200" dirty="0">
                          <a:solidFill>
                            <a:schemeClr val="dk1"/>
                          </a:solidFill>
                          <a:effectLst/>
                          <a:latin typeface="+mn-ea"/>
                          <a:ea typeface="+mn-ea"/>
                          <a:cs typeface="+mn-cs"/>
                        </a:rPr>
                        <a:t>。</a:t>
                      </a:r>
                      <a:endParaRPr kumimoji="1" lang="ja-JP" altLang="ja-JP" sz="900" kern="1200" dirty="0">
                        <a:solidFill>
                          <a:schemeClr val="dk1"/>
                        </a:solidFill>
                        <a:effectLst/>
                        <a:latin typeface="+mn-ea"/>
                        <a:ea typeface="+mn-ea"/>
                        <a:cs typeface="+mn-cs"/>
                      </a:endParaRPr>
                    </a:p>
                  </a:txBody>
                  <a:tcPr marL="89726" marR="89726" marT="44863" marB="44863" anchor="ctr"/>
                </a:tc>
                <a:tc>
                  <a:txBody>
                    <a:bodyPr/>
                    <a:lstStyle/>
                    <a:p>
                      <a:pPr algn="ctr"/>
                      <a:r>
                        <a:rPr kumimoji="1" lang="en-US" altLang="ja-JP" sz="900" dirty="0">
                          <a:latin typeface="+mn-ea"/>
                          <a:ea typeface="+mn-ea"/>
                        </a:rPr>
                        <a:t>15</a:t>
                      </a:r>
                      <a:endParaRPr kumimoji="1" lang="ja-JP" altLang="en-US" sz="900" dirty="0">
                        <a:latin typeface="+mn-ea"/>
                        <a:ea typeface="+mn-ea"/>
                      </a:endParaRPr>
                    </a:p>
                  </a:txBody>
                  <a:tcPr marL="89726" marR="89726" marT="44863" marB="44863" anchor="ctr"/>
                </a:tc>
                <a:tc>
                  <a:txBody>
                    <a:bodyPr/>
                    <a:lstStyle/>
                    <a:p>
                      <a:pPr algn="ctr"/>
                      <a:r>
                        <a:rPr kumimoji="1" lang="en-US" altLang="ja-JP" sz="900" dirty="0">
                          <a:latin typeface="+mn-ea"/>
                          <a:ea typeface="+mn-ea"/>
                        </a:rPr>
                        <a:t>14.4</a:t>
                      </a:r>
                      <a:endParaRPr kumimoji="1" lang="ja-JP" altLang="en-US" sz="900" dirty="0">
                        <a:latin typeface="+mn-ea"/>
                        <a:ea typeface="+mn-ea"/>
                      </a:endParaRPr>
                    </a:p>
                  </a:txBody>
                  <a:tcPr marL="89726" marR="89726" marT="44863" marB="44863" anchor="ctr"/>
                </a:tc>
                <a:tc>
                  <a:txBody>
                    <a:bodyPr/>
                    <a:lstStyle/>
                    <a:p>
                      <a:pPr algn="ctr"/>
                      <a:r>
                        <a:rPr kumimoji="1" lang="ja-JP" altLang="en-US" sz="900" dirty="0">
                          <a:latin typeface="+mn-ea"/>
                          <a:ea typeface="+mn-ea"/>
                        </a:rPr>
                        <a:t>ク</a:t>
                      </a:r>
                    </a:p>
                  </a:txBody>
                  <a:tcPr marL="89726" marR="89726" marT="44863" marB="44863" anchor="ctr"/>
                </a:tc>
                <a:tc>
                  <a:txBody>
                    <a:bodyPr/>
                    <a:lstStyle/>
                    <a:p>
                      <a:r>
                        <a:rPr kumimoji="1" lang="ja-JP" altLang="en-US" sz="900" kern="1200" dirty="0">
                          <a:solidFill>
                            <a:schemeClr val="dk1"/>
                          </a:solidFill>
                          <a:effectLst/>
                          <a:latin typeface="+mn-ea"/>
                          <a:ea typeface="+mn-ea"/>
                          <a:cs typeface="+mn-cs"/>
                        </a:rPr>
                        <a:t>　</a:t>
                      </a:r>
                      <a:r>
                        <a:rPr kumimoji="1" lang="ja-JP" altLang="ja-JP" sz="900" kern="1200" dirty="0">
                          <a:solidFill>
                            <a:schemeClr val="dk1"/>
                          </a:solidFill>
                          <a:effectLst/>
                          <a:latin typeface="+mn-ea"/>
                          <a:ea typeface="+mn-ea"/>
                          <a:cs typeface="+mn-cs"/>
                        </a:rPr>
                        <a:t>リハビリテーション専門職等を地域ケア会議や通いの場等に派遣している実績がある</a:t>
                      </a:r>
                      <a:r>
                        <a:rPr kumimoji="1" lang="ja-JP" altLang="en-US" sz="900" kern="1200" dirty="0">
                          <a:solidFill>
                            <a:schemeClr val="dk1"/>
                          </a:solidFill>
                          <a:effectLst/>
                          <a:latin typeface="+mn-ea"/>
                          <a:ea typeface="+mn-ea"/>
                          <a:cs typeface="+mn-cs"/>
                        </a:rPr>
                        <a:t>。</a:t>
                      </a:r>
                      <a:endParaRPr kumimoji="1" lang="ja-JP" altLang="ja-JP" sz="900" kern="1200" dirty="0">
                        <a:solidFill>
                          <a:schemeClr val="dk1"/>
                        </a:solidFill>
                        <a:effectLst/>
                        <a:latin typeface="+mn-ea"/>
                        <a:ea typeface="+mn-ea"/>
                        <a:cs typeface="+mn-cs"/>
                      </a:endParaRPr>
                    </a:p>
                  </a:txBody>
                  <a:tcPr marL="89726" marR="89726" marT="44863" marB="44863" anchor="ctr"/>
                </a:tc>
                <a:tc>
                  <a:txBody>
                    <a:bodyPr/>
                    <a:lstStyle/>
                    <a:p>
                      <a:pPr algn="ctr"/>
                      <a:r>
                        <a:rPr kumimoji="1" lang="en-US" altLang="ja-JP" sz="900" dirty="0">
                          <a:solidFill>
                            <a:schemeClr val="tx1"/>
                          </a:solidFill>
                          <a:latin typeface="+mn-ea"/>
                          <a:ea typeface="+mn-ea"/>
                        </a:rPr>
                        <a:t>10</a:t>
                      </a:r>
                      <a:endParaRPr kumimoji="1" lang="ja-JP" altLang="en-US" sz="900" dirty="0">
                        <a:solidFill>
                          <a:schemeClr val="tx1"/>
                        </a:solidFill>
                        <a:latin typeface="+mn-ea"/>
                        <a:ea typeface="+mn-ea"/>
                      </a:endParaRPr>
                    </a:p>
                  </a:txBody>
                  <a:tcPr marL="89726" marR="89726" marT="44863" marB="44863" anchor="ctr"/>
                </a:tc>
                <a:tc>
                  <a:txBody>
                    <a:bodyPr/>
                    <a:lstStyle/>
                    <a:p>
                      <a:pPr algn="ctr"/>
                      <a:r>
                        <a:rPr kumimoji="1" lang="en-US" altLang="ja-JP" sz="900" dirty="0">
                          <a:solidFill>
                            <a:schemeClr val="tx1"/>
                          </a:solidFill>
                          <a:latin typeface="+mn-ea"/>
                          <a:ea typeface="+mn-ea"/>
                        </a:rPr>
                        <a:t>10.0</a:t>
                      </a:r>
                      <a:endParaRPr kumimoji="1" lang="ja-JP" altLang="en-US" sz="900" dirty="0">
                        <a:solidFill>
                          <a:schemeClr val="tx1"/>
                        </a:solidFill>
                        <a:latin typeface="+mn-ea"/>
                        <a:ea typeface="+mn-ea"/>
                      </a:endParaRPr>
                    </a:p>
                  </a:txBody>
                  <a:tcPr marL="89726" marR="89726" marT="44863" marB="44863" anchor="ctr"/>
                </a:tc>
                <a:extLst>
                  <a:ext uri="{0D108BD9-81ED-4DB2-BD59-A6C34878D82A}">
                    <a16:rowId xmlns:a16="http://schemas.microsoft.com/office/drawing/2014/main" val="291411947"/>
                  </a:ext>
                </a:extLst>
              </a:tr>
            </a:tbl>
          </a:graphicData>
        </a:graphic>
      </p:graphicFrame>
      <p:graphicFrame>
        <p:nvGraphicFramePr>
          <p:cNvPr id="7" name="グラフ 6">
            <a:extLst>
              <a:ext uri="{FF2B5EF4-FFF2-40B4-BE49-F238E27FC236}">
                <a16:creationId xmlns:a16="http://schemas.microsoft.com/office/drawing/2014/main" id="{298B6641-5015-494F-AA6B-23F8779D202B}"/>
              </a:ext>
            </a:extLst>
          </p:cNvPr>
          <p:cNvGraphicFramePr>
            <a:graphicFrameLocks/>
          </p:cNvGraphicFramePr>
          <p:nvPr>
            <p:extLst>
              <p:ext uri="{D42A27DB-BD31-4B8C-83A1-F6EECF244321}">
                <p14:modId xmlns:p14="http://schemas.microsoft.com/office/powerpoint/2010/main" val="3596210616"/>
              </p:ext>
            </p:extLst>
          </p:nvPr>
        </p:nvGraphicFramePr>
        <p:xfrm>
          <a:off x="-4320" y="2535738"/>
          <a:ext cx="9728901" cy="4150117"/>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14701212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 name="正方形/長方形 27"/>
          <p:cNvSpPr/>
          <p:nvPr/>
        </p:nvSpPr>
        <p:spPr>
          <a:xfrm>
            <a:off x="-52431" y="70844"/>
            <a:ext cx="9720263" cy="355567"/>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lIns="89679" tIns="44840" rIns="89679" bIns="44840" anchor="ctr"/>
          <a:lstStyle/>
          <a:p>
            <a:pPr algn="ctr"/>
            <a:r>
              <a:rPr lang="en-US" altLang="ja-JP" sz="1766" b="1" dirty="0">
                <a:latin typeface="Meiryo UI" panose="020B0604030504040204" pitchFamily="50" charset="-128"/>
                <a:ea typeface="Meiryo UI" panose="020B0604030504040204" pitchFamily="50" charset="-128"/>
              </a:rPr>
              <a:t>2020</a:t>
            </a:r>
            <a:r>
              <a:rPr lang="ja-JP" altLang="en-US" sz="1766" b="1" dirty="0">
                <a:latin typeface="Meiryo UI" panose="020B0604030504040204" pitchFamily="50" charset="-128"/>
                <a:ea typeface="Meiryo UI" panose="020B0604030504040204" pitchFamily="50" charset="-128"/>
              </a:rPr>
              <a:t>年度（都道府県分） 　　</a:t>
            </a:r>
            <a:r>
              <a:rPr lang="en-US" altLang="ja-JP" sz="1766" b="1" dirty="0">
                <a:latin typeface="Meiryo UI" panose="020B0604030504040204" pitchFamily="50" charset="-128"/>
                <a:ea typeface="Meiryo UI" panose="020B0604030504040204" pitchFamily="50" charset="-128"/>
              </a:rPr>
              <a:t>Ⅱ</a:t>
            </a:r>
            <a:r>
              <a:rPr lang="ja-JP" altLang="ja-JP" sz="1766" b="1" dirty="0">
                <a:latin typeface="Meiryo UI" panose="020B0604030504040204" pitchFamily="50" charset="-128"/>
                <a:ea typeface="Meiryo UI" panose="020B0604030504040204" pitchFamily="50" charset="-128"/>
              </a:rPr>
              <a:t>（５）在宅医療・介護連携</a:t>
            </a:r>
            <a:endParaRPr lang="ja-JP" altLang="ja-JP" sz="1766" dirty="0">
              <a:latin typeface="Meiryo UI" panose="020B0604030504040204" pitchFamily="50" charset="-128"/>
              <a:ea typeface="Meiryo UI" panose="020B0604030504040204" pitchFamily="50" charset="-128"/>
            </a:endParaRPr>
          </a:p>
        </p:txBody>
      </p:sp>
      <p:sp>
        <p:nvSpPr>
          <p:cNvPr id="27" name="スライド番号プレースホルダー 3">
            <a:extLst>
              <a:ext uri="{FF2B5EF4-FFF2-40B4-BE49-F238E27FC236}">
                <a16:creationId xmlns:a16="http://schemas.microsoft.com/office/drawing/2014/main" id="{8537117C-0A37-4387-89BE-51510082BF6F}"/>
              </a:ext>
            </a:extLst>
          </p:cNvPr>
          <p:cNvSpPr>
            <a:spLocks noGrp="1"/>
          </p:cNvSpPr>
          <p:nvPr>
            <p:ph type="sldNum" sz="quarter" idx="12"/>
          </p:nvPr>
        </p:nvSpPr>
        <p:spPr>
          <a:xfrm>
            <a:off x="7452202" y="6641243"/>
            <a:ext cx="2268061" cy="358279"/>
          </a:xfrm>
        </p:spPr>
        <p:txBody>
          <a:bodyPr/>
          <a:lstStyle/>
          <a:p>
            <a:pPr>
              <a:defRPr/>
            </a:pPr>
            <a:r>
              <a:rPr kumimoji="1" lang="en-US" altLang="ja-JP" dirty="0" smtClean="0">
                <a:solidFill>
                  <a:prstClr val="black">
                    <a:tint val="75000"/>
                  </a:prstClr>
                </a:solidFill>
                <a:latin typeface="+mn-ea"/>
              </a:rPr>
              <a:t>18</a:t>
            </a:r>
            <a:endParaRPr kumimoji="1" lang="ja-JP" altLang="en-US" dirty="0">
              <a:solidFill>
                <a:prstClr val="black">
                  <a:tint val="75000"/>
                </a:prstClr>
              </a:solidFill>
              <a:latin typeface="+mn-ea"/>
            </a:endParaRPr>
          </a:p>
        </p:txBody>
      </p:sp>
      <p:graphicFrame>
        <p:nvGraphicFramePr>
          <p:cNvPr id="3" name="表 2"/>
          <p:cNvGraphicFramePr>
            <a:graphicFrameLocks noGrp="1"/>
          </p:cNvGraphicFramePr>
          <p:nvPr/>
        </p:nvGraphicFramePr>
        <p:xfrm>
          <a:off x="155476" y="524235"/>
          <a:ext cx="9107570" cy="2520208"/>
        </p:xfrm>
        <a:graphic>
          <a:graphicData uri="http://schemas.openxmlformats.org/drawingml/2006/table">
            <a:tbl>
              <a:tblPr firstRow="1" bandRow="1">
                <a:tableStyleId>{5C22544A-7EE6-4342-B048-85BDC9FD1C3A}</a:tableStyleId>
              </a:tblPr>
              <a:tblGrid>
                <a:gridCol w="213153">
                  <a:extLst>
                    <a:ext uri="{9D8B030D-6E8A-4147-A177-3AD203B41FA5}">
                      <a16:colId xmlns:a16="http://schemas.microsoft.com/office/drawing/2014/main" val="897722632"/>
                    </a:ext>
                  </a:extLst>
                </a:gridCol>
                <a:gridCol w="3460447">
                  <a:extLst>
                    <a:ext uri="{9D8B030D-6E8A-4147-A177-3AD203B41FA5}">
                      <a16:colId xmlns:a16="http://schemas.microsoft.com/office/drawing/2014/main" val="1624404869"/>
                    </a:ext>
                  </a:extLst>
                </a:gridCol>
                <a:gridCol w="441038">
                  <a:extLst>
                    <a:ext uri="{9D8B030D-6E8A-4147-A177-3AD203B41FA5}">
                      <a16:colId xmlns:a16="http://schemas.microsoft.com/office/drawing/2014/main" val="2178782984"/>
                    </a:ext>
                  </a:extLst>
                </a:gridCol>
                <a:gridCol w="441038">
                  <a:extLst>
                    <a:ext uri="{9D8B030D-6E8A-4147-A177-3AD203B41FA5}">
                      <a16:colId xmlns:a16="http://schemas.microsoft.com/office/drawing/2014/main" val="300635064"/>
                    </a:ext>
                  </a:extLst>
                </a:gridCol>
                <a:gridCol w="209371">
                  <a:extLst>
                    <a:ext uri="{9D8B030D-6E8A-4147-A177-3AD203B41FA5}">
                      <a16:colId xmlns:a16="http://schemas.microsoft.com/office/drawing/2014/main" val="1573169666"/>
                    </a:ext>
                  </a:extLst>
                </a:gridCol>
                <a:gridCol w="3460447">
                  <a:extLst>
                    <a:ext uri="{9D8B030D-6E8A-4147-A177-3AD203B41FA5}">
                      <a16:colId xmlns:a16="http://schemas.microsoft.com/office/drawing/2014/main" val="303702360"/>
                    </a:ext>
                  </a:extLst>
                </a:gridCol>
                <a:gridCol w="441038">
                  <a:extLst>
                    <a:ext uri="{9D8B030D-6E8A-4147-A177-3AD203B41FA5}">
                      <a16:colId xmlns:a16="http://schemas.microsoft.com/office/drawing/2014/main" val="3731451585"/>
                    </a:ext>
                  </a:extLst>
                </a:gridCol>
                <a:gridCol w="441038">
                  <a:extLst>
                    <a:ext uri="{9D8B030D-6E8A-4147-A177-3AD203B41FA5}">
                      <a16:colId xmlns:a16="http://schemas.microsoft.com/office/drawing/2014/main" val="3177399367"/>
                    </a:ext>
                  </a:extLst>
                </a:gridCol>
              </a:tblGrid>
              <a:tr h="236546">
                <a:tc>
                  <a:txBody>
                    <a:bodyPr/>
                    <a:lstStyle/>
                    <a:p>
                      <a:pPr algn="ctr"/>
                      <a:endParaRPr kumimoji="1" lang="ja-JP" altLang="en-US" sz="900" dirty="0">
                        <a:latin typeface="+mn-ea"/>
                        <a:ea typeface="+mn-ea"/>
                      </a:endParaRPr>
                    </a:p>
                  </a:txBody>
                  <a:tcPr marL="89726" marR="89726" marT="44863" marB="44863" anchor="ctr"/>
                </a:tc>
                <a:tc>
                  <a:txBody>
                    <a:bodyPr/>
                    <a:lstStyle/>
                    <a:p>
                      <a:pPr algn="ctr"/>
                      <a:r>
                        <a:rPr kumimoji="1" lang="ja-JP" altLang="en-US" sz="900" dirty="0">
                          <a:latin typeface="+mn-ea"/>
                          <a:ea typeface="+mn-ea"/>
                        </a:rPr>
                        <a:t>評価指標</a:t>
                      </a:r>
                    </a:p>
                  </a:txBody>
                  <a:tcPr marL="89726" marR="89726" marT="44863" marB="44863" anchor="ctr"/>
                </a:tc>
                <a:tc>
                  <a:txBody>
                    <a:bodyPr/>
                    <a:lstStyle/>
                    <a:p>
                      <a:pPr algn="ctr"/>
                      <a:r>
                        <a:rPr kumimoji="1" lang="ja-JP" altLang="en-US" sz="900" dirty="0">
                          <a:latin typeface="+mn-ea"/>
                          <a:ea typeface="+mn-ea"/>
                        </a:rPr>
                        <a:t>得点</a:t>
                      </a:r>
                    </a:p>
                  </a:txBody>
                  <a:tcPr marL="89726" marR="89726" marT="44863" marB="44863" anchor="ctr"/>
                </a:tc>
                <a:tc>
                  <a:txBody>
                    <a:bodyPr/>
                    <a:lstStyle/>
                    <a:p>
                      <a:pPr algn="ctr"/>
                      <a:r>
                        <a:rPr kumimoji="1" lang="ja-JP" altLang="en-US" sz="900" dirty="0">
                          <a:latin typeface="+mn-ea"/>
                          <a:ea typeface="+mn-ea"/>
                        </a:rPr>
                        <a:t>平均</a:t>
                      </a:r>
                    </a:p>
                  </a:txBody>
                  <a:tcPr marL="89726" marR="89726" marT="44863" marB="44863" anchor="ctr"/>
                </a:tc>
                <a:tc>
                  <a:txBody>
                    <a:bodyPr/>
                    <a:lstStyle/>
                    <a:p>
                      <a:pPr algn="ctr"/>
                      <a:endParaRPr kumimoji="1" lang="ja-JP" altLang="en-US" sz="900" dirty="0">
                        <a:latin typeface="+mn-ea"/>
                        <a:ea typeface="+mn-ea"/>
                      </a:endParaRPr>
                    </a:p>
                  </a:txBody>
                  <a:tcPr marL="89726" marR="89726" marT="44863" marB="44863"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900" dirty="0">
                          <a:latin typeface="+mn-ea"/>
                          <a:ea typeface="+mn-ea"/>
                        </a:rPr>
                        <a:t>評価指標</a:t>
                      </a:r>
                    </a:p>
                  </a:txBody>
                  <a:tcPr marL="89726" marR="89726" marT="44863" marB="44863" anchor="ctr"/>
                </a:tc>
                <a:tc>
                  <a:txBody>
                    <a:bodyPr/>
                    <a:lstStyle/>
                    <a:p>
                      <a:pPr algn="ctr"/>
                      <a:r>
                        <a:rPr kumimoji="1" lang="ja-JP" altLang="en-US" sz="900" dirty="0">
                          <a:latin typeface="+mn-ea"/>
                          <a:ea typeface="+mn-ea"/>
                        </a:rPr>
                        <a:t>得点</a:t>
                      </a:r>
                    </a:p>
                  </a:txBody>
                  <a:tcPr marL="89726" marR="89726" marT="44863" marB="44863" anchor="ctr"/>
                </a:tc>
                <a:tc>
                  <a:txBody>
                    <a:bodyPr/>
                    <a:lstStyle/>
                    <a:p>
                      <a:pPr algn="ctr"/>
                      <a:r>
                        <a:rPr kumimoji="1" lang="ja-JP" altLang="en-US" sz="900" dirty="0">
                          <a:latin typeface="+mn-ea"/>
                          <a:ea typeface="+mn-ea"/>
                        </a:rPr>
                        <a:t>平均</a:t>
                      </a:r>
                    </a:p>
                  </a:txBody>
                  <a:tcPr marL="89726" marR="89726" marT="44863" marB="44863" anchor="ctr"/>
                </a:tc>
                <a:extLst>
                  <a:ext uri="{0D108BD9-81ED-4DB2-BD59-A6C34878D82A}">
                    <a16:rowId xmlns:a16="http://schemas.microsoft.com/office/drawing/2014/main" val="2535473127"/>
                  </a:ext>
                </a:extLst>
              </a:tr>
              <a:tr h="224314">
                <a:tc gridSpan="8">
                  <a:txBody>
                    <a:bodyPr/>
                    <a:lstStyle/>
                    <a:p>
                      <a:r>
                        <a:rPr kumimoji="1" lang="ja-JP" altLang="en-US" sz="900" kern="1200" dirty="0">
                          <a:solidFill>
                            <a:schemeClr val="dk1"/>
                          </a:solidFill>
                          <a:effectLst/>
                          <a:latin typeface="+mn-lt"/>
                          <a:ea typeface="+mn-ea"/>
                          <a:cs typeface="+mn-cs"/>
                        </a:rPr>
                        <a:t>①</a:t>
                      </a:r>
                      <a:r>
                        <a:rPr kumimoji="1" lang="ja-JP" altLang="ja-JP" sz="900" kern="1200" dirty="0">
                          <a:solidFill>
                            <a:schemeClr val="dk1"/>
                          </a:solidFill>
                          <a:effectLst/>
                          <a:latin typeface="+mn-lt"/>
                          <a:ea typeface="+mn-ea"/>
                          <a:cs typeface="+mn-cs"/>
                        </a:rPr>
                        <a:t>在宅医療・介護連携について、市町村を支援するために必要な事業を行っているか。</a:t>
                      </a:r>
                    </a:p>
                  </a:txBody>
                  <a:tcPr marL="89726" marR="89726" marT="44863" marB="44863" anchor="ctr"/>
                </a:tc>
                <a:tc hMerge="1">
                  <a:txBody>
                    <a:bodyPr/>
                    <a:lstStyle/>
                    <a:p>
                      <a:pPr marL="0" marR="0" indent="0" algn="l" defTabSz="917509" rtl="0" eaLnBrk="1" fontAlgn="auto" latinLnBrk="0" hangingPunct="1">
                        <a:lnSpc>
                          <a:spcPct val="100000"/>
                        </a:lnSpc>
                        <a:spcBef>
                          <a:spcPts val="0"/>
                        </a:spcBef>
                        <a:spcAft>
                          <a:spcPts val="0"/>
                        </a:spcAft>
                        <a:buClrTx/>
                        <a:buSzTx/>
                        <a:buFontTx/>
                        <a:buNone/>
                        <a:tabLst/>
                        <a:defRPr/>
                      </a:pPr>
                      <a:endParaRPr kumimoji="1" lang="en-US" altLang="ja-JP" sz="1000" b="0" dirty="0">
                        <a:solidFill>
                          <a:schemeClr val="tx1"/>
                        </a:solidFill>
                      </a:endParaRPr>
                    </a:p>
                  </a:txBody>
                  <a:tcPr/>
                </a:tc>
                <a:tc hMerge="1">
                  <a:txBody>
                    <a:bodyPr/>
                    <a:lstStyle/>
                    <a:p>
                      <a:endParaRPr kumimoji="1" lang="ja-JP" altLang="en-US"/>
                    </a:p>
                  </a:txBody>
                  <a:tcPr/>
                </a:tc>
                <a:tc hMerge="1">
                  <a:txBody>
                    <a:bodyPr/>
                    <a:lstStyle/>
                    <a:p>
                      <a:pPr algn="ctr"/>
                      <a:endParaRPr kumimoji="1" lang="ja-JP" altLang="en-US" sz="1000" dirty="0">
                        <a:latin typeface="+mn-ea"/>
                        <a:ea typeface="+mn-ea"/>
                      </a:endParaRPr>
                    </a:p>
                  </a:txBody>
                  <a:tcPr anchor="ctr"/>
                </a:tc>
                <a:tc hMerge="1">
                  <a:txBody>
                    <a:bodyPr/>
                    <a:lstStyle/>
                    <a:p>
                      <a:pPr marL="0" marR="0" indent="0" algn="l" defTabSz="917509" rtl="0" eaLnBrk="1" fontAlgn="auto" latinLnBrk="0" hangingPunct="1">
                        <a:lnSpc>
                          <a:spcPct val="100000"/>
                        </a:lnSpc>
                        <a:spcBef>
                          <a:spcPts val="0"/>
                        </a:spcBef>
                        <a:spcAft>
                          <a:spcPts val="0"/>
                        </a:spcAft>
                        <a:buClrTx/>
                        <a:buSzTx/>
                        <a:buFontTx/>
                        <a:buNone/>
                        <a:tabLst/>
                        <a:defRPr/>
                      </a:pPr>
                      <a:endParaRPr lang="en-US" altLang="ja-JP" sz="1100" b="0" i="0" u="none" strike="noStrike" dirty="0">
                        <a:solidFill>
                          <a:schemeClr val="tx1"/>
                        </a:solidFill>
                        <a:effectLst/>
                        <a:latin typeface="ＭＳ Ｐゴシック"/>
                      </a:endParaRPr>
                    </a:p>
                  </a:txBody>
                  <a:tcPr/>
                </a:tc>
                <a:tc hMerge="1">
                  <a:txBody>
                    <a:bodyPr/>
                    <a:lstStyle/>
                    <a:p>
                      <a:pPr marL="0" marR="0" indent="0" algn="l" defTabSz="917509" rtl="0" eaLnBrk="1" fontAlgn="auto" latinLnBrk="0" hangingPunct="1">
                        <a:lnSpc>
                          <a:spcPct val="100000"/>
                        </a:lnSpc>
                        <a:spcBef>
                          <a:spcPts val="0"/>
                        </a:spcBef>
                        <a:spcAft>
                          <a:spcPts val="0"/>
                        </a:spcAft>
                        <a:buClrTx/>
                        <a:buSzTx/>
                        <a:buFontTx/>
                        <a:buNone/>
                        <a:tabLst/>
                        <a:defRPr/>
                      </a:pPr>
                      <a:endParaRPr lang="en-US" altLang="ja-JP" sz="1100" b="0" i="0" u="none" strike="noStrike" dirty="0">
                        <a:solidFill>
                          <a:schemeClr val="tx1"/>
                        </a:solidFill>
                        <a:effectLst/>
                        <a:latin typeface="ＭＳ Ｐゴシック"/>
                      </a:endParaRPr>
                    </a:p>
                  </a:txBody>
                  <a:tcPr/>
                </a:tc>
                <a:tc hMerge="1">
                  <a:txBody>
                    <a:bodyPr/>
                    <a:lstStyle/>
                    <a:p>
                      <a:pPr marL="0" marR="0" indent="0" algn="l" defTabSz="917509" rtl="0" eaLnBrk="1" fontAlgn="auto" latinLnBrk="0" hangingPunct="1">
                        <a:lnSpc>
                          <a:spcPct val="100000"/>
                        </a:lnSpc>
                        <a:spcBef>
                          <a:spcPts val="0"/>
                        </a:spcBef>
                        <a:spcAft>
                          <a:spcPts val="0"/>
                        </a:spcAft>
                        <a:buClrTx/>
                        <a:buSzTx/>
                        <a:buFontTx/>
                        <a:buNone/>
                        <a:tabLst/>
                        <a:defRPr/>
                      </a:pPr>
                      <a:endParaRPr lang="en-US" altLang="ja-JP" sz="1100" b="0" i="0" u="none" strike="noStrike" dirty="0">
                        <a:solidFill>
                          <a:schemeClr val="tx1"/>
                        </a:solidFill>
                        <a:effectLst/>
                        <a:latin typeface="ＭＳ Ｐゴシック"/>
                      </a:endParaRPr>
                    </a:p>
                  </a:txBody>
                  <a:tcPr/>
                </a:tc>
                <a:tc hMerge="1">
                  <a:txBody>
                    <a:bodyPr/>
                    <a:lstStyle/>
                    <a:p>
                      <a:pPr marL="0" marR="0" indent="0" algn="l" defTabSz="917509" rtl="0" eaLnBrk="1" fontAlgn="auto" latinLnBrk="0" hangingPunct="1">
                        <a:lnSpc>
                          <a:spcPct val="100000"/>
                        </a:lnSpc>
                        <a:spcBef>
                          <a:spcPts val="0"/>
                        </a:spcBef>
                        <a:spcAft>
                          <a:spcPts val="0"/>
                        </a:spcAft>
                        <a:buClrTx/>
                        <a:buSzTx/>
                        <a:buFontTx/>
                        <a:buNone/>
                        <a:tabLst/>
                        <a:defRPr/>
                      </a:pPr>
                      <a:endParaRPr lang="en-US" altLang="ja-JP" sz="1100" b="0" i="0" u="none" strike="noStrike" dirty="0">
                        <a:solidFill>
                          <a:schemeClr val="tx1"/>
                        </a:solidFill>
                        <a:effectLst/>
                        <a:latin typeface="ＭＳ Ｐゴシック"/>
                      </a:endParaRPr>
                    </a:p>
                  </a:txBody>
                  <a:tcPr/>
                </a:tc>
                <a:extLst>
                  <a:ext uri="{0D108BD9-81ED-4DB2-BD59-A6C34878D82A}">
                    <a16:rowId xmlns:a16="http://schemas.microsoft.com/office/drawing/2014/main" val="933404504"/>
                  </a:ext>
                </a:extLst>
              </a:tr>
              <a:tr h="358902">
                <a:tc>
                  <a:txBody>
                    <a:bodyPr/>
                    <a:lstStyle/>
                    <a:p>
                      <a:pPr algn="ctr"/>
                      <a:r>
                        <a:rPr kumimoji="1" lang="ja-JP" altLang="en-US" sz="900" dirty="0">
                          <a:latin typeface="+mn-ea"/>
                          <a:ea typeface="+mn-ea"/>
                        </a:rPr>
                        <a:t>ア</a:t>
                      </a:r>
                    </a:p>
                  </a:txBody>
                  <a:tcPr marL="89726" marR="89726" marT="44863" marB="44863" anchor="ctr"/>
                </a:tc>
                <a:tc>
                  <a:txBody>
                    <a:bodyPr/>
                    <a:lstStyle/>
                    <a:p>
                      <a:r>
                        <a:rPr kumimoji="1" lang="ja-JP" altLang="ja-JP" sz="900" kern="1200" dirty="0">
                          <a:solidFill>
                            <a:schemeClr val="dk1"/>
                          </a:solidFill>
                          <a:effectLst/>
                          <a:latin typeface="+mn-lt"/>
                          <a:ea typeface="+mn-ea"/>
                          <a:cs typeface="+mn-cs"/>
                        </a:rPr>
                        <a:t>在宅医療・介護資源や診療報酬・介護報酬のデータの提供をしている</a:t>
                      </a:r>
                      <a:r>
                        <a:rPr kumimoji="1" lang="ja-JP" altLang="en-US" sz="900" kern="1200" dirty="0">
                          <a:solidFill>
                            <a:schemeClr val="dk1"/>
                          </a:solidFill>
                          <a:effectLst/>
                          <a:latin typeface="+mn-lt"/>
                          <a:ea typeface="+mn-ea"/>
                          <a:cs typeface="+mn-cs"/>
                        </a:rPr>
                        <a:t>。</a:t>
                      </a:r>
                      <a:endParaRPr kumimoji="1" lang="ja-JP" altLang="ja-JP" sz="900" kern="1200" dirty="0">
                        <a:solidFill>
                          <a:schemeClr val="dk1"/>
                        </a:solidFill>
                        <a:effectLst/>
                        <a:latin typeface="+mn-lt"/>
                        <a:ea typeface="+mn-ea"/>
                        <a:cs typeface="+mn-cs"/>
                      </a:endParaRPr>
                    </a:p>
                  </a:txBody>
                  <a:tcPr marL="89726" marR="89726" marT="44863" marB="44863" anchor="ctr"/>
                </a:tc>
                <a:tc>
                  <a:txBody>
                    <a:bodyPr/>
                    <a:lstStyle/>
                    <a:p>
                      <a:pPr algn="ctr"/>
                      <a:r>
                        <a:rPr kumimoji="1" lang="en-US" altLang="ja-JP" sz="900" dirty="0">
                          <a:latin typeface="+mn-ea"/>
                          <a:ea typeface="+mn-ea"/>
                        </a:rPr>
                        <a:t>10</a:t>
                      </a:r>
                      <a:endParaRPr kumimoji="1" lang="ja-JP" altLang="en-US" sz="900" dirty="0">
                        <a:latin typeface="+mn-ea"/>
                        <a:ea typeface="+mn-ea"/>
                      </a:endParaRPr>
                    </a:p>
                  </a:txBody>
                  <a:tcPr marL="89726" marR="89726" marT="44863" marB="44863" anchor="ctr"/>
                </a:tc>
                <a:tc>
                  <a:txBody>
                    <a:bodyPr/>
                    <a:lstStyle/>
                    <a:p>
                      <a:pPr algn="ctr"/>
                      <a:r>
                        <a:rPr kumimoji="1" lang="en-US" altLang="ja-JP" sz="900" dirty="0">
                          <a:latin typeface="+mn-ea"/>
                          <a:ea typeface="+mn-ea"/>
                        </a:rPr>
                        <a:t>9.1</a:t>
                      </a:r>
                      <a:endParaRPr kumimoji="1" lang="ja-JP" altLang="en-US" sz="900" dirty="0">
                        <a:latin typeface="+mn-ea"/>
                        <a:ea typeface="+mn-ea"/>
                      </a:endParaRPr>
                    </a:p>
                  </a:txBody>
                  <a:tcPr marL="89726" marR="89726" marT="44863" marB="44863" anchor="ctr"/>
                </a:tc>
                <a:tc>
                  <a:txBody>
                    <a:bodyPr/>
                    <a:lstStyle/>
                    <a:p>
                      <a:pPr algn="ctr"/>
                      <a:r>
                        <a:rPr kumimoji="1" lang="ja-JP" altLang="en-US" sz="900" dirty="0">
                          <a:latin typeface="+mn-ea"/>
                          <a:ea typeface="+mn-ea"/>
                        </a:rPr>
                        <a:t>キ</a:t>
                      </a:r>
                      <a:endParaRPr kumimoji="1" lang="en-US" altLang="ja-JP" sz="900" dirty="0">
                        <a:latin typeface="+mn-ea"/>
                        <a:ea typeface="+mn-ea"/>
                      </a:endParaRPr>
                    </a:p>
                  </a:txBody>
                  <a:tcPr marL="89726" marR="89726" marT="44863" marB="44863"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ja-JP" sz="900" kern="1200" dirty="0">
                          <a:solidFill>
                            <a:schemeClr val="dk1"/>
                          </a:solidFill>
                          <a:effectLst/>
                          <a:latin typeface="+mn-lt"/>
                          <a:ea typeface="+mn-ea"/>
                          <a:cs typeface="+mn-cs"/>
                        </a:rPr>
                        <a:t>退院支援ルールの作成等市区町村単独では対応が難しい広域的な医療介護連携に関して支援を行っている</a:t>
                      </a:r>
                      <a:r>
                        <a:rPr kumimoji="1" lang="ja-JP" altLang="en-US" sz="900" kern="1200" dirty="0">
                          <a:solidFill>
                            <a:schemeClr val="dk1"/>
                          </a:solidFill>
                          <a:effectLst/>
                          <a:latin typeface="+mn-lt"/>
                          <a:ea typeface="+mn-ea"/>
                          <a:cs typeface="+mn-cs"/>
                        </a:rPr>
                        <a:t>。</a:t>
                      </a:r>
                      <a:endParaRPr kumimoji="1" lang="ja-JP" altLang="ja-JP" sz="900" kern="1200" dirty="0">
                        <a:solidFill>
                          <a:schemeClr val="dk1"/>
                        </a:solidFill>
                        <a:effectLst/>
                        <a:latin typeface="+mn-lt"/>
                        <a:ea typeface="+mn-ea"/>
                        <a:cs typeface="+mn-cs"/>
                      </a:endParaRPr>
                    </a:p>
                  </a:txBody>
                  <a:tcPr marL="89726" marR="89726" marT="44863" marB="44863" anchor="ctr"/>
                </a:tc>
                <a:tc>
                  <a:txBody>
                    <a:bodyPr/>
                    <a:lstStyle/>
                    <a:p>
                      <a:pPr algn="ctr"/>
                      <a:r>
                        <a:rPr kumimoji="1" lang="en-US" altLang="ja-JP" sz="900" dirty="0">
                          <a:latin typeface="+mn-ea"/>
                          <a:ea typeface="+mn-ea"/>
                        </a:rPr>
                        <a:t>10</a:t>
                      </a:r>
                    </a:p>
                  </a:txBody>
                  <a:tcPr marL="89726" marR="89726" marT="44863" marB="44863" anchor="ctr"/>
                </a:tc>
                <a:tc>
                  <a:txBody>
                    <a:bodyPr/>
                    <a:lstStyle/>
                    <a:p>
                      <a:pPr algn="ctr"/>
                      <a:r>
                        <a:rPr kumimoji="1" lang="en-US" altLang="ja-JP" sz="900" dirty="0">
                          <a:latin typeface="+mn-ea"/>
                          <a:ea typeface="+mn-ea"/>
                        </a:rPr>
                        <a:t>10.0</a:t>
                      </a:r>
                    </a:p>
                  </a:txBody>
                  <a:tcPr marL="89726" marR="89726" marT="44863" marB="44863" anchor="ctr"/>
                </a:tc>
                <a:extLst>
                  <a:ext uri="{0D108BD9-81ED-4DB2-BD59-A6C34878D82A}">
                    <a16:rowId xmlns:a16="http://schemas.microsoft.com/office/drawing/2014/main" val="399234344"/>
                  </a:ext>
                </a:extLst>
              </a:tr>
              <a:tr h="358902">
                <a:tc>
                  <a:txBody>
                    <a:bodyPr/>
                    <a:lstStyle/>
                    <a:p>
                      <a:pPr algn="ctr"/>
                      <a:r>
                        <a:rPr kumimoji="1" lang="ja-JP" altLang="en-US" sz="900" dirty="0">
                          <a:latin typeface="+mn-ea"/>
                          <a:ea typeface="+mn-ea"/>
                        </a:rPr>
                        <a:t>イ</a:t>
                      </a:r>
                    </a:p>
                  </a:txBody>
                  <a:tcPr marL="89726" marR="89726" marT="44863" marB="44863" anchor="ctr"/>
                </a:tc>
                <a:tc>
                  <a:txBody>
                    <a:bodyPr/>
                    <a:lstStyle/>
                    <a:p>
                      <a:r>
                        <a:rPr kumimoji="1" lang="ja-JP" altLang="ja-JP" sz="900" kern="1200" dirty="0">
                          <a:solidFill>
                            <a:schemeClr val="dk1"/>
                          </a:solidFill>
                          <a:effectLst/>
                          <a:latin typeface="+mn-lt"/>
                          <a:ea typeface="+mn-ea"/>
                          <a:cs typeface="+mn-cs"/>
                        </a:rPr>
                        <a:t>地域の課題分析に向けたデータの活用方法に対する指導・助言をしている</a:t>
                      </a:r>
                      <a:r>
                        <a:rPr kumimoji="1" lang="ja-JP" altLang="en-US" sz="900" kern="1200" dirty="0">
                          <a:solidFill>
                            <a:schemeClr val="dk1"/>
                          </a:solidFill>
                          <a:effectLst/>
                          <a:latin typeface="+mn-lt"/>
                          <a:ea typeface="+mn-ea"/>
                          <a:cs typeface="+mn-cs"/>
                        </a:rPr>
                        <a:t>。</a:t>
                      </a:r>
                      <a:endParaRPr kumimoji="1" lang="ja-JP" altLang="ja-JP" sz="900" kern="1200" dirty="0">
                        <a:solidFill>
                          <a:schemeClr val="dk1"/>
                        </a:solidFill>
                        <a:effectLst/>
                        <a:latin typeface="+mn-lt"/>
                        <a:ea typeface="+mn-ea"/>
                        <a:cs typeface="+mn-cs"/>
                      </a:endParaRPr>
                    </a:p>
                  </a:txBody>
                  <a:tcPr marL="89726" marR="89726" marT="44863" marB="44863" anchor="ctr"/>
                </a:tc>
                <a:tc>
                  <a:txBody>
                    <a:bodyPr/>
                    <a:lstStyle/>
                    <a:p>
                      <a:pPr algn="ctr"/>
                      <a:r>
                        <a:rPr kumimoji="1" lang="en-US" altLang="ja-JP" sz="900" dirty="0">
                          <a:latin typeface="+mn-ea"/>
                          <a:ea typeface="+mn-ea"/>
                        </a:rPr>
                        <a:t>10</a:t>
                      </a:r>
                      <a:endParaRPr kumimoji="1" lang="ja-JP" altLang="en-US" sz="900" dirty="0">
                        <a:latin typeface="+mn-ea"/>
                        <a:ea typeface="+mn-ea"/>
                      </a:endParaRPr>
                    </a:p>
                  </a:txBody>
                  <a:tcPr marL="89726" marR="89726" marT="44863" marB="44863" anchor="ctr"/>
                </a:tc>
                <a:tc>
                  <a:txBody>
                    <a:bodyPr/>
                    <a:lstStyle/>
                    <a:p>
                      <a:pPr algn="ctr"/>
                      <a:r>
                        <a:rPr kumimoji="1" lang="en-US" altLang="ja-JP" sz="900" dirty="0">
                          <a:latin typeface="+mn-ea"/>
                          <a:ea typeface="+mn-ea"/>
                        </a:rPr>
                        <a:t>9.1</a:t>
                      </a:r>
                    </a:p>
                  </a:txBody>
                  <a:tcPr marL="89726" marR="89726" marT="44863" marB="44863" anchor="ctr"/>
                </a:tc>
                <a:tc>
                  <a:txBody>
                    <a:bodyPr/>
                    <a:lstStyle/>
                    <a:p>
                      <a:pPr algn="ctr"/>
                      <a:r>
                        <a:rPr kumimoji="1" lang="ja-JP" altLang="en-US" sz="900" dirty="0">
                          <a:latin typeface="+mn-ea"/>
                          <a:ea typeface="+mn-ea"/>
                        </a:rPr>
                        <a:t>ク</a:t>
                      </a:r>
                    </a:p>
                  </a:txBody>
                  <a:tcPr marL="89726" marR="89726" marT="44863" marB="44863"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ja-JP" sz="900" kern="1200" dirty="0">
                          <a:solidFill>
                            <a:schemeClr val="dk1"/>
                          </a:solidFill>
                          <a:effectLst/>
                          <a:latin typeface="+mn-lt"/>
                          <a:ea typeface="+mn-ea"/>
                          <a:cs typeface="+mn-cs"/>
                        </a:rPr>
                        <a:t>入退院に関わる医療介護専門職の人材育成に取り組んでいる</a:t>
                      </a:r>
                      <a:r>
                        <a:rPr kumimoji="1" lang="ja-JP" altLang="en-US" sz="900" kern="1200" dirty="0">
                          <a:solidFill>
                            <a:schemeClr val="dk1"/>
                          </a:solidFill>
                          <a:effectLst/>
                          <a:latin typeface="+mn-lt"/>
                          <a:ea typeface="+mn-ea"/>
                          <a:cs typeface="+mn-cs"/>
                        </a:rPr>
                        <a:t>。</a:t>
                      </a:r>
                      <a:endParaRPr kumimoji="1" lang="ja-JP" altLang="ja-JP" sz="900" kern="1200" dirty="0">
                        <a:solidFill>
                          <a:schemeClr val="dk1"/>
                        </a:solidFill>
                        <a:effectLst/>
                        <a:latin typeface="+mn-lt"/>
                        <a:ea typeface="+mn-ea"/>
                        <a:cs typeface="+mn-cs"/>
                      </a:endParaRPr>
                    </a:p>
                  </a:txBody>
                  <a:tcPr marL="89726" marR="89726" marT="44863" marB="44863" anchor="ctr"/>
                </a:tc>
                <a:tc>
                  <a:txBody>
                    <a:bodyPr/>
                    <a:lstStyle/>
                    <a:p>
                      <a:pPr algn="ctr"/>
                      <a:r>
                        <a:rPr kumimoji="1" lang="en-US" altLang="ja-JP" sz="900" dirty="0">
                          <a:latin typeface="+mn-ea"/>
                          <a:ea typeface="+mn-ea"/>
                        </a:rPr>
                        <a:t>10</a:t>
                      </a:r>
                    </a:p>
                  </a:txBody>
                  <a:tcPr marL="89726" marR="89726" marT="44863" marB="44863" anchor="ctr"/>
                </a:tc>
                <a:tc>
                  <a:txBody>
                    <a:bodyPr/>
                    <a:lstStyle/>
                    <a:p>
                      <a:pPr algn="ctr"/>
                      <a:r>
                        <a:rPr kumimoji="1" lang="en-US" altLang="ja-JP" sz="900" dirty="0">
                          <a:latin typeface="+mn-ea"/>
                          <a:ea typeface="+mn-ea"/>
                        </a:rPr>
                        <a:t>8.5</a:t>
                      </a:r>
                    </a:p>
                  </a:txBody>
                  <a:tcPr marL="89726" marR="89726" marT="44863" marB="44863" anchor="ctr"/>
                </a:tc>
                <a:extLst>
                  <a:ext uri="{0D108BD9-81ED-4DB2-BD59-A6C34878D82A}">
                    <a16:rowId xmlns:a16="http://schemas.microsoft.com/office/drawing/2014/main" val="4219815525"/>
                  </a:ext>
                </a:extLst>
              </a:tr>
              <a:tr h="358902">
                <a:tc>
                  <a:txBody>
                    <a:bodyPr/>
                    <a:lstStyle/>
                    <a:p>
                      <a:pPr algn="ctr"/>
                      <a:r>
                        <a:rPr kumimoji="1" lang="ja-JP" altLang="en-US" sz="900" dirty="0">
                          <a:latin typeface="+mn-ea"/>
                          <a:ea typeface="+mn-ea"/>
                        </a:rPr>
                        <a:t>ウ</a:t>
                      </a:r>
                    </a:p>
                  </a:txBody>
                  <a:tcPr marL="89726" marR="89726" marT="44863" marB="44863" anchor="ctr"/>
                </a:tc>
                <a:tc>
                  <a:txBody>
                    <a:bodyPr/>
                    <a:lstStyle/>
                    <a:p>
                      <a:r>
                        <a:rPr kumimoji="1" lang="ja-JP" altLang="ja-JP" sz="900" kern="1200" dirty="0">
                          <a:solidFill>
                            <a:schemeClr val="dk1"/>
                          </a:solidFill>
                          <a:effectLst/>
                          <a:latin typeface="+mn-lt"/>
                          <a:ea typeface="+mn-ea"/>
                          <a:cs typeface="+mn-cs"/>
                        </a:rPr>
                        <a:t>医師のグループ制や後方病床確保等広域的な在宅医療の体制整備の取組を支援している</a:t>
                      </a:r>
                      <a:r>
                        <a:rPr kumimoji="1" lang="ja-JP" altLang="en-US" sz="900" kern="1200" dirty="0">
                          <a:solidFill>
                            <a:schemeClr val="dk1"/>
                          </a:solidFill>
                          <a:effectLst/>
                          <a:latin typeface="+mn-lt"/>
                          <a:ea typeface="+mn-ea"/>
                          <a:cs typeface="+mn-cs"/>
                        </a:rPr>
                        <a:t>。</a:t>
                      </a:r>
                      <a:endParaRPr kumimoji="1" lang="ja-JP" altLang="ja-JP" sz="900" kern="1200" dirty="0">
                        <a:solidFill>
                          <a:schemeClr val="dk1"/>
                        </a:solidFill>
                        <a:effectLst/>
                        <a:latin typeface="+mn-lt"/>
                        <a:ea typeface="+mn-ea"/>
                        <a:cs typeface="+mn-cs"/>
                      </a:endParaRPr>
                    </a:p>
                  </a:txBody>
                  <a:tcPr marL="89726" marR="89726" marT="44863" marB="44863" anchor="ctr"/>
                </a:tc>
                <a:tc>
                  <a:txBody>
                    <a:bodyPr/>
                    <a:lstStyle/>
                    <a:p>
                      <a:pPr algn="ctr"/>
                      <a:r>
                        <a:rPr kumimoji="1" lang="en-US" altLang="ja-JP" sz="900" dirty="0">
                          <a:latin typeface="+mn-ea"/>
                          <a:ea typeface="+mn-ea"/>
                        </a:rPr>
                        <a:t>20</a:t>
                      </a:r>
                      <a:endParaRPr kumimoji="1" lang="ja-JP" altLang="en-US" sz="900" dirty="0">
                        <a:latin typeface="+mn-ea"/>
                        <a:ea typeface="+mn-ea"/>
                      </a:endParaRPr>
                    </a:p>
                  </a:txBody>
                  <a:tcPr marL="89726" marR="89726" marT="44863" marB="44863" anchor="ctr"/>
                </a:tc>
                <a:tc>
                  <a:txBody>
                    <a:bodyPr/>
                    <a:lstStyle/>
                    <a:p>
                      <a:pPr algn="ctr"/>
                      <a:r>
                        <a:rPr kumimoji="1" lang="en-US" altLang="ja-JP" sz="900" dirty="0">
                          <a:latin typeface="+mn-ea"/>
                          <a:ea typeface="+mn-ea"/>
                        </a:rPr>
                        <a:t>16.6</a:t>
                      </a:r>
                      <a:endParaRPr kumimoji="1" lang="ja-JP" altLang="en-US" sz="900" dirty="0">
                        <a:latin typeface="+mn-ea"/>
                        <a:ea typeface="+mn-ea"/>
                      </a:endParaRPr>
                    </a:p>
                  </a:txBody>
                  <a:tcPr marL="89726" marR="89726" marT="44863" marB="44863" anchor="ctr"/>
                </a:tc>
                <a:tc>
                  <a:txBody>
                    <a:bodyPr/>
                    <a:lstStyle/>
                    <a:p>
                      <a:pPr algn="ctr"/>
                      <a:r>
                        <a:rPr kumimoji="1" lang="ja-JP" altLang="en-US" sz="900" dirty="0">
                          <a:latin typeface="+mn-ea"/>
                          <a:ea typeface="+mn-ea"/>
                        </a:rPr>
                        <a:t>ケ</a:t>
                      </a:r>
                    </a:p>
                  </a:txBody>
                  <a:tcPr marL="89726" marR="89726" marT="44863" marB="44863" anchor="ctr"/>
                </a:tc>
                <a:tc>
                  <a:txBody>
                    <a:bodyPr/>
                    <a:lstStyle/>
                    <a:p>
                      <a:r>
                        <a:rPr kumimoji="1" lang="ja-JP" altLang="ja-JP" sz="900" kern="1200" dirty="0">
                          <a:solidFill>
                            <a:schemeClr val="dk1"/>
                          </a:solidFill>
                          <a:effectLst/>
                          <a:latin typeface="+mn-lt"/>
                          <a:ea typeface="+mn-ea"/>
                          <a:cs typeface="+mn-cs"/>
                        </a:rPr>
                        <a:t>二次医療圏単位等地域の実情に応じた圏域において、地域の医師会等の医療関係団体と介護関係者と連絡会等を開催している</a:t>
                      </a:r>
                      <a:r>
                        <a:rPr kumimoji="1" lang="ja-JP" altLang="en-US" sz="900" kern="1200" dirty="0">
                          <a:solidFill>
                            <a:schemeClr val="dk1"/>
                          </a:solidFill>
                          <a:effectLst/>
                          <a:latin typeface="+mn-lt"/>
                          <a:ea typeface="+mn-ea"/>
                          <a:cs typeface="+mn-cs"/>
                        </a:rPr>
                        <a:t>。</a:t>
                      </a:r>
                      <a:endParaRPr kumimoji="1" lang="ja-JP" altLang="ja-JP" sz="900" kern="1200" dirty="0">
                        <a:solidFill>
                          <a:schemeClr val="dk1"/>
                        </a:solidFill>
                        <a:effectLst/>
                        <a:latin typeface="+mn-lt"/>
                        <a:ea typeface="+mn-ea"/>
                        <a:cs typeface="+mn-cs"/>
                      </a:endParaRPr>
                    </a:p>
                  </a:txBody>
                  <a:tcPr marL="89726" marR="89726" marT="44863" marB="44863" anchor="ctr"/>
                </a:tc>
                <a:tc>
                  <a:txBody>
                    <a:bodyPr/>
                    <a:lstStyle/>
                    <a:p>
                      <a:pPr algn="ctr"/>
                      <a:r>
                        <a:rPr kumimoji="1" lang="en-US" altLang="ja-JP" sz="900" dirty="0">
                          <a:latin typeface="+mn-ea"/>
                          <a:ea typeface="+mn-ea"/>
                        </a:rPr>
                        <a:t>10</a:t>
                      </a:r>
                    </a:p>
                  </a:txBody>
                  <a:tcPr marL="89726" marR="89726" marT="44863" marB="44863" anchor="ctr"/>
                </a:tc>
                <a:tc>
                  <a:txBody>
                    <a:bodyPr/>
                    <a:lstStyle/>
                    <a:p>
                      <a:pPr algn="ctr"/>
                      <a:r>
                        <a:rPr kumimoji="1" lang="en-US" altLang="ja-JP" sz="900" dirty="0">
                          <a:latin typeface="+mn-ea"/>
                          <a:ea typeface="+mn-ea"/>
                        </a:rPr>
                        <a:t>9.6</a:t>
                      </a:r>
                    </a:p>
                  </a:txBody>
                  <a:tcPr marL="89726" marR="89726" marT="44863" marB="44863" anchor="ctr"/>
                </a:tc>
                <a:extLst>
                  <a:ext uri="{0D108BD9-81ED-4DB2-BD59-A6C34878D82A}">
                    <a16:rowId xmlns:a16="http://schemas.microsoft.com/office/drawing/2014/main" val="1201803747"/>
                  </a:ext>
                </a:extLst>
              </a:tr>
              <a:tr h="358902">
                <a:tc>
                  <a:txBody>
                    <a:bodyPr/>
                    <a:lstStyle/>
                    <a:p>
                      <a:pPr algn="ctr"/>
                      <a:r>
                        <a:rPr kumimoji="1" lang="ja-JP" altLang="en-US" sz="900" dirty="0">
                          <a:latin typeface="+mn-ea"/>
                          <a:ea typeface="+mn-ea"/>
                        </a:rPr>
                        <a:t>エ</a:t>
                      </a:r>
                    </a:p>
                  </a:txBody>
                  <a:tcPr marL="89726" marR="89726" marT="44863" marB="44863" anchor="ctr"/>
                </a:tc>
                <a:tc>
                  <a:txBody>
                    <a:bodyPr/>
                    <a:lstStyle/>
                    <a:p>
                      <a:r>
                        <a:rPr kumimoji="1" lang="ja-JP" altLang="ja-JP" sz="900" kern="1200" dirty="0">
                          <a:solidFill>
                            <a:schemeClr val="dk1"/>
                          </a:solidFill>
                          <a:effectLst/>
                          <a:latin typeface="+mn-lt"/>
                          <a:ea typeface="+mn-ea"/>
                          <a:cs typeface="+mn-cs"/>
                        </a:rPr>
                        <a:t>切れ目のない在宅医療・在宅介護の提供体制整備に関する事例等の情報を提供している</a:t>
                      </a:r>
                      <a:r>
                        <a:rPr kumimoji="1" lang="ja-JP" altLang="en-US" sz="900" kern="1200" dirty="0">
                          <a:solidFill>
                            <a:schemeClr val="dk1"/>
                          </a:solidFill>
                          <a:effectLst/>
                          <a:latin typeface="+mn-lt"/>
                          <a:ea typeface="+mn-ea"/>
                          <a:cs typeface="+mn-cs"/>
                        </a:rPr>
                        <a:t>。</a:t>
                      </a:r>
                      <a:endParaRPr kumimoji="1" lang="ja-JP" altLang="ja-JP" sz="900" kern="1200" dirty="0">
                        <a:solidFill>
                          <a:schemeClr val="dk1"/>
                        </a:solidFill>
                        <a:effectLst/>
                        <a:latin typeface="+mn-ea"/>
                        <a:ea typeface="+mn-ea"/>
                        <a:cs typeface="+mn-cs"/>
                      </a:endParaRPr>
                    </a:p>
                  </a:txBody>
                  <a:tcPr marL="89726" marR="89726" marT="44863" marB="44863" anchor="ctr"/>
                </a:tc>
                <a:tc>
                  <a:txBody>
                    <a:bodyPr/>
                    <a:lstStyle/>
                    <a:p>
                      <a:pPr algn="ctr"/>
                      <a:r>
                        <a:rPr kumimoji="1" lang="en-US" altLang="ja-JP" sz="900" dirty="0">
                          <a:latin typeface="+mn-ea"/>
                          <a:ea typeface="+mn-ea"/>
                        </a:rPr>
                        <a:t>10</a:t>
                      </a:r>
                      <a:endParaRPr kumimoji="1" lang="ja-JP" altLang="en-US" sz="900" dirty="0">
                        <a:latin typeface="+mn-ea"/>
                        <a:ea typeface="+mn-ea"/>
                      </a:endParaRPr>
                    </a:p>
                  </a:txBody>
                  <a:tcPr marL="89726" marR="89726" marT="44863" marB="44863" anchor="ctr"/>
                </a:tc>
                <a:tc>
                  <a:txBody>
                    <a:bodyPr/>
                    <a:lstStyle/>
                    <a:p>
                      <a:pPr algn="ctr"/>
                      <a:r>
                        <a:rPr kumimoji="1" lang="en-US" altLang="ja-JP" sz="900" dirty="0">
                          <a:latin typeface="+mn-ea"/>
                          <a:ea typeface="+mn-ea"/>
                        </a:rPr>
                        <a:t>9.4</a:t>
                      </a:r>
                      <a:endParaRPr kumimoji="1" lang="ja-JP" altLang="en-US" sz="900" dirty="0">
                        <a:latin typeface="+mn-ea"/>
                        <a:ea typeface="+mn-ea"/>
                      </a:endParaRPr>
                    </a:p>
                  </a:txBody>
                  <a:tcPr marL="89726" marR="89726" marT="44863" marB="44863" anchor="ctr"/>
                </a:tc>
                <a:tc>
                  <a:txBody>
                    <a:bodyPr/>
                    <a:lstStyle/>
                    <a:p>
                      <a:pPr algn="ctr"/>
                      <a:r>
                        <a:rPr kumimoji="1" lang="ja-JP" altLang="en-US" sz="900" dirty="0">
                          <a:latin typeface="+mn-ea"/>
                          <a:ea typeface="+mn-ea"/>
                        </a:rPr>
                        <a:t>コ</a:t>
                      </a:r>
                    </a:p>
                  </a:txBody>
                  <a:tcPr marL="89726" marR="89726" marT="44863" marB="44863" anchor="ctr"/>
                </a:tc>
                <a:tc>
                  <a:txBody>
                    <a:bodyPr/>
                    <a:lstStyle/>
                    <a:p>
                      <a:r>
                        <a:rPr kumimoji="1" lang="ja-JP" altLang="ja-JP" sz="900" kern="1200" dirty="0">
                          <a:solidFill>
                            <a:schemeClr val="dk1"/>
                          </a:solidFill>
                          <a:effectLst/>
                          <a:latin typeface="+mn-lt"/>
                          <a:ea typeface="+mn-ea"/>
                          <a:cs typeface="+mn-cs"/>
                        </a:rPr>
                        <a:t>在宅医療をはじめとした広域的な医療資源に関する情報提供を市町村に対して行っている</a:t>
                      </a:r>
                      <a:r>
                        <a:rPr kumimoji="1" lang="ja-JP" altLang="en-US" sz="900" kern="1200" dirty="0">
                          <a:solidFill>
                            <a:schemeClr val="dk1"/>
                          </a:solidFill>
                          <a:effectLst/>
                          <a:latin typeface="+mn-lt"/>
                          <a:ea typeface="+mn-ea"/>
                          <a:cs typeface="+mn-cs"/>
                        </a:rPr>
                        <a:t>。</a:t>
                      </a:r>
                      <a:endParaRPr kumimoji="1" lang="ja-JP" altLang="ja-JP" sz="900" kern="1200" dirty="0">
                        <a:solidFill>
                          <a:schemeClr val="dk1"/>
                        </a:solidFill>
                        <a:effectLst/>
                        <a:latin typeface="+mn-lt"/>
                        <a:ea typeface="+mn-ea"/>
                        <a:cs typeface="+mn-cs"/>
                      </a:endParaRPr>
                    </a:p>
                  </a:txBody>
                  <a:tcPr marL="89726" marR="89726" marT="44863" marB="44863" anchor="ctr"/>
                </a:tc>
                <a:tc>
                  <a:txBody>
                    <a:bodyPr/>
                    <a:lstStyle/>
                    <a:p>
                      <a:pPr algn="ctr"/>
                      <a:r>
                        <a:rPr kumimoji="1" lang="en-US" altLang="ja-JP" sz="900" dirty="0">
                          <a:latin typeface="+mn-ea"/>
                          <a:ea typeface="+mn-ea"/>
                        </a:rPr>
                        <a:t>10</a:t>
                      </a:r>
                      <a:endParaRPr kumimoji="1" lang="ja-JP" altLang="en-US" sz="900" dirty="0">
                        <a:latin typeface="+mn-ea"/>
                        <a:ea typeface="+mn-ea"/>
                      </a:endParaRPr>
                    </a:p>
                  </a:txBody>
                  <a:tcPr marL="89726" marR="89726" marT="44863" marB="44863" anchor="ctr"/>
                </a:tc>
                <a:tc>
                  <a:txBody>
                    <a:bodyPr/>
                    <a:lstStyle/>
                    <a:p>
                      <a:pPr algn="ctr"/>
                      <a:r>
                        <a:rPr kumimoji="1" lang="en-US" altLang="ja-JP" sz="900" dirty="0">
                          <a:latin typeface="+mn-ea"/>
                          <a:ea typeface="+mn-ea"/>
                        </a:rPr>
                        <a:t>8.9</a:t>
                      </a:r>
                    </a:p>
                  </a:txBody>
                  <a:tcPr marL="89726" marR="89726" marT="44863" marB="44863" anchor="ctr"/>
                </a:tc>
                <a:extLst>
                  <a:ext uri="{0D108BD9-81ED-4DB2-BD59-A6C34878D82A}">
                    <a16:rowId xmlns:a16="http://schemas.microsoft.com/office/drawing/2014/main" val="291411947"/>
                  </a:ext>
                </a:extLst>
              </a:tr>
              <a:tr h="236546">
                <a:tc>
                  <a:txBody>
                    <a:bodyPr/>
                    <a:lstStyle/>
                    <a:p>
                      <a:pPr algn="ctr"/>
                      <a:r>
                        <a:rPr kumimoji="1" lang="ja-JP" altLang="en-US" sz="900" dirty="0">
                          <a:latin typeface="+mn-ea"/>
                          <a:ea typeface="+mn-ea"/>
                        </a:rPr>
                        <a:t>オ</a:t>
                      </a:r>
                    </a:p>
                  </a:txBody>
                  <a:tcPr marL="89726" marR="89726" marT="44863" marB="44863"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ja-JP" sz="900" kern="1200" dirty="0">
                          <a:solidFill>
                            <a:schemeClr val="dk1"/>
                          </a:solidFill>
                          <a:effectLst/>
                          <a:latin typeface="+mn-lt"/>
                          <a:ea typeface="+mn-ea"/>
                          <a:cs typeface="+mn-cs"/>
                        </a:rPr>
                        <a:t>広域的な相談窓口</a:t>
                      </a:r>
                      <a:r>
                        <a:rPr kumimoji="1" lang="ja-JP" altLang="en-US" sz="900" kern="1200" dirty="0">
                          <a:solidFill>
                            <a:schemeClr val="dk1"/>
                          </a:solidFill>
                          <a:effectLst/>
                          <a:latin typeface="+mn-lt"/>
                          <a:ea typeface="+mn-ea"/>
                          <a:cs typeface="+mn-cs"/>
                        </a:rPr>
                        <a:t>を</a:t>
                      </a:r>
                      <a:r>
                        <a:rPr kumimoji="1" lang="ja-JP" altLang="ja-JP" sz="900" kern="1200" dirty="0">
                          <a:solidFill>
                            <a:schemeClr val="dk1"/>
                          </a:solidFill>
                          <a:effectLst/>
                          <a:latin typeface="+mn-lt"/>
                          <a:ea typeface="+mn-ea"/>
                          <a:cs typeface="+mn-cs"/>
                        </a:rPr>
                        <a:t>設置</a:t>
                      </a:r>
                      <a:r>
                        <a:rPr kumimoji="1" lang="ja-JP" altLang="en-US" sz="900" kern="1200" dirty="0">
                          <a:solidFill>
                            <a:schemeClr val="dk1"/>
                          </a:solidFill>
                          <a:effectLst/>
                          <a:latin typeface="+mn-lt"/>
                          <a:ea typeface="+mn-ea"/>
                          <a:cs typeface="+mn-cs"/>
                        </a:rPr>
                        <a:t>して</a:t>
                      </a:r>
                      <a:r>
                        <a:rPr kumimoji="1" lang="ja-JP" altLang="ja-JP" sz="900" kern="1200" dirty="0">
                          <a:solidFill>
                            <a:schemeClr val="dk1"/>
                          </a:solidFill>
                          <a:effectLst/>
                          <a:latin typeface="+mn-lt"/>
                          <a:ea typeface="+mn-ea"/>
                          <a:cs typeface="+mn-cs"/>
                        </a:rPr>
                        <a:t>いる</a:t>
                      </a:r>
                      <a:r>
                        <a:rPr kumimoji="1" lang="ja-JP" altLang="en-US" sz="900" kern="1200" dirty="0">
                          <a:solidFill>
                            <a:schemeClr val="dk1"/>
                          </a:solidFill>
                          <a:effectLst/>
                          <a:latin typeface="+mn-lt"/>
                          <a:ea typeface="+mn-ea"/>
                          <a:cs typeface="+mn-cs"/>
                        </a:rPr>
                        <a:t>。</a:t>
                      </a:r>
                      <a:endParaRPr kumimoji="1" lang="ja-JP" altLang="ja-JP" sz="900" kern="1200" dirty="0">
                        <a:solidFill>
                          <a:schemeClr val="dk1"/>
                        </a:solidFill>
                        <a:effectLst/>
                        <a:latin typeface="+mn-lt"/>
                        <a:ea typeface="+mn-ea"/>
                        <a:cs typeface="+mn-cs"/>
                      </a:endParaRPr>
                    </a:p>
                  </a:txBody>
                  <a:tcPr marL="89726" marR="89726" marT="44863" marB="44863" anchor="ctr"/>
                </a:tc>
                <a:tc>
                  <a:txBody>
                    <a:bodyPr/>
                    <a:lstStyle/>
                    <a:p>
                      <a:pPr algn="ctr"/>
                      <a:r>
                        <a:rPr kumimoji="1" lang="en-US" altLang="ja-JP" sz="900" dirty="0">
                          <a:latin typeface="+mn-ea"/>
                          <a:ea typeface="+mn-ea"/>
                        </a:rPr>
                        <a:t>10</a:t>
                      </a:r>
                      <a:endParaRPr kumimoji="1" lang="ja-JP" altLang="en-US" sz="900" dirty="0">
                        <a:latin typeface="+mn-ea"/>
                        <a:ea typeface="+mn-ea"/>
                      </a:endParaRPr>
                    </a:p>
                  </a:txBody>
                  <a:tcPr marL="89726" marR="89726" marT="44863" marB="44863" anchor="ctr"/>
                </a:tc>
                <a:tc>
                  <a:txBody>
                    <a:bodyPr/>
                    <a:lstStyle/>
                    <a:p>
                      <a:pPr algn="ctr"/>
                      <a:r>
                        <a:rPr kumimoji="1" lang="en-US" altLang="ja-JP" sz="900" dirty="0">
                          <a:latin typeface="+mn-ea"/>
                          <a:ea typeface="+mn-ea"/>
                        </a:rPr>
                        <a:t>7.7</a:t>
                      </a:r>
                      <a:endParaRPr kumimoji="1" lang="ja-JP" altLang="en-US" sz="900" dirty="0">
                        <a:latin typeface="+mn-ea"/>
                        <a:ea typeface="+mn-ea"/>
                      </a:endParaRPr>
                    </a:p>
                  </a:txBody>
                  <a:tcPr marL="89726" marR="89726" marT="44863" marB="44863" anchor="ctr"/>
                </a:tc>
                <a:tc>
                  <a:txBody>
                    <a:bodyPr/>
                    <a:lstStyle/>
                    <a:p>
                      <a:pPr algn="ctr"/>
                      <a:r>
                        <a:rPr kumimoji="1" lang="ja-JP" altLang="en-US" sz="900" dirty="0">
                          <a:latin typeface="+mn-ea"/>
                          <a:ea typeface="+mn-ea"/>
                        </a:rPr>
                        <a:t>サ</a:t>
                      </a:r>
                    </a:p>
                  </a:txBody>
                  <a:tcPr marL="89726" marR="89726" marT="44863" marB="44863" anchor="ctr"/>
                </a:tc>
                <a:tc>
                  <a:txBody>
                    <a:bodyPr/>
                    <a:lstStyle/>
                    <a:p>
                      <a:r>
                        <a:rPr kumimoji="1" lang="ja-JP" altLang="ja-JP" sz="900" kern="1200" dirty="0">
                          <a:solidFill>
                            <a:schemeClr val="dk1"/>
                          </a:solidFill>
                          <a:effectLst/>
                          <a:latin typeface="+mn-lt"/>
                          <a:ea typeface="+mn-ea"/>
                          <a:cs typeface="+mn-cs"/>
                        </a:rPr>
                        <a:t>在宅医療・介護連携推進のための人材育成を行っている</a:t>
                      </a:r>
                      <a:r>
                        <a:rPr kumimoji="1" lang="ja-JP" altLang="en-US" sz="900" kern="1200" dirty="0">
                          <a:solidFill>
                            <a:schemeClr val="dk1"/>
                          </a:solidFill>
                          <a:effectLst/>
                          <a:latin typeface="+mn-lt"/>
                          <a:ea typeface="+mn-ea"/>
                          <a:cs typeface="+mn-cs"/>
                        </a:rPr>
                        <a:t>。</a:t>
                      </a:r>
                      <a:endParaRPr kumimoji="1" lang="ja-JP" altLang="ja-JP" sz="900" kern="1200" dirty="0">
                        <a:solidFill>
                          <a:schemeClr val="dk1"/>
                        </a:solidFill>
                        <a:effectLst/>
                        <a:latin typeface="+mn-lt"/>
                        <a:ea typeface="+mn-ea"/>
                        <a:cs typeface="+mn-cs"/>
                      </a:endParaRPr>
                    </a:p>
                  </a:txBody>
                  <a:tcPr marL="89726" marR="89726" marT="44863" marB="44863" anchor="ctr"/>
                </a:tc>
                <a:tc>
                  <a:txBody>
                    <a:bodyPr/>
                    <a:lstStyle/>
                    <a:p>
                      <a:pPr algn="ctr"/>
                      <a:r>
                        <a:rPr kumimoji="1" lang="en-US" altLang="ja-JP" sz="900" dirty="0">
                          <a:latin typeface="+mn-ea"/>
                          <a:ea typeface="+mn-ea"/>
                        </a:rPr>
                        <a:t>10</a:t>
                      </a:r>
                      <a:endParaRPr kumimoji="1" lang="ja-JP" altLang="en-US" sz="900" dirty="0">
                        <a:latin typeface="+mn-ea"/>
                        <a:ea typeface="+mn-ea"/>
                      </a:endParaRPr>
                    </a:p>
                  </a:txBody>
                  <a:tcPr marL="89726" marR="89726" marT="44863" marB="44863" anchor="ctr"/>
                </a:tc>
                <a:tc>
                  <a:txBody>
                    <a:bodyPr/>
                    <a:lstStyle/>
                    <a:p>
                      <a:pPr algn="ctr"/>
                      <a:r>
                        <a:rPr kumimoji="1" lang="en-US" altLang="ja-JP" sz="900" dirty="0">
                          <a:latin typeface="+mn-ea"/>
                          <a:ea typeface="+mn-ea"/>
                        </a:rPr>
                        <a:t>9.8</a:t>
                      </a:r>
                    </a:p>
                  </a:txBody>
                  <a:tcPr marL="89726" marR="89726" marT="44863" marB="44863" anchor="ctr"/>
                </a:tc>
                <a:extLst>
                  <a:ext uri="{0D108BD9-81ED-4DB2-BD59-A6C34878D82A}">
                    <a16:rowId xmlns:a16="http://schemas.microsoft.com/office/drawing/2014/main" val="3740199256"/>
                  </a:ext>
                </a:extLst>
              </a:tr>
              <a:tr h="358902">
                <a:tc>
                  <a:txBody>
                    <a:bodyPr/>
                    <a:lstStyle/>
                    <a:p>
                      <a:pPr algn="ctr"/>
                      <a:r>
                        <a:rPr kumimoji="1" lang="ja-JP" altLang="en-US" sz="900" dirty="0">
                          <a:latin typeface="+mn-ea"/>
                          <a:ea typeface="+mn-ea"/>
                        </a:rPr>
                        <a:t>カ</a:t>
                      </a:r>
                    </a:p>
                  </a:txBody>
                  <a:tcPr marL="89726" marR="89726" marT="44863" marB="44863"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900" kern="1200" dirty="0">
                          <a:solidFill>
                            <a:schemeClr val="dk1"/>
                          </a:solidFill>
                          <a:effectLst/>
                          <a:latin typeface="+mn-lt"/>
                          <a:ea typeface="+mn-ea"/>
                          <a:cs typeface="+mn-cs"/>
                        </a:rPr>
                        <a:t>広域的な相談窓口に従事する人材の育成に取り組んでいる。</a:t>
                      </a:r>
                      <a:endParaRPr kumimoji="1" lang="ja-JP" altLang="ja-JP" sz="900" kern="1200" dirty="0">
                        <a:solidFill>
                          <a:schemeClr val="dk1"/>
                        </a:solidFill>
                        <a:effectLst/>
                        <a:latin typeface="+mn-lt"/>
                        <a:ea typeface="+mn-ea"/>
                        <a:cs typeface="+mn-cs"/>
                      </a:endParaRPr>
                    </a:p>
                  </a:txBody>
                  <a:tcPr marL="89726" marR="89726" marT="44863" marB="44863" anchor="ctr"/>
                </a:tc>
                <a:tc>
                  <a:txBody>
                    <a:bodyPr/>
                    <a:lstStyle/>
                    <a:p>
                      <a:pPr algn="ctr"/>
                      <a:r>
                        <a:rPr kumimoji="1" lang="en-US" altLang="ja-JP" sz="900" dirty="0">
                          <a:latin typeface="+mn-ea"/>
                          <a:ea typeface="+mn-ea"/>
                        </a:rPr>
                        <a:t>20</a:t>
                      </a:r>
                      <a:endParaRPr kumimoji="1" lang="ja-JP" altLang="en-US" sz="900" dirty="0">
                        <a:latin typeface="+mn-ea"/>
                        <a:ea typeface="+mn-ea"/>
                      </a:endParaRPr>
                    </a:p>
                  </a:txBody>
                  <a:tcPr marL="89726" marR="89726" marT="44863" marB="44863" anchor="ctr"/>
                </a:tc>
                <a:tc>
                  <a:txBody>
                    <a:bodyPr/>
                    <a:lstStyle/>
                    <a:p>
                      <a:pPr algn="ctr"/>
                      <a:r>
                        <a:rPr kumimoji="1" lang="en-US" altLang="ja-JP" sz="900" dirty="0">
                          <a:latin typeface="+mn-ea"/>
                          <a:ea typeface="+mn-ea"/>
                        </a:rPr>
                        <a:t>15.3</a:t>
                      </a:r>
                      <a:endParaRPr kumimoji="1" lang="ja-JP" altLang="en-US" sz="900" dirty="0">
                        <a:latin typeface="+mn-ea"/>
                        <a:ea typeface="+mn-ea"/>
                      </a:endParaRPr>
                    </a:p>
                  </a:txBody>
                  <a:tcPr marL="89726" marR="89726" marT="44863" marB="44863" anchor="ctr"/>
                </a:tc>
                <a:tc>
                  <a:txBody>
                    <a:bodyPr/>
                    <a:lstStyle/>
                    <a:p>
                      <a:pPr algn="ctr"/>
                      <a:r>
                        <a:rPr kumimoji="1" lang="ja-JP" altLang="en-US" sz="900" dirty="0">
                          <a:latin typeface="+mn-ea"/>
                          <a:ea typeface="+mn-ea"/>
                        </a:rPr>
                        <a:t>シ</a:t>
                      </a:r>
                    </a:p>
                  </a:txBody>
                  <a:tcPr marL="89726" marR="89726" marT="44863" marB="44863" anchor="ctr"/>
                </a:tc>
                <a:tc>
                  <a:txBody>
                    <a:bodyPr/>
                    <a:lstStyle/>
                    <a:p>
                      <a:pPr marL="0" marR="0" lvl="0" indent="0" algn="l" defTabSz="917509" rtl="0" eaLnBrk="1" fontAlgn="auto" latinLnBrk="0" hangingPunct="1">
                        <a:lnSpc>
                          <a:spcPct val="100000"/>
                        </a:lnSpc>
                        <a:spcBef>
                          <a:spcPts val="0"/>
                        </a:spcBef>
                        <a:spcAft>
                          <a:spcPts val="0"/>
                        </a:spcAft>
                        <a:buClrTx/>
                        <a:buSzTx/>
                        <a:buFontTx/>
                        <a:buNone/>
                        <a:tabLst/>
                        <a:defRPr/>
                      </a:pPr>
                      <a:r>
                        <a:rPr kumimoji="1" lang="ja-JP" altLang="ja-JP" sz="900" kern="1200" dirty="0">
                          <a:solidFill>
                            <a:schemeClr val="dk1"/>
                          </a:solidFill>
                          <a:effectLst/>
                          <a:latin typeface="+mn-lt"/>
                          <a:ea typeface="+mn-ea"/>
                          <a:cs typeface="+mn-cs"/>
                        </a:rPr>
                        <a:t>住民啓発用の媒体を作成し、市町村が実施する普及啓発の支援を実施している</a:t>
                      </a:r>
                      <a:r>
                        <a:rPr kumimoji="1" lang="ja-JP" altLang="en-US" sz="900" kern="1200" dirty="0">
                          <a:solidFill>
                            <a:schemeClr val="dk1"/>
                          </a:solidFill>
                          <a:effectLst/>
                          <a:latin typeface="+mn-ea"/>
                          <a:ea typeface="+mn-ea"/>
                          <a:cs typeface="+mn-cs"/>
                        </a:rPr>
                        <a:t>。</a:t>
                      </a:r>
                      <a:endParaRPr kumimoji="1" lang="ja-JP" altLang="ja-JP" sz="900" kern="1200" dirty="0">
                        <a:solidFill>
                          <a:schemeClr val="dk1"/>
                        </a:solidFill>
                        <a:effectLst/>
                        <a:latin typeface="+mn-ea"/>
                        <a:ea typeface="+mn-ea"/>
                        <a:cs typeface="+mn-cs"/>
                      </a:endParaRPr>
                    </a:p>
                  </a:txBody>
                  <a:tcPr marL="89726" marR="89726" marT="44863" marB="44863" anchor="ctr"/>
                </a:tc>
                <a:tc>
                  <a:txBody>
                    <a:bodyPr/>
                    <a:lstStyle/>
                    <a:p>
                      <a:pPr algn="ctr"/>
                      <a:r>
                        <a:rPr kumimoji="1" lang="en-US" altLang="ja-JP" sz="900" dirty="0">
                          <a:latin typeface="+mn-ea"/>
                          <a:ea typeface="+mn-ea"/>
                        </a:rPr>
                        <a:t>20</a:t>
                      </a:r>
                      <a:endParaRPr kumimoji="1" lang="ja-JP" altLang="en-US" sz="900" dirty="0">
                        <a:latin typeface="+mn-ea"/>
                        <a:ea typeface="+mn-ea"/>
                      </a:endParaRPr>
                    </a:p>
                  </a:txBody>
                  <a:tcPr marL="89726" marR="89726" marT="44863" marB="44863" anchor="ctr"/>
                </a:tc>
                <a:tc>
                  <a:txBody>
                    <a:bodyPr/>
                    <a:lstStyle/>
                    <a:p>
                      <a:pPr algn="ctr"/>
                      <a:r>
                        <a:rPr kumimoji="1" lang="en-US" altLang="ja-JP" sz="900" dirty="0">
                          <a:latin typeface="+mn-ea"/>
                          <a:ea typeface="+mn-ea"/>
                        </a:rPr>
                        <a:t>14.9</a:t>
                      </a:r>
                    </a:p>
                  </a:txBody>
                  <a:tcPr marL="89726" marR="89726" marT="44863" marB="44863" anchor="ctr"/>
                </a:tc>
                <a:extLst>
                  <a:ext uri="{0D108BD9-81ED-4DB2-BD59-A6C34878D82A}">
                    <a16:rowId xmlns:a16="http://schemas.microsoft.com/office/drawing/2014/main" val="2147253580"/>
                  </a:ext>
                </a:extLst>
              </a:tr>
            </a:tbl>
          </a:graphicData>
        </a:graphic>
      </p:graphicFrame>
      <p:graphicFrame>
        <p:nvGraphicFramePr>
          <p:cNvPr id="7" name="グラフ 6">
            <a:extLst>
              <a:ext uri="{FF2B5EF4-FFF2-40B4-BE49-F238E27FC236}">
                <a16:creationId xmlns:a16="http://schemas.microsoft.com/office/drawing/2014/main" id="{FDAE585D-2059-4E01-BEA5-432E1C456FB1}"/>
              </a:ext>
            </a:extLst>
          </p:cNvPr>
          <p:cNvGraphicFramePr>
            <a:graphicFrameLocks/>
          </p:cNvGraphicFramePr>
          <p:nvPr>
            <p:extLst>
              <p:ext uri="{D42A27DB-BD31-4B8C-83A1-F6EECF244321}">
                <p14:modId xmlns:p14="http://schemas.microsoft.com/office/powerpoint/2010/main" val="4094899319"/>
              </p:ext>
            </p:extLst>
          </p:nvPr>
        </p:nvGraphicFramePr>
        <p:xfrm>
          <a:off x="6907" y="3044443"/>
          <a:ext cx="9729685" cy="3951409"/>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16566358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 name="正方形/長方形 27"/>
          <p:cNvSpPr/>
          <p:nvPr/>
        </p:nvSpPr>
        <p:spPr>
          <a:xfrm>
            <a:off x="-1" y="119181"/>
            <a:ext cx="9720263" cy="355567"/>
          </a:xfrm>
          <a:prstGeom prst="rect">
            <a:avLst/>
          </a:prstGeom>
          <a:solidFill>
            <a:srgbClr val="C00000"/>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lIns="89679" tIns="44840" rIns="89679" bIns="44840" anchor="ctr"/>
          <a:lstStyle/>
          <a:p>
            <a:pPr algn="ctr"/>
            <a:r>
              <a:rPr lang="en-US" altLang="ja-JP" sz="1963" b="1" dirty="0">
                <a:latin typeface="Meiryo UI" panose="020B0604030504040204" pitchFamily="50" charset="-128"/>
                <a:ea typeface="Meiryo UI" panose="020B0604030504040204" pitchFamily="50" charset="-128"/>
              </a:rPr>
              <a:t>2020</a:t>
            </a:r>
            <a:r>
              <a:rPr lang="ja-JP" altLang="en-US" sz="1963" b="1" dirty="0">
                <a:latin typeface="Meiryo UI" panose="020B0604030504040204" pitchFamily="50" charset="-128"/>
                <a:ea typeface="Meiryo UI" panose="020B0604030504040204" pitchFamily="50" charset="-128"/>
              </a:rPr>
              <a:t>年度（都道府県分） 　　</a:t>
            </a:r>
            <a:r>
              <a:rPr lang="ja-JP" altLang="ja-JP" sz="1963" b="1" dirty="0">
                <a:latin typeface="Meiryo UI" panose="020B0604030504040204" pitchFamily="50" charset="-128"/>
                <a:ea typeface="Meiryo UI" panose="020B0604030504040204" pitchFamily="50" charset="-128"/>
              </a:rPr>
              <a:t>（</a:t>
            </a:r>
            <a:r>
              <a:rPr lang="ja-JP" altLang="en-US" sz="1963" b="1" dirty="0">
                <a:latin typeface="Meiryo UI" panose="020B0604030504040204" pitchFamily="50" charset="-128"/>
                <a:ea typeface="Meiryo UI" panose="020B0604030504040204" pitchFamily="50" charset="-128"/>
              </a:rPr>
              <a:t>６</a:t>
            </a:r>
            <a:r>
              <a:rPr lang="ja-JP" altLang="ja-JP" sz="1963" b="1" dirty="0">
                <a:latin typeface="Meiryo UI" panose="020B0604030504040204" pitchFamily="50" charset="-128"/>
                <a:ea typeface="Meiryo UI" panose="020B0604030504040204" pitchFamily="50" charset="-128"/>
              </a:rPr>
              <a:t>）認知症総合支援</a:t>
            </a:r>
            <a:endParaRPr lang="ja-JP" altLang="ja-JP" sz="1963" dirty="0">
              <a:latin typeface="Meiryo UI" panose="020B0604030504040204" pitchFamily="50" charset="-128"/>
              <a:ea typeface="Meiryo UI" panose="020B0604030504040204" pitchFamily="50" charset="-128"/>
            </a:endParaRPr>
          </a:p>
        </p:txBody>
      </p:sp>
      <p:sp>
        <p:nvSpPr>
          <p:cNvPr id="27" name="スライド番号プレースホルダー 3">
            <a:extLst>
              <a:ext uri="{FF2B5EF4-FFF2-40B4-BE49-F238E27FC236}">
                <a16:creationId xmlns:a16="http://schemas.microsoft.com/office/drawing/2014/main" id="{8537117C-0A37-4387-89BE-51510082BF6F}"/>
              </a:ext>
            </a:extLst>
          </p:cNvPr>
          <p:cNvSpPr>
            <a:spLocks noGrp="1"/>
          </p:cNvSpPr>
          <p:nvPr>
            <p:ph type="sldNum" sz="quarter" idx="12"/>
          </p:nvPr>
        </p:nvSpPr>
        <p:spPr>
          <a:xfrm>
            <a:off x="7380411" y="6550373"/>
            <a:ext cx="2268061" cy="358279"/>
          </a:xfrm>
        </p:spPr>
        <p:txBody>
          <a:bodyPr/>
          <a:lstStyle/>
          <a:p>
            <a:pPr>
              <a:defRPr/>
            </a:pPr>
            <a:r>
              <a:rPr kumimoji="1" lang="en-US" altLang="ja-JP" dirty="0" smtClean="0">
                <a:solidFill>
                  <a:prstClr val="black">
                    <a:tint val="75000"/>
                  </a:prstClr>
                </a:solidFill>
                <a:latin typeface="+mn-ea"/>
              </a:rPr>
              <a:t>19</a:t>
            </a:r>
            <a:endParaRPr kumimoji="1" lang="ja-JP" altLang="en-US" dirty="0">
              <a:solidFill>
                <a:prstClr val="black">
                  <a:tint val="75000"/>
                </a:prstClr>
              </a:solidFill>
              <a:latin typeface="+mn-ea"/>
            </a:endParaRPr>
          </a:p>
        </p:txBody>
      </p:sp>
      <p:graphicFrame>
        <p:nvGraphicFramePr>
          <p:cNvPr id="3" name="表 2"/>
          <p:cNvGraphicFramePr>
            <a:graphicFrameLocks noGrp="1"/>
          </p:cNvGraphicFramePr>
          <p:nvPr/>
        </p:nvGraphicFramePr>
        <p:xfrm>
          <a:off x="107715" y="578022"/>
          <a:ext cx="9299566" cy="1950534"/>
        </p:xfrm>
        <a:graphic>
          <a:graphicData uri="http://schemas.openxmlformats.org/drawingml/2006/table">
            <a:tbl>
              <a:tblPr firstRow="1" bandRow="1">
                <a:tableStyleId>{5C22544A-7EE6-4342-B048-85BDC9FD1C3A}</a:tableStyleId>
              </a:tblPr>
              <a:tblGrid>
                <a:gridCol w="204852">
                  <a:extLst>
                    <a:ext uri="{9D8B030D-6E8A-4147-A177-3AD203B41FA5}">
                      <a16:colId xmlns:a16="http://schemas.microsoft.com/office/drawing/2014/main" val="897722632"/>
                    </a:ext>
                  </a:extLst>
                </a:gridCol>
                <a:gridCol w="8195616">
                  <a:extLst>
                    <a:ext uri="{9D8B030D-6E8A-4147-A177-3AD203B41FA5}">
                      <a16:colId xmlns:a16="http://schemas.microsoft.com/office/drawing/2014/main" val="1624404869"/>
                    </a:ext>
                  </a:extLst>
                </a:gridCol>
                <a:gridCol w="449549">
                  <a:extLst>
                    <a:ext uri="{9D8B030D-6E8A-4147-A177-3AD203B41FA5}">
                      <a16:colId xmlns:a16="http://schemas.microsoft.com/office/drawing/2014/main" val="739993648"/>
                    </a:ext>
                  </a:extLst>
                </a:gridCol>
                <a:gridCol w="449549">
                  <a:extLst>
                    <a:ext uri="{9D8B030D-6E8A-4147-A177-3AD203B41FA5}">
                      <a16:colId xmlns:a16="http://schemas.microsoft.com/office/drawing/2014/main" val="300635064"/>
                    </a:ext>
                  </a:extLst>
                </a:gridCol>
              </a:tblGrid>
              <a:tr h="254222">
                <a:tc>
                  <a:txBody>
                    <a:bodyPr/>
                    <a:lstStyle/>
                    <a:p>
                      <a:pPr algn="ctr"/>
                      <a:endParaRPr kumimoji="1" lang="ja-JP" altLang="en-US" sz="1100" dirty="0">
                        <a:latin typeface="+mn-ea"/>
                        <a:ea typeface="+mn-ea"/>
                      </a:endParaRPr>
                    </a:p>
                  </a:txBody>
                  <a:tcPr marL="89726" marR="89726" marT="44863" marB="44863" anchor="ctr"/>
                </a:tc>
                <a:tc>
                  <a:txBody>
                    <a:bodyPr/>
                    <a:lstStyle/>
                    <a:p>
                      <a:pPr algn="ctr"/>
                      <a:r>
                        <a:rPr kumimoji="1" lang="ja-JP" altLang="en-US" sz="900" dirty="0">
                          <a:latin typeface="+mn-ea"/>
                          <a:ea typeface="+mn-ea"/>
                        </a:rPr>
                        <a:t>評価指標</a:t>
                      </a:r>
                    </a:p>
                  </a:txBody>
                  <a:tcPr marL="89726" marR="89726" marT="44863" marB="44863"/>
                </a:tc>
                <a:tc>
                  <a:txBody>
                    <a:bodyPr/>
                    <a:lstStyle/>
                    <a:p>
                      <a:pPr algn="ctr"/>
                      <a:r>
                        <a:rPr kumimoji="1" lang="ja-JP" altLang="en-US" sz="900" dirty="0">
                          <a:latin typeface="+mn-ea"/>
                          <a:ea typeface="+mn-ea"/>
                        </a:rPr>
                        <a:t>得点</a:t>
                      </a:r>
                    </a:p>
                  </a:txBody>
                  <a:tcPr marL="89726" marR="89726" marT="44863" marB="44863" anchor="ctr"/>
                </a:tc>
                <a:tc>
                  <a:txBody>
                    <a:bodyPr/>
                    <a:lstStyle/>
                    <a:p>
                      <a:pPr algn="ctr"/>
                      <a:r>
                        <a:rPr kumimoji="1" lang="ja-JP" altLang="en-US" sz="900" dirty="0">
                          <a:latin typeface="+mn-ea"/>
                          <a:ea typeface="+mn-ea"/>
                        </a:rPr>
                        <a:t>平均</a:t>
                      </a:r>
                    </a:p>
                  </a:txBody>
                  <a:tcPr marL="89726" marR="89726" marT="44863" marB="44863" anchor="ctr"/>
                </a:tc>
                <a:extLst>
                  <a:ext uri="{0D108BD9-81ED-4DB2-BD59-A6C34878D82A}">
                    <a16:rowId xmlns:a16="http://schemas.microsoft.com/office/drawing/2014/main" val="2535473127"/>
                  </a:ext>
                </a:extLst>
              </a:tr>
              <a:tr h="209360">
                <a:tc gridSpan="4">
                  <a:txBody>
                    <a:bodyPr/>
                    <a:lstStyle/>
                    <a:p>
                      <a:r>
                        <a:rPr kumimoji="1" lang="ja-JP" altLang="en-US" sz="800" kern="1200" dirty="0">
                          <a:solidFill>
                            <a:schemeClr val="dk1"/>
                          </a:solidFill>
                          <a:effectLst/>
                          <a:latin typeface="+mn-ea"/>
                          <a:ea typeface="+mn-ea"/>
                          <a:cs typeface="+mn-cs"/>
                        </a:rPr>
                        <a:t>①</a:t>
                      </a:r>
                      <a:r>
                        <a:rPr kumimoji="1" lang="ja-JP" altLang="ja-JP" sz="800" kern="1200" dirty="0">
                          <a:solidFill>
                            <a:schemeClr val="dk1"/>
                          </a:solidFill>
                          <a:effectLst/>
                          <a:latin typeface="+mn-ea"/>
                          <a:ea typeface="+mn-ea"/>
                          <a:cs typeface="+mn-cs"/>
                        </a:rPr>
                        <a:t>認知症施策の推進に関し、現状把握、計画の策定、市町村の取組の把握等を行っているか。</a:t>
                      </a:r>
                    </a:p>
                  </a:txBody>
                  <a:tcPr marL="89726" marR="89726" marT="44863" marB="44863"/>
                </a:tc>
                <a:tc hMerge="1">
                  <a:txBody>
                    <a:bodyPr/>
                    <a:lstStyle/>
                    <a:p>
                      <a:pPr marL="0" marR="0" indent="0" algn="l" defTabSz="917509" rtl="0" eaLnBrk="1" fontAlgn="auto" latinLnBrk="0" hangingPunct="1">
                        <a:lnSpc>
                          <a:spcPct val="100000"/>
                        </a:lnSpc>
                        <a:spcBef>
                          <a:spcPts val="0"/>
                        </a:spcBef>
                        <a:spcAft>
                          <a:spcPts val="0"/>
                        </a:spcAft>
                        <a:buClrTx/>
                        <a:buSzTx/>
                        <a:buFontTx/>
                        <a:buNone/>
                        <a:tabLst/>
                        <a:defRPr/>
                      </a:pPr>
                      <a:endParaRPr kumimoji="1" lang="en-US" altLang="ja-JP" sz="1000" b="0" dirty="0">
                        <a:solidFill>
                          <a:schemeClr val="tx1"/>
                        </a:solidFill>
                      </a:endParaRPr>
                    </a:p>
                  </a:txBody>
                  <a:tcPr/>
                </a:tc>
                <a:tc hMerge="1">
                  <a:txBody>
                    <a:bodyPr/>
                    <a:lstStyle/>
                    <a:p>
                      <a:pPr algn="ctr"/>
                      <a:endParaRPr kumimoji="1" lang="ja-JP" altLang="en-US" sz="1000" dirty="0">
                        <a:latin typeface="+mn-ea"/>
                        <a:ea typeface="+mn-ea"/>
                      </a:endParaRPr>
                    </a:p>
                  </a:txBody>
                  <a:tcPr anchor="ctr"/>
                </a:tc>
                <a:tc hMerge="1">
                  <a:txBody>
                    <a:bodyPr/>
                    <a:lstStyle/>
                    <a:p>
                      <a:pPr algn="ctr"/>
                      <a:endParaRPr kumimoji="1" lang="ja-JP" altLang="en-US" sz="1000" dirty="0">
                        <a:latin typeface="+mn-ea"/>
                        <a:ea typeface="+mn-ea"/>
                      </a:endParaRPr>
                    </a:p>
                  </a:txBody>
                  <a:tcPr anchor="ctr"/>
                </a:tc>
                <a:extLst>
                  <a:ext uri="{0D108BD9-81ED-4DB2-BD59-A6C34878D82A}">
                    <a16:rowId xmlns:a16="http://schemas.microsoft.com/office/drawing/2014/main" val="933404504"/>
                  </a:ext>
                </a:extLst>
              </a:tr>
              <a:tr h="209360">
                <a:tc>
                  <a:txBody>
                    <a:bodyPr/>
                    <a:lstStyle/>
                    <a:p>
                      <a:pPr algn="ctr"/>
                      <a:r>
                        <a:rPr kumimoji="1" lang="ja-JP" altLang="en-US" sz="800" dirty="0">
                          <a:latin typeface="+mn-ea"/>
                          <a:ea typeface="+mn-ea"/>
                        </a:rPr>
                        <a:t>ア</a:t>
                      </a:r>
                    </a:p>
                  </a:txBody>
                  <a:tcPr marL="89726" marR="89726" marT="44863" marB="44863" anchor="ctr"/>
                </a:tc>
                <a:tc>
                  <a:txBody>
                    <a:bodyPr/>
                    <a:lstStyle/>
                    <a:p>
                      <a:r>
                        <a:rPr kumimoji="1" lang="ja-JP" altLang="en-US" sz="800" kern="1200" dirty="0">
                          <a:solidFill>
                            <a:schemeClr val="dk1"/>
                          </a:solidFill>
                          <a:effectLst/>
                          <a:latin typeface="+mn-ea"/>
                          <a:ea typeface="+mn-ea"/>
                          <a:cs typeface="+mn-cs"/>
                        </a:rPr>
                        <a:t>認知症施策に関する取組について、各年度における都道府県の具体的な計画（事業内容、実施（配置）予定数、受講予定人数等）を定め、進捗状況について点検・評価している。</a:t>
                      </a:r>
                      <a:endParaRPr kumimoji="1" lang="ja-JP" altLang="ja-JP" sz="800" kern="1200" dirty="0">
                        <a:solidFill>
                          <a:schemeClr val="dk1"/>
                        </a:solidFill>
                        <a:effectLst/>
                        <a:latin typeface="+mn-ea"/>
                        <a:ea typeface="+mn-ea"/>
                        <a:cs typeface="+mn-cs"/>
                      </a:endParaRPr>
                    </a:p>
                  </a:txBody>
                  <a:tcPr marL="89726" marR="89726" marT="44863" marB="44863"/>
                </a:tc>
                <a:tc>
                  <a:txBody>
                    <a:bodyPr/>
                    <a:lstStyle/>
                    <a:p>
                      <a:pPr algn="ctr"/>
                      <a:r>
                        <a:rPr kumimoji="1" lang="en-US" altLang="ja-JP" sz="800" dirty="0">
                          <a:solidFill>
                            <a:schemeClr val="tx1"/>
                          </a:solidFill>
                          <a:latin typeface="+mn-ea"/>
                          <a:ea typeface="+mn-ea"/>
                        </a:rPr>
                        <a:t>15</a:t>
                      </a:r>
                      <a:endParaRPr kumimoji="1" lang="ja-JP" altLang="en-US" sz="800" dirty="0">
                        <a:solidFill>
                          <a:schemeClr val="tx1"/>
                        </a:solidFill>
                        <a:latin typeface="+mn-ea"/>
                        <a:ea typeface="+mn-ea"/>
                      </a:endParaRPr>
                    </a:p>
                  </a:txBody>
                  <a:tcPr marL="89726" marR="89726" marT="44863" marB="44863" anchor="ctr"/>
                </a:tc>
                <a:tc>
                  <a:txBody>
                    <a:bodyPr/>
                    <a:lstStyle/>
                    <a:p>
                      <a:pPr algn="ctr"/>
                      <a:r>
                        <a:rPr kumimoji="1" lang="en-US" altLang="ja-JP" sz="800" dirty="0">
                          <a:solidFill>
                            <a:schemeClr val="tx1"/>
                          </a:solidFill>
                          <a:latin typeface="+mn-ea"/>
                          <a:ea typeface="+mn-ea"/>
                        </a:rPr>
                        <a:t>14.0</a:t>
                      </a:r>
                      <a:endParaRPr kumimoji="1" lang="ja-JP" altLang="en-US" sz="800" dirty="0">
                        <a:solidFill>
                          <a:schemeClr val="tx1"/>
                        </a:solidFill>
                        <a:latin typeface="+mn-ea"/>
                        <a:ea typeface="+mn-ea"/>
                      </a:endParaRPr>
                    </a:p>
                  </a:txBody>
                  <a:tcPr marL="89726" marR="89726" marT="44863" marB="44863" anchor="ctr"/>
                </a:tc>
                <a:extLst>
                  <a:ext uri="{0D108BD9-81ED-4DB2-BD59-A6C34878D82A}">
                    <a16:rowId xmlns:a16="http://schemas.microsoft.com/office/drawing/2014/main" val="399234344"/>
                  </a:ext>
                </a:extLst>
              </a:tr>
              <a:tr h="209360">
                <a:tc>
                  <a:txBody>
                    <a:bodyPr/>
                    <a:lstStyle/>
                    <a:p>
                      <a:pPr algn="ctr"/>
                      <a:r>
                        <a:rPr kumimoji="1" lang="ja-JP" altLang="en-US" sz="800" dirty="0">
                          <a:latin typeface="+mn-ea"/>
                          <a:ea typeface="+mn-ea"/>
                        </a:rPr>
                        <a:t>イ</a:t>
                      </a:r>
                    </a:p>
                  </a:txBody>
                  <a:tcPr marL="89726" marR="89726" marT="44863" marB="44863" anchor="ctr"/>
                </a:tc>
                <a:tc>
                  <a:txBody>
                    <a:bodyPr/>
                    <a:lstStyle/>
                    <a:p>
                      <a:r>
                        <a:rPr kumimoji="1" lang="ja-JP" altLang="en-US" sz="800" kern="1200" dirty="0">
                          <a:solidFill>
                            <a:schemeClr val="dk1"/>
                          </a:solidFill>
                          <a:effectLst/>
                          <a:latin typeface="+mn-ea"/>
                          <a:ea typeface="+mn-ea"/>
                          <a:cs typeface="+mn-cs"/>
                        </a:rPr>
                        <a:t>市町村の認知症施策に関する取組について、都道府県内の全市町村の取組状況を把握したうえで、市町村の状況の一覧を作成し、その状況を自治体ＨＰに掲載する等公表している。</a:t>
                      </a:r>
                      <a:endParaRPr kumimoji="1" lang="en-US" altLang="ja-JP" sz="800" b="0" dirty="0">
                        <a:solidFill>
                          <a:schemeClr val="tx1"/>
                        </a:solidFill>
                        <a:latin typeface="+mn-ea"/>
                        <a:ea typeface="+mn-ea"/>
                      </a:endParaRPr>
                    </a:p>
                  </a:txBody>
                  <a:tcPr marL="89726" marR="89726" marT="44863" marB="44863"/>
                </a:tc>
                <a:tc>
                  <a:txBody>
                    <a:bodyPr/>
                    <a:lstStyle/>
                    <a:p>
                      <a:pPr algn="ctr"/>
                      <a:r>
                        <a:rPr kumimoji="1" lang="en-US" altLang="ja-JP" sz="800" dirty="0">
                          <a:solidFill>
                            <a:schemeClr val="tx1"/>
                          </a:solidFill>
                          <a:latin typeface="+mn-ea"/>
                          <a:ea typeface="+mn-ea"/>
                        </a:rPr>
                        <a:t>15</a:t>
                      </a:r>
                      <a:endParaRPr kumimoji="1" lang="ja-JP" altLang="en-US" sz="800" dirty="0">
                        <a:solidFill>
                          <a:schemeClr val="tx1"/>
                        </a:solidFill>
                        <a:latin typeface="+mn-ea"/>
                        <a:ea typeface="+mn-ea"/>
                      </a:endParaRPr>
                    </a:p>
                  </a:txBody>
                  <a:tcPr marL="89726" marR="89726" marT="44863" marB="44863" anchor="ctr"/>
                </a:tc>
                <a:tc>
                  <a:txBody>
                    <a:bodyPr/>
                    <a:lstStyle/>
                    <a:p>
                      <a:pPr algn="ctr"/>
                      <a:r>
                        <a:rPr kumimoji="1" lang="en-US" altLang="ja-JP" sz="800" dirty="0">
                          <a:solidFill>
                            <a:schemeClr val="tx1"/>
                          </a:solidFill>
                          <a:latin typeface="+mn-ea"/>
                          <a:ea typeface="+mn-ea"/>
                        </a:rPr>
                        <a:t>14.1</a:t>
                      </a:r>
                    </a:p>
                  </a:txBody>
                  <a:tcPr marL="89726" marR="89726" marT="44863" marB="44863" anchor="ctr"/>
                </a:tc>
                <a:extLst>
                  <a:ext uri="{0D108BD9-81ED-4DB2-BD59-A6C34878D82A}">
                    <a16:rowId xmlns:a16="http://schemas.microsoft.com/office/drawing/2014/main" val="4219815525"/>
                  </a:ext>
                </a:extLst>
              </a:tr>
              <a:tr h="209360">
                <a:tc gridSpan="2">
                  <a:txBody>
                    <a:bodyPr/>
                    <a:lstStyle/>
                    <a:p>
                      <a:pPr algn="l"/>
                      <a:r>
                        <a:rPr kumimoji="1" lang="ja-JP" altLang="en-US" sz="800" dirty="0">
                          <a:latin typeface="+mn-ea"/>
                          <a:ea typeface="+mn-ea"/>
                        </a:rPr>
                        <a:t>②不安を抱えている認知症の人に対して行われる認知症当事者によるピアサポート活動の支援を実施しているか。</a:t>
                      </a:r>
                    </a:p>
                  </a:txBody>
                  <a:tcPr marL="89726" marR="89726" marT="44863" marB="44863" anchor="ctr"/>
                </a:tc>
                <a:tc hMerge="1">
                  <a:txBody>
                    <a:bodyPr/>
                    <a:lstStyle/>
                    <a:p>
                      <a:endParaRPr kumimoji="1" lang="en-US" altLang="ja-JP" sz="800" b="0" dirty="0">
                        <a:solidFill>
                          <a:schemeClr val="tx1"/>
                        </a:solidFill>
                        <a:latin typeface="+mn-ea"/>
                        <a:ea typeface="+mn-ea"/>
                      </a:endParaRPr>
                    </a:p>
                  </a:txBody>
                  <a:tcPr/>
                </a:tc>
                <a:tc>
                  <a:txBody>
                    <a:bodyPr/>
                    <a:lstStyle/>
                    <a:p>
                      <a:pPr algn="ctr"/>
                      <a:r>
                        <a:rPr kumimoji="1" lang="en-US" altLang="ja-JP" sz="800" dirty="0">
                          <a:solidFill>
                            <a:schemeClr val="tx1"/>
                          </a:solidFill>
                          <a:latin typeface="+mn-ea"/>
                          <a:ea typeface="+mn-ea"/>
                        </a:rPr>
                        <a:t>15</a:t>
                      </a:r>
                      <a:endParaRPr kumimoji="1" lang="ja-JP" altLang="en-US" sz="800" dirty="0">
                        <a:solidFill>
                          <a:schemeClr val="tx1"/>
                        </a:solidFill>
                        <a:latin typeface="+mn-ea"/>
                        <a:ea typeface="+mn-ea"/>
                      </a:endParaRPr>
                    </a:p>
                  </a:txBody>
                  <a:tcPr marL="89726" marR="89726" marT="44863" marB="44863" anchor="ctr"/>
                </a:tc>
                <a:tc>
                  <a:txBody>
                    <a:bodyPr/>
                    <a:lstStyle/>
                    <a:p>
                      <a:pPr algn="ctr"/>
                      <a:r>
                        <a:rPr kumimoji="1" lang="en-US" altLang="ja-JP" sz="800" dirty="0">
                          <a:solidFill>
                            <a:schemeClr val="tx1"/>
                          </a:solidFill>
                          <a:latin typeface="+mn-ea"/>
                          <a:ea typeface="+mn-ea"/>
                        </a:rPr>
                        <a:t>10.9</a:t>
                      </a:r>
                    </a:p>
                  </a:txBody>
                  <a:tcPr marL="89726" marR="89726" marT="44863" marB="44863" anchor="ctr"/>
                </a:tc>
                <a:extLst>
                  <a:ext uri="{0D108BD9-81ED-4DB2-BD59-A6C34878D82A}">
                    <a16:rowId xmlns:a16="http://schemas.microsoft.com/office/drawing/2014/main" val="1438234692"/>
                  </a:ext>
                </a:extLst>
              </a:tr>
              <a:tr h="209360">
                <a:tc gridSpan="4">
                  <a:txBody>
                    <a:bodyPr/>
                    <a:lstStyle/>
                    <a:p>
                      <a:r>
                        <a:rPr kumimoji="1" lang="ja-JP" altLang="en-US" sz="800" b="0" dirty="0">
                          <a:solidFill>
                            <a:schemeClr val="tx1"/>
                          </a:solidFill>
                          <a:latin typeface="+mn-ea"/>
                          <a:ea typeface="+mn-ea"/>
                        </a:rPr>
                        <a:t>③若年性認知症の人が、その状態に応じた適切な支援を受けられるようにするための取組として、ア～ウの整備をおこなっているか。</a:t>
                      </a:r>
                      <a:endParaRPr kumimoji="1" lang="en-US" altLang="ja-JP" sz="800" b="0" dirty="0">
                        <a:solidFill>
                          <a:schemeClr val="tx1"/>
                        </a:solidFill>
                        <a:latin typeface="+mn-ea"/>
                        <a:ea typeface="+mn-ea"/>
                      </a:endParaRPr>
                    </a:p>
                  </a:txBody>
                  <a:tcPr marL="89726" marR="89726" marT="44863" marB="44863" anchor="ctr"/>
                </a:tc>
                <a:tc hMerge="1">
                  <a:txBody>
                    <a:bodyPr/>
                    <a:lstStyle/>
                    <a:p>
                      <a:endParaRPr kumimoji="1" lang="en-US" altLang="ja-JP" sz="800" b="0" dirty="0">
                        <a:solidFill>
                          <a:schemeClr val="tx1"/>
                        </a:solidFill>
                        <a:latin typeface="+mn-ea"/>
                        <a:ea typeface="+mn-ea"/>
                      </a:endParaRPr>
                    </a:p>
                  </a:txBody>
                  <a:tcPr/>
                </a:tc>
                <a:tc hMerge="1">
                  <a:txBody>
                    <a:bodyPr/>
                    <a:lstStyle/>
                    <a:p>
                      <a:pPr algn="ctr"/>
                      <a:endParaRPr kumimoji="1" lang="ja-JP" altLang="en-US" sz="800" dirty="0">
                        <a:solidFill>
                          <a:schemeClr val="tx1"/>
                        </a:solidFill>
                        <a:latin typeface="+mn-ea"/>
                        <a:ea typeface="+mn-ea"/>
                      </a:endParaRPr>
                    </a:p>
                  </a:txBody>
                  <a:tcPr anchor="ctr"/>
                </a:tc>
                <a:tc hMerge="1">
                  <a:txBody>
                    <a:bodyPr/>
                    <a:lstStyle/>
                    <a:p>
                      <a:pPr algn="ctr"/>
                      <a:endParaRPr kumimoji="1" lang="en-US" altLang="ja-JP" sz="800" dirty="0">
                        <a:solidFill>
                          <a:schemeClr val="tx1"/>
                        </a:solidFill>
                        <a:latin typeface="+mn-ea"/>
                        <a:ea typeface="+mn-ea"/>
                      </a:endParaRPr>
                    </a:p>
                  </a:txBody>
                  <a:tcPr anchor="ctr"/>
                </a:tc>
                <a:extLst>
                  <a:ext uri="{0D108BD9-81ED-4DB2-BD59-A6C34878D82A}">
                    <a16:rowId xmlns:a16="http://schemas.microsoft.com/office/drawing/2014/main" val="603738520"/>
                  </a:ext>
                </a:extLst>
              </a:tr>
              <a:tr h="209360">
                <a:tc>
                  <a:txBody>
                    <a:bodyPr/>
                    <a:lstStyle/>
                    <a:p>
                      <a:pPr algn="ctr"/>
                      <a:r>
                        <a:rPr kumimoji="1" lang="ja-JP" altLang="en-US" sz="800" dirty="0">
                          <a:latin typeface="+mn-ea"/>
                          <a:ea typeface="+mn-ea"/>
                        </a:rPr>
                        <a:t>ア</a:t>
                      </a:r>
                      <a:endParaRPr kumimoji="1" lang="en-US" altLang="ja-JP" sz="800" dirty="0">
                        <a:latin typeface="+mn-ea"/>
                        <a:ea typeface="+mn-ea"/>
                      </a:endParaRPr>
                    </a:p>
                  </a:txBody>
                  <a:tcPr marL="89726" marR="89726" marT="44863" marB="44863" anchor="ctr"/>
                </a:tc>
                <a:tc>
                  <a:txBody>
                    <a:bodyPr/>
                    <a:lstStyle/>
                    <a:p>
                      <a:r>
                        <a:rPr kumimoji="1" lang="ja-JP" altLang="en-US" sz="800" b="0" dirty="0">
                          <a:solidFill>
                            <a:schemeClr val="tx1"/>
                          </a:solidFill>
                          <a:latin typeface="+mn-ea"/>
                          <a:ea typeface="+mn-ea"/>
                        </a:rPr>
                        <a:t>若年性認知症の実態調査及び本人や家族へのヒアリング等による支援ニーズの把握を行っている。</a:t>
                      </a:r>
                      <a:endParaRPr kumimoji="1" lang="en-US" altLang="ja-JP" sz="800" b="0" dirty="0">
                        <a:solidFill>
                          <a:schemeClr val="tx1"/>
                        </a:solidFill>
                        <a:latin typeface="+mn-ea"/>
                        <a:ea typeface="+mn-ea"/>
                      </a:endParaRPr>
                    </a:p>
                  </a:txBody>
                  <a:tcPr marL="89726" marR="89726" marT="44863" marB="44863"/>
                </a:tc>
                <a:tc>
                  <a:txBody>
                    <a:bodyPr/>
                    <a:lstStyle/>
                    <a:p>
                      <a:pPr algn="ctr"/>
                      <a:r>
                        <a:rPr kumimoji="1" lang="en-US" altLang="ja-JP" sz="800" dirty="0">
                          <a:solidFill>
                            <a:schemeClr val="tx1"/>
                          </a:solidFill>
                          <a:latin typeface="+mn-ea"/>
                          <a:ea typeface="+mn-ea"/>
                        </a:rPr>
                        <a:t>10</a:t>
                      </a:r>
                      <a:endParaRPr kumimoji="1" lang="ja-JP" altLang="en-US" sz="800" dirty="0">
                        <a:solidFill>
                          <a:schemeClr val="tx1"/>
                        </a:solidFill>
                        <a:latin typeface="+mn-ea"/>
                        <a:ea typeface="+mn-ea"/>
                      </a:endParaRPr>
                    </a:p>
                  </a:txBody>
                  <a:tcPr marL="89726" marR="89726" marT="44863" marB="44863" anchor="ctr"/>
                </a:tc>
                <a:tc>
                  <a:txBody>
                    <a:bodyPr/>
                    <a:lstStyle/>
                    <a:p>
                      <a:pPr algn="ctr"/>
                      <a:r>
                        <a:rPr kumimoji="1" lang="en-US" altLang="ja-JP" sz="800" dirty="0">
                          <a:solidFill>
                            <a:schemeClr val="tx1"/>
                          </a:solidFill>
                          <a:latin typeface="+mn-ea"/>
                          <a:ea typeface="+mn-ea"/>
                        </a:rPr>
                        <a:t>7.9</a:t>
                      </a:r>
                    </a:p>
                  </a:txBody>
                  <a:tcPr marL="89726" marR="89726" marT="44863" marB="44863" anchor="ctr"/>
                </a:tc>
                <a:extLst>
                  <a:ext uri="{0D108BD9-81ED-4DB2-BD59-A6C34878D82A}">
                    <a16:rowId xmlns:a16="http://schemas.microsoft.com/office/drawing/2014/main" val="1681912498"/>
                  </a:ext>
                </a:extLst>
              </a:tr>
              <a:tr h="209360">
                <a:tc>
                  <a:txBody>
                    <a:bodyPr/>
                    <a:lstStyle/>
                    <a:p>
                      <a:pPr algn="ctr"/>
                      <a:r>
                        <a:rPr kumimoji="1" lang="ja-JP" altLang="en-US" sz="800" dirty="0">
                          <a:latin typeface="+mn-ea"/>
                          <a:ea typeface="+mn-ea"/>
                        </a:rPr>
                        <a:t>イ</a:t>
                      </a:r>
                    </a:p>
                  </a:txBody>
                  <a:tcPr marL="89726" marR="89726" marT="44863" marB="44863" anchor="ctr"/>
                </a:tc>
                <a:tc>
                  <a:txBody>
                    <a:bodyPr/>
                    <a:lstStyle/>
                    <a:p>
                      <a:r>
                        <a:rPr kumimoji="1" lang="ja-JP" altLang="en-US" sz="800" b="0" dirty="0">
                          <a:solidFill>
                            <a:schemeClr val="tx1"/>
                          </a:solidFill>
                          <a:latin typeface="+mn-ea"/>
                          <a:ea typeface="+mn-ea"/>
                        </a:rPr>
                        <a:t>若年性認知症の人の社会参加活動の支援を行っている</a:t>
                      </a:r>
                      <a:endParaRPr kumimoji="1" lang="en-US" altLang="ja-JP" sz="800" b="0" dirty="0">
                        <a:solidFill>
                          <a:schemeClr val="tx1"/>
                        </a:solidFill>
                        <a:latin typeface="+mn-ea"/>
                        <a:ea typeface="+mn-ea"/>
                      </a:endParaRPr>
                    </a:p>
                  </a:txBody>
                  <a:tcPr marL="89726" marR="89726" marT="44863" marB="44863"/>
                </a:tc>
                <a:tc>
                  <a:txBody>
                    <a:bodyPr/>
                    <a:lstStyle/>
                    <a:p>
                      <a:pPr algn="ctr"/>
                      <a:r>
                        <a:rPr kumimoji="1" lang="en-US" altLang="ja-JP" sz="800" dirty="0">
                          <a:solidFill>
                            <a:schemeClr val="tx1"/>
                          </a:solidFill>
                          <a:latin typeface="+mn-ea"/>
                          <a:ea typeface="+mn-ea"/>
                        </a:rPr>
                        <a:t>10</a:t>
                      </a:r>
                      <a:endParaRPr kumimoji="1" lang="ja-JP" altLang="en-US" sz="800" dirty="0">
                        <a:solidFill>
                          <a:schemeClr val="tx1"/>
                        </a:solidFill>
                        <a:latin typeface="+mn-ea"/>
                        <a:ea typeface="+mn-ea"/>
                      </a:endParaRPr>
                    </a:p>
                  </a:txBody>
                  <a:tcPr marL="89726" marR="89726" marT="44863" marB="44863" anchor="ctr"/>
                </a:tc>
                <a:tc>
                  <a:txBody>
                    <a:bodyPr/>
                    <a:lstStyle/>
                    <a:p>
                      <a:pPr algn="ctr"/>
                      <a:r>
                        <a:rPr kumimoji="1" lang="en-US" altLang="ja-JP" sz="800" dirty="0">
                          <a:solidFill>
                            <a:schemeClr val="tx1"/>
                          </a:solidFill>
                          <a:latin typeface="+mn-ea"/>
                          <a:ea typeface="+mn-ea"/>
                        </a:rPr>
                        <a:t>7.4</a:t>
                      </a:r>
                    </a:p>
                  </a:txBody>
                  <a:tcPr marL="89726" marR="89726" marT="44863" marB="44863" anchor="ctr"/>
                </a:tc>
                <a:extLst>
                  <a:ext uri="{0D108BD9-81ED-4DB2-BD59-A6C34878D82A}">
                    <a16:rowId xmlns:a16="http://schemas.microsoft.com/office/drawing/2014/main" val="1577506701"/>
                  </a:ext>
                </a:extLst>
              </a:tr>
              <a:tr h="209360">
                <a:tc>
                  <a:txBody>
                    <a:bodyPr/>
                    <a:lstStyle/>
                    <a:p>
                      <a:pPr algn="ctr"/>
                      <a:r>
                        <a:rPr kumimoji="1" lang="ja-JP" altLang="en-US" sz="800" dirty="0">
                          <a:latin typeface="+mn-ea"/>
                          <a:ea typeface="+mn-ea"/>
                        </a:rPr>
                        <a:t>ウ</a:t>
                      </a:r>
                    </a:p>
                  </a:txBody>
                  <a:tcPr marL="89726" marR="89726" marT="44863" marB="44863" anchor="ctr"/>
                </a:tc>
                <a:tc>
                  <a:txBody>
                    <a:bodyPr/>
                    <a:lstStyle/>
                    <a:p>
                      <a:r>
                        <a:rPr kumimoji="1" lang="ja-JP" altLang="en-US" sz="800" b="0" dirty="0">
                          <a:solidFill>
                            <a:schemeClr val="tx1"/>
                          </a:solidFill>
                          <a:latin typeface="+mn-ea"/>
                          <a:ea typeface="+mn-ea"/>
                        </a:rPr>
                        <a:t>若年性認知症の人が適切な支援が受けられるよう、医療・介護・福祉・雇用の関係者が連携し、支援に携わるものの理解促進を図るためのネットワーク構築及び研修を行っている。</a:t>
                      </a:r>
                      <a:endParaRPr kumimoji="1" lang="en-US" altLang="ja-JP" sz="800" b="0" dirty="0">
                        <a:solidFill>
                          <a:schemeClr val="tx1"/>
                        </a:solidFill>
                        <a:latin typeface="+mn-ea"/>
                        <a:ea typeface="+mn-ea"/>
                      </a:endParaRPr>
                    </a:p>
                  </a:txBody>
                  <a:tcPr marL="89726" marR="89726" marT="44863" marB="44863"/>
                </a:tc>
                <a:tc>
                  <a:txBody>
                    <a:bodyPr/>
                    <a:lstStyle/>
                    <a:p>
                      <a:pPr algn="ctr"/>
                      <a:r>
                        <a:rPr kumimoji="1" lang="en-US" altLang="ja-JP" sz="800" dirty="0">
                          <a:solidFill>
                            <a:schemeClr val="tx1"/>
                          </a:solidFill>
                          <a:latin typeface="+mn-ea"/>
                          <a:ea typeface="+mn-ea"/>
                        </a:rPr>
                        <a:t>20</a:t>
                      </a:r>
                      <a:endParaRPr kumimoji="1" lang="ja-JP" altLang="en-US" sz="800" dirty="0">
                        <a:solidFill>
                          <a:schemeClr val="tx1"/>
                        </a:solidFill>
                        <a:latin typeface="+mn-ea"/>
                        <a:ea typeface="+mn-ea"/>
                      </a:endParaRPr>
                    </a:p>
                  </a:txBody>
                  <a:tcPr marL="89726" marR="89726" marT="44863" marB="44863" anchor="ctr"/>
                </a:tc>
                <a:tc>
                  <a:txBody>
                    <a:bodyPr/>
                    <a:lstStyle/>
                    <a:p>
                      <a:pPr algn="ctr"/>
                      <a:r>
                        <a:rPr kumimoji="1" lang="en-US" altLang="ja-JP" sz="800" dirty="0">
                          <a:solidFill>
                            <a:schemeClr val="tx1"/>
                          </a:solidFill>
                          <a:latin typeface="+mn-ea"/>
                          <a:ea typeface="+mn-ea"/>
                        </a:rPr>
                        <a:t>15.3</a:t>
                      </a:r>
                    </a:p>
                  </a:txBody>
                  <a:tcPr marL="89726" marR="89726" marT="44863" marB="44863" anchor="ctr"/>
                </a:tc>
                <a:extLst>
                  <a:ext uri="{0D108BD9-81ED-4DB2-BD59-A6C34878D82A}">
                    <a16:rowId xmlns:a16="http://schemas.microsoft.com/office/drawing/2014/main" val="1539433832"/>
                  </a:ext>
                </a:extLst>
              </a:tr>
            </a:tbl>
          </a:graphicData>
        </a:graphic>
      </p:graphicFrame>
      <p:graphicFrame>
        <p:nvGraphicFramePr>
          <p:cNvPr id="8" name="グラフ 7">
            <a:extLst>
              <a:ext uri="{FF2B5EF4-FFF2-40B4-BE49-F238E27FC236}">
                <a16:creationId xmlns:a16="http://schemas.microsoft.com/office/drawing/2014/main" id="{5E9B3B34-21FE-4709-B9DD-9F7224ECBE4D}"/>
              </a:ext>
            </a:extLst>
          </p:cNvPr>
          <p:cNvGraphicFramePr>
            <a:graphicFrameLocks/>
          </p:cNvGraphicFramePr>
          <p:nvPr>
            <p:extLst>
              <p:ext uri="{D42A27DB-BD31-4B8C-83A1-F6EECF244321}">
                <p14:modId xmlns:p14="http://schemas.microsoft.com/office/powerpoint/2010/main" val="1479385063"/>
              </p:ext>
            </p:extLst>
          </p:nvPr>
        </p:nvGraphicFramePr>
        <p:xfrm>
          <a:off x="-4712" y="2653330"/>
          <a:ext cx="9729685" cy="3951409"/>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36630481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 name="正方形/長方形 27"/>
          <p:cNvSpPr/>
          <p:nvPr/>
        </p:nvSpPr>
        <p:spPr>
          <a:xfrm>
            <a:off x="-1" y="119180"/>
            <a:ext cx="9720263" cy="408869"/>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lIns="89679" tIns="44840" rIns="89679" bIns="44840" anchor="ctr"/>
          <a:lstStyle/>
          <a:p>
            <a:pPr marL="0" marR="0" lvl="0" indent="0" algn="ctr" defTabSz="932580" rtl="0" eaLnBrk="1" fontAlgn="auto" latinLnBrk="0" hangingPunct="1">
              <a:lnSpc>
                <a:spcPct val="100000"/>
              </a:lnSpc>
              <a:spcBef>
                <a:spcPts val="0"/>
              </a:spcBef>
              <a:spcAft>
                <a:spcPts val="0"/>
              </a:spcAft>
              <a:buClrTx/>
              <a:buSzTx/>
              <a:buFontTx/>
              <a:buNone/>
              <a:tabLst/>
              <a:defRPr/>
            </a:pPr>
            <a:r>
              <a:rPr kumimoji="1" lang="en-US" altLang="ja-JP" sz="1963"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rPr>
              <a:t>2020</a:t>
            </a:r>
            <a:r>
              <a:rPr kumimoji="1" lang="ja-JP" altLang="en-US" sz="1963"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rPr>
              <a:t>年度（都道府県分） 　保険者機能強化推進交付金に係る評価結果＜推進分＞</a:t>
            </a:r>
            <a:endParaRPr kumimoji="1" lang="en-US" altLang="ja-JP" sz="1963"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endParaRPr>
          </a:p>
        </p:txBody>
      </p:sp>
      <p:sp>
        <p:nvSpPr>
          <p:cNvPr id="7" name="スライド番号プレースホルダー 1">
            <a:extLst>
              <a:ext uri="{FF2B5EF4-FFF2-40B4-BE49-F238E27FC236}">
                <a16:creationId xmlns:a16="http://schemas.microsoft.com/office/drawing/2014/main" id="{AF710CF6-730D-42F0-BDCD-E308F6BC9925}"/>
              </a:ext>
            </a:extLst>
          </p:cNvPr>
          <p:cNvSpPr>
            <a:spLocks noGrp="1"/>
          </p:cNvSpPr>
          <p:nvPr>
            <p:ph type="sldNum" sz="quarter" idx="12"/>
          </p:nvPr>
        </p:nvSpPr>
        <p:spPr>
          <a:xfrm>
            <a:off x="7308403" y="6482914"/>
            <a:ext cx="2258612" cy="358279"/>
          </a:xfrm>
        </p:spPr>
        <p:txBody>
          <a:bodyPr/>
          <a:lstStyle/>
          <a:p>
            <a:pPr marL="0" marR="0" lvl="0" indent="0" algn="r" defTabSz="932580" rtl="0" eaLnBrk="1" fontAlgn="auto" latinLnBrk="0" hangingPunct="1">
              <a:lnSpc>
                <a:spcPct val="100000"/>
              </a:lnSpc>
              <a:spcBef>
                <a:spcPts val="0"/>
              </a:spcBef>
              <a:spcAft>
                <a:spcPts val="0"/>
              </a:spcAft>
              <a:buClrTx/>
              <a:buSzTx/>
              <a:buFontTx/>
              <a:buNone/>
              <a:tabLst/>
              <a:defRPr/>
            </a:pPr>
            <a:r>
              <a:rPr lang="en-US" altLang="ja-JP" dirty="0">
                <a:solidFill>
                  <a:prstClr val="black">
                    <a:tint val="75000"/>
                  </a:prstClr>
                </a:solidFill>
                <a:latin typeface="ＭＳ Ｐゴシック" panose="020B0600070205080204" pitchFamily="50" charset="-128"/>
                <a:ea typeface="ＭＳ Ｐゴシック" panose="020B0600070205080204" pitchFamily="50" charset="-128"/>
              </a:rPr>
              <a:t>2</a:t>
            </a:r>
            <a:endParaRPr kumimoji="1" lang="ja-JP" altLang="en-US" sz="1200" b="0" i="0" u="none" strike="noStrike" kern="1200" cap="none" spc="0" normalizeH="0" baseline="0" noProof="0" dirty="0">
              <a:ln>
                <a:noFill/>
              </a:ln>
              <a:solidFill>
                <a:prstClr val="black">
                  <a:tint val="75000"/>
                </a:prstClr>
              </a:solidFill>
              <a:effectLst/>
              <a:uLnTx/>
              <a:uFillTx/>
              <a:latin typeface="ＭＳ Ｐゴシック" panose="020B0600070205080204" pitchFamily="50" charset="-128"/>
              <a:ea typeface="ＭＳ Ｐゴシック" panose="020B0600070205080204" pitchFamily="50" charset="-128"/>
              <a:cs typeface="+mn-cs"/>
            </a:endParaRPr>
          </a:p>
        </p:txBody>
      </p:sp>
      <p:graphicFrame>
        <p:nvGraphicFramePr>
          <p:cNvPr id="8" name="グラフ 7">
            <a:extLst>
              <a:ext uri="{FF2B5EF4-FFF2-40B4-BE49-F238E27FC236}">
                <a16:creationId xmlns:a16="http://schemas.microsoft.com/office/drawing/2014/main" id="{6CF9BDF2-2C4A-42ED-AB03-4A0BD5DA1260}"/>
              </a:ext>
            </a:extLst>
          </p:cNvPr>
          <p:cNvGraphicFramePr>
            <a:graphicFrameLocks/>
          </p:cNvGraphicFramePr>
          <p:nvPr>
            <p:extLst/>
          </p:nvPr>
        </p:nvGraphicFramePr>
        <p:xfrm>
          <a:off x="342501" y="598705"/>
          <a:ext cx="9035258" cy="6171832"/>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5011375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 name="正方形/長方形 27"/>
          <p:cNvSpPr/>
          <p:nvPr/>
        </p:nvSpPr>
        <p:spPr>
          <a:xfrm>
            <a:off x="-1" y="119181"/>
            <a:ext cx="9720263" cy="355567"/>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lIns="89679" tIns="44840" rIns="89679" bIns="44840" anchor="ctr"/>
          <a:lstStyle/>
          <a:p>
            <a:pPr algn="ctr"/>
            <a:r>
              <a:rPr lang="en-US" altLang="ja-JP" sz="1963" b="1" dirty="0">
                <a:latin typeface="Meiryo UI" panose="020B0604030504040204" pitchFamily="50" charset="-128"/>
                <a:ea typeface="Meiryo UI" panose="020B0604030504040204" pitchFamily="50" charset="-128"/>
              </a:rPr>
              <a:t>2020</a:t>
            </a:r>
            <a:r>
              <a:rPr lang="ja-JP" altLang="en-US" sz="1963" b="1" dirty="0">
                <a:latin typeface="Meiryo UI" panose="020B0604030504040204" pitchFamily="50" charset="-128"/>
                <a:ea typeface="Meiryo UI" panose="020B0604030504040204" pitchFamily="50" charset="-128"/>
              </a:rPr>
              <a:t>年度（都道府県分） 　　</a:t>
            </a:r>
            <a:r>
              <a:rPr lang="en-US" altLang="ja-JP" sz="1963" b="1" dirty="0">
                <a:latin typeface="Meiryo UI" panose="020B0604030504040204" pitchFamily="50" charset="-128"/>
                <a:ea typeface="Meiryo UI" panose="020B0604030504040204" pitchFamily="50" charset="-128"/>
              </a:rPr>
              <a:t>Ⅱ</a:t>
            </a:r>
            <a:r>
              <a:rPr lang="ja-JP" altLang="ja-JP" sz="1963" b="1" dirty="0">
                <a:latin typeface="Meiryo UI" panose="020B0604030504040204" pitchFamily="50" charset="-128"/>
                <a:ea typeface="Meiryo UI" panose="020B0604030504040204" pitchFamily="50" charset="-128"/>
              </a:rPr>
              <a:t>（７）介護給付の適正化</a:t>
            </a:r>
            <a:endParaRPr lang="ja-JP" altLang="ja-JP" sz="1963" dirty="0">
              <a:latin typeface="Meiryo UI" panose="020B0604030504040204" pitchFamily="50" charset="-128"/>
              <a:ea typeface="Meiryo UI" panose="020B0604030504040204" pitchFamily="50" charset="-128"/>
            </a:endParaRPr>
          </a:p>
        </p:txBody>
      </p:sp>
      <p:sp>
        <p:nvSpPr>
          <p:cNvPr id="27" name="スライド番号プレースホルダー 3">
            <a:extLst>
              <a:ext uri="{FF2B5EF4-FFF2-40B4-BE49-F238E27FC236}">
                <a16:creationId xmlns:a16="http://schemas.microsoft.com/office/drawing/2014/main" id="{8537117C-0A37-4387-89BE-51510082BF6F}"/>
              </a:ext>
            </a:extLst>
          </p:cNvPr>
          <p:cNvSpPr>
            <a:spLocks noGrp="1"/>
          </p:cNvSpPr>
          <p:nvPr>
            <p:ph type="sldNum" sz="quarter" idx="12"/>
          </p:nvPr>
        </p:nvSpPr>
        <p:spPr>
          <a:xfrm>
            <a:off x="7308403" y="6578723"/>
            <a:ext cx="2268061" cy="358279"/>
          </a:xfrm>
        </p:spPr>
        <p:txBody>
          <a:bodyPr/>
          <a:lstStyle/>
          <a:p>
            <a:pPr>
              <a:defRPr/>
            </a:pPr>
            <a:r>
              <a:rPr kumimoji="1" lang="en-US" altLang="ja-JP" dirty="0" smtClean="0">
                <a:solidFill>
                  <a:prstClr val="black">
                    <a:tint val="75000"/>
                  </a:prstClr>
                </a:solidFill>
                <a:latin typeface="+mn-ea"/>
              </a:rPr>
              <a:t>20</a:t>
            </a:r>
            <a:endParaRPr kumimoji="1" lang="ja-JP" altLang="en-US" dirty="0">
              <a:solidFill>
                <a:prstClr val="black">
                  <a:tint val="75000"/>
                </a:prstClr>
              </a:solidFill>
              <a:latin typeface="+mn-ea"/>
            </a:endParaRPr>
          </a:p>
        </p:txBody>
      </p:sp>
      <p:graphicFrame>
        <p:nvGraphicFramePr>
          <p:cNvPr id="2" name="表 1"/>
          <p:cNvGraphicFramePr>
            <a:graphicFrameLocks noGrp="1"/>
          </p:cNvGraphicFramePr>
          <p:nvPr/>
        </p:nvGraphicFramePr>
        <p:xfrm>
          <a:off x="88451" y="530112"/>
          <a:ext cx="9270300" cy="1999682"/>
        </p:xfrm>
        <a:graphic>
          <a:graphicData uri="http://schemas.openxmlformats.org/drawingml/2006/table">
            <a:tbl>
              <a:tblPr firstRow="1" bandRow="1">
                <a:tableStyleId>{5C22544A-7EE6-4342-B048-85BDC9FD1C3A}</a:tableStyleId>
              </a:tblPr>
              <a:tblGrid>
                <a:gridCol w="229346">
                  <a:extLst>
                    <a:ext uri="{9D8B030D-6E8A-4147-A177-3AD203B41FA5}">
                      <a16:colId xmlns:a16="http://schemas.microsoft.com/office/drawing/2014/main" val="4495390"/>
                    </a:ext>
                  </a:extLst>
                </a:gridCol>
                <a:gridCol w="3520635">
                  <a:extLst>
                    <a:ext uri="{9D8B030D-6E8A-4147-A177-3AD203B41FA5}">
                      <a16:colId xmlns:a16="http://schemas.microsoft.com/office/drawing/2014/main" val="4279079179"/>
                    </a:ext>
                  </a:extLst>
                </a:gridCol>
                <a:gridCol w="448708">
                  <a:extLst>
                    <a:ext uri="{9D8B030D-6E8A-4147-A177-3AD203B41FA5}">
                      <a16:colId xmlns:a16="http://schemas.microsoft.com/office/drawing/2014/main" val="2116160261"/>
                    </a:ext>
                  </a:extLst>
                </a:gridCol>
                <a:gridCol w="448708">
                  <a:extLst>
                    <a:ext uri="{9D8B030D-6E8A-4147-A177-3AD203B41FA5}">
                      <a16:colId xmlns:a16="http://schemas.microsoft.com/office/drawing/2014/main" val="3705958446"/>
                    </a:ext>
                  </a:extLst>
                </a:gridCol>
                <a:gridCol w="204852">
                  <a:extLst>
                    <a:ext uri="{9D8B030D-6E8A-4147-A177-3AD203B41FA5}">
                      <a16:colId xmlns:a16="http://schemas.microsoft.com/office/drawing/2014/main" val="1853340077"/>
                    </a:ext>
                  </a:extLst>
                </a:gridCol>
                <a:gridCol w="3520635">
                  <a:extLst>
                    <a:ext uri="{9D8B030D-6E8A-4147-A177-3AD203B41FA5}">
                      <a16:colId xmlns:a16="http://schemas.microsoft.com/office/drawing/2014/main" val="177521788"/>
                    </a:ext>
                  </a:extLst>
                </a:gridCol>
                <a:gridCol w="448708">
                  <a:extLst>
                    <a:ext uri="{9D8B030D-6E8A-4147-A177-3AD203B41FA5}">
                      <a16:colId xmlns:a16="http://schemas.microsoft.com/office/drawing/2014/main" val="2587305134"/>
                    </a:ext>
                  </a:extLst>
                </a:gridCol>
                <a:gridCol w="448708">
                  <a:extLst>
                    <a:ext uri="{9D8B030D-6E8A-4147-A177-3AD203B41FA5}">
                      <a16:colId xmlns:a16="http://schemas.microsoft.com/office/drawing/2014/main" val="2434994340"/>
                    </a:ext>
                  </a:extLst>
                </a:gridCol>
              </a:tblGrid>
              <a:tr h="224314">
                <a:tc>
                  <a:txBody>
                    <a:bodyPr/>
                    <a:lstStyle/>
                    <a:p>
                      <a:pPr algn="ctr"/>
                      <a:endParaRPr kumimoji="1" lang="ja-JP" altLang="en-US" sz="900" dirty="0">
                        <a:latin typeface="+mn-ea"/>
                        <a:ea typeface="+mn-ea"/>
                      </a:endParaRPr>
                    </a:p>
                  </a:txBody>
                  <a:tcPr marL="89726" marR="89726" marT="44863" marB="44863" anchor="ctr"/>
                </a:tc>
                <a:tc>
                  <a:txBody>
                    <a:bodyPr/>
                    <a:lstStyle/>
                    <a:p>
                      <a:pPr algn="ctr"/>
                      <a:r>
                        <a:rPr kumimoji="1" lang="ja-JP" altLang="en-US" sz="900" dirty="0">
                          <a:latin typeface="+mn-ea"/>
                          <a:ea typeface="+mn-ea"/>
                        </a:rPr>
                        <a:t>評価指標</a:t>
                      </a:r>
                    </a:p>
                  </a:txBody>
                  <a:tcPr marL="89726" marR="89726" marT="44863" marB="44863"/>
                </a:tc>
                <a:tc>
                  <a:txBody>
                    <a:bodyPr/>
                    <a:lstStyle/>
                    <a:p>
                      <a:pPr algn="ctr"/>
                      <a:r>
                        <a:rPr kumimoji="1" lang="ja-JP" altLang="en-US" sz="900" dirty="0">
                          <a:latin typeface="+mn-ea"/>
                          <a:ea typeface="+mn-ea"/>
                        </a:rPr>
                        <a:t>得点</a:t>
                      </a:r>
                    </a:p>
                  </a:txBody>
                  <a:tcPr marL="89726" marR="89726" marT="44863" marB="44863" anchor="ctr"/>
                </a:tc>
                <a:tc>
                  <a:txBody>
                    <a:bodyPr/>
                    <a:lstStyle/>
                    <a:p>
                      <a:pPr algn="ctr"/>
                      <a:r>
                        <a:rPr kumimoji="1" lang="ja-JP" altLang="en-US" sz="900" dirty="0">
                          <a:latin typeface="+mn-ea"/>
                          <a:ea typeface="+mn-ea"/>
                        </a:rPr>
                        <a:t>平均</a:t>
                      </a:r>
                    </a:p>
                  </a:txBody>
                  <a:tcPr marL="89726" marR="89726" marT="44863" marB="44863" anchor="ctr"/>
                </a:tc>
                <a:tc>
                  <a:txBody>
                    <a:bodyPr/>
                    <a:lstStyle/>
                    <a:p>
                      <a:pPr algn="ctr"/>
                      <a:endParaRPr kumimoji="1" lang="ja-JP" altLang="en-US" sz="900" dirty="0">
                        <a:latin typeface="+mn-ea"/>
                        <a:ea typeface="+mn-ea"/>
                      </a:endParaRPr>
                    </a:p>
                  </a:txBody>
                  <a:tcPr marL="89726" marR="89726" marT="44863" marB="44863"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900" dirty="0">
                          <a:latin typeface="+mn-ea"/>
                          <a:ea typeface="+mn-ea"/>
                        </a:rPr>
                        <a:t>評価指標</a:t>
                      </a:r>
                    </a:p>
                  </a:txBody>
                  <a:tcPr marL="89726" marR="89726" marT="44863" marB="44863" anchor="ctr"/>
                </a:tc>
                <a:tc>
                  <a:txBody>
                    <a:bodyPr/>
                    <a:lstStyle/>
                    <a:p>
                      <a:pPr algn="ctr"/>
                      <a:r>
                        <a:rPr kumimoji="1" lang="ja-JP" altLang="en-US" sz="900" dirty="0">
                          <a:latin typeface="+mn-ea"/>
                          <a:ea typeface="+mn-ea"/>
                        </a:rPr>
                        <a:t>得点</a:t>
                      </a:r>
                    </a:p>
                  </a:txBody>
                  <a:tcPr marL="89726" marR="89726" marT="44863" marB="44863" anchor="ctr"/>
                </a:tc>
                <a:tc>
                  <a:txBody>
                    <a:bodyPr/>
                    <a:lstStyle/>
                    <a:p>
                      <a:pPr algn="ctr"/>
                      <a:r>
                        <a:rPr kumimoji="1" lang="ja-JP" altLang="en-US" sz="900" dirty="0">
                          <a:latin typeface="+mn-ea"/>
                          <a:ea typeface="+mn-ea"/>
                        </a:rPr>
                        <a:t>平均</a:t>
                      </a:r>
                    </a:p>
                  </a:txBody>
                  <a:tcPr marL="89726" marR="89726" marT="44863" marB="44863" anchor="ctr"/>
                </a:tc>
                <a:extLst>
                  <a:ext uri="{0D108BD9-81ED-4DB2-BD59-A6C34878D82A}">
                    <a16:rowId xmlns:a16="http://schemas.microsoft.com/office/drawing/2014/main" val="3244172578"/>
                  </a:ext>
                </a:extLst>
              </a:tr>
              <a:tr h="224314">
                <a:tc gridSpan="8">
                  <a:txBody>
                    <a:bodyPr/>
                    <a:lstStyle/>
                    <a:p>
                      <a:r>
                        <a:rPr kumimoji="1" lang="ja-JP" altLang="en-US" sz="900" kern="1200" dirty="0">
                          <a:solidFill>
                            <a:schemeClr val="dk1"/>
                          </a:solidFill>
                          <a:effectLst/>
                          <a:latin typeface="+mn-lt"/>
                          <a:ea typeface="+mn-ea"/>
                          <a:cs typeface="+mn-cs"/>
                        </a:rPr>
                        <a:t>①</a:t>
                      </a:r>
                      <a:r>
                        <a:rPr kumimoji="1" lang="ja-JP" altLang="ja-JP" sz="900" kern="1200" dirty="0">
                          <a:solidFill>
                            <a:schemeClr val="dk1"/>
                          </a:solidFill>
                          <a:effectLst/>
                          <a:latin typeface="+mn-lt"/>
                          <a:ea typeface="+mn-ea"/>
                          <a:cs typeface="+mn-cs"/>
                        </a:rPr>
                        <a:t>介護給付費の適正化に関し、市町村に対する必要な支援を行っているか。</a:t>
                      </a:r>
                    </a:p>
                  </a:txBody>
                  <a:tcPr marL="89726" marR="89726" marT="44863" marB="44863"/>
                </a:tc>
                <a:tc hMerge="1">
                  <a:txBody>
                    <a:bodyPr/>
                    <a:lstStyle/>
                    <a:p>
                      <a:pPr marL="0" marR="0" indent="0" algn="l" defTabSz="917509" rtl="0" eaLnBrk="1" fontAlgn="auto" latinLnBrk="0" hangingPunct="1">
                        <a:lnSpc>
                          <a:spcPct val="100000"/>
                        </a:lnSpc>
                        <a:spcBef>
                          <a:spcPts val="0"/>
                        </a:spcBef>
                        <a:spcAft>
                          <a:spcPts val="0"/>
                        </a:spcAft>
                        <a:buClrTx/>
                        <a:buSzTx/>
                        <a:buFontTx/>
                        <a:buNone/>
                        <a:tabLst/>
                        <a:defRPr/>
                      </a:pPr>
                      <a:endParaRPr kumimoji="1" lang="en-US" altLang="ja-JP" sz="1000" b="0" dirty="0">
                        <a:solidFill>
                          <a:schemeClr val="tx1"/>
                        </a:solidFill>
                      </a:endParaRPr>
                    </a:p>
                  </a:txBody>
                  <a:tcPr/>
                </a:tc>
                <a:tc hMerge="1">
                  <a:txBody>
                    <a:bodyPr/>
                    <a:lstStyle/>
                    <a:p>
                      <a:endParaRPr kumimoji="1" lang="ja-JP" altLang="en-US"/>
                    </a:p>
                  </a:txBody>
                  <a:tcPr/>
                </a:tc>
                <a:tc hMerge="1">
                  <a:txBody>
                    <a:bodyPr/>
                    <a:lstStyle/>
                    <a:p>
                      <a:pPr algn="ctr"/>
                      <a:endParaRPr kumimoji="1" lang="ja-JP" altLang="en-US" sz="1000" dirty="0">
                        <a:latin typeface="+mn-ea"/>
                        <a:ea typeface="+mn-ea"/>
                      </a:endParaRPr>
                    </a:p>
                  </a:txBody>
                  <a:tcPr anchor="ctr"/>
                </a:tc>
                <a:tc hMerge="1">
                  <a:txBody>
                    <a:bodyPr/>
                    <a:lstStyle/>
                    <a:p>
                      <a:pPr marL="0" marR="0" indent="0" algn="l" defTabSz="917509" rtl="0" eaLnBrk="1" fontAlgn="auto" latinLnBrk="0" hangingPunct="1">
                        <a:lnSpc>
                          <a:spcPct val="100000"/>
                        </a:lnSpc>
                        <a:spcBef>
                          <a:spcPts val="0"/>
                        </a:spcBef>
                        <a:spcAft>
                          <a:spcPts val="0"/>
                        </a:spcAft>
                        <a:buClrTx/>
                        <a:buSzTx/>
                        <a:buFontTx/>
                        <a:buNone/>
                        <a:tabLst/>
                        <a:defRPr/>
                      </a:pPr>
                      <a:endParaRPr lang="en-US" altLang="ja-JP" sz="1100" b="0" i="0" u="none" strike="noStrike" dirty="0">
                        <a:solidFill>
                          <a:schemeClr val="tx1"/>
                        </a:solidFill>
                        <a:effectLst/>
                        <a:latin typeface="ＭＳ Ｐゴシック"/>
                      </a:endParaRPr>
                    </a:p>
                  </a:txBody>
                  <a:tcPr/>
                </a:tc>
                <a:tc hMerge="1">
                  <a:txBody>
                    <a:bodyPr/>
                    <a:lstStyle/>
                    <a:p>
                      <a:pPr marL="0" marR="0" indent="0" algn="l" defTabSz="917509" rtl="0" eaLnBrk="1" fontAlgn="auto" latinLnBrk="0" hangingPunct="1">
                        <a:lnSpc>
                          <a:spcPct val="100000"/>
                        </a:lnSpc>
                        <a:spcBef>
                          <a:spcPts val="0"/>
                        </a:spcBef>
                        <a:spcAft>
                          <a:spcPts val="0"/>
                        </a:spcAft>
                        <a:buClrTx/>
                        <a:buSzTx/>
                        <a:buFontTx/>
                        <a:buNone/>
                        <a:tabLst/>
                        <a:defRPr/>
                      </a:pPr>
                      <a:endParaRPr lang="en-US" altLang="ja-JP" sz="1100" b="0" i="0" u="none" strike="noStrike" dirty="0">
                        <a:solidFill>
                          <a:schemeClr val="tx1"/>
                        </a:solidFill>
                        <a:effectLst/>
                        <a:latin typeface="ＭＳ Ｐゴシック"/>
                      </a:endParaRPr>
                    </a:p>
                  </a:txBody>
                  <a:tcPr/>
                </a:tc>
                <a:tc hMerge="1">
                  <a:txBody>
                    <a:bodyPr/>
                    <a:lstStyle/>
                    <a:p>
                      <a:pPr marL="0" marR="0" indent="0" algn="l" defTabSz="917509" rtl="0" eaLnBrk="1" fontAlgn="auto" latinLnBrk="0" hangingPunct="1">
                        <a:lnSpc>
                          <a:spcPct val="100000"/>
                        </a:lnSpc>
                        <a:spcBef>
                          <a:spcPts val="0"/>
                        </a:spcBef>
                        <a:spcAft>
                          <a:spcPts val="0"/>
                        </a:spcAft>
                        <a:buClrTx/>
                        <a:buSzTx/>
                        <a:buFontTx/>
                        <a:buNone/>
                        <a:tabLst/>
                        <a:defRPr/>
                      </a:pPr>
                      <a:endParaRPr lang="en-US" altLang="ja-JP" sz="1100" b="0" i="0" u="none" strike="noStrike" dirty="0">
                        <a:solidFill>
                          <a:schemeClr val="tx1"/>
                        </a:solidFill>
                        <a:effectLst/>
                        <a:latin typeface="ＭＳ Ｐゴシック"/>
                      </a:endParaRPr>
                    </a:p>
                  </a:txBody>
                  <a:tcPr/>
                </a:tc>
                <a:tc hMerge="1">
                  <a:txBody>
                    <a:bodyPr/>
                    <a:lstStyle/>
                    <a:p>
                      <a:pPr marL="0" marR="0" indent="0" algn="l" defTabSz="917509" rtl="0" eaLnBrk="1" fontAlgn="auto" latinLnBrk="0" hangingPunct="1">
                        <a:lnSpc>
                          <a:spcPct val="100000"/>
                        </a:lnSpc>
                        <a:spcBef>
                          <a:spcPts val="0"/>
                        </a:spcBef>
                        <a:spcAft>
                          <a:spcPts val="0"/>
                        </a:spcAft>
                        <a:buClrTx/>
                        <a:buSzTx/>
                        <a:buFontTx/>
                        <a:buNone/>
                        <a:tabLst/>
                        <a:defRPr/>
                      </a:pPr>
                      <a:endParaRPr lang="en-US" altLang="ja-JP" sz="1100" b="0" i="0" u="none" strike="noStrike" dirty="0">
                        <a:solidFill>
                          <a:schemeClr val="tx1"/>
                        </a:solidFill>
                        <a:effectLst/>
                        <a:latin typeface="ＭＳ Ｐゴシック"/>
                      </a:endParaRPr>
                    </a:p>
                  </a:txBody>
                  <a:tcPr/>
                </a:tc>
                <a:extLst>
                  <a:ext uri="{0D108BD9-81ED-4DB2-BD59-A6C34878D82A}">
                    <a16:rowId xmlns:a16="http://schemas.microsoft.com/office/drawing/2014/main" val="1187551953"/>
                  </a:ext>
                </a:extLst>
              </a:tr>
              <a:tr h="358902">
                <a:tc>
                  <a:txBody>
                    <a:bodyPr/>
                    <a:lstStyle/>
                    <a:p>
                      <a:pPr algn="ctr"/>
                      <a:r>
                        <a:rPr kumimoji="1" lang="ja-JP" altLang="en-US" sz="900" dirty="0">
                          <a:latin typeface="+mn-ea"/>
                          <a:ea typeface="+mn-ea"/>
                        </a:rPr>
                        <a:t>ア</a:t>
                      </a:r>
                    </a:p>
                  </a:txBody>
                  <a:tcPr marL="89726" marR="89726" marT="44863" marB="44863" anchor="ctr"/>
                </a:tc>
                <a:tc>
                  <a:txBody>
                    <a:bodyPr/>
                    <a:lstStyle/>
                    <a:p>
                      <a:r>
                        <a:rPr kumimoji="1" lang="ja-JP" altLang="ja-JP" sz="900" kern="1200" dirty="0">
                          <a:solidFill>
                            <a:schemeClr val="dk1"/>
                          </a:solidFill>
                          <a:effectLst/>
                          <a:latin typeface="+mn-lt"/>
                          <a:ea typeface="+mn-ea"/>
                          <a:cs typeface="+mn-cs"/>
                        </a:rPr>
                        <a:t>「医療情報との突合」「縦覧点検」の実施を支援している（国保連への委託に係る支援を含む）</a:t>
                      </a:r>
                      <a:r>
                        <a:rPr kumimoji="1" lang="ja-JP" altLang="en-US" sz="900" kern="1200" dirty="0">
                          <a:solidFill>
                            <a:schemeClr val="dk1"/>
                          </a:solidFill>
                          <a:effectLst/>
                          <a:latin typeface="+mn-lt"/>
                          <a:ea typeface="+mn-ea"/>
                          <a:cs typeface="+mn-cs"/>
                        </a:rPr>
                        <a:t>。</a:t>
                      </a:r>
                      <a:endParaRPr kumimoji="1" lang="ja-JP" altLang="ja-JP" sz="900" kern="1200" dirty="0">
                        <a:solidFill>
                          <a:schemeClr val="dk1"/>
                        </a:solidFill>
                        <a:effectLst/>
                        <a:latin typeface="+mn-lt"/>
                        <a:ea typeface="+mn-ea"/>
                        <a:cs typeface="+mn-cs"/>
                      </a:endParaRPr>
                    </a:p>
                  </a:txBody>
                  <a:tcPr marL="89726" marR="89726" marT="44863" marB="44863" anchor="ctr"/>
                </a:tc>
                <a:tc>
                  <a:txBody>
                    <a:bodyPr/>
                    <a:lstStyle/>
                    <a:p>
                      <a:pPr algn="ctr"/>
                      <a:r>
                        <a:rPr kumimoji="1" lang="en-US" altLang="ja-JP" sz="900" dirty="0">
                          <a:latin typeface="+mn-ea"/>
                          <a:ea typeface="+mn-ea"/>
                        </a:rPr>
                        <a:t>10</a:t>
                      </a:r>
                      <a:endParaRPr kumimoji="1" lang="ja-JP" altLang="en-US" sz="900" dirty="0">
                        <a:latin typeface="+mn-ea"/>
                        <a:ea typeface="+mn-ea"/>
                      </a:endParaRPr>
                    </a:p>
                  </a:txBody>
                  <a:tcPr marL="89726" marR="89726" marT="44863" marB="44863" anchor="ctr"/>
                </a:tc>
                <a:tc>
                  <a:txBody>
                    <a:bodyPr/>
                    <a:lstStyle/>
                    <a:p>
                      <a:pPr algn="ctr"/>
                      <a:r>
                        <a:rPr kumimoji="1" lang="en-US" altLang="ja-JP" sz="900" dirty="0">
                          <a:latin typeface="+mn-ea"/>
                          <a:ea typeface="+mn-ea"/>
                        </a:rPr>
                        <a:t>9.8</a:t>
                      </a:r>
                      <a:endParaRPr kumimoji="1" lang="ja-JP" altLang="en-US" sz="900" dirty="0">
                        <a:latin typeface="+mn-ea"/>
                        <a:ea typeface="+mn-ea"/>
                      </a:endParaRPr>
                    </a:p>
                  </a:txBody>
                  <a:tcPr marL="89726" marR="89726" marT="44863" marB="44863" anchor="ctr"/>
                </a:tc>
                <a:tc>
                  <a:txBody>
                    <a:bodyPr/>
                    <a:lstStyle/>
                    <a:p>
                      <a:pPr algn="ctr"/>
                      <a:r>
                        <a:rPr kumimoji="1" lang="ja-JP" altLang="en-US" sz="900" dirty="0">
                          <a:latin typeface="+mn-ea"/>
                          <a:ea typeface="+mn-ea"/>
                        </a:rPr>
                        <a:t>オ</a:t>
                      </a:r>
                      <a:endParaRPr kumimoji="1" lang="en-US" altLang="ja-JP" sz="900" dirty="0">
                        <a:latin typeface="+mn-ea"/>
                        <a:ea typeface="+mn-ea"/>
                      </a:endParaRPr>
                    </a:p>
                  </a:txBody>
                  <a:tcPr marL="89726" marR="89726" marT="44863" marB="44863" anchor="ctr"/>
                </a:tc>
                <a:tc>
                  <a:txBody>
                    <a:bodyPr/>
                    <a:lstStyle/>
                    <a:p>
                      <a:r>
                        <a:rPr kumimoji="1" lang="ja-JP" altLang="ja-JP" sz="900" kern="1200" dirty="0">
                          <a:solidFill>
                            <a:schemeClr val="dk1"/>
                          </a:solidFill>
                          <a:effectLst/>
                          <a:latin typeface="+mn-lt"/>
                          <a:ea typeface="+mn-ea"/>
                          <a:cs typeface="+mn-cs"/>
                        </a:rPr>
                        <a:t>保険者の効果的な取組事例を紹介する説明会等を実施している</a:t>
                      </a:r>
                      <a:r>
                        <a:rPr kumimoji="1" lang="ja-JP" altLang="en-US" sz="900" kern="1200" dirty="0">
                          <a:solidFill>
                            <a:schemeClr val="dk1"/>
                          </a:solidFill>
                          <a:effectLst/>
                          <a:latin typeface="+mn-lt"/>
                          <a:ea typeface="+mn-ea"/>
                          <a:cs typeface="+mn-cs"/>
                        </a:rPr>
                        <a:t>。</a:t>
                      </a:r>
                      <a:endParaRPr kumimoji="1" lang="ja-JP" altLang="ja-JP" sz="900" kern="1200" dirty="0">
                        <a:solidFill>
                          <a:schemeClr val="dk1"/>
                        </a:solidFill>
                        <a:effectLst/>
                        <a:latin typeface="+mn-lt"/>
                        <a:ea typeface="+mn-ea"/>
                        <a:cs typeface="+mn-cs"/>
                      </a:endParaRPr>
                    </a:p>
                  </a:txBody>
                  <a:tcPr marL="89726" marR="89726" marT="44863" marB="44863" anchor="ctr"/>
                </a:tc>
                <a:tc>
                  <a:txBody>
                    <a:bodyPr/>
                    <a:lstStyle/>
                    <a:p>
                      <a:pPr algn="ctr"/>
                      <a:r>
                        <a:rPr kumimoji="1" lang="en-US" altLang="ja-JP" sz="900" dirty="0">
                          <a:latin typeface="+mn-ea"/>
                          <a:ea typeface="+mn-ea"/>
                        </a:rPr>
                        <a:t>5</a:t>
                      </a:r>
                    </a:p>
                  </a:txBody>
                  <a:tcPr marL="89726" marR="89726" marT="44863" marB="44863" anchor="ctr"/>
                </a:tc>
                <a:tc>
                  <a:txBody>
                    <a:bodyPr/>
                    <a:lstStyle/>
                    <a:p>
                      <a:pPr algn="ctr"/>
                      <a:r>
                        <a:rPr kumimoji="1" lang="en-US" altLang="ja-JP" sz="900" dirty="0">
                          <a:latin typeface="+mn-ea"/>
                          <a:ea typeface="+mn-ea"/>
                        </a:rPr>
                        <a:t>4.6</a:t>
                      </a:r>
                      <a:endParaRPr kumimoji="1" lang="ja-JP" altLang="en-US" sz="900" dirty="0">
                        <a:latin typeface="+mn-ea"/>
                        <a:ea typeface="+mn-ea"/>
                      </a:endParaRPr>
                    </a:p>
                  </a:txBody>
                  <a:tcPr marL="89726" marR="89726" marT="44863" marB="44863" anchor="ctr"/>
                </a:tc>
                <a:extLst>
                  <a:ext uri="{0D108BD9-81ED-4DB2-BD59-A6C34878D82A}">
                    <a16:rowId xmlns:a16="http://schemas.microsoft.com/office/drawing/2014/main" val="3577518803"/>
                  </a:ext>
                </a:extLst>
              </a:tr>
              <a:tr h="358902">
                <a:tc>
                  <a:txBody>
                    <a:bodyPr/>
                    <a:lstStyle/>
                    <a:p>
                      <a:pPr algn="ctr"/>
                      <a:r>
                        <a:rPr kumimoji="1" lang="ja-JP" altLang="en-US" sz="900" dirty="0">
                          <a:latin typeface="+mn-ea"/>
                          <a:ea typeface="+mn-ea"/>
                        </a:rPr>
                        <a:t>イ</a:t>
                      </a:r>
                    </a:p>
                  </a:txBody>
                  <a:tcPr marL="89726" marR="89726" marT="44863" marB="44863" anchor="ctr"/>
                </a:tc>
                <a:tc>
                  <a:txBody>
                    <a:bodyPr/>
                    <a:lstStyle/>
                    <a:p>
                      <a:r>
                        <a:rPr kumimoji="1" lang="ja-JP" altLang="en-US" sz="900" kern="1200" dirty="0">
                          <a:solidFill>
                            <a:schemeClr val="dk1"/>
                          </a:solidFill>
                          <a:effectLst/>
                          <a:latin typeface="+mn-lt"/>
                          <a:ea typeface="+mn-ea"/>
                          <a:cs typeface="+mn-cs"/>
                        </a:rPr>
                        <a:t>管内市町村の「医療情報との突合」「縦覧点検」の達成状況はどのようになっているか。</a:t>
                      </a:r>
                      <a:endParaRPr kumimoji="1" lang="ja-JP" altLang="ja-JP" sz="900" kern="1200" dirty="0">
                        <a:solidFill>
                          <a:schemeClr val="dk1"/>
                        </a:solidFill>
                        <a:effectLst/>
                        <a:latin typeface="+mn-lt"/>
                        <a:ea typeface="+mn-ea"/>
                        <a:cs typeface="+mn-cs"/>
                      </a:endParaRPr>
                    </a:p>
                  </a:txBody>
                  <a:tcPr marL="89726" marR="89726" marT="44863" marB="44863" anchor="ctr"/>
                </a:tc>
                <a:tc>
                  <a:txBody>
                    <a:bodyPr/>
                    <a:lstStyle/>
                    <a:p>
                      <a:pPr algn="ctr"/>
                      <a:r>
                        <a:rPr kumimoji="1" lang="en-US" altLang="ja-JP" sz="900" dirty="0">
                          <a:latin typeface="+mn-ea"/>
                          <a:ea typeface="+mn-ea"/>
                        </a:rPr>
                        <a:t>20</a:t>
                      </a:r>
                      <a:endParaRPr kumimoji="1" lang="ja-JP" altLang="en-US" sz="900" dirty="0">
                        <a:latin typeface="+mn-ea"/>
                        <a:ea typeface="+mn-ea"/>
                      </a:endParaRPr>
                    </a:p>
                  </a:txBody>
                  <a:tcPr marL="89726" marR="89726" marT="44863" marB="44863" anchor="ctr"/>
                </a:tc>
                <a:tc>
                  <a:txBody>
                    <a:bodyPr/>
                    <a:lstStyle/>
                    <a:p>
                      <a:pPr algn="ctr"/>
                      <a:r>
                        <a:rPr kumimoji="1" lang="en-US" altLang="ja-JP" sz="900" dirty="0">
                          <a:latin typeface="+mn-ea"/>
                          <a:ea typeface="+mn-ea"/>
                        </a:rPr>
                        <a:t>8.9</a:t>
                      </a:r>
                    </a:p>
                  </a:txBody>
                  <a:tcPr marL="89726" marR="89726" marT="44863" marB="44863" anchor="ctr"/>
                </a:tc>
                <a:tc>
                  <a:txBody>
                    <a:bodyPr/>
                    <a:lstStyle/>
                    <a:p>
                      <a:pPr algn="ctr"/>
                      <a:r>
                        <a:rPr kumimoji="1" lang="ja-JP" altLang="en-US" sz="900" dirty="0">
                          <a:latin typeface="+mn-ea"/>
                          <a:ea typeface="+mn-ea"/>
                        </a:rPr>
                        <a:t>カ</a:t>
                      </a:r>
                      <a:endParaRPr kumimoji="1" lang="en-US" altLang="ja-JP" sz="900" dirty="0">
                        <a:latin typeface="+mn-ea"/>
                        <a:ea typeface="+mn-ea"/>
                      </a:endParaRPr>
                    </a:p>
                  </a:txBody>
                  <a:tcPr marL="89726" marR="89726" marT="44863" marB="44863"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900" kern="1200" dirty="0">
                          <a:solidFill>
                            <a:schemeClr val="dk1"/>
                          </a:solidFill>
                          <a:effectLst/>
                          <a:latin typeface="+mn-lt"/>
                          <a:ea typeface="+mn-ea"/>
                          <a:cs typeface="+mn-cs"/>
                        </a:rPr>
                        <a:t>介護給付適正化ブロック研修会について開催又は参加している。</a:t>
                      </a:r>
                      <a:endParaRPr kumimoji="1" lang="ja-JP" altLang="ja-JP" sz="900" kern="1200" dirty="0">
                        <a:solidFill>
                          <a:schemeClr val="dk1"/>
                        </a:solidFill>
                        <a:effectLst/>
                        <a:latin typeface="+mn-ea"/>
                        <a:ea typeface="+mn-ea"/>
                        <a:cs typeface="+mn-cs"/>
                      </a:endParaRPr>
                    </a:p>
                  </a:txBody>
                  <a:tcPr marL="89726" marR="89726" marT="44863" marB="44863" anchor="ctr"/>
                </a:tc>
                <a:tc>
                  <a:txBody>
                    <a:bodyPr/>
                    <a:lstStyle/>
                    <a:p>
                      <a:pPr algn="ctr"/>
                      <a:r>
                        <a:rPr kumimoji="1" lang="en-US" altLang="ja-JP" sz="900" dirty="0">
                          <a:solidFill>
                            <a:schemeClr val="tx1"/>
                          </a:solidFill>
                          <a:latin typeface="+mn-ea"/>
                          <a:ea typeface="+mn-ea"/>
                        </a:rPr>
                        <a:t>5</a:t>
                      </a:r>
                    </a:p>
                  </a:txBody>
                  <a:tcPr marL="89726" marR="89726" marT="44863" marB="44863" anchor="ctr"/>
                </a:tc>
                <a:tc>
                  <a:txBody>
                    <a:bodyPr/>
                    <a:lstStyle/>
                    <a:p>
                      <a:pPr algn="ctr"/>
                      <a:r>
                        <a:rPr kumimoji="1" lang="en-US" altLang="ja-JP" sz="900" dirty="0">
                          <a:solidFill>
                            <a:schemeClr val="tx1"/>
                          </a:solidFill>
                          <a:latin typeface="+mn-ea"/>
                          <a:ea typeface="+mn-ea"/>
                        </a:rPr>
                        <a:t>1.6</a:t>
                      </a:r>
                    </a:p>
                  </a:txBody>
                  <a:tcPr marL="89726" marR="89726" marT="44863" marB="44863" anchor="ctr"/>
                </a:tc>
                <a:extLst>
                  <a:ext uri="{0D108BD9-81ED-4DB2-BD59-A6C34878D82A}">
                    <a16:rowId xmlns:a16="http://schemas.microsoft.com/office/drawing/2014/main" val="950432111"/>
                  </a:ext>
                </a:extLst>
              </a:tr>
              <a:tr h="358902">
                <a:tc>
                  <a:txBody>
                    <a:bodyPr/>
                    <a:lstStyle/>
                    <a:p>
                      <a:pPr algn="ctr"/>
                      <a:r>
                        <a:rPr kumimoji="1" lang="ja-JP" altLang="en-US" sz="900" dirty="0">
                          <a:latin typeface="+mn-ea"/>
                          <a:ea typeface="+mn-ea"/>
                        </a:rPr>
                        <a:t>ウ</a:t>
                      </a:r>
                    </a:p>
                  </a:txBody>
                  <a:tcPr marL="89726" marR="89726" marT="44863" marB="44863" anchor="ctr"/>
                </a:tc>
                <a:tc>
                  <a:txBody>
                    <a:bodyPr/>
                    <a:lstStyle/>
                    <a:p>
                      <a:r>
                        <a:rPr kumimoji="1" lang="ja-JP" altLang="en-US" sz="900" kern="1200" dirty="0">
                          <a:solidFill>
                            <a:schemeClr val="dk1"/>
                          </a:solidFill>
                          <a:effectLst/>
                          <a:latin typeface="+mn-lt"/>
                          <a:ea typeface="+mn-ea"/>
                          <a:cs typeface="+mn-cs"/>
                        </a:rPr>
                        <a:t> 国保連の適正化システムの操作研修や実地における支援を実施している。</a:t>
                      </a:r>
                      <a:endParaRPr kumimoji="1" lang="ja-JP" altLang="ja-JP" sz="900" kern="1200" dirty="0">
                        <a:solidFill>
                          <a:schemeClr val="dk1"/>
                        </a:solidFill>
                        <a:effectLst/>
                        <a:latin typeface="+mn-lt"/>
                        <a:ea typeface="+mn-ea"/>
                        <a:cs typeface="+mn-cs"/>
                      </a:endParaRPr>
                    </a:p>
                  </a:txBody>
                  <a:tcPr marL="89726" marR="89726" marT="44863" marB="44863" anchor="ctr"/>
                </a:tc>
                <a:tc>
                  <a:txBody>
                    <a:bodyPr/>
                    <a:lstStyle/>
                    <a:p>
                      <a:pPr algn="ctr"/>
                      <a:r>
                        <a:rPr kumimoji="1" lang="en-US" altLang="ja-JP" sz="900" dirty="0">
                          <a:latin typeface="+mn-ea"/>
                          <a:ea typeface="+mn-ea"/>
                        </a:rPr>
                        <a:t>10</a:t>
                      </a:r>
                      <a:endParaRPr kumimoji="1" lang="ja-JP" altLang="en-US" sz="900" dirty="0">
                        <a:latin typeface="+mn-ea"/>
                        <a:ea typeface="+mn-ea"/>
                      </a:endParaRPr>
                    </a:p>
                  </a:txBody>
                  <a:tcPr marL="89726" marR="89726" marT="44863" marB="44863" anchor="ctr"/>
                </a:tc>
                <a:tc>
                  <a:txBody>
                    <a:bodyPr/>
                    <a:lstStyle/>
                    <a:p>
                      <a:pPr algn="ctr"/>
                      <a:r>
                        <a:rPr kumimoji="1" lang="en-US" altLang="ja-JP" sz="900" dirty="0">
                          <a:latin typeface="+mn-ea"/>
                          <a:ea typeface="+mn-ea"/>
                        </a:rPr>
                        <a:t>9.1</a:t>
                      </a:r>
                      <a:endParaRPr kumimoji="1" lang="ja-JP" altLang="en-US" sz="900" dirty="0">
                        <a:latin typeface="+mn-ea"/>
                        <a:ea typeface="+mn-ea"/>
                      </a:endParaRPr>
                    </a:p>
                  </a:txBody>
                  <a:tcPr marL="89726" marR="89726" marT="44863" marB="44863" anchor="ctr"/>
                </a:tc>
                <a:tc>
                  <a:txBody>
                    <a:bodyPr/>
                    <a:lstStyle/>
                    <a:p>
                      <a:pPr algn="ctr"/>
                      <a:r>
                        <a:rPr kumimoji="1" lang="ja-JP" altLang="en-US" sz="900" dirty="0">
                          <a:latin typeface="+mn-ea"/>
                          <a:ea typeface="+mn-ea"/>
                        </a:rPr>
                        <a:t>キ</a:t>
                      </a:r>
                      <a:endParaRPr kumimoji="1" lang="en-US" altLang="ja-JP" sz="900" dirty="0">
                        <a:latin typeface="+mn-ea"/>
                        <a:ea typeface="+mn-ea"/>
                      </a:endParaRPr>
                    </a:p>
                  </a:txBody>
                  <a:tcPr marL="89726" marR="89726" marT="44863" marB="44863" anchor="ctr"/>
                </a:tc>
                <a:tc>
                  <a:txBody>
                    <a:bodyPr/>
                    <a:lstStyle/>
                    <a:p>
                      <a:r>
                        <a:rPr kumimoji="1" lang="ja-JP" altLang="en-US" sz="900" kern="1200" dirty="0">
                          <a:solidFill>
                            <a:schemeClr val="dk1"/>
                          </a:solidFill>
                          <a:effectLst/>
                          <a:latin typeface="+mn-ea"/>
                          <a:ea typeface="+mn-ea"/>
                          <a:cs typeface="+mn-cs"/>
                        </a:rPr>
                        <a:t>管内市町村の評価指標</a:t>
                      </a:r>
                      <a:r>
                        <a:rPr kumimoji="1" lang="en-US" altLang="ja-JP" sz="900" kern="1200" dirty="0">
                          <a:solidFill>
                            <a:schemeClr val="dk1"/>
                          </a:solidFill>
                          <a:effectLst/>
                          <a:latin typeface="+mn-ea"/>
                          <a:ea typeface="+mn-ea"/>
                          <a:cs typeface="+mn-cs"/>
                        </a:rPr>
                        <a:t>Ⅲ(1)②</a:t>
                      </a:r>
                      <a:r>
                        <a:rPr kumimoji="1" lang="ja-JP" altLang="en-US" sz="900" kern="1200" dirty="0">
                          <a:solidFill>
                            <a:schemeClr val="dk1"/>
                          </a:solidFill>
                          <a:effectLst/>
                          <a:latin typeface="+mn-ea"/>
                          <a:ea typeface="+mn-ea"/>
                          <a:cs typeface="+mn-cs"/>
                        </a:rPr>
                        <a:t>の得点の達成状況はどのようになっているか。</a:t>
                      </a:r>
                      <a:endParaRPr kumimoji="1" lang="ja-JP" altLang="ja-JP" sz="900" kern="1200" dirty="0">
                        <a:solidFill>
                          <a:schemeClr val="dk1"/>
                        </a:solidFill>
                        <a:effectLst/>
                        <a:latin typeface="+mn-ea"/>
                        <a:ea typeface="+mn-ea"/>
                        <a:cs typeface="+mn-cs"/>
                      </a:endParaRPr>
                    </a:p>
                  </a:txBody>
                  <a:tcPr marL="89726" marR="89726" marT="44863" marB="44863" anchor="ctr"/>
                </a:tc>
                <a:tc>
                  <a:txBody>
                    <a:bodyPr/>
                    <a:lstStyle/>
                    <a:p>
                      <a:pPr algn="ctr"/>
                      <a:r>
                        <a:rPr kumimoji="1" lang="en-US" altLang="ja-JP" sz="900" dirty="0">
                          <a:latin typeface="+mn-ea"/>
                          <a:ea typeface="+mn-ea"/>
                        </a:rPr>
                        <a:t>20</a:t>
                      </a:r>
                    </a:p>
                  </a:txBody>
                  <a:tcPr marL="89726" marR="89726" marT="44863" marB="44863" anchor="ctr"/>
                </a:tc>
                <a:tc>
                  <a:txBody>
                    <a:bodyPr/>
                    <a:lstStyle/>
                    <a:p>
                      <a:pPr algn="ctr"/>
                      <a:r>
                        <a:rPr kumimoji="1" lang="en-US" altLang="ja-JP" sz="900" dirty="0">
                          <a:latin typeface="+mn-ea"/>
                          <a:ea typeface="+mn-ea"/>
                        </a:rPr>
                        <a:t>8.3</a:t>
                      </a:r>
                    </a:p>
                  </a:txBody>
                  <a:tcPr marL="89726" marR="89726" marT="44863" marB="44863" anchor="ctr"/>
                </a:tc>
                <a:extLst>
                  <a:ext uri="{0D108BD9-81ED-4DB2-BD59-A6C34878D82A}">
                    <a16:rowId xmlns:a16="http://schemas.microsoft.com/office/drawing/2014/main" val="1692923358"/>
                  </a:ext>
                </a:extLst>
              </a:tr>
              <a:tr h="224314">
                <a:tc>
                  <a:txBody>
                    <a:bodyPr/>
                    <a:lstStyle/>
                    <a:p>
                      <a:pPr algn="ctr"/>
                      <a:r>
                        <a:rPr kumimoji="1" lang="ja-JP" altLang="en-US" sz="900" dirty="0">
                          <a:latin typeface="+mn-ea"/>
                          <a:ea typeface="+mn-ea"/>
                        </a:rPr>
                        <a:t>エ</a:t>
                      </a:r>
                    </a:p>
                  </a:txBody>
                  <a:tcPr marL="89726" marR="89726" marT="44863" marB="44863" anchor="ctr"/>
                </a:tc>
                <a:tc>
                  <a:txBody>
                    <a:bodyPr/>
                    <a:lstStyle/>
                    <a:p>
                      <a:pPr marL="0" marR="0" lvl="0" indent="0" algn="l" defTabSz="990570" rtl="0" eaLnBrk="1" fontAlgn="auto" latinLnBrk="0" hangingPunct="1">
                        <a:lnSpc>
                          <a:spcPct val="100000"/>
                        </a:lnSpc>
                        <a:spcBef>
                          <a:spcPts val="0"/>
                        </a:spcBef>
                        <a:spcAft>
                          <a:spcPts val="0"/>
                        </a:spcAft>
                        <a:buClrTx/>
                        <a:buSzTx/>
                        <a:buFontTx/>
                        <a:buNone/>
                        <a:tabLst/>
                        <a:defRPr/>
                      </a:pPr>
                      <a:r>
                        <a:rPr kumimoji="1" lang="ja-JP" altLang="en-US" sz="900" kern="1200" dirty="0">
                          <a:solidFill>
                            <a:schemeClr val="dk1"/>
                          </a:solidFill>
                          <a:effectLst/>
                          <a:latin typeface="+mn-lt"/>
                          <a:ea typeface="+mn-ea"/>
                          <a:cs typeface="+mn-cs"/>
                        </a:rPr>
                        <a:t>　</a:t>
                      </a:r>
                      <a:r>
                        <a:rPr kumimoji="1" lang="ja-JP" altLang="ja-JP" sz="900" kern="1200" dirty="0">
                          <a:solidFill>
                            <a:schemeClr val="dk1"/>
                          </a:solidFill>
                          <a:effectLst/>
                          <a:latin typeface="+mn-lt"/>
                          <a:ea typeface="+mn-ea"/>
                          <a:cs typeface="+mn-cs"/>
                        </a:rPr>
                        <a:t>ケアプラン点検に関する研修や実地における支援を実施している</a:t>
                      </a:r>
                      <a:r>
                        <a:rPr kumimoji="1" lang="ja-JP" altLang="en-US" sz="900" kern="1200" dirty="0">
                          <a:solidFill>
                            <a:schemeClr val="dk1"/>
                          </a:solidFill>
                          <a:effectLst/>
                          <a:latin typeface="+mn-lt"/>
                          <a:ea typeface="+mn-ea"/>
                          <a:cs typeface="+mn-cs"/>
                        </a:rPr>
                        <a:t>。</a:t>
                      </a:r>
                      <a:endParaRPr kumimoji="1" lang="ja-JP" altLang="ja-JP" sz="900" kern="1200" dirty="0">
                        <a:solidFill>
                          <a:schemeClr val="dk1"/>
                        </a:solidFill>
                        <a:effectLst/>
                        <a:latin typeface="+mn-lt"/>
                        <a:ea typeface="+mn-ea"/>
                        <a:cs typeface="+mn-cs"/>
                      </a:endParaRPr>
                    </a:p>
                  </a:txBody>
                  <a:tcPr marL="89726" marR="89726" marT="44863" marB="44863" anchor="ctr"/>
                </a:tc>
                <a:tc>
                  <a:txBody>
                    <a:bodyPr/>
                    <a:lstStyle/>
                    <a:p>
                      <a:pPr algn="ctr"/>
                      <a:r>
                        <a:rPr kumimoji="1" lang="en-US" altLang="ja-JP" sz="900" dirty="0">
                          <a:latin typeface="+mn-ea"/>
                          <a:ea typeface="+mn-ea"/>
                        </a:rPr>
                        <a:t>10</a:t>
                      </a:r>
                      <a:endParaRPr kumimoji="1" lang="ja-JP" altLang="en-US" sz="900" dirty="0">
                        <a:latin typeface="+mn-ea"/>
                        <a:ea typeface="+mn-ea"/>
                      </a:endParaRPr>
                    </a:p>
                  </a:txBody>
                  <a:tcPr marL="89726" marR="89726" marT="44863" marB="44863" anchor="ctr"/>
                </a:tc>
                <a:tc>
                  <a:txBody>
                    <a:bodyPr/>
                    <a:lstStyle/>
                    <a:p>
                      <a:pPr algn="ctr"/>
                      <a:r>
                        <a:rPr kumimoji="1" lang="en-US" altLang="ja-JP" sz="900" dirty="0">
                          <a:latin typeface="+mn-ea"/>
                          <a:ea typeface="+mn-ea"/>
                        </a:rPr>
                        <a:t>10.0</a:t>
                      </a:r>
                      <a:endParaRPr kumimoji="1" lang="ja-JP" altLang="en-US" sz="900" dirty="0">
                        <a:latin typeface="+mn-ea"/>
                        <a:ea typeface="+mn-ea"/>
                      </a:endParaRPr>
                    </a:p>
                  </a:txBody>
                  <a:tcPr marL="89726" marR="89726" marT="44863" marB="44863" anchor="ctr"/>
                </a:tc>
                <a:tc>
                  <a:txBody>
                    <a:bodyPr/>
                    <a:lstStyle/>
                    <a:p>
                      <a:pPr algn="ctr"/>
                      <a:endParaRPr kumimoji="1" lang="ja-JP" altLang="en-US" sz="900" dirty="0">
                        <a:latin typeface="+mn-ea"/>
                        <a:ea typeface="+mn-ea"/>
                      </a:endParaRPr>
                    </a:p>
                  </a:txBody>
                  <a:tcPr marL="89726" marR="89726" marT="44863" marB="44863" anchor="ctr"/>
                </a:tc>
                <a:tc>
                  <a:txBody>
                    <a:bodyPr/>
                    <a:lstStyle/>
                    <a:p>
                      <a:endParaRPr kumimoji="1" lang="ja-JP" altLang="ja-JP" sz="900" kern="1200" dirty="0">
                        <a:solidFill>
                          <a:schemeClr val="dk1"/>
                        </a:solidFill>
                        <a:effectLst/>
                        <a:latin typeface="+mn-ea"/>
                        <a:ea typeface="+mn-ea"/>
                        <a:cs typeface="+mn-cs"/>
                      </a:endParaRPr>
                    </a:p>
                  </a:txBody>
                  <a:tcPr marL="89726" marR="89726" marT="44863" marB="44863" anchor="ctr"/>
                </a:tc>
                <a:tc>
                  <a:txBody>
                    <a:bodyPr/>
                    <a:lstStyle/>
                    <a:p>
                      <a:pPr algn="ctr"/>
                      <a:endParaRPr kumimoji="1" lang="en-US" altLang="ja-JP" sz="900" dirty="0">
                        <a:latin typeface="+mn-ea"/>
                        <a:ea typeface="+mn-ea"/>
                      </a:endParaRPr>
                    </a:p>
                  </a:txBody>
                  <a:tcPr marL="89726" marR="89726" marT="44863" marB="44863" anchor="ctr"/>
                </a:tc>
                <a:tc>
                  <a:txBody>
                    <a:bodyPr/>
                    <a:lstStyle/>
                    <a:p>
                      <a:pPr algn="ctr"/>
                      <a:endParaRPr kumimoji="1" lang="en-US" altLang="ja-JP" sz="900" dirty="0">
                        <a:latin typeface="+mn-ea"/>
                        <a:ea typeface="+mn-ea"/>
                      </a:endParaRPr>
                    </a:p>
                  </a:txBody>
                  <a:tcPr marL="89726" marR="89726" marT="44863" marB="44863" anchor="ctr"/>
                </a:tc>
                <a:extLst>
                  <a:ext uri="{0D108BD9-81ED-4DB2-BD59-A6C34878D82A}">
                    <a16:rowId xmlns:a16="http://schemas.microsoft.com/office/drawing/2014/main" val="1546535933"/>
                  </a:ext>
                </a:extLst>
              </a:tr>
              <a:tr h="224314">
                <a:tc gridSpan="6">
                  <a:txBody>
                    <a:bodyPr/>
                    <a:lstStyle/>
                    <a:p>
                      <a:pPr algn="l"/>
                      <a:r>
                        <a:rPr kumimoji="1" lang="ja-JP" altLang="en-US" sz="900" dirty="0">
                          <a:latin typeface="+mn-ea"/>
                          <a:ea typeface="+mn-ea"/>
                        </a:rPr>
                        <a:t>②有料老人ホームに対する適切な指導の実施体制を確保しているか</a:t>
                      </a:r>
                    </a:p>
                  </a:txBody>
                  <a:tcPr marL="89726" marR="89726" marT="44863" marB="44863" anchor="ctr"/>
                </a:tc>
                <a:tc hMerge="1">
                  <a:txBody>
                    <a:bodyPr/>
                    <a:lstStyle/>
                    <a:p>
                      <a:pPr marL="0" marR="0" lvl="0" indent="0" algn="l" defTabSz="990570" rtl="0" eaLnBrk="1" fontAlgn="auto" latinLnBrk="0" hangingPunct="1">
                        <a:lnSpc>
                          <a:spcPct val="100000"/>
                        </a:lnSpc>
                        <a:spcBef>
                          <a:spcPts val="0"/>
                        </a:spcBef>
                        <a:spcAft>
                          <a:spcPts val="0"/>
                        </a:spcAft>
                        <a:buClrTx/>
                        <a:buSzTx/>
                        <a:buFontTx/>
                        <a:buNone/>
                        <a:tabLst/>
                        <a:defRPr/>
                      </a:pPr>
                      <a:endParaRPr kumimoji="1" lang="ja-JP" altLang="ja-JP" sz="900" kern="1200" dirty="0">
                        <a:solidFill>
                          <a:schemeClr val="dk1"/>
                        </a:solidFill>
                        <a:effectLst/>
                        <a:latin typeface="+mn-lt"/>
                        <a:ea typeface="+mn-ea"/>
                        <a:cs typeface="+mn-cs"/>
                      </a:endParaRPr>
                    </a:p>
                  </a:txBody>
                  <a:tcPr anchor="ctr"/>
                </a:tc>
                <a:tc hMerge="1">
                  <a:txBody>
                    <a:bodyPr/>
                    <a:lstStyle/>
                    <a:p>
                      <a:pPr algn="ctr"/>
                      <a:endParaRPr kumimoji="1" lang="ja-JP" altLang="en-US" sz="900" dirty="0">
                        <a:latin typeface="+mn-ea"/>
                        <a:ea typeface="+mn-ea"/>
                      </a:endParaRPr>
                    </a:p>
                  </a:txBody>
                  <a:tcPr anchor="ctr"/>
                </a:tc>
                <a:tc hMerge="1">
                  <a:txBody>
                    <a:bodyPr/>
                    <a:lstStyle/>
                    <a:p>
                      <a:pPr algn="ctr"/>
                      <a:endParaRPr kumimoji="1" lang="ja-JP" altLang="en-US" sz="900" dirty="0">
                        <a:latin typeface="+mn-ea"/>
                        <a:ea typeface="+mn-ea"/>
                      </a:endParaRPr>
                    </a:p>
                  </a:txBody>
                  <a:tcPr anchor="ctr"/>
                </a:tc>
                <a:tc hMerge="1">
                  <a:txBody>
                    <a:bodyPr/>
                    <a:lstStyle/>
                    <a:p>
                      <a:pPr algn="ctr"/>
                      <a:endParaRPr kumimoji="1" lang="ja-JP" altLang="en-US" sz="900" dirty="0">
                        <a:latin typeface="+mn-ea"/>
                        <a:ea typeface="+mn-ea"/>
                      </a:endParaRPr>
                    </a:p>
                  </a:txBody>
                  <a:tcPr anchor="ctr"/>
                </a:tc>
                <a:tc hMerge="1">
                  <a:txBody>
                    <a:bodyPr/>
                    <a:lstStyle/>
                    <a:p>
                      <a:endParaRPr kumimoji="1" lang="ja-JP" altLang="ja-JP" sz="900" kern="1200" dirty="0">
                        <a:solidFill>
                          <a:schemeClr val="dk1"/>
                        </a:solidFill>
                        <a:effectLst/>
                        <a:latin typeface="+mn-ea"/>
                        <a:ea typeface="+mn-ea"/>
                        <a:cs typeface="+mn-cs"/>
                      </a:endParaRPr>
                    </a:p>
                  </a:txBody>
                  <a:tcPr anchor="ctr"/>
                </a:tc>
                <a:tc>
                  <a:txBody>
                    <a:bodyPr/>
                    <a:lstStyle/>
                    <a:p>
                      <a:pPr algn="ctr"/>
                      <a:r>
                        <a:rPr kumimoji="1" lang="en-US" altLang="ja-JP" sz="900" dirty="0">
                          <a:latin typeface="+mn-ea"/>
                          <a:ea typeface="+mn-ea"/>
                        </a:rPr>
                        <a:t>10</a:t>
                      </a:r>
                    </a:p>
                  </a:txBody>
                  <a:tcPr marL="89726" marR="89726" marT="44863" marB="44863" anchor="ctr"/>
                </a:tc>
                <a:tc>
                  <a:txBody>
                    <a:bodyPr/>
                    <a:lstStyle/>
                    <a:p>
                      <a:pPr algn="ctr"/>
                      <a:r>
                        <a:rPr kumimoji="1" lang="en-US" altLang="ja-JP" sz="900" dirty="0">
                          <a:latin typeface="+mn-ea"/>
                          <a:ea typeface="+mn-ea"/>
                        </a:rPr>
                        <a:t>7.4</a:t>
                      </a:r>
                    </a:p>
                  </a:txBody>
                  <a:tcPr marL="89726" marR="89726" marT="44863" marB="44863" anchor="ctr"/>
                </a:tc>
                <a:extLst>
                  <a:ext uri="{0D108BD9-81ED-4DB2-BD59-A6C34878D82A}">
                    <a16:rowId xmlns:a16="http://schemas.microsoft.com/office/drawing/2014/main" val="4091546931"/>
                  </a:ext>
                </a:extLst>
              </a:tr>
            </a:tbl>
          </a:graphicData>
        </a:graphic>
      </p:graphicFrame>
      <p:graphicFrame>
        <p:nvGraphicFramePr>
          <p:cNvPr id="7" name="グラフ 6">
            <a:extLst>
              <a:ext uri="{FF2B5EF4-FFF2-40B4-BE49-F238E27FC236}">
                <a16:creationId xmlns:a16="http://schemas.microsoft.com/office/drawing/2014/main" id="{5698EAC1-6009-4ADD-9882-4F151784093D}"/>
              </a:ext>
            </a:extLst>
          </p:cNvPr>
          <p:cNvGraphicFramePr>
            <a:graphicFrameLocks/>
          </p:cNvGraphicFramePr>
          <p:nvPr>
            <p:extLst>
              <p:ext uri="{D42A27DB-BD31-4B8C-83A1-F6EECF244321}">
                <p14:modId xmlns:p14="http://schemas.microsoft.com/office/powerpoint/2010/main" val="267493310"/>
              </p:ext>
            </p:extLst>
          </p:nvPr>
        </p:nvGraphicFramePr>
        <p:xfrm>
          <a:off x="0" y="2668124"/>
          <a:ext cx="9729685" cy="3951409"/>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64673388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 name="正方形/長方形 27"/>
          <p:cNvSpPr/>
          <p:nvPr/>
        </p:nvSpPr>
        <p:spPr>
          <a:xfrm>
            <a:off x="-1" y="119181"/>
            <a:ext cx="9720263" cy="355567"/>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lIns="89679" tIns="44840" rIns="89679" bIns="44840" anchor="ctr"/>
          <a:lstStyle/>
          <a:p>
            <a:pPr algn="ctr"/>
            <a:r>
              <a:rPr lang="en-US" altLang="ja-JP" sz="1963" b="1" dirty="0">
                <a:latin typeface="Meiryo UI" panose="020B0604030504040204" pitchFamily="50" charset="-128"/>
                <a:ea typeface="Meiryo UI" panose="020B0604030504040204" pitchFamily="50" charset="-128"/>
              </a:rPr>
              <a:t>2020</a:t>
            </a:r>
            <a:r>
              <a:rPr lang="ja-JP" altLang="en-US" sz="1963" b="1" dirty="0">
                <a:latin typeface="Meiryo UI" panose="020B0604030504040204" pitchFamily="50" charset="-128"/>
                <a:ea typeface="Meiryo UI" panose="020B0604030504040204" pitchFamily="50" charset="-128"/>
              </a:rPr>
              <a:t>年度（都道府県分） 　　</a:t>
            </a:r>
            <a:r>
              <a:rPr lang="en-US" altLang="ja-JP" sz="1963" b="1" dirty="0">
                <a:latin typeface="Meiryo UI" panose="020B0604030504040204" pitchFamily="50" charset="-128"/>
                <a:ea typeface="Meiryo UI" panose="020B0604030504040204" pitchFamily="50" charset="-128"/>
              </a:rPr>
              <a:t>Ⅱ</a:t>
            </a:r>
            <a:r>
              <a:rPr lang="ja-JP" altLang="ja-JP" sz="1963" b="1" dirty="0">
                <a:latin typeface="Meiryo UI" panose="020B0604030504040204" pitchFamily="50" charset="-128"/>
                <a:ea typeface="Meiryo UI" panose="020B0604030504040204" pitchFamily="50" charset="-128"/>
              </a:rPr>
              <a:t>（</a:t>
            </a:r>
            <a:r>
              <a:rPr lang="ja-JP" altLang="en-US" sz="1963" b="1" dirty="0">
                <a:latin typeface="Meiryo UI" panose="020B0604030504040204" pitchFamily="50" charset="-128"/>
                <a:ea typeface="Meiryo UI" panose="020B0604030504040204" pitchFamily="50" charset="-128"/>
              </a:rPr>
              <a:t>８</a:t>
            </a:r>
            <a:r>
              <a:rPr lang="ja-JP" altLang="ja-JP" sz="1963" b="1" dirty="0">
                <a:latin typeface="Meiryo UI" panose="020B0604030504040204" pitchFamily="50" charset="-128"/>
                <a:ea typeface="Meiryo UI" panose="020B0604030504040204" pitchFamily="50" charset="-128"/>
              </a:rPr>
              <a:t>）介護人材の確保</a:t>
            </a:r>
            <a:r>
              <a:rPr lang="ja-JP" altLang="en-US" sz="1963" b="1" dirty="0">
                <a:latin typeface="Meiryo UI" panose="020B0604030504040204" pitchFamily="50" charset="-128"/>
                <a:ea typeface="Meiryo UI" panose="020B0604030504040204" pitchFamily="50" charset="-128"/>
              </a:rPr>
              <a:t>＜全体＞</a:t>
            </a:r>
            <a:endParaRPr lang="ja-JP" altLang="ja-JP" sz="1963" dirty="0">
              <a:latin typeface="Meiryo UI" panose="020B0604030504040204" pitchFamily="50" charset="-128"/>
              <a:ea typeface="Meiryo UI" panose="020B0604030504040204" pitchFamily="50" charset="-128"/>
            </a:endParaRPr>
          </a:p>
        </p:txBody>
      </p:sp>
      <p:sp>
        <p:nvSpPr>
          <p:cNvPr id="27" name="スライド番号プレースホルダー 3">
            <a:extLst>
              <a:ext uri="{FF2B5EF4-FFF2-40B4-BE49-F238E27FC236}">
                <a16:creationId xmlns:a16="http://schemas.microsoft.com/office/drawing/2014/main" id="{8537117C-0A37-4387-89BE-51510082BF6F}"/>
              </a:ext>
            </a:extLst>
          </p:cNvPr>
          <p:cNvSpPr>
            <a:spLocks noGrp="1"/>
          </p:cNvSpPr>
          <p:nvPr>
            <p:ph type="sldNum" sz="quarter" idx="12"/>
          </p:nvPr>
        </p:nvSpPr>
        <p:spPr>
          <a:xfrm>
            <a:off x="7389384" y="6621998"/>
            <a:ext cx="2268061" cy="358279"/>
          </a:xfrm>
        </p:spPr>
        <p:txBody>
          <a:bodyPr/>
          <a:lstStyle/>
          <a:p>
            <a:pPr>
              <a:defRPr/>
            </a:pPr>
            <a:r>
              <a:rPr kumimoji="1" lang="en-US" altLang="ja-JP" dirty="0" smtClean="0">
                <a:solidFill>
                  <a:prstClr val="black">
                    <a:tint val="75000"/>
                  </a:prstClr>
                </a:solidFill>
                <a:latin typeface="+mn-ea"/>
              </a:rPr>
              <a:t>21</a:t>
            </a:r>
            <a:endParaRPr kumimoji="1" lang="ja-JP" altLang="en-US" dirty="0">
              <a:solidFill>
                <a:prstClr val="black">
                  <a:tint val="75000"/>
                </a:prstClr>
              </a:solidFill>
              <a:latin typeface="+mn-ea"/>
            </a:endParaRPr>
          </a:p>
        </p:txBody>
      </p:sp>
      <p:graphicFrame>
        <p:nvGraphicFramePr>
          <p:cNvPr id="3" name="表 2"/>
          <p:cNvGraphicFramePr>
            <a:graphicFrameLocks noGrp="1"/>
          </p:cNvGraphicFramePr>
          <p:nvPr>
            <p:extLst>
              <p:ext uri="{D42A27DB-BD31-4B8C-83A1-F6EECF244321}">
                <p14:modId xmlns:p14="http://schemas.microsoft.com/office/powerpoint/2010/main" val="3321654088"/>
              </p:ext>
            </p:extLst>
          </p:nvPr>
        </p:nvGraphicFramePr>
        <p:xfrm>
          <a:off x="107603" y="516700"/>
          <a:ext cx="9517807" cy="2470408"/>
        </p:xfrm>
        <a:graphic>
          <a:graphicData uri="http://schemas.openxmlformats.org/drawingml/2006/table">
            <a:tbl>
              <a:tblPr firstRow="1" bandRow="1">
                <a:tableStyleId>{5C22544A-7EE6-4342-B048-85BDC9FD1C3A}</a:tableStyleId>
              </a:tblPr>
              <a:tblGrid>
                <a:gridCol w="3866609">
                  <a:extLst>
                    <a:ext uri="{9D8B030D-6E8A-4147-A177-3AD203B41FA5}">
                      <a16:colId xmlns:a16="http://schemas.microsoft.com/office/drawing/2014/main" val="897722632"/>
                    </a:ext>
                  </a:extLst>
                </a:gridCol>
                <a:gridCol w="594863">
                  <a:extLst>
                    <a:ext uri="{9D8B030D-6E8A-4147-A177-3AD203B41FA5}">
                      <a16:colId xmlns:a16="http://schemas.microsoft.com/office/drawing/2014/main" val="1616715278"/>
                    </a:ext>
                  </a:extLst>
                </a:gridCol>
                <a:gridCol w="416083">
                  <a:extLst>
                    <a:ext uri="{9D8B030D-6E8A-4147-A177-3AD203B41FA5}">
                      <a16:colId xmlns:a16="http://schemas.microsoft.com/office/drawing/2014/main" val="3396786696"/>
                    </a:ext>
                  </a:extLst>
                </a:gridCol>
                <a:gridCol w="3678856">
                  <a:extLst>
                    <a:ext uri="{9D8B030D-6E8A-4147-A177-3AD203B41FA5}">
                      <a16:colId xmlns:a16="http://schemas.microsoft.com/office/drawing/2014/main" val="14469426"/>
                    </a:ext>
                  </a:extLst>
                </a:gridCol>
                <a:gridCol w="480698">
                  <a:extLst>
                    <a:ext uri="{9D8B030D-6E8A-4147-A177-3AD203B41FA5}">
                      <a16:colId xmlns:a16="http://schemas.microsoft.com/office/drawing/2014/main" val="1722632509"/>
                    </a:ext>
                  </a:extLst>
                </a:gridCol>
                <a:gridCol w="480698">
                  <a:extLst>
                    <a:ext uri="{9D8B030D-6E8A-4147-A177-3AD203B41FA5}">
                      <a16:colId xmlns:a16="http://schemas.microsoft.com/office/drawing/2014/main" val="1900729919"/>
                    </a:ext>
                  </a:extLst>
                </a:gridCol>
              </a:tblGrid>
              <a:tr h="254222">
                <a:tc>
                  <a:txBody>
                    <a:bodyPr/>
                    <a:lstStyle/>
                    <a:p>
                      <a:pPr algn="ctr"/>
                      <a:r>
                        <a:rPr kumimoji="1" lang="ja-JP" altLang="en-US" sz="1100" dirty="0">
                          <a:latin typeface="+mn-ea"/>
                          <a:ea typeface="+mn-ea"/>
                        </a:rPr>
                        <a:t>　</a:t>
                      </a:r>
                      <a:r>
                        <a:rPr kumimoji="1" lang="ja-JP" altLang="en-US" sz="900" dirty="0">
                          <a:latin typeface="+mn-ea"/>
                          <a:ea typeface="+mn-ea"/>
                        </a:rPr>
                        <a:t>評価指標</a:t>
                      </a:r>
                    </a:p>
                  </a:txBody>
                  <a:tcPr marL="89726" marR="89726" marT="44863" marB="44863" anchor="ctr"/>
                </a:tc>
                <a:tc>
                  <a:txBody>
                    <a:bodyPr/>
                    <a:lstStyle/>
                    <a:p>
                      <a:pPr algn="ctr"/>
                      <a:r>
                        <a:rPr kumimoji="1" lang="ja-JP" altLang="en-US" sz="900" dirty="0">
                          <a:latin typeface="+mn-ea"/>
                          <a:ea typeface="+mn-ea"/>
                        </a:rPr>
                        <a:t>得点</a:t>
                      </a:r>
                    </a:p>
                  </a:txBody>
                  <a:tcPr marL="89726" marR="89726" marT="44863" marB="44863" anchor="ctr"/>
                </a:tc>
                <a:tc>
                  <a:txBody>
                    <a:bodyPr/>
                    <a:lstStyle/>
                    <a:p>
                      <a:pPr algn="ctr"/>
                      <a:r>
                        <a:rPr kumimoji="1" lang="ja-JP" altLang="en-US" sz="900" dirty="0">
                          <a:latin typeface="+mn-ea"/>
                          <a:ea typeface="+mn-ea"/>
                        </a:rPr>
                        <a:t>平均</a:t>
                      </a:r>
                    </a:p>
                  </a:txBody>
                  <a:tcPr marL="89726" marR="89726" marT="44863" marB="44863" anchor="ctr"/>
                </a:tc>
                <a:tc>
                  <a:txBody>
                    <a:bodyPr/>
                    <a:lstStyle/>
                    <a:p>
                      <a:pPr algn="ctr"/>
                      <a:endParaRPr kumimoji="1" lang="ja-JP" altLang="en-US" sz="900" dirty="0">
                        <a:latin typeface="+mn-ea"/>
                        <a:ea typeface="+mn-ea"/>
                      </a:endParaRPr>
                    </a:p>
                  </a:txBody>
                  <a:tcPr marL="89726" marR="89726" marT="44863" marB="44863" anchor="ctr"/>
                </a:tc>
                <a:tc>
                  <a:txBody>
                    <a:bodyPr/>
                    <a:lstStyle/>
                    <a:p>
                      <a:pPr algn="ctr"/>
                      <a:r>
                        <a:rPr kumimoji="1" lang="ja-JP" altLang="en-US" sz="900" dirty="0">
                          <a:latin typeface="+mn-ea"/>
                          <a:ea typeface="+mn-ea"/>
                        </a:rPr>
                        <a:t>得点</a:t>
                      </a:r>
                    </a:p>
                  </a:txBody>
                  <a:tcPr marL="89726" marR="89726" marT="44863" marB="44863" anchor="ctr"/>
                </a:tc>
                <a:tc>
                  <a:txBody>
                    <a:bodyPr/>
                    <a:lstStyle/>
                    <a:p>
                      <a:pPr algn="ctr"/>
                      <a:r>
                        <a:rPr kumimoji="1" lang="ja-JP" altLang="en-US" sz="900" dirty="0">
                          <a:latin typeface="+mn-ea"/>
                          <a:ea typeface="+mn-ea"/>
                        </a:rPr>
                        <a:t>平均</a:t>
                      </a:r>
                    </a:p>
                  </a:txBody>
                  <a:tcPr marL="89726" marR="89726" marT="44863" marB="44863" anchor="ctr"/>
                </a:tc>
                <a:extLst>
                  <a:ext uri="{0D108BD9-81ED-4DB2-BD59-A6C34878D82A}">
                    <a16:rowId xmlns:a16="http://schemas.microsoft.com/office/drawing/2014/main" val="2535473127"/>
                  </a:ext>
                </a:extLst>
              </a:tr>
              <a:tr h="328994">
                <a:tc>
                  <a:txBody>
                    <a:bodyPr/>
                    <a:lstStyle/>
                    <a:p>
                      <a:r>
                        <a:rPr kumimoji="1" lang="ja-JP" altLang="en-US" sz="800" kern="1200" dirty="0">
                          <a:solidFill>
                            <a:schemeClr val="dk1"/>
                          </a:solidFill>
                          <a:effectLst/>
                          <a:latin typeface="+mn-ea"/>
                          <a:ea typeface="+mn-ea"/>
                          <a:cs typeface="+mn-cs"/>
                        </a:rPr>
                        <a:t>①</a:t>
                      </a:r>
                      <a:r>
                        <a:rPr kumimoji="1" lang="en-US" altLang="ja-JP" sz="800" kern="1200" dirty="0">
                          <a:solidFill>
                            <a:schemeClr val="dk1"/>
                          </a:solidFill>
                          <a:effectLst/>
                          <a:latin typeface="+mn-ea"/>
                          <a:ea typeface="+mn-ea"/>
                          <a:cs typeface="+mn-cs"/>
                        </a:rPr>
                        <a:t>2025</a:t>
                      </a:r>
                      <a:r>
                        <a:rPr kumimoji="1" lang="ja-JP" altLang="ja-JP" sz="800" kern="1200" dirty="0">
                          <a:solidFill>
                            <a:schemeClr val="dk1"/>
                          </a:solidFill>
                          <a:effectLst/>
                          <a:latin typeface="+mn-ea"/>
                          <a:ea typeface="+mn-ea"/>
                          <a:cs typeface="+mn-cs"/>
                        </a:rPr>
                        <a:t>年及び第７期計画期間における介護人材の将来推計を行い、具体的な目標を掲げた上で、必要な施策を企画立案しているか。</a:t>
                      </a:r>
                    </a:p>
                  </a:txBody>
                  <a:tcPr marL="89726" marR="89726" marT="44863" marB="44863" anchor="ctr"/>
                </a:tc>
                <a:tc>
                  <a:txBody>
                    <a:bodyPr/>
                    <a:lstStyle/>
                    <a:p>
                      <a:pPr algn="ctr"/>
                      <a:r>
                        <a:rPr kumimoji="1" lang="en-US" altLang="ja-JP" sz="800" kern="1200" dirty="0">
                          <a:solidFill>
                            <a:schemeClr val="dk1"/>
                          </a:solidFill>
                          <a:effectLst/>
                          <a:latin typeface="+mn-ea"/>
                          <a:ea typeface="+mn-ea"/>
                          <a:cs typeface="+mn-cs"/>
                        </a:rPr>
                        <a:t>15</a:t>
                      </a:r>
                      <a:endParaRPr kumimoji="1" lang="ja-JP" altLang="ja-JP" sz="800" kern="1200" dirty="0">
                        <a:solidFill>
                          <a:schemeClr val="dk1"/>
                        </a:solidFill>
                        <a:effectLst/>
                        <a:latin typeface="+mn-ea"/>
                        <a:ea typeface="+mn-ea"/>
                        <a:cs typeface="+mn-cs"/>
                      </a:endParaRPr>
                    </a:p>
                  </a:txBody>
                  <a:tcPr marL="89726" marR="89726" marT="44863" marB="44863" anchor="ctr"/>
                </a:tc>
                <a:tc>
                  <a:txBody>
                    <a:bodyPr/>
                    <a:lstStyle/>
                    <a:p>
                      <a:pPr algn="ctr"/>
                      <a:r>
                        <a:rPr kumimoji="1" lang="en-US" altLang="ja-JP" sz="800" kern="1200" dirty="0">
                          <a:solidFill>
                            <a:schemeClr val="dk1"/>
                          </a:solidFill>
                          <a:effectLst/>
                          <a:latin typeface="+mn-ea"/>
                          <a:ea typeface="+mn-ea"/>
                          <a:cs typeface="+mn-cs"/>
                        </a:rPr>
                        <a:t>13.2</a:t>
                      </a:r>
                      <a:endParaRPr kumimoji="1" lang="ja-JP" altLang="ja-JP" sz="800" kern="1200" dirty="0">
                        <a:solidFill>
                          <a:schemeClr val="dk1"/>
                        </a:solidFill>
                        <a:effectLst/>
                        <a:latin typeface="+mn-ea"/>
                        <a:ea typeface="+mn-ea"/>
                        <a:cs typeface="+mn-cs"/>
                      </a:endParaRPr>
                    </a:p>
                  </a:txBody>
                  <a:tcPr marL="89726" marR="89726" marT="44863" marB="44863" anchor="ctr"/>
                </a:tc>
                <a:tc>
                  <a:txBody>
                    <a:bodyPr/>
                    <a:lstStyle/>
                    <a:p>
                      <a:r>
                        <a:rPr kumimoji="1" lang="ja-JP" altLang="en-US" sz="800" kern="1200" dirty="0">
                          <a:solidFill>
                            <a:schemeClr val="tx1"/>
                          </a:solidFill>
                          <a:effectLst/>
                          <a:latin typeface="+mn-ea"/>
                          <a:ea typeface="+mn-ea"/>
                          <a:cs typeface="+mn-cs"/>
                        </a:rPr>
                        <a:t>⑧地域医療介護総合確保基金を活用した事業者のＩＣＴ導入に係る支援を実施しているか。</a:t>
                      </a:r>
                      <a:endParaRPr kumimoji="1" lang="ja-JP" altLang="ja-JP" sz="800" kern="1200" dirty="0">
                        <a:solidFill>
                          <a:schemeClr val="tx1"/>
                        </a:solidFill>
                        <a:effectLst/>
                        <a:latin typeface="+mn-ea"/>
                        <a:ea typeface="+mn-ea"/>
                        <a:cs typeface="+mn-cs"/>
                      </a:endParaRPr>
                    </a:p>
                  </a:txBody>
                  <a:tcPr marL="89726" marR="89726" marT="44863" marB="44863" anchor="ctr"/>
                </a:tc>
                <a:tc>
                  <a:txBody>
                    <a:bodyPr/>
                    <a:lstStyle/>
                    <a:p>
                      <a:pPr algn="ctr"/>
                      <a:r>
                        <a:rPr kumimoji="1" lang="en-US" altLang="ja-JP" sz="800" dirty="0">
                          <a:solidFill>
                            <a:schemeClr val="tx1"/>
                          </a:solidFill>
                          <a:latin typeface="+mn-ea"/>
                          <a:ea typeface="+mn-ea"/>
                        </a:rPr>
                        <a:t>15</a:t>
                      </a:r>
                    </a:p>
                  </a:txBody>
                  <a:tcPr marL="89726" marR="89726" marT="44863" marB="44863" anchor="ctr"/>
                </a:tc>
                <a:tc>
                  <a:txBody>
                    <a:bodyPr/>
                    <a:lstStyle/>
                    <a:p>
                      <a:pPr algn="ctr"/>
                      <a:r>
                        <a:rPr kumimoji="1" lang="en-US" altLang="ja-JP" sz="800" i="0" kern="1200" dirty="0">
                          <a:solidFill>
                            <a:schemeClr val="dk1"/>
                          </a:solidFill>
                          <a:effectLst/>
                          <a:latin typeface="+mn-ea"/>
                          <a:ea typeface="+mn-ea"/>
                          <a:cs typeface="+mn-cs"/>
                        </a:rPr>
                        <a:t>13.4</a:t>
                      </a:r>
                      <a:endParaRPr kumimoji="1" lang="ja-JP" altLang="ja-JP" sz="800" i="0" kern="1200" dirty="0">
                        <a:solidFill>
                          <a:schemeClr val="dk1"/>
                        </a:solidFill>
                        <a:effectLst/>
                        <a:latin typeface="+mn-ea"/>
                        <a:ea typeface="+mn-ea"/>
                        <a:cs typeface="+mn-cs"/>
                      </a:endParaRPr>
                    </a:p>
                  </a:txBody>
                  <a:tcPr marL="89726" marR="89726" marT="44863" marB="44863" anchor="ctr"/>
                </a:tc>
                <a:extLst>
                  <a:ext uri="{0D108BD9-81ED-4DB2-BD59-A6C34878D82A}">
                    <a16:rowId xmlns:a16="http://schemas.microsoft.com/office/drawing/2014/main" val="933404504"/>
                  </a:ext>
                </a:extLst>
              </a:tr>
              <a:tr h="328994">
                <a:tc>
                  <a:txBody>
                    <a:bodyPr/>
                    <a:lstStyle/>
                    <a:p>
                      <a:r>
                        <a:rPr kumimoji="1" lang="ja-JP" altLang="en-US" sz="800" kern="1200" dirty="0">
                          <a:solidFill>
                            <a:schemeClr val="dk1"/>
                          </a:solidFill>
                          <a:effectLst/>
                          <a:latin typeface="+mn-ea"/>
                          <a:ea typeface="+mn-ea"/>
                          <a:cs typeface="+mn-cs"/>
                        </a:rPr>
                        <a:t>②</a:t>
                      </a:r>
                      <a:r>
                        <a:rPr kumimoji="1" lang="ja-JP" altLang="ja-JP" sz="800" kern="1200" dirty="0">
                          <a:solidFill>
                            <a:schemeClr val="dk1"/>
                          </a:solidFill>
                          <a:effectLst/>
                          <a:latin typeface="+mn-ea"/>
                          <a:ea typeface="+mn-ea"/>
                          <a:cs typeface="+mn-cs"/>
                        </a:rPr>
                        <a:t>介護人材の確保及び質の向上に関し、当該地域における課題を踏まえ、必要な事業を実施している。</a:t>
                      </a:r>
                    </a:p>
                  </a:txBody>
                  <a:tcPr marL="89726" marR="89726" marT="44863" marB="44863" anchor="ctr"/>
                </a:tc>
                <a:tc>
                  <a:txBody>
                    <a:bodyPr/>
                    <a:lstStyle/>
                    <a:p>
                      <a:pPr algn="ctr"/>
                      <a:r>
                        <a:rPr kumimoji="1" lang="en-US" altLang="ja-JP" sz="800" kern="1200" dirty="0">
                          <a:solidFill>
                            <a:schemeClr val="dk1"/>
                          </a:solidFill>
                          <a:effectLst/>
                          <a:latin typeface="+mn-ea"/>
                          <a:ea typeface="+mn-ea"/>
                          <a:cs typeface="+mn-cs"/>
                        </a:rPr>
                        <a:t>135</a:t>
                      </a:r>
                      <a:endParaRPr kumimoji="1" lang="ja-JP" altLang="ja-JP" sz="800" kern="1200" dirty="0">
                        <a:solidFill>
                          <a:schemeClr val="dk1"/>
                        </a:solidFill>
                        <a:effectLst/>
                        <a:latin typeface="+mn-ea"/>
                        <a:ea typeface="+mn-ea"/>
                        <a:cs typeface="+mn-cs"/>
                      </a:endParaRPr>
                    </a:p>
                  </a:txBody>
                  <a:tcPr marL="89726" marR="89726" marT="44863" marB="44863" anchor="ctr"/>
                </a:tc>
                <a:tc>
                  <a:txBody>
                    <a:bodyPr/>
                    <a:lstStyle/>
                    <a:p>
                      <a:pPr algn="ctr"/>
                      <a:r>
                        <a:rPr kumimoji="1" lang="en-US" altLang="ja-JP" sz="800" kern="1200" dirty="0">
                          <a:solidFill>
                            <a:schemeClr val="dk1"/>
                          </a:solidFill>
                          <a:effectLst/>
                          <a:latin typeface="+mn-ea"/>
                          <a:ea typeface="+mn-ea"/>
                          <a:cs typeface="+mn-cs"/>
                        </a:rPr>
                        <a:t>64.1</a:t>
                      </a:r>
                      <a:endParaRPr kumimoji="1" lang="ja-JP" altLang="ja-JP" sz="800" kern="1200" dirty="0">
                        <a:solidFill>
                          <a:schemeClr val="dk1"/>
                        </a:solidFill>
                        <a:effectLst/>
                        <a:latin typeface="+mn-ea"/>
                        <a:ea typeface="+mn-ea"/>
                        <a:cs typeface="+mn-cs"/>
                      </a:endParaRPr>
                    </a:p>
                  </a:txBody>
                  <a:tcPr marL="89726" marR="89726" marT="44863" marB="44863" anchor="ctr"/>
                </a:tc>
                <a:tc>
                  <a:txBody>
                    <a:bodyPr/>
                    <a:lstStyle/>
                    <a:p>
                      <a:r>
                        <a:rPr kumimoji="1" lang="ja-JP" altLang="en-US" sz="800" kern="1200" dirty="0">
                          <a:solidFill>
                            <a:schemeClr val="tx1"/>
                          </a:solidFill>
                          <a:effectLst/>
                          <a:latin typeface="+mn-ea"/>
                          <a:ea typeface="+mn-ea"/>
                          <a:cs typeface="+mn-cs"/>
                        </a:rPr>
                        <a:t>⑨外国人介護人材の受入に関する事業の実施状況</a:t>
                      </a:r>
                      <a:endParaRPr kumimoji="1" lang="ja-JP" altLang="ja-JP" sz="800" kern="1200" dirty="0">
                        <a:solidFill>
                          <a:schemeClr val="tx1"/>
                        </a:solidFill>
                        <a:effectLst/>
                        <a:latin typeface="+mn-ea"/>
                        <a:ea typeface="+mn-ea"/>
                        <a:cs typeface="+mn-cs"/>
                      </a:endParaRPr>
                    </a:p>
                  </a:txBody>
                  <a:tcPr marL="89726" marR="89726" marT="44863" marB="44863" anchor="ctr"/>
                </a:tc>
                <a:tc>
                  <a:txBody>
                    <a:bodyPr/>
                    <a:lstStyle/>
                    <a:p>
                      <a:pPr algn="ctr"/>
                      <a:r>
                        <a:rPr kumimoji="1" lang="en-US" altLang="ja-JP" sz="800" kern="1200" dirty="0">
                          <a:solidFill>
                            <a:schemeClr val="tx1"/>
                          </a:solidFill>
                          <a:effectLst/>
                          <a:latin typeface="+mn-ea"/>
                          <a:ea typeface="+mn-ea"/>
                          <a:cs typeface="+mn-cs"/>
                        </a:rPr>
                        <a:t>50</a:t>
                      </a:r>
                      <a:endParaRPr kumimoji="1" lang="ja-JP" altLang="ja-JP" sz="800" kern="1200" dirty="0">
                        <a:solidFill>
                          <a:schemeClr val="tx1"/>
                        </a:solidFill>
                        <a:effectLst/>
                        <a:latin typeface="+mn-ea"/>
                        <a:ea typeface="+mn-ea"/>
                        <a:cs typeface="+mn-cs"/>
                      </a:endParaRPr>
                    </a:p>
                  </a:txBody>
                  <a:tcPr marL="89726" marR="89726" marT="44863" marB="44863" anchor="ctr"/>
                </a:tc>
                <a:tc>
                  <a:txBody>
                    <a:bodyPr/>
                    <a:lstStyle/>
                    <a:p>
                      <a:pPr algn="ctr"/>
                      <a:r>
                        <a:rPr kumimoji="1" lang="en-US" altLang="ja-JP" sz="800" kern="1200" dirty="0">
                          <a:solidFill>
                            <a:schemeClr val="dk1"/>
                          </a:solidFill>
                          <a:effectLst/>
                          <a:latin typeface="+mn-ea"/>
                          <a:ea typeface="+mn-ea"/>
                          <a:cs typeface="+mn-cs"/>
                        </a:rPr>
                        <a:t>28.1</a:t>
                      </a:r>
                      <a:endParaRPr kumimoji="1" lang="ja-JP" altLang="ja-JP" sz="800" kern="1200" dirty="0">
                        <a:solidFill>
                          <a:schemeClr val="dk1"/>
                        </a:solidFill>
                        <a:effectLst/>
                        <a:latin typeface="+mn-ea"/>
                        <a:ea typeface="+mn-ea"/>
                        <a:cs typeface="+mn-cs"/>
                      </a:endParaRPr>
                    </a:p>
                  </a:txBody>
                  <a:tcPr marL="89726" marR="89726" marT="44863" marB="44863" anchor="ctr"/>
                </a:tc>
                <a:extLst>
                  <a:ext uri="{0D108BD9-81ED-4DB2-BD59-A6C34878D82A}">
                    <a16:rowId xmlns:a16="http://schemas.microsoft.com/office/drawing/2014/main" val="2516283473"/>
                  </a:ext>
                </a:extLst>
              </a:tr>
              <a:tr h="328994">
                <a:tc>
                  <a:txBody>
                    <a:bodyPr/>
                    <a:lstStyle/>
                    <a:p>
                      <a:pPr algn="l"/>
                      <a:r>
                        <a:rPr kumimoji="1" lang="ja-JP" altLang="en-US" sz="800" dirty="0">
                          <a:solidFill>
                            <a:schemeClr val="tx1"/>
                          </a:solidFill>
                          <a:latin typeface="+mn-ea"/>
                          <a:ea typeface="+mn-ea"/>
                        </a:rPr>
                        <a:t>③市町村と人材確保の課題について話し合う協議会を設置しているか。</a:t>
                      </a:r>
                    </a:p>
                  </a:txBody>
                  <a:tcPr marL="89726" marR="89726" marT="44863" marB="44863" anchor="ctr"/>
                </a:tc>
                <a:tc>
                  <a:txBody>
                    <a:bodyPr/>
                    <a:lstStyle/>
                    <a:p>
                      <a:pPr algn="ctr"/>
                      <a:r>
                        <a:rPr kumimoji="1" lang="en-US" altLang="ja-JP" sz="800" dirty="0">
                          <a:solidFill>
                            <a:schemeClr val="tx1"/>
                          </a:solidFill>
                          <a:latin typeface="+mn-ea"/>
                          <a:ea typeface="+mn-ea"/>
                        </a:rPr>
                        <a:t>15</a:t>
                      </a:r>
                    </a:p>
                  </a:txBody>
                  <a:tcPr marL="89726" marR="89726" marT="44863" marB="44863" anchor="ctr"/>
                </a:tc>
                <a:tc>
                  <a:txBody>
                    <a:bodyPr/>
                    <a:lstStyle/>
                    <a:p>
                      <a:pPr algn="ctr"/>
                      <a:r>
                        <a:rPr kumimoji="1" lang="en-US" altLang="ja-JP" sz="800" dirty="0">
                          <a:solidFill>
                            <a:schemeClr val="tx1"/>
                          </a:solidFill>
                          <a:latin typeface="+mn-ea"/>
                          <a:ea typeface="+mn-ea"/>
                        </a:rPr>
                        <a:t>9.9</a:t>
                      </a:r>
                    </a:p>
                  </a:txBody>
                  <a:tcPr marL="89726" marR="89726" marT="44863" marB="44863" anchor="ctr"/>
                </a:tc>
                <a:tc>
                  <a:txBody>
                    <a:bodyPr/>
                    <a:lstStyle/>
                    <a:p>
                      <a:r>
                        <a:rPr kumimoji="1" lang="ja-JP" altLang="en-US" sz="800" kern="1200" dirty="0">
                          <a:solidFill>
                            <a:schemeClr val="tx1"/>
                          </a:solidFill>
                          <a:effectLst/>
                          <a:latin typeface="+mn-ea"/>
                          <a:ea typeface="+mn-ea"/>
                          <a:cs typeface="+mn-cs"/>
                        </a:rPr>
                        <a:t>⑩介護施設や通いの場等において元気高齢者等の多様な者が活躍する仕組みを構築しているか。</a:t>
                      </a:r>
                      <a:endParaRPr kumimoji="1" lang="ja-JP" altLang="ja-JP" sz="800" kern="1200" dirty="0">
                        <a:solidFill>
                          <a:schemeClr val="tx1"/>
                        </a:solidFill>
                        <a:effectLst/>
                        <a:latin typeface="+mn-ea"/>
                        <a:ea typeface="+mn-ea"/>
                        <a:cs typeface="+mn-cs"/>
                      </a:endParaRPr>
                    </a:p>
                  </a:txBody>
                  <a:tcPr marL="89726" marR="89726" marT="44863" marB="44863" anchor="ctr"/>
                </a:tc>
                <a:tc>
                  <a:txBody>
                    <a:bodyPr/>
                    <a:lstStyle/>
                    <a:p>
                      <a:pPr algn="ctr"/>
                      <a:r>
                        <a:rPr kumimoji="1" lang="en-US" altLang="ja-JP" sz="800" kern="1200" dirty="0">
                          <a:solidFill>
                            <a:schemeClr val="tx1"/>
                          </a:solidFill>
                          <a:effectLst/>
                          <a:latin typeface="+mn-ea"/>
                          <a:ea typeface="+mn-ea"/>
                          <a:cs typeface="+mn-cs"/>
                        </a:rPr>
                        <a:t>60</a:t>
                      </a:r>
                      <a:endParaRPr kumimoji="1" lang="ja-JP" altLang="ja-JP" sz="800" kern="1200" dirty="0">
                        <a:solidFill>
                          <a:schemeClr val="tx1"/>
                        </a:solidFill>
                        <a:effectLst/>
                        <a:latin typeface="+mn-ea"/>
                        <a:ea typeface="+mn-ea"/>
                        <a:cs typeface="+mn-cs"/>
                      </a:endParaRPr>
                    </a:p>
                  </a:txBody>
                  <a:tcPr marL="89726" marR="89726" marT="44863" marB="44863" anchor="ctr"/>
                </a:tc>
                <a:tc>
                  <a:txBody>
                    <a:bodyPr/>
                    <a:lstStyle/>
                    <a:p>
                      <a:pPr algn="ctr"/>
                      <a:r>
                        <a:rPr kumimoji="1" lang="en-US" altLang="ja-JP" sz="800" dirty="0">
                          <a:solidFill>
                            <a:schemeClr val="tx1"/>
                          </a:solidFill>
                          <a:latin typeface="+mn-ea"/>
                          <a:ea typeface="+mn-ea"/>
                        </a:rPr>
                        <a:t>43.8</a:t>
                      </a:r>
                    </a:p>
                  </a:txBody>
                  <a:tcPr marL="89726" marR="89726" marT="44863" marB="44863" anchor="ctr"/>
                </a:tc>
                <a:extLst>
                  <a:ext uri="{0D108BD9-81ED-4DB2-BD59-A6C34878D82A}">
                    <a16:rowId xmlns:a16="http://schemas.microsoft.com/office/drawing/2014/main" val="3251242683"/>
                  </a:ext>
                </a:extLst>
              </a:tr>
              <a:tr h="328994">
                <a:tc>
                  <a:txBody>
                    <a:bodyPr/>
                    <a:lstStyle/>
                    <a:p>
                      <a:pPr algn="l"/>
                      <a:r>
                        <a:rPr kumimoji="1" lang="ja-JP" altLang="en-US" sz="800" dirty="0">
                          <a:solidFill>
                            <a:schemeClr val="tx1"/>
                          </a:solidFill>
                          <a:latin typeface="+mn-ea"/>
                          <a:ea typeface="+mn-ea"/>
                        </a:rPr>
                        <a:t>④介護人材の確保に向けた事業を実施しているか。</a:t>
                      </a:r>
                    </a:p>
                  </a:txBody>
                  <a:tcPr marL="89726" marR="89726" marT="44863" marB="44863" anchor="ctr"/>
                </a:tc>
                <a:tc>
                  <a:txBody>
                    <a:bodyPr/>
                    <a:lstStyle/>
                    <a:p>
                      <a:pPr algn="ctr"/>
                      <a:r>
                        <a:rPr kumimoji="1" lang="en-US" altLang="ja-JP" sz="800" dirty="0">
                          <a:solidFill>
                            <a:schemeClr val="tx1"/>
                          </a:solidFill>
                          <a:latin typeface="+mn-ea"/>
                          <a:ea typeface="+mn-ea"/>
                        </a:rPr>
                        <a:t>30</a:t>
                      </a:r>
                    </a:p>
                  </a:txBody>
                  <a:tcPr marL="89726" marR="89726" marT="44863" marB="44863" anchor="ctr"/>
                </a:tc>
                <a:tc>
                  <a:txBody>
                    <a:bodyPr/>
                    <a:lstStyle/>
                    <a:p>
                      <a:pPr algn="ctr"/>
                      <a:r>
                        <a:rPr kumimoji="1" lang="en-US" altLang="ja-JP" sz="800" dirty="0">
                          <a:solidFill>
                            <a:schemeClr val="tx1"/>
                          </a:solidFill>
                          <a:latin typeface="+mn-ea"/>
                          <a:ea typeface="+mn-ea"/>
                        </a:rPr>
                        <a:t>30.0</a:t>
                      </a:r>
                    </a:p>
                  </a:txBody>
                  <a:tcPr marL="89726" marR="89726" marT="44863" marB="44863" anchor="ctr"/>
                </a:tc>
                <a:tc>
                  <a:txBody>
                    <a:bodyPr/>
                    <a:lstStyle/>
                    <a:p>
                      <a:r>
                        <a:rPr kumimoji="1" lang="ja-JP" altLang="en-US" sz="800" kern="1200" dirty="0">
                          <a:solidFill>
                            <a:schemeClr val="tx1"/>
                          </a:solidFill>
                          <a:effectLst/>
                          <a:latin typeface="+mn-ea"/>
                          <a:ea typeface="+mn-ea"/>
                          <a:cs typeface="+mn-cs"/>
                        </a:rPr>
                        <a:t>⑪衛生部局及び関係機関と連携し、管内の介護事業所に対し感染症及び食中毒の予防及びまん延の防止のための支援を行っているか。 </a:t>
                      </a:r>
                      <a:endParaRPr kumimoji="1" lang="ja-JP" altLang="ja-JP" sz="800" kern="1200" dirty="0">
                        <a:solidFill>
                          <a:schemeClr val="tx1"/>
                        </a:solidFill>
                        <a:effectLst/>
                        <a:latin typeface="+mn-ea"/>
                        <a:ea typeface="+mn-ea"/>
                        <a:cs typeface="+mn-cs"/>
                      </a:endParaRPr>
                    </a:p>
                  </a:txBody>
                  <a:tcPr marL="89726" marR="89726" marT="44863" marB="44863" anchor="ctr"/>
                </a:tc>
                <a:tc>
                  <a:txBody>
                    <a:bodyPr/>
                    <a:lstStyle/>
                    <a:p>
                      <a:pPr algn="ctr"/>
                      <a:r>
                        <a:rPr kumimoji="1" lang="en-US" altLang="ja-JP" sz="800" kern="1200" dirty="0">
                          <a:solidFill>
                            <a:schemeClr val="tx1"/>
                          </a:solidFill>
                          <a:effectLst/>
                          <a:latin typeface="+mn-ea"/>
                          <a:ea typeface="+mn-ea"/>
                          <a:cs typeface="+mn-cs"/>
                        </a:rPr>
                        <a:t>20</a:t>
                      </a:r>
                      <a:endParaRPr kumimoji="1" lang="ja-JP" altLang="ja-JP" sz="800" kern="1200" dirty="0">
                        <a:solidFill>
                          <a:schemeClr val="tx1"/>
                        </a:solidFill>
                        <a:effectLst/>
                        <a:latin typeface="+mn-ea"/>
                        <a:ea typeface="+mn-ea"/>
                        <a:cs typeface="+mn-cs"/>
                      </a:endParaRPr>
                    </a:p>
                  </a:txBody>
                  <a:tcPr marL="89726" marR="89726" marT="44863" marB="44863" anchor="ctr"/>
                </a:tc>
                <a:tc>
                  <a:txBody>
                    <a:bodyPr/>
                    <a:lstStyle/>
                    <a:p>
                      <a:pPr algn="ctr"/>
                      <a:r>
                        <a:rPr kumimoji="1" lang="en-US" altLang="ja-JP" sz="800" dirty="0">
                          <a:solidFill>
                            <a:schemeClr val="tx1"/>
                          </a:solidFill>
                          <a:latin typeface="+mn-ea"/>
                          <a:ea typeface="+mn-ea"/>
                        </a:rPr>
                        <a:t>7.7</a:t>
                      </a:r>
                    </a:p>
                  </a:txBody>
                  <a:tcPr marL="89726" marR="89726" marT="44863" marB="44863" anchor="ctr"/>
                </a:tc>
                <a:extLst>
                  <a:ext uri="{0D108BD9-81ED-4DB2-BD59-A6C34878D82A}">
                    <a16:rowId xmlns:a16="http://schemas.microsoft.com/office/drawing/2014/main" val="1000458063"/>
                  </a:ext>
                </a:extLst>
              </a:tr>
              <a:tr h="209360">
                <a:tc>
                  <a:txBody>
                    <a:bodyPr/>
                    <a:lstStyle/>
                    <a:p>
                      <a:pPr algn="l"/>
                      <a:r>
                        <a:rPr kumimoji="1" lang="ja-JP" altLang="en-US" sz="800" dirty="0">
                          <a:solidFill>
                            <a:schemeClr val="tx1"/>
                          </a:solidFill>
                          <a:latin typeface="+mn-ea"/>
                          <a:ea typeface="+mn-ea"/>
                        </a:rPr>
                        <a:t>⑤介護人材の定着に向けた事業を実施しているか。</a:t>
                      </a:r>
                    </a:p>
                  </a:txBody>
                  <a:tcPr marL="89726" marR="89726" marT="44863" marB="44863" anchor="ctr"/>
                </a:tc>
                <a:tc>
                  <a:txBody>
                    <a:bodyPr/>
                    <a:lstStyle/>
                    <a:p>
                      <a:pPr algn="ctr"/>
                      <a:r>
                        <a:rPr kumimoji="1" lang="en-US" altLang="ja-JP" sz="800" dirty="0">
                          <a:solidFill>
                            <a:schemeClr val="tx1"/>
                          </a:solidFill>
                          <a:latin typeface="+mn-ea"/>
                          <a:ea typeface="+mn-ea"/>
                        </a:rPr>
                        <a:t>50</a:t>
                      </a:r>
                      <a:endParaRPr kumimoji="1" lang="ja-JP" altLang="en-US" sz="800" dirty="0">
                        <a:solidFill>
                          <a:schemeClr val="tx1"/>
                        </a:solidFill>
                        <a:latin typeface="+mn-ea"/>
                        <a:ea typeface="+mn-ea"/>
                      </a:endParaRPr>
                    </a:p>
                  </a:txBody>
                  <a:tcPr marL="89726" marR="89726" marT="44863" marB="44863" anchor="ctr"/>
                </a:tc>
                <a:tc>
                  <a:txBody>
                    <a:bodyPr/>
                    <a:lstStyle/>
                    <a:p>
                      <a:pPr algn="ctr"/>
                      <a:r>
                        <a:rPr kumimoji="1" lang="en-US" altLang="ja-JP" sz="800" dirty="0">
                          <a:solidFill>
                            <a:schemeClr val="tx1"/>
                          </a:solidFill>
                          <a:latin typeface="+mn-ea"/>
                          <a:ea typeface="+mn-ea"/>
                        </a:rPr>
                        <a:t>43.4</a:t>
                      </a:r>
                      <a:endParaRPr kumimoji="1" lang="ja-JP" altLang="en-US" sz="800" dirty="0">
                        <a:solidFill>
                          <a:schemeClr val="tx1"/>
                        </a:solidFill>
                        <a:latin typeface="+mn-ea"/>
                        <a:ea typeface="+mn-ea"/>
                      </a:endParaRPr>
                    </a:p>
                  </a:txBody>
                  <a:tcPr marL="89726" marR="89726" marT="44863" marB="44863" anchor="ctr"/>
                </a:tc>
                <a:tc>
                  <a:txBody>
                    <a:bodyPr/>
                    <a:lstStyle/>
                    <a:p>
                      <a:pPr algn="l"/>
                      <a:r>
                        <a:rPr kumimoji="1" lang="ja-JP" altLang="en-US" sz="800" dirty="0">
                          <a:solidFill>
                            <a:schemeClr val="tx1"/>
                          </a:solidFill>
                          <a:latin typeface="+mn-ea"/>
                          <a:ea typeface="+mn-ea"/>
                        </a:rPr>
                        <a:t>⑫文書量削減に係る取組を実施しているか。</a:t>
                      </a:r>
                    </a:p>
                  </a:txBody>
                  <a:tcPr marL="89726" marR="89726" marT="44863" marB="44863" anchor="ctr"/>
                </a:tc>
                <a:tc>
                  <a:txBody>
                    <a:bodyPr/>
                    <a:lstStyle/>
                    <a:p>
                      <a:pPr algn="ctr"/>
                      <a:r>
                        <a:rPr kumimoji="1" lang="en-US" altLang="ja-JP" sz="800" dirty="0">
                          <a:solidFill>
                            <a:schemeClr val="tx1"/>
                          </a:solidFill>
                          <a:latin typeface="+mn-ea"/>
                          <a:ea typeface="+mn-ea"/>
                        </a:rPr>
                        <a:t>15</a:t>
                      </a:r>
                      <a:endParaRPr kumimoji="1" lang="ja-JP" altLang="en-US" sz="800" dirty="0">
                        <a:solidFill>
                          <a:schemeClr val="tx1"/>
                        </a:solidFill>
                        <a:latin typeface="+mn-ea"/>
                        <a:ea typeface="+mn-ea"/>
                      </a:endParaRPr>
                    </a:p>
                  </a:txBody>
                  <a:tcPr marL="89726" marR="89726" marT="44863" marB="44863" anchor="ctr"/>
                </a:tc>
                <a:tc>
                  <a:txBody>
                    <a:bodyPr/>
                    <a:lstStyle/>
                    <a:p>
                      <a:pPr algn="ctr"/>
                      <a:r>
                        <a:rPr kumimoji="1" lang="en-US" altLang="ja-JP" sz="800" dirty="0">
                          <a:solidFill>
                            <a:schemeClr val="tx1"/>
                          </a:solidFill>
                          <a:latin typeface="+mn-ea"/>
                          <a:ea typeface="+mn-ea"/>
                        </a:rPr>
                        <a:t>11.3</a:t>
                      </a:r>
                      <a:endParaRPr kumimoji="1" lang="ja-JP" altLang="en-US" sz="800" dirty="0">
                        <a:solidFill>
                          <a:schemeClr val="tx1"/>
                        </a:solidFill>
                        <a:latin typeface="+mn-ea"/>
                        <a:ea typeface="+mn-ea"/>
                      </a:endParaRPr>
                    </a:p>
                  </a:txBody>
                  <a:tcPr marL="89726" marR="89726" marT="44863" marB="44863" anchor="ctr"/>
                </a:tc>
                <a:extLst>
                  <a:ext uri="{0D108BD9-81ED-4DB2-BD59-A6C34878D82A}">
                    <a16:rowId xmlns:a16="http://schemas.microsoft.com/office/drawing/2014/main" val="2877149507"/>
                  </a:ext>
                </a:extLst>
              </a:tr>
              <a:tr h="328994">
                <a:tc>
                  <a:txBody>
                    <a:bodyPr/>
                    <a:lstStyle/>
                    <a:p>
                      <a:pPr algn="l"/>
                      <a:r>
                        <a:rPr kumimoji="1" lang="ja-JP" altLang="en-US" sz="800" dirty="0">
                          <a:solidFill>
                            <a:schemeClr val="tx1"/>
                          </a:solidFill>
                          <a:latin typeface="+mn-ea"/>
                          <a:ea typeface="+mn-ea"/>
                        </a:rPr>
                        <a:t>⑥利用者等からのハラスメント対策として、事業所からの相談に応じる窓口の設置や事業所向けの研修を実施しているか</a:t>
                      </a:r>
                    </a:p>
                  </a:txBody>
                  <a:tcPr marL="89726" marR="89726" marT="44863" marB="44863" anchor="ctr"/>
                </a:tc>
                <a:tc>
                  <a:txBody>
                    <a:bodyPr/>
                    <a:lstStyle/>
                    <a:p>
                      <a:pPr algn="ctr"/>
                      <a:r>
                        <a:rPr kumimoji="1" lang="en-US" altLang="ja-JP" sz="800" dirty="0">
                          <a:solidFill>
                            <a:schemeClr val="tx1"/>
                          </a:solidFill>
                          <a:latin typeface="+mn-ea"/>
                          <a:ea typeface="+mn-ea"/>
                        </a:rPr>
                        <a:t>10</a:t>
                      </a:r>
                    </a:p>
                  </a:txBody>
                  <a:tcPr marL="89726" marR="89726" marT="44863" marB="44863" anchor="ctr"/>
                </a:tc>
                <a:tc>
                  <a:txBody>
                    <a:bodyPr/>
                    <a:lstStyle/>
                    <a:p>
                      <a:pPr algn="ctr"/>
                      <a:r>
                        <a:rPr kumimoji="1" lang="en-US" altLang="ja-JP" sz="800" dirty="0">
                          <a:solidFill>
                            <a:schemeClr val="tx1"/>
                          </a:solidFill>
                          <a:latin typeface="+mn-ea"/>
                          <a:ea typeface="+mn-ea"/>
                        </a:rPr>
                        <a:t>5.7</a:t>
                      </a:r>
                    </a:p>
                  </a:txBody>
                  <a:tcPr marL="89726" marR="89726" marT="44863" marB="44863" anchor="ctr"/>
                </a:tc>
                <a:tc>
                  <a:txBody>
                    <a:bodyPr/>
                    <a:lstStyle/>
                    <a:p>
                      <a:r>
                        <a:rPr kumimoji="1" lang="ja-JP" altLang="en-US" sz="800" kern="1200" dirty="0">
                          <a:solidFill>
                            <a:schemeClr val="tx1"/>
                          </a:solidFill>
                          <a:effectLst/>
                          <a:latin typeface="+mn-ea"/>
                          <a:ea typeface="+mn-ea"/>
                          <a:cs typeface="+mn-cs"/>
                        </a:rPr>
                        <a:t>⑬管内市町村に対して、文書量削減に係る取組を支援しているか。</a:t>
                      </a:r>
                      <a:endParaRPr kumimoji="1" lang="ja-JP" altLang="ja-JP" sz="800" kern="1200" dirty="0">
                        <a:solidFill>
                          <a:schemeClr val="tx1"/>
                        </a:solidFill>
                        <a:effectLst/>
                        <a:latin typeface="+mn-ea"/>
                        <a:ea typeface="+mn-ea"/>
                        <a:cs typeface="+mn-cs"/>
                      </a:endParaRPr>
                    </a:p>
                  </a:txBody>
                  <a:tcPr marL="89726" marR="89726" marT="44863" marB="44863" anchor="ctr"/>
                </a:tc>
                <a:tc>
                  <a:txBody>
                    <a:bodyPr/>
                    <a:lstStyle/>
                    <a:p>
                      <a:pPr algn="ctr"/>
                      <a:r>
                        <a:rPr kumimoji="1" lang="en-US" altLang="ja-JP" sz="800" dirty="0">
                          <a:solidFill>
                            <a:schemeClr val="tx1"/>
                          </a:solidFill>
                          <a:latin typeface="+mn-ea"/>
                          <a:ea typeface="+mn-ea"/>
                        </a:rPr>
                        <a:t>10</a:t>
                      </a:r>
                    </a:p>
                  </a:txBody>
                  <a:tcPr marL="89726" marR="89726" marT="44863" marB="44863" anchor="ctr"/>
                </a:tc>
                <a:tc>
                  <a:txBody>
                    <a:bodyPr/>
                    <a:lstStyle/>
                    <a:p>
                      <a:pPr algn="ctr"/>
                      <a:r>
                        <a:rPr kumimoji="1" lang="en-US" altLang="ja-JP" sz="800" dirty="0">
                          <a:solidFill>
                            <a:schemeClr val="tx1"/>
                          </a:solidFill>
                          <a:latin typeface="+mn-ea"/>
                          <a:ea typeface="+mn-ea"/>
                        </a:rPr>
                        <a:t>6.6</a:t>
                      </a:r>
                    </a:p>
                  </a:txBody>
                  <a:tcPr marL="89726" marR="89726" marT="44863" marB="44863" anchor="ctr"/>
                </a:tc>
                <a:extLst>
                  <a:ext uri="{0D108BD9-81ED-4DB2-BD59-A6C34878D82A}">
                    <a16:rowId xmlns:a16="http://schemas.microsoft.com/office/drawing/2014/main" val="1449322372"/>
                  </a:ext>
                </a:extLst>
              </a:tr>
              <a:tr h="328994">
                <a:tc>
                  <a:txBody>
                    <a:bodyPr/>
                    <a:lstStyle/>
                    <a:p>
                      <a:pPr algn="l"/>
                      <a:r>
                        <a:rPr kumimoji="1" lang="ja-JP" altLang="en-US" sz="800" dirty="0">
                          <a:solidFill>
                            <a:schemeClr val="tx1"/>
                          </a:solidFill>
                          <a:latin typeface="+mn-ea"/>
                          <a:ea typeface="+mn-ea"/>
                        </a:rPr>
                        <a:t>⑦介護サービスの質を向上しつつ介護ニーズの増加に対応するための生産性向上の取組支援の実施状況</a:t>
                      </a:r>
                    </a:p>
                  </a:txBody>
                  <a:tcPr marL="89726" marR="89726" marT="44863" marB="44863" anchor="ctr"/>
                </a:tc>
                <a:tc>
                  <a:txBody>
                    <a:bodyPr/>
                    <a:lstStyle/>
                    <a:p>
                      <a:pPr algn="ctr"/>
                      <a:r>
                        <a:rPr kumimoji="1" lang="en-US" altLang="ja-JP" sz="800" dirty="0">
                          <a:solidFill>
                            <a:schemeClr val="tx1"/>
                          </a:solidFill>
                          <a:latin typeface="+mn-ea"/>
                          <a:ea typeface="+mn-ea"/>
                        </a:rPr>
                        <a:t>45</a:t>
                      </a:r>
                      <a:endParaRPr kumimoji="1" lang="ja-JP" altLang="en-US" sz="800" dirty="0">
                        <a:solidFill>
                          <a:schemeClr val="tx1"/>
                        </a:solidFill>
                        <a:latin typeface="+mn-ea"/>
                        <a:ea typeface="+mn-ea"/>
                      </a:endParaRPr>
                    </a:p>
                  </a:txBody>
                  <a:tcPr marL="89726" marR="89726" marT="44863" marB="44863" anchor="ctr"/>
                </a:tc>
                <a:tc>
                  <a:txBody>
                    <a:bodyPr/>
                    <a:lstStyle/>
                    <a:p>
                      <a:pPr algn="ctr"/>
                      <a:r>
                        <a:rPr kumimoji="1" lang="en-US" altLang="ja-JP" sz="800" dirty="0">
                          <a:solidFill>
                            <a:schemeClr val="tx1"/>
                          </a:solidFill>
                          <a:latin typeface="+mn-ea"/>
                          <a:ea typeface="+mn-ea"/>
                        </a:rPr>
                        <a:t>16.1</a:t>
                      </a:r>
                      <a:endParaRPr kumimoji="1" lang="ja-JP" altLang="en-US" sz="800" dirty="0">
                        <a:solidFill>
                          <a:schemeClr val="tx1"/>
                        </a:solidFill>
                        <a:latin typeface="+mn-ea"/>
                        <a:ea typeface="+mn-ea"/>
                      </a:endParaRPr>
                    </a:p>
                  </a:txBody>
                  <a:tcPr marL="89726" marR="89726" marT="44863" marB="44863" anchor="ctr"/>
                </a:tc>
                <a:tc>
                  <a:txBody>
                    <a:bodyPr/>
                    <a:lstStyle/>
                    <a:p>
                      <a:endParaRPr kumimoji="1" lang="ja-JP" altLang="ja-JP" sz="800" kern="1200" dirty="0">
                        <a:solidFill>
                          <a:schemeClr val="tx1"/>
                        </a:solidFill>
                        <a:effectLst/>
                        <a:latin typeface="+mn-ea"/>
                        <a:ea typeface="+mn-ea"/>
                        <a:cs typeface="+mn-cs"/>
                      </a:endParaRPr>
                    </a:p>
                  </a:txBody>
                  <a:tcPr marL="89726" marR="89726" marT="44863" marB="44863" anchor="ctr">
                    <a:solidFill>
                      <a:schemeClr val="bg1"/>
                    </a:solidFill>
                  </a:tcPr>
                </a:tc>
                <a:tc>
                  <a:txBody>
                    <a:bodyPr/>
                    <a:lstStyle/>
                    <a:p>
                      <a:pPr algn="ctr"/>
                      <a:endParaRPr kumimoji="1" lang="en-US" altLang="ja-JP" sz="800" dirty="0">
                        <a:solidFill>
                          <a:schemeClr val="tx1"/>
                        </a:solidFill>
                        <a:latin typeface="+mn-ea"/>
                        <a:ea typeface="+mn-ea"/>
                      </a:endParaRPr>
                    </a:p>
                  </a:txBody>
                  <a:tcPr marL="89726" marR="89726" marT="44863" marB="44863" anchor="ctr">
                    <a:solidFill>
                      <a:schemeClr val="bg1"/>
                    </a:solidFill>
                  </a:tcPr>
                </a:tc>
                <a:tc>
                  <a:txBody>
                    <a:bodyPr/>
                    <a:lstStyle/>
                    <a:p>
                      <a:pPr algn="l"/>
                      <a:endParaRPr kumimoji="1" lang="ja-JP" altLang="en-US" sz="800" dirty="0">
                        <a:solidFill>
                          <a:schemeClr val="tx1"/>
                        </a:solidFill>
                        <a:latin typeface="+mn-ea"/>
                        <a:ea typeface="+mn-ea"/>
                      </a:endParaRPr>
                    </a:p>
                  </a:txBody>
                  <a:tcPr marL="89726" marR="89726" marT="44863" marB="44863" anchor="ctr">
                    <a:solidFill>
                      <a:schemeClr val="bg1"/>
                    </a:solidFill>
                  </a:tcPr>
                </a:tc>
                <a:extLst>
                  <a:ext uri="{0D108BD9-81ED-4DB2-BD59-A6C34878D82A}">
                    <a16:rowId xmlns:a16="http://schemas.microsoft.com/office/drawing/2014/main" val="1168433860"/>
                  </a:ext>
                </a:extLst>
              </a:tr>
            </a:tbl>
          </a:graphicData>
        </a:graphic>
      </p:graphicFrame>
      <p:graphicFrame>
        <p:nvGraphicFramePr>
          <p:cNvPr id="7" name="グラフ 6">
            <a:extLst>
              <a:ext uri="{FF2B5EF4-FFF2-40B4-BE49-F238E27FC236}">
                <a16:creationId xmlns:a16="http://schemas.microsoft.com/office/drawing/2014/main" id="{5C09C780-4908-4137-B893-52F279B63954}"/>
              </a:ext>
            </a:extLst>
          </p:cNvPr>
          <p:cNvGraphicFramePr>
            <a:graphicFrameLocks/>
          </p:cNvGraphicFramePr>
          <p:nvPr>
            <p:extLst>
              <p:ext uri="{D42A27DB-BD31-4B8C-83A1-F6EECF244321}">
                <p14:modId xmlns:p14="http://schemas.microsoft.com/office/powerpoint/2010/main" val="2828483270"/>
              </p:ext>
            </p:extLst>
          </p:nvPr>
        </p:nvGraphicFramePr>
        <p:xfrm>
          <a:off x="107603" y="3029060"/>
          <a:ext cx="9433048" cy="3909265"/>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7360494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 name="正方形/長方形 27"/>
          <p:cNvSpPr/>
          <p:nvPr/>
        </p:nvSpPr>
        <p:spPr>
          <a:xfrm>
            <a:off x="-1" y="119181"/>
            <a:ext cx="9720263" cy="355567"/>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lIns="89679" tIns="44840" rIns="89679" bIns="44840" anchor="ctr"/>
          <a:lstStyle/>
          <a:p>
            <a:pPr algn="ctr"/>
            <a:r>
              <a:rPr lang="en-US" altLang="ja-JP" sz="1963" b="1" dirty="0">
                <a:latin typeface="Meiryo UI" panose="020B0604030504040204" pitchFamily="50" charset="-128"/>
                <a:ea typeface="Meiryo UI" panose="020B0604030504040204" pitchFamily="50" charset="-128"/>
              </a:rPr>
              <a:t>2020</a:t>
            </a:r>
            <a:r>
              <a:rPr lang="ja-JP" altLang="en-US" sz="1963" b="1" dirty="0">
                <a:latin typeface="Meiryo UI" panose="020B0604030504040204" pitchFamily="50" charset="-128"/>
                <a:ea typeface="Meiryo UI" panose="020B0604030504040204" pitchFamily="50" charset="-128"/>
              </a:rPr>
              <a:t>年度（都道府県分） 　　</a:t>
            </a:r>
            <a:r>
              <a:rPr lang="en-US" altLang="ja-JP" sz="1963" b="1" dirty="0">
                <a:latin typeface="Meiryo UI" panose="020B0604030504040204" pitchFamily="50" charset="-128"/>
                <a:ea typeface="Meiryo UI" panose="020B0604030504040204" pitchFamily="50" charset="-128"/>
              </a:rPr>
              <a:t>Ⅱ</a:t>
            </a:r>
            <a:r>
              <a:rPr lang="ja-JP" altLang="ja-JP" sz="1963" b="1" dirty="0">
                <a:latin typeface="Meiryo UI" panose="020B0604030504040204" pitchFamily="50" charset="-128"/>
                <a:ea typeface="Meiryo UI" panose="020B0604030504040204" pitchFamily="50" charset="-128"/>
              </a:rPr>
              <a:t>（</a:t>
            </a:r>
            <a:r>
              <a:rPr lang="ja-JP" altLang="en-US" sz="1963" b="1" dirty="0">
                <a:latin typeface="Meiryo UI" panose="020B0604030504040204" pitchFamily="50" charset="-128"/>
                <a:ea typeface="Meiryo UI" panose="020B0604030504040204" pitchFamily="50" charset="-128"/>
              </a:rPr>
              <a:t>８</a:t>
            </a:r>
            <a:r>
              <a:rPr lang="ja-JP" altLang="ja-JP" sz="1963" b="1" dirty="0">
                <a:latin typeface="Meiryo UI" panose="020B0604030504040204" pitchFamily="50" charset="-128"/>
                <a:ea typeface="Meiryo UI" panose="020B0604030504040204" pitchFamily="50" charset="-128"/>
              </a:rPr>
              <a:t>）介護人材の確保</a:t>
            </a:r>
            <a:r>
              <a:rPr lang="ja-JP" altLang="en-US" sz="1963" b="1" dirty="0">
                <a:latin typeface="Meiryo UI" panose="020B0604030504040204" pitchFamily="50" charset="-128"/>
                <a:ea typeface="Meiryo UI" panose="020B0604030504040204" pitchFamily="50" charset="-128"/>
              </a:rPr>
              <a:t>＜推進分＞</a:t>
            </a:r>
            <a:endParaRPr lang="ja-JP" altLang="ja-JP" sz="1963" dirty="0">
              <a:latin typeface="Meiryo UI" panose="020B0604030504040204" pitchFamily="50" charset="-128"/>
              <a:ea typeface="Meiryo UI" panose="020B0604030504040204" pitchFamily="50" charset="-128"/>
            </a:endParaRPr>
          </a:p>
        </p:txBody>
      </p:sp>
      <p:sp>
        <p:nvSpPr>
          <p:cNvPr id="27" name="スライド番号プレースホルダー 3">
            <a:extLst>
              <a:ext uri="{FF2B5EF4-FFF2-40B4-BE49-F238E27FC236}">
                <a16:creationId xmlns:a16="http://schemas.microsoft.com/office/drawing/2014/main" id="{8537117C-0A37-4387-89BE-51510082BF6F}"/>
              </a:ext>
            </a:extLst>
          </p:cNvPr>
          <p:cNvSpPr>
            <a:spLocks noGrp="1"/>
          </p:cNvSpPr>
          <p:nvPr>
            <p:ph type="sldNum" sz="quarter" idx="12"/>
          </p:nvPr>
        </p:nvSpPr>
        <p:spPr>
          <a:xfrm>
            <a:off x="7389384" y="6663234"/>
            <a:ext cx="2268061" cy="358279"/>
          </a:xfrm>
        </p:spPr>
        <p:txBody>
          <a:bodyPr/>
          <a:lstStyle/>
          <a:p>
            <a:pPr>
              <a:defRPr/>
            </a:pPr>
            <a:r>
              <a:rPr kumimoji="1" lang="en-US" altLang="ja-JP" dirty="0" smtClean="0">
                <a:solidFill>
                  <a:prstClr val="black">
                    <a:tint val="75000"/>
                  </a:prstClr>
                </a:solidFill>
                <a:latin typeface="+mn-ea"/>
              </a:rPr>
              <a:t>22</a:t>
            </a:r>
            <a:endParaRPr kumimoji="1" lang="ja-JP" altLang="en-US" dirty="0">
              <a:solidFill>
                <a:prstClr val="black">
                  <a:tint val="75000"/>
                </a:prstClr>
              </a:solidFill>
              <a:latin typeface="+mn-ea"/>
            </a:endParaRPr>
          </a:p>
        </p:txBody>
      </p:sp>
      <p:graphicFrame>
        <p:nvGraphicFramePr>
          <p:cNvPr id="3" name="表 2"/>
          <p:cNvGraphicFramePr>
            <a:graphicFrameLocks noGrp="1"/>
          </p:cNvGraphicFramePr>
          <p:nvPr/>
        </p:nvGraphicFramePr>
        <p:xfrm>
          <a:off x="285941" y="516700"/>
          <a:ext cx="9339469" cy="2470408"/>
        </p:xfrm>
        <a:graphic>
          <a:graphicData uri="http://schemas.openxmlformats.org/drawingml/2006/table">
            <a:tbl>
              <a:tblPr firstRow="1" bandRow="1">
                <a:tableStyleId>{5C22544A-7EE6-4342-B048-85BDC9FD1C3A}</a:tableStyleId>
              </a:tblPr>
              <a:tblGrid>
                <a:gridCol w="3794159">
                  <a:extLst>
                    <a:ext uri="{9D8B030D-6E8A-4147-A177-3AD203B41FA5}">
                      <a16:colId xmlns:a16="http://schemas.microsoft.com/office/drawing/2014/main" val="897722632"/>
                    </a:ext>
                  </a:extLst>
                </a:gridCol>
                <a:gridCol w="583717">
                  <a:extLst>
                    <a:ext uri="{9D8B030D-6E8A-4147-A177-3AD203B41FA5}">
                      <a16:colId xmlns:a16="http://schemas.microsoft.com/office/drawing/2014/main" val="1616715278"/>
                    </a:ext>
                  </a:extLst>
                </a:gridCol>
                <a:gridCol w="408287">
                  <a:extLst>
                    <a:ext uri="{9D8B030D-6E8A-4147-A177-3AD203B41FA5}">
                      <a16:colId xmlns:a16="http://schemas.microsoft.com/office/drawing/2014/main" val="3396786696"/>
                    </a:ext>
                  </a:extLst>
                </a:gridCol>
                <a:gridCol w="3609924">
                  <a:extLst>
                    <a:ext uri="{9D8B030D-6E8A-4147-A177-3AD203B41FA5}">
                      <a16:colId xmlns:a16="http://schemas.microsoft.com/office/drawing/2014/main" val="14469426"/>
                    </a:ext>
                  </a:extLst>
                </a:gridCol>
                <a:gridCol w="471691">
                  <a:extLst>
                    <a:ext uri="{9D8B030D-6E8A-4147-A177-3AD203B41FA5}">
                      <a16:colId xmlns:a16="http://schemas.microsoft.com/office/drawing/2014/main" val="1722632509"/>
                    </a:ext>
                  </a:extLst>
                </a:gridCol>
                <a:gridCol w="471691">
                  <a:extLst>
                    <a:ext uri="{9D8B030D-6E8A-4147-A177-3AD203B41FA5}">
                      <a16:colId xmlns:a16="http://schemas.microsoft.com/office/drawing/2014/main" val="1900729919"/>
                    </a:ext>
                  </a:extLst>
                </a:gridCol>
              </a:tblGrid>
              <a:tr h="254222">
                <a:tc>
                  <a:txBody>
                    <a:bodyPr/>
                    <a:lstStyle/>
                    <a:p>
                      <a:pPr algn="ctr"/>
                      <a:r>
                        <a:rPr kumimoji="1" lang="ja-JP" altLang="en-US" sz="1100" dirty="0">
                          <a:latin typeface="+mn-ea"/>
                          <a:ea typeface="+mn-ea"/>
                        </a:rPr>
                        <a:t>　</a:t>
                      </a:r>
                      <a:r>
                        <a:rPr kumimoji="1" lang="ja-JP" altLang="en-US" sz="900" dirty="0">
                          <a:latin typeface="+mn-ea"/>
                          <a:ea typeface="+mn-ea"/>
                        </a:rPr>
                        <a:t>評価指標</a:t>
                      </a:r>
                    </a:p>
                  </a:txBody>
                  <a:tcPr marL="89726" marR="89726" marT="44863" marB="44863" anchor="ctr"/>
                </a:tc>
                <a:tc>
                  <a:txBody>
                    <a:bodyPr/>
                    <a:lstStyle/>
                    <a:p>
                      <a:pPr algn="ctr"/>
                      <a:r>
                        <a:rPr kumimoji="1" lang="ja-JP" altLang="en-US" sz="900" dirty="0">
                          <a:latin typeface="+mn-ea"/>
                          <a:ea typeface="+mn-ea"/>
                        </a:rPr>
                        <a:t>得点</a:t>
                      </a:r>
                    </a:p>
                  </a:txBody>
                  <a:tcPr marL="89726" marR="89726" marT="44863" marB="44863" anchor="ctr"/>
                </a:tc>
                <a:tc>
                  <a:txBody>
                    <a:bodyPr/>
                    <a:lstStyle/>
                    <a:p>
                      <a:pPr algn="ctr"/>
                      <a:r>
                        <a:rPr kumimoji="1" lang="ja-JP" altLang="en-US" sz="900" dirty="0">
                          <a:latin typeface="+mn-ea"/>
                          <a:ea typeface="+mn-ea"/>
                        </a:rPr>
                        <a:t>平均</a:t>
                      </a:r>
                    </a:p>
                  </a:txBody>
                  <a:tcPr marL="89726" marR="89726" marT="44863" marB="44863" anchor="ctr"/>
                </a:tc>
                <a:tc>
                  <a:txBody>
                    <a:bodyPr/>
                    <a:lstStyle/>
                    <a:p>
                      <a:pPr algn="ctr"/>
                      <a:endParaRPr kumimoji="1" lang="ja-JP" altLang="en-US" sz="900" dirty="0">
                        <a:latin typeface="+mn-ea"/>
                        <a:ea typeface="+mn-ea"/>
                      </a:endParaRPr>
                    </a:p>
                  </a:txBody>
                  <a:tcPr marL="89726" marR="89726" marT="44863" marB="44863" anchor="ctr"/>
                </a:tc>
                <a:tc>
                  <a:txBody>
                    <a:bodyPr/>
                    <a:lstStyle/>
                    <a:p>
                      <a:pPr algn="ctr"/>
                      <a:r>
                        <a:rPr kumimoji="1" lang="ja-JP" altLang="en-US" sz="900" dirty="0">
                          <a:latin typeface="+mn-ea"/>
                          <a:ea typeface="+mn-ea"/>
                        </a:rPr>
                        <a:t>得点</a:t>
                      </a:r>
                    </a:p>
                  </a:txBody>
                  <a:tcPr marL="89726" marR="89726" marT="44863" marB="44863" anchor="ctr"/>
                </a:tc>
                <a:tc>
                  <a:txBody>
                    <a:bodyPr/>
                    <a:lstStyle/>
                    <a:p>
                      <a:pPr algn="ctr"/>
                      <a:r>
                        <a:rPr kumimoji="1" lang="ja-JP" altLang="en-US" sz="900" dirty="0">
                          <a:latin typeface="+mn-ea"/>
                          <a:ea typeface="+mn-ea"/>
                        </a:rPr>
                        <a:t>平均</a:t>
                      </a:r>
                    </a:p>
                  </a:txBody>
                  <a:tcPr marL="89726" marR="89726" marT="44863" marB="44863" anchor="ctr"/>
                </a:tc>
                <a:extLst>
                  <a:ext uri="{0D108BD9-81ED-4DB2-BD59-A6C34878D82A}">
                    <a16:rowId xmlns:a16="http://schemas.microsoft.com/office/drawing/2014/main" val="2535473127"/>
                  </a:ext>
                </a:extLst>
              </a:tr>
              <a:tr h="328994">
                <a:tc>
                  <a:txBody>
                    <a:bodyPr/>
                    <a:lstStyle/>
                    <a:p>
                      <a:r>
                        <a:rPr kumimoji="1" lang="ja-JP" altLang="en-US" sz="800" kern="1200" dirty="0">
                          <a:solidFill>
                            <a:schemeClr val="dk1"/>
                          </a:solidFill>
                          <a:effectLst/>
                          <a:latin typeface="+mn-ea"/>
                          <a:ea typeface="+mn-ea"/>
                          <a:cs typeface="+mn-cs"/>
                        </a:rPr>
                        <a:t>①</a:t>
                      </a:r>
                      <a:r>
                        <a:rPr kumimoji="1" lang="en-US" altLang="ja-JP" sz="800" kern="1200" dirty="0">
                          <a:solidFill>
                            <a:schemeClr val="dk1"/>
                          </a:solidFill>
                          <a:effectLst/>
                          <a:latin typeface="+mn-ea"/>
                          <a:ea typeface="+mn-ea"/>
                          <a:cs typeface="+mn-cs"/>
                        </a:rPr>
                        <a:t>2025</a:t>
                      </a:r>
                      <a:r>
                        <a:rPr kumimoji="1" lang="ja-JP" altLang="ja-JP" sz="800" kern="1200" dirty="0">
                          <a:solidFill>
                            <a:schemeClr val="dk1"/>
                          </a:solidFill>
                          <a:effectLst/>
                          <a:latin typeface="+mn-ea"/>
                          <a:ea typeface="+mn-ea"/>
                          <a:cs typeface="+mn-cs"/>
                        </a:rPr>
                        <a:t>年及び第７期計画期間における介護人材の将来推計を行い、具体的な目標を掲げた上で、必要な施策を企画立案しているか。</a:t>
                      </a:r>
                    </a:p>
                  </a:txBody>
                  <a:tcPr marL="89726" marR="89726" marT="44863" marB="44863" anchor="ctr"/>
                </a:tc>
                <a:tc>
                  <a:txBody>
                    <a:bodyPr/>
                    <a:lstStyle/>
                    <a:p>
                      <a:pPr algn="ctr"/>
                      <a:r>
                        <a:rPr kumimoji="1" lang="en-US" altLang="ja-JP" sz="800" kern="1200" dirty="0">
                          <a:solidFill>
                            <a:schemeClr val="dk1"/>
                          </a:solidFill>
                          <a:effectLst/>
                          <a:latin typeface="+mn-ea"/>
                          <a:ea typeface="+mn-ea"/>
                          <a:cs typeface="+mn-cs"/>
                        </a:rPr>
                        <a:t>15</a:t>
                      </a:r>
                      <a:endParaRPr kumimoji="1" lang="ja-JP" altLang="ja-JP" sz="800" kern="1200" dirty="0">
                        <a:solidFill>
                          <a:schemeClr val="dk1"/>
                        </a:solidFill>
                        <a:effectLst/>
                        <a:latin typeface="+mn-ea"/>
                        <a:ea typeface="+mn-ea"/>
                        <a:cs typeface="+mn-cs"/>
                      </a:endParaRPr>
                    </a:p>
                  </a:txBody>
                  <a:tcPr marL="89726" marR="89726" marT="44863" marB="44863" anchor="ctr"/>
                </a:tc>
                <a:tc>
                  <a:txBody>
                    <a:bodyPr/>
                    <a:lstStyle/>
                    <a:p>
                      <a:pPr algn="ctr"/>
                      <a:r>
                        <a:rPr kumimoji="1" lang="en-US" altLang="ja-JP" sz="800" kern="1200" dirty="0">
                          <a:solidFill>
                            <a:schemeClr val="dk1"/>
                          </a:solidFill>
                          <a:effectLst/>
                          <a:latin typeface="+mn-ea"/>
                          <a:ea typeface="+mn-ea"/>
                          <a:cs typeface="+mn-cs"/>
                        </a:rPr>
                        <a:t>13.2</a:t>
                      </a:r>
                      <a:endParaRPr kumimoji="1" lang="ja-JP" altLang="ja-JP" sz="800" kern="1200" dirty="0">
                        <a:solidFill>
                          <a:schemeClr val="dk1"/>
                        </a:solidFill>
                        <a:effectLst/>
                        <a:latin typeface="+mn-ea"/>
                        <a:ea typeface="+mn-ea"/>
                        <a:cs typeface="+mn-cs"/>
                      </a:endParaRPr>
                    </a:p>
                  </a:txBody>
                  <a:tcPr marL="89726" marR="89726" marT="44863" marB="44863" anchor="ctr"/>
                </a:tc>
                <a:tc>
                  <a:txBody>
                    <a:bodyPr/>
                    <a:lstStyle/>
                    <a:p>
                      <a:r>
                        <a:rPr kumimoji="1" lang="ja-JP" altLang="en-US" sz="800" kern="1200" dirty="0">
                          <a:solidFill>
                            <a:schemeClr val="tx1"/>
                          </a:solidFill>
                          <a:effectLst/>
                          <a:latin typeface="+mn-ea"/>
                          <a:ea typeface="+mn-ea"/>
                          <a:cs typeface="+mn-cs"/>
                        </a:rPr>
                        <a:t>⑧地域医療介護総合確保基金を活用した事業者のＩＣＴ導入に係る支援を実施しているか。</a:t>
                      </a:r>
                      <a:endParaRPr kumimoji="1" lang="ja-JP" altLang="ja-JP" sz="800" kern="1200" dirty="0">
                        <a:solidFill>
                          <a:schemeClr val="tx1"/>
                        </a:solidFill>
                        <a:effectLst/>
                        <a:latin typeface="+mn-ea"/>
                        <a:ea typeface="+mn-ea"/>
                        <a:cs typeface="+mn-cs"/>
                      </a:endParaRPr>
                    </a:p>
                  </a:txBody>
                  <a:tcPr marL="89726" marR="89726" marT="44863" marB="44863" anchor="ctr"/>
                </a:tc>
                <a:tc>
                  <a:txBody>
                    <a:bodyPr/>
                    <a:lstStyle/>
                    <a:p>
                      <a:pPr algn="ctr"/>
                      <a:r>
                        <a:rPr kumimoji="1" lang="en-US" altLang="ja-JP" sz="800" dirty="0">
                          <a:solidFill>
                            <a:schemeClr val="tx1"/>
                          </a:solidFill>
                          <a:latin typeface="+mn-ea"/>
                          <a:ea typeface="+mn-ea"/>
                        </a:rPr>
                        <a:t>15</a:t>
                      </a:r>
                    </a:p>
                  </a:txBody>
                  <a:tcPr marL="89726" marR="89726" marT="44863" marB="44863" anchor="ctr"/>
                </a:tc>
                <a:tc>
                  <a:txBody>
                    <a:bodyPr/>
                    <a:lstStyle/>
                    <a:p>
                      <a:pPr algn="ctr"/>
                      <a:r>
                        <a:rPr kumimoji="1" lang="en-US" altLang="ja-JP" sz="800" i="0" kern="1200" dirty="0">
                          <a:solidFill>
                            <a:schemeClr val="dk1"/>
                          </a:solidFill>
                          <a:effectLst/>
                          <a:latin typeface="+mn-ea"/>
                          <a:ea typeface="+mn-ea"/>
                          <a:cs typeface="+mn-cs"/>
                        </a:rPr>
                        <a:t>13.4</a:t>
                      </a:r>
                      <a:endParaRPr kumimoji="1" lang="ja-JP" altLang="ja-JP" sz="800" i="0" kern="1200" dirty="0">
                        <a:solidFill>
                          <a:schemeClr val="dk1"/>
                        </a:solidFill>
                        <a:effectLst/>
                        <a:latin typeface="+mn-ea"/>
                        <a:ea typeface="+mn-ea"/>
                        <a:cs typeface="+mn-cs"/>
                      </a:endParaRPr>
                    </a:p>
                  </a:txBody>
                  <a:tcPr marL="89726" marR="89726" marT="44863" marB="44863" anchor="ctr"/>
                </a:tc>
                <a:extLst>
                  <a:ext uri="{0D108BD9-81ED-4DB2-BD59-A6C34878D82A}">
                    <a16:rowId xmlns:a16="http://schemas.microsoft.com/office/drawing/2014/main" val="933404504"/>
                  </a:ext>
                </a:extLst>
              </a:tr>
              <a:tr h="328994">
                <a:tc>
                  <a:txBody>
                    <a:bodyPr/>
                    <a:lstStyle/>
                    <a:p>
                      <a:r>
                        <a:rPr kumimoji="1" lang="ja-JP" altLang="en-US" sz="800" kern="1200" dirty="0">
                          <a:solidFill>
                            <a:schemeClr val="dk1"/>
                          </a:solidFill>
                          <a:effectLst/>
                          <a:latin typeface="+mn-ea"/>
                          <a:ea typeface="+mn-ea"/>
                          <a:cs typeface="+mn-cs"/>
                        </a:rPr>
                        <a:t>②</a:t>
                      </a:r>
                      <a:r>
                        <a:rPr kumimoji="1" lang="ja-JP" altLang="ja-JP" sz="800" kern="1200" dirty="0">
                          <a:solidFill>
                            <a:schemeClr val="dk1"/>
                          </a:solidFill>
                          <a:effectLst/>
                          <a:latin typeface="+mn-ea"/>
                          <a:ea typeface="+mn-ea"/>
                          <a:cs typeface="+mn-cs"/>
                        </a:rPr>
                        <a:t>介護人材の確保及び質の向上に関し、当該地域における課題を踏まえ、必要な事業を実施している。</a:t>
                      </a:r>
                    </a:p>
                  </a:txBody>
                  <a:tcPr marL="89726" marR="89726" marT="44863" marB="44863" anchor="ctr"/>
                </a:tc>
                <a:tc>
                  <a:txBody>
                    <a:bodyPr/>
                    <a:lstStyle/>
                    <a:p>
                      <a:pPr algn="ctr"/>
                      <a:r>
                        <a:rPr kumimoji="1" lang="en-US" altLang="ja-JP" sz="800" kern="1200" dirty="0">
                          <a:solidFill>
                            <a:schemeClr val="dk1"/>
                          </a:solidFill>
                          <a:effectLst/>
                          <a:latin typeface="+mn-ea"/>
                          <a:ea typeface="+mn-ea"/>
                          <a:cs typeface="+mn-cs"/>
                        </a:rPr>
                        <a:t>135</a:t>
                      </a:r>
                      <a:endParaRPr kumimoji="1" lang="ja-JP" altLang="ja-JP" sz="800" kern="1200" dirty="0">
                        <a:solidFill>
                          <a:schemeClr val="dk1"/>
                        </a:solidFill>
                        <a:effectLst/>
                        <a:latin typeface="+mn-ea"/>
                        <a:ea typeface="+mn-ea"/>
                        <a:cs typeface="+mn-cs"/>
                      </a:endParaRPr>
                    </a:p>
                  </a:txBody>
                  <a:tcPr marL="89726" marR="89726" marT="44863" marB="44863" anchor="ctr"/>
                </a:tc>
                <a:tc>
                  <a:txBody>
                    <a:bodyPr/>
                    <a:lstStyle/>
                    <a:p>
                      <a:pPr algn="ctr"/>
                      <a:r>
                        <a:rPr kumimoji="1" lang="en-US" altLang="ja-JP" sz="800" kern="1200" dirty="0">
                          <a:solidFill>
                            <a:schemeClr val="dk1"/>
                          </a:solidFill>
                          <a:effectLst/>
                          <a:latin typeface="+mn-ea"/>
                          <a:ea typeface="+mn-ea"/>
                          <a:cs typeface="+mn-cs"/>
                        </a:rPr>
                        <a:t>64.1</a:t>
                      </a:r>
                      <a:endParaRPr kumimoji="1" lang="ja-JP" altLang="ja-JP" sz="800" kern="1200" dirty="0">
                        <a:solidFill>
                          <a:schemeClr val="dk1"/>
                        </a:solidFill>
                        <a:effectLst/>
                        <a:latin typeface="+mn-ea"/>
                        <a:ea typeface="+mn-ea"/>
                        <a:cs typeface="+mn-cs"/>
                      </a:endParaRPr>
                    </a:p>
                  </a:txBody>
                  <a:tcPr marL="89726" marR="89726" marT="44863" marB="44863" anchor="ctr"/>
                </a:tc>
                <a:tc>
                  <a:txBody>
                    <a:bodyPr/>
                    <a:lstStyle/>
                    <a:p>
                      <a:r>
                        <a:rPr kumimoji="1" lang="ja-JP" altLang="en-US" sz="800" kern="1200" dirty="0">
                          <a:solidFill>
                            <a:schemeClr val="tx1"/>
                          </a:solidFill>
                          <a:effectLst/>
                          <a:latin typeface="+mn-ea"/>
                          <a:ea typeface="+mn-ea"/>
                          <a:cs typeface="+mn-cs"/>
                        </a:rPr>
                        <a:t>⑨外国人介護人材の受入に関する事業の実施状況</a:t>
                      </a:r>
                      <a:endParaRPr kumimoji="1" lang="ja-JP" altLang="ja-JP" sz="800" kern="1200" dirty="0">
                        <a:solidFill>
                          <a:schemeClr val="tx1"/>
                        </a:solidFill>
                        <a:effectLst/>
                        <a:latin typeface="+mn-ea"/>
                        <a:ea typeface="+mn-ea"/>
                        <a:cs typeface="+mn-cs"/>
                      </a:endParaRPr>
                    </a:p>
                  </a:txBody>
                  <a:tcPr marL="89726" marR="89726" marT="44863" marB="44863" anchor="ctr"/>
                </a:tc>
                <a:tc>
                  <a:txBody>
                    <a:bodyPr/>
                    <a:lstStyle/>
                    <a:p>
                      <a:pPr algn="ctr"/>
                      <a:r>
                        <a:rPr kumimoji="1" lang="en-US" altLang="ja-JP" sz="800" kern="1200" dirty="0">
                          <a:solidFill>
                            <a:schemeClr val="tx1"/>
                          </a:solidFill>
                          <a:effectLst/>
                          <a:latin typeface="+mn-ea"/>
                          <a:ea typeface="+mn-ea"/>
                          <a:cs typeface="+mn-cs"/>
                        </a:rPr>
                        <a:t>50</a:t>
                      </a:r>
                      <a:endParaRPr kumimoji="1" lang="ja-JP" altLang="ja-JP" sz="800" kern="1200" dirty="0">
                        <a:solidFill>
                          <a:schemeClr val="tx1"/>
                        </a:solidFill>
                        <a:effectLst/>
                        <a:latin typeface="+mn-ea"/>
                        <a:ea typeface="+mn-ea"/>
                        <a:cs typeface="+mn-cs"/>
                      </a:endParaRPr>
                    </a:p>
                  </a:txBody>
                  <a:tcPr marL="89726" marR="89726" marT="44863" marB="44863" anchor="ctr"/>
                </a:tc>
                <a:tc>
                  <a:txBody>
                    <a:bodyPr/>
                    <a:lstStyle/>
                    <a:p>
                      <a:pPr algn="ctr"/>
                      <a:r>
                        <a:rPr kumimoji="1" lang="en-US" altLang="ja-JP" sz="800" kern="1200" dirty="0">
                          <a:solidFill>
                            <a:schemeClr val="dk1"/>
                          </a:solidFill>
                          <a:effectLst/>
                          <a:latin typeface="+mn-ea"/>
                          <a:ea typeface="+mn-ea"/>
                          <a:cs typeface="+mn-cs"/>
                        </a:rPr>
                        <a:t>28.1</a:t>
                      </a:r>
                      <a:endParaRPr kumimoji="1" lang="ja-JP" altLang="ja-JP" sz="800" kern="1200" dirty="0">
                        <a:solidFill>
                          <a:schemeClr val="dk1"/>
                        </a:solidFill>
                        <a:effectLst/>
                        <a:latin typeface="+mn-ea"/>
                        <a:ea typeface="+mn-ea"/>
                        <a:cs typeface="+mn-cs"/>
                      </a:endParaRPr>
                    </a:p>
                  </a:txBody>
                  <a:tcPr marL="89726" marR="89726" marT="44863" marB="44863" anchor="ctr"/>
                </a:tc>
                <a:extLst>
                  <a:ext uri="{0D108BD9-81ED-4DB2-BD59-A6C34878D82A}">
                    <a16:rowId xmlns:a16="http://schemas.microsoft.com/office/drawing/2014/main" val="2516283473"/>
                  </a:ext>
                </a:extLst>
              </a:tr>
              <a:tr h="328994">
                <a:tc>
                  <a:txBody>
                    <a:bodyPr/>
                    <a:lstStyle/>
                    <a:p>
                      <a:pPr algn="l"/>
                      <a:r>
                        <a:rPr kumimoji="1" lang="ja-JP" altLang="en-US" sz="800" dirty="0">
                          <a:solidFill>
                            <a:schemeClr val="tx1"/>
                          </a:solidFill>
                          <a:latin typeface="+mn-ea"/>
                          <a:ea typeface="+mn-ea"/>
                        </a:rPr>
                        <a:t>③市町村と人材確保の課題について話し合う協議会を設置しているか。</a:t>
                      </a:r>
                    </a:p>
                  </a:txBody>
                  <a:tcPr marL="89726" marR="89726" marT="44863" marB="44863" anchor="ctr"/>
                </a:tc>
                <a:tc>
                  <a:txBody>
                    <a:bodyPr/>
                    <a:lstStyle/>
                    <a:p>
                      <a:pPr algn="ctr"/>
                      <a:r>
                        <a:rPr kumimoji="1" lang="en-US" altLang="ja-JP" sz="800" dirty="0">
                          <a:solidFill>
                            <a:schemeClr val="tx1"/>
                          </a:solidFill>
                          <a:latin typeface="+mn-ea"/>
                          <a:ea typeface="+mn-ea"/>
                        </a:rPr>
                        <a:t>15</a:t>
                      </a:r>
                    </a:p>
                  </a:txBody>
                  <a:tcPr marL="89726" marR="89726" marT="44863" marB="44863" anchor="ctr"/>
                </a:tc>
                <a:tc>
                  <a:txBody>
                    <a:bodyPr/>
                    <a:lstStyle/>
                    <a:p>
                      <a:pPr algn="ctr"/>
                      <a:r>
                        <a:rPr kumimoji="1" lang="en-US" altLang="ja-JP" sz="800" dirty="0">
                          <a:solidFill>
                            <a:schemeClr val="tx1"/>
                          </a:solidFill>
                          <a:latin typeface="+mn-ea"/>
                          <a:ea typeface="+mn-ea"/>
                        </a:rPr>
                        <a:t>9.9</a:t>
                      </a:r>
                    </a:p>
                  </a:txBody>
                  <a:tcPr marL="89726" marR="89726" marT="44863" marB="44863" anchor="ctr"/>
                </a:tc>
                <a:tc>
                  <a:txBody>
                    <a:bodyPr/>
                    <a:lstStyle/>
                    <a:p>
                      <a:r>
                        <a:rPr kumimoji="1" lang="ja-JP" altLang="en-US" sz="800" kern="1200" dirty="0">
                          <a:solidFill>
                            <a:schemeClr val="tx1"/>
                          </a:solidFill>
                          <a:effectLst/>
                          <a:latin typeface="+mn-ea"/>
                          <a:ea typeface="+mn-ea"/>
                          <a:cs typeface="+mn-cs"/>
                        </a:rPr>
                        <a:t>⑩介護施設や通いの場等において元気高齢者等の多様な者が活躍する仕組みを構築しているか。</a:t>
                      </a:r>
                      <a:endParaRPr kumimoji="1" lang="ja-JP" altLang="ja-JP" sz="800" kern="1200" dirty="0">
                        <a:solidFill>
                          <a:schemeClr val="tx1"/>
                        </a:solidFill>
                        <a:effectLst/>
                        <a:latin typeface="+mn-ea"/>
                        <a:ea typeface="+mn-ea"/>
                        <a:cs typeface="+mn-cs"/>
                      </a:endParaRPr>
                    </a:p>
                  </a:txBody>
                  <a:tcPr marL="89726" marR="89726" marT="44863" marB="44863" anchor="ctr"/>
                </a:tc>
                <a:tc>
                  <a:txBody>
                    <a:bodyPr/>
                    <a:lstStyle/>
                    <a:p>
                      <a:pPr algn="ctr"/>
                      <a:r>
                        <a:rPr kumimoji="1" lang="en-US" altLang="ja-JP" sz="800" kern="1200" dirty="0">
                          <a:solidFill>
                            <a:schemeClr val="tx1"/>
                          </a:solidFill>
                          <a:effectLst/>
                          <a:latin typeface="+mn-ea"/>
                          <a:ea typeface="+mn-ea"/>
                          <a:cs typeface="+mn-cs"/>
                        </a:rPr>
                        <a:t>30</a:t>
                      </a:r>
                      <a:endParaRPr kumimoji="1" lang="ja-JP" altLang="ja-JP" sz="800" kern="1200" dirty="0">
                        <a:solidFill>
                          <a:schemeClr val="tx1"/>
                        </a:solidFill>
                        <a:effectLst/>
                        <a:latin typeface="+mn-ea"/>
                        <a:ea typeface="+mn-ea"/>
                        <a:cs typeface="+mn-cs"/>
                      </a:endParaRPr>
                    </a:p>
                  </a:txBody>
                  <a:tcPr marL="89726" marR="89726" marT="44863" marB="44863" anchor="ctr"/>
                </a:tc>
                <a:tc>
                  <a:txBody>
                    <a:bodyPr/>
                    <a:lstStyle/>
                    <a:p>
                      <a:pPr algn="ctr"/>
                      <a:r>
                        <a:rPr kumimoji="1" lang="en-US" altLang="ja-JP" sz="800" dirty="0">
                          <a:solidFill>
                            <a:schemeClr val="tx1"/>
                          </a:solidFill>
                          <a:latin typeface="+mn-ea"/>
                          <a:ea typeface="+mn-ea"/>
                        </a:rPr>
                        <a:t>21.9</a:t>
                      </a:r>
                    </a:p>
                  </a:txBody>
                  <a:tcPr marL="89726" marR="89726" marT="44863" marB="44863" anchor="ctr"/>
                </a:tc>
                <a:extLst>
                  <a:ext uri="{0D108BD9-81ED-4DB2-BD59-A6C34878D82A}">
                    <a16:rowId xmlns:a16="http://schemas.microsoft.com/office/drawing/2014/main" val="3251242683"/>
                  </a:ext>
                </a:extLst>
              </a:tr>
              <a:tr h="328994">
                <a:tc>
                  <a:txBody>
                    <a:bodyPr/>
                    <a:lstStyle/>
                    <a:p>
                      <a:pPr algn="l"/>
                      <a:r>
                        <a:rPr kumimoji="1" lang="ja-JP" altLang="en-US" sz="800" dirty="0">
                          <a:solidFill>
                            <a:schemeClr val="tx1"/>
                          </a:solidFill>
                          <a:latin typeface="+mn-ea"/>
                          <a:ea typeface="+mn-ea"/>
                        </a:rPr>
                        <a:t>④介護人材の確保に向けた事業を実施しているか。</a:t>
                      </a:r>
                    </a:p>
                  </a:txBody>
                  <a:tcPr marL="89726" marR="89726" marT="44863" marB="44863" anchor="ctr"/>
                </a:tc>
                <a:tc>
                  <a:txBody>
                    <a:bodyPr/>
                    <a:lstStyle/>
                    <a:p>
                      <a:pPr algn="ctr"/>
                      <a:r>
                        <a:rPr kumimoji="1" lang="en-US" altLang="ja-JP" sz="800" dirty="0">
                          <a:solidFill>
                            <a:schemeClr val="tx1"/>
                          </a:solidFill>
                          <a:latin typeface="+mn-ea"/>
                          <a:ea typeface="+mn-ea"/>
                        </a:rPr>
                        <a:t>30</a:t>
                      </a:r>
                    </a:p>
                  </a:txBody>
                  <a:tcPr marL="89726" marR="89726" marT="44863" marB="44863" anchor="ctr"/>
                </a:tc>
                <a:tc>
                  <a:txBody>
                    <a:bodyPr/>
                    <a:lstStyle/>
                    <a:p>
                      <a:pPr algn="ctr"/>
                      <a:r>
                        <a:rPr kumimoji="1" lang="en-US" altLang="ja-JP" sz="800" dirty="0">
                          <a:solidFill>
                            <a:schemeClr val="tx1"/>
                          </a:solidFill>
                          <a:latin typeface="+mn-ea"/>
                          <a:ea typeface="+mn-ea"/>
                        </a:rPr>
                        <a:t>30.0</a:t>
                      </a:r>
                    </a:p>
                  </a:txBody>
                  <a:tcPr marL="89726" marR="89726" marT="44863" marB="44863" anchor="ctr"/>
                </a:tc>
                <a:tc>
                  <a:txBody>
                    <a:bodyPr/>
                    <a:lstStyle/>
                    <a:p>
                      <a:r>
                        <a:rPr kumimoji="1" lang="ja-JP" altLang="en-US" sz="800" kern="1200" dirty="0">
                          <a:solidFill>
                            <a:schemeClr val="tx1"/>
                          </a:solidFill>
                          <a:effectLst/>
                          <a:latin typeface="+mn-ea"/>
                          <a:ea typeface="+mn-ea"/>
                          <a:cs typeface="+mn-cs"/>
                        </a:rPr>
                        <a:t>⑪衛生部局及び関係機関と連携し、管内の介護事業所に対し感染症及び食中毒の予防及びまん延の防止のための支援を行っているか。 </a:t>
                      </a:r>
                      <a:endParaRPr kumimoji="1" lang="ja-JP" altLang="ja-JP" sz="800" kern="1200" dirty="0">
                        <a:solidFill>
                          <a:schemeClr val="tx1"/>
                        </a:solidFill>
                        <a:effectLst/>
                        <a:latin typeface="+mn-ea"/>
                        <a:ea typeface="+mn-ea"/>
                        <a:cs typeface="+mn-cs"/>
                      </a:endParaRPr>
                    </a:p>
                  </a:txBody>
                  <a:tcPr marL="89726" marR="89726" marT="44863" marB="44863" anchor="ctr"/>
                </a:tc>
                <a:tc>
                  <a:txBody>
                    <a:bodyPr/>
                    <a:lstStyle/>
                    <a:p>
                      <a:pPr algn="ctr"/>
                      <a:r>
                        <a:rPr kumimoji="1" lang="en-US" altLang="ja-JP" sz="800" kern="1200" dirty="0">
                          <a:solidFill>
                            <a:schemeClr val="tx1"/>
                          </a:solidFill>
                          <a:effectLst/>
                          <a:latin typeface="+mn-ea"/>
                          <a:ea typeface="+mn-ea"/>
                          <a:cs typeface="+mn-cs"/>
                        </a:rPr>
                        <a:t>20</a:t>
                      </a:r>
                      <a:endParaRPr kumimoji="1" lang="ja-JP" altLang="ja-JP" sz="800" kern="1200" dirty="0">
                        <a:solidFill>
                          <a:schemeClr val="tx1"/>
                        </a:solidFill>
                        <a:effectLst/>
                        <a:latin typeface="+mn-ea"/>
                        <a:ea typeface="+mn-ea"/>
                        <a:cs typeface="+mn-cs"/>
                      </a:endParaRPr>
                    </a:p>
                  </a:txBody>
                  <a:tcPr marL="89726" marR="89726" marT="44863" marB="44863" anchor="ctr"/>
                </a:tc>
                <a:tc>
                  <a:txBody>
                    <a:bodyPr/>
                    <a:lstStyle/>
                    <a:p>
                      <a:pPr algn="ctr"/>
                      <a:r>
                        <a:rPr kumimoji="1" lang="en-US" altLang="ja-JP" sz="800" dirty="0">
                          <a:solidFill>
                            <a:schemeClr val="tx1"/>
                          </a:solidFill>
                          <a:latin typeface="+mn-ea"/>
                          <a:ea typeface="+mn-ea"/>
                        </a:rPr>
                        <a:t>7.7</a:t>
                      </a:r>
                    </a:p>
                  </a:txBody>
                  <a:tcPr marL="89726" marR="89726" marT="44863" marB="44863" anchor="ctr"/>
                </a:tc>
                <a:extLst>
                  <a:ext uri="{0D108BD9-81ED-4DB2-BD59-A6C34878D82A}">
                    <a16:rowId xmlns:a16="http://schemas.microsoft.com/office/drawing/2014/main" val="1000458063"/>
                  </a:ext>
                </a:extLst>
              </a:tr>
              <a:tr h="209360">
                <a:tc>
                  <a:txBody>
                    <a:bodyPr/>
                    <a:lstStyle/>
                    <a:p>
                      <a:pPr algn="l"/>
                      <a:r>
                        <a:rPr kumimoji="1" lang="ja-JP" altLang="en-US" sz="800" dirty="0">
                          <a:solidFill>
                            <a:schemeClr val="tx1"/>
                          </a:solidFill>
                          <a:latin typeface="+mn-ea"/>
                          <a:ea typeface="+mn-ea"/>
                        </a:rPr>
                        <a:t>⑤介護人材の定着に向けた事業を実施しているか。</a:t>
                      </a:r>
                    </a:p>
                  </a:txBody>
                  <a:tcPr marL="89726" marR="89726" marT="44863" marB="44863" anchor="ctr"/>
                </a:tc>
                <a:tc>
                  <a:txBody>
                    <a:bodyPr/>
                    <a:lstStyle/>
                    <a:p>
                      <a:pPr algn="ctr"/>
                      <a:r>
                        <a:rPr kumimoji="1" lang="en-US" altLang="ja-JP" sz="800" dirty="0">
                          <a:solidFill>
                            <a:schemeClr val="tx1"/>
                          </a:solidFill>
                          <a:latin typeface="+mn-ea"/>
                          <a:ea typeface="+mn-ea"/>
                        </a:rPr>
                        <a:t>50</a:t>
                      </a:r>
                      <a:endParaRPr kumimoji="1" lang="ja-JP" altLang="en-US" sz="800" dirty="0">
                        <a:solidFill>
                          <a:schemeClr val="tx1"/>
                        </a:solidFill>
                        <a:latin typeface="+mn-ea"/>
                        <a:ea typeface="+mn-ea"/>
                      </a:endParaRPr>
                    </a:p>
                  </a:txBody>
                  <a:tcPr marL="89726" marR="89726" marT="44863" marB="44863" anchor="ctr"/>
                </a:tc>
                <a:tc>
                  <a:txBody>
                    <a:bodyPr/>
                    <a:lstStyle/>
                    <a:p>
                      <a:pPr algn="ctr"/>
                      <a:r>
                        <a:rPr kumimoji="1" lang="en-US" altLang="ja-JP" sz="800" dirty="0">
                          <a:solidFill>
                            <a:schemeClr val="tx1"/>
                          </a:solidFill>
                          <a:latin typeface="+mn-ea"/>
                          <a:ea typeface="+mn-ea"/>
                        </a:rPr>
                        <a:t>43.4</a:t>
                      </a:r>
                      <a:endParaRPr kumimoji="1" lang="ja-JP" altLang="en-US" sz="800" dirty="0">
                        <a:solidFill>
                          <a:schemeClr val="tx1"/>
                        </a:solidFill>
                        <a:latin typeface="+mn-ea"/>
                        <a:ea typeface="+mn-ea"/>
                      </a:endParaRPr>
                    </a:p>
                  </a:txBody>
                  <a:tcPr marL="89726" marR="89726" marT="44863" marB="44863" anchor="ctr"/>
                </a:tc>
                <a:tc>
                  <a:txBody>
                    <a:bodyPr/>
                    <a:lstStyle/>
                    <a:p>
                      <a:pPr algn="l"/>
                      <a:r>
                        <a:rPr kumimoji="1" lang="ja-JP" altLang="en-US" sz="800" dirty="0">
                          <a:solidFill>
                            <a:schemeClr val="tx1"/>
                          </a:solidFill>
                          <a:latin typeface="+mn-ea"/>
                          <a:ea typeface="+mn-ea"/>
                        </a:rPr>
                        <a:t>⑫文書量削減に係る取組を実施しているか。</a:t>
                      </a:r>
                    </a:p>
                  </a:txBody>
                  <a:tcPr marL="89726" marR="89726" marT="44863" marB="44863" anchor="ctr"/>
                </a:tc>
                <a:tc>
                  <a:txBody>
                    <a:bodyPr/>
                    <a:lstStyle/>
                    <a:p>
                      <a:pPr algn="ctr"/>
                      <a:r>
                        <a:rPr kumimoji="1" lang="en-US" altLang="ja-JP" sz="800" dirty="0">
                          <a:solidFill>
                            <a:schemeClr val="tx1"/>
                          </a:solidFill>
                          <a:latin typeface="+mn-ea"/>
                          <a:ea typeface="+mn-ea"/>
                        </a:rPr>
                        <a:t>15</a:t>
                      </a:r>
                      <a:endParaRPr kumimoji="1" lang="ja-JP" altLang="en-US" sz="800" dirty="0">
                        <a:solidFill>
                          <a:schemeClr val="tx1"/>
                        </a:solidFill>
                        <a:latin typeface="+mn-ea"/>
                        <a:ea typeface="+mn-ea"/>
                      </a:endParaRPr>
                    </a:p>
                  </a:txBody>
                  <a:tcPr marL="89726" marR="89726" marT="44863" marB="44863" anchor="ctr"/>
                </a:tc>
                <a:tc>
                  <a:txBody>
                    <a:bodyPr/>
                    <a:lstStyle/>
                    <a:p>
                      <a:pPr algn="ctr"/>
                      <a:r>
                        <a:rPr kumimoji="1" lang="en-US" altLang="ja-JP" sz="800" dirty="0">
                          <a:solidFill>
                            <a:schemeClr val="tx1"/>
                          </a:solidFill>
                          <a:latin typeface="+mn-ea"/>
                          <a:ea typeface="+mn-ea"/>
                        </a:rPr>
                        <a:t>11.3</a:t>
                      </a:r>
                      <a:endParaRPr kumimoji="1" lang="ja-JP" altLang="en-US" sz="800" dirty="0">
                        <a:solidFill>
                          <a:schemeClr val="tx1"/>
                        </a:solidFill>
                        <a:latin typeface="+mn-ea"/>
                        <a:ea typeface="+mn-ea"/>
                      </a:endParaRPr>
                    </a:p>
                  </a:txBody>
                  <a:tcPr marL="89726" marR="89726" marT="44863" marB="44863" anchor="ctr"/>
                </a:tc>
                <a:extLst>
                  <a:ext uri="{0D108BD9-81ED-4DB2-BD59-A6C34878D82A}">
                    <a16:rowId xmlns:a16="http://schemas.microsoft.com/office/drawing/2014/main" val="2877149507"/>
                  </a:ext>
                </a:extLst>
              </a:tr>
              <a:tr h="328994">
                <a:tc>
                  <a:txBody>
                    <a:bodyPr/>
                    <a:lstStyle/>
                    <a:p>
                      <a:pPr algn="l"/>
                      <a:r>
                        <a:rPr kumimoji="1" lang="ja-JP" altLang="en-US" sz="800" dirty="0">
                          <a:solidFill>
                            <a:schemeClr val="tx1"/>
                          </a:solidFill>
                          <a:latin typeface="+mn-ea"/>
                          <a:ea typeface="+mn-ea"/>
                        </a:rPr>
                        <a:t>⑥利用者等からのハラスメント対策として、事業所からの相談に応じる窓口の設置や事業所向けの研修を実施しているか</a:t>
                      </a:r>
                    </a:p>
                  </a:txBody>
                  <a:tcPr marL="89726" marR="89726" marT="44863" marB="44863" anchor="ctr"/>
                </a:tc>
                <a:tc>
                  <a:txBody>
                    <a:bodyPr/>
                    <a:lstStyle/>
                    <a:p>
                      <a:pPr algn="ctr"/>
                      <a:r>
                        <a:rPr kumimoji="1" lang="en-US" altLang="ja-JP" sz="800" dirty="0">
                          <a:solidFill>
                            <a:schemeClr val="tx1"/>
                          </a:solidFill>
                          <a:latin typeface="+mn-ea"/>
                          <a:ea typeface="+mn-ea"/>
                        </a:rPr>
                        <a:t>10</a:t>
                      </a:r>
                    </a:p>
                  </a:txBody>
                  <a:tcPr marL="89726" marR="89726" marT="44863" marB="44863" anchor="ctr"/>
                </a:tc>
                <a:tc>
                  <a:txBody>
                    <a:bodyPr/>
                    <a:lstStyle/>
                    <a:p>
                      <a:pPr algn="ctr"/>
                      <a:r>
                        <a:rPr kumimoji="1" lang="en-US" altLang="ja-JP" sz="800" dirty="0">
                          <a:solidFill>
                            <a:schemeClr val="tx1"/>
                          </a:solidFill>
                          <a:latin typeface="+mn-ea"/>
                          <a:ea typeface="+mn-ea"/>
                        </a:rPr>
                        <a:t>5.7</a:t>
                      </a:r>
                    </a:p>
                  </a:txBody>
                  <a:tcPr marL="89726" marR="89726" marT="44863" marB="44863" anchor="ctr"/>
                </a:tc>
                <a:tc>
                  <a:txBody>
                    <a:bodyPr/>
                    <a:lstStyle/>
                    <a:p>
                      <a:r>
                        <a:rPr kumimoji="1" lang="ja-JP" altLang="en-US" sz="800" kern="1200" dirty="0">
                          <a:solidFill>
                            <a:schemeClr val="tx1"/>
                          </a:solidFill>
                          <a:effectLst/>
                          <a:latin typeface="+mn-ea"/>
                          <a:ea typeface="+mn-ea"/>
                          <a:cs typeface="+mn-cs"/>
                        </a:rPr>
                        <a:t>⑬管内市町村に対して、文書量削減に係る取組を支援しているか。</a:t>
                      </a:r>
                      <a:endParaRPr kumimoji="1" lang="ja-JP" altLang="ja-JP" sz="800" kern="1200" dirty="0">
                        <a:solidFill>
                          <a:schemeClr val="tx1"/>
                        </a:solidFill>
                        <a:effectLst/>
                        <a:latin typeface="+mn-ea"/>
                        <a:ea typeface="+mn-ea"/>
                        <a:cs typeface="+mn-cs"/>
                      </a:endParaRPr>
                    </a:p>
                  </a:txBody>
                  <a:tcPr marL="89726" marR="89726" marT="44863" marB="44863" anchor="ctr"/>
                </a:tc>
                <a:tc>
                  <a:txBody>
                    <a:bodyPr/>
                    <a:lstStyle/>
                    <a:p>
                      <a:pPr algn="ctr"/>
                      <a:r>
                        <a:rPr kumimoji="1" lang="en-US" altLang="ja-JP" sz="800" dirty="0">
                          <a:solidFill>
                            <a:schemeClr val="tx1"/>
                          </a:solidFill>
                          <a:latin typeface="+mn-ea"/>
                          <a:ea typeface="+mn-ea"/>
                        </a:rPr>
                        <a:t>10</a:t>
                      </a:r>
                    </a:p>
                  </a:txBody>
                  <a:tcPr marL="89726" marR="89726" marT="44863" marB="44863" anchor="ctr"/>
                </a:tc>
                <a:tc>
                  <a:txBody>
                    <a:bodyPr/>
                    <a:lstStyle/>
                    <a:p>
                      <a:pPr algn="ctr"/>
                      <a:r>
                        <a:rPr kumimoji="1" lang="en-US" altLang="ja-JP" sz="800" dirty="0">
                          <a:solidFill>
                            <a:schemeClr val="tx1"/>
                          </a:solidFill>
                          <a:latin typeface="+mn-ea"/>
                          <a:ea typeface="+mn-ea"/>
                        </a:rPr>
                        <a:t>6.6</a:t>
                      </a:r>
                    </a:p>
                  </a:txBody>
                  <a:tcPr marL="89726" marR="89726" marT="44863" marB="44863" anchor="ctr"/>
                </a:tc>
                <a:extLst>
                  <a:ext uri="{0D108BD9-81ED-4DB2-BD59-A6C34878D82A}">
                    <a16:rowId xmlns:a16="http://schemas.microsoft.com/office/drawing/2014/main" val="1449322372"/>
                  </a:ext>
                </a:extLst>
              </a:tr>
              <a:tr h="328994">
                <a:tc>
                  <a:txBody>
                    <a:bodyPr/>
                    <a:lstStyle/>
                    <a:p>
                      <a:pPr algn="l"/>
                      <a:r>
                        <a:rPr kumimoji="1" lang="ja-JP" altLang="en-US" sz="800" dirty="0">
                          <a:solidFill>
                            <a:schemeClr val="tx1"/>
                          </a:solidFill>
                          <a:latin typeface="+mn-ea"/>
                          <a:ea typeface="+mn-ea"/>
                        </a:rPr>
                        <a:t>⑦介護サービスの質を向上しつつ介護ニーズの増加に対応するための生産性向上の取組支援の実施状況</a:t>
                      </a:r>
                    </a:p>
                  </a:txBody>
                  <a:tcPr marL="89726" marR="89726" marT="44863" marB="44863" anchor="ctr"/>
                </a:tc>
                <a:tc>
                  <a:txBody>
                    <a:bodyPr/>
                    <a:lstStyle/>
                    <a:p>
                      <a:pPr algn="ctr"/>
                      <a:r>
                        <a:rPr kumimoji="1" lang="en-US" altLang="ja-JP" sz="800" dirty="0">
                          <a:solidFill>
                            <a:schemeClr val="tx1"/>
                          </a:solidFill>
                          <a:latin typeface="+mn-ea"/>
                          <a:ea typeface="+mn-ea"/>
                        </a:rPr>
                        <a:t>45</a:t>
                      </a:r>
                      <a:endParaRPr kumimoji="1" lang="ja-JP" altLang="en-US" sz="800" dirty="0">
                        <a:solidFill>
                          <a:schemeClr val="tx1"/>
                        </a:solidFill>
                        <a:latin typeface="+mn-ea"/>
                        <a:ea typeface="+mn-ea"/>
                      </a:endParaRPr>
                    </a:p>
                  </a:txBody>
                  <a:tcPr marL="89726" marR="89726" marT="44863" marB="44863" anchor="ctr"/>
                </a:tc>
                <a:tc>
                  <a:txBody>
                    <a:bodyPr/>
                    <a:lstStyle/>
                    <a:p>
                      <a:pPr algn="ctr"/>
                      <a:r>
                        <a:rPr kumimoji="1" lang="en-US" altLang="ja-JP" sz="800" dirty="0">
                          <a:solidFill>
                            <a:schemeClr val="tx1"/>
                          </a:solidFill>
                          <a:latin typeface="+mn-ea"/>
                          <a:ea typeface="+mn-ea"/>
                        </a:rPr>
                        <a:t>16.1</a:t>
                      </a:r>
                      <a:endParaRPr kumimoji="1" lang="ja-JP" altLang="en-US" sz="800" dirty="0">
                        <a:solidFill>
                          <a:schemeClr val="tx1"/>
                        </a:solidFill>
                        <a:latin typeface="+mn-ea"/>
                        <a:ea typeface="+mn-ea"/>
                      </a:endParaRPr>
                    </a:p>
                  </a:txBody>
                  <a:tcPr marL="89726" marR="89726" marT="44863" marB="44863" anchor="ctr"/>
                </a:tc>
                <a:tc>
                  <a:txBody>
                    <a:bodyPr/>
                    <a:lstStyle/>
                    <a:p>
                      <a:endParaRPr kumimoji="1" lang="ja-JP" altLang="ja-JP" sz="800" kern="1200" dirty="0">
                        <a:solidFill>
                          <a:schemeClr val="tx1"/>
                        </a:solidFill>
                        <a:effectLst/>
                        <a:latin typeface="+mn-ea"/>
                        <a:ea typeface="+mn-ea"/>
                        <a:cs typeface="+mn-cs"/>
                      </a:endParaRPr>
                    </a:p>
                  </a:txBody>
                  <a:tcPr marL="89726" marR="89726" marT="44863" marB="44863" anchor="ctr">
                    <a:solidFill>
                      <a:schemeClr val="bg1"/>
                    </a:solidFill>
                  </a:tcPr>
                </a:tc>
                <a:tc>
                  <a:txBody>
                    <a:bodyPr/>
                    <a:lstStyle/>
                    <a:p>
                      <a:pPr algn="ctr"/>
                      <a:endParaRPr kumimoji="1" lang="en-US" altLang="ja-JP" sz="800" dirty="0">
                        <a:solidFill>
                          <a:schemeClr val="tx1"/>
                        </a:solidFill>
                        <a:latin typeface="+mn-ea"/>
                        <a:ea typeface="+mn-ea"/>
                      </a:endParaRPr>
                    </a:p>
                  </a:txBody>
                  <a:tcPr marL="89726" marR="89726" marT="44863" marB="44863" anchor="ctr">
                    <a:solidFill>
                      <a:schemeClr val="bg1"/>
                    </a:solidFill>
                  </a:tcPr>
                </a:tc>
                <a:tc>
                  <a:txBody>
                    <a:bodyPr/>
                    <a:lstStyle/>
                    <a:p>
                      <a:pPr algn="l"/>
                      <a:endParaRPr kumimoji="1" lang="ja-JP" altLang="en-US" sz="800" dirty="0">
                        <a:solidFill>
                          <a:schemeClr val="tx1"/>
                        </a:solidFill>
                        <a:latin typeface="+mn-ea"/>
                        <a:ea typeface="+mn-ea"/>
                      </a:endParaRPr>
                    </a:p>
                  </a:txBody>
                  <a:tcPr marL="89726" marR="89726" marT="44863" marB="44863" anchor="ctr">
                    <a:solidFill>
                      <a:schemeClr val="bg1"/>
                    </a:solidFill>
                  </a:tcPr>
                </a:tc>
                <a:extLst>
                  <a:ext uri="{0D108BD9-81ED-4DB2-BD59-A6C34878D82A}">
                    <a16:rowId xmlns:a16="http://schemas.microsoft.com/office/drawing/2014/main" val="1168433860"/>
                  </a:ext>
                </a:extLst>
              </a:tr>
            </a:tbl>
          </a:graphicData>
        </a:graphic>
      </p:graphicFrame>
      <p:graphicFrame>
        <p:nvGraphicFramePr>
          <p:cNvPr id="8" name="グラフ 7">
            <a:extLst>
              <a:ext uri="{FF2B5EF4-FFF2-40B4-BE49-F238E27FC236}">
                <a16:creationId xmlns:a16="http://schemas.microsoft.com/office/drawing/2014/main" id="{679D4025-538F-4C38-A545-8C40ED5BDEDD}"/>
              </a:ext>
            </a:extLst>
          </p:cNvPr>
          <p:cNvGraphicFramePr>
            <a:graphicFrameLocks/>
          </p:cNvGraphicFramePr>
          <p:nvPr>
            <p:extLst>
              <p:ext uri="{D42A27DB-BD31-4B8C-83A1-F6EECF244321}">
                <p14:modId xmlns:p14="http://schemas.microsoft.com/office/powerpoint/2010/main" val="2166969885"/>
              </p:ext>
            </p:extLst>
          </p:nvPr>
        </p:nvGraphicFramePr>
        <p:xfrm>
          <a:off x="0" y="2914384"/>
          <a:ext cx="9729685" cy="3951409"/>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66834324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 name="正方形/長方形 27"/>
          <p:cNvSpPr/>
          <p:nvPr/>
        </p:nvSpPr>
        <p:spPr>
          <a:xfrm>
            <a:off x="-1" y="119181"/>
            <a:ext cx="9720263" cy="355567"/>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lIns="89679" tIns="44840" rIns="89679" bIns="44840" anchor="ctr"/>
          <a:lstStyle/>
          <a:p>
            <a:pPr algn="ctr"/>
            <a:r>
              <a:rPr lang="en-US" altLang="ja-JP" sz="1963" b="1" dirty="0">
                <a:latin typeface="Meiryo UI" panose="020B0604030504040204" pitchFamily="50" charset="-128"/>
                <a:ea typeface="Meiryo UI" panose="020B0604030504040204" pitchFamily="50" charset="-128"/>
              </a:rPr>
              <a:t>2020</a:t>
            </a:r>
            <a:r>
              <a:rPr lang="ja-JP" altLang="en-US" sz="1963" b="1" dirty="0">
                <a:latin typeface="Meiryo UI" panose="020B0604030504040204" pitchFamily="50" charset="-128"/>
                <a:ea typeface="Meiryo UI" panose="020B0604030504040204" pitchFamily="50" charset="-128"/>
              </a:rPr>
              <a:t>年度（都道府県分） 　　</a:t>
            </a:r>
            <a:r>
              <a:rPr lang="en-US" altLang="ja-JP" sz="1963" b="1" dirty="0">
                <a:latin typeface="Meiryo UI" panose="020B0604030504040204" pitchFamily="50" charset="-128"/>
                <a:ea typeface="Meiryo UI" panose="020B0604030504040204" pitchFamily="50" charset="-128"/>
              </a:rPr>
              <a:t>Ⅱ</a:t>
            </a:r>
            <a:r>
              <a:rPr lang="ja-JP" altLang="ja-JP" sz="1963" b="1" dirty="0">
                <a:latin typeface="Meiryo UI" panose="020B0604030504040204" pitchFamily="50" charset="-128"/>
                <a:ea typeface="Meiryo UI" panose="020B0604030504040204" pitchFamily="50" charset="-128"/>
              </a:rPr>
              <a:t>（</a:t>
            </a:r>
            <a:r>
              <a:rPr lang="ja-JP" altLang="en-US" sz="1963" b="1" dirty="0">
                <a:latin typeface="Meiryo UI" panose="020B0604030504040204" pitchFamily="50" charset="-128"/>
                <a:ea typeface="Meiryo UI" panose="020B0604030504040204" pitchFamily="50" charset="-128"/>
              </a:rPr>
              <a:t>８</a:t>
            </a:r>
            <a:r>
              <a:rPr lang="ja-JP" altLang="ja-JP" sz="1963" b="1" dirty="0">
                <a:latin typeface="Meiryo UI" panose="020B0604030504040204" pitchFamily="50" charset="-128"/>
                <a:ea typeface="Meiryo UI" panose="020B0604030504040204" pitchFamily="50" charset="-128"/>
              </a:rPr>
              <a:t>）介護人材の確保</a:t>
            </a:r>
            <a:r>
              <a:rPr lang="ja-JP" altLang="en-US" sz="1963" b="1" dirty="0">
                <a:latin typeface="Meiryo UI" panose="020B0604030504040204" pitchFamily="50" charset="-128"/>
                <a:ea typeface="Meiryo UI" panose="020B0604030504040204" pitchFamily="50" charset="-128"/>
              </a:rPr>
              <a:t>＜支援分＞</a:t>
            </a:r>
            <a:endParaRPr lang="ja-JP" altLang="ja-JP" sz="1963" dirty="0">
              <a:latin typeface="Meiryo UI" panose="020B0604030504040204" pitchFamily="50" charset="-128"/>
              <a:ea typeface="Meiryo UI" panose="020B0604030504040204" pitchFamily="50" charset="-128"/>
            </a:endParaRPr>
          </a:p>
        </p:txBody>
      </p:sp>
      <p:sp>
        <p:nvSpPr>
          <p:cNvPr id="27" name="スライド番号プレースホルダー 3">
            <a:extLst>
              <a:ext uri="{FF2B5EF4-FFF2-40B4-BE49-F238E27FC236}">
                <a16:creationId xmlns:a16="http://schemas.microsoft.com/office/drawing/2014/main" id="{8537117C-0A37-4387-89BE-51510082BF6F}"/>
              </a:ext>
            </a:extLst>
          </p:cNvPr>
          <p:cNvSpPr>
            <a:spLocks noGrp="1"/>
          </p:cNvSpPr>
          <p:nvPr>
            <p:ph type="sldNum" sz="quarter" idx="12"/>
          </p:nvPr>
        </p:nvSpPr>
        <p:spPr>
          <a:xfrm>
            <a:off x="7387982" y="6434068"/>
            <a:ext cx="2268061" cy="358279"/>
          </a:xfrm>
        </p:spPr>
        <p:txBody>
          <a:bodyPr/>
          <a:lstStyle/>
          <a:p>
            <a:pPr>
              <a:defRPr/>
            </a:pPr>
            <a:r>
              <a:rPr kumimoji="1" lang="en-US" altLang="ja-JP" dirty="0" smtClean="0">
                <a:solidFill>
                  <a:prstClr val="black">
                    <a:tint val="75000"/>
                  </a:prstClr>
                </a:solidFill>
                <a:latin typeface="+mn-ea"/>
              </a:rPr>
              <a:t>23</a:t>
            </a:r>
            <a:endParaRPr kumimoji="1" lang="ja-JP" altLang="en-US" dirty="0">
              <a:solidFill>
                <a:prstClr val="black">
                  <a:tint val="75000"/>
                </a:prstClr>
              </a:solidFill>
              <a:latin typeface="+mn-ea"/>
            </a:endParaRPr>
          </a:p>
        </p:txBody>
      </p:sp>
      <p:graphicFrame>
        <p:nvGraphicFramePr>
          <p:cNvPr id="3" name="表 2"/>
          <p:cNvGraphicFramePr>
            <a:graphicFrameLocks noGrp="1"/>
          </p:cNvGraphicFramePr>
          <p:nvPr>
            <p:extLst>
              <p:ext uri="{D42A27DB-BD31-4B8C-83A1-F6EECF244321}">
                <p14:modId xmlns:p14="http://schemas.microsoft.com/office/powerpoint/2010/main" val="794116981"/>
              </p:ext>
            </p:extLst>
          </p:nvPr>
        </p:nvGraphicFramePr>
        <p:xfrm>
          <a:off x="285941" y="516700"/>
          <a:ext cx="8954977" cy="503656"/>
        </p:xfrm>
        <a:graphic>
          <a:graphicData uri="http://schemas.openxmlformats.org/drawingml/2006/table">
            <a:tbl>
              <a:tblPr firstRow="1" bandRow="1">
                <a:tableStyleId>{5C22544A-7EE6-4342-B048-85BDC9FD1C3A}</a:tableStyleId>
              </a:tblPr>
              <a:tblGrid>
                <a:gridCol w="7098923">
                  <a:extLst>
                    <a:ext uri="{9D8B030D-6E8A-4147-A177-3AD203B41FA5}">
                      <a16:colId xmlns:a16="http://schemas.microsoft.com/office/drawing/2014/main" val="897722632"/>
                    </a:ext>
                  </a:extLst>
                </a:gridCol>
                <a:gridCol w="1092143">
                  <a:extLst>
                    <a:ext uri="{9D8B030D-6E8A-4147-A177-3AD203B41FA5}">
                      <a16:colId xmlns:a16="http://schemas.microsoft.com/office/drawing/2014/main" val="1616715278"/>
                    </a:ext>
                  </a:extLst>
                </a:gridCol>
                <a:gridCol w="763911">
                  <a:extLst>
                    <a:ext uri="{9D8B030D-6E8A-4147-A177-3AD203B41FA5}">
                      <a16:colId xmlns:a16="http://schemas.microsoft.com/office/drawing/2014/main" val="3396786696"/>
                    </a:ext>
                  </a:extLst>
                </a:gridCol>
              </a:tblGrid>
              <a:tr h="185744">
                <a:tc>
                  <a:txBody>
                    <a:bodyPr/>
                    <a:lstStyle/>
                    <a:p>
                      <a:pPr algn="ctr"/>
                      <a:r>
                        <a:rPr kumimoji="1" lang="ja-JP" altLang="en-US" sz="1100" dirty="0">
                          <a:latin typeface="+mn-ea"/>
                          <a:ea typeface="+mn-ea"/>
                        </a:rPr>
                        <a:t>　</a:t>
                      </a:r>
                      <a:r>
                        <a:rPr kumimoji="1" lang="ja-JP" altLang="en-US" sz="900" dirty="0">
                          <a:latin typeface="+mn-ea"/>
                          <a:ea typeface="+mn-ea"/>
                        </a:rPr>
                        <a:t>評価指標</a:t>
                      </a:r>
                    </a:p>
                  </a:txBody>
                  <a:tcPr marL="89726" marR="89726" marT="44863" marB="44863" anchor="ctr"/>
                </a:tc>
                <a:tc>
                  <a:txBody>
                    <a:bodyPr/>
                    <a:lstStyle/>
                    <a:p>
                      <a:pPr algn="ctr"/>
                      <a:r>
                        <a:rPr kumimoji="1" lang="ja-JP" altLang="en-US" sz="900" dirty="0">
                          <a:latin typeface="+mn-ea"/>
                          <a:ea typeface="+mn-ea"/>
                        </a:rPr>
                        <a:t>得点</a:t>
                      </a:r>
                    </a:p>
                  </a:txBody>
                  <a:tcPr marL="89726" marR="89726" marT="44863" marB="44863" anchor="ctr"/>
                </a:tc>
                <a:tc>
                  <a:txBody>
                    <a:bodyPr/>
                    <a:lstStyle/>
                    <a:p>
                      <a:pPr algn="ctr"/>
                      <a:r>
                        <a:rPr kumimoji="1" lang="ja-JP" altLang="en-US" sz="900" dirty="0">
                          <a:latin typeface="+mn-ea"/>
                          <a:ea typeface="+mn-ea"/>
                        </a:rPr>
                        <a:t>平均</a:t>
                      </a:r>
                    </a:p>
                  </a:txBody>
                  <a:tcPr marL="89726" marR="89726" marT="44863" marB="44863" anchor="ctr"/>
                </a:tc>
                <a:extLst>
                  <a:ext uri="{0D108BD9-81ED-4DB2-BD59-A6C34878D82A}">
                    <a16:rowId xmlns:a16="http://schemas.microsoft.com/office/drawing/2014/main" val="2535473127"/>
                  </a:ext>
                </a:extLst>
              </a:tr>
              <a:tr h="246290">
                <a:tc>
                  <a:txBody>
                    <a:bodyPr/>
                    <a:lstStyle/>
                    <a:p>
                      <a:r>
                        <a:rPr kumimoji="1" lang="ja-JP" altLang="en-US" sz="800" kern="1200" dirty="0">
                          <a:solidFill>
                            <a:schemeClr val="tx1"/>
                          </a:solidFill>
                          <a:effectLst/>
                          <a:latin typeface="+mn-ea"/>
                          <a:ea typeface="+mn-ea"/>
                          <a:cs typeface="+mn-cs"/>
                        </a:rPr>
                        <a:t>⑩介護施設や通いの場等において元気高齢者等の多様な者が活躍する仕組みを構築しているか。</a:t>
                      </a:r>
                      <a:endParaRPr kumimoji="1" lang="ja-JP" altLang="ja-JP" sz="800" kern="1200" dirty="0">
                        <a:solidFill>
                          <a:schemeClr val="tx1"/>
                        </a:solidFill>
                        <a:effectLst/>
                        <a:latin typeface="+mn-ea"/>
                        <a:ea typeface="+mn-ea"/>
                        <a:cs typeface="+mn-cs"/>
                      </a:endParaRPr>
                    </a:p>
                  </a:txBody>
                  <a:tcPr marL="89726" marR="89726" marT="44863" marB="44863" anchor="ctr"/>
                </a:tc>
                <a:tc>
                  <a:txBody>
                    <a:bodyPr/>
                    <a:lstStyle/>
                    <a:p>
                      <a:pPr algn="ctr"/>
                      <a:r>
                        <a:rPr kumimoji="1" lang="en-US" altLang="ja-JP" sz="800" kern="1200" dirty="0">
                          <a:solidFill>
                            <a:schemeClr val="tx1"/>
                          </a:solidFill>
                          <a:effectLst/>
                          <a:latin typeface="+mn-ea"/>
                          <a:ea typeface="+mn-ea"/>
                          <a:cs typeface="+mn-cs"/>
                        </a:rPr>
                        <a:t>30</a:t>
                      </a:r>
                      <a:endParaRPr kumimoji="1" lang="ja-JP" altLang="ja-JP" sz="800" kern="1200" dirty="0">
                        <a:solidFill>
                          <a:schemeClr val="tx1"/>
                        </a:solidFill>
                        <a:effectLst/>
                        <a:latin typeface="+mn-ea"/>
                        <a:ea typeface="+mn-ea"/>
                        <a:cs typeface="+mn-cs"/>
                      </a:endParaRPr>
                    </a:p>
                  </a:txBody>
                  <a:tcPr marL="89726" marR="89726" marT="44863" marB="44863" anchor="ctr"/>
                </a:tc>
                <a:tc>
                  <a:txBody>
                    <a:bodyPr/>
                    <a:lstStyle/>
                    <a:p>
                      <a:pPr algn="ctr"/>
                      <a:r>
                        <a:rPr kumimoji="1" lang="en-US" altLang="ja-JP" sz="800" dirty="0">
                          <a:solidFill>
                            <a:schemeClr val="tx1"/>
                          </a:solidFill>
                          <a:latin typeface="+mn-ea"/>
                          <a:ea typeface="+mn-ea"/>
                        </a:rPr>
                        <a:t>21.9</a:t>
                      </a:r>
                    </a:p>
                  </a:txBody>
                  <a:tcPr marL="89726" marR="89726" marT="44863" marB="44863" anchor="ctr"/>
                </a:tc>
                <a:extLst>
                  <a:ext uri="{0D108BD9-81ED-4DB2-BD59-A6C34878D82A}">
                    <a16:rowId xmlns:a16="http://schemas.microsoft.com/office/drawing/2014/main" val="1000458063"/>
                  </a:ext>
                </a:extLst>
              </a:tr>
            </a:tbl>
          </a:graphicData>
        </a:graphic>
      </p:graphicFrame>
      <p:graphicFrame>
        <p:nvGraphicFramePr>
          <p:cNvPr id="8" name="グラフ 7">
            <a:extLst>
              <a:ext uri="{FF2B5EF4-FFF2-40B4-BE49-F238E27FC236}">
                <a16:creationId xmlns:a16="http://schemas.microsoft.com/office/drawing/2014/main" id="{995A9AD6-F5D9-4FC9-90F6-9435FA2782B4}"/>
              </a:ext>
            </a:extLst>
          </p:cNvPr>
          <p:cNvGraphicFramePr>
            <a:graphicFrameLocks/>
          </p:cNvGraphicFramePr>
          <p:nvPr>
            <p:extLst>
              <p:ext uri="{D42A27DB-BD31-4B8C-83A1-F6EECF244321}">
                <p14:modId xmlns:p14="http://schemas.microsoft.com/office/powerpoint/2010/main" val="3543471997"/>
              </p:ext>
            </p:extLst>
          </p:nvPr>
        </p:nvGraphicFramePr>
        <p:xfrm>
          <a:off x="-4711" y="1535052"/>
          <a:ext cx="9729685" cy="3951409"/>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22297643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 name="正方形/長方形 27"/>
          <p:cNvSpPr/>
          <p:nvPr/>
        </p:nvSpPr>
        <p:spPr>
          <a:xfrm>
            <a:off x="-1" y="119181"/>
            <a:ext cx="9720263" cy="355567"/>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lIns="89679" tIns="44840" rIns="89679" bIns="44840" anchor="ctr"/>
          <a:lstStyle/>
          <a:p>
            <a:pPr algn="ctr"/>
            <a:r>
              <a:rPr lang="en-US" altLang="ja-JP" sz="1400" b="1" dirty="0">
                <a:latin typeface="Meiryo UI" panose="020B0604030504040204" pitchFamily="50" charset="-128"/>
                <a:ea typeface="Meiryo UI" panose="020B0604030504040204" pitchFamily="50" charset="-128"/>
              </a:rPr>
              <a:t>2020</a:t>
            </a:r>
            <a:r>
              <a:rPr lang="ja-JP" altLang="en-US" sz="1400" b="1" dirty="0">
                <a:latin typeface="Meiryo UI" panose="020B0604030504040204" pitchFamily="50" charset="-128"/>
                <a:ea typeface="Meiryo UI" panose="020B0604030504040204" pitchFamily="50" charset="-128"/>
              </a:rPr>
              <a:t>年度（都道府県分） 　</a:t>
            </a:r>
            <a:r>
              <a:rPr lang="en-US" altLang="ja-JP" sz="1400" b="1" dirty="0">
                <a:latin typeface="Meiryo UI" panose="020B0604030504040204" pitchFamily="50" charset="-128"/>
                <a:ea typeface="Meiryo UI" panose="020B0604030504040204" pitchFamily="50" charset="-128"/>
              </a:rPr>
              <a:t>Ⅱ</a:t>
            </a:r>
            <a:r>
              <a:rPr lang="ja-JP" altLang="ja-JP" sz="1400" b="1" dirty="0">
                <a:latin typeface="Meiryo UI" panose="020B0604030504040204" pitchFamily="50" charset="-128"/>
                <a:ea typeface="Meiryo UI" panose="020B0604030504040204" pitchFamily="50" charset="-128"/>
              </a:rPr>
              <a:t>（</a:t>
            </a:r>
            <a:r>
              <a:rPr lang="ja-JP" altLang="en-US" sz="1400" b="1" dirty="0">
                <a:latin typeface="Meiryo UI" panose="020B0604030504040204" pitchFamily="50" charset="-128"/>
                <a:ea typeface="Meiryo UI" panose="020B0604030504040204" pitchFamily="50" charset="-128"/>
              </a:rPr>
              <a:t>９</a:t>
            </a:r>
            <a:r>
              <a:rPr lang="ja-JP" altLang="ja-JP" sz="1400" b="1" dirty="0">
                <a:latin typeface="Meiryo UI" panose="020B0604030504040204" pitchFamily="50" charset="-128"/>
                <a:ea typeface="Meiryo UI" panose="020B0604030504040204" pitchFamily="50" charset="-128"/>
              </a:rPr>
              <a:t>）</a:t>
            </a:r>
            <a:r>
              <a:rPr lang="ja-JP" altLang="en-US" sz="1400" b="1" dirty="0">
                <a:latin typeface="Meiryo UI" panose="020B0604030504040204" pitchFamily="50" charset="-128"/>
                <a:ea typeface="Meiryo UI" panose="020B0604030504040204" pitchFamily="50" charset="-128"/>
              </a:rPr>
              <a:t>その他の自立支援・重度化防止等に向けた各種取組への支援事業＜全体＞</a:t>
            </a:r>
            <a:endParaRPr lang="ja-JP" altLang="ja-JP" sz="1400" dirty="0">
              <a:latin typeface="Meiryo UI" panose="020B0604030504040204" pitchFamily="50" charset="-128"/>
              <a:ea typeface="Meiryo UI" panose="020B0604030504040204" pitchFamily="50" charset="-128"/>
            </a:endParaRPr>
          </a:p>
        </p:txBody>
      </p:sp>
      <p:sp>
        <p:nvSpPr>
          <p:cNvPr id="27" name="スライド番号プレースホルダー 3">
            <a:extLst>
              <a:ext uri="{FF2B5EF4-FFF2-40B4-BE49-F238E27FC236}">
                <a16:creationId xmlns:a16="http://schemas.microsoft.com/office/drawing/2014/main" id="{8537117C-0A37-4387-89BE-51510082BF6F}"/>
              </a:ext>
            </a:extLst>
          </p:cNvPr>
          <p:cNvSpPr>
            <a:spLocks noGrp="1"/>
          </p:cNvSpPr>
          <p:nvPr>
            <p:ph type="sldNum" sz="quarter" idx="12"/>
          </p:nvPr>
        </p:nvSpPr>
        <p:spPr>
          <a:xfrm>
            <a:off x="7387982" y="6434068"/>
            <a:ext cx="2268061" cy="358279"/>
          </a:xfrm>
        </p:spPr>
        <p:txBody>
          <a:bodyPr/>
          <a:lstStyle/>
          <a:p>
            <a:pPr>
              <a:defRPr/>
            </a:pPr>
            <a:r>
              <a:rPr kumimoji="1" lang="en-US" altLang="ja-JP" dirty="0" smtClean="0">
                <a:solidFill>
                  <a:prstClr val="black">
                    <a:tint val="75000"/>
                  </a:prstClr>
                </a:solidFill>
                <a:latin typeface="+mn-ea"/>
              </a:rPr>
              <a:t>24</a:t>
            </a:r>
            <a:endParaRPr kumimoji="1" lang="ja-JP" altLang="en-US" dirty="0">
              <a:solidFill>
                <a:prstClr val="black">
                  <a:tint val="75000"/>
                </a:prstClr>
              </a:solidFill>
              <a:latin typeface="+mn-ea"/>
            </a:endParaRPr>
          </a:p>
        </p:txBody>
      </p:sp>
      <p:graphicFrame>
        <p:nvGraphicFramePr>
          <p:cNvPr id="7" name="表 6"/>
          <p:cNvGraphicFramePr>
            <a:graphicFrameLocks noGrp="1"/>
          </p:cNvGraphicFramePr>
          <p:nvPr/>
        </p:nvGraphicFramePr>
        <p:xfrm>
          <a:off x="103922" y="565333"/>
          <a:ext cx="9295537" cy="695159"/>
        </p:xfrm>
        <a:graphic>
          <a:graphicData uri="http://schemas.openxmlformats.org/drawingml/2006/table">
            <a:tbl>
              <a:tblPr firstRow="1" bandRow="1">
                <a:tableStyleId>{5C22544A-7EE6-4342-B048-85BDC9FD1C3A}</a:tableStyleId>
              </a:tblPr>
              <a:tblGrid>
                <a:gridCol w="8056876">
                  <a:extLst>
                    <a:ext uri="{9D8B030D-6E8A-4147-A177-3AD203B41FA5}">
                      <a16:colId xmlns:a16="http://schemas.microsoft.com/office/drawing/2014/main" val="897722632"/>
                    </a:ext>
                  </a:extLst>
                </a:gridCol>
                <a:gridCol w="653613">
                  <a:extLst>
                    <a:ext uri="{9D8B030D-6E8A-4147-A177-3AD203B41FA5}">
                      <a16:colId xmlns:a16="http://schemas.microsoft.com/office/drawing/2014/main" val="2178782984"/>
                    </a:ext>
                  </a:extLst>
                </a:gridCol>
                <a:gridCol w="585048">
                  <a:extLst>
                    <a:ext uri="{9D8B030D-6E8A-4147-A177-3AD203B41FA5}">
                      <a16:colId xmlns:a16="http://schemas.microsoft.com/office/drawing/2014/main" val="300635064"/>
                    </a:ext>
                  </a:extLst>
                </a:gridCol>
              </a:tblGrid>
              <a:tr h="468273">
                <a:tc>
                  <a:txBody>
                    <a:bodyPr/>
                    <a:lstStyle/>
                    <a:p>
                      <a:pPr algn="ctr"/>
                      <a:r>
                        <a:rPr kumimoji="1" lang="ja-JP" altLang="en-US" sz="900" dirty="0">
                          <a:latin typeface="+mn-ea"/>
                          <a:ea typeface="+mn-ea"/>
                        </a:rPr>
                        <a:t>評価指標</a:t>
                      </a:r>
                    </a:p>
                  </a:txBody>
                  <a:tcPr marL="89726" marR="89726" marT="44863" marB="44863" anchor="ctr"/>
                </a:tc>
                <a:tc>
                  <a:txBody>
                    <a:bodyPr/>
                    <a:lstStyle/>
                    <a:p>
                      <a:pPr algn="ctr"/>
                      <a:r>
                        <a:rPr kumimoji="1" lang="ja-JP" altLang="en-US" sz="900" dirty="0">
                          <a:latin typeface="+mn-ea"/>
                          <a:ea typeface="+mn-ea"/>
                        </a:rPr>
                        <a:t>得点</a:t>
                      </a:r>
                    </a:p>
                  </a:txBody>
                  <a:tcPr marL="89726" marR="89726" marT="44863" marB="44863" anchor="ctr"/>
                </a:tc>
                <a:tc>
                  <a:txBody>
                    <a:bodyPr/>
                    <a:lstStyle/>
                    <a:p>
                      <a:pPr algn="ctr"/>
                      <a:r>
                        <a:rPr kumimoji="1" lang="ja-JP" altLang="en-US" sz="900" dirty="0">
                          <a:latin typeface="+mn-ea"/>
                          <a:ea typeface="+mn-ea"/>
                        </a:rPr>
                        <a:t>平均</a:t>
                      </a:r>
                    </a:p>
                  </a:txBody>
                  <a:tcPr marL="89726" marR="89726" marT="44863" marB="44863" anchor="ctr"/>
                </a:tc>
                <a:extLst>
                  <a:ext uri="{0D108BD9-81ED-4DB2-BD59-A6C34878D82A}">
                    <a16:rowId xmlns:a16="http://schemas.microsoft.com/office/drawing/2014/main" val="2535473127"/>
                  </a:ext>
                </a:extLst>
              </a:tr>
              <a:tr h="224314">
                <a:tc>
                  <a:txBody>
                    <a:bodyPr/>
                    <a:lstStyle/>
                    <a:p>
                      <a:pPr marL="0" marR="0" lvl="0" indent="0" algn="l" defTabSz="917509" rtl="0" eaLnBrk="1" fontAlgn="auto" latinLnBrk="0" hangingPunct="1">
                        <a:lnSpc>
                          <a:spcPct val="100000"/>
                        </a:lnSpc>
                        <a:spcBef>
                          <a:spcPts val="0"/>
                        </a:spcBef>
                        <a:spcAft>
                          <a:spcPts val="0"/>
                        </a:spcAft>
                        <a:buClrTx/>
                        <a:buSzTx/>
                        <a:buFontTx/>
                        <a:buNone/>
                        <a:tabLst/>
                        <a:defRPr/>
                      </a:pPr>
                      <a:r>
                        <a:rPr lang="ja-JP" altLang="en-US" sz="900" dirty="0"/>
                        <a:t>（１）～（８）までの指標で評価されたもの以外の（１）～（８）各分野における取組を行っているか。</a:t>
                      </a:r>
                    </a:p>
                  </a:txBody>
                  <a:tcPr marL="89726" marR="89726" marT="44863" marB="44863" anchor="ctr"/>
                </a:tc>
                <a:tc>
                  <a:txBody>
                    <a:bodyPr/>
                    <a:lstStyle/>
                    <a:p>
                      <a:pPr algn="ctr"/>
                      <a:r>
                        <a:rPr kumimoji="1" lang="en-US" altLang="ja-JP" sz="900" dirty="0">
                          <a:latin typeface="+mj-ea"/>
                          <a:ea typeface="+mj-ea"/>
                        </a:rPr>
                        <a:t>60</a:t>
                      </a:r>
                      <a:endParaRPr kumimoji="1" lang="ja-JP" altLang="en-US" sz="900" dirty="0">
                        <a:latin typeface="+mj-ea"/>
                        <a:ea typeface="+mj-ea"/>
                      </a:endParaRPr>
                    </a:p>
                  </a:txBody>
                  <a:tcPr marL="89726" marR="89726" marT="44863" marB="44863" anchor="ctr"/>
                </a:tc>
                <a:tc>
                  <a:txBody>
                    <a:bodyPr/>
                    <a:lstStyle/>
                    <a:p>
                      <a:pPr algn="ctr"/>
                      <a:r>
                        <a:rPr kumimoji="1" lang="en-US" altLang="ja-JP" sz="900" dirty="0">
                          <a:latin typeface="+mn-ea"/>
                          <a:ea typeface="+mn-ea"/>
                        </a:rPr>
                        <a:t>43.8</a:t>
                      </a:r>
                      <a:endParaRPr kumimoji="1" lang="ja-JP" altLang="en-US" sz="900" dirty="0">
                        <a:latin typeface="+mn-ea"/>
                        <a:ea typeface="+mn-ea"/>
                      </a:endParaRPr>
                    </a:p>
                  </a:txBody>
                  <a:tcPr marL="89726" marR="89726" marT="44863" marB="44863" anchor="ctr"/>
                </a:tc>
                <a:extLst>
                  <a:ext uri="{0D108BD9-81ED-4DB2-BD59-A6C34878D82A}">
                    <a16:rowId xmlns:a16="http://schemas.microsoft.com/office/drawing/2014/main" val="933404504"/>
                  </a:ext>
                </a:extLst>
              </a:tr>
            </a:tbl>
          </a:graphicData>
        </a:graphic>
      </p:graphicFrame>
      <p:graphicFrame>
        <p:nvGraphicFramePr>
          <p:cNvPr id="5" name="グラフ 4">
            <a:extLst>
              <a:ext uri="{FF2B5EF4-FFF2-40B4-BE49-F238E27FC236}">
                <a16:creationId xmlns:a16="http://schemas.microsoft.com/office/drawing/2014/main" id="{66516B1C-C9DB-4AE6-ABE1-46178E1CCB97}"/>
              </a:ext>
            </a:extLst>
          </p:cNvPr>
          <p:cNvGraphicFramePr>
            <a:graphicFrameLocks/>
          </p:cNvGraphicFramePr>
          <p:nvPr>
            <p:extLst>
              <p:ext uri="{D42A27DB-BD31-4B8C-83A1-F6EECF244321}">
                <p14:modId xmlns:p14="http://schemas.microsoft.com/office/powerpoint/2010/main" val="578992207"/>
              </p:ext>
            </p:extLst>
          </p:nvPr>
        </p:nvGraphicFramePr>
        <p:xfrm>
          <a:off x="251619" y="1845185"/>
          <a:ext cx="9147840" cy="4588883"/>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19157809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 name="正方形/長方形 27"/>
          <p:cNvSpPr/>
          <p:nvPr/>
        </p:nvSpPr>
        <p:spPr>
          <a:xfrm>
            <a:off x="-1" y="119181"/>
            <a:ext cx="9720263" cy="355567"/>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lIns="89679" tIns="44840" rIns="89679" bIns="44840" anchor="ctr"/>
          <a:lstStyle/>
          <a:p>
            <a:pPr algn="ctr"/>
            <a:r>
              <a:rPr lang="en-US" altLang="ja-JP" sz="1374" b="1" dirty="0">
                <a:latin typeface="Meiryo UI" panose="020B0604030504040204" pitchFamily="50" charset="-128"/>
                <a:ea typeface="Meiryo UI" panose="020B0604030504040204" pitchFamily="50" charset="-128"/>
              </a:rPr>
              <a:t>2020</a:t>
            </a:r>
            <a:r>
              <a:rPr lang="ja-JP" altLang="en-US" sz="1374" b="1" dirty="0">
                <a:latin typeface="Meiryo UI" panose="020B0604030504040204" pitchFamily="50" charset="-128"/>
                <a:ea typeface="Meiryo UI" panose="020B0604030504040204" pitchFamily="50" charset="-128"/>
              </a:rPr>
              <a:t>年度（都道府県分） 　</a:t>
            </a:r>
            <a:r>
              <a:rPr lang="en-US" altLang="ja-JP" sz="1374" b="1" dirty="0">
                <a:latin typeface="Meiryo UI" panose="020B0604030504040204" pitchFamily="50" charset="-128"/>
                <a:ea typeface="Meiryo UI" panose="020B0604030504040204" pitchFamily="50" charset="-128"/>
              </a:rPr>
              <a:t>Ⅱ</a:t>
            </a:r>
            <a:r>
              <a:rPr lang="ja-JP" altLang="ja-JP" sz="1374" b="1" dirty="0">
                <a:latin typeface="Meiryo UI" panose="020B0604030504040204" pitchFamily="50" charset="-128"/>
                <a:ea typeface="Meiryo UI" panose="020B0604030504040204" pitchFamily="50" charset="-128"/>
              </a:rPr>
              <a:t>（</a:t>
            </a:r>
            <a:r>
              <a:rPr lang="ja-JP" altLang="en-US" sz="1374" b="1" dirty="0">
                <a:latin typeface="Meiryo UI" panose="020B0604030504040204" pitchFamily="50" charset="-128"/>
                <a:ea typeface="Meiryo UI" panose="020B0604030504040204" pitchFamily="50" charset="-128"/>
              </a:rPr>
              <a:t>９</a:t>
            </a:r>
            <a:r>
              <a:rPr lang="ja-JP" altLang="ja-JP" sz="1374" b="1" dirty="0">
                <a:latin typeface="Meiryo UI" panose="020B0604030504040204" pitchFamily="50" charset="-128"/>
                <a:ea typeface="Meiryo UI" panose="020B0604030504040204" pitchFamily="50" charset="-128"/>
              </a:rPr>
              <a:t>）</a:t>
            </a:r>
            <a:r>
              <a:rPr lang="ja-JP" altLang="en-US" sz="1374" b="1" dirty="0">
                <a:latin typeface="Meiryo UI" panose="020B0604030504040204" pitchFamily="50" charset="-128"/>
                <a:ea typeface="Meiryo UI" panose="020B0604030504040204" pitchFamily="50" charset="-128"/>
              </a:rPr>
              <a:t>その他の自立支援・重度化防止等に向けた各種取組への支援事業＜推進・支援分＞</a:t>
            </a:r>
            <a:endParaRPr lang="ja-JP" altLang="ja-JP" sz="1570" dirty="0">
              <a:latin typeface="Meiryo UI" panose="020B0604030504040204" pitchFamily="50" charset="-128"/>
              <a:ea typeface="Meiryo UI" panose="020B0604030504040204" pitchFamily="50" charset="-128"/>
            </a:endParaRPr>
          </a:p>
        </p:txBody>
      </p:sp>
      <p:sp>
        <p:nvSpPr>
          <p:cNvPr id="27" name="スライド番号プレースホルダー 3">
            <a:extLst>
              <a:ext uri="{FF2B5EF4-FFF2-40B4-BE49-F238E27FC236}">
                <a16:creationId xmlns:a16="http://schemas.microsoft.com/office/drawing/2014/main" id="{8537117C-0A37-4387-89BE-51510082BF6F}"/>
              </a:ext>
            </a:extLst>
          </p:cNvPr>
          <p:cNvSpPr>
            <a:spLocks noGrp="1"/>
          </p:cNvSpPr>
          <p:nvPr>
            <p:ph type="sldNum" sz="quarter" idx="12"/>
          </p:nvPr>
        </p:nvSpPr>
        <p:spPr>
          <a:xfrm>
            <a:off x="7387982" y="6434068"/>
            <a:ext cx="2268061" cy="358279"/>
          </a:xfrm>
        </p:spPr>
        <p:txBody>
          <a:bodyPr/>
          <a:lstStyle/>
          <a:p>
            <a:pPr>
              <a:defRPr/>
            </a:pPr>
            <a:r>
              <a:rPr kumimoji="1" lang="en-US" altLang="ja-JP" dirty="0" smtClean="0">
                <a:solidFill>
                  <a:prstClr val="black">
                    <a:tint val="75000"/>
                  </a:prstClr>
                </a:solidFill>
                <a:latin typeface="+mn-ea"/>
              </a:rPr>
              <a:t>25</a:t>
            </a:r>
            <a:endParaRPr kumimoji="1" lang="ja-JP" altLang="en-US" dirty="0">
              <a:solidFill>
                <a:prstClr val="black">
                  <a:tint val="75000"/>
                </a:prstClr>
              </a:solidFill>
              <a:latin typeface="+mn-ea"/>
            </a:endParaRPr>
          </a:p>
        </p:txBody>
      </p:sp>
      <p:graphicFrame>
        <p:nvGraphicFramePr>
          <p:cNvPr id="7" name="表 6"/>
          <p:cNvGraphicFramePr>
            <a:graphicFrameLocks noGrp="1"/>
          </p:cNvGraphicFramePr>
          <p:nvPr>
            <p:extLst>
              <p:ext uri="{D42A27DB-BD31-4B8C-83A1-F6EECF244321}">
                <p14:modId xmlns:p14="http://schemas.microsoft.com/office/powerpoint/2010/main" val="210294725"/>
              </p:ext>
            </p:extLst>
          </p:nvPr>
        </p:nvGraphicFramePr>
        <p:xfrm>
          <a:off x="103922" y="565333"/>
          <a:ext cx="9295537" cy="785183"/>
        </p:xfrm>
        <a:graphic>
          <a:graphicData uri="http://schemas.openxmlformats.org/drawingml/2006/table">
            <a:tbl>
              <a:tblPr firstRow="1" bandRow="1">
                <a:tableStyleId>{5C22544A-7EE6-4342-B048-85BDC9FD1C3A}</a:tableStyleId>
              </a:tblPr>
              <a:tblGrid>
                <a:gridCol w="8056876">
                  <a:extLst>
                    <a:ext uri="{9D8B030D-6E8A-4147-A177-3AD203B41FA5}">
                      <a16:colId xmlns:a16="http://schemas.microsoft.com/office/drawing/2014/main" val="897722632"/>
                    </a:ext>
                  </a:extLst>
                </a:gridCol>
                <a:gridCol w="653613">
                  <a:extLst>
                    <a:ext uri="{9D8B030D-6E8A-4147-A177-3AD203B41FA5}">
                      <a16:colId xmlns:a16="http://schemas.microsoft.com/office/drawing/2014/main" val="2178782984"/>
                    </a:ext>
                  </a:extLst>
                </a:gridCol>
                <a:gridCol w="585048">
                  <a:extLst>
                    <a:ext uri="{9D8B030D-6E8A-4147-A177-3AD203B41FA5}">
                      <a16:colId xmlns:a16="http://schemas.microsoft.com/office/drawing/2014/main" val="300635064"/>
                    </a:ext>
                  </a:extLst>
                </a:gridCol>
              </a:tblGrid>
              <a:tr h="528915">
                <a:tc>
                  <a:txBody>
                    <a:bodyPr/>
                    <a:lstStyle/>
                    <a:p>
                      <a:pPr algn="ctr"/>
                      <a:r>
                        <a:rPr kumimoji="1" lang="ja-JP" altLang="en-US" sz="900" dirty="0">
                          <a:latin typeface="+mn-ea"/>
                          <a:ea typeface="+mn-ea"/>
                        </a:rPr>
                        <a:t>評価指標</a:t>
                      </a:r>
                    </a:p>
                  </a:txBody>
                  <a:tcPr marL="89726" marR="89726" marT="44863" marB="44863" anchor="ctr"/>
                </a:tc>
                <a:tc>
                  <a:txBody>
                    <a:bodyPr/>
                    <a:lstStyle/>
                    <a:p>
                      <a:pPr algn="ctr"/>
                      <a:r>
                        <a:rPr kumimoji="1" lang="ja-JP" altLang="en-US" sz="900" dirty="0">
                          <a:latin typeface="+mn-ea"/>
                          <a:ea typeface="+mn-ea"/>
                        </a:rPr>
                        <a:t>得点</a:t>
                      </a:r>
                    </a:p>
                  </a:txBody>
                  <a:tcPr marL="89726" marR="89726" marT="44863" marB="44863" anchor="ctr"/>
                </a:tc>
                <a:tc>
                  <a:txBody>
                    <a:bodyPr/>
                    <a:lstStyle/>
                    <a:p>
                      <a:pPr algn="ctr"/>
                      <a:r>
                        <a:rPr kumimoji="1" lang="ja-JP" altLang="en-US" sz="900" dirty="0">
                          <a:latin typeface="+mn-ea"/>
                          <a:ea typeface="+mn-ea"/>
                        </a:rPr>
                        <a:t>平均</a:t>
                      </a:r>
                    </a:p>
                  </a:txBody>
                  <a:tcPr marL="89726" marR="89726" marT="44863" marB="44863" anchor="ctr"/>
                </a:tc>
                <a:extLst>
                  <a:ext uri="{0D108BD9-81ED-4DB2-BD59-A6C34878D82A}">
                    <a16:rowId xmlns:a16="http://schemas.microsoft.com/office/drawing/2014/main" val="2535473127"/>
                  </a:ext>
                </a:extLst>
              </a:tr>
              <a:tr h="256268">
                <a:tc>
                  <a:txBody>
                    <a:bodyPr/>
                    <a:lstStyle/>
                    <a:p>
                      <a:pPr marL="0" marR="0" lvl="0" indent="0" algn="l" defTabSz="917509" rtl="0" eaLnBrk="1" fontAlgn="auto" latinLnBrk="0" hangingPunct="1">
                        <a:lnSpc>
                          <a:spcPct val="100000"/>
                        </a:lnSpc>
                        <a:spcBef>
                          <a:spcPts val="0"/>
                        </a:spcBef>
                        <a:spcAft>
                          <a:spcPts val="0"/>
                        </a:spcAft>
                        <a:buClrTx/>
                        <a:buSzTx/>
                        <a:buFontTx/>
                        <a:buNone/>
                        <a:tabLst/>
                        <a:defRPr/>
                      </a:pPr>
                      <a:r>
                        <a:rPr lang="ja-JP" altLang="en-US" sz="900" dirty="0"/>
                        <a:t>（１）～（８）までの指標で評価されたもの以外の（１）～（８）各分野における取組を行っているか。</a:t>
                      </a:r>
                    </a:p>
                  </a:txBody>
                  <a:tcPr marL="89726" marR="89726" marT="44863" marB="44863" anchor="ctr"/>
                </a:tc>
                <a:tc>
                  <a:txBody>
                    <a:bodyPr/>
                    <a:lstStyle/>
                    <a:p>
                      <a:pPr algn="ctr"/>
                      <a:r>
                        <a:rPr kumimoji="1" lang="en-US" altLang="ja-JP" sz="900" dirty="0">
                          <a:latin typeface="+mj-ea"/>
                          <a:ea typeface="+mj-ea"/>
                        </a:rPr>
                        <a:t>30</a:t>
                      </a:r>
                      <a:endParaRPr kumimoji="1" lang="ja-JP" altLang="en-US" sz="900" dirty="0">
                        <a:latin typeface="+mj-ea"/>
                        <a:ea typeface="+mj-ea"/>
                      </a:endParaRPr>
                    </a:p>
                  </a:txBody>
                  <a:tcPr marL="89726" marR="89726" marT="44863" marB="44863" anchor="ctr"/>
                </a:tc>
                <a:tc>
                  <a:txBody>
                    <a:bodyPr/>
                    <a:lstStyle/>
                    <a:p>
                      <a:pPr algn="ctr"/>
                      <a:r>
                        <a:rPr kumimoji="1" lang="en-US" altLang="ja-JP" sz="900" dirty="0">
                          <a:latin typeface="+mn-ea"/>
                          <a:ea typeface="+mn-ea"/>
                        </a:rPr>
                        <a:t>21.9</a:t>
                      </a:r>
                      <a:endParaRPr kumimoji="1" lang="ja-JP" altLang="en-US" sz="900" dirty="0">
                        <a:latin typeface="+mn-ea"/>
                        <a:ea typeface="+mn-ea"/>
                      </a:endParaRPr>
                    </a:p>
                  </a:txBody>
                  <a:tcPr marL="89726" marR="89726" marT="44863" marB="44863" anchor="ctr"/>
                </a:tc>
                <a:extLst>
                  <a:ext uri="{0D108BD9-81ED-4DB2-BD59-A6C34878D82A}">
                    <a16:rowId xmlns:a16="http://schemas.microsoft.com/office/drawing/2014/main" val="933404504"/>
                  </a:ext>
                </a:extLst>
              </a:tr>
            </a:tbl>
          </a:graphicData>
        </a:graphic>
      </p:graphicFrame>
      <p:graphicFrame>
        <p:nvGraphicFramePr>
          <p:cNvPr id="6" name="グラフ 5">
            <a:extLst>
              <a:ext uri="{FF2B5EF4-FFF2-40B4-BE49-F238E27FC236}">
                <a16:creationId xmlns:a16="http://schemas.microsoft.com/office/drawing/2014/main" id="{B4B28A63-22B4-48B9-B637-0FA821D0BB5A}"/>
              </a:ext>
            </a:extLst>
          </p:cNvPr>
          <p:cNvGraphicFramePr>
            <a:graphicFrameLocks/>
          </p:cNvGraphicFramePr>
          <p:nvPr>
            <p:extLst>
              <p:ext uri="{D42A27DB-BD31-4B8C-83A1-F6EECF244321}">
                <p14:modId xmlns:p14="http://schemas.microsoft.com/office/powerpoint/2010/main" val="423560515"/>
              </p:ext>
            </p:extLst>
          </p:nvPr>
        </p:nvGraphicFramePr>
        <p:xfrm>
          <a:off x="0" y="1722060"/>
          <a:ext cx="9729685" cy="4712008"/>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47248915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 name="正方形/長方形 27"/>
          <p:cNvSpPr/>
          <p:nvPr/>
        </p:nvSpPr>
        <p:spPr>
          <a:xfrm>
            <a:off x="-1" y="119181"/>
            <a:ext cx="9720263" cy="355567"/>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lIns="89679" tIns="44840" rIns="89679" bIns="44840" anchor="ctr"/>
          <a:lstStyle/>
          <a:p>
            <a:pPr marL="0" marR="0" lvl="0" indent="0" algn="ctr" defTabSz="932580" rtl="0" eaLnBrk="1" fontAlgn="auto" latinLnBrk="0" hangingPunct="1">
              <a:lnSpc>
                <a:spcPct val="100000"/>
              </a:lnSpc>
              <a:spcBef>
                <a:spcPts val="0"/>
              </a:spcBef>
              <a:spcAft>
                <a:spcPts val="0"/>
              </a:spcAft>
              <a:buClrTx/>
              <a:buSzTx/>
              <a:buFontTx/>
              <a:buNone/>
              <a:tabLst/>
              <a:defRPr/>
            </a:pPr>
            <a:r>
              <a:rPr kumimoji="1" lang="en-US" altLang="ja-JP" sz="16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rPr>
              <a:t>2020</a:t>
            </a:r>
            <a:r>
              <a:rPr kumimoji="1" lang="ja-JP" altLang="en-US" sz="16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rPr>
              <a:t>年度（都道府県分） 　　</a:t>
            </a:r>
            <a:r>
              <a:rPr kumimoji="1" lang="en-US" altLang="ja-JP" sz="16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rPr>
              <a:t>Ⅲ</a:t>
            </a:r>
            <a:r>
              <a:rPr kumimoji="1" lang="ja-JP" altLang="en-US" sz="16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rPr>
              <a:t>　管内の市町村における評価指標の達成状況による評価＜全体＞</a:t>
            </a:r>
          </a:p>
        </p:txBody>
      </p:sp>
      <p:sp>
        <p:nvSpPr>
          <p:cNvPr id="27" name="スライド番号プレースホルダー 3">
            <a:extLst>
              <a:ext uri="{FF2B5EF4-FFF2-40B4-BE49-F238E27FC236}">
                <a16:creationId xmlns:a16="http://schemas.microsoft.com/office/drawing/2014/main" id="{8537117C-0A37-4387-89BE-51510082BF6F}"/>
              </a:ext>
            </a:extLst>
          </p:cNvPr>
          <p:cNvSpPr>
            <a:spLocks noGrp="1"/>
          </p:cNvSpPr>
          <p:nvPr>
            <p:ph type="sldNum" sz="quarter" idx="12"/>
          </p:nvPr>
        </p:nvSpPr>
        <p:spPr>
          <a:xfrm>
            <a:off x="7387982" y="6680869"/>
            <a:ext cx="2268061" cy="358279"/>
          </a:xfrm>
        </p:spPr>
        <p:txBody>
          <a:bodyPr/>
          <a:lstStyle/>
          <a:p>
            <a:pPr marL="0" marR="0" lvl="0" indent="0" algn="r" defTabSz="932580" rtl="0" eaLnBrk="1" fontAlgn="auto" latinLnBrk="0" hangingPunct="1">
              <a:lnSpc>
                <a:spcPct val="100000"/>
              </a:lnSpc>
              <a:spcBef>
                <a:spcPts val="0"/>
              </a:spcBef>
              <a:spcAft>
                <a:spcPts val="0"/>
              </a:spcAft>
              <a:buClrTx/>
              <a:buSzTx/>
              <a:buFontTx/>
              <a:buNone/>
              <a:tabLst/>
              <a:defRPr/>
            </a:pPr>
            <a:r>
              <a:rPr kumimoji="1" lang="en-US" altLang="ja-JP" sz="1200" b="0" i="0" u="none" strike="noStrike" kern="1200" cap="none" spc="0" normalizeH="0" baseline="0" noProof="0" dirty="0" smtClean="0">
                <a:ln>
                  <a:noFill/>
                </a:ln>
                <a:solidFill>
                  <a:prstClr val="black">
                    <a:tint val="75000"/>
                  </a:prstClr>
                </a:solidFill>
                <a:effectLst/>
                <a:uLnTx/>
                <a:uFillTx/>
                <a:latin typeface="ＭＳ Ｐゴシック" panose="020B0600070205080204" pitchFamily="50" charset="-128"/>
                <a:ea typeface="ＭＳ Ｐゴシック" panose="020B0600070205080204" pitchFamily="50" charset="-128"/>
                <a:cs typeface="+mn-cs"/>
              </a:rPr>
              <a:t>26</a:t>
            </a:r>
            <a:endParaRPr kumimoji="1" lang="ja-JP" altLang="en-US" sz="1200" b="0" i="0" u="none" strike="noStrike" kern="1200" cap="none" spc="0" normalizeH="0" baseline="0" noProof="0" dirty="0">
              <a:ln>
                <a:noFill/>
              </a:ln>
              <a:solidFill>
                <a:prstClr val="black">
                  <a:tint val="75000"/>
                </a:prstClr>
              </a:solidFill>
              <a:effectLst/>
              <a:uLnTx/>
              <a:uFillTx/>
              <a:latin typeface="ＭＳ Ｐゴシック" panose="020B0600070205080204" pitchFamily="50" charset="-128"/>
              <a:ea typeface="ＭＳ Ｐゴシック" panose="020B0600070205080204" pitchFamily="50" charset="-128"/>
              <a:cs typeface="+mn-cs"/>
            </a:endParaRPr>
          </a:p>
        </p:txBody>
      </p:sp>
      <p:graphicFrame>
        <p:nvGraphicFramePr>
          <p:cNvPr id="8" name="表 7"/>
          <p:cNvGraphicFramePr>
            <a:graphicFrameLocks noGrp="1"/>
          </p:cNvGraphicFramePr>
          <p:nvPr>
            <p:extLst/>
          </p:nvPr>
        </p:nvGraphicFramePr>
        <p:xfrm>
          <a:off x="22431" y="496882"/>
          <a:ext cx="9634092" cy="3397960"/>
        </p:xfrm>
        <a:graphic>
          <a:graphicData uri="http://schemas.openxmlformats.org/drawingml/2006/table">
            <a:tbl>
              <a:tblPr firstRow="1" bandRow="1">
                <a:tableStyleId>{5C22544A-7EE6-4342-B048-85BDC9FD1C3A}</a:tableStyleId>
              </a:tblPr>
              <a:tblGrid>
                <a:gridCol w="204852">
                  <a:extLst>
                    <a:ext uri="{9D8B030D-6E8A-4147-A177-3AD203B41FA5}">
                      <a16:colId xmlns:a16="http://schemas.microsoft.com/office/drawing/2014/main" val="897722632"/>
                    </a:ext>
                  </a:extLst>
                </a:gridCol>
                <a:gridCol w="3714773">
                  <a:extLst>
                    <a:ext uri="{9D8B030D-6E8A-4147-A177-3AD203B41FA5}">
                      <a16:colId xmlns:a16="http://schemas.microsoft.com/office/drawing/2014/main" val="1624404869"/>
                    </a:ext>
                  </a:extLst>
                </a:gridCol>
                <a:gridCol w="423947">
                  <a:extLst>
                    <a:ext uri="{9D8B030D-6E8A-4147-A177-3AD203B41FA5}">
                      <a16:colId xmlns:a16="http://schemas.microsoft.com/office/drawing/2014/main" val="739993648"/>
                    </a:ext>
                  </a:extLst>
                </a:gridCol>
                <a:gridCol w="494605">
                  <a:extLst>
                    <a:ext uri="{9D8B030D-6E8A-4147-A177-3AD203B41FA5}">
                      <a16:colId xmlns:a16="http://schemas.microsoft.com/office/drawing/2014/main" val="300635064"/>
                    </a:ext>
                  </a:extLst>
                </a:gridCol>
                <a:gridCol w="211974">
                  <a:extLst>
                    <a:ext uri="{9D8B030D-6E8A-4147-A177-3AD203B41FA5}">
                      <a16:colId xmlns:a16="http://schemas.microsoft.com/office/drawing/2014/main" val="2396092149"/>
                    </a:ext>
                  </a:extLst>
                </a:gridCol>
                <a:gridCol w="3744866">
                  <a:extLst>
                    <a:ext uri="{9D8B030D-6E8A-4147-A177-3AD203B41FA5}">
                      <a16:colId xmlns:a16="http://schemas.microsoft.com/office/drawing/2014/main" val="2346506230"/>
                    </a:ext>
                  </a:extLst>
                </a:gridCol>
                <a:gridCol w="404055">
                  <a:extLst>
                    <a:ext uri="{9D8B030D-6E8A-4147-A177-3AD203B41FA5}">
                      <a16:colId xmlns:a16="http://schemas.microsoft.com/office/drawing/2014/main" val="416138721"/>
                    </a:ext>
                  </a:extLst>
                </a:gridCol>
                <a:gridCol w="435020">
                  <a:extLst>
                    <a:ext uri="{9D8B030D-6E8A-4147-A177-3AD203B41FA5}">
                      <a16:colId xmlns:a16="http://schemas.microsoft.com/office/drawing/2014/main" val="1508527750"/>
                    </a:ext>
                  </a:extLst>
                </a:gridCol>
              </a:tblGrid>
              <a:tr h="224314">
                <a:tc>
                  <a:txBody>
                    <a:bodyPr/>
                    <a:lstStyle/>
                    <a:p>
                      <a:pPr algn="ctr"/>
                      <a:endParaRPr kumimoji="1" lang="ja-JP" altLang="en-US" sz="900" dirty="0">
                        <a:latin typeface="+mn-ea"/>
                        <a:ea typeface="+mn-ea"/>
                      </a:endParaRPr>
                    </a:p>
                  </a:txBody>
                  <a:tcPr marL="89726" marR="89726" marT="44863" marB="44863" anchor="ctr"/>
                </a:tc>
                <a:tc>
                  <a:txBody>
                    <a:bodyPr/>
                    <a:lstStyle/>
                    <a:p>
                      <a:pPr algn="ctr"/>
                      <a:r>
                        <a:rPr kumimoji="1" lang="ja-JP" altLang="en-US" sz="900" dirty="0">
                          <a:latin typeface="+mn-ea"/>
                          <a:ea typeface="+mn-ea"/>
                        </a:rPr>
                        <a:t>評価指標</a:t>
                      </a:r>
                    </a:p>
                  </a:txBody>
                  <a:tcPr marL="89726" marR="89726" marT="44863" marB="44863" anchor="ctr"/>
                </a:tc>
                <a:tc>
                  <a:txBody>
                    <a:bodyPr/>
                    <a:lstStyle/>
                    <a:p>
                      <a:pPr algn="ctr"/>
                      <a:r>
                        <a:rPr kumimoji="1" lang="ja-JP" altLang="en-US" sz="900" dirty="0">
                          <a:latin typeface="+mn-ea"/>
                          <a:ea typeface="+mn-ea"/>
                        </a:rPr>
                        <a:t>得点</a:t>
                      </a:r>
                    </a:p>
                  </a:txBody>
                  <a:tcPr marL="89726" marR="89726" marT="44863" marB="44863" anchor="ctr"/>
                </a:tc>
                <a:tc>
                  <a:txBody>
                    <a:bodyPr/>
                    <a:lstStyle/>
                    <a:p>
                      <a:pPr algn="ctr"/>
                      <a:r>
                        <a:rPr kumimoji="1" lang="ja-JP" altLang="en-US" sz="900" dirty="0">
                          <a:latin typeface="+mn-ea"/>
                          <a:ea typeface="+mn-ea"/>
                        </a:rPr>
                        <a:t>平均</a:t>
                      </a:r>
                    </a:p>
                  </a:txBody>
                  <a:tcPr marL="89726" marR="89726" marT="44863" marB="44863" anchor="ctr"/>
                </a:tc>
                <a:tc>
                  <a:txBody>
                    <a:bodyPr/>
                    <a:lstStyle/>
                    <a:p>
                      <a:pPr algn="ctr"/>
                      <a:endParaRPr kumimoji="1" lang="ja-JP" altLang="en-US" sz="900" dirty="0">
                        <a:latin typeface="+mn-ea"/>
                        <a:ea typeface="+mn-ea"/>
                      </a:endParaRPr>
                    </a:p>
                  </a:txBody>
                  <a:tcPr marL="89726" marR="89726" marT="44863" marB="44863" anchor="ctr"/>
                </a:tc>
                <a:tc>
                  <a:txBody>
                    <a:bodyPr/>
                    <a:lstStyle/>
                    <a:p>
                      <a:pPr algn="ctr"/>
                      <a:r>
                        <a:rPr kumimoji="1" lang="ja-JP" altLang="en-US" sz="900" dirty="0">
                          <a:latin typeface="+mn-ea"/>
                          <a:ea typeface="+mn-ea"/>
                        </a:rPr>
                        <a:t>評価指標</a:t>
                      </a:r>
                    </a:p>
                  </a:txBody>
                  <a:tcPr marL="89726" marR="89726" marT="44863" marB="44863" anchor="ctr"/>
                </a:tc>
                <a:tc>
                  <a:txBody>
                    <a:bodyPr/>
                    <a:lstStyle/>
                    <a:p>
                      <a:pPr algn="ctr"/>
                      <a:r>
                        <a:rPr kumimoji="1" lang="ja-JP" altLang="en-US" sz="900" dirty="0">
                          <a:latin typeface="+mn-ea"/>
                          <a:ea typeface="+mn-ea"/>
                        </a:rPr>
                        <a:t>得点</a:t>
                      </a:r>
                    </a:p>
                  </a:txBody>
                  <a:tcPr marL="89726" marR="89726" marT="44863" marB="44863" anchor="ctr"/>
                </a:tc>
                <a:tc>
                  <a:txBody>
                    <a:bodyPr/>
                    <a:lstStyle/>
                    <a:p>
                      <a:pPr algn="ctr"/>
                      <a:r>
                        <a:rPr kumimoji="1" lang="ja-JP" altLang="en-US" sz="900" dirty="0">
                          <a:latin typeface="+mn-ea"/>
                          <a:ea typeface="+mn-ea"/>
                        </a:rPr>
                        <a:t>平均</a:t>
                      </a:r>
                    </a:p>
                  </a:txBody>
                  <a:tcPr marL="89726" marR="89726" marT="44863" marB="44863" anchor="ctr"/>
                </a:tc>
                <a:extLst>
                  <a:ext uri="{0D108BD9-81ED-4DB2-BD59-A6C34878D82A}">
                    <a16:rowId xmlns:a16="http://schemas.microsoft.com/office/drawing/2014/main" val="2535473127"/>
                  </a:ext>
                </a:extLst>
              </a:tr>
              <a:tr h="358902">
                <a:tc>
                  <a:txBody>
                    <a:bodyPr/>
                    <a:lstStyle/>
                    <a:p>
                      <a:pPr algn="ctr"/>
                      <a:r>
                        <a:rPr kumimoji="1" lang="ja-JP" altLang="en-US" sz="900" dirty="0">
                          <a:latin typeface="+mn-ea"/>
                          <a:ea typeface="+mn-ea"/>
                        </a:rPr>
                        <a:t>①</a:t>
                      </a:r>
                    </a:p>
                  </a:txBody>
                  <a:tcPr marL="89726" marR="89726" marT="44863" marB="44863"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900" b="0" i="0" u="none" strike="noStrike" dirty="0">
                          <a:solidFill>
                            <a:schemeClr val="tx1"/>
                          </a:solidFill>
                          <a:effectLst/>
                          <a:latin typeface="+mn-ea"/>
                          <a:ea typeface="+mn-ea"/>
                        </a:rPr>
                        <a:t>都道府県における管内市町村の評価指標の達成状況の平均について、分野毎にどのような状況か。</a:t>
                      </a:r>
                      <a:endParaRPr lang="en-US" altLang="ja-JP" sz="900" b="0" i="0" u="none" strike="noStrike" dirty="0">
                        <a:solidFill>
                          <a:schemeClr val="tx1"/>
                        </a:solidFill>
                        <a:effectLst/>
                        <a:latin typeface="+mn-ea"/>
                        <a:ea typeface="+mn-ea"/>
                      </a:endParaRPr>
                    </a:p>
                  </a:txBody>
                  <a:tcPr marL="89726" marR="89726" marT="44863" marB="44863" anchor="ctr"/>
                </a:tc>
                <a:tc>
                  <a:txBody>
                    <a:bodyPr/>
                    <a:lstStyle/>
                    <a:p>
                      <a:pPr algn="ctr"/>
                      <a:r>
                        <a:rPr kumimoji="1" lang="en-US" altLang="ja-JP" sz="900" dirty="0">
                          <a:latin typeface="+mn-ea"/>
                          <a:ea typeface="+mn-ea"/>
                        </a:rPr>
                        <a:t>80</a:t>
                      </a:r>
                      <a:endParaRPr kumimoji="1" lang="ja-JP" altLang="en-US" sz="900" dirty="0">
                        <a:latin typeface="+mn-ea"/>
                        <a:ea typeface="+mn-ea"/>
                      </a:endParaRPr>
                    </a:p>
                  </a:txBody>
                  <a:tcPr marL="89726" marR="89726" marT="44863" marB="44863" anchor="ctr"/>
                </a:tc>
                <a:tc>
                  <a:txBody>
                    <a:bodyPr/>
                    <a:lstStyle/>
                    <a:p>
                      <a:pPr algn="ctr"/>
                      <a:r>
                        <a:rPr kumimoji="1" lang="en-US" altLang="ja-JP" sz="900" dirty="0">
                          <a:latin typeface="+mn-ea"/>
                          <a:ea typeface="+mn-ea"/>
                        </a:rPr>
                        <a:t>39.1</a:t>
                      </a:r>
                      <a:endParaRPr kumimoji="1" lang="ja-JP" altLang="en-US" sz="900" dirty="0">
                        <a:latin typeface="+mn-ea"/>
                        <a:ea typeface="+mn-ea"/>
                      </a:endParaRPr>
                    </a:p>
                  </a:txBody>
                  <a:tcPr marL="89726" marR="89726" marT="44863" marB="44863" anchor="ctr"/>
                </a:tc>
                <a:tc>
                  <a:txBody>
                    <a:bodyPr/>
                    <a:lstStyle/>
                    <a:p>
                      <a:pPr algn="ctr"/>
                      <a:r>
                        <a:rPr kumimoji="1" lang="ja-JP" altLang="en-US" sz="900" dirty="0">
                          <a:latin typeface="+mn-ea"/>
                          <a:ea typeface="+mn-ea"/>
                        </a:rPr>
                        <a:t>⑩</a:t>
                      </a:r>
                    </a:p>
                  </a:txBody>
                  <a:tcPr marL="89726" marR="89726" marT="44863" marB="44863"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900" dirty="0">
                          <a:latin typeface="+mn-ea"/>
                          <a:ea typeface="+mn-ea"/>
                        </a:rPr>
                        <a:t>月１回以上の通いの場への参加率が全国上位の保険者の割合</a:t>
                      </a:r>
                    </a:p>
                  </a:txBody>
                  <a:tcPr marL="89726" marR="89726" marT="44863" marB="44863" anchor="ctr"/>
                </a:tc>
                <a:tc>
                  <a:txBody>
                    <a:bodyPr/>
                    <a:lstStyle/>
                    <a:p>
                      <a:pPr algn="ctr"/>
                      <a:r>
                        <a:rPr kumimoji="1" lang="en-US" altLang="ja-JP" sz="900" dirty="0">
                          <a:latin typeface="+mn-ea"/>
                          <a:ea typeface="+mn-ea"/>
                        </a:rPr>
                        <a:t>30</a:t>
                      </a:r>
                    </a:p>
                  </a:txBody>
                  <a:tcPr marL="89726" marR="89726" marT="44863" marB="44863" anchor="ctr"/>
                </a:tc>
                <a:tc>
                  <a:txBody>
                    <a:bodyPr/>
                    <a:lstStyle/>
                    <a:p>
                      <a:pPr algn="ctr"/>
                      <a:r>
                        <a:rPr kumimoji="1" lang="en-US" altLang="ja-JP" sz="900" dirty="0">
                          <a:latin typeface="+mn-ea"/>
                          <a:ea typeface="+mn-ea"/>
                        </a:rPr>
                        <a:t>14.8</a:t>
                      </a:r>
                      <a:endParaRPr kumimoji="1" lang="ja-JP" altLang="en-US" sz="900" dirty="0">
                        <a:latin typeface="+mn-ea"/>
                        <a:ea typeface="+mn-ea"/>
                      </a:endParaRPr>
                    </a:p>
                  </a:txBody>
                  <a:tcPr marL="89726" marR="89726" marT="44863" marB="44863" anchor="ctr"/>
                </a:tc>
                <a:extLst>
                  <a:ext uri="{0D108BD9-81ED-4DB2-BD59-A6C34878D82A}">
                    <a16:rowId xmlns:a16="http://schemas.microsoft.com/office/drawing/2014/main" val="399234344"/>
                  </a:ext>
                </a:extLst>
              </a:tr>
              <a:tr h="258706">
                <a:tc>
                  <a:txBody>
                    <a:bodyPr/>
                    <a:lstStyle/>
                    <a:p>
                      <a:pPr algn="ctr"/>
                      <a:r>
                        <a:rPr kumimoji="1" lang="ja-JP" altLang="en-US" sz="900" dirty="0">
                          <a:latin typeface="+mn-ea"/>
                          <a:ea typeface="+mn-ea"/>
                        </a:rPr>
                        <a:t>②</a:t>
                      </a:r>
                    </a:p>
                  </a:txBody>
                  <a:tcPr marL="89726" marR="89726" marT="44863" marB="44863"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900" dirty="0">
                          <a:solidFill>
                            <a:schemeClr val="tx1"/>
                          </a:solidFill>
                          <a:latin typeface="+mn-ea"/>
                          <a:ea typeface="+mn-ea"/>
                        </a:rPr>
                        <a:t>都道府県における管内市町村の得点が著しく低い市町村があるか。</a:t>
                      </a:r>
                      <a:endParaRPr lang="en-US" altLang="ja-JP" sz="900" dirty="0">
                        <a:solidFill>
                          <a:schemeClr val="tx1"/>
                        </a:solidFill>
                        <a:latin typeface="+mn-ea"/>
                        <a:ea typeface="+mn-ea"/>
                      </a:endParaRPr>
                    </a:p>
                  </a:txBody>
                  <a:tcPr marL="89726" marR="89726" marT="44863" marB="44863" anchor="ctr"/>
                </a:tc>
                <a:tc>
                  <a:txBody>
                    <a:bodyPr/>
                    <a:lstStyle/>
                    <a:p>
                      <a:pPr algn="ctr"/>
                      <a:r>
                        <a:rPr kumimoji="1" lang="ja-JP" altLang="en-US" sz="900" dirty="0">
                          <a:latin typeface="+mn-ea"/>
                          <a:ea typeface="+mn-ea"/>
                        </a:rPr>
                        <a:t>▲</a:t>
                      </a:r>
                      <a:r>
                        <a:rPr kumimoji="1" lang="en-US" altLang="ja-JP" sz="900" dirty="0">
                          <a:latin typeface="+mn-ea"/>
                          <a:ea typeface="+mn-ea"/>
                        </a:rPr>
                        <a:t>10</a:t>
                      </a:r>
                      <a:endParaRPr kumimoji="1" lang="ja-JP" altLang="en-US" sz="900" dirty="0">
                        <a:latin typeface="+mn-ea"/>
                        <a:ea typeface="+mn-ea"/>
                      </a:endParaRPr>
                    </a:p>
                  </a:txBody>
                  <a:tcPr marL="89726" marR="89726" marT="44863" marB="44863" anchor="ctr"/>
                </a:tc>
                <a:tc>
                  <a:txBody>
                    <a:bodyPr/>
                    <a:lstStyle/>
                    <a:p>
                      <a:pPr algn="ctr"/>
                      <a:r>
                        <a:rPr kumimoji="1" lang="ja-JP" altLang="en-US" sz="900" dirty="0">
                          <a:latin typeface="+mn-ea"/>
                          <a:ea typeface="+mn-ea"/>
                        </a:rPr>
                        <a:t>▲</a:t>
                      </a:r>
                      <a:r>
                        <a:rPr kumimoji="1" lang="en-US" altLang="ja-JP" sz="900" dirty="0">
                          <a:latin typeface="+mn-ea"/>
                          <a:ea typeface="+mn-ea"/>
                        </a:rPr>
                        <a:t>0.9</a:t>
                      </a:r>
                    </a:p>
                  </a:txBody>
                  <a:tcPr marL="89726" marR="89726" marT="44863" marB="44863" anchor="ctr"/>
                </a:tc>
                <a:tc>
                  <a:txBody>
                    <a:bodyPr/>
                    <a:lstStyle/>
                    <a:p>
                      <a:pPr algn="ctr"/>
                      <a:r>
                        <a:rPr kumimoji="1" lang="ja-JP" altLang="en-US" sz="900" dirty="0">
                          <a:latin typeface="+mn-ea"/>
                          <a:ea typeface="+mn-ea"/>
                        </a:rPr>
                        <a:t>⑪</a:t>
                      </a:r>
                    </a:p>
                  </a:txBody>
                  <a:tcPr marL="89726" marR="89726" marT="44863" marB="44863"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900" b="0" i="0" u="none" strike="noStrike" kern="1200" cap="none" spc="0" normalizeH="0" baseline="0" noProof="0" dirty="0">
                          <a:ln>
                            <a:noFill/>
                          </a:ln>
                          <a:solidFill>
                            <a:prstClr val="black"/>
                          </a:solidFill>
                          <a:effectLst/>
                          <a:uLnTx/>
                          <a:uFillTx/>
                          <a:latin typeface="+mn-ea"/>
                          <a:ea typeface="+mn-ea"/>
                          <a:cs typeface="+mn-cs"/>
                        </a:rPr>
                        <a:t>月１回以上の通いの場への参加率の変化率が全国上位の保険者の割合</a:t>
                      </a:r>
                    </a:p>
                  </a:txBody>
                  <a:tcPr marL="89726" marR="89726" marT="44863" marB="44863" anchor="ctr"/>
                </a:tc>
                <a:tc>
                  <a:txBody>
                    <a:bodyPr/>
                    <a:lstStyle/>
                    <a:p>
                      <a:pPr algn="ctr"/>
                      <a:r>
                        <a:rPr kumimoji="1" lang="en-US" altLang="ja-JP" sz="900" dirty="0">
                          <a:latin typeface="+mn-ea"/>
                          <a:ea typeface="+mn-ea"/>
                        </a:rPr>
                        <a:t>30</a:t>
                      </a:r>
                      <a:endParaRPr kumimoji="1" lang="ja-JP" altLang="en-US" sz="900" dirty="0">
                        <a:latin typeface="+mn-ea"/>
                        <a:ea typeface="+mn-ea"/>
                      </a:endParaRPr>
                    </a:p>
                  </a:txBody>
                  <a:tcPr marL="89726" marR="89726" marT="44863" marB="44863" anchor="ctr"/>
                </a:tc>
                <a:tc>
                  <a:txBody>
                    <a:bodyPr/>
                    <a:lstStyle/>
                    <a:p>
                      <a:pPr algn="ctr"/>
                      <a:r>
                        <a:rPr kumimoji="1" lang="en-US" altLang="ja-JP" sz="900" dirty="0">
                          <a:latin typeface="+mn-ea"/>
                          <a:ea typeface="+mn-ea"/>
                        </a:rPr>
                        <a:t>14.7</a:t>
                      </a:r>
                      <a:endParaRPr kumimoji="1" lang="ja-JP" altLang="en-US" sz="900" dirty="0">
                        <a:latin typeface="+mn-ea"/>
                        <a:ea typeface="+mn-ea"/>
                      </a:endParaRPr>
                    </a:p>
                  </a:txBody>
                  <a:tcPr marL="89726" marR="89726" marT="44863" marB="44863" anchor="ctr"/>
                </a:tc>
                <a:extLst>
                  <a:ext uri="{0D108BD9-81ED-4DB2-BD59-A6C34878D82A}">
                    <a16:rowId xmlns:a16="http://schemas.microsoft.com/office/drawing/2014/main" val="4219815525"/>
                  </a:ext>
                </a:extLst>
              </a:tr>
              <a:tr h="358902">
                <a:tc>
                  <a:txBody>
                    <a:bodyPr/>
                    <a:lstStyle/>
                    <a:p>
                      <a:pPr algn="ctr"/>
                      <a:r>
                        <a:rPr kumimoji="1" lang="ja-JP" altLang="en-US" sz="900" dirty="0">
                          <a:latin typeface="+mn-ea"/>
                          <a:ea typeface="+mn-ea"/>
                        </a:rPr>
                        <a:t>③</a:t>
                      </a:r>
                    </a:p>
                  </a:txBody>
                  <a:tcPr marL="89726" marR="89726" marT="44863" marB="44863"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900" dirty="0">
                          <a:latin typeface="+mn-ea"/>
                          <a:ea typeface="+mn-ea"/>
                        </a:rPr>
                        <a:t>軽度</a:t>
                      </a:r>
                      <a:r>
                        <a:rPr lang="en-US" altLang="ja-JP" sz="900" dirty="0">
                          <a:latin typeface="+mn-ea"/>
                          <a:ea typeface="+mn-ea"/>
                        </a:rPr>
                        <a:t>【</a:t>
                      </a:r>
                      <a:r>
                        <a:rPr lang="ja-JP" altLang="en-US" sz="900" dirty="0">
                          <a:latin typeface="+mn-ea"/>
                          <a:ea typeface="+mn-ea"/>
                        </a:rPr>
                        <a:t>要介護１・２</a:t>
                      </a:r>
                      <a:r>
                        <a:rPr lang="en-US" altLang="ja-JP" sz="900" dirty="0">
                          <a:latin typeface="+mn-ea"/>
                          <a:ea typeface="+mn-ea"/>
                        </a:rPr>
                        <a:t>】</a:t>
                      </a:r>
                      <a:r>
                        <a:rPr lang="ja-JP" altLang="en-US" sz="900" dirty="0">
                          <a:latin typeface="+mn-ea"/>
                          <a:ea typeface="+mn-ea"/>
                        </a:rPr>
                        <a:t>管内市町村における一定期間における、要介護認定者の要介護認定等基準時間の変化率の状況はどのようになっているか。</a:t>
                      </a:r>
                    </a:p>
                  </a:txBody>
                  <a:tcPr marL="89726" marR="89726" marT="44863" marB="44863" anchor="ctr"/>
                </a:tc>
                <a:tc>
                  <a:txBody>
                    <a:bodyPr/>
                    <a:lstStyle/>
                    <a:p>
                      <a:pPr algn="ctr"/>
                      <a:r>
                        <a:rPr kumimoji="1" lang="en-US" altLang="ja-JP" sz="900" dirty="0">
                          <a:latin typeface="+mn-ea"/>
                          <a:ea typeface="+mn-ea"/>
                        </a:rPr>
                        <a:t>40</a:t>
                      </a:r>
                      <a:endParaRPr kumimoji="1" lang="ja-JP" altLang="en-US" sz="900" dirty="0">
                        <a:latin typeface="+mn-ea"/>
                        <a:ea typeface="+mn-ea"/>
                      </a:endParaRPr>
                    </a:p>
                  </a:txBody>
                  <a:tcPr marL="89726" marR="89726" marT="44863" marB="44863" anchor="ctr"/>
                </a:tc>
                <a:tc>
                  <a:txBody>
                    <a:bodyPr/>
                    <a:lstStyle/>
                    <a:p>
                      <a:pPr algn="ctr"/>
                      <a:r>
                        <a:rPr kumimoji="1" lang="en-US" altLang="ja-JP" sz="900" dirty="0">
                          <a:latin typeface="+mn-ea"/>
                          <a:ea typeface="+mn-ea"/>
                        </a:rPr>
                        <a:t>22.6</a:t>
                      </a:r>
                      <a:endParaRPr kumimoji="1" lang="ja-JP" altLang="en-US" sz="900" dirty="0">
                        <a:latin typeface="+mn-ea"/>
                        <a:ea typeface="+mn-ea"/>
                      </a:endParaRPr>
                    </a:p>
                  </a:txBody>
                  <a:tcPr marL="89726" marR="89726" marT="44863" marB="44863" anchor="ctr"/>
                </a:tc>
                <a:tc>
                  <a:txBody>
                    <a:bodyPr/>
                    <a:lstStyle/>
                    <a:p>
                      <a:pPr algn="ctr"/>
                      <a:r>
                        <a:rPr kumimoji="1" lang="ja-JP" altLang="en-US" sz="900" dirty="0">
                          <a:latin typeface="+mn-ea"/>
                          <a:ea typeface="+mn-ea"/>
                        </a:rPr>
                        <a:t>⑫</a:t>
                      </a:r>
                      <a:endParaRPr kumimoji="1" lang="en-US" altLang="ja-JP" sz="900" dirty="0">
                        <a:latin typeface="+mn-ea"/>
                        <a:ea typeface="+mn-ea"/>
                      </a:endParaRPr>
                    </a:p>
                  </a:txBody>
                  <a:tcPr marL="89726" marR="89726" marT="44863" marB="44863"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900" b="0" i="0" u="none" strike="noStrike" dirty="0">
                          <a:solidFill>
                            <a:schemeClr val="tx1"/>
                          </a:solidFill>
                          <a:effectLst/>
                          <a:latin typeface="+mn-ea"/>
                          <a:ea typeface="+mn-ea"/>
                        </a:rPr>
                        <a:t>管内市町村の９割超において週１回以上の通いの場を実施</a:t>
                      </a:r>
                    </a:p>
                  </a:txBody>
                  <a:tcPr marL="89726" marR="89726" marT="44863" marB="44863" anchor="ctr"/>
                </a:tc>
                <a:tc>
                  <a:txBody>
                    <a:bodyPr/>
                    <a:lstStyle/>
                    <a:p>
                      <a:pPr algn="ctr"/>
                      <a:r>
                        <a:rPr kumimoji="1" lang="en-US" altLang="ja-JP" sz="900" dirty="0">
                          <a:latin typeface="+mn-ea"/>
                          <a:ea typeface="+mn-ea"/>
                        </a:rPr>
                        <a:t>40</a:t>
                      </a:r>
                      <a:endParaRPr kumimoji="1" lang="ja-JP" altLang="en-US" sz="900" dirty="0">
                        <a:latin typeface="+mn-ea"/>
                        <a:ea typeface="+mn-ea"/>
                      </a:endParaRPr>
                    </a:p>
                  </a:txBody>
                  <a:tcPr marL="89726" marR="89726" marT="44863" marB="44863" anchor="ctr"/>
                </a:tc>
                <a:tc>
                  <a:txBody>
                    <a:bodyPr/>
                    <a:lstStyle/>
                    <a:p>
                      <a:pPr algn="ctr"/>
                      <a:r>
                        <a:rPr kumimoji="1" lang="en-US" altLang="ja-JP" sz="900" dirty="0">
                          <a:latin typeface="+mn-ea"/>
                          <a:ea typeface="+mn-ea"/>
                        </a:rPr>
                        <a:t>13.6</a:t>
                      </a:r>
                      <a:endParaRPr kumimoji="1" lang="ja-JP" altLang="en-US" sz="900" dirty="0">
                        <a:latin typeface="+mn-ea"/>
                        <a:ea typeface="+mn-ea"/>
                      </a:endParaRPr>
                    </a:p>
                  </a:txBody>
                  <a:tcPr marL="89726" marR="89726" marT="44863" marB="44863" anchor="ctr"/>
                </a:tc>
                <a:extLst>
                  <a:ext uri="{0D108BD9-81ED-4DB2-BD59-A6C34878D82A}">
                    <a16:rowId xmlns:a16="http://schemas.microsoft.com/office/drawing/2014/main" val="1201803747"/>
                  </a:ext>
                </a:extLst>
              </a:tr>
              <a:tr h="358902">
                <a:tc>
                  <a:txBody>
                    <a:bodyPr/>
                    <a:lstStyle/>
                    <a:p>
                      <a:pPr algn="ctr"/>
                      <a:r>
                        <a:rPr kumimoji="1" lang="ja-JP" altLang="en-US" sz="900">
                          <a:latin typeface="+mn-ea"/>
                          <a:ea typeface="+mn-ea"/>
                        </a:rPr>
                        <a:t>④</a:t>
                      </a:r>
                      <a:endParaRPr kumimoji="1" lang="ja-JP" altLang="en-US" sz="900" dirty="0">
                        <a:latin typeface="+mn-ea"/>
                        <a:ea typeface="+mn-ea"/>
                      </a:endParaRPr>
                    </a:p>
                  </a:txBody>
                  <a:tcPr marL="89726" marR="89726" marT="44863" marB="44863"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900" dirty="0">
                          <a:latin typeface="+mn-ea"/>
                          <a:ea typeface="+mn-ea"/>
                        </a:rPr>
                        <a:t>軽度</a:t>
                      </a:r>
                      <a:r>
                        <a:rPr lang="en-US" altLang="ja-JP" sz="900" dirty="0">
                          <a:latin typeface="+mn-ea"/>
                          <a:ea typeface="+mn-ea"/>
                        </a:rPr>
                        <a:t>【</a:t>
                      </a:r>
                      <a:r>
                        <a:rPr lang="ja-JP" altLang="en-US" sz="900" dirty="0">
                          <a:latin typeface="+mn-ea"/>
                          <a:ea typeface="+mn-ea"/>
                        </a:rPr>
                        <a:t>要介護１・２</a:t>
                      </a:r>
                      <a:r>
                        <a:rPr lang="en-US" altLang="ja-JP" sz="900" dirty="0">
                          <a:latin typeface="+mn-ea"/>
                          <a:ea typeface="+mn-ea"/>
                        </a:rPr>
                        <a:t>】</a:t>
                      </a:r>
                      <a:r>
                        <a:rPr lang="ja-JP" altLang="en-US" sz="900" dirty="0">
                          <a:latin typeface="+mn-ea"/>
                          <a:ea typeface="+mn-ea"/>
                        </a:rPr>
                        <a:t>管内市町村における一定期間における平均要介護度の変化率の状況はどのようになっているか。</a:t>
                      </a:r>
                    </a:p>
                  </a:txBody>
                  <a:tcPr marL="89726" marR="89726" marT="44863" marB="44863" anchor="ctr"/>
                </a:tc>
                <a:tc>
                  <a:txBody>
                    <a:bodyPr/>
                    <a:lstStyle/>
                    <a:p>
                      <a:pPr algn="ctr"/>
                      <a:r>
                        <a:rPr kumimoji="1" lang="en-US" altLang="ja-JP" sz="900" dirty="0">
                          <a:latin typeface="+mn-ea"/>
                          <a:ea typeface="+mn-ea"/>
                        </a:rPr>
                        <a:t>40</a:t>
                      </a:r>
                      <a:endParaRPr kumimoji="1" lang="ja-JP" altLang="en-US" sz="900" dirty="0">
                        <a:latin typeface="+mn-ea"/>
                        <a:ea typeface="+mn-ea"/>
                      </a:endParaRPr>
                    </a:p>
                  </a:txBody>
                  <a:tcPr marL="89726" marR="89726" marT="44863" marB="44863" anchor="ctr"/>
                </a:tc>
                <a:tc>
                  <a:txBody>
                    <a:bodyPr/>
                    <a:lstStyle/>
                    <a:p>
                      <a:pPr algn="ctr"/>
                      <a:r>
                        <a:rPr kumimoji="1" lang="en-US" altLang="ja-JP" sz="900" dirty="0">
                          <a:latin typeface="+mn-ea"/>
                          <a:ea typeface="+mn-ea"/>
                        </a:rPr>
                        <a:t>22.6</a:t>
                      </a:r>
                      <a:endParaRPr kumimoji="1" lang="ja-JP" altLang="en-US" sz="900" dirty="0">
                        <a:latin typeface="+mn-ea"/>
                        <a:ea typeface="+mn-ea"/>
                      </a:endParaRPr>
                    </a:p>
                  </a:txBody>
                  <a:tcPr marL="89726" marR="89726" marT="44863" marB="44863" anchor="ctr"/>
                </a:tc>
                <a:tc>
                  <a:txBody>
                    <a:bodyPr/>
                    <a:lstStyle/>
                    <a:p>
                      <a:pPr algn="ctr"/>
                      <a:r>
                        <a:rPr kumimoji="1" lang="ja-JP" altLang="en-US" sz="900" dirty="0">
                          <a:latin typeface="+mn-ea"/>
                          <a:ea typeface="+mn-ea"/>
                        </a:rPr>
                        <a:t>⑬</a:t>
                      </a:r>
                    </a:p>
                  </a:txBody>
                  <a:tcPr marL="89726" marR="89726" marT="44863" marB="44863"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900" b="0" i="0" u="none" strike="noStrike" dirty="0">
                          <a:solidFill>
                            <a:schemeClr val="tx1"/>
                          </a:solidFill>
                          <a:effectLst/>
                          <a:latin typeface="+mn-ea"/>
                          <a:ea typeface="+mn-ea"/>
                        </a:rPr>
                        <a:t>管内市町村の</a:t>
                      </a:r>
                      <a:r>
                        <a:rPr lang="en-US" altLang="ja-JP" sz="900" b="0" i="0" u="none" strike="noStrike" dirty="0">
                          <a:solidFill>
                            <a:schemeClr val="tx1"/>
                          </a:solidFill>
                          <a:effectLst/>
                          <a:latin typeface="+mn-ea"/>
                          <a:ea typeface="+mn-ea"/>
                        </a:rPr>
                        <a:t>0.1</a:t>
                      </a:r>
                      <a:r>
                        <a:rPr lang="ja-JP" altLang="en-US" sz="900" b="0" i="0" u="none" strike="noStrike" dirty="0">
                          <a:solidFill>
                            <a:schemeClr val="tx1"/>
                          </a:solidFill>
                          <a:effectLst/>
                          <a:latin typeface="+mn-ea"/>
                          <a:ea typeface="+mn-ea"/>
                        </a:rPr>
                        <a:t>割超において成果に応じて報酬を支払う成果連動型の委託を実施</a:t>
                      </a:r>
                    </a:p>
                  </a:txBody>
                  <a:tcPr marL="89726" marR="89726" marT="44863" marB="44863" anchor="ctr"/>
                </a:tc>
                <a:tc>
                  <a:txBody>
                    <a:bodyPr/>
                    <a:lstStyle/>
                    <a:p>
                      <a:pPr algn="ctr"/>
                      <a:r>
                        <a:rPr kumimoji="1" lang="en-US" altLang="ja-JP" sz="900" dirty="0">
                          <a:latin typeface="+mn-ea"/>
                          <a:ea typeface="+mn-ea"/>
                        </a:rPr>
                        <a:t>40</a:t>
                      </a:r>
                      <a:endParaRPr kumimoji="1" lang="ja-JP" altLang="en-US" sz="900" dirty="0">
                        <a:latin typeface="+mn-ea"/>
                        <a:ea typeface="+mn-ea"/>
                      </a:endParaRPr>
                    </a:p>
                  </a:txBody>
                  <a:tcPr marL="89726" marR="89726" marT="44863" marB="44863" anchor="ctr"/>
                </a:tc>
                <a:tc>
                  <a:txBody>
                    <a:bodyPr/>
                    <a:lstStyle/>
                    <a:p>
                      <a:pPr algn="ctr"/>
                      <a:r>
                        <a:rPr kumimoji="1" lang="en-US" altLang="ja-JP" sz="900" dirty="0">
                          <a:latin typeface="+mn-ea"/>
                          <a:ea typeface="+mn-ea"/>
                        </a:rPr>
                        <a:t>18.7</a:t>
                      </a:r>
                      <a:endParaRPr kumimoji="1" lang="ja-JP" altLang="en-US" sz="900" dirty="0">
                        <a:latin typeface="+mn-ea"/>
                        <a:ea typeface="+mn-ea"/>
                      </a:endParaRPr>
                    </a:p>
                  </a:txBody>
                  <a:tcPr marL="89726" marR="89726" marT="44863" marB="44863" anchor="ctr"/>
                </a:tc>
                <a:extLst>
                  <a:ext uri="{0D108BD9-81ED-4DB2-BD59-A6C34878D82A}">
                    <a16:rowId xmlns:a16="http://schemas.microsoft.com/office/drawing/2014/main" val="792410603"/>
                  </a:ext>
                </a:extLst>
              </a:tr>
              <a:tr h="493490">
                <a:tc>
                  <a:txBody>
                    <a:bodyPr/>
                    <a:lstStyle/>
                    <a:p>
                      <a:pPr algn="ctr"/>
                      <a:r>
                        <a:rPr kumimoji="1" lang="ja-JP" altLang="en-US" sz="900" dirty="0">
                          <a:latin typeface="+mn-ea"/>
                          <a:ea typeface="+mn-ea"/>
                        </a:rPr>
                        <a:t>⑤</a:t>
                      </a:r>
                    </a:p>
                  </a:txBody>
                  <a:tcPr marL="89726" marR="89726" marT="44863" marB="44863"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900" b="0" i="0" u="none" strike="noStrike" kern="1200" cap="none" spc="0" normalizeH="0" baseline="0" noProof="0" dirty="0">
                          <a:ln>
                            <a:noFill/>
                          </a:ln>
                          <a:solidFill>
                            <a:prstClr val="black"/>
                          </a:solidFill>
                          <a:effectLst/>
                          <a:uLnTx/>
                          <a:uFillTx/>
                          <a:latin typeface="+mn-ea"/>
                          <a:ea typeface="+mn-ea"/>
                          <a:cs typeface="+mn-cs"/>
                        </a:rPr>
                        <a:t>中重度</a:t>
                      </a:r>
                      <a:r>
                        <a:rPr kumimoji="1" lang="en-US" altLang="ja-JP" sz="900" b="0" i="0" u="none" strike="noStrike" kern="1200" cap="none" spc="0" normalizeH="0" baseline="0" noProof="0" dirty="0">
                          <a:ln>
                            <a:noFill/>
                          </a:ln>
                          <a:solidFill>
                            <a:prstClr val="black"/>
                          </a:solidFill>
                          <a:effectLst/>
                          <a:uLnTx/>
                          <a:uFillTx/>
                          <a:latin typeface="+mn-ea"/>
                          <a:ea typeface="+mn-ea"/>
                          <a:cs typeface="+mn-cs"/>
                        </a:rPr>
                        <a:t>【</a:t>
                      </a:r>
                      <a:r>
                        <a:rPr kumimoji="1" lang="ja-JP" altLang="en-US" sz="900" b="0" i="0" u="none" strike="noStrike" kern="1200" cap="none" spc="0" normalizeH="0" baseline="0" noProof="0" dirty="0">
                          <a:ln>
                            <a:noFill/>
                          </a:ln>
                          <a:solidFill>
                            <a:prstClr val="black"/>
                          </a:solidFill>
                          <a:effectLst/>
                          <a:uLnTx/>
                          <a:uFillTx/>
                          <a:latin typeface="+mn-ea"/>
                          <a:ea typeface="+mn-ea"/>
                          <a:cs typeface="+mn-cs"/>
                        </a:rPr>
                        <a:t>要介護３～５</a:t>
                      </a:r>
                      <a:r>
                        <a:rPr kumimoji="1" lang="en-US" altLang="ja-JP" sz="900" b="0" i="0" u="none" strike="noStrike" kern="1200" cap="none" spc="0" normalizeH="0" baseline="0" noProof="0" dirty="0">
                          <a:ln>
                            <a:noFill/>
                          </a:ln>
                          <a:solidFill>
                            <a:prstClr val="black"/>
                          </a:solidFill>
                          <a:effectLst/>
                          <a:uLnTx/>
                          <a:uFillTx/>
                          <a:latin typeface="+mn-ea"/>
                          <a:ea typeface="+mn-ea"/>
                          <a:cs typeface="+mn-cs"/>
                        </a:rPr>
                        <a:t>】</a:t>
                      </a:r>
                      <a:r>
                        <a:rPr kumimoji="1" lang="ja-JP" altLang="en-US" sz="900" b="0" i="0" u="none" strike="noStrike" kern="1200" cap="none" spc="0" normalizeH="0" baseline="0" noProof="0" dirty="0">
                          <a:ln>
                            <a:noFill/>
                          </a:ln>
                          <a:solidFill>
                            <a:prstClr val="black"/>
                          </a:solidFill>
                          <a:effectLst/>
                          <a:uLnTx/>
                          <a:uFillTx/>
                          <a:latin typeface="+mn-ea"/>
                          <a:ea typeface="+mn-ea"/>
                          <a:cs typeface="+mn-cs"/>
                        </a:rPr>
                        <a:t>管内市町村における一定期間における、要介護認定者の要介護認定等基準時間の変化率の状況はどのようになっているか。</a:t>
                      </a:r>
                    </a:p>
                  </a:txBody>
                  <a:tcPr marL="89726" marR="89726" marT="44863" marB="44863" anchor="ctr"/>
                </a:tc>
                <a:tc>
                  <a:txBody>
                    <a:bodyPr/>
                    <a:lstStyle/>
                    <a:p>
                      <a:pPr algn="ctr"/>
                      <a:r>
                        <a:rPr kumimoji="1" lang="en-US" altLang="ja-JP" sz="900" dirty="0">
                          <a:latin typeface="+mn-ea"/>
                          <a:ea typeface="+mn-ea"/>
                        </a:rPr>
                        <a:t>40</a:t>
                      </a:r>
                      <a:endParaRPr kumimoji="1" lang="ja-JP" altLang="en-US" sz="900" dirty="0">
                        <a:latin typeface="+mn-ea"/>
                        <a:ea typeface="+mn-ea"/>
                      </a:endParaRPr>
                    </a:p>
                  </a:txBody>
                  <a:tcPr marL="89726" marR="89726" marT="44863" marB="44863" anchor="ctr"/>
                </a:tc>
                <a:tc>
                  <a:txBody>
                    <a:bodyPr/>
                    <a:lstStyle/>
                    <a:p>
                      <a:pPr algn="ctr"/>
                      <a:r>
                        <a:rPr kumimoji="1" lang="en-US" altLang="ja-JP" sz="900" dirty="0">
                          <a:latin typeface="+mn-ea"/>
                          <a:ea typeface="+mn-ea"/>
                        </a:rPr>
                        <a:t>23.0</a:t>
                      </a:r>
                      <a:endParaRPr kumimoji="1" lang="ja-JP" altLang="en-US" sz="900" dirty="0">
                        <a:latin typeface="+mn-ea"/>
                        <a:ea typeface="+mn-ea"/>
                      </a:endParaRPr>
                    </a:p>
                  </a:txBody>
                  <a:tcPr marL="89726" marR="89726" marT="44863" marB="44863" anchor="ctr"/>
                </a:tc>
                <a:tc>
                  <a:txBody>
                    <a:bodyPr/>
                    <a:lstStyle/>
                    <a:p>
                      <a:pPr algn="ctr"/>
                      <a:r>
                        <a:rPr kumimoji="1" lang="ja-JP" altLang="en-US" sz="900" dirty="0">
                          <a:latin typeface="+mn-ea"/>
                          <a:ea typeface="+mn-ea"/>
                        </a:rPr>
                        <a:t>⑭</a:t>
                      </a:r>
                    </a:p>
                  </a:txBody>
                  <a:tcPr marL="89726" marR="89726" marT="44863" marB="44863"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900" b="0" i="0" u="none" strike="noStrike" dirty="0">
                          <a:solidFill>
                            <a:schemeClr val="tx1"/>
                          </a:solidFill>
                          <a:effectLst/>
                          <a:latin typeface="+mn-ea"/>
                          <a:ea typeface="+mn-ea"/>
                        </a:rPr>
                        <a:t>管内市町村の２割超において地域包括支援センターと社会保険労務士や都道府県労働局、公共職業安定所、民間企業等と連携するなど介護離職防止に向けた取組を実施しているか</a:t>
                      </a:r>
                    </a:p>
                  </a:txBody>
                  <a:tcPr marL="89726" marR="89726" marT="44863" marB="44863" anchor="ctr"/>
                </a:tc>
                <a:tc>
                  <a:txBody>
                    <a:bodyPr/>
                    <a:lstStyle/>
                    <a:p>
                      <a:pPr algn="ctr"/>
                      <a:r>
                        <a:rPr kumimoji="1" lang="en-US" altLang="ja-JP" sz="900" dirty="0">
                          <a:latin typeface="+mn-ea"/>
                          <a:ea typeface="+mn-ea"/>
                        </a:rPr>
                        <a:t>20</a:t>
                      </a:r>
                      <a:endParaRPr kumimoji="1" lang="ja-JP" altLang="en-US" sz="900" dirty="0">
                        <a:latin typeface="+mn-ea"/>
                        <a:ea typeface="+mn-ea"/>
                      </a:endParaRPr>
                    </a:p>
                  </a:txBody>
                  <a:tcPr marL="89726" marR="89726" marT="44863" marB="44863" anchor="ctr"/>
                </a:tc>
                <a:tc>
                  <a:txBody>
                    <a:bodyPr/>
                    <a:lstStyle/>
                    <a:p>
                      <a:pPr algn="ctr"/>
                      <a:r>
                        <a:rPr kumimoji="1" lang="en-US" altLang="ja-JP" sz="900" dirty="0">
                          <a:latin typeface="+mn-ea"/>
                          <a:ea typeface="+mn-ea"/>
                        </a:rPr>
                        <a:t>7.7</a:t>
                      </a:r>
                      <a:endParaRPr kumimoji="1" lang="ja-JP" altLang="en-US" sz="900" dirty="0">
                        <a:latin typeface="+mn-ea"/>
                        <a:ea typeface="+mn-ea"/>
                      </a:endParaRPr>
                    </a:p>
                  </a:txBody>
                  <a:tcPr marL="89726" marR="89726" marT="44863" marB="44863" anchor="ctr"/>
                </a:tc>
                <a:extLst>
                  <a:ext uri="{0D108BD9-81ED-4DB2-BD59-A6C34878D82A}">
                    <a16:rowId xmlns:a16="http://schemas.microsoft.com/office/drawing/2014/main" val="3086716970"/>
                  </a:ext>
                </a:extLst>
              </a:tr>
              <a:tr h="358902">
                <a:tc>
                  <a:txBody>
                    <a:bodyPr/>
                    <a:lstStyle/>
                    <a:p>
                      <a:pPr algn="ctr"/>
                      <a:r>
                        <a:rPr kumimoji="1" lang="ja-JP" altLang="en-US" sz="900" dirty="0">
                          <a:latin typeface="+mn-ea"/>
                          <a:ea typeface="+mn-ea"/>
                        </a:rPr>
                        <a:t>⑥</a:t>
                      </a:r>
                    </a:p>
                  </a:txBody>
                  <a:tcPr marL="89726" marR="89726" marT="44863" marB="44863"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900" b="0" i="0" u="none" strike="noStrike" dirty="0">
                          <a:solidFill>
                            <a:schemeClr val="tx1"/>
                          </a:solidFill>
                          <a:effectLst/>
                          <a:latin typeface="+mn-ea"/>
                          <a:ea typeface="+mn-ea"/>
                        </a:rPr>
                        <a:t>中重度</a:t>
                      </a:r>
                      <a:r>
                        <a:rPr lang="en-US" altLang="ja-JP" sz="900" b="0" i="0" u="none" strike="noStrike" dirty="0">
                          <a:solidFill>
                            <a:schemeClr val="tx1"/>
                          </a:solidFill>
                          <a:effectLst/>
                          <a:latin typeface="+mn-ea"/>
                          <a:ea typeface="+mn-ea"/>
                        </a:rPr>
                        <a:t>【</a:t>
                      </a:r>
                      <a:r>
                        <a:rPr lang="ja-JP" altLang="en-US" sz="900" b="0" i="0" u="none" strike="noStrike" dirty="0">
                          <a:solidFill>
                            <a:schemeClr val="tx1"/>
                          </a:solidFill>
                          <a:effectLst/>
                          <a:latin typeface="+mn-ea"/>
                          <a:ea typeface="+mn-ea"/>
                        </a:rPr>
                        <a:t>要介護３～５</a:t>
                      </a:r>
                      <a:r>
                        <a:rPr lang="en-US" altLang="ja-JP" sz="900" b="0" i="0" u="none" strike="noStrike" dirty="0">
                          <a:solidFill>
                            <a:schemeClr val="tx1"/>
                          </a:solidFill>
                          <a:effectLst/>
                          <a:latin typeface="+mn-ea"/>
                          <a:ea typeface="+mn-ea"/>
                        </a:rPr>
                        <a:t>】</a:t>
                      </a:r>
                      <a:r>
                        <a:rPr lang="ja-JP" altLang="en-US" sz="900" b="0" i="0" u="none" strike="noStrike" dirty="0">
                          <a:solidFill>
                            <a:schemeClr val="tx1"/>
                          </a:solidFill>
                          <a:effectLst/>
                          <a:latin typeface="+mn-ea"/>
                          <a:ea typeface="+mn-ea"/>
                        </a:rPr>
                        <a:t>管内市町村における一定期間における平均要介護度の変化率の状況はどのようになっているか。</a:t>
                      </a:r>
                    </a:p>
                  </a:txBody>
                  <a:tcPr marL="89726" marR="89726" marT="44863" marB="44863" anchor="ctr"/>
                </a:tc>
                <a:tc>
                  <a:txBody>
                    <a:bodyPr/>
                    <a:lstStyle/>
                    <a:p>
                      <a:pPr algn="ctr"/>
                      <a:r>
                        <a:rPr kumimoji="1" lang="en-US" altLang="ja-JP" sz="900" dirty="0">
                          <a:latin typeface="+mn-ea"/>
                          <a:ea typeface="+mn-ea"/>
                        </a:rPr>
                        <a:t>40</a:t>
                      </a:r>
                      <a:endParaRPr kumimoji="1" lang="ja-JP" altLang="en-US" sz="900" dirty="0">
                        <a:latin typeface="+mn-ea"/>
                        <a:ea typeface="+mn-ea"/>
                      </a:endParaRPr>
                    </a:p>
                  </a:txBody>
                  <a:tcPr marL="89726" marR="89726" marT="44863" marB="44863" anchor="ctr"/>
                </a:tc>
                <a:tc>
                  <a:txBody>
                    <a:bodyPr/>
                    <a:lstStyle/>
                    <a:p>
                      <a:pPr algn="ctr"/>
                      <a:r>
                        <a:rPr kumimoji="1" lang="en-US" altLang="ja-JP" sz="900" dirty="0">
                          <a:latin typeface="+mn-ea"/>
                          <a:ea typeface="+mn-ea"/>
                        </a:rPr>
                        <a:t>23.0</a:t>
                      </a:r>
                      <a:endParaRPr kumimoji="1" lang="ja-JP" altLang="en-US" sz="900" dirty="0">
                        <a:latin typeface="+mn-ea"/>
                        <a:ea typeface="+mn-ea"/>
                      </a:endParaRPr>
                    </a:p>
                  </a:txBody>
                  <a:tcPr marL="89726" marR="89726" marT="44863" marB="44863" anchor="ctr"/>
                </a:tc>
                <a:tc>
                  <a:txBody>
                    <a:bodyPr/>
                    <a:lstStyle/>
                    <a:p>
                      <a:pPr algn="ctr"/>
                      <a:r>
                        <a:rPr kumimoji="1" lang="ja-JP" altLang="en-US" sz="900" dirty="0">
                          <a:latin typeface="+mn-ea"/>
                          <a:ea typeface="+mn-ea"/>
                        </a:rPr>
                        <a:t>⑮</a:t>
                      </a:r>
                    </a:p>
                  </a:txBody>
                  <a:tcPr marL="89726" marR="89726" marT="44863" marB="44863"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900" b="0" i="0" u="none" strike="noStrike" dirty="0">
                          <a:solidFill>
                            <a:schemeClr val="tx1"/>
                          </a:solidFill>
                          <a:effectLst/>
                          <a:latin typeface="+mn-ea"/>
                          <a:ea typeface="+mn-ea"/>
                        </a:rPr>
                        <a:t>管内市町村の２割超において介護助手等の元気高齢者の就労的活動の支援を実施</a:t>
                      </a:r>
                    </a:p>
                  </a:txBody>
                  <a:tcPr marL="89726" marR="89726" marT="44863" marB="44863" anchor="ctr"/>
                </a:tc>
                <a:tc>
                  <a:txBody>
                    <a:bodyPr/>
                    <a:lstStyle/>
                    <a:p>
                      <a:pPr algn="ctr"/>
                      <a:r>
                        <a:rPr kumimoji="1" lang="en-US" altLang="ja-JP" sz="900" dirty="0">
                          <a:latin typeface="+mn-ea"/>
                          <a:ea typeface="+mn-ea"/>
                        </a:rPr>
                        <a:t>40</a:t>
                      </a:r>
                      <a:endParaRPr kumimoji="1" lang="ja-JP" altLang="en-US" sz="900" dirty="0">
                        <a:latin typeface="+mn-ea"/>
                        <a:ea typeface="+mn-ea"/>
                      </a:endParaRPr>
                    </a:p>
                  </a:txBody>
                  <a:tcPr marL="89726" marR="89726" marT="44863" marB="44863" anchor="ctr"/>
                </a:tc>
                <a:tc>
                  <a:txBody>
                    <a:bodyPr/>
                    <a:lstStyle/>
                    <a:p>
                      <a:pPr algn="ctr"/>
                      <a:r>
                        <a:rPr kumimoji="1" lang="en-US" altLang="ja-JP" sz="900" dirty="0">
                          <a:latin typeface="+mn-ea"/>
                          <a:ea typeface="+mn-ea"/>
                        </a:rPr>
                        <a:t>17.9</a:t>
                      </a:r>
                      <a:endParaRPr kumimoji="1" lang="ja-JP" altLang="en-US" sz="900" dirty="0">
                        <a:latin typeface="+mn-ea"/>
                        <a:ea typeface="+mn-ea"/>
                      </a:endParaRPr>
                    </a:p>
                  </a:txBody>
                  <a:tcPr marL="89726" marR="89726" marT="44863" marB="44863" anchor="ctr"/>
                </a:tc>
                <a:extLst>
                  <a:ext uri="{0D108BD9-81ED-4DB2-BD59-A6C34878D82A}">
                    <a16:rowId xmlns:a16="http://schemas.microsoft.com/office/drawing/2014/main" val="3585212913"/>
                  </a:ext>
                </a:extLst>
              </a:tr>
              <a:tr h="358902">
                <a:tc>
                  <a:txBody>
                    <a:bodyPr/>
                    <a:lstStyle/>
                    <a:p>
                      <a:pPr algn="ctr"/>
                      <a:r>
                        <a:rPr kumimoji="1" lang="ja-JP" altLang="en-US" sz="900" dirty="0">
                          <a:latin typeface="+mn-ea"/>
                          <a:ea typeface="+mn-ea"/>
                        </a:rPr>
                        <a:t>⑦</a:t>
                      </a:r>
                      <a:endParaRPr kumimoji="1" lang="en-US" altLang="ja-JP" sz="900" dirty="0">
                        <a:latin typeface="+mn-ea"/>
                        <a:ea typeface="+mn-ea"/>
                      </a:endParaRPr>
                    </a:p>
                  </a:txBody>
                  <a:tcPr marL="89726" marR="89726" marT="44863" marB="44863"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900" dirty="0">
                          <a:latin typeface="+mn-ea"/>
                          <a:ea typeface="+mn-ea"/>
                        </a:rPr>
                        <a:t>健康寿命延伸の実現状況</a:t>
                      </a:r>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900" dirty="0">
                          <a:latin typeface="+mn-ea"/>
                          <a:ea typeface="+mn-ea"/>
                        </a:rPr>
                        <a:t>（要介護２以上の年齢調整後認定率・認定率の変化率（全国上位）</a:t>
                      </a:r>
                    </a:p>
                  </a:txBody>
                  <a:tcPr marL="89726" marR="89726" marT="44863" marB="44863" anchor="ctr"/>
                </a:tc>
                <a:tc>
                  <a:txBody>
                    <a:bodyPr/>
                    <a:lstStyle/>
                    <a:p>
                      <a:pPr algn="ctr"/>
                      <a:r>
                        <a:rPr kumimoji="1" lang="en-US" altLang="ja-JP" sz="900" dirty="0">
                          <a:latin typeface="+mn-ea"/>
                          <a:ea typeface="+mn-ea"/>
                        </a:rPr>
                        <a:t>80</a:t>
                      </a:r>
                      <a:endParaRPr kumimoji="1" lang="ja-JP" altLang="en-US" sz="900" dirty="0">
                        <a:latin typeface="+mn-ea"/>
                        <a:ea typeface="+mn-ea"/>
                      </a:endParaRPr>
                    </a:p>
                  </a:txBody>
                  <a:tcPr marL="89726" marR="89726" marT="44863" marB="44863" anchor="ctr"/>
                </a:tc>
                <a:tc>
                  <a:txBody>
                    <a:bodyPr/>
                    <a:lstStyle/>
                    <a:p>
                      <a:pPr algn="ctr"/>
                      <a:r>
                        <a:rPr kumimoji="1" lang="en-US" altLang="ja-JP" sz="900" dirty="0">
                          <a:latin typeface="+mn-ea"/>
                          <a:ea typeface="+mn-ea"/>
                        </a:rPr>
                        <a:t>33.2</a:t>
                      </a:r>
                      <a:endParaRPr kumimoji="1" lang="ja-JP" altLang="en-US" sz="900" dirty="0">
                        <a:latin typeface="+mn-ea"/>
                        <a:ea typeface="+mn-ea"/>
                      </a:endParaRPr>
                    </a:p>
                  </a:txBody>
                  <a:tcPr marL="89726" marR="89726" marT="44863" marB="44863" anchor="ctr"/>
                </a:tc>
                <a:tc>
                  <a:txBody>
                    <a:bodyPr/>
                    <a:lstStyle/>
                    <a:p>
                      <a:pPr algn="ctr"/>
                      <a:r>
                        <a:rPr kumimoji="1" lang="ja-JP" altLang="en-US" sz="900" dirty="0">
                          <a:latin typeface="+mn-ea"/>
                          <a:ea typeface="+mn-ea"/>
                        </a:rPr>
                        <a:t>⑯</a:t>
                      </a:r>
                    </a:p>
                  </a:txBody>
                  <a:tcPr marL="89726" marR="89726" marT="44863" marB="44863"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900" b="0" i="0" u="none" strike="noStrike" dirty="0">
                          <a:solidFill>
                            <a:schemeClr val="tx1"/>
                          </a:solidFill>
                          <a:effectLst/>
                          <a:latin typeface="+mn-ea"/>
                          <a:ea typeface="+mn-ea"/>
                        </a:rPr>
                        <a:t>４割超の市町村で参加ポイント付与の仕組みを実施</a:t>
                      </a:r>
                    </a:p>
                  </a:txBody>
                  <a:tcPr marL="89726" marR="89726" marT="44863" marB="44863" anchor="ctr"/>
                </a:tc>
                <a:tc>
                  <a:txBody>
                    <a:bodyPr/>
                    <a:lstStyle/>
                    <a:p>
                      <a:pPr algn="ctr"/>
                      <a:r>
                        <a:rPr kumimoji="1" lang="en-US" altLang="ja-JP" sz="900" dirty="0">
                          <a:latin typeface="+mn-ea"/>
                          <a:ea typeface="+mn-ea"/>
                        </a:rPr>
                        <a:t>40</a:t>
                      </a:r>
                      <a:endParaRPr kumimoji="1" lang="ja-JP" altLang="en-US" sz="900" dirty="0">
                        <a:latin typeface="+mn-ea"/>
                        <a:ea typeface="+mn-ea"/>
                      </a:endParaRPr>
                    </a:p>
                  </a:txBody>
                  <a:tcPr marL="89726" marR="89726" marT="44863" marB="44863" anchor="ctr"/>
                </a:tc>
                <a:tc>
                  <a:txBody>
                    <a:bodyPr/>
                    <a:lstStyle/>
                    <a:p>
                      <a:pPr algn="ctr"/>
                      <a:r>
                        <a:rPr kumimoji="1" lang="en-US" altLang="ja-JP" sz="900" dirty="0">
                          <a:latin typeface="+mn-ea"/>
                          <a:ea typeface="+mn-ea"/>
                        </a:rPr>
                        <a:t>15.3</a:t>
                      </a:r>
                      <a:endParaRPr kumimoji="1" lang="ja-JP" altLang="en-US" sz="900" dirty="0">
                        <a:latin typeface="+mn-ea"/>
                        <a:ea typeface="+mn-ea"/>
                      </a:endParaRPr>
                    </a:p>
                  </a:txBody>
                  <a:tcPr marL="89726" marR="89726" marT="44863" marB="44863" anchor="ctr"/>
                </a:tc>
                <a:extLst>
                  <a:ext uri="{0D108BD9-81ED-4DB2-BD59-A6C34878D82A}">
                    <a16:rowId xmlns:a16="http://schemas.microsoft.com/office/drawing/2014/main" val="57805988"/>
                  </a:ext>
                </a:extLst>
              </a:tr>
              <a:tr h="224314">
                <a:tc>
                  <a:txBody>
                    <a:bodyPr/>
                    <a:lstStyle/>
                    <a:p>
                      <a:pPr algn="ctr"/>
                      <a:r>
                        <a:rPr kumimoji="1" lang="ja-JP" altLang="en-US" sz="900" dirty="0">
                          <a:latin typeface="+mn-ea"/>
                          <a:ea typeface="+mn-ea"/>
                        </a:rPr>
                        <a:t>⑧</a:t>
                      </a:r>
                    </a:p>
                  </a:txBody>
                  <a:tcPr marL="89726" marR="89726" marT="44863" marB="44863"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900" dirty="0">
                          <a:latin typeface="+mn-ea"/>
                          <a:ea typeface="+mn-ea"/>
                        </a:rPr>
                        <a:t>通いの場（週１以上）への参加率が全国上位の保険者の割合</a:t>
                      </a:r>
                    </a:p>
                  </a:txBody>
                  <a:tcPr marL="89726" marR="89726" marT="44863" marB="44863" anchor="ctr"/>
                </a:tc>
                <a:tc>
                  <a:txBody>
                    <a:bodyPr/>
                    <a:lstStyle/>
                    <a:p>
                      <a:pPr algn="ctr"/>
                      <a:r>
                        <a:rPr kumimoji="1" lang="en-US" altLang="ja-JP" sz="900" dirty="0">
                          <a:latin typeface="+mn-ea"/>
                          <a:ea typeface="+mn-ea"/>
                        </a:rPr>
                        <a:t>50</a:t>
                      </a:r>
                      <a:endParaRPr kumimoji="1" lang="ja-JP" altLang="en-US" sz="900" dirty="0">
                        <a:latin typeface="+mn-ea"/>
                        <a:ea typeface="+mn-ea"/>
                      </a:endParaRPr>
                    </a:p>
                  </a:txBody>
                  <a:tcPr marL="89726" marR="89726" marT="44863" marB="44863" anchor="ctr"/>
                </a:tc>
                <a:tc>
                  <a:txBody>
                    <a:bodyPr/>
                    <a:lstStyle/>
                    <a:p>
                      <a:pPr algn="ctr"/>
                      <a:r>
                        <a:rPr kumimoji="1" lang="en-US" altLang="ja-JP" sz="900" dirty="0">
                          <a:latin typeface="+mn-ea"/>
                          <a:ea typeface="+mn-ea"/>
                        </a:rPr>
                        <a:t>24.5</a:t>
                      </a:r>
                      <a:endParaRPr kumimoji="1" lang="ja-JP" altLang="en-US" sz="900" dirty="0">
                        <a:latin typeface="+mn-ea"/>
                        <a:ea typeface="+mn-ea"/>
                      </a:endParaRPr>
                    </a:p>
                  </a:txBody>
                  <a:tcPr marL="89726" marR="89726" marT="44863" marB="44863" anchor="ctr"/>
                </a:tc>
                <a:tc>
                  <a:txBody>
                    <a:bodyPr/>
                    <a:lstStyle/>
                    <a:p>
                      <a:pPr algn="ctr"/>
                      <a:r>
                        <a:rPr kumimoji="1" lang="ja-JP" altLang="en-US" sz="900" dirty="0">
                          <a:latin typeface="+mn-ea"/>
                          <a:ea typeface="+mn-ea"/>
                        </a:rPr>
                        <a:t>⑰</a:t>
                      </a:r>
                    </a:p>
                  </a:txBody>
                  <a:tcPr marL="89726" marR="89726" marT="44863" marB="44863"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900" b="0" i="0" u="none" strike="noStrike" dirty="0">
                          <a:solidFill>
                            <a:schemeClr val="tx1"/>
                          </a:solidFill>
                          <a:effectLst/>
                          <a:latin typeface="+mn-ea"/>
                          <a:ea typeface="+mn-ea"/>
                        </a:rPr>
                        <a:t>７割超の市町村で介護予防と保健事業を一体的に実施</a:t>
                      </a:r>
                    </a:p>
                  </a:txBody>
                  <a:tcPr marL="89726" marR="89726" marT="44863" marB="44863" anchor="ctr"/>
                </a:tc>
                <a:tc>
                  <a:txBody>
                    <a:bodyPr/>
                    <a:lstStyle/>
                    <a:p>
                      <a:pPr algn="ctr"/>
                      <a:r>
                        <a:rPr kumimoji="1" lang="en-US" altLang="ja-JP" sz="900" dirty="0">
                          <a:latin typeface="+mn-ea"/>
                          <a:ea typeface="+mn-ea"/>
                        </a:rPr>
                        <a:t>20</a:t>
                      </a:r>
                      <a:endParaRPr kumimoji="1" lang="ja-JP" altLang="en-US" sz="900" dirty="0">
                        <a:latin typeface="+mn-ea"/>
                        <a:ea typeface="+mn-ea"/>
                      </a:endParaRPr>
                    </a:p>
                  </a:txBody>
                  <a:tcPr marL="89726" marR="89726" marT="44863" marB="44863" anchor="ctr"/>
                </a:tc>
                <a:tc>
                  <a:txBody>
                    <a:bodyPr/>
                    <a:lstStyle/>
                    <a:p>
                      <a:pPr algn="ctr"/>
                      <a:r>
                        <a:rPr kumimoji="1" lang="en-US" altLang="ja-JP" sz="900" dirty="0">
                          <a:latin typeface="+mn-ea"/>
                          <a:ea typeface="+mn-ea"/>
                        </a:rPr>
                        <a:t>8.1</a:t>
                      </a:r>
                      <a:endParaRPr kumimoji="1" lang="ja-JP" altLang="en-US" sz="900" dirty="0">
                        <a:latin typeface="+mn-ea"/>
                        <a:ea typeface="+mn-ea"/>
                      </a:endParaRPr>
                    </a:p>
                  </a:txBody>
                  <a:tcPr marL="89726" marR="89726" marT="44863" marB="44863" anchor="ctr"/>
                </a:tc>
                <a:extLst>
                  <a:ext uri="{0D108BD9-81ED-4DB2-BD59-A6C34878D82A}">
                    <a16:rowId xmlns:a16="http://schemas.microsoft.com/office/drawing/2014/main" val="4139337540"/>
                  </a:ext>
                </a:extLst>
              </a:tr>
              <a:tr h="224314">
                <a:tc>
                  <a:txBody>
                    <a:bodyPr/>
                    <a:lstStyle/>
                    <a:p>
                      <a:pPr algn="ctr"/>
                      <a:r>
                        <a:rPr kumimoji="1" lang="ja-JP" altLang="en-US" sz="900" dirty="0">
                          <a:latin typeface="+mn-ea"/>
                          <a:ea typeface="+mn-ea"/>
                        </a:rPr>
                        <a:t>⑨</a:t>
                      </a:r>
                    </a:p>
                  </a:txBody>
                  <a:tcPr marL="89726" marR="89726" marT="44863" marB="44863"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900" dirty="0">
                          <a:latin typeface="+mn-ea"/>
                          <a:ea typeface="+mn-ea"/>
                        </a:rPr>
                        <a:t>通いの場（週１以上）への参加率の変化率が全国上位の保険者の割合</a:t>
                      </a:r>
                    </a:p>
                  </a:txBody>
                  <a:tcPr marL="89726" marR="89726" marT="44863" marB="44863" anchor="ctr"/>
                </a:tc>
                <a:tc>
                  <a:txBody>
                    <a:bodyPr/>
                    <a:lstStyle/>
                    <a:p>
                      <a:pPr algn="ctr"/>
                      <a:r>
                        <a:rPr kumimoji="1" lang="en-US" altLang="ja-JP" sz="900" dirty="0">
                          <a:latin typeface="+mn-ea"/>
                          <a:ea typeface="+mn-ea"/>
                        </a:rPr>
                        <a:t>50</a:t>
                      </a:r>
                      <a:endParaRPr kumimoji="1" lang="ja-JP" altLang="en-US" sz="900" dirty="0">
                        <a:latin typeface="+mn-ea"/>
                        <a:ea typeface="+mn-ea"/>
                      </a:endParaRPr>
                    </a:p>
                  </a:txBody>
                  <a:tcPr marL="89726" marR="89726" marT="44863" marB="44863" anchor="ctr"/>
                </a:tc>
                <a:tc>
                  <a:txBody>
                    <a:bodyPr/>
                    <a:lstStyle/>
                    <a:p>
                      <a:pPr algn="ctr"/>
                      <a:r>
                        <a:rPr kumimoji="1" lang="en-US" altLang="ja-JP" sz="900" dirty="0">
                          <a:latin typeface="+mn-ea"/>
                          <a:ea typeface="+mn-ea"/>
                        </a:rPr>
                        <a:t>24.5</a:t>
                      </a:r>
                      <a:endParaRPr kumimoji="1" lang="ja-JP" altLang="en-US" sz="900" dirty="0">
                        <a:latin typeface="+mn-ea"/>
                        <a:ea typeface="+mn-ea"/>
                      </a:endParaRPr>
                    </a:p>
                  </a:txBody>
                  <a:tcPr marL="89726" marR="89726" marT="44863" marB="44863" anchor="ctr"/>
                </a:tc>
                <a:tc>
                  <a:txBody>
                    <a:bodyPr/>
                    <a:lstStyle/>
                    <a:p>
                      <a:pPr algn="ctr"/>
                      <a:endParaRPr kumimoji="1" lang="ja-JP" altLang="en-US" sz="900" dirty="0">
                        <a:latin typeface="+mn-ea"/>
                        <a:ea typeface="+mn-ea"/>
                      </a:endParaRPr>
                    </a:p>
                  </a:txBody>
                  <a:tcPr marL="89726" marR="89726" marT="44863" marB="44863" anchor="ct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ja-JP" altLang="en-US" sz="900" b="0" i="0" u="none" strike="noStrike" dirty="0">
                        <a:solidFill>
                          <a:schemeClr val="tx1"/>
                        </a:solidFill>
                        <a:effectLst/>
                        <a:latin typeface="+mn-ea"/>
                        <a:ea typeface="+mn-ea"/>
                      </a:endParaRPr>
                    </a:p>
                  </a:txBody>
                  <a:tcPr marL="89726" marR="89726" marT="44863" marB="44863" anchor="ctr">
                    <a:noFill/>
                  </a:tcPr>
                </a:tc>
                <a:tc>
                  <a:txBody>
                    <a:bodyPr/>
                    <a:lstStyle/>
                    <a:p>
                      <a:pPr algn="ctr"/>
                      <a:endParaRPr kumimoji="1" lang="ja-JP" altLang="en-US" sz="900" dirty="0">
                        <a:latin typeface="+mn-ea"/>
                        <a:ea typeface="+mn-ea"/>
                      </a:endParaRPr>
                    </a:p>
                  </a:txBody>
                  <a:tcPr marL="89726" marR="89726" marT="44863" marB="44863" anchor="ctr">
                    <a:noFill/>
                  </a:tcPr>
                </a:tc>
                <a:tc>
                  <a:txBody>
                    <a:bodyPr/>
                    <a:lstStyle/>
                    <a:p>
                      <a:pPr algn="ctr"/>
                      <a:endParaRPr kumimoji="1" lang="ja-JP" altLang="en-US" sz="900" dirty="0">
                        <a:latin typeface="+mn-ea"/>
                        <a:ea typeface="+mn-ea"/>
                      </a:endParaRPr>
                    </a:p>
                  </a:txBody>
                  <a:tcPr marL="89726" marR="89726" marT="44863" marB="44863" anchor="ctr">
                    <a:noFill/>
                  </a:tcPr>
                </a:tc>
                <a:extLst>
                  <a:ext uri="{0D108BD9-81ED-4DB2-BD59-A6C34878D82A}">
                    <a16:rowId xmlns:a16="http://schemas.microsoft.com/office/drawing/2014/main" val="385666623"/>
                  </a:ext>
                </a:extLst>
              </a:tr>
            </a:tbl>
          </a:graphicData>
        </a:graphic>
      </p:graphicFrame>
      <p:graphicFrame>
        <p:nvGraphicFramePr>
          <p:cNvPr id="9" name="グラフ 8">
            <a:extLst>
              <a:ext uri="{FF2B5EF4-FFF2-40B4-BE49-F238E27FC236}">
                <a16:creationId xmlns:a16="http://schemas.microsoft.com/office/drawing/2014/main" id="{D10F81F7-CC19-4A00-98AE-8FBDB1ADF6E4}"/>
              </a:ext>
            </a:extLst>
          </p:cNvPr>
          <p:cNvGraphicFramePr>
            <a:graphicFrameLocks/>
          </p:cNvGraphicFramePr>
          <p:nvPr>
            <p:extLst>
              <p:ext uri="{D42A27DB-BD31-4B8C-83A1-F6EECF244321}">
                <p14:modId xmlns:p14="http://schemas.microsoft.com/office/powerpoint/2010/main" val="3737991817"/>
              </p:ext>
            </p:extLst>
          </p:nvPr>
        </p:nvGraphicFramePr>
        <p:xfrm>
          <a:off x="22431" y="3775498"/>
          <a:ext cx="9794580" cy="3235139"/>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400286550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 name="正方形/長方形 27"/>
          <p:cNvSpPr/>
          <p:nvPr/>
        </p:nvSpPr>
        <p:spPr>
          <a:xfrm>
            <a:off x="-1" y="119181"/>
            <a:ext cx="9720263" cy="355567"/>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lIns="89679" tIns="44840" rIns="89679" bIns="44840" anchor="ctr"/>
          <a:lstStyle/>
          <a:p>
            <a:pPr marL="0" marR="0" lvl="0" indent="0" algn="ctr" defTabSz="932580" rtl="0" eaLnBrk="1" fontAlgn="auto" latinLnBrk="0" hangingPunct="1">
              <a:lnSpc>
                <a:spcPct val="100000"/>
              </a:lnSpc>
              <a:spcBef>
                <a:spcPts val="0"/>
              </a:spcBef>
              <a:spcAft>
                <a:spcPts val="0"/>
              </a:spcAft>
              <a:buClrTx/>
              <a:buSzTx/>
              <a:buFontTx/>
              <a:buNone/>
              <a:tabLst/>
              <a:defRPr/>
            </a:pPr>
            <a:r>
              <a:rPr kumimoji="1" lang="en-US" altLang="ja-JP" sz="157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rPr>
              <a:t>2020</a:t>
            </a:r>
            <a:r>
              <a:rPr kumimoji="1" lang="ja-JP" altLang="en-US" sz="157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rPr>
              <a:t>年度（都道府県分） 　　</a:t>
            </a:r>
            <a:r>
              <a:rPr kumimoji="1" lang="en-US" altLang="ja-JP" sz="157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rPr>
              <a:t>Ⅲ</a:t>
            </a:r>
            <a:r>
              <a:rPr kumimoji="1" lang="ja-JP" altLang="en-US" sz="157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rPr>
              <a:t>　管内の市町村における評価指標の達成状況による評価＜推進分＞</a:t>
            </a:r>
          </a:p>
        </p:txBody>
      </p:sp>
      <p:sp>
        <p:nvSpPr>
          <p:cNvPr id="27" name="スライド番号プレースホルダー 3">
            <a:extLst>
              <a:ext uri="{FF2B5EF4-FFF2-40B4-BE49-F238E27FC236}">
                <a16:creationId xmlns:a16="http://schemas.microsoft.com/office/drawing/2014/main" id="{8537117C-0A37-4387-89BE-51510082BF6F}"/>
              </a:ext>
            </a:extLst>
          </p:cNvPr>
          <p:cNvSpPr>
            <a:spLocks noGrp="1"/>
          </p:cNvSpPr>
          <p:nvPr>
            <p:ph type="sldNum" sz="quarter" idx="12"/>
          </p:nvPr>
        </p:nvSpPr>
        <p:spPr>
          <a:xfrm>
            <a:off x="7387982" y="6680869"/>
            <a:ext cx="2268061" cy="358279"/>
          </a:xfrm>
        </p:spPr>
        <p:txBody>
          <a:bodyPr/>
          <a:lstStyle/>
          <a:p>
            <a:pPr marL="0" marR="0" lvl="0" indent="0" algn="r" defTabSz="932580" rtl="0" eaLnBrk="1" fontAlgn="auto" latinLnBrk="0" hangingPunct="1">
              <a:lnSpc>
                <a:spcPct val="100000"/>
              </a:lnSpc>
              <a:spcBef>
                <a:spcPts val="0"/>
              </a:spcBef>
              <a:spcAft>
                <a:spcPts val="0"/>
              </a:spcAft>
              <a:buClrTx/>
              <a:buSzTx/>
              <a:buFontTx/>
              <a:buNone/>
              <a:tabLst/>
              <a:defRPr/>
            </a:pPr>
            <a:r>
              <a:rPr lang="en-US" altLang="ja-JP" dirty="0" smtClean="0">
                <a:solidFill>
                  <a:prstClr val="black">
                    <a:tint val="75000"/>
                  </a:prstClr>
                </a:solidFill>
                <a:latin typeface="ＭＳ Ｐゴシック" panose="020B0600070205080204" pitchFamily="50" charset="-128"/>
                <a:ea typeface="ＭＳ Ｐゴシック" panose="020B0600070205080204" pitchFamily="50" charset="-128"/>
              </a:rPr>
              <a:t>27</a:t>
            </a:r>
            <a:endParaRPr kumimoji="1" lang="ja-JP" altLang="en-US" sz="1200" b="0" i="0" u="none" strike="noStrike" kern="1200" cap="none" spc="0" normalizeH="0" baseline="0" noProof="0" dirty="0">
              <a:ln>
                <a:noFill/>
              </a:ln>
              <a:solidFill>
                <a:prstClr val="black">
                  <a:tint val="75000"/>
                </a:prstClr>
              </a:solidFill>
              <a:effectLst/>
              <a:uLnTx/>
              <a:uFillTx/>
              <a:latin typeface="ＭＳ Ｐゴシック" panose="020B0600070205080204" pitchFamily="50" charset="-128"/>
              <a:ea typeface="ＭＳ Ｐゴシック" panose="020B0600070205080204" pitchFamily="50" charset="-128"/>
              <a:cs typeface="+mn-cs"/>
            </a:endParaRPr>
          </a:p>
        </p:txBody>
      </p:sp>
      <p:graphicFrame>
        <p:nvGraphicFramePr>
          <p:cNvPr id="10" name="表 9">
            <a:extLst>
              <a:ext uri="{FF2B5EF4-FFF2-40B4-BE49-F238E27FC236}">
                <a16:creationId xmlns:a16="http://schemas.microsoft.com/office/drawing/2014/main" id="{31D9BD45-2FC6-4653-BB64-BC5CE0E1251C}"/>
              </a:ext>
            </a:extLst>
          </p:cNvPr>
          <p:cNvGraphicFramePr>
            <a:graphicFrameLocks noGrp="1"/>
          </p:cNvGraphicFramePr>
          <p:nvPr>
            <p:extLst/>
          </p:nvPr>
        </p:nvGraphicFramePr>
        <p:xfrm>
          <a:off x="22431" y="496882"/>
          <a:ext cx="9634092" cy="3397960"/>
        </p:xfrm>
        <a:graphic>
          <a:graphicData uri="http://schemas.openxmlformats.org/drawingml/2006/table">
            <a:tbl>
              <a:tblPr firstRow="1" bandRow="1">
                <a:tableStyleId>{5C22544A-7EE6-4342-B048-85BDC9FD1C3A}</a:tableStyleId>
              </a:tblPr>
              <a:tblGrid>
                <a:gridCol w="204852">
                  <a:extLst>
                    <a:ext uri="{9D8B030D-6E8A-4147-A177-3AD203B41FA5}">
                      <a16:colId xmlns:a16="http://schemas.microsoft.com/office/drawing/2014/main" val="897722632"/>
                    </a:ext>
                  </a:extLst>
                </a:gridCol>
                <a:gridCol w="3714773">
                  <a:extLst>
                    <a:ext uri="{9D8B030D-6E8A-4147-A177-3AD203B41FA5}">
                      <a16:colId xmlns:a16="http://schemas.microsoft.com/office/drawing/2014/main" val="1624404869"/>
                    </a:ext>
                  </a:extLst>
                </a:gridCol>
                <a:gridCol w="423947">
                  <a:extLst>
                    <a:ext uri="{9D8B030D-6E8A-4147-A177-3AD203B41FA5}">
                      <a16:colId xmlns:a16="http://schemas.microsoft.com/office/drawing/2014/main" val="739993648"/>
                    </a:ext>
                  </a:extLst>
                </a:gridCol>
                <a:gridCol w="494605">
                  <a:extLst>
                    <a:ext uri="{9D8B030D-6E8A-4147-A177-3AD203B41FA5}">
                      <a16:colId xmlns:a16="http://schemas.microsoft.com/office/drawing/2014/main" val="300635064"/>
                    </a:ext>
                  </a:extLst>
                </a:gridCol>
                <a:gridCol w="211974">
                  <a:extLst>
                    <a:ext uri="{9D8B030D-6E8A-4147-A177-3AD203B41FA5}">
                      <a16:colId xmlns:a16="http://schemas.microsoft.com/office/drawing/2014/main" val="2396092149"/>
                    </a:ext>
                  </a:extLst>
                </a:gridCol>
                <a:gridCol w="3744866">
                  <a:extLst>
                    <a:ext uri="{9D8B030D-6E8A-4147-A177-3AD203B41FA5}">
                      <a16:colId xmlns:a16="http://schemas.microsoft.com/office/drawing/2014/main" val="2346506230"/>
                    </a:ext>
                  </a:extLst>
                </a:gridCol>
                <a:gridCol w="404055">
                  <a:extLst>
                    <a:ext uri="{9D8B030D-6E8A-4147-A177-3AD203B41FA5}">
                      <a16:colId xmlns:a16="http://schemas.microsoft.com/office/drawing/2014/main" val="416138721"/>
                    </a:ext>
                  </a:extLst>
                </a:gridCol>
                <a:gridCol w="435020">
                  <a:extLst>
                    <a:ext uri="{9D8B030D-6E8A-4147-A177-3AD203B41FA5}">
                      <a16:colId xmlns:a16="http://schemas.microsoft.com/office/drawing/2014/main" val="1508527750"/>
                    </a:ext>
                  </a:extLst>
                </a:gridCol>
              </a:tblGrid>
              <a:tr h="224314">
                <a:tc>
                  <a:txBody>
                    <a:bodyPr/>
                    <a:lstStyle/>
                    <a:p>
                      <a:pPr algn="ctr"/>
                      <a:endParaRPr kumimoji="1" lang="ja-JP" altLang="en-US" sz="900" dirty="0">
                        <a:latin typeface="+mn-ea"/>
                        <a:ea typeface="+mn-ea"/>
                      </a:endParaRPr>
                    </a:p>
                  </a:txBody>
                  <a:tcPr marL="89726" marR="89726" marT="44863" marB="44863" anchor="ctr"/>
                </a:tc>
                <a:tc>
                  <a:txBody>
                    <a:bodyPr/>
                    <a:lstStyle/>
                    <a:p>
                      <a:pPr algn="ctr"/>
                      <a:r>
                        <a:rPr kumimoji="1" lang="ja-JP" altLang="en-US" sz="900" dirty="0">
                          <a:latin typeface="+mn-ea"/>
                          <a:ea typeface="+mn-ea"/>
                        </a:rPr>
                        <a:t>評価指標</a:t>
                      </a:r>
                    </a:p>
                  </a:txBody>
                  <a:tcPr marL="89726" marR="89726" marT="44863" marB="44863" anchor="ctr"/>
                </a:tc>
                <a:tc>
                  <a:txBody>
                    <a:bodyPr/>
                    <a:lstStyle/>
                    <a:p>
                      <a:pPr algn="ctr"/>
                      <a:r>
                        <a:rPr kumimoji="1" lang="ja-JP" altLang="en-US" sz="900" dirty="0">
                          <a:latin typeface="+mn-ea"/>
                          <a:ea typeface="+mn-ea"/>
                        </a:rPr>
                        <a:t>得点</a:t>
                      </a:r>
                    </a:p>
                  </a:txBody>
                  <a:tcPr marL="89726" marR="89726" marT="44863" marB="44863" anchor="ctr"/>
                </a:tc>
                <a:tc>
                  <a:txBody>
                    <a:bodyPr/>
                    <a:lstStyle/>
                    <a:p>
                      <a:pPr algn="ctr"/>
                      <a:r>
                        <a:rPr kumimoji="1" lang="ja-JP" altLang="en-US" sz="900" dirty="0">
                          <a:latin typeface="+mn-ea"/>
                          <a:ea typeface="+mn-ea"/>
                        </a:rPr>
                        <a:t>平均</a:t>
                      </a:r>
                    </a:p>
                  </a:txBody>
                  <a:tcPr marL="89726" marR="89726" marT="44863" marB="44863" anchor="ctr"/>
                </a:tc>
                <a:tc>
                  <a:txBody>
                    <a:bodyPr/>
                    <a:lstStyle/>
                    <a:p>
                      <a:pPr algn="ctr"/>
                      <a:endParaRPr kumimoji="1" lang="ja-JP" altLang="en-US" sz="900" dirty="0">
                        <a:latin typeface="+mn-ea"/>
                        <a:ea typeface="+mn-ea"/>
                      </a:endParaRPr>
                    </a:p>
                  </a:txBody>
                  <a:tcPr marL="89726" marR="89726" marT="44863" marB="44863" anchor="ctr"/>
                </a:tc>
                <a:tc>
                  <a:txBody>
                    <a:bodyPr/>
                    <a:lstStyle/>
                    <a:p>
                      <a:pPr algn="ctr"/>
                      <a:r>
                        <a:rPr kumimoji="1" lang="ja-JP" altLang="en-US" sz="900" dirty="0">
                          <a:latin typeface="+mn-ea"/>
                          <a:ea typeface="+mn-ea"/>
                        </a:rPr>
                        <a:t>評価指標</a:t>
                      </a:r>
                    </a:p>
                  </a:txBody>
                  <a:tcPr marL="89726" marR="89726" marT="44863" marB="44863" anchor="ctr"/>
                </a:tc>
                <a:tc>
                  <a:txBody>
                    <a:bodyPr/>
                    <a:lstStyle/>
                    <a:p>
                      <a:pPr algn="ctr"/>
                      <a:r>
                        <a:rPr kumimoji="1" lang="ja-JP" altLang="en-US" sz="900" dirty="0">
                          <a:latin typeface="+mn-ea"/>
                          <a:ea typeface="+mn-ea"/>
                        </a:rPr>
                        <a:t>得点</a:t>
                      </a:r>
                    </a:p>
                  </a:txBody>
                  <a:tcPr marL="89726" marR="89726" marT="44863" marB="44863" anchor="ctr"/>
                </a:tc>
                <a:tc>
                  <a:txBody>
                    <a:bodyPr/>
                    <a:lstStyle/>
                    <a:p>
                      <a:pPr algn="ctr"/>
                      <a:r>
                        <a:rPr kumimoji="1" lang="ja-JP" altLang="en-US" sz="900" dirty="0">
                          <a:latin typeface="+mn-ea"/>
                          <a:ea typeface="+mn-ea"/>
                        </a:rPr>
                        <a:t>平均</a:t>
                      </a:r>
                    </a:p>
                  </a:txBody>
                  <a:tcPr marL="89726" marR="89726" marT="44863" marB="44863" anchor="ctr"/>
                </a:tc>
                <a:extLst>
                  <a:ext uri="{0D108BD9-81ED-4DB2-BD59-A6C34878D82A}">
                    <a16:rowId xmlns:a16="http://schemas.microsoft.com/office/drawing/2014/main" val="2535473127"/>
                  </a:ext>
                </a:extLst>
              </a:tr>
              <a:tr h="358902">
                <a:tc>
                  <a:txBody>
                    <a:bodyPr/>
                    <a:lstStyle/>
                    <a:p>
                      <a:pPr algn="ctr"/>
                      <a:r>
                        <a:rPr kumimoji="1" lang="ja-JP" altLang="en-US" sz="900" dirty="0">
                          <a:latin typeface="+mn-ea"/>
                          <a:ea typeface="+mn-ea"/>
                        </a:rPr>
                        <a:t>①</a:t>
                      </a:r>
                    </a:p>
                  </a:txBody>
                  <a:tcPr marL="89726" marR="89726" marT="44863" marB="44863"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900" b="0" i="0" u="none" strike="noStrike" dirty="0">
                          <a:solidFill>
                            <a:schemeClr val="tx1"/>
                          </a:solidFill>
                          <a:effectLst/>
                          <a:latin typeface="+mn-ea"/>
                          <a:ea typeface="+mn-ea"/>
                        </a:rPr>
                        <a:t>都道府県における管内市町村の評価指標の達成状況の平均について、分野毎にどのような状況か。</a:t>
                      </a:r>
                      <a:endParaRPr lang="en-US" altLang="ja-JP" sz="900" b="0" i="0" u="none" strike="noStrike" dirty="0">
                        <a:solidFill>
                          <a:schemeClr val="tx1"/>
                        </a:solidFill>
                        <a:effectLst/>
                        <a:latin typeface="+mn-ea"/>
                        <a:ea typeface="+mn-ea"/>
                      </a:endParaRPr>
                    </a:p>
                  </a:txBody>
                  <a:tcPr marL="89726" marR="89726" marT="44863" marB="44863" anchor="ctr"/>
                </a:tc>
                <a:tc>
                  <a:txBody>
                    <a:bodyPr/>
                    <a:lstStyle/>
                    <a:p>
                      <a:pPr algn="ctr"/>
                      <a:r>
                        <a:rPr kumimoji="1" lang="en-US" altLang="ja-JP" sz="900" dirty="0">
                          <a:latin typeface="+mn-ea"/>
                          <a:ea typeface="+mn-ea"/>
                        </a:rPr>
                        <a:t>40</a:t>
                      </a:r>
                      <a:endParaRPr kumimoji="1" lang="ja-JP" altLang="en-US" sz="900" dirty="0">
                        <a:latin typeface="+mn-ea"/>
                        <a:ea typeface="+mn-ea"/>
                      </a:endParaRPr>
                    </a:p>
                  </a:txBody>
                  <a:tcPr marL="89726" marR="89726" marT="44863" marB="44863" anchor="ctr"/>
                </a:tc>
                <a:tc>
                  <a:txBody>
                    <a:bodyPr/>
                    <a:lstStyle/>
                    <a:p>
                      <a:pPr algn="ctr"/>
                      <a:r>
                        <a:rPr kumimoji="1" lang="en-US" altLang="ja-JP" sz="900" dirty="0">
                          <a:latin typeface="+mn-ea"/>
                          <a:ea typeface="+mn-ea"/>
                        </a:rPr>
                        <a:t>19.6</a:t>
                      </a:r>
                      <a:endParaRPr kumimoji="1" lang="ja-JP" altLang="en-US" sz="900" dirty="0">
                        <a:latin typeface="+mn-ea"/>
                        <a:ea typeface="+mn-ea"/>
                      </a:endParaRPr>
                    </a:p>
                  </a:txBody>
                  <a:tcPr marL="89726" marR="89726" marT="44863" marB="44863" anchor="ctr"/>
                </a:tc>
                <a:tc>
                  <a:txBody>
                    <a:bodyPr/>
                    <a:lstStyle/>
                    <a:p>
                      <a:pPr algn="ctr"/>
                      <a:r>
                        <a:rPr kumimoji="1" lang="ja-JP" altLang="en-US" sz="900" dirty="0">
                          <a:latin typeface="+mn-ea"/>
                          <a:ea typeface="+mn-ea"/>
                        </a:rPr>
                        <a:t>⑩</a:t>
                      </a:r>
                    </a:p>
                  </a:txBody>
                  <a:tcPr marL="89726" marR="89726" marT="44863" marB="44863"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900" dirty="0">
                          <a:latin typeface="+mn-ea"/>
                          <a:ea typeface="+mn-ea"/>
                        </a:rPr>
                        <a:t>月１回以上の通いの場への参加率が全国上位の保険者の割合</a:t>
                      </a:r>
                    </a:p>
                  </a:txBody>
                  <a:tcPr marL="89726" marR="89726" marT="44863" marB="44863" anchor="ctr"/>
                </a:tc>
                <a:tc>
                  <a:txBody>
                    <a:bodyPr/>
                    <a:lstStyle/>
                    <a:p>
                      <a:pPr algn="ctr"/>
                      <a:r>
                        <a:rPr kumimoji="1" lang="en-US" altLang="ja-JP" sz="900" dirty="0">
                          <a:latin typeface="+mn-ea"/>
                          <a:ea typeface="+mn-ea"/>
                        </a:rPr>
                        <a:t>15</a:t>
                      </a:r>
                    </a:p>
                  </a:txBody>
                  <a:tcPr marL="89726" marR="89726" marT="44863" marB="44863" anchor="ctr"/>
                </a:tc>
                <a:tc>
                  <a:txBody>
                    <a:bodyPr/>
                    <a:lstStyle/>
                    <a:p>
                      <a:pPr algn="ctr"/>
                      <a:r>
                        <a:rPr kumimoji="1" lang="en-US" altLang="ja-JP" sz="900" dirty="0">
                          <a:latin typeface="+mn-ea"/>
                          <a:ea typeface="+mn-ea"/>
                        </a:rPr>
                        <a:t>7.4</a:t>
                      </a:r>
                      <a:endParaRPr kumimoji="1" lang="ja-JP" altLang="en-US" sz="900" dirty="0">
                        <a:latin typeface="+mn-ea"/>
                        <a:ea typeface="+mn-ea"/>
                      </a:endParaRPr>
                    </a:p>
                  </a:txBody>
                  <a:tcPr marL="89726" marR="89726" marT="44863" marB="44863" anchor="ctr"/>
                </a:tc>
                <a:extLst>
                  <a:ext uri="{0D108BD9-81ED-4DB2-BD59-A6C34878D82A}">
                    <a16:rowId xmlns:a16="http://schemas.microsoft.com/office/drawing/2014/main" val="399234344"/>
                  </a:ext>
                </a:extLst>
              </a:tr>
              <a:tr h="258706">
                <a:tc>
                  <a:txBody>
                    <a:bodyPr/>
                    <a:lstStyle/>
                    <a:p>
                      <a:pPr algn="ctr"/>
                      <a:r>
                        <a:rPr kumimoji="1" lang="ja-JP" altLang="en-US" sz="900" dirty="0">
                          <a:latin typeface="+mn-ea"/>
                          <a:ea typeface="+mn-ea"/>
                        </a:rPr>
                        <a:t>②</a:t>
                      </a:r>
                    </a:p>
                  </a:txBody>
                  <a:tcPr marL="89726" marR="89726" marT="44863" marB="44863"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900" dirty="0">
                          <a:solidFill>
                            <a:schemeClr val="tx1"/>
                          </a:solidFill>
                          <a:latin typeface="+mn-ea"/>
                          <a:ea typeface="+mn-ea"/>
                        </a:rPr>
                        <a:t>都道府県における管内市町村の得点が著しく低い市町村があるか。</a:t>
                      </a:r>
                      <a:endParaRPr lang="en-US" altLang="ja-JP" sz="900" dirty="0">
                        <a:solidFill>
                          <a:schemeClr val="tx1"/>
                        </a:solidFill>
                        <a:latin typeface="+mn-ea"/>
                        <a:ea typeface="+mn-ea"/>
                      </a:endParaRPr>
                    </a:p>
                  </a:txBody>
                  <a:tcPr marL="89726" marR="89726" marT="44863" marB="44863" anchor="ctr"/>
                </a:tc>
                <a:tc>
                  <a:txBody>
                    <a:bodyPr/>
                    <a:lstStyle/>
                    <a:p>
                      <a:pPr algn="ctr"/>
                      <a:r>
                        <a:rPr kumimoji="1" lang="ja-JP" altLang="en-US" sz="900" dirty="0">
                          <a:latin typeface="+mn-ea"/>
                          <a:ea typeface="+mn-ea"/>
                        </a:rPr>
                        <a:t>▲</a:t>
                      </a:r>
                      <a:r>
                        <a:rPr kumimoji="1" lang="en-US" altLang="ja-JP" sz="900" dirty="0">
                          <a:latin typeface="+mn-ea"/>
                          <a:ea typeface="+mn-ea"/>
                        </a:rPr>
                        <a:t>10</a:t>
                      </a:r>
                      <a:endParaRPr kumimoji="1" lang="ja-JP" altLang="en-US" sz="900" dirty="0">
                        <a:latin typeface="+mn-ea"/>
                        <a:ea typeface="+mn-ea"/>
                      </a:endParaRPr>
                    </a:p>
                  </a:txBody>
                  <a:tcPr marL="89726" marR="89726" marT="44863" marB="44863" anchor="ctr"/>
                </a:tc>
                <a:tc>
                  <a:txBody>
                    <a:bodyPr/>
                    <a:lstStyle/>
                    <a:p>
                      <a:pPr algn="ctr"/>
                      <a:r>
                        <a:rPr kumimoji="1" lang="ja-JP" altLang="en-US" sz="900" dirty="0">
                          <a:latin typeface="+mn-ea"/>
                          <a:ea typeface="+mn-ea"/>
                        </a:rPr>
                        <a:t>▲</a:t>
                      </a:r>
                      <a:r>
                        <a:rPr kumimoji="1" lang="en-US" altLang="ja-JP" sz="900" dirty="0">
                          <a:latin typeface="+mn-ea"/>
                          <a:ea typeface="+mn-ea"/>
                        </a:rPr>
                        <a:t>0.9</a:t>
                      </a:r>
                    </a:p>
                  </a:txBody>
                  <a:tcPr marL="89726" marR="89726" marT="44863" marB="44863" anchor="ctr"/>
                </a:tc>
                <a:tc>
                  <a:txBody>
                    <a:bodyPr/>
                    <a:lstStyle/>
                    <a:p>
                      <a:pPr algn="ctr"/>
                      <a:r>
                        <a:rPr kumimoji="1" lang="ja-JP" altLang="en-US" sz="900" dirty="0">
                          <a:latin typeface="+mn-ea"/>
                          <a:ea typeface="+mn-ea"/>
                        </a:rPr>
                        <a:t>⑪</a:t>
                      </a:r>
                    </a:p>
                  </a:txBody>
                  <a:tcPr marL="89726" marR="89726" marT="44863" marB="44863"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900" b="0" i="0" u="none" strike="noStrike" kern="1200" cap="none" spc="0" normalizeH="0" baseline="0" noProof="0" dirty="0">
                          <a:ln>
                            <a:noFill/>
                          </a:ln>
                          <a:solidFill>
                            <a:prstClr val="black"/>
                          </a:solidFill>
                          <a:effectLst/>
                          <a:uLnTx/>
                          <a:uFillTx/>
                          <a:latin typeface="+mn-ea"/>
                          <a:ea typeface="+mn-ea"/>
                          <a:cs typeface="+mn-cs"/>
                        </a:rPr>
                        <a:t>月１回以上の通いの場への参加率の変化率が全国上位の保険者の割合</a:t>
                      </a:r>
                    </a:p>
                  </a:txBody>
                  <a:tcPr marL="89726" marR="89726" marT="44863" marB="44863" anchor="ctr"/>
                </a:tc>
                <a:tc>
                  <a:txBody>
                    <a:bodyPr/>
                    <a:lstStyle/>
                    <a:p>
                      <a:pPr algn="ctr"/>
                      <a:r>
                        <a:rPr kumimoji="1" lang="en-US" altLang="ja-JP" sz="900" dirty="0">
                          <a:latin typeface="+mn-ea"/>
                          <a:ea typeface="+mn-ea"/>
                        </a:rPr>
                        <a:t>15</a:t>
                      </a:r>
                      <a:endParaRPr kumimoji="1" lang="ja-JP" altLang="en-US" sz="900" dirty="0">
                        <a:latin typeface="+mn-ea"/>
                        <a:ea typeface="+mn-ea"/>
                      </a:endParaRPr>
                    </a:p>
                  </a:txBody>
                  <a:tcPr marL="89726" marR="89726" marT="44863" marB="44863" anchor="ctr"/>
                </a:tc>
                <a:tc>
                  <a:txBody>
                    <a:bodyPr/>
                    <a:lstStyle/>
                    <a:p>
                      <a:pPr algn="ctr"/>
                      <a:r>
                        <a:rPr kumimoji="1" lang="en-US" altLang="ja-JP" sz="900" dirty="0">
                          <a:latin typeface="+mn-ea"/>
                          <a:ea typeface="+mn-ea"/>
                        </a:rPr>
                        <a:t>7.3</a:t>
                      </a:r>
                      <a:endParaRPr kumimoji="1" lang="ja-JP" altLang="en-US" sz="900" dirty="0">
                        <a:latin typeface="+mn-ea"/>
                        <a:ea typeface="+mn-ea"/>
                      </a:endParaRPr>
                    </a:p>
                  </a:txBody>
                  <a:tcPr marL="89726" marR="89726" marT="44863" marB="44863" anchor="ctr"/>
                </a:tc>
                <a:extLst>
                  <a:ext uri="{0D108BD9-81ED-4DB2-BD59-A6C34878D82A}">
                    <a16:rowId xmlns:a16="http://schemas.microsoft.com/office/drawing/2014/main" val="4219815525"/>
                  </a:ext>
                </a:extLst>
              </a:tr>
              <a:tr h="358902">
                <a:tc>
                  <a:txBody>
                    <a:bodyPr/>
                    <a:lstStyle/>
                    <a:p>
                      <a:pPr algn="ctr"/>
                      <a:r>
                        <a:rPr kumimoji="1" lang="ja-JP" altLang="en-US" sz="900" dirty="0">
                          <a:latin typeface="+mn-ea"/>
                          <a:ea typeface="+mn-ea"/>
                        </a:rPr>
                        <a:t>③</a:t>
                      </a:r>
                    </a:p>
                  </a:txBody>
                  <a:tcPr marL="89726" marR="89726" marT="44863" marB="44863"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900" dirty="0">
                          <a:latin typeface="+mn-ea"/>
                          <a:ea typeface="+mn-ea"/>
                        </a:rPr>
                        <a:t>軽度</a:t>
                      </a:r>
                      <a:r>
                        <a:rPr lang="en-US" altLang="ja-JP" sz="900" dirty="0">
                          <a:latin typeface="+mn-ea"/>
                          <a:ea typeface="+mn-ea"/>
                        </a:rPr>
                        <a:t>【</a:t>
                      </a:r>
                      <a:r>
                        <a:rPr lang="ja-JP" altLang="en-US" sz="900" dirty="0">
                          <a:latin typeface="+mn-ea"/>
                          <a:ea typeface="+mn-ea"/>
                        </a:rPr>
                        <a:t>要介護１・２</a:t>
                      </a:r>
                      <a:r>
                        <a:rPr lang="en-US" altLang="ja-JP" sz="900" dirty="0">
                          <a:latin typeface="+mn-ea"/>
                          <a:ea typeface="+mn-ea"/>
                        </a:rPr>
                        <a:t>】</a:t>
                      </a:r>
                      <a:r>
                        <a:rPr lang="ja-JP" altLang="en-US" sz="900" dirty="0">
                          <a:latin typeface="+mn-ea"/>
                          <a:ea typeface="+mn-ea"/>
                        </a:rPr>
                        <a:t>管内市町村における一定期間における、要介護認定者の要介護認定等基準時間の変化率の状況はどのようになっているか。</a:t>
                      </a:r>
                    </a:p>
                  </a:txBody>
                  <a:tcPr marL="89726" marR="89726" marT="44863" marB="44863" anchor="ctr"/>
                </a:tc>
                <a:tc>
                  <a:txBody>
                    <a:bodyPr/>
                    <a:lstStyle/>
                    <a:p>
                      <a:pPr algn="ctr"/>
                      <a:r>
                        <a:rPr kumimoji="1" lang="en-US" altLang="ja-JP" sz="900" dirty="0">
                          <a:latin typeface="+mn-ea"/>
                          <a:ea typeface="+mn-ea"/>
                        </a:rPr>
                        <a:t>20</a:t>
                      </a:r>
                      <a:endParaRPr kumimoji="1" lang="ja-JP" altLang="en-US" sz="900" dirty="0">
                        <a:latin typeface="+mn-ea"/>
                        <a:ea typeface="+mn-ea"/>
                      </a:endParaRPr>
                    </a:p>
                  </a:txBody>
                  <a:tcPr marL="89726" marR="89726" marT="44863" marB="44863" anchor="ctr"/>
                </a:tc>
                <a:tc>
                  <a:txBody>
                    <a:bodyPr/>
                    <a:lstStyle/>
                    <a:p>
                      <a:pPr algn="ctr"/>
                      <a:r>
                        <a:rPr kumimoji="1" lang="en-US" altLang="ja-JP" sz="900" dirty="0">
                          <a:latin typeface="+mn-ea"/>
                          <a:ea typeface="+mn-ea"/>
                        </a:rPr>
                        <a:t>11.3</a:t>
                      </a:r>
                      <a:endParaRPr kumimoji="1" lang="ja-JP" altLang="en-US" sz="900" dirty="0">
                        <a:latin typeface="+mn-ea"/>
                        <a:ea typeface="+mn-ea"/>
                      </a:endParaRPr>
                    </a:p>
                  </a:txBody>
                  <a:tcPr marL="89726" marR="89726" marT="44863" marB="44863" anchor="ctr"/>
                </a:tc>
                <a:tc>
                  <a:txBody>
                    <a:bodyPr/>
                    <a:lstStyle/>
                    <a:p>
                      <a:pPr algn="ctr"/>
                      <a:r>
                        <a:rPr kumimoji="1" lang="ja-JP" altLang="en-US" sz="900" dirty="0">
                          <a:latin typeface="+mn-ea"/>
                          <a:ea typeface="+mn-ea"/>
                        </a:rPr>
                        <a:t>⑫</a:t>
                      </a:r>
                      <a:endParaRPr kumimoji="1" lang="en-US" altLang="ja-JP" sz="900" dirty="0">
                        <a:latin typeface="+mn-ea"/>
                        <a:ea typeface="+mn-ea"/>
                      </a:endParaRPr>
                    </a:p>
                  </a:txBody>
                  <a:tcPr marL="89726" marR="89726" marT="44863" marB="44863"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900" b="0" i="0" u="none" strike="noStrike" dirty="0">
                          <a:solidFill>
                            <a:schemeClr val="tx1"/>
                          </a:solidFill>
                          <a:effectLst/>
                          <a:latin typeface="+mn-ea"/>
                          <a:ea typeface="+mn-ea"/>
                        </a:rPr>
                        <a:t>管内市町村の９割超において週１回以上の通いの場を実施</a:t>
                      </a:r>
                    </a:p>
                  </a:txBody>
                  <a:tcPr marL="89726" marR="89726" marT="44863" marB="44863" anchor="ctr"/>
                </a:tc>
                <a:tc>
                  <a:txBody>
                    <a:bodyPr/>
                    <a:lstStyle/>
                    <a:p>
                      <a:pPr algn="ctr"/>
                      <a:r>
                        <a:rPr kumimoji="1" lang="en-US" altLang="ja-JP" sz="900" dirty="0">
                          <a:latin typeface="+mn-ea"/>
                          <a:ea typeface="+mn-ea"/>
                        </a:rPr>
                        <a:t>20</a:t>
                      </a:r>
                      <a:endParaRPr kumimoji="1" lang="ja-JP" altLang="en-US" sz="900" dirty="0">
                        <a:latin typeface="+mn-ea"/>
                        <a:ea typeface="+mn-ea"/>
                      </a:endParaRPr>
                    </a:p>
                  </a:txBody>
                  <a:tcPr marL="89726" marR="89726" marT="44863" marB="44863" anchor="ctr"/>
                </a:tc>
                <a:tc>
                  <a:txBody>
                    <a:bodyPr/>
                    <a:lstStyle/>
                    <a:p>
                      <a:pPr algn="ctr"/>
                      <a:r>
                        <a:rPr kumimoji="1" lang="en-US" altLang="ja-JP" sz="900" dirty="0">
                          <a:latin typeface="+mn-ea"/>
                          <a:ea typeface="+mn-ea"/>
                        </a:rPr>
                        <a:t>6.8</a:t>
                      </a:r>
                      <a:endParaRPr kumimoji="1" lang="ja-JP" altLang="en-US" sz="900" dirty="0">
                        <a:latin typeface="+mn-ea"/>
                        <a:ea typeface="+mn-ea"/>
                      </a:endParaRPr>
                    </a:p>
                  </a:txBody>
                  <a:tcPr marL="89726" marR="89726" marT="44863" marB="44863" anchor="ctr"/>
                </a:tc>
                <a:extLst>
                  <a:ext uri="{0D108BD9-81ED-4DB2-BD59-A6C34878D82A}">
                    <a16:rowId xmlns:a16="http://schemas.microsoft.com/office/drawing/2014/main" val="1201803747"/>
                  </a:ext>
                </a:extLst>
              </a:tr>
              <a:tr h="358902">
                <a:tc>
                  <a:txBody>
                    <a:bodyPr/>
                    <a:lstStyle/>
                    <a:p>
                      <a:pPr algn="ctr"/>
                      <a:r>
                        <a:rPr kumimoji="1" lang="ja-JP" altLang="en-US" sz="900">
                          <a:latin typeface="+mn-ea"/>
                          <a:ea typeface="+mn-ea"/>
                        </a:rPr>
                        <a:t>④</a:t>
                      </a:r>
                      <a:endParaRPr kumimoji="1" lang="ja-JP" altLang="en-US" sz="900" dirty="0">
                        <a:latin typeface="+mn-ea"/>
                        <a:ea typeface="+mn-ea"/>
                      </a:endParaRPr>
                    </a:p>
                  </a:txBody>
                  <a:tcPr marL="89726" marR="89726" marT="44863" marB="44863"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900" dirty="0">
                          <a:latin typeface="+mn-ea"/>
                          <a:ea typeface="+mn-ea"/>
                        </a:rPr>
                        <a:t>軽度</a:t>
                      </a:r>
                      <a:r>
                        <a:rPr lang="en-US" altLang="ja-JP" sz="900" dirty="0">
                          <a:latin typeface="+mn-ea"/>
                          <a:ea typeface="+mn-ea"/>
                        </a:rPr>
                        <a:t>【</a:t>
                      </a:r>
                      <a:r>
                        <a:rPr lang="ja-JP" altLang="en-US" sz="900" dirty="0">
                          <a:latin typeface="+mn-ea"/>
                          <a:ea typeface="+mn-ea"/>
                        </a:rPr>
                        <a:t>要介護１・２</a:t>
                      </a:r>
                      <a:r>
                        <a:rPr lang="en-US" altLang="ja-JP" sz="900" dirty="0">
                          <a:latin typeface="+mn-ea"/>
                          <a:ea typeface="+mn-ea"/>
                        </a:rPr>
                        <a:t>】</a:t>
                      </a:r>
                      <a:r>
                        <a:rPr lang="ja-JP" altLang="en-US" sz="900" dirty="0">
                          <a:latin typeface="+mn-ea"/>
                          <a:ea typeface="+mn-ea"/>
                        </a:rPr>
                        <a:t>管内市町村における一定期間における平均要介護度の変化率の状況はどのようになっているか。</a:t>
                      </a:r>
                    </a:p>
                  </a:txBody>
                  <a:tcPr marL="89726" marR="89726" marT="44863" marB="44863" anchor="ctr"/>
                </a:tc>
                <a:tc>
                  <a:txBody>
                    <a:bodyPr/>
                    <a:lstStyle/>
                    <a:p>
                      <a:pPr algn="ctr"/>
                      <a:r>
                        <a:rPr kumimoji="1" lang="en-US" altLang="ja-JP" sz="900" dirty="0">
                          <a:latin typeface="+mn-ea"/>
                          <a:ea typeface="+mn-ea"/>
                        </a:rPr>
                        <a:t>20</a:t>
                      </a:r>
                      <a:endParaRPr kumimoji="1" lang="ja-JP" altLang="en-US" sz="900" dirty="0">
                        <a:latin typeface="+mn-ea"/>
                        <a:ea typeface="+mn-ea"/>
                      </a:endParaRPr>
                    </a:p>
                  </a:txBody>
                  <a:tcPr marL="89726" marR="89726" marT="44863" marB="44863" anchor="ctr"/>
                </a:tc>
                <a:tc>
                  <a:txBody>
                    <a:bodyPr/>
                    <a:lstStyle/>
                    <a:p>
                      <a:pPr algn="ctr"/>
                      <a:r>
                        <a:rPr kumimoji="1" lang="en-US" altLang="ja-JP" sz="900" dirty="0">
                          <a:latin typeface="+mn-ea"/>
                          <a:ea typeface="+mn-ea"/>
                        </a:rPr>
                        <a:t>11.3</a:t>
                      </a:r>
                      <a:endParaRPr kumimoji="1" lang="ja-JP" altLang="en-US" sz="900" dirty="0">
                        <a:latin typeface="+mn-ea"/>
                        <a:ea typeface="+mn-ea"/>
                      </a:endParaRPr>
                    </a:p>
                  </a:txBody>
                  <a:tcPr marL="89726" marR="89726" marT="44863" marB="44863" anchor="ctr"/>
                </a:tc>
                <a:tc>
                  <a:txBody>
                    <a:bodyPr/>
                    <a:lstStyle/>
                    <a:p>
                      <a:pPr algn="ctr"/>
                      <a:r>
                        <a:rPr kumimoji="1" lang="ja-JP" altLang="en-US" sz="900" dirty="0">
                          <a:latin typeface="+mn-ea"/>
                          <a:ea typeface="+mn-ea"/>
                        </a:rPr>
                        <a:t>⑬</a:t>
                      </a:r>
                    </a:p>
                  </a:txBody>
                  <a:tcPr marL="89726" marR="89726" marT="44863" marB="44863"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900" b="0" i="0" u="none" strike="noStrike" dirty="0">
                          <a:solidFill>
                            <a:schemeClr val="tx1"/>
                          </a:solidFill>
                          <a:effectLst/>
                          <a:latin typeface="+mn-ea"/>
                          <a:ea typeface="+mn-ea"/>
                        </a:rPr>
                        <a:t>管内市町村の</a:t>
                      </a:r>
                      <a:r>
                        <a:rPr lang="en-US" altLang="ja-JP" sz="900" b="0" i="0" u="none" strike="noStrike" dirty="0">
                          <a:solidFill>
                            <a:schemeClr val="tx1"/>
                          </a:solidFill>
                          <a:effectLst/>
                          <a:latin typeface="+mn-ea"/>
                          <a:ea typeface="+mn-ea"/>
                        </a:rPr>
                        <a:t>0.1</a:t>
                      </a:r>
                      <a:r>
                        <a:rPr lang="ja-JP" altLang="en-US" sz="900" b="0" i="0" u="none" strike="noStrike" dirty="0">
                          <a:solidFill>
                            <a:schemeClr val="tx1"/>
                          </a:solidFill>
                          <a:effectLst/>
                          <a:latin typeface="+mn-ea"/>
                          <a:ea typeface="+mn-ea"/>
                        </a:rPr>
                        <a:t>割超において成果に応じて報酬を支払う成果連動型の委託を実施</a:t>
                      </a:r>
                    </a:p>
                  </a:txBody>
                  <a:tcPr marL="89726" marR="89726" marT="44863" marB="44863" anchor="ctr"/>
                </a:tc>
                <a:tc>
                  <a:txBody>
                    <a:bodyPr/>
                    <a:lstStyle/>
                    <a:p>
                      <a:pPr algn="ctr"/>
                      <a:r>
                        <a:rPr kumimoji="1" lang="en-US" altLang="ja-JP" sz="900" dirty="0">
                          <a:latin typeface="+mn-ea"/>
                          <a:ea typeface="+mn-ea"/>
                        </a:rPr>
                        <a:t>20</a:t>
                      </a:r>
                      <a:endParaRPr kumimoji="1" lang="ja-JP" altLang="en-US" sz="900" dirty="0">
                        <a:latin typeface="+mn-ea"/>
                        <a:ea typeface="+mn-ea"/>
                      </a:endParaRPr>
                    </a:p>
                  </a:txBody>
                  <a:tcPr marL="89726" marR="89726" marT="44863" marB="44863" anchor="ctr"/>
                </a:tc>
                <a:tc>
                  <a:txBody>
                    <a:bodyPr/>
                    <a:lstStyle/>
                    <a:p>
                      <a:pPr algn="ctr"/>
                      <a:r>
                        <a:rPr kumimoji="1" lang="en-US" altLang="ja-JP" sz="900" dirty="0">
                          <a:latin typeface="+mn-ea"/>
                          <a:ea typeface="+mn-ea"/>
                        </a:rPr>
                        <a:t>9.4</a:t>
                      </a:r>
                      <a:endParaRPr kumimoji="1" lang="ja-JP" altLang="en-US" sz="900" dirty="0">
                        <a:latin typeface="+mn-ea"/>
                        <a:ea typeface="+mn-ea"/>
                      </a:endParaRPr>
                    </a:p>
                  </a:txBody>
                  <a:tcPr marL="89726" marR="89726" marT="44863" marB="44863" anchor="ctr"/>
                </a:tc>
                <a:extLst>
                  <a:ext uri="{0D108BD9-81ED-4DB2-BD59-A6C34878D82A}">
                    <a16:rowId xmlns:a16="http://schemas.microsoft.com/office/drawing/2014/main" val="792410603"/>
                  </a:ext>
                </a:extLst>
              </a:tr>
              <a:tr h="493490">
                <a:tc>
                  <a:txBody>
                    <a:bodyPr/>
                    <a:lstStyle/>
                    <a:p>
                      <a:pPr algn="ctr"/>
                      <a:r>
                        <a:rPr kumimoji="1" lang="ja-JP" altLang="en-US" sz="900" dirty="0">
                          <a:latin typeface="+mn-ea"/>
                          <a:ea typeface="+mn-ea"/>
                        </a:rPr>
                        <a:t>⑤</a:t>
                      </a:r>
                    </a:p>
                  </a:txBody>
                  <a:tcPr marL="89726" marR="89726" marT="44863" marB="44863"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900" b="0" i="0" u="none" strike="noStrike" kern="1200" cap="none" spc="0" normalizeH="0" baseline="0" noProof="0" dirty="0">
                          <a:ln>
                            <a:noFill/>
                          </a:ln>
                          <a:solidFill>
                            <a:prstClr val="black"/>
                          </a:solidFill>
                          <a:effectLst/>
                          <a:uLnTx/>
                          <a:uFillTx/>
                          <a:latin typeface="+mn-ea"/>
                          <a:ea typeface="+mn-ea"/>
                          <a:cs typeface="+mn-cs"/>
                        </a:rPr>
                        <a:t>中重度</a:t>
                      </a:r>
                      <a:r>
                        <a:rPr kumimoji="1" lang="en-US" altLang="ja-JP" sz="900" b="0" i="0" u="none" strike="noStrike" kern="1200" cap="none" spc="0" normalizeH="0" baseline="0" noProof="0" dirty="0">
                          <a:ln>
                            <a:noFill/>
                          </a:ln>
                          <a:solidFill>
                            <a:prstClr val="black"/>
                          </a:solidFill>
                          <a:effectLst/>
                          <a:uLnTx/>
                          <a:uFillTx/>
                          <a:latin typeface="+mn-ea"/>
                          <a:ea typeface="+mn-ea"/>
                          <a:cs typeface="+mn-cs"/>
                        </a:rPr>
                        <a:t>【</a:t>
                      </a:r>
                      <a:r>
                        <a:rPr kumimoji="1" lang="ja-JP" altLang="en-US" sz="900" b="0" i="0" u="none" strike="noStrike" kern="1200" cap="none" spc="0" normalizeH="0" baseline="0" noProof="0" dirty="0">
                          <a:ln>
                            <a:noFill/>
                          </a:ln>
                          <a:solidFill>
                            <a:prstClr val="black"/>
                          </a:solidFill>
                          <a:effectLst/>
                          <a:uLnTx/>
                          <a:uFillTx/>
                          <a:latin typeface="+mn-ea"/>
                          <a:ea typeface="+mn-ea"/>
                          <a:cs typeface="+mn-cs"/>
                        </a:rPr>
                        <a:t>要介護３～５</a:t>
                      </a:r>
                      <a:r>
                        <a:rPr kumimoji="1" lang="en-US" altLang="ja-JP" sz="900" b="0" i="0" u="none" strike="noStrike" kern="1200" cap="none" spc="0" normalizeH="0" baseline="0" noProof="0" dirty="0">
                          <a:ln>
                            <a:noFill/>
                          </a:ln>
                          <a:solidFill>
                            <a:prstClr val="black"/>
                          </a:solidFill>
                          <a:effectLst/>
                          <a:uLnTx/>
                          <a:uFillTx/>
                          <a:latin typeface="+mn-ea"/>
                          <a:ea typeface="+mn-ea"/>
                          <a:cs typeface="+mn-cs"/>
                        </a:rPr>
                        <a:t>】</a:t>
                      </a:r>
                      <a:r>
                        <a:rPr kumimoji="1" lang="ja-JP" altLang="en-US" sz="900" b="0" i="0" u="none" strike="noStrike" kern="1200" cap="none" spc="0" normalizeH="0" baseline="0" noProof="0" dirty="0">
                          <a:ln>
                            <a:noFill/>
                          </a:ln>
                          <a:solidFill>
                            <a:prstClr val="black"/>
                          </a:solidFill>
                          <a:effectLst/>
                          <a:uLnTx/>
                          <a:uFillTx/>
                          <a:latin typeface="+mn-ea"/>
                          <a:ea typeface="+mn-ea"/>
                          <a:cs typeface="+mn-cs"/>
                        </a:rPr>
                        <a:t>管内市町村における一定期間における、要介護認定者の要介護認定等基準時間の変化率の状況はどのようになっているか。</a:t>
                      </a:r>
                    </a:p>
                  </a:txBody>
                  <a:tcPr marL="89726" marR="89726" marT="44863" marB="44863" anchor="ctr"/>
                </a:tc>
                <a:tc>
                  <a:txBody>
                    <a:bodyPr/>
                    <a:lstStyle/>
                    <a:p>
                      <a:pPr algn="ctr"/>
                      <a:r>
                        <a:rPr kumimoji="1" lang="en-US" altLang="ja-JP" sz="900" dirty="0">
                          <a:latin typeface="+mn-ea"/>
                          <a:ea typeface="+mn-ea"/>
                        </a:rPr>
                        <a:t>20</a:t>
                      </a:r>
                      <a:endParaRPr kumimoji="1" lang="ja-JP" altLang="en-US" sz="900" dirty="0">
                        <a:latin typeface="+mn-ea"/>
                        <a:ea typeface="+mn-ea"/>
                      </a:endParaRPr>
                    </a:p>
                  </a:txBody>
                  <a:tcPr marL="89726" marR="89726" marT="44863" marB="44863" anchor="ctr"/>
                </a:tc>
                <a:tc>
                  <a:txBody>
                    <a:bodyPr/>
                    <a:lstStyle/>
                    <a:p>
                      <a:pPr algn="ctr"/>
                      <a:r>
                        <a:rPr kumimoji="1" lang="en-US" altLang="ja-JP" sz="900" dirty="0">
                          <a:latin typeface="+mn-ea"/>
                          <a:ea typeface="+mn-ea"/>
                        </a:rPr>
                        <a:t>11.5</a:t>
                      </a:r>
                      <a:endParaRPr kumimoji="1" lang="ja-JP" altLang="en-US" sz="900" dirty="0">
                        <a:latin typeface="+mn-ea"/>
                        <a:ea typeface="+mn-ea"/>
                      </a:endParaRPr>
                    </a:p>
                  </a:txBody>
                  <a:tcPr marL="89726" marR="89726" marT="44863" marB="44863" anchor="ctr"/>
                </a:tc>
                <a:tc>
                  <a:txBody>
                    <a:bodyPr/>
                    <a:lstStyle/>
                    <a:p>
                      <a:pPr algn="ctr"/>
                      <a:r>
                        <a:rPr kumimoji="1" lang="ja-JP" altLang="en-US" sz="900" dirty="0">
                          <a:latin typeface="+mn-ea"/>
                          <a:ea typeface="+mn-ea"/>
                        </a:rPr>
                        <a:t>⑭</a:t>
                      </a:r>
                    </a:p>
                  </a:txBody>
                  <a:tcPr marL="89726" marR="89726" marT="44863" marB="44863"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900" b="0" i="0" u="none" strike="noStrike" dirty="0">
                          <a:solidFill>
                            <a:schemeClr val="tx1"/>
                          </a:solidFill>
                          <a:effectLst/>
                          <a:latin typeface="+mn-ea"/>
                          <a:ea typeface="+mn-ea"/>
                        </a:rPr>
                        <a:t>管内市町村の２割超において地域包括支援センターと社会保険労務士や都道府県労働局、公共職業安定所、民間企業等と連携するなど介護離職防止に向けた取組を実施しているか</a:t>
                      </a:r>
                    </a:p>
                  </a:txBody>
                  <a:tcPr marL="89726" marR="89726" marT="44863" marB="44863" anchor="ctr"/>
                </a:tc>
                <a:tc>
                  <a:txBody>
                    <a:bodyPr/>
                    <a:lstStyle/>
                    <a:p>
                      <a:pPr algn="ctr"/>
                      <a:r>
                        <a:rPr kumimoji="1" lang="en-US" altLang="ja-JP" sz="900" dirty="0">
                          <a:latin typeface="+mn-ea"/>
                          <a:ea typeface="+mn-ea"/>
                        </a:rPr>
                        <a:t>10</a:t>
                      </a:r>
                      <a:endParaRPr kumimoji="1" lang="ja-JP" altLang="en-US" sz="900" dirty="0">
                        <a:latin typeface="+mn-ea"/>
                        <a:ea typeface="+mn-ea"/>
                      </a:endParaRPr>
                    </a:p>
                  </a:txBody>
                  <a:tcPr marL="89726" marR="89726" marT="44863" marB="44863" anchor="ctr"/>
                </a:tc>
                <a:tc>
                  <a:txBody>
                    <a:bodyPr/>
                    <a:lstStyle/>
                    <a:p>
                      <a:pPr algn="ctr"/>
                      <a:r>
                        <a:rPr kumimoji="1" lang="en-US" altLang="ja-JP" sz="900" dirty="0">
                          <a:latin typeface="+mn-ea"/>
                          <a:ea typeface="+mn-ea"/>
                        </a:rPr>
                        <a:t>3.8</a:t>
                      </a:r>
                      <a:endParaRPr kumimoji="1" lang="ja-JP" altLang="en-US" sz="900" dirty="0">
                        <a:latin typeface="+mn-ea"/>
                        <a:ea typeface="+mn-ea"/>
                      </a:endParaRPr>
                    </a:p>
                  </a:txBody>
                  <a:tcPr marL="89726" marR="89726" marT="44863" marB="44863" anchor="ctr"/>
                </a:tc>
                <a:extLst>
                  <a:ext uri="{0D108BD9-81ED-4DB2-BD59-A6C34878D82A}">
                    <a16:rowId xmlns:a16="http://schemas.microsoft.com/office/drawing/2014/main" val="3086716970"/>
                  </a:ext>
                </a:extLst>
              </a:tr>
              <a:tr h="358902">
                <a:tc>
                  <a:txBody>
                    <a:bodyPr/>
                    <a:lstStyle/>
                    <a:p>
                      <a:pPr algn="ctr"/>
                      <a:r>
                        <a:rPr kumimoji="1" lang="ja-JP" altLang="en-US" sz="900" dirty="0">
                          <a:latin typeface="+mn-ea"/>
                          <a:ea typeface="+mn-ea"/>
                        </a:rPr>
                        <a:t>⑥</a:t>
                      </a:r>
                    </a:p>
                  </a:txBody>
                  <a:tcPr marL="89726" marR="89726" marT="44863" marB="44863"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900" b="0" i="0" u="none" strike="noStrike" dirty="0">
                          <a:solidFill>
                            <a:schemeClr val="tx1"/>
                          </a:solidFill>
                          <a:effectLst/>
                          <a:latin typeface="+mn-ea"/>
                          <a:ea typeface="+mn-ea"/>
                        </a:rPr>
                        <a:t>中重度</a:t>
                      </a:r>
                      <a:r>
                        <a:rPr lang="en-US" altLang="ja-JP" sz="900" b="0" i="0" u="none" strike="noStrike" dirty="0">
                          <a:solidFill>
                            <a:schemeClr val="tx1"/>
                          </a:solidFill>
                          <a:effectLst/>
                          <a:latin typeface="+mn-ea"/>
                          <a:ea typeface="+mn-ea"/>
                        </a:rPr>
                        <a:t>【</a:t>
                      </a:r>
                      <a:r>
                        <a:rPr lang="ja-JP" altLang="en-US" sz="900" b="0" i="0" u="none" strike="noStrike" dirty="0">
                          <a:solidFill>
                            <a:schemeClr val="tx1"/>
                          </a:solidFill>
                          <a:effectLst/>
                          <a:latin typeface="+mn-ea"/>
                          <a:ea typeface="+mn-ea"/>
                        </a:rPr>
                        <a:t>要介護３～５</a:t>
                      </a:r>
                      <a:r>
                        <a:rPr lang="en-US" altLang="ja-JP" sz="900" b="0" i="0" u="none" strike="noStrike" dirty="0">
                          <a:solidFill>
                            <a:schemeClr val="tx1"/>
                          </a:solidFill>
                          <a:effectLst/>
                          <a:latin typeface="+mn-ea"/>
                          <a:ea typeface="+mn-ea"/>
                        </a:rPr>
                        <a:t>】</a:t>
                      </a:r>
                      <a:r>
                        <a:rPr lang="ja-JP" altLang="en-US" sz="900" b="0" i="0" u="none" strike="noStrike" dirty="0">
                          <a:solidFill>
                            <a:schemeClr val="tx1"/>
                          </a:solidFill>
                          <a:effectLst/>
                          <a:latin typeface="+mn-ea"/>
                          <a:ea typeface="+mn-ea"/>
                        </a:rPr>
                        <a:t>管内市町村における一定期間における平均要介護度の変化率の状況はどのようになっているか。</a:t>
                      </a:r>
                    </a:p>
                  </a:txBody>
                  <a:tcPr marL="89726" marR="89726" marT="44863" marB="44863" anchor="ctr"/>
                </a:tc>
                <a:tc>
                  <a:txBody>
                    <a:bodyPr/>
                    <a:lstStyle/>
                    <a:p>
                      <a:pPr algn="ctr"/>
                      <a:r>
                        <a:rPr kumimoji="1" lang="en-US" altLang="ja-JP" sz="900" dirty="0">
                          <a:latin typeface="+mn-ea"/>
                          <a:ea typeface="+mn-ea"/>
                        </a:rPr>
                        <a:t>20</a:t>
                      </a:r>
                      <a:endParaRPr kumimoji="1" lang="ja-JP" altLang="en-US" sz="900" dirty="0">
                        <a:latin typeface="+mn-ea"/>
                        <a:ea typeface="+mn-ea"/>
                      </a:endParaRPr>
                    </a:p>
                  </a:txBody>
                  <a:tcPr marL="89726" marR="89726" marT="44863" marB="44863" anchor="ctr"/>
                </a:tc>
                <a:tc>
                  <a:txBody>
                    <a:bodyPr/>
                    <a:lstStyle/>
                    <a:p>
                      <a:pPr algn="ctr"/>
                      <a:r>
                        <a:rPr kumimoji="1" lang="en-US" altLang="ja-JP" sz="900" dirty="0">
                          <a:latin typeface="+mn-ea"/>
                          <a:ea typeface="+mn-ea"/>
                        </a:rPr>
                        <a:t>11.5</a:t>
                      </a:r>
                      <a:endParaRPr kumimoji="1" lang="ja-JP" altLang="en-US" sz="900" dirty="0">
                        <a:latin typeface="+mn-ea"/>
                        <a:ea typeface="+mn-ea"/>
                      </a:endParaRPr>
                    </a:p>
                  </a:txBody>
                  <a:tcPr marL="89726" marR="89726" marT="44863" marB="44863" anchor="ctr"/>
                </a:tc>
                <a:tc>
                  <a:txBody>
                    <a:bodyPr/>
                    <a:lstStyle/>
                    <a:p>
                      <a:pPr algn="ctr"/>
                      <a:r>
                        <a:rPr kumimoji="1" lang="ja-JP" altLang="en-US" sz="900" dirty="0">
                          <a:latin typeface="+mn-ea"/>
                          <a:ea typeface="+mn-ea"/>
                        </a:rPr>
                        <a:t>⑮</a:t>
                      </a:r>
                    </a:p>
                  </a:txBody>
                  <a:tcPr marL="89726" marR="89726" marT="44863" marB="44863"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900" b="0" i="0" u="none" strike="noStrike" dirty="0">
                          <a:solidFill>
                            <a:schemeClr val="tx1"/>
                          </a:solidFill>
                          <a:effectLst/>
                          <a:latin typeface="+mn-ea"/>
                          <a:ea typeface="+mn-ea"/>
                        </a:rPr>
                        <a:t>管内市町村の２割超において介護助手等の元気高齢者の就労的活動の支援を実施</a:t>
                      </a:r>
                    </a:p>
                  </a:txBody>
                  <a:tcPr marL="89726" marR="89726" marT="44863" marB="44863" anchor="ctr"/>
                </a:tc>
                <a:tc>
                  <a:txBody>
                    <a:bodyPr/>
                    <a:lstStyle/>
                    <a:p>
                      <a:pPr algn="ctr"/>
                      <a:r>
                        <a:rPr kumimoji="1" lang="en-US" altLang="ja-JP" sz="900" dirty="0">
                          <a:latin typeface="+mn-ea"/>
                          <a:ea typeface="+mn-ea"/>
                        </a:rPr>
                        <a:t>20</a:t>
                      </a:r>
                      <a:endParaRPr kumimoji="1" lang="ja-JP" altLang="en-US" sz="900" dirty="0">
                        <a:latin typeface="+mn-ea"/>
                        <a:ea typeface="+mn-ea"/>
                      </a:endParaRPr>
                    </a:p>
                  </a:txBody>
                  <a:tcPr marL="89726" marR="89726" marT="44863" marB="44863" anchor="ctr"/>
                </a:tc>
                <a:tc>
                  <a:txBody>
                    <a:bodyPr/>
                    <a:lstStyle/>
                    <a:p>
                      <a:pPr algn="ctr"/>
                      <a:r>
                        <a:rPr kumimoji="1" lang="en-US" altLang="ja-JP" sz="900" dirty="0">
                          <a:latin typeface="+mn-ea"/>
                          <a:ea typeface="+mn-ea"/>
                        </a:rPr>
                        <a:t>8.9</a:t>
                      </a:r>
                      <a:endParaRPr kumimoji="1" lang="ja-JP" altLang="en-US" sz="900" dirty="0">
                        <a:latin typeface="+mn-ea"/>
                        <a:ea typeface="+mn-ea"/>
                      </a:endParaRPr>
                    </a:p>
                  </a:txBody>
                  <a:tcPr marL="89726" marR="89726" marT="44863" marB="44863" anchor="ctr"/>
                </a:tc>
                <a:extLst>
                  <a:ext uri="{0D108BD9-81ED-4DB2-BD59-A6C34878D82A}">
                    <a16:rowId xmlns:a16="http://schemas.microsoft.com/office/drawing/2014/main" val="3585212913"/>
                  </a:ext>
                </a:extLst>
              </a:tr>
              <a:tr h="358902">
                <a:tc>
                  <a:txBody>
                    <a:bodyPr/>
                    <a:lstStyle/>
                    <a:p>
                      <a:pPr algn="ctr"/>
                      <a:r>
                        <a:rPr kumimoji="1" lang="ja-JP" altLang="en-US" sz="900" dirty="0">
                          <a:latin typeface="+mn-ea"/>
                          <a:ea typeface="+mn-ea"/>
                        </a:rPr>
                        <a:t>⑦</a:t>
                      </a:r>
                      <a:endParaRPr kumimoji="1" lang="en-US" altLang="ja-JP" sz="900" dirty="0">
                        <a:latin typeface="+mn-ea"/>
                        <a:ea typeface="+mn-ea"/>
                      </a:endParaRPr>
                    </a:p>
                  </a:txBody>
                  <a:tcPr marL="89726" marR="89726" marT="44863" marB="44863"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900" dirty="0">
                          <a:latin typeface="+mn-ea"/>
                          <a:ea typeface="+mn-ea"/>
                        </a:rPr>
                        <a:t>健康寿命延伸の実現状況</a:t>
                      </a:r>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900" dirty="0">
                          <a:latin typeface="+mn-ea"/>
                          <a:ea typeface="+mn-ea"/>
                        </a:rPr>
                        <a:t>（要介護２以上の年齢調整後認定率・認定率の変化率（全国上位）</a:t>
                      </a:r>
                    </a:p>
                  </a:txBody>
                  <a:tcPr marL="89726" marR="89726" marT="44863" marB="44863" anchor="ctr"/>
                </a:tc>
                <a:tc>
                  <a:txBody>
                    <a:bodyPr/>
                    <a:lstStyle/>
                    <a:p>
                      <a:pPr algn="ctr"/>
                      <a:r>
                        <a:rPr kumimoji="1" lang="en-US" altLang="ja-JP" sz="900" dirty="0">
                          <a:latin typeface="+mn-ea"/>
                          <a:ea typeface="+mn-ea"/>
                        </a:rPr>
                        <a:t>40</a:t>
                      </a:r>
                      <a:endParaRPr kumimoji="1" lang="ja-JP" altLang="en-US" sz="900" dirty="0">
                        <a:latin typeface="+mn-ea"/>
                        <a:ea typeface="+mn-ea"/>
                      </a:endParaRPr>
                    </a:p>
                  </a:txBody>
                  <a:tcPr marL="89726" marR="89726" marT="44863" marB="44863" anchor="ctr"/>
                </a:tc>
                <a:tc>
                  <a:txBody>
                    <a:bodyPr/>
                    <a:lstStyle/>
                    <a:p>
                      <a:pPr algn="ctr"/>
                      <a:r>
                        <a:rPr kumimoji="1" lang="en-US" altLang="ja-JP" sz="900" dirty="0">
                          <a:latin typeface="+mn-ea"/>
                          <a:ea typeface="+mn-ea"/>
                        </a:rPr>
                        <a:t>16.6</a:t>
                      </a:r>
                      <a:endParaRPr kumimoji="1" lang="ja-JP" altLang="en-US" sz="900" dirty="0">
                        <a:latin typeface="+mn-ea"/>
                        <a:ea typeface="+mn-ea"/>
                      </a:endParaRPr>
                    </a:p>
                  </a:txBody>
                  <a:tcPr marL="89726" marR="89726" marT="44863" marB="44863" anchor="ctr"/>
                </a:tc>
                <a:tc>
                  <a:txBody>
                    <a:bodyPr/>
                    <a:lstStyle/>
                    <a:p>
                      <a:pPr algn="ctr"/>
                      <a:r>
                        <a:rPr kumimoji="1" lang="ja-JP" altLang="en-US" sz="900" dirty="0">
                          <a:latin typeface="+mn-ea"/>
                          <a:ea typeface="+mn-ea"/>
                        </a:rPr>
                        <a:t>⑯</a:t>
                      </a:r>
                    </a:p>
                  </a:txBody>
                  <a:tcPr marL="89726" marR="89726" marT="44863" marB="44863"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900" b="0" i="0" u="none" strike="noStrike" dirty="0">
                          <a:solidFill>
                            <a:schemeClr val="tx1"/>
                          </a:solidFill>
                          <a:effectLst/>
                          <a:latin typeface="+mn-ea"/>
                          <a:ea typeface="+mn-ea"/>
                        </a:rPr>
                        <a:t>４割超の市町村で参加ポイント付与の仕組みを実施</a:t>
                      </a:r>
                    </a:p>
                  </a:txBody>
                  <a:tcPr marL="89726" marR="89726" marT="44863" marB="44863" anchor="ctr"/>
                </a:tc>
                <a:tc>
                  <a:txBody>
                    <a:bodyPr/>
                    <a:lstStyle/>
                    <a:p>
                      <a:pPr algn="ctr"/>
                      <a:r>
                        <a:rPr kumimoji="1" lang="en-US" altLang="ja-JP" sz="900" dirty="0">
                          <a:latin typeface="+mn-ea"/>
                          <a:ea typeface="+mn-ea"/>
                        </a:rPr>
                        <a:t>20</a:t>
                      </a:r>
                      <a:endParaRPr kumimoji="1" lang="ja-JP" altLang="en-US" sz="900" dirty="0">
                        <a:latin typeface="+mn-ea"/>
                        <a:ea typeface="+mn-ea"/>
                      </a:endParaRPr>
                    </a:p>
                  </a:txBody>
                  <a:tcPr marL="89726" marR="89726" marT="44863" marB="44863" anchor="ctr"/>
                </a:tc>
                <a:tc>
                  <a:txBody>
                    <a:bodyPr/>
                    <a:lstStyle/>
                    <a:p>
                      <a:pPr algn="ctr"/>
                      <a:r>
                        <a:rPr kumimoji="1" lang="en-US" altLang="ja-JP" sz="900" dirty="0">
                          <a:latin typeface="+mn-ea"/>
                          <a:ea typeface="+mn-ea"/>
                        </a:rPr>
                        <a:t>7.7</a:t>
                      </a:r>
                      <a:endParaRPr kumimoji="1" lang="ja-JP" altLang="en-US" sz="900" dirty="0">
                        <a:latin typeface="+mn-ea"/>
                        <a:ea typeface="+mn-ea"/>
                      </a:endParaRPr>
                    </a:p>
                  </a:txBody>
                  <a:tcPr marL="89726" marR="89726" marT="44863" marB="44863" anchor="ctr"/>
                </a:tc>
                <a:extLst>
                  <a:ext uri="{0D108BD9-81ED-4DB2-BD59-A6C34878D82A}">
                    <a16:rowId xmlns:a16="http://schemas.microsoft.com/office/drawing/2014/main" val="57805988"/>
                  </a:ext>
                </a:extLst>
              </a:tr>
              <a:tr h="224314">
                <a:tc>
                  <a:txBody>
                    <a:bodyPr/>
                    <a:lstStyle/>
                    <a:p>
                      <a:pPr algn="ctr"/>
                      <a:r>
                        <a:rPr kumimoji="1" lang="ja-JP" altLang="en-US" sz="900" dirty="0">
                          <a:latin typeface="+mn-ea"/>
                          <a:ea typeface="+mn-ea"/>
                        </a:rPr>
                        <a:t>⑧</a:t>
                      </a:r>
                    </a:p>
                  </a:txBody>
                  <a:tcPr marL="89726" marR="89726" marT="44863" marB="44863"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900" dirty="0">
                          <a:latin typeface="+mn-ea"/>
                          <a:ea typeface="+mn-ea"/>
                        </a:rPr>
                        <a:t>通いの場（週１以上）への参加率が全国上位の保険者の割合</a:t>
                      </a:r>
                    </a:p>
                  </a:txBody>
                  <a:tcPr marL="89726" marR="89726" marT="44863" marB="44863" anchor="ctr"/>
                </a:tc>
                <a:tc>
                  <a:txBody>
                    <a:bodyPr/>
                    <a:lstStyle/>
                    <a:p>
                      <a:pPr algn="ctr"/>
                      <a:r>
                        <a:rPr kumimoji="1" lang="en-US" altLang="ja-JP" sz="900" dirty="0">
                          <a:latin typeface="+mn-ea"/>
                          <a:ea typeface="+mn-ea"/>
                        </a:rPr>
                        <a:t>25</a:t>
                      </a:r>
                      <a:endParaRPr kumimoji="1" lang="ja-JP" altLang="en-US" sz="900" dirty="0">
                        <a:latin typeface="+mn-ea"/>
                        <a:ea typeface="+mn-ea"/>
                      </a:endParaRPr>
                    </a:p>
                  </a:txBody>
                  <a:tcPr marL="89726" marR="89726" marT="44863" marB="44863" anchor="ctr"/>
                </a:tc>
                <a:tc>
                  <a:txBody>
                    <a:bodyPr/>
                    <a:lstStyle/>
                    <a:p>
                      <a:pPr algn="ctr"/>
                      <a:r>
                        <a:rPr kumimoji="1" lang="en-US" altLang="ja-JP" sz="900" dirty="0">
                          <a:latin typeface="+mn-ea"/>
                          <a:ea typeface="+mn-ea"/>
                        </a:rPr>
                        <a:t>12.2</a:t>
                      </a:r>
                      <a:endParaRPr kumimoji="1" lang="ja-JP" altLang="en-US" sz="900" dirty="0">
                        <a:latin typeface="+mn-ea"/>
                        <a:ea typeface="+mn-ea"/>
                      </a:endParaRPr>
                    </a:p>
                  </a:txBody>
                  <a:tcPr marL="89726" marR="89726" marT="44863" marB="44863" anchor="ctr"/>
                </a:tc>
                <a:tc>
                  <a:txBody>
                    <a:bodyPr/>
                    <a:lstStyle/>
                    <a:p>
                      <a:pPr algn="ctr"/>
                      <a:r>
                        <a:rPr kumimoji="1" lang="ja-JP" altLang="en-US" sz="900" dirty="0">
                          <a:latin typeface="+mn-ea"/>
                          <a:ea typeface="+mn-ea"/>
                        </a:rPr>
                        <a:t>⑰</a:t>
                      </a:r>
                    </a:p>
                  </a:txBody>
                  <a:tcPr marL="89726" marR="89726" marT="44863" marB="44863"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900" b="0" i="0" u="none" strike="noStrike" dirty="0">
                          <a:solidFill>
                            <a:schemeClr val="tx1"/>
                          </a:solidFill>
                          <a:effectLst/>
                          <a:latin typeface="+mn-ea"/>
                          <a:ea typeface="+mn-ea"/>
                        </a:rPr>
                        <a:t>７割超の市町村で介護予防と保健事業を一体的に実施</a:t>
                      </a:r>
                    </a:p>
                  </a:txBody>
                  <a:tcPr marL="89726" marR="89726" marT="44863" marB="44863" anchor="ctr"/>
                </a:tc>
                <a:tc>
                  <a:txBody>
                    <a:bodyPr/>
                    <a:lstStyle/>
                    <a:p>
                      <a:pPr algn="ctr"/>
                      <a:r>
                        <a:rPr kumimoji="1" lang="en-US" altLang="ja-JP" sz="900" dirty="0">
                          <a:latin typeface="+mn-ea"/>
                          <a:ea typeface="+mn-ea"/>
                        </a:rPr>
                        <a:t>10</a:t>
                      </a:r>
                      <a:endParaRPr kumimoji="1" lang="ja-JP" altLang="en-US" sz="900" dirty="0">
                        <a:latin typeface="+mn-ea"/>
                        <a:ea typeface="+mn-ea"/>
                      </a:endParaRPr>
                    </a:p>
                  </a:txBody>
                  <a:tcPr marL="89726" marR="89726" marT="44863" marB="44863" anchor="ctr"/>
                </a:tc>
                <a:tc>
                  <a:txBody>
                    <a:bodyPr/>
                    <a:lstStyle/>
                    <a:p>
                      <a:pPr algn="ctr"/>
                      <a:r>
                        <a:rPr kumimoji="1" lang="en-US" altLang="ja-JP" sz="900" dirty="0">
                          <a:latin typeface="+mn-ea"/>
                          <a:ea typeface="+mn-ea"/>
                        </a:rPr>
                        <a:t>4.0</a:t>
                      </a:r>
                      <a:endParaRPr kumimoji="1" lang="ja-JP" altLang="en-US" sz="900" dirty="0">
                        <a:latin typeface="+mn-ea"/>
                        <a:ea typeface="+mn-ea"/>
                      </a:endParaRPr>
                    </a:p>
                  </a:txBody>
                  <a:tcPr marL="89726" marR="89726" marT="44863" marB="44863" anchor="ctr"/>
                </a:tc>
                <a:extLst>
                  <a:ext uri="{0D108BD9-81ED-4DB2-BD59-A6C34878D82A}">
                    <a16:rowId xmlns:a16="http://schemas.microsoft.com/office/drawing/2014/main" val="4139337540"/>
                  </a:ext>
                </a:extLst>
              </a:tr>
              <a:tr h="224314">
                <a:tc>
                  <a:txBody>
                    <a:bodyPr/>
                    <a:lstStyle/>
                    <a:p>
                      <a:pPr algn="ctr"/>
                      <a:r>
                        <a:rPr kumimoji="1" lang="ja-JP" altLang="en-US" sz="900" dirty="0">
                          <a:latin typeface="+mn-ea"/>
                          <a:ea typeface="+mn-ea"/>
                        </a:rPr>
                        <a:t>⑨</a:t>
                      </a:r>
                    </a:p>
                  </a:txBody>
                  <a:tcPr marL="89726" marR="89726" marT="44863" marB="44863"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900" dirty="0">
                          <a:latin typeface="+mn-ea"/>
                          <a:ea typeface="+mn-ea"/>
                        </a:rPr>
                        <a:t>通いの場（週１以上）への参加率の変化率が全国上位の保険者の割合</a:t>
                      </a:r>
                    </a:p>
                  </a:txBody>
                  <a:tcPr marL="89726" marR="89726" marT="44863" marB="44863" anchor="ctr"/>
                </a:tc>
                <a:tc>
                  <a:txBody>
                    <a:bodyPr/>
                    <a:lstStyle/>
                    <a:p>
                      <a:pPr algn="ctr"/>
                      <a:r>
                        <a:rPr kumimoji="1" lang="en-US" altLang="ja-JP" sz="900" dirty="0">
                          <a:latin typeface="+mn-ea"/>
                          <a:ea typeface="+mn-ea"/>
                        </a:rPr>
                        <a:t>25</a:t>
                      </a:r>
                      <a:endParaRPr kumimoji="1" lang="ja-JP" altLang="en-US" sz="900" dirty="0">
                        <a:latin typeface="+mn-ea"/>
                        <a:ea typeface="+mn-ea"/>
                      </a:endParaRPr>
                    </a:p>
                  </a:txBody>
                  <a:tcPr marL="89726" marR="89726" marT="44863" marB="44863" anchor="ctr"/>
                </a:tc>
                <a:tc>
                  <a:txBody>
                    <a:bodyPr/>
                    <a:lstStyle/>
                    <a:p>
                      <a:pPr algn="ctr"/>
                      <a:r>
                        <a:rPr kumimoji="1" lang="en-US" altLang="ja-JP" sz="900" dirty="0">
                          <a:latin typeface="+mn-ea"/>
                          <a:ea typeface="+mn-ea"/>
                        </a:rPr>
                        <a:t>12.2</a:t>
                      </a:r>
                      <a:endParaRPr kumimoji="1" lang="ja-JP" altLang="en-US" sz="900" dirty="0">
                        <a:latin typeface="+mn-ea"/>
                        <a:ea typeface="+mn-ea"/>
                      </a:endParaRPr>
                    </a:p>
                  </a:txBody>
                  <a:tcPr marL="89726" marR="89726" marT="44863" marB="44863" anchor="ctr"/>
                </a:tc>
                <a:tc>
                  <a:txBody>
                    <a:bodyPr/>
                    <a:lstStyle/>
                    <a:p>
                      <a:pPr algn="ctr"/>
                      <a:endParaRPr kumimoji="1" lang="ja-JP" altLang="en-US" sz="900" dirty="0">
                        <a:latin typeface="+mn-ea"/>
                        <a:ea typeface="+mn-ea"/>
                      </a:endParaRPr>
                    </a:p>
                  </a:txBody>
                  <a:tcPr marL="89726" marR="89726" marT="44863" marB="44863" anchor="ct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ja-JP" altLang="en-US" sz="900" b="0" i="0" u="none" strike="noStrike" dirty="0">
                        <a:solidFill>
                          <a:schemeClr val="tx1"/>
                        </a:solidFill>
                        <a:effectLst/>
                        <a:latin typeface="+mn-ea"/>
                        <a:ea typeface="+mn-ea"/>
                      </a:endParaRPr>
                    </a:p>
                  </a:txBody>
                  <a:tcPr marL="89726" marR="89726" marT="44863" marB="44863" anchor="ctr">
                    <a:noFill/>
                  </a:tcPr>
                </a:tc>
                <a:tc>
                  <a:txBody>
                    <a:bodyPr/>
                    <a:lstStyle/>
                    <a:p>
                      <a:pPr algn="ctr"/>
                      <a:endParaRPr kumimoji="1" lang="ja-JP" altLang="en-US" sz="900" dirty="0">
                        <a:latin typeface="+mn-ea"/>
                        <a:ea typeface="+mn-ea"/>
                      </a:endParaRPr>
                    </a:p>
                  </a:txBody>
                  <a:tcPr marL="89726" marR="89726" marT="44863" marB="44863" anchor="ctr">
                    <a:noFill/>
                  </a:tcPr>
                </a:tc>
                <a:tc>
                  <a:txBody>
                    <a:bodyPr/>
                    <a:lstStyle/>
                    <a:p>
                      <a:pPr algn="ctr"/>
                      <a:endParaRPr kumimoji="1" lang="ja-JP" altLang="en-US" sz="900" dirty="0">
                        <a:latin typeface="+mn-ea"/>
                        <a:ea typeface="+mn-ea"/>
                      </a:endParaRPr>
                    </a:p>
                  </a:txBody>
                  <a:tcPr marL="89726" marR="89726" marT="44863" marB="44863" anchor="ctr">
                    <a:noFill/>
                  </a:tcPr>
                </a:tc>
                <a:extLst>
                  <a:ext uri="{0D108BD9-81ED-4DB2-BD59-A6C34878D82A}">
                    <a16:rowId xmlns:a16="http://schemas.microsoft.com/office/drawing/2014/main" val="385666623"/>
                  </a:ext>
                </a:extLst>
              </a:tr>
            </a:tbl>
          </a:graphicData>
        </a:graphic>
      </p:graphicFrame>
      <p:graphicFrame>
        <p:nvGraphicFramePr>
          <p:cNvPr id="8" name="グラフ 7">
            <a:extLst>
              <a:ext uri="{FF2B5EF4-FFF2-40B4-BE49-F238E27FC236}">
                <a16:creationId xmlns:a16="http://schemas.microsoft.com/office/drawing/2014/main" id="{E9483DF8-1089-4ADF-82FD-8082B1FBBA3A}"/>
              </a:ext>
            </a:extLst>
          </p:cNvPr>
          <p:cNvGraphicFramePr>
            <a:graphicFrameLocks/>
          </p:cNvGraphicFramePr>
          <p:nvPr>
            <p:extLst>
              <p:ext uri="{D42A27DB-BD31-4B8C-83A1-F6EECF244321}">
                <p14:modId xmlns:p14="http://schemas.microsoft.com/office/powerpoint/2010/main" val="244488072"/>
              </p:ext>
            </p:extLst>
          </p:nvPr>
        </p:nvGraphicFramePr>
        <p:xfrm>
          <a:off x="22431" y="3827542"/>
          <a:ext cx="9794579" cy="3211606"/>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17502743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 name="正方形/長方形 27"/>
          <p:cNvSpPr/>
          <p:nvPr/>
        </p:nvSpPr>
        <p:spPr>
          <a:xfrm>
            <a:off x="-1" y="119181"/>
            <a:ext cx="9720263" cy="355567"/>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lIns="89679" tIns="44840" rIns="89679" bIns="44840" anchor="ctr"/>
          <a:lstStyle/>
          <a:p>
            <a:pPr marL="0" marR="0" lvl="0" indent="0" algn="ctr" defTabSz="932580" rtl="0" eaLnBrk="1" fontAlgn="auto" latinLnBrk="0" hangingPunct="1">
              <a:lnSpc>
                <a:spcPct val="100000"/>
              </a:lnSpc>
              <a:spcBef>
                <a:spcPts val="0"/>
              </a:spcBef>
              <a:spcAft>
                <a:spcPts val="0"/>
              </a:spcAft>
              <a:buClrTx/>
              <a:buSzTx/>
              <a:buFontTx/>
              <a:buNone/>
              <a:tabLst/>
              <a:defRPr/>
            </a:pPr>
            <a:r>
              <a:rPr kumimoji="1" lang="en-US" altLang="ja-JP" sz="157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rPr>
              <a:t>2020</a:t>
            </a:r>
            <a:r>
              <a:rPr kumimoji="1" lang="ja-JP" altLang="en-US" sz="157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rPr>
              <a:t>年度（都道府県分） 　　</a:t>
            </a:r>
            <a:r>
              <a:rPr kumimoji="1" lang="en-US" altLang="ja-JP" sz="157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rPr>
              <a:t>Ⅲ</a:t>
            </a:r>
            <a:r>
              <a:rPr kumimoji="1" lang="ja-JP" altLang="en-US" sz="157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rPr>
              <a:t>　管内の市町村における評価指標の達成状況による評価＜支援分＞</a:t>
            </a:r>
          </a:p>
        </p:txBody>
      </p:sp>
      <p:sp>
        <p:nvSpPr>
          <p:cNvPr id="27" name="スライド番号プレースホルダー 3">
            <a:extLst>
              <a:ext uri="{FF2B5EF4-FFF2-40B4-BE49-F238E27FC236}">
                <a16:creationId xmlns:a16="http://schemas.microsoft.com/office/drawing/2014/main" id="{8537117C-0A37-4387-89BE-51510082BF6F}"/>
              </a:ext>
            </a:extLst>
          </p:cNvPr>
          <p:cNvSpPr>
            <a:spLocks noGrp="1"/>
          </p:cNvSpPr>
          <p:nvPr>
            <p:ph type="sldNum" sz="quarter" idx="12"/>
          </p:nvPr>
        </p:nvSpPr>
        <p:spPr>
          <a:xfrm>
            <a:off x="7388462" y="6663234"/>
            <a:ext cx="2268061" cy="358279"/>
          </a:xfrm>
        </p:spPr>
        <p:txBody>
          <a:bodyPr/>
          <a:lstStyle/>
          <a:p>
            <a:pPr marL="0" marR="0" lvl="0" indent="0" algn="r" defTabSz="932580" rtl="0" eaLnBrk="1" fontAlgn="auto" latinLnBrk="0" hangingPunct="1">
              <a:lnSpc>
                <a:spcPct val="100000"/>
              </a:lnSpc>
              <a:spcBef>
                <a:spcPts val="0"/>
              </a:spcBef>
              <a:spcAft>
                <a:spcPts val="0"/>
              </a:spcAft>
              <a:buClrTx/>
              <a:buSzTx/>
              <a:buFontTx/>
              <a:buNone/>
              <a:tabLst/>
              <a:defRPr/>
            </a:pPr>
            <a:r>
              <a:rPr lang="en-US" altLang="ja-JP" dirty="0" smtClean="0">
                <a:solidFill>
                  <a:prstClr val="black">
                    <a:tint val="75000"/>
                  </a:prstClr>
                </a:solidFill>
                <a:latin typeface="ＭＳ Ｐゴシック" panose="020B0600070205080204" pitchFamily="50" charset="-128"/>
                <a:ea typeface="ＭＳ Ｐゴシック" panose="020B0600070205080204" pitchFamily="50" charset="-128"/>
              </a:rPr>
              <a:t>28</a:t>
            </a:r>
            <a:endParaRPr kumimoji="1" lang="ja-JP" altLang="en-US" sz="1200" b="0" i="0" u="none" strike="noStrike" kern="1200" cap="none" spc="0" normalizeH="0" baseline="0" noProof="0" dirty="0">
              <a:ln>
                <a:noFill/>
              </a:ln>
              <a:solidFill>
                <a:prstClr val="black">
                  <a:tint val="75000"/>
                </a:prstClr>
              </a:solidFill>
              <a:effectLst/>
              <a:uLnTx/>
              <a:uFillTx/>
              <a:latin typeface="ＭＳ Ｐゴシック" panose="020B0600070205080204" pitchFamily="50" charset="-128"/>
              <a:ea typeface="ＭＳ Ｐゴシック" panose="020B0600070205080204" pitchFamily="50" charset="-128"/>
              <a:cs typeface="+mn-cs"/>
            </a:endParaRPr>
          </a:p>
        </p:txBody>
      </p:sp>
      <p:graphicFrame>
        <p:nvGraphicFramePr>
          <p:cNvPr id="8" name="表 7"/>
          <p:cNvGraphicFramePr>
            <a:graphicFrameLocks noGrp="1"/>
          </p:cNvGraphicFramePr>
          <p:nvPr>
            <p:extLst/>
          </p:nvPr>
        </p:nvGraphicFramePr>
        <p:xfrm>
          <a:off x="22431" y="496883"/>
          <a:ext cx="9634092" cy="3171074"/>
        </p:xfrm>
        <a:graphic>
          <a:graphicData uri="http://schemas.openxmlformats.org/drawingml/2006/table">
            <a:tbl>
              <a:tblPr firstRow="1" bandRow="1">
                <a:tableStyleId>{5C22544A-7EE6-4342-B048-85BDC9FD1C3A}</a:tableStyleId>
              </a:tblPr>
              <a:tblGrid>
                <a:gridCol w="204852">
                  <a:extLst>
                    <a:ext uri="{9D8B030D-6E8A-4147-A177-3AD203B41FA5}">
                      <a16:colId xmlns:a16="http://schemas.microsoft.com/office/drawing/2014/main" val="897722632"/>
                    </a:ext>
                  </a:extLst>
                </a:gridCol>
                <a:gridCol w="3785431">
                  <a:extLst>
                    <a:ext uri="{9D8B030D-6E8A-4147-A177-3AD203B41FA5}">
                      <a16:colId xmlns:a16="http://schemas.microsoft.com/office/drawing/2014/main" val="1624404869"/>
                    </a:ext>
                  </a:extLst>
                </a:gridCol>
                <a:gridCol w="423947">
                  <a:extLst>
                    <a:ext uri="{9D8B030D-6E8A-4147-A177-3AD203B41FA5}">
                      <a16:colId xmlns:a16="http://schemas.microsoft.com/office/drawing/2014/main" val="739993648"/>
                    </a:ext>
                  </a:extLst>
                </a:gridCol>
                <a:gridCol w="423947">
                  <a:extLst>
                    <a:ext uri="{9D8B030D-6E8A-4147-A177-3AD203B41FA5}">
                      <a16:colId xmlns:a16="http://schemas.microsoft.com/office/drawing/2014/main" val="300635064"/>
                    </a:ext>
                  </a:extLst>
                </a:gridCol>
                <a:gridCol w="211974">
                  <a:extLst>
                    <a:ext uri="{9D8B030D-6E8A-4147-A177-3AD203B41FA5}">
                      <a16:colId xmlns:a16="http://schemas.microsoft.com/office/drawing/2014/main" val="2396092149"/>
                    </a:ext>
                  </a:extLst>
                </a:gridCol>
                <a:gridCol w="3744866">
                  <a:extLst>
                    <a:ext uri="{9D8B030D-6E8A-4147-A177-3AD203B41FA5}">
                      <a16:colId xmlns:a16="http://schemas.microsoft.com/office/drawing/2014/main" val="2346506230"/>
                    </a:ext>
                  </a:extLst>
                </a:gridCol>
                <a:gridCol w="404055">
                  <a:extLst>
                    <a:ext uri="{9D8B030D-6E8A-4147-A177-3AD203B41FA5}">
                      <a16:colId xmlns:a16="http://schemas.microsoft.com/office/drawing/2014/main" val="416138721"/>
                    </a:ext>
                  </a:extLst>
                </a:gridCol>
                <a:gridCol w="435020">
                  <a:extLst>
                    <a:ext uri="{9D8B030D-6E8A-4147-A177-3AD203B41FA5}">
                      <a16:colId xmlns:a16="http://schemas.microsoft.com/office/drawing/2014/main" val="1508527750"/>
                    </a:ext>
                  </a:extLst>
                </a:gridCol>
              </a:tblGrid>
              <a:tr h="224314">
                <a:tc>
                  <a:txBody>
                    <a:bodyPr/>
                    <a:lstStyle/>
                    <a:p>
                      <a:pPr algn="ctr"/>
                      <a:endParaRPr kumimoji="1" lang="ja-JP" altLang="en-US" sz="900" dirty="0">
                        <a:latin typeface="+mn-ea"/>
                        <a:ea typeface="+mn-ea"/>
                      </a:endParaRPr>
                    </a:p>
                  </a:txBody>
                  <a:tcPr marL="89726" marR="89726" marT="44863" marB="44863" anchor="ctr"/>
                </a:tc>
                <a:tc>
                  <a:txBody>
                    <a:bodyPr/>
                    <a:lstStyle/>
                    <a:p>
                      <a:pPr algn="ctr"/>
                      <a:r>
                        <a:rPr kumimoji="1" lang="ja-JP" altLang="en-US" sz="900" dirty="0">
                          <a:latin typeface="+mn-ea"/>
                          <a:ea typeface="+mn-ea"/>
                        </a:rPr>
                        <a:t>評価指標</a:t>
                      </a:r>
                    </a:p>
                  </a:txBody>
                  <a:tcPr marL="89726" marR="89726" marT="44863" marB="44863" anchor="ctr"/>
                </a:tc>
                <a:tc>
                  <a:txBody>
                    <a:bodyPr/>
                    <a:lstStyle/>
                    <a:p>
                      <a:pPr algn="ctr"/>
                      <a:r>
                        <a:rPr kumimoji="1" lang="ja-JP" altLang="en-US" sz="900" dirty="0">
                          <a:latin typeface="+mn-ea"/>
                          <a:ea typeface="+mn-ea"/>
                        </a:rPr>
                        <a:t>得点</a:t>
                      </a:r>
                    </a:p>
                  </a:txBody>
                  <a:tcPr marL="89726" marR="89726" marT="44863" marB="44863" anchor="ctr"/>
                </a:tc>
                <a:tc>
                  <a:txBody>
                    <a:bodyPr/>
                    <a:lstStyle/>
                    <a:p>
                      <a:pPr algn="ctr"/>
                      <a:r>
                        <a:rPr kumimoji="1" lang="ja-JP" altLang="en-US" sz="900" dirty="0">
                          <a:latin typeface="+mn-ea"/>
                          <a:ea typeface="+mn-ea"/>
                        </a:rPr>
                        <a:t>平均</a:t>
                      </a:r>
                    </a:p>
                  </a:txBody>
                  <a:tcPr marL="89726" marR="89726" marT="44863" marB="44863" anchor="ctr"/>
                </a:tc>
                <a:tc>
                  <a:txBody>
                    <a:bodyPr/>
                    <a:lstStyle/>
                    <a:p>
                      <a:pPr algn="ctr"/>
                      <a:endParaRPr kumimoji="1" lang="ja-JP" altLang="en-US" sz="900" dirty="0">
                        <a:latin typeface="+mn-ea"/>
                        <a:ea typeface="+mn-ea"/>
                      </a:endParaRPr>
                    </a:p>
                  </a:txBody>
                  <a:tcPr marL="89726" marR="89726" marT="44863" marB="44863" anchor="ctr"/>
                </a:tc>
                <a:tc>
                  <a:txBody>
                    <a:bodyPr/>
                    <a:lstStyle/>
                    <a:p>
                      <a:pPr algn="ctr"/>
                      <a:r>
                        <a:rPr kumimoji="1" lang="ja-JP" altLang="en-US" sz="900" dirty="0">
                          <a:latin typeface="+mn-ea"/>
                          <a:ea typeface="+mn-ea"/>
                        </a:rPr>
                        <a:t>評価指標</a:t>
                      </a:r>
                    </a:p>
                  </a:txBody>
                  <a:tcPr marL="89726" marR="89726" marT="44863" marB="44863" anchor="ctr"/>
                </a:tc>
                <a:tc>
                  <a:txBody>
                    <a:bodyPr/>
                    <a:lstStyle/>
                    <a:p>
                      <a:pPr algn="ctr"/>
                      <a:r>
                        <a:rPr kumimoji="1" lang="ja-JP" altLang="en-US" sz="900" dirty="0">
                          <a:latin typeface="+mn-ea"/>
                          <a:ea typeface="+mn-ea"/>
                        </a:rPr>
                        <a:t>得点</a:t>
                      </a:r>
                    </a:p>
                  </a:txBody>
                  <a:tcPr marL="89726" marR="89726" marT="44863" marB="44863" anchor="ctr"/>
                </a:tc>
                <a:tc>
                  <a:txBody>
                    <a:bodyPr/>
                    <a:lstStyle/>
                    <a:p>
                      <a:pPr algn="ctr"/>
                      <a:r>
                        <a:rPr kumimoji="1" lang="ja-JP" altLang="en-US" sz="900" dirty="0">
                          <a:latin typeface="+mn-ea"/>
                          <a:ea typeface="+mn-ea"/>
                        </a:rPr>
                        <a:t>平均</a:t>
                      </a:r>
                    </a:p>
                  </a:txBody>
                  <a:tcPr marL="89726" marR="89726" marT="44863" marB="44863" anchor="ctr"/>
                </a:tc>
                <a:extLst>
                  <a:ext uri="{0D108BD9-81ED-4DB2-BD59-A6C34878D82A}">
                    <a16:rowId xmlns:a16="http://schemas.microsoft.com/office/drawing/2014/main" val="2535473127"/>
                  </a:ext>
                </a:extLst>
              </a:tr>
              <a:tr h="358902">
                <a:tc>
                  <a:txBody>
                    <a:bodyPr/>
                    <a:lstStyle/>
                    <a:p>
                      <a:pPr algn="ctr"/>
                      <a:r>
                        <a:rPr kumimoji="1" lang="ja-JP" altLang="en-US" sz="900" dirty="0">
                          <a:latin typeface="+mn-ea"/>
                          <a:ea typeface="+mn-ea"/>
                        </a:rPr>
                        <a:t>①</a:t>
                      </a:r>
                    </a:p>
                  </a:txBody>
                  <a:tcPr marL="89726" marR="89726" marT="44863" marB="44863"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900" b="0" i="0" u="none" strike="noStrike" dirty="0">
                          <a:solidFill>
                            <a:schemeClr val="tx1"/>
                          </a:solidFill>
                          <a:effectLst/>
                          <a:latin typeface="+mn-ea"/>
                          <a:ea typeface="+mn-ea"/>
                        </a:rPr>
                        <a:t>都道府県における管内市町村の評価指標の達成状況の平均について、分野毎にどのような状況か。</a:t>
                      </a:r>
                      <a:endParaRPr lang="en-US" altLang="ja-JP" sz="900" b="0" i="0" u="none" strike="noStrike" dirty="0">
                        <a:solidFill>
                          <a:schemeClr val="tx1"/>
                        </a:solidFill>
                        <a:effectLst/>
                        <a:latin typeface="+mn-ea"/>
                        <a:ea typeface="+mn-ea"/>
                      </a:endParaRPr>
                    </a:p>
                  </a:txBody>
                  <a:tcPr marL="89726" marR="89726" marT="44863" marB="44863" anchor="ctr"/>
                </a:tc>
                <a:tc>
                  <a:txBody>
                    <a:bodyPr/>
                    <a:lstStyle/>
                    <a:p>
                      <a:pPr algn="ctr"/>
                      <a:r>
                        <a:rPr kumimoji="1" lang="en-US" altLang="ja-JP" sz="900" dirty="0">
                          <a:latin typeface="+mn-ea"/>
                          <a:ea typeface="+mn-ea"/>
                        </a:rPr>
                        <a:t>40</a:t>
                      </a:r>
                      <a:endParaRPr kumimoji="1" lang="ja-JP" altLang="en-US" sz="900" dirty="0">
                        <a:latin typeface="+mn-ea"/>
                        <a:ea typeface="+mn-ea"/>
                      </a:endParaRPr>
                    </a:p>
                  </a:txBody>
                  <a:tcPr marL="89726" marR="89726" marT="44863" marB="44863" anchor="ctr"/>
                </a:tc>
                <a:tc>
                  <a:txBody>
                    <a:bodyPr/>
                    <a:lstStyle/>
                    <a:p>
                      <a:pPr algn="ctr"/>
                      <a:r>
                        <a:rPr kumimoji="1" lang="en-US" altLang="ja-JP" sz="900" dirty="0">
                          <a:latin typeface="+mn-ea"/>
                          <a:ea typeface="+mn-ea"/>
                        </a:rPr>
                        <a:t>19.6</a:t>
                      </a:r>
                      <a:endParaRPr kumimoji="1" lang="ja-JP" altLang="en-US" sz="900" dirty="0">
                        <a:latin typeface="+mn-ea"/>
                        <a:ea typeface="+mn-ea"/>
                      </a:endParaRPr>
                    </a:p>
                  </a:txBody>
                  <a:tcPr marL="89726" marR="89726" marT="44863" marB="44863" anchor="ctr"/>
                </a:tc>
                <a:tc>
                  <a:txBody>
                    <a:bodyPr/>
                    <a:lstStyle/>
                    <a:p>
                      <a:pPr algn="ctr"/>
                      <a:r>
                        <a:rPr kumimoji="1" lang="ja-JP" altLang="en-US" sz="900" dirty="0">
                          <a:latin typeface="+mn-ea"/>
                          <a:ea typeface="+mn-ea"/>
                        </a:rPr>
                        <a:t>⑩</a:t>
                      </a:r>
                    </a:p>
                  </a:txBody>
                  <a:tcPr marL="89726" marR="89726" marT="44863" marB="44863"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900" dirty="0">
                          <a:latin typeface="+mn-ea"/>
                          <a:ea typeface="+mn-ea"/>
                        </a:rPr>
                        <a:t>月１回以上の通いの場への参加率が全国上位の保険者の割合</a:t>
                      </a:r>
                    </a:p>
                  </a:txBody>
                  <a:tcPr marL="89726" marR="89726" marT="44863" marB="44863" anchor="ctr"/>
                </a:tc>
                <a:tc>
                  <a:txBody>
                    <a:bodyPr/>
                    <a:lstStyle/>
                    <a:p>
                      <a:pPr algn="ctr"/>
                      <a:r>
                        <a:rPr kumimoji="1" lang="en-US" altLang="ja-JP" sz="900" dirty="0">
                          <a:latin typeface="+mn-ea"/>
                          <a:ea typeface="+mn-ea"/>
                        </a:rPr>
                        <a:t>15</a:t>
                      </a:r>
                    </a:p>
                  </a:txBody>
                  <a:tcPr marL="89726" marR="89726" marT="44863" marB="44863" anchor="ctr"/>
                </a:tc>
                <a:tc>
                  <a:txBody>
                    <a:bodyPr/>
                    <a:lstStyle/>
                    <a:p>
                      <a:pPr algn="ctr"/>
                      <a:r>
                        <a:rPr kumimoji="1" lang="en-US" altLang="ja-JP" sz="900" dirty="0">
                          <a:latin typeface="+mn-ea"/>
                          <a:ea typeface="+mn-ea"/>
                        </a:rPr>
                        <a:t>7.4</a:t>
                      </a:r>
                      <a:endParaRPr kumimoji="1" lang="ja-JP" altLang="en-US" sz="900" dirty="0">
                        <a:latin typeface="+mn-ea"/>
                        <a:ea typeface="+mn-ea"/>
                      </a:endParaRPr>
                    </a:p>
                  </a:txBody>
                  <a:tcPr marL="89726" marR="89726" marT="44863" marB="44863" anchor="ctr"/>
                </a:tc>
                <a:extLst>
                  <a:ext uri="{0D108BD9-81ED-4DB2-BD59-A6C34878D82A}">
                    <a16:rowId xmlns:a16="http://schemas.microsoft.com/office/drawing/2014/main" val="399234344"/>
                  </a:ext>
                </a:extLst>
              </a:tr>
              <a:tr h="358902">
                <a:tc>
                  <a:txBody>
                    <a:bodyPr/>
                    <a:lstStyle/>
                    <a:p>
                      <a:pPr algn="ctr"/>
                      <a:r>
                        <a:rPr kumimoji="1" lang="ja-JP" altLang="en-US" sz="900" dirty="0">
                          <a:latin typeface="+mn-ea"/>
                          <a:ea typeface="+mn-ea"/>
                        </a:rPr>
                        <a:t>③</a:t>
                      </a:r>
                    </a:p>
                  </a:txBody>
                  <a:tcPr marL="89726" marR="89726" marT="44863" marB="44863"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900" dirty="0">
                          <a:latin typeface="+mn-ea"/>
                          <a:ea typeface="+mn-ea"/>
                        </a:rPr>
                        <a:t>軽度</a:t>
                      </a:r>
                      <a:r>
                        <a:rPr lang="en-US" altLang="ja-JP" sz="900" dirty="0">
                          <a:latin typeface="+mn-ea"/>
                          <a:ea typeface="+mn-ea"/>
                        </a:rPr>
                        <a:t>【</a:t>
                      </a:r>
                      <a:r>
                        <a:rPr lang="ja-JP" altLang="en-US" sz="900" dirty="0">
                          <a:latin typeface="+mn-ea"/>
                          <a:ea typeface="+mn-ea"/>
                        </a:rPr>
                        <a:t>要介護１・２</a:t>
                      </a:r>
                      <a:r>
                        <a:rPr lang="en-US" altLang="ja-JP" sz="900" dirty="0">
                          <a:latin typeface="+mn-ea"/>
                          <a:ea typeface="+mn-ea"/>
                        </a:rPr>
                        <a:t>】</a:t>
                      </a:r>
                      <a:r>
                        <a:rPr lang="ja-JP" altLang="en-US" sz="900" dirty="0">
                          <a:latin typeface="+mn-ea"/>
                          <a:ea typeface="+mn-ea"/>
                        </a:rPr>
                        <a:t>管内市町村における一定期間における、要介護認定者の要介護認定等基準時間の変化率の状況はどのようになっているか。</a:t>
                      </a:r>
                    </a:p>
                  </a:txBody>
                  <a:tcPr marL="89726" marR="89726" marT="44863" marB="44863" anchor="ctr"/>
                </a:tc>
                <a:tc>
                  <a:txBody>
                    <a:bodyPr/>
                    <a:lstStyle/>
                    <a:p>
                      <a:pPr algn="ctr"/>
                      <a:r>
                        <a:rPr kumimoji="1" lang="en-US" altLang="ja-JP" sz="900" dirty="0">
                          <a:latin typeface="+mn-ea"/>
                          <a:ea typeface="+mn-ea"/>
                        </a:rPr>
                        <a:t>20</a:t>
                      </a:r>
                      <a:endParaRPr kumimoji="1" lang="ja-JP" altLang="en-US" sz="900" dirty="0">
                        <a:latin typeface="+mn-ea"/>
                        <a:ea typeface="+mn-ea"/>
                      </a:endParaRPr>
                    </a:p>
                  </a:txBody>
                  <a:tcPr marL="89726" marR="89726" marT="44863" marB="44863" anchor="ctr"/>
                </a:tc>
                <a:tc>
                  <a:txBody>
                    <a:bodyPr/>
                    <a:lstStyle/>
                    <a:p>
                      <a:pPr algn="ctr"/>
                      <a:r>
                        <a:rPr kumimoji="1" lang="en-US" altLang="ja-JP" sz="900" dirty="0">
                          <a:latin typeface="+mn-ea"/>
                          <a:ea typeface="+mn-ea"/>
                        </a:rPr>
                        <a:t>11.3</a:t>
                      </a:r>
                      <a:endParaRPr kumimoji="1" lang="ja-JP" altLang="en-US" sz="900" dirty="0">
                        <a:latin typeface="+mn-ea"/>
                        <a:ea typeface="+mn-ea"/>
                      </a:endParaRPr>
                    </a:p>
                  </a:txBody>
                  <a:tcPr marL="89726" marR="89726" marT="44863" marB="44863" anchor="ctr"/>
                </a:tc>
                <a:tc>
                  <a:txBody>
                    <a:bodyPr/>
                    <a:lstStyle/>
                    <a:p>
                      <a:pPr algn="ctr"/>
                      <a:r>
                        <a:rPr kumimoji="1" lang="ja-JP" altLang="en-US" sz="900" dirty="0">
                          <a:latin typeface="+mn-ea"/>
                          <a:ea typeface="+mn-ea"/>
                        </a:rPr>
                        <a:t>⑪</a:t>
                      </a:r>
                    </a:p>
                  </a:txBody>
                  <a:tcPr marL="89726" marR="89726" marT="44863" marB="44863"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900" b="0" i="0" u="none" strike="noStrike" kern="1200" cap="none" spc="0" normalizeH="0" baseline="0" noProof="0" dirty="0">
                          <a:ln>
                            <a:noFill/>
                          </a:ln>
                          <a:solidFill>
                            <a:prstClr val="black"/>
                          </a:solidFill>
                          <a:effectLst/>
                          <a:uLnTx/>
                          <a:uFillTx/>
                          <a:latin typeface="+mn-ea"/>
                          <a:ea typeface="+mn-ea"/>
                          <a:cs typeface="+mn-cs"/>
                        </a:rPr>
                        <a:t>月１回以上の通いの場への参加率の変化率が全国上位の保険者の割合</a:t>
                      </a:r>
                    </a:p>
                  </a:txBody>
                  <a:tcPr marL="89726" marR="89726" marT="44863" marB="44863" anchor="ctr"/>
                </a:tc>
                <a:tc>
                  <a:txBody>
                    <a:bodyPr/>
                    <a:lstStyle/>
                    <a:p>
                      <a:pPr algn="ctr"/>
                      <a:r>
                        <a:rPr kumimoji="1" lang="en-US" altLang="ja-JP" sz="900" dirty="0">
                          <a:latin typeface="+mn-ea"/>
                          <a:ea typeface="+mn-ea"/>
                        </a:rPr>
                        <a:t>15</a:t>
                      </a:r>
                      <a:endParaRPr kumimoji="1" lang="ja-JP" altLang="en-US" sz="900" dirty="0">
                        <a:latin typeface="+mn-ea"/>
                        <a:ea typeface="+mn-ea"/>
                      </a:endParaRPr>
                    </a:p>
                  </a:txBody>
                  <a:tcPr marL="89726" marR="89726" marT="44863" marB="44863" anchor="ctr"/>
                </a:tc>
                <a:tc>
                  <a:txBody>
                    <a:bodyPr/>
                    <a:lstStyle/>
                    <a:p>
                      <a:pPr algn="ctr"/>
                      <a:r>
                        <a:rPr kumimoji="1" lang="en-US" altLang="ja-JP" sz="900" dirty="0">
                          <a:latin typeface="+mn-ea"/>
                          <a:ea typeface="+mn-ea"/>
                        </a:rPr>
                        <a:t>7.3</a:t>
                      </a:r>
                      <a:endParaRPr kumimoji="1" lang="ja-JP" altLang="en-US" sz="900" dirty="0">
                        <a:latin typeface="+mn-ea"/>
                        <a:ea typeface="+mn-ea"/>
                      </a:endParaRPr>
                    </a:p>
                  </a:txBody>
                  <a:tcPr marL="89726" marR="89726" marT="44863" marB="44863" anchor="ctr"/>
                </a:tc>
                <a:extLst>
                  <a:ext uri="{0D108BD9-81ED-4DB2-BD59-A6C34878D82A}">
                    <a16:rowId xmlns:a16="http://schemas.microsoft.com/office/drawing/2014/main" val="4219815525"/>
                  </a:ext>
                </a:extLst>
              </a:tr>
              <a:tr h="358902">
                <a:tc>
                  <a:txBody>
                    <a:bodyPr/>
                    <a:lstStyle/>
                    <a:p>
                      <a:pPr algn="ctr"/>
                      <a:r>
                        <a:rPr kumimoji="1" lang="ja-JP" altLang="en-US" sz="900">
                          <a:latin typeface="+mn-ea"/>
                          <a:ea typeface="+mn-ea"/>
                        </a:rPr>
                        <a:t>④</a:t>
                      </a:r>
                      <a:endParaRPr kumimoji="1" lang="ja-JP" altLang="en-US" sz="900" dirty="0">
                        <a:latin typeface="+mn-ea"/>
                        <a:ea typeface="+mn-ea"/>
                      </a:endParaRPr>
                    </a:p>
                  </a:txBody>
                  <a:tcPr marL="89726" marR="89726" marT="44863" marB="44863"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900" dirty="0">
                          <a:latin typeface="+mn-ea"/>
                          <a:ea typeface="+mn-ea"/>
                        </a:rPr>
                        <a:t>軽度</a:t>
                      </a:r>
                      <a:r>
                        <a:rPr lang="en-US" altLang="ja-JP" sz="900" dirty="0">
                          <a:latin typeface="+mn-ea"/>
                          <a:ea typeface="+mn-ea"/>
                        </a:rPr>
                        <a:t>【</a:t>
                      </a:r>
                      <a:r>
                        <a:rPr lang="ja-JP" altLang="en-US" sz="900" dirty="0">
                          <a:latin typeface="+mn-ea"/>
                          <a:ea typeface="+mn-ea"/>
                        </a:rPr>
                        <a:t>要介護１・２</a:t>
                      </a:r>
                      <a:r>
                        <a:rPr lang="en-US" altLang="ja-JP" sz="900" dirty="0">
                          <a:latin typeface="+mn-ea"/>
                          <a:ea typeface="+mn-ea"/>
                        </a:rPr>
                        <a:t>】</a:t>
                      </a:r>
                      <a:r>
                        <a:rPr lang="ja-JP" altLang="en-US" sz="900" dirty="0">
                          <a:latin typeface="+mn-ea"/>
                          <a:ea typeface="+mn-ea"/>
                        </a:rPr>
                        <a:t>管内市町村における一定期間における平均要介護度の変化率の状況はどのようになっているか。</a:t>
                      </a:r>
                    </a:p>
                  </a:txBody>
                  <a:tcPr marL="89726" marR="89726" marT="44863" marB="44863" anchor="ctr"/>
                </a:tc>
                <a:tc>
                  <a:txBody>
                    <a:bodyPr/>
                    <a:lstStyle/>
                    <a:p>
                      <a:pPr algn="ctr"/>
                      <a:r>
                        <a:rPr kumimoji="1" lang="en-US" altLang="ja-JP" sz="900" dirty="0">
                          <a:latin typeface="+mn-ea"/>
                          <a:ea typeface="+mn-ea"/>
                        </a:rPr>
                        <a:t>20</a:t>
                      </a:r>
                      <a:endParaRPr kumimoji="1" lang="ja-JP" altLang="en-US" sz="900" dirty="0">
                        <a:latin typeface="+mn-ea"/>
                        <a:ea typeface="+mn-ea"/>
                      </a:endParaRPr>
                    </a:p>
                  </a:txBody>
                  <a:tcPr marL="89726" marR="89726" marT="44863" marB="44863" anchor="ctr"/>
                </a:tc>
                <a:tc>
                  <a:txBody>
                    <a:bodyPr/>
                    <a:lstStyle/>
                    <a:p>
                      <a:pPr algn="ctr"/>
                      <a:r>
                        <a:rPr kumimoji="1" lang="en-US" altLang="ja-JP" sz="900" dirty="0">
                          <a:latin typeface="+mn-ea"/>
                          <a:ea typeface="+mn-ea"/>
                        </a:rPr>
                        <a:t>11.3</a:t>
                      </a:r>
                      <a:endParaRPr kumimoji="1" lang="ja-JP" altLang="en-US" sz="900" dirty="0">
                        <a:latin typeface="+mn-ea"/>
                        <a:ea typeface="+mn-ea"/>
                      </a:endParaRPr>
                    </a:p>
                  </a:txBody>
                  <a:tcPr marL="89726" marR="89726" marT="44863" marB="44863" anchor="ctr"/>
                </a:tc>
                <a:tc>
                  <a:txBody>
                    <a:bodyPr/>
                    <a:lstStyle/>
                    <a:p>
                      <a:pPr algn="ctr"/>
                      <a:r>
                        <a:rPr kumimoji="1" lang="ja-JP" altLang="en-US" sz="900" dirty="0">
                          <a:latin typeface="+mn-ea"/>
                          <a:ea typeface="+mn-ea"/>
                        </a:rPr>
                        <a:t>⑫</a:t>
                      </a:r>
                      <a:endParaRPr kumimoji="1" lang="en-US" altLang="ja-JP" sz="900" dirty="0">
                        <a:latin typeface="+mn-ea"/>
                        <a:ea typeface="+mn-ea"/>
                      </a:endParaRPr>
                    </a:p>
                  </a:txBody>
                  <a:tcPr marL="89726" marR="89726" marT="44863" marB="44863"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900" b="0" i="0" u="none" strike="noStrike" dirty="0">
                          <a:solidFill>
                            <a:schemeClr val="tx1"/>
                          </a:solidFill>
                          <a:effectLst/>
                          <a:latin typeface="+mn-ea"/>
                          <a:ea typeface="+mn-ea"/>
                        </a:rPr>
                        <a:t>管内市町村の９割超において週１回以上の通いの場を実施</a:t>
                      </a:r>
                    </a:p>
                  </a:txBody>
                  <a:tcPr marL="89726" marR="89726" marT="44863" marB="44863" anchor="ctr"/>
                </a:tc>
                <a:tc>
                  <a:txBody>
                    <a:bodyPr/>
                    <a:lstStyle/>
                    <a:p>
                      <a:pPr algn="ctr"/>
                      <a:r>
                        <a:rPr kumimoji="1" lang="en-US" altLang="ja-JP" sz="900" dirty="0">
                          <a:latin typeface="+mn-ea"/>
                          <a:ea typeface="+mn-ea"/>
                        </a:rPr>
                        <a:t>20</a:t>
                      </a:r>
                      <a:endParaRPr kumimoji="1" lang="ja-JP" altLang="en-US" sz="900" dirty="0">
                        <a:latin typeface="+mn-ea"/>
                        <a:ea typeface="+mn-ea"/>
                      </a:endParaRPr>
                    </a:p>
                  </a:txBody>
                  <a:tcPr marL="89726" marR="89726" marT="44863" marB="44863" anchor="ctr"/>
                </a:tc>
                <a:tc>
                  <a:txBody>
                    <a:bodyPr/>
                    <a:lstStyle/>
                    <a:p>
                      <a:pPr algn="ctr"/>
                      <a:r>
                        <a:rPr kumimoji="1" lang="en-US" altLang="ja-JP" sz="900" dirty="0">
                          <a:latin typeface="+mn-ea"/>
                          <a:ea typeface="+mn-ea"/>
                        </a:rPr>
                        <a:t>6.8</a:t>
                      </a:r>
                      <a:endParaRPr kumimoji="1" lang="ja-JP" altLang="en-US" sz="900" dirty="0">
                        <a:latin typeface="+mn-ea"/>
                        <a:ea typeface="+mn-ea"/>
                      </a:endParaRPr>
                    </a:p>
                  </a:txBody>
                  <a:tcPr marL="89726" marR="89726" marT="44863" marB="44863" anchor="ctr"/>
                </a:tc>
                <a:extLst>
                  <a:ext uri="{0D108BD9-81ED-4DB2-BD59-A6C34878D82A}">
                    <a16:rowId xmlns:a16="http://schemas.microsoft.com/office/drawing/2014/main" val="1201803747"/>
                  </a:ext>
                </a:extLst>
              </a:tr>
              <a:tr h="358902">
                <a:tc>
                  <a:txBody>
                    <a:bodyPr/>
                    <a:lstStyle/>
                    <a:p>
                      <a:pPr algn="ctr"/>
                      <a:r>
                        <a:rPr kumimoji="1" lang="ja-JP" altLang="en-US" sz="900" dirty="0">
                          <a:latin typeface="+mn-ea"/>
                          <a:ea typeface="+mn-ea"/>
                        </a:rPr>
                        <a:t>⑤</a:t>
                      </a:r>
                    </a:p>
                  </a:txBody>
                  <a:tcPr marL="89726" marR="89726" marT="44863" marB="44863"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900" b="0" i="0" u="none" strike="noStrike" kern="1200" cap="none" spc="0" normalizeH="0" baseline="0" noProof="0" dirty="0">
                          <a:ln>
                            <a:noFill/>
                          </a:ln>
                          <a:solidFill>
                            <a:prstClr val="black"/>
                          </a:solidFill>
                          <a:effectLst/>
                          <a:uLnTx/>
                          <a:uFillTx/>
                          <a:latin typeface="+mn-ea"/>
                          <a:ea typeface="+mn-ea"/>
                          <a:cs typeface="+mn-cs"/>
                        </a:rPr>
                        <a:t>中重度</a:t>
                      </a:r>
                      <a:r>
                        <a:rPr kumimoji="1" lang="en-US" altLang="ja-JP" sz="900" b="0" i="0" u="none" strike="noStrike" kern="1200" cap="none" spc="0" normalizeH="0" baseline="0" noProof="0" dirty="0">
                          <a:ln>
                            <a:noFill/>
                          </a:ln>
                          <a:solidFill>
                            <a:prstClr val="black"/>
                          </a:solidFill>
                          <a:effectLst/>
                          <a:uLnTx/>
                          <a:uFillTx/>
                          <a:latin typeface="+mn-ea"/>
                          <a:ea typeface="+mn-ea"/>
                          <a:cs typeface="+mn-cs"/>
                        </a:rPr>
                        <a:t>【</a:t>
                      </a:r>
                      <a:r>
                        <a:rPr kumimoji="1" lang="ja-JP" altLang="en-US" sz="900" b="0" i="0" u="none" strike="noStrike" kern="1200" cap="none" spc="0" normalizeH="0" baseline="0" noProof="0" dirty="0">
                          <a:ln>
                            <a:noFill/>
                          </a:ln>
                          <a:solidFill>
                            <a:prstClr val="black"/>
                          </a:solidFill>
                          <a:effectLst/>
                          <a:uLnTx/>
                          <a:uFillTx/>
                          <a:latin typeface="+mn-ea"/>
                          <a:ea typeface="+mn-ea"/>
                          <a:cs typeface="+mn-cs"/>
                        </a:rPr>
                        <a:t>要介護３～５</a:t>
                      </a:r>
                      <a:r>
                        <a:rPr kumimoji="1" lang="en-US" altLang="ja-JP" sz="900" b="0" i="0" u="none" strike="noStrike" kern="1200" cap="none" spc="0" normalizeH="0" baseline="0" noProof="0" dirty="0">
                          <a:ln>
                            <a:noFill/>
                          </a:ln>
                          <a:solidFill>
                            <a:prstClr val="black"/>
                          </a:solidFill>
                          <a:effectLst/>
                          <a:uLnTx/>
                          <a:uFillTx/>
                          <a:latin typeface="+mn-ea"/>
                          <a:ea typeface="+mn-ea"/>
                          <a:cs typeface="+mn-cs"/>
                        </a:rPr>
                        <a:t>】</a:t>
                      </a:r>
                      <a:r>
                        <a:rPr kumimoji="1" lang="ja-JP" altLang="en-US" sz="900" b="0" i="0" u="none" strike="noStrike" kern="1200" cap="none" spc="0" normalizeH="0" baseline="0" noProof="0" dirty="0">
                          <a:ln>
                            <a:noFill/>
                          </a:ln>
                          <a:solidFill>
                            <a:prstClr val="black"/>
                          </a:solidFill>
                          <a:effectLst/>
                          <a:uLnTx/>
                          <a:uFillTx/>
                          <a:latin typeface="+mn-ea"/>
                          <a:ea typeface="+mn-ea"/>
                          <a:cs typeface="+mn-cs"/>
                        </a:rPr>
                        <a:t>管内市町村における一定期間における、要介護認定者の要介護認定等基準時間の変化率の状況はどのようになっているか。</a:t>
                      </a:r>
                    </a:p>
                  </a:txBody>
                  <a:tcPr marL="89726" marR="89726" marT="44863" marB="44863" anchor="ctr"/>
                </a:tc>
                <a:tc>
                  <a:txBody>
                    <a:bodyPr/>
                    <a:lstStyle/>
                    <a:p>
                      <a:pPr algn="ctr"/>
                      <a:r>
                        <a:rPr kumimoji="1" lang="en-US" altLang="ja-JP" sz="900" dirty="0">
                          <a:latin typeface="+mn-ea"/>
                          <a:ea typeface="+mn-ea"/>
                        </a:rPr>
                        <a:t>20</a:t>
                      </a:r>
                      <a:endParaRPr kumimoji="1" lang="ja-JP" altLang="en-US" sz="900" dirty="0">
                        <a:latin typeface="+mn-ea"/>
                        <a:ea typeface="+mn-ea"/>
                      </a:endParaRPr>
                    </a:p>
                  </a:txBody>
                  <a:tcPr marL="89726" marR="89726" marT="44863" marB="44863" anchor="ctr"/>
                </a:tc>
                <a:tc>
                  <a:txBody>
                    <a:bodyPr/>
                    <a:lstStyle/>
                    <a:p>
                      <a:pPr algn="ctr"/>
                      <a:r>
                        <a:rPr kumimoji="1" lang="en-US" altLang="ja-JP" sz="900" dirty="0">
                          <a:latin typeface="+mn-ea"/>
                          <a:ea typeface="+mn-ea"/>
                        </a:rPr>
                        <a:t>11.5</a:t>
                      </a:r>
                      <a:endParaRPr kumimoji="1" lang="ja-JP" altLang="en-US" sz="900" dirty="0">
                        <a:latin typeface="+mn-ea"/>
                        <a:ea typeface="+mn-ea"/>
                      </a:endParaRPr>
                    </a:p>
                  </a:txBody>
                  <a:tcPr marL="89726" marR="89726" marT="44863" marB="44863" anchor="ctr"/>
                </a:tc>
                <a:tc>
                  <a:txBody>
                    <a:bodyPr/>
                    <a:lstStyle/>
                    <a:p>
                      <a:pPr algn="ctr"/>
                      <a:r>
                        <a:rPr kumimoji="1" lang="ja-JP" altLang="en-US" sz="900" dirty="0">
                          <a:latin typeface="+mn-ea"/>
                          <a:ea typeface="+mn-ea"/>
                        </a:rPr>
                        <a:t>⑬</a:t>
                      </a:r>
                    </a:p>
                  </a:txBody>
                  <a:tcPr marL="89726" marR="89726" marT="44863" marB="44863"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900" b="0" i="0" u="none" strike="noStrike" dirty="0">
                          <a:solidFill>
                            <a:schemeClr val="tx1"/>
                          </a:solidFill>
                          <a:effectLst/>
                          <a:latin typeface="+mn-ea"/>
                          <a:ea typeface="+mn-ea"/>
                        </a:rPr>
                        <a:t>管内市町村の</a:t>
                      </a:r>
                      <a:r>
                        <a:rPr lang="en-US" altLang="ja-JP" sz="900" b="0" i="0" u="none" strike="noStrike" dirty="0">
                          <a:solidFill>
                            <a:schemeClr val="tx1"/>
                          </a:solidFill>
                          <a:effectLst/>
                          <a:latin typeface="+mn-ea"/>
                          <a:ea typeface="+mn-ea"/>
                        </a:rPr>
                        <a:t>0.1</a:t>
                      </a:r>
                      <a:r>
                        <a:rPr lang="ja-JP" altLang="en-US" sz="900" b="0" i="0" u="none" strike="noStrike" dirty="0">
                          <a:solidFill>
                            <a:schemeClr val="tx1"/>
                          </a:solidFill>
                          <a:effectLst/>
                          <a:latin typeface="+mn-ea"/>
                          <a:ea typeface="+mn-ea"/>
                        </a:rPr>
                        <a:t>割超において成果に応じて報酬を支払う成果連動型の委託を実施</a:t>
                      </a:r>
                    </a:p>
                  </a:txBody>
                  <a:tcPr marL="89726" marR="89726" marT="44863" marB="44863" anchor="ctr"/>
                </a:tc>
                <a:tc>
                  <a:txBody>
                    <a:bodyPr/>
                    <a:lstStyle/>
                    <a:p>
                      <a:pPr algn="ctr"/>
                      <a:r>
                        <a:rPr kumimoji="1" lang="en-US" altLang="ja-JP" sz="900" dirty="0">
                          <a:latin typeface="+mn-ea"/>
                          <a:ea typeface="+mn-ea"/>
                        </a:rPr>
                        <a:t>20</a:t>
                      </a:r>
                      <a:endParaRPr kumimoji="1" lang="ja-JP" altLang="en-US" sz="900" dirty="0">
                        <a:latin typeface="+mn-ea"/>
                        <a:ea typeface="+mn-ea"/>
                      </a:endParaRPr>
                    </a:p>
                  </a:txBody>
                  <a:tcPr marL="89726" marR="89726" marT="44863" marB="44863" anchor="ctr"/>
                </a:tc>
                <a:tc>
                  <a:txBody>
                    <a:bodyPr/>
                    <a:lstStyle/>
                    <a:p>
                      <a:pPr algn="ctr"/>
                      <a:r>
                        <a:rPr kumimoji="1" lang="en-US" altLang="ja-JP" sz="900" dirty="0">
                          <a:latin typeface="+mn-ea"/>
                          <a:ea typeface="+mn-ea"/>
                        </a:rPr>
                        <a:t>9.4</a:t>
                      </a:r>
                      <a:endParaRPr kumimoji="1" lang="ja-JP" altLang="en-US" sz="900" dirty="0">
                        <a:latin typeface="+mn-ea"/>
                        <a:ea typeface="+mn-ea"/>
                      </a:endParaRPr>
                    </a:p>
                  </a:txBody>
                  <a:tcPr marL="89726" marR="89726" marT="44863" marB="44863" anchor="ctr"/>
                </a:tc>
                <a:extLst>
                  <a:ext uri="{0D108BD9-81ED-4DB2-BD59-A6C34878D82A}">
                    <a16:rowId xmlns:a16="http://schemas.microsoft.com/office/drawing/2014/main" val="792410603"/>
                  </a:ext>
                </a:extLst>
              </a:tr>
              <a:tr h="493490">
                <a:tc>
                  <a:txBody>
                    <a:bodyPr/>
                    <a:lstStyle/>
                    <a:p>
                      <a:pPr algn="ctr"/>
                      <a:r>
                        <a:rPr kumimoji="1" lang="ja-JP" altLang="en-US" sz="900" dirty="0">
                          <a:latin typeface="+mn-ea"/>
                          <a:ea typeface="+mn-ea"/>
                        </a:rPr>
                        <a:t>⑥</a:t>
                      </a:r>
                    </a:p>
                  </a:txBody>
                  <a:tcPr marL="89726" marR="89726" marT="44863" marB="44863"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900" b="0" i="0" u="none" strike="noStrike" dirty="0">
                          <a:solidFill>
                            <a:schemeClr val="tx1"/>
                          </a:solidFill>
                          <a:effectLst/>
                          <a:latin typeface="+mn-ea"/>
                          <a:ea typeface="+mn-ea"/>
                        </a:rPr>
                        <a:t>中重度</a:t>
                      </a:r>
                      <a:r>
                        <a:rPr lang="en-US" altLang="ja-JP" sz="900" b="0" i="0" u="none" strike="noStrike" dirty="0">
                          <a:solidFill>
                            <a:schemeClr val="tx1"/>
                          </a:solidFill>
                          <a:effectLst/>
                          <a:latin typeface="+mn-ea"/>
                          <a:ea typeface="+mn-ea"/>
                        </a:rPr>
                        <a:t>【</a:t>
                      </a:r>
                      <a:r>
                        <a:rPr lang="ja-JP" altLang="en-US" sz="900" b="0" i="0" u="none" strike="noStrike" dirty="0">
                          <a:solidFill>
                            <a:schemeClr val="tx1"/>
                          </a:solidFill>
                          <a:effectLst/>
                          <a:latin typeface="+mn-ea"/>
                          <a:ea typeface="+mn-ea"/>
                        </a:rPr>
                        <a:t>要介護３～５</a:t>
                      </a:r>
                      <a:r>
                        <a:rPr lang="en-US" altLang="ja-JP" sz="900" b="0" i="0" u="none" strike="noStrike" dirty="0">
                          <a:solidFill>
                            <a:schemeClr val="tx1"/>
                          </a:solidFill>
                          <a:effectLst/>
                          <a:latin typeface="+mn-ea"/>
                          <a:ea typeface="+mn-ea"/>
                        </a:rPr>
                        <a:t>】</a:t>
                      </a:r>
                      <a:r>
                        <a:rPr lang="ja-JP" altLang="en-US" sz="900" b="0" i="0" u="none" strike="noStrike" dirty="0">
                          <a:solidFill>
                            <a:schemeClr val="tx1"/>
                          </a:solidFill>
                          <a:effectLst/>
                          <a:latin typeface="+mn-ea"/>
                          <a:ea typeface="+mn-ea"/>
                        </a:rPr>
                        <a:t>管内市町村における一定期間における平均要介護度の変化率の状況はどのようになっているか。</a:t>
                      </a:r>
                    </a:p>
                  </a:txBody>
                  <a:tcPr marL="89726" marR="89726" marT="44863" marB="44863" anchor="ctr"/>
                </a:tc>
                <a:tc>
                  <a:txBody>
                    <a:bodyPr/>
                    <a:lstStyle/>
                    <a:p>
                      <a:pPr algn="ctr"/>
                      <a:r>
                        <a:rPr kumimoji="1" lang="en-US" altLang="ja-JP" sz="900" dirty="0">
                          <a:latin typeface="+mn-ea"/>
                          <a:ea typeface="+mn-ea"/>
                        </a:rPr>
                        <a:t>20</a:t>
                      </a:r>
                      <a:endParaRPr kumimoji="1" lang="ja-JP" altLang="en-US" sz="900" dirty="0">
                        <a:latin typeface="+mn-ea"/>
                        <a:ea typeface="+mn-ea"/>
                      </a:endParaRPr>
                    </a:p>
                  </a:txBody>
                  <a:tcPr marL="89726" marR="89726" marT="44863" marB="44863" anchor="ctr"/>
                </a:tc>
                <a:tc>
                  <a:txBody>
                    <a:bodyPr/>
                    <a:lstStyle/>
                    <a:p>
                      <a:pPr algn="ctr"/>
                      <a:r>
                        <a:rPr kumimoji="1" lang="en-US" altLang="ja-JP" sz="900" dirty="0">
                          <a:latin typeface="+mn-ea"/>
                          <a:ea typeface="+mn-ea"/>
                        </a:rPr>
                        <a:t>11.5</a:t>
                      </a:r>
                      <a:endParaRPr kumimoji="1" lang="ja-JP" altLang="en-US" sz="900" dirty="0">
                        <a:latin typeface="+mn-ea"/>
                        <a:ea typeface="+mn-ea"/>
                      </a:endParaRPr>
                    </a:p>
                  </a:txBody>
                  <a:tcPr marL="89726" marR="89726" marT="44863" marB="44863" anchor="ctr"/>
                </a:tc>
                <a:tc>
                  <a:txBody>
                    <a:bodyPr/>
                    <a:lstStyle/>
                    <a:p>
                      <a:pPr algn="ctr"/>
                      <a:r>
                        <a:rPr kumimoji="1" lang="ja-JP" altLang="en-US" sz="900" dirty="0">
                          <a:latin typeface="+mn-ea"/>
                          <a:ea typeface="+mn-ea"/>
                        </a:rPr>
                        <a:t>⑭</a:t>
                      </a:r>
                    </a:p>
                  </a:txBody>
                  <a:tcPr marL="89726" marR="89726" marT="44863" marB="44863"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900" b="0" i="0" u="none" strike="noStrike" dirty="0">
                          <a:solidFill>
                            <a:schemeClr val="tx1"/>
                          </a:solidFill>
                          <a:effectLst/>
                          <a:latin typeface="+mn-ea"/>
                          <a:ea typeface="+mn-ea"/>
                        </a:rPr>
                        <a:t>管内市町村の２割超において地域包括支援センターと社会保険労務士や都道府県労働局、公共職業安定所、民間企業等と連携するなど介護離職防止に向けた取組を実施しているか</a:t>
                      </a:r>
                    </a:p>
                  </a:txBody>
                  <a:tcPr marL="89726" marR="89726" marT="44863" marB="44863" anchor="ctr"/>
                </a:tc>
                <a:tc>
                  <a:txBody>
                    <a:bodyPr/>
                    <a:lstStyle/>
                    <a:p>
                      <a:pPr algn="ctr"/>
                      <a:r>
                        <a:rPr kumimoji="1" lang="en-US" altLang="ja-JP" sz="900" dirty="0">
                          <a:latin typeface="+mn-ea"/>
                          <a:ea typeface="+mn-ea"/>
                        </a:rPr>
                        <a:t>10</a:t>
                      </a:r>
                      <a:endParaRPr kumimoji="1" lang="ja-JP" altLang="en-US" sz="900" dirty="0">
                        <a:latin typeface="+mn-ea"/>
                        <a:ea typeface="+mn-ea"/>
                      </a:endParaRPr>
                    </a:p>
                  </a:txBody>
                  <a:tcPr marL="89726" marR="89726" marT="44863" marB="44863" anchor="ctr"/>
                </a:tc>
                <a:tc>
                  <a:txBody>
                    <a:bodyPr/>
                    <a:lstStyle/>
                    <a:p>
                      <a:pPr algn="ctr"/>
                      <a:r>
                        <a:rPr kumimoji="1" lang="en-US" altLang="ja-JP" sz="900" dirty="0">
                          <a:latin typeface="+mn-ea"/>
                          <a:ea typeface="+mn-ea"/>
                        </a:rPr>
                        <a:t>3.8</a:t>
                      </a:r>
                      <a:endParaRPr kumimoji="1" lang="ja-JP" altLang="en-US" sz="900" dirty="0">
                        <a:latin typeface="+mn-ea"/>
                        <a:ea typeface="+mn-ea"/>
                      </a:endParaRPr>
                    </a:p>
                  </a:txBody>
                  <a:tcPr marL="89726" marR="89726" marT="44863" marB="44863" anchor="ctr"/>
                </a:tc>
                <a:extLst>
                  <a:ext uri="{0D108BD9-81ED-4DB2-BD59-A6C34878D82A}">
                    <a16:rowId xmlns:a16="http://schemas.microsoft.com/office/drawing/2014/main" val="3086716970"/>
                  </a:ext>
                </a:extLst>
              </a:tr>
              <a:tr h="358902">
                <a:tc>
                  <a:txBody>
                    <a:bodyPr/>
                    <a:lstStyle/>
                    <a:p>
                      <a:pPr algn="ctr"/>
                      <a:r>
                        <a:rPr kumimoji="1" lang="ja-JP" altLang="en-US" sz="900" dirty="0">
                          <a:latin typeface="+mn-ea"/>
                          <a:ea typeface="+mn-ea"/>
                        </a:rPr>
                        <a:t>⑦</a:t>
                      </a:r>
                      <a:endParaRPr kumimoji="1" lang="en-US" altLang="ja-JP" sz="900" dirty="0">
                        <a:latin typeface="+mn-ea"/>
                        <a:ea typeface="+mn-ea"/>
                      </a:endParaRPr>
                    </a:p>
                  </a:txBody>
                  <a:tcPr marL="89726" marR="89726" marT="44863" marB="44863"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900" dirty="0">
                          <a:latin typeface="+mn-ea"/>
                          <a:ea typeface="+mn-ea"/>
                        </a:rPr>
                        <a:t>健康寿命延伸の実現状況</a:t>
                      </a:r>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900" dirty="0">
                          <a:latin typeface="+mn-ea"/>
                          <a:ea typeface="+mn-ea"/>
                        </a:rPr>
                        <a:t>（要介護２以上の年齢調整後認定率・認定率の変化率（全国上位）</a:t>
                      </a:r>
                    </a:p>
                  </a:txBody>
                  <a:tcPr marL="89726" marR="89726" marT="44863" marB="44863" anchor="ctr"/>
                </a:tc>
                <a:tc>
                  <a:txBody>
                    <a:bodyPr/>
                    <a:lstStyle/>
                    <a:p>
                      <a:pPr algn="ctr"/>
                      <a:r>
                        <a:rPr kumimoji="1" lang="en-US" altLang="ja-JP" sz="900" dirty="0">
                          <a:latin typeface="+mn-ea"/>
                          <a:ea typeface="+mn-ea"/>
                        </a:rPr>
                        <a:t>40</a:t>
                      </a:r>
                      <a:endParaRPr kumimoji="1" lang="ja-JP" altLang="en-US" sz="900" dirty="0">
                        <a:latin typeface="+mn-ea"/>
                        <a:ea typeface="+mn-ea"/>
                      </a:endParaRPr>
                    </a:p>
                  </a:txBody>
                  <a:tcPr marL="89726" marR="89726" marT="44863" marB="44863" anchor="ctr"/>
                </a:tc>
                <a:tc>
                  <a:txBody>
                    <a:bodyPr/>
                    <a:lstStyle/>
                    <a:p>
                      <a:pPr algn="ctr"/>
                      <a:r>
                        <a:rPr kumimoji="1" lang="en-US" altLang="ja-JP" sz="900" dirty="0">
                          <a:latin typeface="+mn-ea"/>
                          <a:ea typeface="+mn-ea"/>
                        </a:rPr>
                        <a:t>16.6</a:t>
                      </a:r>
                      <a:endParaRPr kumimoji="1" lang="ja-JP" altLang="en-US" sz="900" dirty="0">
                        <a:latin typeface="+mn-ea"/>
                        <a:ea typeface="+mn-ea"/>
                      </a:endParaRPr>
                    </a:p>
                  </a:txBody>
                  <a:tcPr marL="89726" marR="89726" marT="44863" marB="44863" anchor="ctr"/>
                </a:tc>
                <a:tc>
                  <a:txBody>
                    <a:bodyPr/>
                    <a:lstStyle/>
                    <a:p>
                      <a:pPr algn="ctr"/>
                      <a:r>
                        <a:rPr kumimoji="1" lang="ja-JP" altLang="en-US" sz="900" dirty="0">
                          <a:latin typeface="+mn-ea"/>
                          <a:ea typeface="+mn-ea"/>
                        </a:rPr>
                        <a:t>⑮</a:t>
                      </a:r>
                    </a:p>
                  </a:txBody>
                  <a:tcPr marL="89726" marR="89726" marT="44863" marB="44863"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900" b="0" i="0" u="none" strike="noStrike" dirty="0">
                          <a:solidFill>
                            <a:schemeClr val="tx1"/>
                          </a:solidFill>
                          <a:effectLst/>
                          <a:latin typeface="+mn-ea"/>
                          <a:ea typeface="+mn-ea"/>
                        </a:rPr>
                        <a:t>管内市町村の２割超において介護助手等の元気高齢者の就労的活動の支援を実施</a:t>
                      </a:r>
                    </a:p>
                  </a:txBody>
                  <a:tcPr marL="89726" marR="89726" marT="44863" marB="44863" anchor="ctr"/>
                </a:tc>
                <a:tc>
                  <a:txBody>
                    <a:bodyPr/>
                    <a:lstStyle/>
                    <a:p>
                      <a:pPr algn="ctr"/>
                      <a:r>
                        <a:rPr kumimoji="1" lang="en-US" altLang="ja-JP" sz="900" dirty="0">
                          <a:latin typeface="+mn-ea"/>
                          <a:ea typeface="+mn-ea"/>
                        </a:rPr>
                        <a:t>20</a:t>
                      </a:r>
                      <a:endParaRPr kumimoji="1" lang="ja-JP" altLang="en-US" sz="900" dirty="0">
                        <a:latin typeface="+mn-ea"/>
                        <a:ea typeface="+mn-ea"/>
                      </a:endParaRPr>
                    </a:p>
                  </a:txBody>
                  <a:tcPr marL="89726" marR="89726" marT="44863" marB="44863" anchor="ctr"/>
                </a:tc>
                <a:tc>
                  <a:txBody>
                    <a:bodyPr/>
                    <a:lstStyle/>
                    <a:p>
                      <a:pPr algn="ctr"/>
                      <a:r>
                        <a:rPr kumimoji="1" lang="en-US" altLang="ja-JP" sz="900" dirty="0">
                          <a:latin typeface="+mn-ea"/>
                          <a:ea typeface="+mn-ea"/>
                        </a:rPr>
                        <a:t>8.9</a:t>
                      </a:r>
                      <a:endParaRPr kumimoji="1" lang="ja-JP" altLang="en-US" sz="900" dirty="0">
                        <a:latin typeface="+mn-ea"/>
                        <a:ea typeface="+mn-ea"/>
                      </a:endParaRPr>
                    </a:p>
                  </a:txBody>
                  <a:tcPr marL="89726" marR="89726" marT="44863" marB="44863" anchor="ctr"/>
                </a:tc>
                <a:extLst>
                  <a:ext uri="{0D108BD9-81ED-4DB2-BD59-A6C34878D82A}">
                    <a16:rowId xmlns:a16="http://schemas.microsoft.com/office/drawing/2014/main" val="3585212913"/>
                  </a:ext>
                </a:extLst>
              </a:tr>
              <a:tr h="258706">
                <a:tc>
                  <a:txBody>
                    <a:bodyPr/>
                    <a:lstStyle/>
                    <a:p>
                      <a:pPr algn="ctr"/>
                      <a:r>
                        <a:rPr kumimoji="1" lang="ja-JP" altLang="en-US" sz="900" dirty="0">
                          <a:latin typeface="+mn-ea"/>
                          <a:ea typeface="+mn-ea"/>
                        </a:rPr>
                        <a:t>⑧</a:t>
                      </a:r>
                    </a:p>
                  </a:txBody>
                  <a:tcPr marL="89726" marR="89726" marT="44863" marB="44863"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900" dirty="0">
                          <a:latin typeface="+mn-ea"/>
                          <a:ea typeface="+mn-ea"/>
                        </a:rPr>
                        <a:t>通いの場（週１以上）への参加率が全国上位の保険者の割合</a:t>
                      </a:r>
                    </a:p>
                  </a:txBody>
                  <a:tcPr marL="89726" marR="89726" marT="44863" marB="44863" anchor="ctr"/>
                </a:tc>
                <a:tc>
                  <a:txBody>
                    <a:bodyPr/>
                    <a:lstStyle/>
                    <a:p>
                      <a:pPr algn="ctr"/>
                      <a:r>
                        <a:rPr kumimoji="1" lang="en-US" altLang="ja-JP" sz="900" dirty="0">
                          <a:latin typeface="+mn-ea"/>
                          <a:ea typeface="+mn-ea"/>
                        </a:rPr>
                        <a:t>25</a:t>
                      </a:r>
                      <a:endParaRPr kumimoji="1" lang="ja-JP" altLang="en-US" sz="900" dirty="0">
                        <a:latin typeface="+mn-ea"/>
                        <a:ea typeface="+mn-ea"/>
                      </a:endParaRPr>
                    </a:p>
                  </a:txBody>
                  <a:tcPr marL="89726" marR="89726" marT="44863" marB="44863" anchor="ctr"/>
                </a:tc>
                <a:tc>
                  <a:txBody>
                    <a:bodyPr/>
                    <a:lstStyle/>
                    <a:p>
                      <a:pPr algn="ctr"/>
                      <a:r>
                        <a:rPr kumimoji="1" lang="en-US" altLang="ja-JP" sz="900" dirty="0">
                          <a:latin typeface="+mn-ea"/>
                          <a:ea typeface="+mn-ea"/>
                        </a:rPr>
                        <a:t>12.2</a:t>
                      </a:r>
                      <a:endParaRPr kumimoji="1" lang="ja-JP" altLang="en-US" sz="900" dirty="0">
                        <a:latin typeface="+mn-ea"/>
                        <a:ea typeface="+mn-ea"/>
                      </a:endParaRPr>
                    </a:p>
                  </a:txBody>
                  <a:tcPr marL="89726" marR="89726" marT="44863" marB="44863" anchor="ctr"/>
                </a:tc>
                <a:tc>
                  <a:txBody>
                    <a:bodyPr/>
                    <a:lstStyle/>
                    <a:p>
                      <a:pPr algn="ctr"/>
                      <a:r>
                        <a:rPr kumimoji="1" lang="ja-JP" altLang="en-US" sz="900" dirty="0">
                          <a:latin typeface="+mn-ea"/>
                          <a:ea typeface="+mn-ea"/>
                        </a:rPr>
                        <a:t>⑯</a:t>
                      </a:r>
                    </a:p>
                  </a:txBody>
                  <a:tcPr marL="89726" marR="89726" marT="44863" marB="44863"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900" b="0" i="0" u="none" strike="noStrike" dirty="0">
                          <a:solidFill>
                            <a:schemeClr val="tx1"/>
                          </a:solidFill>
                          <a:effectLst/>
                          <a:latin typeface="+mn-ea"/>
                          <a:ea typeface="+mn-ea"/>
                        </a:rPr>
                        <a:t>４割超の市町村で参加ポイント付与の仕組みを実施</a:t>
                      </a:r>
                    </a:p>
                  </a:txBody>
                  <a:tcPr marL="89726" marR="89726" marT="44863" marB="44863" anchor="ctr"/>
                </a:tc>
                <a:tc>
                  <a:txBody>
                    <a:bodyPr/>
                    <a:lstStyle/>
                    <a:p>
                      <a:pPr algn="ctr"/>
                      <a:r>
                        <a:rPr kumimoji="1" lang="en-US" altLang="ja-JP" sz="900" dirty="0">
                          <a:latin typeface="+mn-ea"/>
                          <a:ea typeface="+mn-ea"/>
                        </a:rPr>
                        <a:t>20</a:t>
                      </a:r>
                      <a:endParaRPr kumimoji="1" lang="ja-JP" altLang="en-US" sz="900" dirty="0">
                        <a:latin typeface="+mn-ea"/>
                        <a:ea typeface="+mn-ea"/>
                      </a:endParaRPr>
                    </a:p>
                  </a:txBody>
                  <a:tcPr marL="89726" marR="89726" marT="44863" marB="44863" anchor="ctr"/>
                </a:tc>
                <a:tc>
                  <a:txBody>
                    <a:bodyPr/>
                    <a:lstStyle/>
                    <a:p>
                      <a:pPr algn="ctr"/>
                      <a:r>
                        <a:rPr kumimoji="1" lang="en-US" altLang="ja-JP" sz="900" dirty="0">
                          <a:latin typeface="+mn-ea"/>
                          <a:ea typeface="+mn-ea"/>
                        </a:rPr>
                        <a:t>7.7</a:t>
                      </a:r>
                      <a:endParaRPr kumimoji="1" lang="ja-JP" altLang="en-US" sz="900" dirty="0">
                        <a:latin typeface="+mn-ea"/>
                        <a:ea typeface="+mn-ea"/>
                      </a:endParaRPr>
                    </a:p>
                  </a:txBody>
                  <a:tcPr marL="89726" marR="89726" marT="44863" marB="44863" anchor="ctr"/>
                </a:tc>
                <a:extLst>
                  <a:ext uri="{0D108BD9-81ED-4DB2-BD59-A6C34878D82A}">
                    <a16:rowId xmlns:a16="http://schemas.microsoft.com/office/drawing/2014/main" val="57805988"/>
                  </a:ext>
                </a:extLst>
              </a:tr>
              <a:tr h="224314">
                <a:tc>
                  <a:txBody>
                    <a:bodyPr/>
                    <a:lstStyle/>
                    <a:p>
                      <a:pPr algn="ctr"/>
                      <a:r>
                        <a:rPr kumimoji="1" lang="ja-JP" altLang="en-US" sz="900" dirty="0">
                          <a:latin typeface="+mn-ea"/>
                          <a:ea typeface="+mn-ea"/>
                        </a:rPr>
                        <a:t>⑨</a:t>
                      </a:r>
                    </a:p>
                  </a:txBody>
                  <a:tcPr marL="89726" marR="89726" marT="44863" marB="44863"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900" dirty="0">
                          <a:latin typeface="+mn-ea"/>
                          <a:ea typeface="+mn-ea"/>
                        </a:rPr>
                        <a:t>通いの場（週１以上）への参加率の変化率が全国上位の保険者の割合</a:t>
                      </a:r>
                    </a:p>
                  </a:txBody>
                  <a:tcPr marL="89726" marR="89726" marT="44863" marB="44863" anchor="ctr"/>
                </a:tc>
                <a:tc>
                  <a:txBody>
                    <a:bodyPr/>
                    <a:lstStyle/>
                    <a:p>
                      <a:pPr algn="ctr"/>
                      <a:r>
                        <a:rPr kumimoji="1" lang="en-US" altLang="ja-JP" sz="900" dirty="0">
                          <a:latin typeface="+mn-ea"/>
                          <a:ea typeface="+mn-ea"/>
                        </a:rPr>
                        <a:t>25</a:t>
                      </a:r>
                      <a:endParaRPr kumimoji="1" lang="ja-JP" altLang="en-US" sz="900" dirty="0">
                        <a:latin typeface="+mn-ea"/>
                        <a:ea typeface="+mn-ea"/>
                      </a:endParaRPr>
                    </a:p>
                  </a:txBody>
                  <a:tcPr marL="89726" marR="89726" marT="44863" marB="44863" anchor="ctr"/>
                </a:tc>
                <a:tc>
                  <a:txBody>
                    <a:bodyPr/>
                    <a:lstStyle/>
                    <a:p>
                      <a:pPr algn="ctr"/>
                      <a:r>
                        <a:rPr kumimoji="1" lang="en-US" altLang="ja-JP" sz="900" dirty="0">
                          <a:latin typeface="+mn-ea"/>
                          <a:ea typeface="+mn-ea"/>
                        </a:rPr>
                        <a:t>12.2</a:t>
                      </a:r>
                      <a:endParaRPr kumimoji="1" lang="ja-JP" altLang="en-US" sz="900" dirty="0">
                        <a:latin typeface="+mn-ea"/>
                        <a:ea typeface="+mn-ea"/>
                      </a:endParaRPr>
                    </a:p>
                  </a:txBody>
                  <a:tcPr marL="89726" marR="89726" marT="44863" marB="44863" anchor="ctr"/>
                </a:tc>
                <a:tc>
                  <a:txBody>
                    <a:bodyPr/>
                    <a:lstStyle/>
                    <a:p>
                      <a:pPr algn="ctr"/>
                      <a:r>
                        <a:rPr kumimoji="1" lang="ja-JP" altLang="en-US" sz="900" dirty="0">
                          <a:latin typeface="+mn-ea"/>
                          <a:ea typeface="+mn-ea"/>
                        </a:rPr>
                        <a:t>⑰</a:t>
                      </a:r>
                    </a:p>
                  </a:txBody>
                  <a:tcPr marL="89726" marR="89726" marT="44863" marB="44863"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900" b="0" i="0" u="none" strike="noStrike" dirty="0">
                          <a:solidFill>
                            <a:schemeClr val="tx1"/>
                          </a:solidFill>
                          <a:effectLst/>
                          <a:latin typeface="+mn-ea"/>
                          <a:ea typeface="+mn-ea"/>
                        </a:rPr>
                        <a:t>７割超の市町村で介護予防と保健事業を一体的に実施</a:t>
                      </a:r>
                    </a:p>
                  </a:txBody>
                  <a:tcPr marL="89726" marR="89726" marT="44863" marB="44863" anchor="ctr"/>
                </a:tc>
                <a:tc>
                  <a:txBody>
                    <a:bodyPr/>
                    <a:lstStyle/>
                    <a:p>
                      <a:pPr algn="ctr"/>
                      <a:r>
                        <a:rPr kumimoji="1" lang="en-US" altLang="ja-JP" sz="900" dirty="0">
                          <a:latin typeface="+mn-ea"/>
                          <a:ea typeface="+mn-ea"/>
                        </a:rPr>
                        <a:t>10</a:t>
                      </a:r>
                      <a:endParaRPr kumimoji="1" lang="ja-JP" altLang="en-US" sz="900" dirty="0">
                        <a:latin typeface="+mn-ea"/>
                        <a:ea typeface="+mn-ea"/>
                      </a:endParaRPr>
                    </a:p>
                  </a:txBody>
                  <a:tcPr marL="89726" marR="89726" marT="44863" marB="44863" anchor="ctr"/>
                </a:tc>
                <a:tc>
                  <a:txBody>
                    <a:bodyPr/>
                    <a:lstStyle/>
                    <a:p>
                      <a:pPr algn="ctr"/>
                      <a:r>
                        <a:rPr kumimoji="1" lang="en-US" altLang="ja-JP" sz="900" dirty="0">
                          <a:latin typeface="+mn-ea"/>
                          <a:ea typeface="+mn-ea"/>
                        </a:rPr>
                        <a:t>4.0</a:t>
                      </a:r>
                      <a:endParaRPr kumimoji="1" lang="ja-JP" altLang="en-US" sz="900" dirty="0">
                        <a:latin typeface="+mn-ea"/>
                        <a:ea typeface="+mn-ea"/>
                      </a:endParaRPr>
                    </a:p>
                  </a:txBody>
                  <a:tcPr marL="89726" marR="89726" marT="44863" marB="44863" anchor="ctr"/>
                </a:tc>
                <a:extLst>
                  <a:ext uri="{0D108BD9-81ED-4DB2-BD59-A6C34878D82A}">
                    <a16:rowId xmlns:a16="http://schemas.microsoft.com/office/drawing/2014/main" val="4139337540"/>
                  </a:ext>
                </a:extLst>
              </a:tr>
            </a:tbl>
          </a:graphicData>
        </a:graphic>
      </p:graphicFrame>
      <p:graphicFrame>
        <p:nvGraphicFramePr>
          <p:cNvPr id="9" name="グラフ 8">
            <a:extLst>
              <a:ext uri="{FF2B5EF4-FFF2-40B4-BE49-F238E27FC236}">
                <a16:creationId xmlns:a16="http://schemas.microsoft.com/office/drawing/2014/main" id="{9BC392A2-00BD-4093-AFBF-B86142F3C45A}"/>
              </a:ext>
            </a:extLst>
          </p:cNvPr>
          <p:cNvGraphicFramePr>
            <a:graphicFrameLocks/>
          </p:cNvGraphicFramePr>
          <p:nvPr>
            <p:extLst>
              <p:ext uri="{D42A27DB-BD31-4B8C-83A1-F6EECF244321}">
                <p14:modId xmlns:p14="http://schemas.microsoft.com/office/powerpoint/2010/main" val="720615966"/>
              </p:ext>
            </p:extLst>
          </p:nvPr>
        </p:nvGraphicFramePr>
        <p:xfrm>
          <a:off x="22431" y="3690092"/>
          <a:ext cx="9794579" cy="3235138"/>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66646536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 name="正方形/長方形 27"/>
          <p:cNvSpPr/>
          <p:nvPr/>
        </p:nvSpPr>
        <p:spPr>
          <a:xfrm>
            <a:off x="-1" y="119180"/>
            <a:ext cx="9720263" cy="408869"/>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lIns="89679" tIns="44840" rIns="89679" bIns="44840" anchor="ctr"/>
          <a:lstStyle/>
          <a:p>
            <a:pPr marL="0" marR="0" lvl="0" indent="0" algn="ctr" defTabSz="932580" rtl="0" eaLnBrk="1" fontAlgn="auto" latinLnBrk="0" hangingPunct="1">
              <a:lnSpc>
                <a:spcPct val="100000"/>
              </a:lnSpc>
              <a:spcBef>
                <a:spcPts val="0"/>
              </a:spcBef>
              <a:spcAft>
                <a:spcPts val="0"/>
              </a:spcAft>
              <a:buClrTx/>
              <a:buSzTx/>
              <a:buFontTx/>
              <a:buNone/>
              <a:tabLst/>
              <a:defRPr/>
            </a:pPr>
            <a:r>
              <a:rPr kumimoji="1" lang="en-US" altLang="ja-JP" sz="1963"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rPr>
              <a:t>2020</a:t>
            </a:r>
            <a:r>
              <a:rPr kumimoji="1" lang="ja-JP" altLang="en-US" sz="1963"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rPr>
              <a:t>年度（都道府県分） 　保険者機能強化推進交付金に係る評価結果＜支援分＞</a:t>
            </a:r>
            <a:endParaRPr kumimoji="1" lang="en-US" altLang="ja-JP" sz="1963"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endParaRPr>
          </a:p>
        </p:txBody>
      </p:sp>
      <p:sp>
        <p:nvSpPr>
          <p:cNvPr id="14" name="スライド番号プレースホルダー 1">
            <a:extLst>
              <a:ext uri="{FF2B5EF4-FFF2-40B4-BE49-F238E27FC236}">
                <a16:creationId xmlns:a16="http://schemas.microsoft.com/office/drawing/2014/main" id="{F23948D9-09B5-41B3-B25E-2C41C6C82B8A}"/>
              </a:ext>
            </a:extLst>
          </p:cNvPr>
          <p:cNvSpPr>
            <a:spLocks noGrp="1"/>
          </p:cNvSpPr>
          <p:nvPr>
            <p:ph type="sldNum" sz="quarter" idx="12"/>
          </p:nvPr>
        </p:nvSpPr>
        <p:spPr>
          <a:xfrm>
            <a:off x="7175738" y="6498354"/>
            <a:ext cx="2258612" cy="358279"/>
          </a:xfrm>
        </p:spPr>
        <p:txBody>
          <a:bodyPr/>
          <a:lstStyle/>
          <a:p>
            <a:pPr marL="0" marR="0" lvl="0" indent="0" algn="r" defTabSz="932580" rtl="0" eaLnBrk="1" fontAlgn="auto" latinLnBrk="0" hangingPunct="1">
              <a:lnSpc>
                <a:spcPct val="100000"/>
              </a:lnSpc>
              <a:spcBef>
                <a:spcPts val="0"/>
              </a:spcBef>
              <a:spcAft>
                <a:spcPts val="0"/>
              </a:spcAft>
              <a:buClrTx/>
              <a:buSzTx/>
              <a:buFontTx/>
              <a:buNone/>
              <a:tabLst/>
              <a:defRPr/>
            </a:pPr>
            <a:r>
              <a:rPr lang="en-US" altLang="ja-JP" dirty="0">
                <a:solidFill>
                  <a:prstClr val="black">
                    <a:tint val="75000"/>
                  </a:prstClr>
                </a:solidFill>
                <a:latin typeface="ＭＳ Ｐゴシック" panose="020B0600070205080204" pitchFamily="50" charset="-128"/>
                <a:ea typeface="ＭＳ Ｐゴシック" panose="020B0600070205080204" pitchFamily="50" charset="-128"/>
              </a:rPr>
              <a:t>3</a:t>
            </a:r>
            <a:endParaRPr kumimoji="1" lang="ja-JP" altLang="en-US" sz="1200" b="0" i="0" u="none" strike="noStrike" kern="1200" cap="none" spc="0" normalizeH="0" baseline="0" noProof="0" dirty="0">
              <a:ln>
                <a:noFill/>
              </a:ln>
              <a:solidFill>
                <a:prstClr val="black">
                  <a:tint val="75000"/>
                </a:prstClr>
              </a:solidFill>
              <a:effectLst/>
              <a:uLnTx/>
              <a:uFillTx/>
              <a:latin typeface="ＭＳ Ｐゴシック" panose="020B0600070205080204" pitchFamily="50" charset="-128"/>
              <a:ea typeface="ＭＳ Ｐゴシック" panose="020B0600070205080204" pitchFamily="50" charset="-128"/>
              <a:cs typeface="+mn-cs"/>
            </a:endParaRPr>
          </a:p>
        </p:txBody>
      </p:sp>
      <p:graphicFrame>
        <p:nvGraphicFramePr>
          <p:cNvPr id="7" name="グラフ 6">
            <a:extLst>
              <a:ext uri="{FF2B5EF4-FFF2-40B4-BE49-F238E27FC236}">
                <a16:creationId xmlns:a16="http://schemas.microsoft.com/office/drawing/2014/main" id="{FA25C054-956A-478C-A7EA-6E25039924D0}"/>
              </a:ext>
            </a:extLst>
          </p:cNvPr>
          <p:cNvGraphicFramePr>
            <a:graphicFrameLocks/>
          </p:cNvGraphicFramePr>
          <p:nvPr>
            <p:extLst/>
          </p:nvPr>
        </p:nvGraphicFramePr>
        <p:xfrm>
          <a:off x="313606" y="592250"/>
          <a:ext cx="9120744" cy="6168762"/>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11387626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 name="正方形/長方形 27"/>
          <p:cNvSpPr/>
          <p:nvPr/>
        </p:nvSpPr>
        <p:spPr>
          <a:xfrm>
            <a:off x="-1" y="119180"/>
            <a:ext cx="9720263" cy="408869"/>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lIns="89679" tIns="44840" rIns="89679" bIns="44840" anchor="ctr"/>
          <a:lstStyle/>
          <a:p>
            <a:pPr algn="ctr">
              <a:defRPr/>
            </a:pPr>
            <a:r>
              <a:rPr lang="ja-JP" altLang="en-US" sz="1963" b="1" dirty="0">
                <a:solidFill>
                  <a:prstClr val="white"/>
                </a:solidFill>
                <a:latin typeface="Meiryo UI" panose="020B0604030504040204" pitchFamily="50" charset="-128"/>
                <a:ea typeface="Meiryo UI" panose="020B0604030504040204" pitchFamily="50" charset="-128"/>
              </a:rPr>
              <a:t>（参考）</a:t>
            </a:r>
            <a:r>
              <a:rPr lang="en-US" altLang="ja-JP" sz="1963" b="1" dirty="0">
                <a:solidFill>
                  <a:prstClr val="white"/>
                </a:solidFill>
                <a:latin typeface="Meiryo UI" panose="020B0604030504040204" pitchFamily="50" charset="-128"/>
                <a:ea typeface="Meiryo UI" panose="020B0604030504040204" pitchFamily="50" charset="-128"/>
              </a:rPr>
              <a:t>2020</a:t>
            </a:r>
            <a:r>
              <a:rPr lang="ja-JP" altLang="en-US" sz="1963" b="1" dirty="0">
                <a:solidFill>
                  <a:prstClr val="white"/>
                </a:solidFill>
                <a:latin typeface="Meiryo UI" panose="020B0604030504040204" pitchFamily="50" charset="-128"/>
                <a:ea typeface="Meiryo UI" panose="020B0604030504040204" pitchFamily="50" charset="-128"/>
              </a:rPr>
              <a:t>年度（都道府県分） 　　保険者機能強化推進交付金交付額＜全体＞</a:t>
            </a:r>
            <a:endParaRPr lang="en-US" altLang="ja-JP" sz="1963" b="1" dirty="0">
              <a:solidFill>
                <a:prstClr val="white"/>
              </a:solidFill>
              <a:latin typeface="Meiryo UI" panose="020B0604030504040204" pitchFamily="50" charset="-128"/>
              <a:ea typeface="Meiryo UI" panose="020B0604030504040204" pitchFamily="50" charset="-128"/>
            </a:endParaRPr>
          </a:p>
        </p:txBody>
      </p:sp>
      <p:sp>
        <p:nvSpPr>
          <p:cNvPr id="2" name="正方形/長方形 1"/>
          <p:cNvSpPr/>
          <p:nvPr/>
        </p:nvSpPr>
        <p:spPr>
          <a:xfrm>
            <a:off x="-1" y="6555116"/>
            <a:ext cx="9779499" cy="276999"/>
          </a:xfrm>
          <a:prstGeom prst="rect">
            <a:avLst/>
          </a:prstGeom>
        </p:spPr>
        <p:txBody>
          <a:bodyPr wrap="square">
            <a:spAutoFit/>
          </a:bodyPr>
          <a:lstStyle/>
          <a:p>
            <a:r>
              <a:rPr lang="en-US" altLang="ja-JP" sz="1200" dirty="0">
                <a:ea typeface="ＭＳ ゴシック" panose="020B0609070205080204" pitchFamily="49" charset="-128"/>
                <a:cs typeface="Times New Roman" panose="02020603050405020304" pitchFamily="18" charset="0"/>
              </a:rPr>
              <a:t>※</a:t>
            </a:r>
            <a:r>
              <a:rPr lang="ja-JP" altLang="en-US" sz="1200" dirty="0">
                <a:ea typeface="ＭＳ ゴシック" panose="020B0609070205080204" pitchFamily="49" charset="-128"/>
                <a:cs typeface="Times New Roman" panose="02020603050405020304" pitchFamily="18" charset="0"/>
              </a:rPr>
              <a:t>各都道府県の</a:t>
            </a:r>
            <a:r>
              <a:rPr lang="ja-JP" altLang="ja-JP" sz="1200" dirty="0">
                <a:ea typeface="ＭＳ ゴシック" panose="020B0609070205080204" pitchFamily="49" charset="-128"/>
                <a:cs typeface="Times New Roman" panose="02020603050405020304" pitchFamily="18" charset="0"/>
              </a:rPr>
              <a:t>評価指標</a:t>
            </a:r>
            <a:r>
              <a:rPr lang="ja-JP" altLang="en-US" sz="1200" dirty="0">
                <a:ea typeface="ＭＳ ゴシック" panose="020B0609070205080204" pitchFamily="49" charset="-128"/>
                <a:cs typeface="Times New Roman" panose="02020603050405020304" pitchFamily="18" charset="0"/>
              </a:rPr>
              <a:t>の得点</a:t>
            </a:r>
            <a:r>
              <a:rPr lang="ja-JP" altLang="ja-JP" sz="1200" dirty="0">
                <a:ea typeface="ＭＳ ゴシック" panose="020B0609070205080204" pitchFamily="49" charset="-128"/>
                <a:cs typeface="Times New Roman" panose="02020603050405020304" pitchFamily="18" charset="0"/>
              </a:rPr>
              <a:t>によ</a:t>
            </a:r>
            <a:r>
              <a:rPr lang="ja-JP" altLang="en-US" sz="1200" dirty="0">
                <a:ea typeface="ＭＳ ゴシック" panose="020B0609070205080204" pitchFamily="49" charset="-128"/>
                <a:cs typeface="Times New Roman" panose="02020603050405020304" pitchFamily="18" charset="0"/>
              </a:rPr>
              <a:t>り配分した</a:t>
            </a:r>
            <a:r>
              <a:rPr lang="ja-JP" altLang="ja-JP" sz="1200" dirty="0">
                <a:ea typeface="ＭＳ ゴシック" panose="020B0609070205080204" pitchFamily="49" charset="-128"/>
                <a:cs typeface="Times New Roman" panose="02020603050405020304" pitchFamily="18" charset="0"/>
              </a:rPr>
              <a:t>交付金配分額と各都道府県からの所要見込額の低い方の額を</a:t>
            </a:r>
            <a:r>
              <a:rPr lang="ja-JP" altLang="en-US" sz="1200" dirty="0">
                <a:ea typeface="ＭＳ ゴシック" panose="020B0609070205080204" pitchFamily="49" charset="-128"/>
                <a:cs typeface="Times New Roman" panose="02020603050405020304" pitchFamily="18" charset="0"/>
              </a:rPr>
              <a:t>交付している</a:t>
            </a:r>
            <a:r>
              <a:rPr lang="ja-JP" altLang="ja-JP" sz="1200" dirty="0">
                <a:ea typeface="ＭＳ ゴシック" panose="020B0609070205080204" pitchFamily="49" charset="-128"/>
                <a:cs typeface="Times New Roman" panose="02020603050405020304" pitchFamily="18" charset="0"/>
              </a:rPr>
              <a:t>。</a:t>
            </a:r>
            <a:endParaRPr lang="ja-JP" altLang="en-US" sz="1200" dirty="0"/>
          </a:p>
        </p:txBody>
      </p:sp>
      <p:sp>
        <p:nvSpPr>
          <p:cNvPr id="5" name="スライド番号プレースホルダー 1">
            <a:extLst>
              <a:ext uri="{FF2B5EF4-FFF2-40B4-BE49-F238E27FC236}">
                <a16:creationId xmlns:a16="http://schemas.microsoft.com/office/drawing/2014/main" id="{B9D9EC32-481F-4985-B8B4-4B42755DFC79}"/>
              </a:ext>
            </a:extLst>
          </p:cNvPr>
          <p:cNvSpPr>
            <a:spLocks noGrp="1"/>
          </p:cNvSpPr>
          <p:nvPr>
            <p:ph type="sldNum" sz="quarter" idx="12"/>
          </p:nvPr>
        </p:nvSpPr>
        <p:spPr>
          <a:xfrm>
            <a:off x="7175738" y="6407421"/>
            <a:ext cx="2258612" cy="358279"/>
          </a:xfrm>
        </p:spPr>
        <p:txBody>
          <a:bodyPr/>
          <a:lstStyle/>
          <a:p>
            <a:r>
              <a:rPr lang="en-US" altLang="ja-JP" dirty="0">
                <a:solidFill>
                  <a:prstClr val="black">
                    <a:tint val="75000"/>
                  </a:prstClr>
                </a:solidFill>
                <a:latin typeface="ＭＳ Ｐゴシック" panose="020B0600070205080204" pitchFamily="50" charset="-128"/>
                <a:ea typeface="ＭＳ Ｐゴシック" panose="020B0600070205080204" pitchFamily="50" charset="-128"/>
              </a:rPr>
              <a:t>4</a:t>
            </a:r>
            <a:endParaRPr lang="ja-JP" altLang="en-US" dirty="0">
              <a:solidFill>
                <a:prstClr val="black">
                  <a:tint val="75000"/>
                </a:prstClr>
              </a:solidFill>
              <a:latin typeface="ＭＳ Ｐゴシック" panose="020B0600070205080204" pitchFamily="50" charset="-128"/>
              <a:ea typeface="ＭＳ Ｐゴシック" panose="020B0600070205080204" pitchFamily="50" charset="-128"/>
            </a:endParaRPr>
          </a:p>
        </p:txBody>
      </p:sp>
      <p:graphicFrame>
        <p:nvGraphicFramePr>
          <p:cNvPr id="7" name="グラフ 6">
            <a:extLst>
              <a:ext uri="{FF2B5EF4-FFF2-40B4-BE49-F238E27FC236}">
                <a16:creationId xmlns:a16="http://schemas.microsoft.com/office/drawing/2014/main" id="{62A79D27-EAB5-45C0-94EC-82A7A28538B2}"/>
              </a:ext>
            </a:extLst>
          </p:cNvPr>
          <p:cNvGraphicFramePr>
            <a:graphicFrameLocks/>
          </p:cNvGraphicFramePr>
          <p:nvPr/>
        </p:nvGraphicFramePr>
        <p:xfrm>
          <a:off x="182477" y="491501"/>
          <a:ext cx="9355309" cy="603851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18566170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 name="正方形/長方形 27"/>
          <p:cNvSpPr/>
          <p:nvPr/>
        </p:nvSpPr>
        <p:spPr>
          <a:xfrm>
            <a:off x="-1" y="119180"/>
            <a:ext cx="9720263" cy="408869"/>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lIns="89679" tIns="44840" rIns="89679" bIns="44840" anchor="ctr"/>
          <a:lstStyle/>
          <a:p>
            <a:pPr algn="ctr">
              <a:defRPr/>
            </a:pPr>
            <a:r>
              <a:rPr lang="ja-JP" altLang="en-US" sz="1963" b="1" dirty="0">
                <a:solidFill>
                  <a:prstClr val="white"/>
                </a:solidFill>
                <a:latin typeface="Meiryo UI" panose="020B0604030504040204" pitchFamily="50" charset="-128"/>
                <a:ea typeface="Meiryo UI" panose="020B0604030504040204" pitchFamily="50" charset="-128"/>
              </a:rPr>
              <a:t>（参考）</a:t>
            </a:r>
            <a:r>
              <a:rPr lang="en-US" altLang="ja-JP" sz="1963" b="1" dirty="0">
                <a:solidFill>
                  <a:prstClr val="white"/>
                </a:solidFill>
                <a:latin typeface="Meiryo UI" panose="020B0604030504040204" pitchFamily="50" charset="-128"/>
                <a:ea typeface="Meiryo UI" panose="020B0604030504040204" pitchFamily="50" charset="-128"/>
              </a:rPr>
              <a:t>2020</a:t>
            </a:r>
            <a:r>
              <a:rPr lang="ja-JP" altLang="en-US" sz="1963" b="1" dirty="0">
                <a:solidFill>
                  <a:prstClr val="white"/>
                </a:solidFill>
                <a:latin typeface="Meiryo UI" panose="020B0604030504040204" pitchFamily="50" charset="-128"/>
                <a:ea typeface="Meiryo UI" panose="020B0604030504040204" pitchFamily="50" charset="-128"/>
              </a:rPr>
              <a:t>年度（都道府県分） 　　保険者機能強化推進交付金交付額＜推進分＞</a:t>
            </a:r>
            <a:endParaRPr lang="en-US" altLang="ja-JP" sz="1963" b="1" dirty="0">
              <a:solidFill>
                <a:prstClr val="white"/>
              </a:solidFill>
              <a:latin typeface="Meiryo UI" panose="020B0604030504040204" pitchFamily="50" charset="-128"/>
              <a:ea typeface="Meiryo UI" panose="020B0604030504040204" pitchFamily="50" charset="-128"/>
            </a:endParaRPr>
          </a:p>
        </p:txBody>
      </p:sp>
      <p:sp>
        <p:nvSpPr>
          <p:cNvPr id="2" name="正方形/長方形 1"/>
          <p:cNvSpPr/>
          <p:nvPr/>
        </p:nvSpPr>
        <p:spPr>
          <a:xfrm>
            <a:off x="6623" y="6586560"/>
            <a:ext cx="9779499" cy="276999"/>
          </a:xfrm>
          <a:prstGeom prst="rect">
            <a:avLst/>
          </a:prstGeom>
        </p:spPr>
        <p:txBody>
          <a:bodyPr wrap="square">
            <a:spAutoFit/>
          </a:bodyPr>
          <a:lstStyle/>
          <a:p>
            <a:r>
              <a:rPr lang="en-US" altLang="ja-JP" sz="1200" dirty="0">
                <a:ea typeface="ＭＳ ゴシック" panose="020B0609070205080204" pitchFamily="49" charset="-128"/>
                <a:cs typeface="Times New Roman" panose="02020603050405020304" pitchFamily="18" charset="0"/>
              </a:rPr>
              <a:t>※</a:t>
            </a:r>
            <a:r>
              <a:rPr lang="ja-JP" altLang="en-US" sz="1200" dirty="0">
                <a:ea typeface="ＭＳ ゴシック" panose="020B0609070205080204" pitchFamily="49" charset="-128"/>
                <a:cs typeface="Times New Roman" panose="02020603050405020304" pitchFamily="18" charset="0"/>
              </a:rPr>
              <a:t>各都道府県の</a:t>
            </a:r>
            <a:r>
              <a:rPr lang="ja-JP" altLang="ja-JP" sz="1200" dirty="0">
                <a:ea typeface="ＭＳ ゴシック" panose="020B0609070205080204" pitchFamily="49" charset="-128"/>
                <a:cs typeface="Times New Roman" panose="02020603050405020304" pitchFamily="18" charset="0"/>
              </a:rPr>
              <a:t>評価指標</a:t>
            </a:r>
            <a:r>
              <a:rPr lang="ja-JP" altLang="en-US" sz="1200" dirty="0">
                <a:ea typeface="ＭＳ ゴシック" panose="020B0609070205080204" pitchFamily="49" charset="-128"/>
                <a:cs typeface="Times New Roman" panose="02020603050405020304" pitchFamily="18" charset="0"/>
              </a:rPr>
              <a:t>の得点</a:t>
            </a:r>
            <a:r>
              <a:rPr lang="ja-JP" altLang="ja-JP" sz="1200" dirty="0">
                <a:ea typeface="ＭＳ ゴシック" panose="020B0609070205080204" pitchFamily="49" charset="-128"/>
                <a:cs typeface="Times New Roman" panose="02020603050405020304" pitchFamily="18" charset="0"/>
              </a:rPr>
              <a:t>によ</a:t>
            </a:r>
            <a:r>
              <a:rPr lang="ja-JP" altLang="en-US" sz="1200" dirty="0">
                <a:ea typeface="ＭＳ ゴシック" panose="020B0609070205080204" pitchFamily="49" charset="-128"/>
                <a:cs typeface="Times New Roman" panose="02020603050405020304" pitchFamily="18" charset="0"/>
              </a:rPr>
              <a:t>り配分した</a:t>
            </a:r>
            <a:r>
              <a:rPr lang="ja-JP" altLang="ja-JP" sz="1200" dirty="0">
                <a:ea typeface="ＭＳ ゴシック" panose="020B0609070205080204" pitchFamily="49" charset="-128"/>
                <a:cs typeface="Times New Roman" panose="02020603050405020304" pitchFamily="18" charset="0"/>
              </a:rPr>
              <a:t>交付金配分額と各都道府県からの所要見込額の低い方の額を</a:t>
            </a:r>
            <a:r>
              <a:rPr lang="ja-JP" altLang="en-US" sz="1200" dirty="0">
                <a:ea typeface="ＭＳ ゴシック" panose="020B0609070205080204" pitchFamily="49" charset="-128"/>
                <a:cs typeface="Times New Roman" panose="02020603050405020304" pitchFamily="18" charset="0"/>
              </a:rPr>
              <a:t>交付している</a:t>
            </a:r>
            <a:r>
              <a:rPr lang="ja-JP" altLang="ja-JP" sz="1200" dirty="0">
                <a:ea typeface="ＭＳ ゴシック" panose="020B0609070205080204" pitchFamily="49" charset="-128"/>
                <a:cs typeface="Times New Roman" panose="02020603050405020304" pitchFamily="18" charset="0"/>
              </a:rPr>
              <a:t>。</a:t>
            </a:r>
            <a:endParaRPr lang="ja-JP" altLang="en-US" sz="1200" dirty="0"/>
          </a:p>
        </p:txBody>
      </p:sp>
      <p:sp>
        <p:nvSpPr>
          <p:cNvPr id="5" name="スライド番号プレースホルダー 1">
            <a:extLst>
              <a:ext uri="{FF2B5EF4-FFF2-40B4-BE49-F238E27FC236}">
                <a16:creationId xmlns:a16="http://schemas.microsoft.com/office/drawing/2014/main" id="{B9D9EC32-481F-4985-B8B4-4B42755DFC79}"/>
              </a:ext>
            </a:extLst>
          </p:cNvPr>
          <p:cNvSpPr>
            <a:spLocks noGrp="1"/>
          </p:cNvSpPr>
          <p:nvPr>
            <p:ph type="sldNum" sz="quarter" idx="12"/>
          </p:nvPr>
        </p:nvSpPr>
        <p:spPr>
          <a:xfrm>
            <a:off x="7175738" y="6407421"/>
            <a:ext cx="2258612" cy="358279"/>
          </a:xfrm>
        </p:spPr>
        <p:txBody>
          <a:bodyPr/>
          <a:lstStyle/>
          <a:p>
            <a:r>
              <a:rPr lang="en-US" altLang="ja-JP" dirty="0">
                <a:solidFill>
                  <a:prstClr val="black">
                    <a:tint val="75000"/>
                  </a:prstClr>
                </a:solidFill>
                <a:latin typeface="ＭＳ Ｐゴシック" panose="020B0600070205080204" pitchFamily="50" charset="-128"/>
                <a:ea typeface="ＭＳ Ｐゴシック" panose="020B0600070205080204" pitchFamily="50" charset="-128"/>
              </a:rPr>
              <a:t>5</a:t>
            </a:r>
            <a:endParaRPr lang="ja-JP" altLang="en-US" dirty="0">
              <a:solidFill>
                <a:prstClr val="black">
                  <a:tint val="75000"/>
                </a:prstClr>
              </a:solidFill>
              <a:latin typeface="ＭＳ Ｐゴシック" panose="020B0600070205080204" pitchFamily="50" charset="-128"/>
              <a:ea typeface="ＭＳ Ｐゴシック" panose="020B0600070205080204" pitchFamily="50" charset="-128"/>
            </a:endParaRPr>
          </a:p>
        </p:txBody>
      </p:sp>
      <p:graphicFrame>
        <p:nvGraphicFramePr>
          <p:cNvPr id="6" name="グラフ 5">
            <a:extLst>
              <a:ext uri="{FF2B5EF4-FFF2-40B4-BE49-F238E27FC236}">
                <a16:creationId xmlns:a16="http://schemas.microsoft.com/office/drawing/2014/main" id="{817B2947-80C8-4CFC-8A22-D81D9059A67D}"/>
              </a:ext>
            </a:extLst>
          </p:cNvPr>
          <p:cNvGraphicFramePr>
            <a:graphicFrameLocks/>
          </p:cNvGraphicFramePr>
          <p:nvPr>
            <p:extLst>
              <p:ext uri="{D42A27DB-BD31-4B8C-83A1-F6EECF244321}">
                <p14:modId xmlns:p14="http://schemas.microsoft.com/office/powerpoint/2010/main" val="1740518366"/>
              </p:ext>
            </p:extLst>
          </p:nvPr>
        </p:nvGraphicFramePr>
        <p:xfrm>
          <a:off x="182477" y="491501"/>
          <a:ext cx="9355309" cy="603851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27252035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 name="正方形/長方形 27"/>
          <p:cNvSpPr/>
          <p:nvPr/>
        </p:nvSpPr>
        <p:spPr>
          <a:xfrm>
            <a:off x="-1" y="119180"/>
            <a:ext cx="9720263" cy="408869"/>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lIns="89679" tIns="44840" rIns="89679" bIns="44840" anchor="ctr"/>
          <a:lstStyle/>
          <a:p>
            <a:pPr algn="ctr">
              <a:defRPr/>
            </a:pPr>
            <a:r>
              <a:rPr lang="ja-JP" altLang="en-US" sz="1963" b="1" dirty="0">
                <a:solidFill>
                  <a:prstClr val="white"/>
                </a:solidFill>
                <a:latin typeface="Meiryo UI" panose="020B0604030504040204" pitchFamily="50" charset="-128"/>
                <a:ea typeface="Meiryo UI" panose="020B0604030504040204" pitchFamily="50" charset="-128"/>
              </a:rPr>
              <a:t>（参考）</a:t>
            </a:r>
            <a:r>
              <a:rPr lang="en-US" altLang="ja-JP" sz="1963" b="1" dirty="0">
                <a:solidFill>
                  <a:prstClr val="white"/>
                </a:solidFill>
                <a:latin typeface="Meiryo UI" panose="020B0604030504040204" pitchFamily="50" charset="-128"/>
                <a:ea typeface="Meiryo UI" panose="020B0604030504040204" pitchFamily="50" charset="-128"/>
              </a:rPr>
              <a:t>2020</a:t>
            </a:r>
            <a:r>
              <a:rPr lang="ja-JP" altLang="en-US" sz="1963" b="1" dirty="0">
                <a:solidFill>
                  <a:prstClr val="white"/>
                </a:solidFill>
                <a:latin typeface="Meiryo UI" panose="020B0604030504040204" pitchFamily="50" charset="-128"/>
                <a:ea typeface="Meiryo UI" panose="020B0604030504040204" pitchFamily="50" charset="-128"/>
              </a:rPr>
              <a:t>年度（都道府県分） 　　保険者機能強化推進交付金交付額＜支援分＞</a:t>
            </a:r>
            <a:endParaRPr lang="en-US" altLang="ja-JP" sz="1963" b="1" dirty="0">
              <a:solidFill>
                <a:prstClr val="white"/>
              </a:solidFill>
              <a:latin typeface="Meiryo UI" panose="020B0604030504040204" pitchFamily="50" charset="-128"/>
              <a:ea typeface="Meiryo UI" panose="020B0604030504040204" pitchFamily="50" charset="-128"/>
            </a:endParaRPr>
          </a:p>
        </p:txBody>
      </p:sp>
      <p:sp>
        <p:nvSpPr>
          <p:cNvPr id="2" name="正方形/長方形 1"/>
          <p:cNvSpPr/>
          <p:nvPr/>
        </p:nvSpPr>
        <p:spPr>
          <a:xfrm>
            <a:off x="55083" y="6631281"/>
            <a:ext cx="9779499" cy="276999"/>
          </a:xfrm>
          <a:prstGeom prst="rect">
            <a:avLst/>
          </a:prstGeom>
        </p:spPr>
        <p:txBody>
          <a:bodyPr wrap="square">
            <a:spAutoFit/>
          </a:bodyPr>
          <a:lstStyle/>
          <a:p>
            <a:r>
              <a:rPr lang="en-US" altLang="ja-JP" sz="1200" dirty="0">
                <a:ea typeface="ＭＳ ゴシック" panose="020B0609070205080204" pitchFamily="49" charset="-128"/>
                <a:cs typeface="Times New Roman" panose="02020603050405020304" pitchFamily="18" charset="0"/>
              </a:rPr>
              <a:t>※</a:t>
            </a:r>
            <a:r>
              <a:rPr lang="ja-JP" altLang="en-US" sz="1200" dirty="0">
                <a:ea typeface="ＭＳ ゴシック" panose="020B0609070205080204" pitchFamily="49" charset="-128"/>
                <a:cs typeface="Times New Roman" panose="02020603050405020304" pitchFamily="18" charset="0"/>
              </a:rPr>
              <a:t>各都道府県の</a:t>
            </a:r>
            <a:r>
              <a:rPr lang="ja-JP" altLang="ja-JP" sz="1200" dirty="0">
                <a:ea typeface="ＭＳ ゴシック" panose="020B0609070205080204" pitchFamily="49" charset="-128"/>
                <a:cs typeface="Times New Roman" panose="02020603050405020304" pitchFamily="18" charset="0"/>
              </a:rPr>
              <a:t>評価指標</a:t>
            </a:r>
            <a:r>
              <a:rPr lang="ja-JP" altLang="en-US" sz="1200" dirty="0">
                <a:ea typeface="ＭＳ ゴシック" panose="020B0609070205080204" pitchFamily="49" charset="-128"/>
                <a:cs typeface="Times New Roman" panose="02020603050405020304" pitchFamily="18" charset="0"/>
              </a:rPr>
              <a:t>の得点</a:t>
            </a:r>
            <a:r>
              <a:rPr lang="ja-JP" altLang="ja-JP" sz="1200" dirty="0">
                <a:ea typeface="ＭＳ ゴシック" panose="020B0609070205080204" pitchFamily="49" charset="-128"/>
                <a:cs typeface="Times New Roman" panose="02020603050405020304" pitchFamily="18" charset="0"/>
              </a:rPr>
              <a:t>によ</a:t>
            </a:r>
            <a:r>
              <a:rPr lang="ja-JP" altLang="en-US" sz="1200" dirty="0">
                <a:ea typeface="ＭＳ ゴシック" panose="020B0609070205080204" pitchFamily="49" charset="-128"/>
                <a:cs typeface="Times New Roman" panose="02020603050405020304" pitchFamily="18" charset="0"/>
              </a:rPr>
              <a:t>り配分した</a:t>
            </a:r>
            <a:r>
              <a:rPr lang="ja-JP" altLang="ja-JP" sz="1200" dirty="0">
                <a:ea typeface="ＭＳ ゴシック" panose="020B0609070205080204" pitchFamily="49" charset="-128"/>
                <a:cs typeface="Times New Roman" panose="02020603050405020304" pitchFamily="18" charset="0"/>
              </a:rPr>
              <a:t>交付金配分額と各都道府県からの所要見込額の低い方の額を</a:t>
            </a:r>
            <a:r>
              <a:rPr lang="ja-JP" altLang="en-US" sz="1200" dirty="0">
                <a:ea typeface="ＭＳ ゴシック" panose="020B0609070205080204" pitchFamily="49" charset="-128"/>
                <a:cs typeface="Times New Roman" panose="02020603050405020304" pitchFamily="18" charset="0"/>
              </a:rPr>
              <a:t>交付している</a:t>
            </a:r>
            <a:r>
              <a:rPr lang="ja-JP" altLang="ja-JP" sz="1200" dirty="0">
                <a:ea typeface="ＭＳ ゴシック" panose="020B0609070205080204" pitchFamily="49" charset="-128"/>
                <a:cs typeface="Times New Roman" panose="02020603050405020304" pitchFamily="18" charset="0"/>
              </a:rPr>
              <a:t>。</a:t>
            </a:r>
            <a:endParaRPr lang="ja-JP" altLang="en-US" sz="1200" dirty="0"/>
          </a:p>
        </p:txBody>
      </p:sp>
      <p:sp>
        <p:nvSpPr>
          <p:cNvPr id="5" name="スライド番号プレースホルダー 1">
            <a:extLst>
              <a:ext uri="{FF2B5EF4-FFF2-40B4-BE49-F238E27FC236}">
                <a16:creationId xmlns:a16="http://schemas.microsoft.com/office/drawing/2014/main" id="{B9D9EC32-481F-4985-B8B4-4B42755DFC79}"/>
              </a:ext>
            </a:extLst>
          </p:cNvPr>
          <p:cNvSpPr>
            <a:spLocks noGrp="1"/>
          </p:cNvSpPr>
          <p:nvPr>
            <p:ph type="sldNum" sz="quarter" idx="12"/>
          </p:nvPr>
        </p:nvSpPr>
        <p:spPr>
          <a:xfrm>
            <a:off x="7258633" y="6463360"/>
            <a:ext cx="2258612" cy="358279"/>
          </a:xfrm>
        </p:spPr>
        <p:txBody>
          <a:bodyPr/>
          <a:lstStyle/>
          <a:p>
            <a:r>
              <a:rPr lang="en-US" altLang="ja-JP" dirty="0">
                <a:solidFill>
                  <a:prstClr val="black">
                    <a:tint val="75000"/>
                  </a:prstClr>
                </a:solidFill>
                <a:latin typeface="ＭＳ Ｐゴシック" panose="020B0600070205080204" pitchFamily="50" charset="-128"/>
                <a:ea typeface="ＭＳ Ｐゴシック" panose="020B0600070205080204" pitchFamily="50" charset="-128"/>
              </a:rPr>
              <a:t>6</a:t>
            </a:r>
            <a:endParaRPr lang="ja-JP" altLang="en-US" dirty="0">
              <a:solidFill>
                <a:prstClr val="black">
                  <a:tint val="75000"/>
                </a:prstClr>
              </a:solidFill>
              <a:latin typeface="ＭＳ Ｐゴシック" panose="020B0600070205080204" pitchFamily="50" charset="-128"/>
              <a:ea typeface="ＭＳ Ｐゴシック" panose="020B0600070205080204" pitchFamily="50" charset="-128"/>
            </a:endParaRPr>
          </a:p>
        </p:txBody>
      </p:sp>
      <p:graphicFrame>
        <p:nvGraphicFramePr>
          <p:cNvPr id="6" name="グラフ 5">
            <a:extLst>
              <a:ext uri="{FF2B5EF4-FFF2-40B4-BE49-F238E27FC236}">
                <a16:creationId xmlns:a16="http://schemas.microsoft.com/office/drawing/2014/main" id="{8D0F7C04-05C3-4D46-91D6-D2DA54773980}"/>
              </a:ext>
            </a:extLst>
          </p:cNvPr>
          <p:cNvGraphicFramePr>
            <a:graphicFrameLocks/>
          </p:cNvGraphicFramePr>
          <p:nvPr/>
        </p:nvGraphicFramePr>
        <p:xfrm>
          <a:off x="182477" y="451063"/>
          <a:ext cx="9355309" cy="6119387"/>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27968515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 name="正方形/長方形 27"/>
          <p:cNvSpPr/>
          <p:nvPr/>
        </p:nvSpPr>
        <p:spPr>
          <a:xfrm>
            <a:off x="-1" y="119181"/>
            <a:ext cx="9720263" cy="355567"/>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lIns="89679" tIns="44840" rIns="89679" bIns="44840" anchor="ctr"/>
          <a:lstStyle/>
          <a:p>
            <a:pPr algn="ctr">
              <a:defRPr/>
            </a:pPr>
            <a:r>
              <a:rPr lang="en-US" altLang="ja-JP" sz="1374" b="1" dirty="0">
                <a:solidFill>
                  <a:prstClr val="white"/>
                </a:solidFill>
                <a:latin typeface="Meiryo UI" panose="020B0604030504040204" pitchFamily="50" charset="-128"/>
                <a:ea typeface="Meiryo UI" panose="020B0604030504040204" pitchFamily="50" charset="-128"/>
              </a:rPr>
              <a:t>2020</a:t>
            </a:r>
            <a:r>
              <a:rPr lang="ja-JP" altLang="en-US" sz="1374" b="1" dirty="0">
                <a:solidFill>
                  <a:prstClr val="white"/>
                </a:solidFill>
                <a:latin typeface="Meiryo UI" panose="020B0604030504040204" pitchFamily="50" charset="-128"/>
                <a:ea typeface="Meiryo UI" panose="020B0604030504040204" pitchFamily="50" charset="-128"/>
              </a:rPr>
              <a:t>年度（都道府県分）　</a:t>
            </a:r>
            <a:r>
              <a:rPr lang="en-US" altLang="ja-JP" sz="1374" b="1" dirty="0">
                <a:solidFill>
                  <a:prstClr val="white"/>
                </a:solidFill>
                <a:latin typeface="Meiryo UI" panose="020B0604030504040204" pitchFamily="50" charset="-128"/>
                <a:ea typeface="Meiryo UI" panose="020B0604030504040204" pitchFamily="50" charset="-128"/>
              </a:rPr>
              <a:t>Ⅰ</a:t>
            </a:r>
            <a:r>
              <a:rPr lang="ja-JP" altLang="en-US" sz="1374" b="1" dirty="0">
                <a:solidFill>
                  <a:prstClr val="white"/>
                </a:solidFill>
                <a:latin typeface="Meiryo UI" panose="020B0604030504040204" pitchFamily="50" charset="-128"/>
                <a:ea typeface="Meiryo UI" panose="020B0604030504040204" pitchFamily="50" charset="-128"/>
              </a:rPr>
              <a:t>　管内の市町村の介護保険事業に係るデータ分析等を踏まえた地域課題の把握と支援計画</a:t>
            </a:r>
            <a:r>
              <a:rPr lang="ja-JP" altLang="en-US" sz="1000" b="1" dirty="0">
                <a:solidFill>
                  <a:prstClr val="white"/>
                </a:solidFill>
                <a:latin typeface="Meiryo UI" panose="020B0604030504040204" pitchFamily="50" charset="-128"/>
                <a:ea typeface="Meiryo UI" panose="020B0604030504040204" pitchFamily="50" charset="-128"/>
              </a:rPr>
              <a:t>＜全体＞</a:t>
            </a:r>
            <a:endParaRPr lang="en-US" altLang="ja-JP" sz="1400" b="1" dirty="0">
              <a:solidFill>
                <a:prstClr val="white"/>
              </a:solidFill>
              <a:latin typeface="Meiryo UI" panose="020B0604030504040204" pitchFamily="50" charset="-128"/>
              <a:ea typeface="Meiryo UI" panose="020B0604030504040204" pitchFamily="50" charset="-128"/>
            </a:endParaRPr>
          </a:p>
        </p:txBody>
      </p:sp>
      <p:sp>
        <p:nvSpPr>
          <p:cNvPr id="27" name="スライド番号プレースホルダー 3">
            <a:extLst>
              <a:ext uri="{FF2B5EF4-FFF2-40B4-BE49-F238E27FC236}">
                <a16:creationId xmlns:a16="http://schemas.microsoft.com/office/drawing/2014/main" id="{8537117C-0A37-4387-89BE-51510082BF6F}"/>
              </a:ext>
            </a:extLst>
          </p:cNvPr>
          <p:cNvSpPr>
            <a:spLocks noGrp="1"/>
          </p:cNvSpPr>
          <p:nvPr>
            <p:ph type="sldNum" sz="quarter" idx="12"/>
          </p:nvPr>
        </p:nvSpPr>
        <p:spPr>
          <a:xfrm>
            <a:off x="7308403" y="6535092"/>
            <a:ext cx="2268061" cy="358279"/>
          </a:xfrm>
        </p:spPr>
        <p:txBody>
          <a:bodyPr/>
          <a:lstStyle/>
          <a:p>
            <a:pPr>
              <a:defRPr/>
            </a:pPr>
            <a:r>
              <a:rPr lang="en-US" altLang="ja-JP" dirty="0">
                <a:solidFill>
                  <a:prstClr val="black">
                    <a:tint val="75000"/>
                  </a:prstClr>
                </a:solidFill>
                <a:latin typeface="+mn-ea"/>
              </a:rPr>
              <a:t>7</a:t>
            </a:r>
            <a:endParaRPr kumimoji="1" lang="ja-JP" altLang="en-US" dirty="0">
              <a:solidFill>
                <a:prstClr val="black">
                  <a:tint val="75000"/>
                </a:prstClr>
              </a:solidFill>
              <a:latin typeface="+mn-ea"/>
            </a:endParaRPr>
          </a:p>
        </p:txBody>
      </p:sp>
      <p:graphicFrame>
        <p:nvGraphicFramePr>
          <p:cNvPr id="3" name="表 2"/>
          <p:cNvGraphicFramePr>
            <a:graphicFrameLocks noGrp="1"/>
          </p:cNvGraphicFramePr>
          <p:nvPr/>
        </p:nvGraphicFramePr>
        <p:xfrm>
          <a:off x="107714" y="611828"/>
          <a:ext cx="9530652" cy="1456184"/>
        </p:xfrm>
        <a:graphic>
          <a:graphicData uri="http://schemas.openxmlformats.org/drawingml/2006/table">
            <a:tbl>
              <a:tblPr firstRow="1" bandRow="1">
                <a:tableStyleId>{5C22544A-7EE6-4342-B048-85BDC9FD1C3A}</a:tableStyleId>
              </a:tblPr>
              <a:tblGrid>
                <a:gridCol w="204852">
                  <a:extLst>
                    <a:ext uri="{9D8B030D-6E8A-4147-A177-3AD203B41FA5}">
                      <a16:colId xmlns:a16="http://schemas.microsoft.com/office/drawing/2014/main" val="897722632"/>
                    </a:ext>
                  </a:extLst>
                </a:gridCol>
                <a:gridCol w="3885750">
                  <a:extLst>
                    <a:ext uri="{9D8B030D-6E8A-4147-A177-3AD203B41FA5}">
                      <a16:colId xmlns:a16="http://schemas.microsoft.com/office/drawing/2014/main" val="1624404869"/>
                    </a:ext>
                  </a:extLst>
                </a:gridCol>
                <a:gridCol w="459225">
                  <a:extLst>
                    <a:ext uri="{9D8B030D-6E8A-4147-A177-3AD203B41FA5}">
                      <a16:colId xmlns:a16="http://schemas.microsoft.com/office/drawing/2014/main" val="739993648"/>
                    </a:ext>
                  </a:extLst>
                </a:gridCol>
                <a:gridCol w="459225">
                  <a:extLst>
                    <a:ext uri="{9D8B030D-6E8A-4147-A177-3AD203B41FA5}">
                      <a16:colId xmlns:a16="http://schemas.microsoft.com/office/drawing/2014/main" val="300635064"/>
                    </a:ext>
                  </a:extLst>
                </a:gridCol>
                <a:gridCol w="211950">
                  <a:extLst>
                    <a:ext uri="{9D8B030D-6E8A-4147-A177-3AD203B41FA5}">
                      <a16:colId xmlns:a16="http://schemas.microsoft.com/office/drawing/2014/main" val="2396092149"/>
                    </a:ext>
                  </a:extLst>
                </a:gridCol>
                <a:gridCol w="3435714">
                  <a:extLst>
                    <a:ext uri="{9D8B030D-6E8A-4147-A177-3AD203B41FA5}">
                      <a16:colId xmlns:a16="http://schemas.microsoft.com/office/drawing/2014/main" val="2346506230"/>
                    </a:ext>
                  </a:extLst>
                </a:gridCol>
                <a:gridCol w="443587">
                  <a:extLst>
                    <a:ext uri="{9D8B030D-6E8A-4147-A177-3AD203B41FA5}">
                      <a16:colId xmlns:a16="http://schemas.microsoft.com/office/drawing/2014/main" val="416138721"/>
                    </a:ext>
                  </a:extLst>
                </a:gridCol>
                <a:gridCol w="430349">
                  <a:extLst>
                    <a:ext uri="{9D8B030D-6E8A-4147-A177-3AD203B41FA5}">
                      <a16:colId xmlns:a16="http://schemas.microsoft.com/office/drawing/2014/main" val="1508527750"/>
                    </a:ext>
                  </a:extLst>
                </a:gridCol>
              </a:tblGrid>
              <a:tr h="224314">
                <a:tc>
                  <a:txBody>
                    <a:bodyPr/>
                    <a:lstStyle/>
                    <a:p>
                      <a:pPr algn="ctr"/>
                      <a:endParaRPr kumimoji="1" lang="ja-JP" altLang="en-US" sz="900" dirty="0">
                        <a:latin typeface="+mn-ea"/>
                        <a:ea typeface="+mn-ea"/>
                      </a:endParaRPr>
                    </a:p>
                  </a:txBody>
                  <a:tcPr marL="89726" marR="89726" marT="44863" marB="44863" anchor="ctr"/>
                </a:tc>
                <a:tc>
                  <a:txBody>
                    <a:bodyPr/>
                    <a:lstStyle/>
                    <a:p>
                      <a:pPr algn="ctr"/>
                      <a:r>
                        <a:rPr kumimoji="1" lang="ja-JP" altLang="en-US" sz="900" dirty="0">
                          <a:latin typeface="+mn-ea"/>
                          <a:ea typeface="+mn-ea"/>
                        </a:rPr>
                        <a:t>評価指標</a:t>
                      </a:r>
                    </a:p>
                  </a:txBody>
                  <a:tcPr marL="89726" marR="89726" marT="44863" marB="44863" anchor="ctr"/>
                </a:tc>
                <a:tc>
                  <a:txBody>
                    <a:bodyPr/>
                    <a:lstStyle/>
                    <a:p>
                      <a:pPr algn="ctr"/>
                      <a:r>
                        <a:rPr kumimoji="1" lang="ja-JP" altLang="en-US" sz="900" dirty="0">
                          <a:latin typeface="+mn-ea"/>
                          <a:ea typeface="+mn-ea"/>
                        </a:rPr>
                        <a:t>得点</a:t>
                      </a:r>
                    </a:p>
                  </a:txBody>
                  <a:tcPr marL="89726" marR="89726" marT="44863" marB="44863" anchor="ctr"/>
                </a:tc>
                <a:tc>
                  <a:txBody>
                    <a:bodyPr/>
                    <a:lstStyle/>
                    <a:p>
                      <a:pPr algn="ctr"/>
                      <a:r>
                        <a:rPr kumimoji="1" lang="ja-JP" altLang="en-US" sz="900" dirty="0">
                          <a:latin typeface="+mn-ea"/>
                          <a:ea typeface="+mn-ea"/>
                        </a:rPr>
                        <a:t>平均</a:t>
                      </a:r>
                    </a:p>
                  </a:txBody>
                  <a:tcPr marL="89726" marR="89726" marT="44863" marB="44863" anchor="ctr"/>
                </a:tc>
                <a:tc>
                  <a:txBody>
                    <a:bodyPr/>
                    <a:lstStyle/>
                    <a:p>
                      <a:pPr algn="ctr"/>
                      <a:endParaRPr kumimoji="1" lang="ja-JP" altLang="en-US" sz="900" dirty="0">
                        <a:latin typeface="+mn-ea"/>
                        <a:ea typeface="+mn-ea"/>
                      </a:endParaRPr>
                    </a:p>
                  </a:txBody>
                  <a:tcPr marL="89726" marR="89726" marT="44863" marB="44863" anchor="ctr"/>
                </a:tc>
                <a:tc>
                  <a:txBody>
                    <a:bodyPr/>
                    <a:lstStyle/>
                    <a:p>
                      <a:pPr algn="ctr"/>
                      <a:r>
                        <a:rPr kumimoji="1" lang="ja-JP" altLang="en-US" sz="900" dirty="0">
                          <a:latin typeface="+mn-ea"/>
                          <a:ea typeface="+mn-ea"/>
                        </a:rPr>
                        <a:t>評価指標</a:t>
                      </a:r>
                    </a:p>
                  </a:txBody>
                  <a:tcPr marL="89726" marR="89726" marT="44863" marB="44863" anchor="ctr"/>
                </a:tc>
                <a:tc>
                  <a:txBody>
                    <a:bodyPr/>
                    <a:lstStyle/>
                    <a:p>
                      <a:pPr algn="ctr"/>
                      <a:r>
                        <a:rPr kumimoji="1" lang="ja-JP" altLang="en-US" sz="900" dirty="0">
                          <a:latin typeface="+mn-ea"/>
                          <a:ea typeface="+mn-ea"/>
                        </a:rPr>
                        <a:t>得点</a:t>
                      </a:r>
                    </a:p>
                  </a:txBody>
                  <a:tcPr marL="89726" marR="89726" marT="44863" marB="44863" anchor="ctr"/>
                </a:tc>
                <a:tc>
                  <a:txBody>
                    <a:bodyPr/>
                    <a:lstStyle/>
                    <a:p>
                      <a:pPr algn="ctr"/>
                      <a:r>
                        <a:rPr kumimoji="1" lang="ja-JP" altLang="en-US" sz="900" dirty="0">
                          <a:latin typeface="+mn-ea"/>
                          <a:ea typeface="+mn-ea"/>
                        </a:rPr>
                        <a:t>平均</a:t>
                      </a:r>
                    </a:p>
                  </a:txBody>
                  <a:tcPr marL="89726" marR="89726" marT="44863" marB="44863" anchor="ctr"/>
                </a:tc>
                <a:extLst>
                  <a:ext uri="{0D108BD9-81ED-4DB2-BD59-A6C34878D82A}">
                    <a16:rowId xmlns:a16="http://schemas.microsoft.com/office/drawing/2014/main" val="2535473127"/>
                  </a:ext>
                </a:extLst>
              </a:tr>
              <a:tr h="493490">
                <a:tc>
                  <a:txBody>
                    <a:bodyPr/>
                    <a:lstStyle/>
                    <a:p>
                      <a:pPr algn="ctr"/>
                      <a:r>
                        <a:rPr kumimoji="1" lang="ja-JP" altLang="en-US" sz="900" dirty="0">
                          <a:latin typeface="+mn-ea"/>
                          <a:ea typeface="+mn-ea"/>
                        </a:rPr>
                        <a:t>①</a:t>
                      </a:r>
                    </a:p>
                  </a:txBody>
                  <a:tcPr marL="89726" marR="89726" marT="44863" marB="44863"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900" b="0" i="0" u="none" strike="noStrike" dirty="0">
                          <a:solidFill>
                            <a:schemeClr val="tx1"/>
                          </a:solidFill>
                          <a:effectLst/>
                          <a:latin typeface="+mn-ea"/>
                          <a:ea typeface="+mn-ea"/>
                        </a:rPr>
                        <a:t>地域包括ケア「見える化」システムその他の各種データを活用し、当該都道府県及び管内の市町村の地域分析を実施し、当該地域の実情、地域課題を把握しているか。また、その内容を保険者と共有しているか。</a:t>
                      </a:r>
                      <a:endParaRPr lang="en-US" altLang="ja-JP" sz="900" b="0" i="0" u="none" strike="noStrike" dirty="0">
                        <a:solidFill>
                          <a:schemeClr val="tx1"/>
                        </a:solidFill>
                        <a:effectLst/>
                        <a:latin typeface="+mn-ea"/>
                        <a:ea typeface="+mn-ea"/>
                      </a:endParaRPr>
                    </a:p>
                  </a:txBody>
                  <a:tcPr marL="89726" marR="89726" marT="44863" marB="44863" anchor="ctr"/>
                </a:tc>
                <a:tc>
                  <a:txBody>
                    <a:bodyPr/>
                    <a:lstStyle/>
                    <a:p>
                      <a:pPr algn="ctr"/>
                      <a:r>
                        <a:rPr kumimoji="1" lang="en-US" altLang="ja-JP" sz="900" dirty="0">
                          <a:latin typeface="+mn-ea"/>
                          <a:ea typeface="+mn-ea"/>
                        </a:rPr>
                        <a:t>80</a:t>
                      </a:r>
                    </a:p>
                  </a:txBody>
                  <a:tcPr marL="89726" marR="89726" marT="44863" marB="44863" anchor="ctr"/>
                </a:tc>
                <a:tc>
                  <a:txBody>
                    <a:bodyPr/>
                    <a:lstStyle/>
                    <a:p>
                      <a:pPr algn="ctr"/>
                      <a:r>
                        <a:rPr kumimoji="1" lang="en-US" altLang="ja-JP" sz="900" dirty="0">
                          <a:latin typeface="+mn-ea"/>
                          <a:ea typeface="+mn-ea"/>
                        </a:rPr>
                        <a:t>63.1</a:t>
                      </a:r>
                      <a:endParaRPr kumimoji="1" lang="ja-JP" altLang="en-US" sz="900" dirty="0">
                        <a:latin typeface="+mn-ea"/>
                        <a:ea typeface="+mn-ea"/>
                      </a:endParaRPr>
                    </a:p>
                  </a:txBody>
                  <a:tcPr marL="89726" marR="89726" marT="44863" marB="44863" anchor="ctr"/>
                </a:tc>
                <a:tc>
                  <a:txBody>
                    <a:bodyPr/>
                    <a:lstStyle/>
                    <a:p>
                      <a:pPr algn="ctr"/>
                      <a:r>
                        <a:rPr kumimoji="1" lang="ja-JP" altLang="en-US" sz="900" dirty="0">
                          <a:latin typeface="+mn-ea"/>
                          <a:ea typeface="+mn-ea"/>
                        </a:rPr>
                        <a:t>④</a:t>
                      </a:r>
                    </a:p>
                  </a:txBody>
                  <a:tcPr marL="89726" marR="89726" marT="44863" marB="44863"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900" dirty="0">
                          <a:latin typeface="+mn-ea"/>
                          <a:ea typeface="+mn-ea"/>
                        </a:rPr>
                        <a:t>保険者機能強化推進交付金を活用した新規事業の創設等の活用方策について、市町村への助言等を実施しているか。</a:t>
                      </a:r>
                    </a:p>
                  </a:txBody>
                  <a:tcPr marL="89726" marR="89726" marT="44863" marB="44863" anchor="ctr"/>
                </a:tc>
                <a:tc>
                  <a:txBody>
                    <a:bodyPr/>
                    <a:lstStyle/>
                    <a:p>
                      <a:pPr algn="ctr"/>
                      <a:r>
                        <a:rPr kumimoji="1" lang="en-US" altLang="ja-JP" sz="900" dirty="0">
                          <a:latin typeface="+mn-ea"/>
                          <a:ea typeface="+mn-ea"/>
                        </a:rPr>
                        <a:t>80</a:t>
                      </a:r>
                      <a:endParaRPr kumimoji="1" lang="ja-JP" altLang="en-US" sz="900" dirty="0">
                        <a:latin typeface="+mn-ea"/>
                        <a:ea typeface="+mn-ea"/>
                      </a:endParaRPr>
                    </a:p>
                  </a:txBody>
                  <a:tcPr marL="89726" marR="89726" marT="44863" marB="44863" anchor="ctr"/>
                </a:tc>
                <a:tc>
                  <a:txBody>
                    <a:bodyPr/>
                    <a:lstStyle/>
                    <a:p>
                      <a:pPr algn="ctr"/>
                      <a:r>
                        <a:rPr kumimoji="1" lang="en-US" altLang="ja-JP" sz="900" dirty="0">
                          <a:latin typeface="+mn-ea"/>
                          <a:ea typeface="+mn-ea"/>
                        </a:rPr>
                        <a:t>51.1</a:t>
                      </a:r>
                      <a:endParaRPr kumimoji="1" lang="ja-JP" altLang="en-US" sz="900" dirty="0">
                        <a:latin typeface="+mn-ea"/>
                        <a:ea typeface="+mn-ea"/>
                      </a:endParaRPr>
                    </a:p>
                  </a:txBody>
                  <a:tcPr marL="89726" marR="89726" marT="44863" marB="44863" anchor="ctr"/>
                </a:tc>
                <a:extLst>
                  <a:ext uri="{0D108BD9-81ED-4DB2-BD59-A6C34878D82A}">
                    <a16:rowId xmlns:a16="http://schemas.microsoft.com/office/drawing/2014/main" val="399234344"/>
                  </a:ext>
                </a:extLst>
              </a:tr>
              <a:tr h="358902">
                <a:tc>
                  <a:txBody>
                    <a:bodyPr/>
                    <a:lstStyle/>
                    <a:p>
                      <a:pPr algn="ctr"/>
                      <a:r>
                        <a:rPr kumimoji="1" lang="ja-JP" altLang="en-US" sz="900" dirty="0">
                          <a:latin typeface="+mn-ea"/>
                          <a:ea typeface="+mn-ea"/>
                        </a:rPr>
                        <a:t>②</a:t>
                      </a:r>
                    </a:p>
                  </a:txBody>
                  <a:tcPr marL="89726" marR="89726" marT="44863" marB="44863"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900" dirty="0">
                          <a:solidFill>
                            <a:schemeClr val="tx1"/>
                          </a:solidFill>
                          <a:latin typeface="+mn-ea"/>
                          <a:ea typeface="+mn-ea"/>
                        </a:rPr>
                        <a:t>管内の保険者が行っている自立支援・重度化防止等に係る取組の実施状況及び課題を把握しているか。また、その内容を保険者と共有しているか</a:t>
                      </a:r>
                      <a:endParaRPr lang="en-US" altLang="ja-JP" sz="900" dirty="0">
                        <a:solidFill>
                          <a:schemeClr val="tx1"/>
                        </a:solidFill>
                        <a:latin typeface="+mn-ea"/>
                        <a:ea typeface="+mn-ea"/>
                      </a:endParaRPr>
                    </a:p>
                  </a:txBody>
                  <a:tcPr marL="89726" marR="89726" marT="44863" marB="44863" anchor="ctr"/>
                </a:tc>
                <a:tc>
                  <a:txBody>
                    <a:bodyPr/>
                    <a:lstStyle/>
                    <a:p>
                      <a:pPr algn="ctr"/>
                      <a:r>
                        <a:rPr kumimoji="1" lang="en-US" altLang="ja-JP" sz="900" dirty="0">
                          <a:latin typeface="+mn-ea"/>
                          <a:ea typeface="+mn-ea"/>
                        </a:rPr>
                        <a:t>160</a:t>
                      </a:r>
                      <a:endParaRPr kumimoji="1" lang="ja-JP" altLang="en-US" sz="900" dirty="0">
                        <a:latin typeface="+mn-ea"/>
                        <a:ea typeface="+mn-ea"/>
                      </a:endParaRPr>
                    </a:p>
                  </a:txBody>
                  <a:tcPr marL="89726" marR="89726" marT="44863" marB="44863" anchor="ctr"/>
                </a:tc>
                <a:tc>
                  <a:txBody>
                    <a:bodyPr/>
                    <a:lstStyle/>
                    <a:p>
                      <a:pPr algn="ctr"/>
                      <a:r>
                        <a:rPr kumimoji="1" lang="en-US" altLang="ja-JP" sz="900" dirty="0">
                          <a:latin typeface="+mn-ea"/>
                          <a:ea typeface="+mn-ea"/>
                        </a:rPr>
                        <a:t>137.7</a:t>
                      </a:r>
                    </a:p>
                  </a:txBody>
                  <a:tcPr marL="89726" marR="89726" marT="44863" marB="44863" anchor="ctr"/>
                </a:tc>
                <a:tc>
                  <a:txBody>
                    <a:bodyPr/>
                    <a:lstStyle/>
                    <a:p>
                      <a:pPr algn="ctr"/>
                      <a:r>
                        <a:rPr kumimoji="1" lang="ja-JP" altLang="en-US" sz="900" dirty="0">
                          <a:latin typeface="+mn-ea"/>
                          <a:ea typeface="+mn-ea"/>
                        </a:rPr>
                        <a:t>⑤</a:t>
                      </a:r>
                    </a:p>
                  </a:txBody>
                  <a:tcPr marL="89726" marR="89726" marT="44863" marB="44863"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900" b="0" i="0" u="none" strike="noStrike" kern="1200" cap="none" spc="0" normalizeH="0" baseline="0" noProof="0" dirty="0">
                          <a:ln>
                            <a:noFill/>
                          </a:ln>
                          <a:solidFill>
                            <a:prstClr val="black"/>
                          </a:solidFill>
                          <a:effectLst/>
                          <a:uLnTx/>
                          <a:uFillTx/>
                          <a:latin typeface="+mn-ea"/>
                          <a:ea typeface="+mn-ea"/>
                          <a:cs typeface="+mn-cs"/>
                        </a:rPr>
                        <a:t>管内市町村の関係指標（</a:t>
                      </a:r>
                      <a:r>
                        <a:rPr kumimoji="1" lang="en-US" altLang="ja-JP" sz="900" b="0" i="0" u="none" strike="noStrike" kern="1200" cap="none" spc="0" normalizeH="0" baseline="0" noProof="0" dirty="0">
                          <a:ln>
                            <a:noFill/>
                          </a:ln>
                          <a:solidFill>
                            <a:prstClr val="black"/>
                          </a:solidFill>
                          <a:effectLst/>
                          <a:uLnTx/>
                          <a:uFillTx/>
                          <a:latin typeface="+mn-ea"/>
                          <a:ea typeface="+mn-ea"/>
                          <a:cs typeface="+mn-cs"/>
                        </a:rPr>
                        <a:t>Ⅰ</a:t>
                      </a:r>
                      <a:r>
                        <a:rPr kumimoji="1" lang="ja-JP" altLang="en-US" sz="900" b="0" i="0" u="none" strike="noStrike" kern="1200" cap="none" spc="0" normalizeH="0" baseline="0" noProof="0" dirty="0">
                          <a:ln>
                            <a:noFill/>
                          </a:ln>
                          <a:solidFill>
                            <a:prstClr val="black"/>
                          </a:solidFill>
                          <a:effectLst/>
                          <a:uLnTx/>
                          <a:uFillTx/>
                          <a:latin typeface="+mn-ea"/>
                          <a:ea typeface="+mn-ea"/>
                          <a:cs typeface="+mn-cs"/>
                        </a:rPr>
                        <a:t>全体）の達成状況</a:t>
                      </a:r>
                    </a:p>
                  </a:txBody>
                  <a:tcPr marL="89726" marR="89726" marT="44863" marB="44863" anchor="ctr"/>
                </a:tc>
                <a:tc>
                  <a:txBody>
                    <a:bodyPr/>
                    <a:lstStyle/>
                    <a:p>
                      <a:pPr algn="ctr"/>
                      <a:r>
                        <a:rPr kumimoji="1" lang="en-US" altLang="ja-JP" sz="900" dirty="0">
                          <a:latin typeface="+mn-ea"/>
                          <a:ea typeface="+mn-ea"/>
                        </a:rPr>
                        <a:t>20</a:t>
                      </a:r>
                      <a:endParaRPr kumimoji="1" lang="ja-JP" altLang="en-US" sz="900" dirty="0">
                        <a:latin typeface="+mn-ea"/>
                        <a:ea typeface="+mn-ea"/>
                      </a:endParaRPr>
                    </a:p>
                  </a:txBody>
                  <a:tcPr marL="89726" marR="89726" marT="44863" marB="44863" anchor="ctr"/>
                </a:tc>
                <a:tc>
                  <a:txBody>
                    <a:bodyPr/>
                    <a:lstStyle/>
                    <a:p>
                      <a:pPr algn="ctr"/>
                      <a:r>
                        <a:rPr kumimoji="1" lang="en-US" altLang="ja-JP" sz="900" dirty="0">
                          <a:latin typeface="+mn-ea"/>
                          <a:ea typeface="+mn-ea"/>
                        </a:rPr>
                        <a:t>8.3</a:t>
                      </a:r>
                      <a:endParaRPr kumimoji="1" lang="ja-JP" altLang="en-US" sz="900" dirty="0">
                        <a:latin typeface="+mn-ea"/>
                        <a:ea typeface="+mn-ea"/>
                      </a:endParaRPr>
                    </a:p>
                  </a:txBody>
                  <a:tcPr marL="89726" marR="89726" marT="44863" marB="44863" anchor="ctr"/>
                </a:tc>
                <a:extLst>
                  <a:ext uri="{0D108BD9-81ED-4DB2-BD59-A6C34878D82A}">
                    <a16:rowId xmlns:a16="http://schemas.microsoft.com/office/drawing/2014/main" val="4219815525"/>
                  </a:ext>
                </a:extLst>
              </a:tr>
              <a:tr h="358902">
                <a:tc>
                  <a:txBody>
                    <a:bodyPr/>
                    <a:lstStyle/>
                    <a:p>
                      <a:pPr algn="ctr"/>
                      <a:r>
                        <a:rPr kumimoji="1" lang="ja-JP" altLang="en-US" sz="900" dirty="0">
                          <a:latin typeface="+mn-ea"/>
                          <a:ea typeface="+mn-ea"/>
                        </a:rPr>
                        <a:t>③</a:t>
                      </a:r>
                    </a:p>
                  </a:txBody>
                  <a:tcPr marL="89726" marR="89726" marT="44863" marB="44863"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900" dirty="0">
                          <a:latin typeface="+mn-ea"/>
                          <a:ea typeface="+mn-ea"/>
                        </a:rPr>
                        <a:t>保険者機能強化推進交付金の評価結果（都道府県分・市町村分）を用いた他の都道府県・市町村との比較・課題分析、支援を実施しているか。</a:t>
                      </a:r>
                    </a:p>
                  </a:txBody>
                  <a:tcPr marL="89726" marR="89726" marT="44863" marB="44863" anchor="ctr"/>
                </a:tc>
                <a:tc>
                  <a:txBody>
                    <a:bodyPr/>
                    <a:lstStyle/>
                    <a:p>
                      <a:pPr algn="ctr"/>
                      <a:r>
                        <a:rPr kumimoji="1" lang="en-US" altLang="ja-JP" sz="900" dirty="0">
                          <a:latin typeface="+mn-ea"/>
                          <a:ea typeface="+mn-ea"/>
                        </a:rPr>
                        <a:t>40</a:t>
                      </a:r>
                    </a:p>
                  </a:txBody>
                  <a:tcPr marL="89726" marR="89726" marT="44863" marB="44863" anchor="ctr"/>
                </a:tc>
                <a:tc>
                  <a:txBody>
                    <a:bodyPr/>
                    <a:lstStyle/>
                    <a:p>
                      <a:pPr algn="ctr"/>
                      <a:r>
                        <a:rPr kumimoji="1" lang="en-US" altLang="ja-JP" sz="900" dirty="0">
                          <a:latin typeface="+mn-ea"/>
                          <a:ea typeface="+mn-ea"/>
                        </a:rPr>
                        <a:t>37.0</a:t>
                      </a:r>
                    </a:p>
                  </a:txBody>
                  <a:tcPr marL="89726" marR="89726" marT="44863" marB="44863" anchor="ctr"/>
                </a:tc>
                <a:tc>
                  <a:txBody>
                    <a:bodyPr/>
                    <a:lstStyle/>
                    <a:p>
                      <a:pPr algn="ctr"/>
                      <a:r>
                        <a:rPr kumimoji="1" lang="ja-JP" altLang="en-US" sz="900" dirty="0">
                          <a:latin typeface="+mn-ea"/>
                          <a:ea typeface="+mn-ea"/>
                        </a:rPr>
                        <a:t>⑥</a:t>
                      </a:r>
                    </a:p>
                  </a:txBody>
                  <a:tcPr marL="89726" marR="89726" marT="44863" marB="44863" anchor="ctr"/>
                </a:tc>
                <a:tc>
                  <a:txBody>
                    <a:bodyPr/>
                    <a:lstStyle/>
                    <a:p>
                      <a:r>
                        <a:rPr lang="ja-JP" altLang="en-US" sz="900" b="0" i="0" u="none" strike="noStrike" dirty="0">
                          <a:solidFill>
                            <a:schemeClr val="tx1"/>
                          </a:solidFill>
                          <a:effectLst/>
                          <a:latin typeface="+mn-ea"/>
                          <a:ea typeface="+mn-ea"/>
                        </a:rPr>
                        <a:t>介護医療院への移行に関して、保険者に対して情報提供等の意思決定支援を行っているか。</a:t>
                      </a:r>
                      <a:endParaRPr kumimoji="1" lang="ja-JP" altLang="en-US" sz="900" dirty="0">
                        <a:latin typeface="+mn-ea"/>
                        <a:ea typeface="+mn-ea"/>
                      </a:endParaRPr>
                    </a:p>
                  </a:txBody>
                  <a:tcPr marL="89726" marR="89726" marT="44863" marB="44863" anchor="ctr"/>
                </a:tc>
                <a:tc>
                  <a:txBody>
                    <a:bodyPr/>
                    <a:lstStyle/>
                    <a:p>
                      <a:pPr algn="ctr"/>
                      <a:r>
                        <a:rPr kumimoji="1" lang="en-US" altLang="ja-JP" sz="900" dirty="0">
                          <a:latin typeface="+mn-ea"/>
                          <a:ea typeface="+mn-ea"/>
                        </a:rPr>
                        <a:t>20</a:t>
                      </a:r>
                      <a:endParaRPr kumimoji="1" lang="ja-JP" altLang="en-US" sz="900" dirty="0">
                        <a:latin typeface="+mn-ea"/>
                        <a:ea typeface="+mn-ea"/>
                      </a:endParaRPr>
                    </a:p>
                  </a:txBody>
                  <a:tcPr marL="89726" marR="89726" marT="44863" marB="44863" anchor="ctr"/>
                </a:tc>
                <a:tc>
                  <a:txBody>
                    <a:bodyPr/>
                    <a:lstStyle/>
                    <a:p>
                      <a:pPr algn="ctr"/>
                      <a:r>
                        <a:rPr kumimoji="1" lang="en-US" altLang="ja-JP" sz="900" dirty="0">
                          <a:latin typeface="+mn-ea"/>
                          <a:ea typeface="+mn-ea"/>
                        </a:rPr>
                        <a:t>13.7</a:t>
                      </a:r>
                      <a:endParaRPr kumimoji="1" lang="ja-JP" altLang="en-US" sz="900" dirty="0">
                        <a:latin typeface="+mn-ea"/>
                        <a:ea typeface="+mn-ea"/>
                      </a:endParaRPr>
                    </a:p>
                  </a:txBody>
                  <a:tcPr marL="89726" marR="89726" marT="44863" marB="44863" anchor="ctr"/>
                </a:tc>
                <a:extLst>
                  <a:ext uri="{0D108BD9-81ED-4DB2-BD59-A6C34878D82A}">
                    <a16:rowId xmlns:a16="http://schemas.microsoft.com/office/drawing/2014/main" val="1201803747"/>
                  </a:ext>
                </a:extLst>
              </a:tr>
            </a:tbl>
          </a:graphicData>
        </a:graphic>
      </p:graphicFrame>
      <p:graphicFrame>
        <p:nvGraphicFramePr>
          <p:cNvPr id="7" name="グラフ 6">
            <a:extLst>
              <a:ext uri="{FF2B5EF4-FFF2-40B4-BE49-F238E27FC236}">
                <a16:creationId xmlns:a16="http://schemas.microsoft.com/office/drawing/2014/main" id="{DB2C9599-7B91-4A8E-BA86-DA1A92D63753}"/>
              </a:ext>
            </a:extLst>
          </p:cNvPr>
          <p:cNvGraphicFramePr>
            <a:graphicFrameLocks/>
          </p:cNvGraphicFramePr>
          <p:nvPr>
            <p:extLst>
              <p:ext uri="{D42A27DB-BD31-4B8C-83A1-F6EECF244321}">
                <p14:modId xmlns:p14="http://schemas.microsoft.com/office/powerpoint/2010/main" val="947213816"/>
              </p:ext>
            </p:extLst>
          </p:nvPr>
        </p:nvGraphicFramePr>
        <p:xfrm>
          <a:off x="-9008" y="2068012"/>
          <a:ext cx="9738276" cy="4588371"/>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7632547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 name="正方形/長方形 27"/>
          <p:cNvSpPr/>
          <p:nvPr/>
        </p:nvSpPr>
        <p:spPr>
          <a:xfrm>
            <a:off x="-1" y="119181"/>
            <a:ext cx="9720263" cy="355567"/>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lIns="89679" tIns="44840" rIns="89679" bIns="44840" anchor="ctr"/>
          <a:lstStyle/>
          <a:p>
            <a:pPr algn="ctr">
              <a:defRPr/>
            </a:pPr>
            <a:r>
              <a:rPr lang="en-US" altLang="ja-JP" sz="1374" b="1" dirty="0">
                <a:solidFill>
                  <a:prstClr val="white"/>
                </a:solidFill>
                <a:latin typeface="Meiryo UI" panose="020B0604030504040204" pitchFamily="50" charset="-128"/>
                <a:ea typeface="Meiryo UI" panose="020B0604030504040204" pitchFamily="50" charset="-128"/>
              </a:rPr>
              <a:t>2020</a:t>
            </a:r>
            <a:r>
              <a:rPr lang="ja-JP" altLang="en-US" sz="1374" b="1" dirty="0">
                <a:solidFill>
                  <a:prstClr val="white"/>
                </a:solidFill>
                <a:latin typeface="Meiryo UI" panose="020B0604030504040204" pitchFamily="50" charset="-128"/>
                <a:ea typeface="Meiryo UI" panose="020B0604030504040204" pitchFamily="50" charset="-128"/>
              </a:rPr>
              <a:t>年度（都道府県分）　</a:t>
            </a:r>
            <a:r>
              <a:rPr lang="en-US" altLang="ja-JP" sz="1374" b="1" dirty="0">
                <a:solidFill>
                  <a:prstClr val="white"/>
                </a:solidFill>
                <a:latin typeface="Meiryo UI" panose="020B0604030504040204" pitchFamily="50" charset="-128"/>
                <a:ea typeface="Meiryo UI" panose="020B0604030504040204" pitchFamily="50" charset="-128"/>
              </a:rPr>
              <a:t>Ⅰ</a:t>
            </a:r>
            <a:r>
              <a:rPr lang="ja-JP" altLang="en-US" sz="1374" b="1" dirty="0">
                <a:solidFill>
                  <a:prstClr val="white"/>
                </a:solidFill>
                <a:latin typeface="Meiryo UI" panose="020B0604030504040204" pitchFamily="50" charset="-128"/>
                <a:ea typeface="Meiryo UI" panose="020B0604030504040204" pitchFamily="50" charset="-128"/>
              </a:rPr>
              <a:t>　管内の市町村の介護保険事業に係るデータ分析等を踏まえた地域課題の把握と支援計画</a:t>
            </a:r>
            <a:r>
              <a:rPr lang="ja-JP" altLang="en-US" sz="981" b="1" dirty="0">
                <a:solidFill>
                  <a:prstClr val="white"/>
                </a:solidFill>
                <a:latin typeface="Meiryo UI" panose="020B0604030504040204" pitchFamily="50" charset="-128"/>
                <a:ea typeface="Meiryo UI" panose="020B0604030504040204" pitchFamily="50" charset="-128"/>
              </a:rPr>
              <a:t>＜推進分＞</a:t>
            </a:r>
            <a:endParaRPr lang="en-US" altLang="ja-JP" sz="1374" b="1" dirty="0">
              <a:solidFill>
                <a:prstClr val="white"/>
              </a:solidFill>
              <a:latin typeface="Meiryo UI" panose="020B0604030504040204" pitchFamily="50" charset="-128"/>
              <a:ea typeface="Meiryo UI" panose="020B0604030504040204" pitchFamily="50" charset="-128"/>
            </a:endParaRPr>
          </a:p>
        </p:txBody>
      </p:sp>
      <p:sp>
        <p:nvSpPr>
          <p:cNvPr id="27" name="スライド番号プレースホルダー 3">
            <a:extLst>
              <a:ext uri="{FF2B5EF4-FFF2-40B4-BE49-F238E27FC236}">
                <a16:creationId xmlns:a16="http://schemas.microsoft.com/office/drawing/2014/main" id="{8537117C-0A37-4387-89BE-51510082BF6F}"/>
              </a:ext>
            </a:extLst>
          </p:cNvPr>
          <p:cNvSpPr>
            <a:spLocks noGrp="1"/>
          </p:cNvSpPr>
          <p:nvPr>
            <p:ph type="sldNum" sz="quarter" idx="12"/>
          </p:nvPr>
        </p:nvSpPr>
        <p:spPr>
          <a:xfrm>
            <a:off x="7370305" y="6584035"/>
            <a:ext cx="2268061" cy="358279"/>
          </a:xfrm>
        </p:spPr>
        <p:txBody>
          <a:bodyPr/>
          <a:lstStyle/>
          <a:p>
            <a:pPr>
              <a:defRPr/>
            </a:pPr>
            <a:r>
              <a:rPr lang="en-US" altLang="ja-JP" dirty="0">
                <a:solidFill>
                  <a:prstClr val="black">
                    <a:tint val="75000"/>
                  </a:prstClr>
                </a:solidFill>
                <a:latin typeface="+mn-ea"/>
              </a:rPr>
              <a:t>8</a:t>
            </a:r>
            <a:endParaRPr kumimoji="1" lang="ja-JP" altLang="en-US" dirty="0">
              <a:solidFill>
                <a:prstClr val="black">
                  <a:tint val="75000"/>
                </a:prstClr>
              </a:solidFill>
              <a:latin typeface="+mn-ea"/>
            </a:endParaRPr>
          </a:p>
        </p:txBody>
      </p:sp>
      <p:graphicFrame>
        <p:nvGraphicFramePr>
          <p:cNvPr id="3" name="表 2"/>
          <p:cNvGraphicFramePr>
            <a:graphicFrameLocks noGrp="1"/>
          </p:cNvGraphicFramePr>
          <p:nvPr/>
        </p:nvGraphicFramePr>
        <p:xfrm>
          <a:off x="107714" y="611828"/>
          <a:ext cx="9530652" cy="1456184"/>
        </p:xfrm>
        <a:graphic>
          <a:graphicData uri="http://schemas.openxmlformats.org/drawingml/2006/table">
            <a:tbl>
              <a:tblPr firstRow="1" bandRow="1">
                <a:tableStyleId>{5C22544A-7EE6-4342-B048-85BDC9FD1C3A}</a:tableStyleId>
              </a:tblPr>
              <a:tblGrid>
                <a:gridCol w="204852">
                  <a:extLst>
                    <a:ext uri="{9D8B030D-6E8A-4147-A177-3AD203B41FA5}">
                      <a16:colId xmlns:a16="http://schemas.microsoft.com/office/drawing/2014/main" val="897722632"/>
                    </a:ext>
                  </a:extLst>
                </a:gridCol>
                <a:gridCol w="3885750">
                  <a:extLst>
                    <a:ext uri="{9D8B030D-6E8A-4147-A177-3AD203B41FA5}">
                      <a16:colId xmlns:a16="http://schemas.microsoft.com/office/drawing/2014/main" val="1624404869"/>
                    </a:ext>
                  </a:extLst>
                </a:gridCol>
                <a:gridCol w="459225">
                  <a:extLst>
                    <a:ext uri="{9D8B030D-6E8A-4147-A177-3AD203B41FA5}">
                      <a16:colId xmlns:a16="http://schemas.microsoft.com/office/drawing/2014/main" val="739993648"/>
                    </a:ext>
                  </a:extLst>
                </a:gridCol>
                <a:gridCol w="459225">
                  <a:extLst>
                    <a:ext uri="{9D8B030D-6E8A-4147-A177-3AD203B41FA5}">
                      <a16:colId xmlns:a16="http://schemas.microsoft.com/office/drawing/2014/main" val="300635064"/>
                    </a:ext>
                  </a:extLst>
                </a:gridCol>
                <a:gridCol w="211950">
                  <a:extLst>
                    <a:ext uri="{9D8B030D-6E8A-4147-A177-3AD203B41FA5}">
                      <a16:colId xmlns:a16="http://schemas.microsoft.com/office/drawing/2014/main" val="2396092149"/>
                    </a:ext>
                  </a:extLst>
                </a:gridCol>
                <a:gridCol w="3435714">
                  <a:extLst>
                    <a:ext uri="{9D8B030D-6E8A-4147-A177-3AD203B41FA5}">
                      <a16:colId xmlns:a16="http://schemas.microsoft.com/office/drawing/2014/main" val="2346506230"/>
                    </a:ext>
                  </a:extLst>
                </a:gridCol>
                <a:gridCol w="443587">
                  <a:extLst>
                    <a:ext uri="{9D8B030D-6E8A-4147-A177-3AD203B41FA5}">
                      <a16:colId xmlns:a16="http://schemas.microsoft.com/office/drawing/2014/main" val="416138721"/>
                    </a:ext>
                  </a:extLst>
                </a:gridCol>
                <a:gridCol w="430349">
                  <a:extLst>
                    <a:ext uri="{9D8B030D-6E8A-4147-A177-3AD203B41FA5}">
                      <a16:colId xmlns:a16="http://schemas.microsoft.com/office/drawing/2014/main" val="1508527750"/>
                    </a:ext>
                  </a:extLst>
                </a:gridCol>
              </a:tblGrid>
              <a:tr h="224314">
                <a:tc>
                  <a:txBody>
                    <a:bodyPr/>
                    <a:lstStyle/>
                    <a:p>
                      <a:pPr algn="ctr"/>
                      <a:endParaRPr kumimoji="1" lang="ja-JP" altLang="en-US" sz="900" dirty="0">
                        <a:latin typeface="+mn-ea"/>
                        <a:ea typeface="+mn-ea"/>
                      </a:endParaRPr>
                    </a:p>
                  </a:txBody>
                  <a:tcPr marL="89726" marR="89726" marT="44863" marB="44863" anchor="ctr"/>
                </a:tc>
                <a:tc>
                  <a:txBody>
                    <a:bodyPr/>
                    <a:lstStyle/>
                    <a:p>
                      <a:pPr algn="ctr"/>
                      <a:r>
                        <a:rPr kumimoji="1" lang="ja-JP" altLang="en-US" sz="900" dirty="0">
                          <a:latin typeface="+mn-ea"/>
                          <a:ea typeface="+mn-ea"/>
                        </a:rPr>
                        <a:t>評価指標</a:t>
                      </a:r>
                    </a:p>
                  </a:txBody>
                  <a:tcPr marL="89726" marR="89726" marT="44863" marB="44863" anchor="ctr"/>
                </a:tc>
                <a:tc>
                  <a:txBody>
                    <a:bodyPr/>
                    <a:lstStyle/>
                    <a:p>
                      <a:pPr algn="ctr"/>
                      <a:r>
                        <a:rPr kumimoji="1" lang="ja-JP" altLang="en-US" sz="900" dirty="0">
                          <a:latin typeface="+mn-ea"/>
                          <a:ea typeface="+mn-ea"/>
                        </a:rPr>
                        <a:t>得点</a:t>
                      </a:r>
                    </a:p>
                  </a:txBody>
                  <a:tcPr marL="89726" marR="89726" marT="44863" marB="44863" anchor="ctr"/>
                </a:tc>
                <a:tc>
                  <a:txBody>
                    <a:bodyPr/>
                    <a:lstStyle/>
                    <a:p>
                      <a:pPr algn="ctr"/>
                      <a:r>
                        <a:rPr kumimoji="1" lang="ja-JP" altLang="en-US" sz="900" dirty="0">
                          <a:latin typeface="+mn-ea"/>
                          <a:ea typeface="+mn-ea"/>
                        </a:rPr>
                        <a:t>平均</a:t>
                      </a:r>
                    </a:p>
                  </a:txBody>
                  <a:tcPr marL="89726" marR="89726" marT="44863" marB="44863" anchor="ctr"/>
                </a:tc>
                <a:tc>
                  <a:txBody>
                    <a:bodyPr/>
                    <a:lstStyle/>
                    <a:p>
                      <a:pPr algn="ctr"/>
                      <a:endParaRPr kumimoji="1" lang="ja-JP" altLang="en-US" sz="900" dirty="0">
                        <a:latin typeface="+mn-ea"/>
                        <a:ea typeface="+mn-ea"/>
                      </a:endParaRPr>
                    </a:p>
                  </a:txBody>
                  <a:tcPr marL="89726" marR="89726" marT="44863" marB="44863" anchor="ctr"/>
                </a:tc>
                <a:tc>
                  <a:txBody>
                    <a:bodyPr/>
                    <a:lstStyle/>
                    <a:p>
                      <a:pPr algn="ctr"/>
                      <a:r>
                        <a:rPr kumimoji="1" lang="ja-JP" altLang="en-US" sz="900" dirty="0">
                          <a:latin typeface="+mn-ea"/>
                          <a:ea typeface="+mn-ea"/>
                        </a:rPr>
                        <a:t>評価指標</a:t>
                      </a:r>
                    </a:p>
                  </a:txBody>
                  <a:tcPr marL="89726" marR="89726" marT="44863" marB="44863" anchor="ctr"/>
                </a:tc>
                <a:tc>
                  <a:txBody>
                    <a:bodyPr/>
                    <a:lstStyle/>
                    <a:p>
                      <a:pPr algn="ctr"/>
                      <a:r>
                        <a:rPr kumimoji="1" lang="ja-JP" altLang="en-US" sz="900" dirty="0">
                          <a:latin typeface="+mn-ea"/>
                          <a:ea typeface="+mn-ea"/>
                        </a:rPr>
                        <a:t>得点</a:t>
                      </a:r>
                    </a:p>
                  </a:txBody>
                  <a:tcPr marL="89726" marR="89726" marT="44863" marB="44863" anchor="ctr"/>
                </a:tc>
                <a:tc>
                  <a:txBody>
                    <a:bodyPr/>
                    <a:lstStyle/>
                    <a:p>
                      <a:pPr algn="ctr"/>
                      <a:r>
                        <a:rPr kumimoji="1" lang="ja-JP" altLang="en-US" sz="900" dirty="0">
                          <a:latin typeface="+mn-ea"/>
                          <a:ea typeface="+mn-ea"/>
                        </a:rPr>
                        <a:t>平均</a:t>
                      </a:r>
                    </a:p>
                  </a:txBody>
                  <a:tcPr marL="89726" marR="89726" marT="44863" marB="44863" anchor="ctr"/>
                </a:tc>
                <a:extLst>
                  <a:ext uri="{0D108BD9-81ED-4DB2-BD59-A6C34878D82A}">
                    <a16:rowId xmlns:a16="http://schemas.microsoft.com/office/drawing/2014/main" val="2535473127"/>
                  </a:ext>
                </a:extLst>
              </a:tr>
              <a:tr h="493490">
                <a:tc>
                  <a:txBody>
                    <a:bodyPr/>
                    <a:lstStyle/>
                    <a:p>
                      <a:pPr algn="ctr"/>
                      <a:r>
                        <a:rPr kumimoji="1" lang="ja-JP" altLang="en-US" sz="900" dirty="0">
                          <a:latin typeface="+mn-ea"/>
                          <a:ea typeface="+mn-ea"/>
                        </a:rPr>
                        <a:t>①</a:t>
                      </a:r>
                    </a:p>
                  </a:txBody>
                  <a:tcPr marL="89726" marR="89726" marT="44863" marB="44863"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900" b="0" i="0" u="none" strike="noStrike" dirty="0">
                          <a:solidFill>
                            <a:schemeClr val="tx1"/>
                          </a:solidFill>
                          <a:effectLst/>
                          <a:latin typeface="+mn-ea"/>
                          <a:ea typeface="+mn-ea"/>
                        </a:rPr>
                        <a:t>地域包括ケア「見える化」システムその他の各種データを活用し、当該都道府県及び管内の市町村の地域分析を実施し、当該地域の実情、地域課題を把握しているか。また、その内容を保険者と共有しているか。</a:t>
                      </a:r>
                      <a:endParaRPr lang="en-US" altLang="ja-JP" sz="900" b="0" i="0" u="none" strike="noStrike" dirty="0">
                        <a:solidFill>
                          <a:schemeClr val="tx1"/>
                        </a:solidFill>
                        <a:effectLst/>
                        <a:latin typeface="+mn-ea"/>
                        <a:ea typeface="+mn-ea"/>
                      </a:endParaRPr>
                    </a:p>
                  </a:txBody>
                  <a:tcPr marL="89726" marR="89726" marT="44863" marB="44863" anchor="ctr"/>
                </a:tc>
                <a:tc>
                  <a:txBody>
                    <a:bodyPr/>
                    <a:lstStyle/>
                    <a:p>
                      <a:pPr algn="ctr"/>
                      <a:r>
                        <a:rPr kumimoji="1" lang="en-US" altLang="ja-JP" sz="900" dirty="0">
                          <a:latin typeface="+mn-ea"/>
                          <a:ea typeface="+mn-ea"/>
                        </a:rPr>
                        <a:t>80</a:t>
                      </a:r>
                    </a:p>
                  </a:txBody>
                  <a:tcPr marL="89726" marR="89726" marT="44863" marB="44863" anchor="ctr"/>
                </a:tc>
                <a:tc>
                  <a:txBody>
                    <a:bodyPr/>
                    <a:lstStyle/>
                    <a:p>
                      <a:pPr algn="ctr"/>
                      <a:r>
                        <a:rPr kumimoji="1" lang="en-US" altLang="ja-JP" sz="900" dirty="0">
                          <a:latin typeface="+mn-ea"/>
                          <a:ea typeface="+mn-ea"/>
                        </a:rPr>
                        <a:t>63.1</a:t>
                      </a:r>
                      <a:endParaRPr kumimoji="1" lang="ja-JP" altLang="en-US" sz="900" dirty="0">
                        <a:latin typeface="+mn-ea"/>
                        <a:ea typeface="+mn-ea"/>
                      </a:endParaRPr>
                    </a:p>
                  </a:txBody>
                  <a:tcPr marL="89726" marR="89726" marT="44863" marB="44863" anchor="ctr"/>
                </a:tc>
                <a:tc>
                  <a:txBody>
                    <a:bodyPr/>
                    <a:lstStyle/>
                    <a:p>
                      <a:pPr algn="ctr"/>
                      <a:r>
                        <a:rPr kumimoji="1" lang="ja-JP" altLang="en-US" sz="900" dirty="0">
                          <a:latin typeface="+mn-ea"/>
                          <a:ea typeface="+mn-ea"/>
                        </a:rPr>
                        <a:t>④</a:t>
                      </a:r>
                    </a:p>
                  </a:txBody>
                  <a:tcPr marL="89726" marR="89726" marT="44863" marB="44863"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900" dirty="0">
                          <a:latin typeface="+mn-ea"/>
                          <a:ea typeface="+mn-ea"/>
                        </a:rPr>
                        <a:t>保険者機能強化推進交付金を活用した新規事業の創設等の活用方策について、市町村への助言等を実施しているか。</a:t>
                      </a:r>
                    </a:p>
                  </a:txBody>
                  <a:tcPr marL="89726" marR="89726" marT="44863" marB="44863" anchor="ctr"/>
                </a:tc>
                <a:tc>
                  <a:txBody>
                    <a:bodyPr/>
                    <a:lstStyle/>
                    <a:p>
                      <a:pPr algn="ctr"/>
                      <a:r>
                        <a:rPr kumimoji="1" lang="en-US" altLang="ja-JP" sz="900" dirty="0">
                          <a:latin typeface="+mn-ea"/>
                          <a:ea typeface="+mn-ea"/>
                        </a:rPr>
                        <a:t>40</a:t>
                      </a:r>
                      <a:endParaRPr kumimoji="1" lang="ja-JP" altLang="en-US" sz="900" dirty="0">
                        <a:latin typeface="+mn-ea"/>
                        <a:ea typeface="+mn-ea"/>
                      </a:endParaRPr>
                    </a:p>
                  </a:txBody>
                  <a:tcPr marL="89726" marR="89726" marT="44863" marB="44863" anchor="ctr"/>
                </a:tc>
                <a:tc>
                  <a:txBody>
                    <a:bodyPr/>
                    <a:lstStyle/>
                    <a:p>
                      <a:pPr algn="ctr"/>
                      <a:r>
                        <a:rPr kumimoji="1" lang="en-US" altLang="ja-JP" sz="900" dirty="0">
                          <a:latin typeface="+mn-ea"/>
                          <a:ea typeface="+mn-ea"/>
                        </a:rPr>
                        <a:t>25.5</a:t>
                      </a:r>
                      <a:endParaRPr kumimoji="1" lang="ja-JP" altLang="en-US" sz="900" dirty="0">
                        <a:latin typeface="+mn-ea"/>
                        <a:ea typeface="+mn-ea"/>
                      </a:endParaRPr>
                    </a:p>
                  </a:txBody>
                  <a:tcPr marL="89726" marR="89726" marT="44863" marB="44863" anchor="ctr"/>
                </a:tc>
                <a:extLst>
                  <a:ext uri="{0D108BD9-81ED-4DB2-BD59-A6C34878D82A}">
                    <a16:rowId xmlns:a16="http://schemas.microsoft.com/office/drawing/2014/main" val="399234344"/>
                  </a:ext>
                </a:extLst>
              </a:tr>
              <a:tr h="358902">
                <a:tc>
                  <a:txBody>
                    <a:bodyPr/>
                    <a:lstStyle/>
                    <a:p>
                      <a:pPr algn="ctr"/>
                      <a:r>
                        <a:rPr kumimoji="1" lang="ja-JP" altLang="en-US" sz="900" dirty="0">
                          <a:latin typeface="+mn-ea"/>
                          <a:ea typeface="+mn-ea"/>
                        </a:rPr>
                        <a:t>②</a:t>
                      </a:r>
                    </a:p>
                  </a:txBody>
                  <a:tcPr marL="89726" marR="89726" marT="44863" marB="44863"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900" dirty="0">
                          <a:solidFill>
                            <a:schemeClr val="tx1"/>
                          </a:solidFill>
                          <a:latin typeface="+mn-ea"/>
                          <a:ea typeface="+mn-ea"/>
                        </a:rPr>
                        <a:t>管内の保険者が行っている自立支援・重度化防止等に係る取組の実施状況及び課題を把握しているか。また、その内容を保険者と共有しているか</a:t>
                      </a:r>
                      <a:endParaRPr lang="en-US" altLang="ja-JP" sz="900" dirty="0">
                        <a:solidFill>
                          <a:schemeClr val="tx1"/>
                        </a:solidFill>
                        <a:latin typeface="+mn-ea"/>
                        <a:ea typeface="+mn-ea"/>
                      </a:endParaRPr>
                    </a:p>
                  </a:txBody>
                  <a:tcPr marL="89726" marR="89726" marT="44863" marB="44863" anchor="ctr"/>
                </a:tc>
                <a:tc>
                  <a:txBody>
                    <a:bodyPr/>
                    <a:lstStyle/>
                    <a:p>
                      <a:pPr algn="ctr"/>
                      <a:r>
                        <a:rPr kumimoji="1" lang="en-US" altLang="ja-JP" sz="900" dirty="0">
                          <a:latin typeface="+mn-ea"/>
                          <a:ea typeface="+mn-ea"/>
                        </a:rPr>
                        <a:t>80</a:t>
                      </a:r>
                      <a:endParaRPr kumimoji="1" lang="ja-JP" altLang="en-US" sz="900" dirty="0">
                        <a:latin typeface="+mn-ea"/>
                        <a:ea typeface="+mn-ea"/>
                      </a:endParaRPr>
                    </a:p>
                  </a:txBody>
                  <a:tcPr marL="89726" marR="89726" marT="44863" marB="44863" anchor="ctr"/>
                </a:tc>
                <a:tc>
                  <a:txBody>
                    <a:bodyPr/>
                    <a:lstStyle/>
                    <a:p>
                      <a:pPr algn="ctr"/>
                      <a:r>
                        <a:rPr kumimoji="1" lang="en-US" altLang="ja-JP" sz="900" dirty="0">
                          <a:latin typeface="+mn-ea"/>
                          <a:ea typeface="+mn-ea"/>
                        </a:rPr>
                        <a:t>68.8</a:t>
                      </a:r>
                    </a:p>
                  </a:txBody>
                  <a:tcPr marL="89726" marR="89726" marT="44863" marB="44863" anchor="ctr"/>
                </a:tc>
                <a:tc>
                  <a:txBody>
                    <a:bodyPr/>
                    <a:lstStyle/>
                    <a:p>
                      <a:pPr algn="ctr"/>
                      <a:r>
                        <a:rPr kumimoji="1" lang="ja-JP" altLang="en-US" sz="900" dirty="0">
                          <a:latin typeface="+mn-ea"/>
                          <a:ea typeface="+mn-ea"/>
                        </a:rPr>
                        <a:t>⑤</a:t>
                      </a:r>
                    </a:p>
                  </a:txBody>
                  <a:tcPr marL="89726" marR="89726" marT="44863" marB="44863"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900" b="0" i="0" u="none" strike="noStrike" kern="1200" cap="none" spc="0" normalizeH="0" baseline="0" noProof="0" dirty="0">
                          <a:ln>
                            <a:noFill/>
                          </a:ln>
                          <a:solidFill>
                            <a:prstClr val="black"/>
                          </a:solidFill>
                          <a:effectLst/>
                          <a:uLnTx/>
                          <a:uFillTx/>
                          <a:latin typeface="+mn-ea"/>
                          <a:ea typeface="+mn-ea"/>
                          <a:cs typeface="+mn-cs"/>
                        </a:rPr>
                        <a:t>管内市町村の関係指標（</a:t>
                      </a:r>
                      <a:r>
                        <a:rPr kumimoji="1" lang="en-US" altLang="ja-JP" sz="900" b="0" i="0" u="none" strike="noStrike" kern="1200" cap="none" spc="0" normalizeH="0" baseline="0" noProof="0" dirty="0">
                          <a:ln>
                            <a:noFill/>
                          </a:ln>
                          <a:solidFill>
                            <a:prstClr val="black"/>
                          </a:solidFill>
                          <a:effectLst/>
                          <a:uLnTx/>
                          <a:uFillTx/>
                          <a:latin typeface="+mn-ea"/>
                          <a:ea typeface="+mn-ea"/>
                          <a:cs typeface="+mn-cs"/>
                        </a:rPr>
                        <a:t>Ⅰ</a:t>
                      </a:r>
                      <a:r>
                        <a:rPr kumimoji="1" lang="ja-JP" altLang="en-US" sz="900" b="0" i="0" u="none" strike="noStrike" kern="1200" cap="none" spc="0" normalizeH="0" baseline="0" noProof="0" dirty="0">
                          <a:ln>
                            <a:noFill/>
                          </a:ln>
                          <a:solidFill>
                            <a:prstClr val="black"/>
                          </a:solidFill>
                          <a:effectLst/>
                          <a:uLnTx/>
                          <a:uFillTx/>
                          <a:latin typeface="+mn-ea"/>
                          <a:ea typeface="+mn-ea"/>
                          <a:cs typeface="+mn-cs"/>
                        </a:rPr>
                        <a:t>全体）の達成状況</a:t>
                      </a:r>
                    </a:p>
                  </a:txBody>
                  <a:tcPr marL="89726" marR="89726" marT="44863" marB="44863" anchor="ctr"/>
                </a:tc>
                <a:tc>
                  <a:txBody>
                    <a:bodyPr/>
                    <a:lstStyle/>
                    <a:p>
                      <a:pPr algn="ctr"/>
                      <a:r>
                        <a:rPr kumimoji="1" lang="en-US" altLang="ja-JP" sz="900" dirty="0">
                          <a:latin typeface="+mn-ea"/>
                          <a:ea typeface="+mn-ea"/>
                        </a:rPr>
                        <a:t>20</a:t>
                      </a:r>
                      <a:endParaRPr kumimoji="1" lang="ja-JP" altLang="en-US" sz="900" dirty="0">
                        <a:latin typeface="+mn-ea"/>
                        <a:ea typeface="+mn-ea"/>
                      </a:endParaRPr>
                    </a:p>
                  </a:txBody>
                  <a:tcPr marL="89726" marR="89726" marT="44863" marB="44863" anchor="ctr"/>
                </a:tc>
                <a:tc>
                  <a:txBody>
                    <a:bodyPr/>
                    <a:lstStyle/>
                    <a:p>
                      <a:pPr algn="ctr"/>
                      <a:r>
                        <a:rPr kumimoji="1" lang="en-US" altLang="ja-JP" sz="900" dirty="0">
                          <a:latin typeface="+mn-ea"/>
                          <a:ea typeface="+mn-ea"/>
                        </a:rPr>
                        <a:t>8.3</a:t>
                      </a:r>
                      <a:endParaRPr kumimoji="1" lang="ja-JP" altLang="en-US" sz="900" dirty="0">
                        <a:latin typeface="+mn-ea"/>
                        <a:ea typeface="+mn-ea"/>
                      </a:endParaRPr>
                    </a:p>
                  </a:txBody>
                  <a:tcPr marL="89726" marR="89726" marT="44863" marB="44863" anchor="ctr"/>
                </a:tc>
                <a:extLst>
                  <a:ext uri="{0D108BD9-81ED-4DB2-BD59-A6C34878D82A}">
                    <a16:rowId xmlns:a16="http://schemas.microsoft.com/office/drawing/2014/main" val="4219815525"/>
                  </a:ext>
                </a:extLst>
              </a:tr>
              <a:tr h="358902">
                <a:tc>
                  <a:txBody>
                    <a:bodyPr/>
                    <a:lstStyle/>
                    <a:p>
                      <a:pPr algn="ctr"/>
                      <a:r>
                        <a:rPr kumimoji="1" lang="ja-JP" altLang="en-US" sz="900" dirty="0">
                          <a:latin typeface="+mn-ea"/>
                          <a:ea typeface="+mn-ea"/>
                        </a:rPr>
                        <a:t>③</a:t>
                      </a:r>
                    </a:p>
                  </a:txBody>
                  <a:tcPr marL="89726" marR="89726" marT="44863" marB="44863"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900" dirty="0">
                          <a:latin typeface="+mn-ea"/>
                          <a:ea typeface="+mn-ea"/>
                        </a:rPr>
                        <a:t>保険者機能強化推進交付金の評価結果（都道府県分・市町村分）を用いた他の都道府県・市町村との比較・課題分析、支援を実施しているか。</a:t>
                      </a:r>
                    </a:p>
                  </a:txBody>
                  <a:tcPr marL="89726" marR="89726" marT="44863" marB="44863" anchor="ctr"/>
                </a:tc>
                <a:tc>
                  <a:txBody>
                    <a:bodyPr/>
                    <a:lstStyle/>
                    <a:p>
                      <a:pPr algn="ctr"/>
                      <a:r>
                        <a:rPr kumimoji="1" lang="en-US" altLang="ja-JP" sz="900" dirty="0">
                          <a:latin typeface="+mn-ea"/>
                          <a:ea typeface="+mn-ea"/>
                        </a:rPr>
                        <a:t>40</a:t>
                      </a:r>
                    </a:p>
                  </a:txBody>
                  <a:tcPr marL="89726" marR="89726" marT="44863" marB="44863" anchor="ctr"/>
                </a:tc>
                <a:tc>
                  <a:txBody>
                    <a:bodyPr/>
                    <a:lstStyle/>
                    <a:p>
                      <a:pPr algn="ctr"/>
                      <a:r>
                        <a:rPr kumimoji="1" lang="en-US" altLang="ja-JP" sz="900" dirty="0">
                          <a:latin typeface="+mn-ea"/>
                          <a:ea typeface="+mn-ea"/>
                        </a:rPr>
                        <a:t>37.0</a:t>
                      </a:r>
                    </a:p>
                  </a:txBody>
                  <a:tcPr marL="89726" marR="89726" marT="44863" marB="44863" anchor="ctr"/>
                </a:tc>
                <a:tc>
                  <a:txBody>
                    <a:bodyPr/>
                    <a:lstStyle/>
                    <a:p>
                      <a:pPr algn="ctr"/>
                      <a:r>
                        <a:rPr kumimoji="1" lang="ja-JP" altLang="en-US" sz="900" dirty="0">
                          <a:latin typeface="+mn-ea"/>
                          <a:ea typeface="+mn-ea"/>
                        </a:rPr>
                        <a:t>⑥</a:t>
                      </a:r>
                    </a:p>
                  </a:txBody>
                  <a:tcPr marL="89726" marR="89726" marT="44863" marB="44863" anchor="ctr"/>
                </a:tc>
                <a:tc>
                  <a:txBody>
                    <a:bodyPr/>
                    <a:lstStyle/>
                    <a:p>
                      <a:r>
                        <a:rPr lang="ja-JP" altLang="en-US" sz="900" b="0" i="0" u="none" strike="noStrike" dirty="0">
                          <a:solidFill>
                            <a:schemeClr val="tx1"/>
                          </a:solidFill>
                          <a:effectLst/>
                          <a:latin typeface="+mn-ea"/>
                          <a:ea typeface="+mn-ea"/>
                        </a:rPr>
                        <a:t>介護医療院への移行に関して、保険者に対して情報提供等の意思決定支援を行っているか。</a:t>
                      </a:r>
                      <a:endParaRPr kumimoji="1" lang="ja-JP" altLang="en-US" sz="900" dirty="0">
                        <a:latin typeface="+mn-ea"/>
                        <a:ea typeface="+mn-ea"/>
                      </a:endParaRPr>
                    </a:p>
                  </a:txBody>
                  <a:tcPr marL="89726" marR="89726" marT="44863" marB="44863" anchor="ctr"/>
                </a:tc>
                <a:tc>
                  <a:txBody>
                    <a:bodyPr/>
                    <a:lstStyle/>
                    <a:p>
                      <a:pPr algn="ctr"/>
                      <a:r>
                        <a:rPr kumimoji="1" lang="en-US" altLang="ja-JP" sz="900" dirty="0">
                          <a:latin typeface="+mn-ea"/>
                          <a:ea typeface="+mn-ea"/>
                        </a:rPr>
                        <a:t>20</a:t>
                      </a:r>
                      <a:endParaRPr kumimoji="1" lang="ja-JP" altLang="en-US" sz="900" dirty="0">
                        <a:latin typeface="+mn-ea"/>
                        <a:ea typeface="+mn-ea"/>
                      </a:endParaRPr>
                    </a:p>
                  </a:txBody>
                  <a:tcPr marL="89726" marR="89726" marT="44863" marB="44863" anchor="ctr"/>
                </a:tc>
                <a:tc>
                  <a:txBody>
                    <a:bodyPr/>
                    <a:lstStyle/>
                    <a:p>
                      <a:pPr algn="ctr"/>
                      <a:r>
                        <a:rPr kumimoji="1" lang="en-US" altLang="ja-JP" sz="900" dirty="0">
                          <a:latin typeface="+mn-ea"/>
                          <a:ea typeface="+mn-ea"/>
                        </a:rPr>
                        <a:t>13.7</a:t>
                      </a:r>
                      <a:endParaRPr kumimoji="1" lang="ja-JP" altLang="en-US" sz="900" dirty="0">
                        <a:latin typeface="+mn-ea"/>
                        <a:ea typeface="+mn-ea"/>
                      </a:endParaRPr>
                    </a:p>
                  </a:txBody>
                  <a:tcPr marL="89726" marR="89726" marT="44863" marB="44863" anchor="ctr"/>
                </a:tc>
                <a:extLst>
                  <a:ext uri="{0D108BD9-81ED-4DB2-BD59-A6C34878D82A}">
                    <a16:rowId xmlns:a16="http://schemas.microsoft.com/office/drawing/2014/main" val="1201803747"/>
                  </a:ext>
                </a:extLst>
              </a:tr>
            </a:tbl>
          </a:graphicData>
        </a:graphic>
      </p:graphicFrame>
      <p:graphicFrame>
        <p:nvGraphicFramePr>
          <p:cNvPr id="7" name="グラフ 6">
            <a:extLst>
              <a:ext uri="{FF2B5EF4-FFF2-40B4-BE49-F238E27FC236}">
                <a16:creationId xmlns:a16="http://schemas.microsoft.com/office/drawing/2014/main" id="{34F51F0B-0126-4EDB-85FD-10CF9D0882E5}"/>
              </a:ext>
            </a:extLst>
          </p:cNvPr>
          <p:cNvGraphicFramePr>
            <a:graphicFrameLocks/>
          </p:cNvGraphicFramePr>
          <p:nvPr>
            <p:extLst>
              <p:ext uri="{D42A27DB-BD31-4B8C-83A1-F6EECF244321}">
                <p14:modId xmlns:p14="http://schemas.microsoft.com/office/powerpoint/2010/main" val="1863750338"/>
              </p:ext>
            </p:extLst>
          </p:nvPr>
        </p:nvGraphicFramePr>
        <p:xfrm>
          <a:off x="143627" y="2166158"/>
          <a:ext cx="9583601" cy="4597017"/>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21806355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 name="正方形/長方形 27"/>
          <p:cNvSpPr/>
          <p:nvPr/>
        </p:nvSpPr>
        <p:spPr>
          <a:xfrm>
            <a:off x="-1" y="119181"/>
            <a:ext cx="9720263" cy="355567"/>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lIns="89679" tIns="44840" rIns="89679" bIns="44840" anchor="ctr"/>
          <a:lstStyle/>
          <a:p>
            <a:pPr algn="ctr">
              <a:defRPr/>
            </a:pPr>
            <a:r>
              <a:rPr lang="en-US" altLang="ja-JP" sz="1374" b="1" dirty="0">
                <a:solidFill>
                  <a:prstClr val="white"/>
                </a:solidFill>
                <a:latin typeface="Meiryo UI" panose="020B0604030504040204" pitchFamily="50" charset="-128"/>
                <a:ea typeface="Meiryo UI" panose="020B0604030504040204" pitchFamily="50" charset="-128"/>
              </a:rPr>
              <a:t>2020</a:t>
            </a:r>
            <a:r>
              <a:rPr lang="ja-JP" altLang="en-US" sz="1374" b="1" dirty="0">
                <a:solidFill>
                  <a:prstClr val="white"/>
                </a:solidFill>
                <a:latin typeface="Meiryo UI" panose="020B0604030504040204" pitchFamily="50" charset="-128"/>
                <a:ea typeface="Meiryo UI" panose="020B0604030504040204" pitchFamily="50" charset="-128"/>
              </a:rPr>
              <a:t>年度（都道府県分）　</a:t>
            </a:r>
            <a:r>
              <a:rPr lang="en-US" altLang="ja-JP" sz="1374" b="1" dirty="0">
                <a:solidFill>
                  <a:prstClr val="white"/>
                </a:solidFill>
                <a:latin typeface="Meiryo UI" panose="020B0604030504040204" pitchFamily="50" charset="-128"/>
                <a:ea typeface="Meiryo UI" panose="020B0604030504040204" pitchFamily="50" charset="-128"/>
              </a:rPr>
              <a:t>Ⅰ</a:t>
            </a:r>
            <a:r>
              <a:rPr lang="ja-JP" altLang="en-US" sz="1374" b="1" dirty="0">
                <a:solidFill>
                  <a:prstClr val="white"/>
                </a:solidFill>
                <a:latin typeface="Meiryo UI" panose="020B0604030504040204" pitchFamily="50" charset="-128"/>
                <a:ea typeface="Meiryo UI" panose="020B0604030504040204" pitchFamily="50" charset="-128"/>
              </a:rPr>
              <a:t>　管内の市町村の介護保険事業に係るデータ分析等を踏まえた地域課題の把握と支援計画</a:t>
            </a:r>
            <a:r>
              <a:rPr lang="ja-JP" altLang="en-US" sz="981" b="1" dirty="0">
                <a:solidFill>
                  <a:prstClr val="white"/>
                </a:solidFill>
                <a:latin typeface="Meiryo UI" panose="020B0604030504040204" pitchFamily="50" charset="-128"/>
                <a:ea typeface="Meiryo UI" panose="020B0604030504040204" pitchFamily="50" charset="-128"/>
              </a:rPr>
              <a:t>＜支援分＞</a:t>
            </a:r>
            <a:endParaRPr lang="en-US" altLang="ja-JP" sz="1374" b="1" dirty="0">
              <a:solidFill>
                <a:prstClr val="white"/>
              </a:solidFill>
              <a:latin typeface="Meiryo UI" panose="020B0604030504040204" pitchFamily="50" charset="-128"/>
              <a:ea typeface="Meiryo UI" panose="020B0604030504040204" pitchFamily="50" charset="-128"/>
            </a:endParaRPr>
          </a:p>
        </p:txBody>
      </p:sp>
      <p:sp>
        <p:nvSpPr>
          <p:cNvPr id="27" name="スライド番号プレースホルダー 3">
            <a:extLst>
              <a:ext uri="{FF2B5EF4-FFF2-40B4-BE49-F238E27FC236}">
                <a16:creationId xmlns:a16="http://schemas.microsoft.com/office/drawing/2014/main" id="{8537117C-0A37-4387-89BE-51510082BF6F}"/>
              </a:ext>
            </a:extLst>
          </p:cNvPr>
          <p:cNvSpPr>
            <a:spLocks noGrp="1"/>
          </p:cNvSpPr>
          <p:nvPr>
            <p:ph type="sldNum" sz="quarter" idx="12"/>
          </p:nvPr>
        </p:nvSpPr>
        <p:spPr>
          <a:xfrm>
            <a:off x="7369828" y="6450558"/>
            <a:ext cx="2268061" cy="358279"/>
          </a:xfrm>
        </p:spPr>
        <p:txBody>
          <a:bodyPr/>
          <a:lstStyle/>
          <a:p>
            <a:pPr>
              <a:defRPr/>
            </a:pPr>
            <a:r>
              <a:rPr lang="en-US" altLang="ja-JP" dirty="0">
                <a:solidFill>
                  <a:prstClr val="black">
                    <a:tint val="75000"/>
                  </a:prstClr>
                </a:solidFill>
                <a:latin typeface="+mn-ea"/>
              </a:rPr>
              <a:t>9</a:t>
            </a:r>
            <a:endParaRPr kumimoji="1" lang="ja-JP" altLang="en-US" dirty="0">
              <a:solidFill>
                <a:prstClr val="black">
                  <a:tint val="75000"/>
                </a:prstClr>
              </a:solidFill>
              <a:latin typeface="+mn-ea"/>
            </a:endParaRPr>
          </a:p>
        </p:txBody>
      </p:sp>
      <p:graphicFrame>
        <p:nvGraphicFramePr>
          <p:cNvPr id="3" name="表 2"/>
          <p:cNvGraphicFramePr>
            <a:graphicFrameLocks noGrp="1"/>
          </p:cNvGraphicFramePr>
          <p:nvPr/>
        </p:nvGraphicFramePr>
        <p:xfrm>
          <a:off x="107714" y="611827"/>
          <a:ext cx="9530652" cy="590932"/>
        </p:xfrm>
        <a:graphic>
          <a:graphicData uri="http://schemas.openxmlformats.org/drawingml/2006/table">
            <a:tbl>
              <a:tblPr firstRow="1" bandRow="1">
                <a:tableStyleId>{5C22544A-7EE6-4342-B048-85BDC9FD1C3A}</a:tableStyleId>
              </a:tblPr>
              <a:tblGrid>
                <a:gridCol w="204852">
                  <a:extLst>
                    <a:ext uri="{9D8B030D-6E8A-4147-A177-3AD203B41FA5}">
                      <a16:colId xmlns:a16="http://schemas.microsoft.com/office/drawing/2014/main" val="897722632"/>
                    </a:ext>
                  </a:extLst>
                </a:gridCol>
                <a:gridCol w="3885750">
                  <a:extLst>
                    <a:ext uri="{9D8B030D-6E8A-4147-A177-3AD203B41FA5}">
                      <a16:colId xmlns:a16="http://schemas.microsoft.com/office/drawing/2014/main" val="1624404869"/>
                    </a:ext>
                  </a:extLst>
                </a:gridCol>
                <a:gridCol w="459225">
                  <a:extLst>
                    <a:ext uri="{9D8B030D-6E8A-4147-A177-3AD203B41FA5}">
                      <a16:colId xmlns:a16="http://schemas.microsoft.com/office/drawing/2014/main" val="739993648"/>
                    </a:ext>
                  </a:extLst>
                </a:gridCol>
                <a:gridCol w="459225">
                  <a:extLst>
                    <a:ext uri="{9D8B030D-6E8A-4147-A177-3AD203B41FA5}">
                      <a16:colId xmlns:a16="http://schemas.microsoft.com/office/drawing/2014/main" val="300635064"/>
                    </a:ext>
                  </a:extLst>
                </a:gridCol>
                <a:gridCol w="211950">
                  <a:extLst>
                    <a:ext uri="{9D8B030D-6E8A-4147-A177-3AD203B41FA5}">
                      <a16:colId xmlns:a16="http://schemas.microsoft.com/office/drawing/2014/main" val="2396092149"/>
                    </a:ext>
                  </a:extLst>
                </a:gridCol>
                <a:gridCol w="3435714">
                  <a:extLst>
                    <a:ext uri="{9D8B030D-6E8A-4147-A177-3AD203B41FA5}">
                      <a16:colId xmlns:a16="http://schemas.microsoft.com/office/drawing/2014/main" val="2346506230"/>
                    </a:ext>
                  </a:extLst>
                </a:gridCol>
                <a:gridCol w="443587">
                  <a:extLst>
                    <a:ext uri="{9D8B030D-6E8A-4147-A177-3AD203B41FA5}">
                      <a16:colId xmlns:a16="http://schemas.microsoft.com/office/drawing/2014/main" val="416138721"/>
                    </a:ext>
                  </a:extLst>
                </a:gridCol>
                <a:gridCol w="430349">
                  <a:extLst>
                    <a:ext uri="{9D8B030D-6E8A-4147-A177-3AD203B41FA5}">
                      <a16:colId xmlns:a16="http://schemas.microsoft.com/office/drawing/2014/main" val="1508527750"/>
                    </a:ext>
                  </a:extLst>
                </a:gridCol>
              </a:tblGrid>
              <a:tr h="224314">
                <a:tc>
                  <a:txBody>
                    <a:bodyPr/>
                    <a:lstStyle/>
                    <a:p>
                      <a:pPr algn="ctr"/>
                      <a:endParaRPr kumimoji="1" lang="ja-JP" altLang="en-US" sz="900" dirty="0">
                        <a:latin typeface="+mn-ea"/>
                        <a:ea typeface="+mn-ea"/>
                      </a:endParaRPr>
                    </a:p>
                  </a:txBody>
                  <a:tcPr marL="89726" marR="89726" marT="44863" marB="44863" anchor="ctr"/>
                </a:tc>
                <a:tc>
                  <a:txBody>
                    <a:bodyPr/>
                    <a:lstStyle/>
                    <a:p>
                      <a:pPr algn="ctr"/>
                      <a:r>
                        <a:rPr kumimoji="1" lang="ja-JP" altLang="en-US" sz="900" dirty="0">
                          <a:latin typeface="+mn-ea"/>
                          <a:ea typeface="+mn-ea"/>
                        </a:rPr>
                        <a:t>評価指標</a:t>
                      </a:r>
                    </a:p>
                  </a:txBody>
                  <a:tcPr marL="89726" marR="89726" marT="44863" marB="44863" anchor="ctr"/>
                </a:tc>
                <a:tc>
                  <a:txBody>
                    <a:bodyPr/>
                    <a:lstStyle/>
                    <a:p>
                      <a:pPr algn="ctr"/>
                      <a:r>
                        <a:rPr kumimoji="1" lang="ja-JP" altLang="en-US" sz="900" dirty="0">
                          <a:latin typeface="+mn-ea"/>
                          <a:ea typeface="+mn-ea"/>
                        </a:rPr>
                        <a:t>得点</a:t>
                      </a:r>
                    </a:p>
                  </a:txBody>
                  <a:tcPr marL="89726" marR="89726" marT="44863" marB="44863" anchor="ctr"/>
                </a:tc>
                <a:tc>
                  <a:txBody>
                    <a:bodyPr/>
                    <a:lstStyle/>
                    <a:p>
                      <a:pPr algn="ctr"/>
                      <a:r>
                        <a:rPr kumimoji="1" lang="ja-JP" altLang="en-US" sz="900" dirty="0">
                          <a:latin typeface="+mn-ea"/>
                          <a:ea typeface="+mn-ea"/>
                        </a:rPr>
                        <a:t>平均</a:t>
                      </a:r>
                    </a:p>
                  </a:txBody>
                  <a:tcPr marL="89726" marR="89726" marT="44863" marB="44863" anchor="ctr"/>
                </a:tc>
                <a:tc>
                  <a:txBody>
                    <a:bodyPr/>
                    <a:lstStyle/>
                    <a:p>
                      <a:pPr algn="ctr"/>
                      <a:endParaRPr kumimoji="1" lang="ja-JP" altLang="en-US" sz="900" dirty="0">
                        <a:latin typeface="+mn-ea"/>
                        <a:ea typeface="+mn-ea"/>
                      </a:endParaRPr>
                    </a:p>
                  </a:txBody>
                  <a:tcPr marL="89726" marR="89726" marT="44863" marB="44863" anchor="ctr"/>
                </a:tc>
                <a:tc>
                  <a:txBody>
                    <a:bodyPr/>
                    <a:lstStyle/>
                    <a:p>
                      <a:pPr algn="ctr"/>
                      <a:r>
                        <a:rPr kumimoji="1" lang="ja-JP" altLang="en-US" sz="900" dirty="0">
                          <a:latin typeface="+mn-ea"/>
                          <a:ea typeface="+mn-ea"/>
                        </a:rPr>
                        <a:t>評価指標</a:t>
                      </a:r>
                    </a:p>
                  </a:txBody>
                  <a:tcPr marL="89726" marR="89726" marT="44863" marB="44863" anchor="ctr"/>
                </a:tc>
                <a:tc>
                  <a:txBody>
                    <a:bodyPr/>
                    <a:lstStyle/>
                    <a:p>
                      <a:pPr algn="ctr"/>
                      <a:r>
                        <a:rPr kumimoji="1" lang="ja-JP" altLang="en-US" sz="900" dirty="0">
                          <a:latin typeface="+mn-ea"/>
                          <a:ea typeface="+mn-ea"/>
                        </a:rPr>
                        <a:t>得点</a:t>
                      </a:r>
                    </a:p>
                  </a:txBody>
                  <a:tcPr marL="89726" marR="89726" marT="44863" marB="44863" anchor="ctr"/>
                </a:tc>
                <a:tc>
                  <a:txBody>
                    <a:bodyPr/>
                    <a:lstStyle/>
                    <a:p>
                      <a:pPr algn="ctr"/>
                      <a:r>
                        <a:rPr kumimoji="1" lang="ja-JP" altLang="en-US" sz="900" dirty="0">
                          <a:latin typeface="+mn-ea"/>
                          <a:ea typeface="+mn-ea"/>
                        </a:rPr>
                        <a:t>平均</a:t>
                      </a:r>
                    </a:p>
                  </a:txBody>
                  <a:tcPr marL="89726" marR="89726" marT="44863" marB="44863" anchor="ctr"/>
                </a:tc>
                <a:extLst>
                  <a:ext uri="{0D108BD9-81ED-4DB2-BD59-A6C34878D82A}">
                    <a16:rowId xmlns:a16="http://schemas.microsoft.com/office/drawing/2014/main" val="2535473127"/>
                  </a:ext>
                </a:extLst>
              </a:tr>
              <a:tr h="358902">
                <a:tc>
                  <a:txBody>
                    <a:bodyPr/>
                    <a:lstStyle/>
                    <a:p>
                      <a:pPr algn="ctr"/>
                      <a:r>
                        <a:rPr kumimoji="1" lang="ja-JP" altLang="en-US" sz="900" dirty="0">
                          <a:latin typeface="+mn-ea"/>
                          <a:ea typeface="+mn-ea"/>
                        </a:rPr>
                        <a:t>②</a:t>
                      </a:r>
                    </a:p>
                  </a:txBody>
                  <a:tcPr marL="89726" marR="89726" marT="44863" marB="44863"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900" dirty="0">
                          <a:solidFill>
                            <a:schemeClr val="tx1"/>
                          </a:solidFill>
                          <a:latin typeface="+mn-ea"/>
                          <a:ea typeface="+mn-ea"/>
                        </a:rPr>
                        <a:t>管内の保険者が行っている自立支援・重度化防止等に係る取組の実施状況及び課題を把握しているか。また、その内容を保険者と共有しているか</a:t>
                      </a:r>
                      <a:endParaRPr lang="en-US" altLang="ja-JP" sz="900" dirty="0">
                        <a:solidFill>
                          <a:schemeClr val="tx1"/>
                        </a:solidFill>
                        <a:latin typeface="+mn-ea"/>
                        <a:ea typeface="+mn-ea"/>
                      </a:endParaRPr>
                    </a:p>
                  </a:txBody>
                  <a:tcPr marL="89726" marR="89726" marT="44863" marB="44863" anchor="ctr"/>
                </a:tc>
                <a:tc>
                  <a:txBody>
                    <a:bodyPr/>
                    <a:lstStyle/>
                    <a:p>
                      <a:pPr algn="ctr"/>
                      <a:r>
                        <a:rPr kumimoji="1" lang="en-US" altLang="ja-JP" sz="900" dirty="0">
                          <a:latin typeface="+mn-ea"/>
                          <a:ea typeface="+mn-ea"/>
                        </a:rPr>
                        <a:t>80</a:t>
                      </a:r>
                      <a:endParaRPr kumimoji="1" lang="ja-JP" altLang="en-US" sz="900" dirty="0">
                        <a:latin typeface="+mn-ea"/>
                        <a:ea typeface="+mn-ea"/>
                      </a:endParaRPr>
                    </a:p>
                  </a:txBody>
                  <a:tcPr marL="89726" marR="89726" marT="44863" marB="44863" anchor="ctr"/>
                </a:tc>
                <a:tc>
                  <a:txBody>
                    <a:bodyPr/>
                    <a:lstStyle/>
                    <a:p>
                      <a:pPr algn="ctr"/>
                      <a:r>
                        <a:rPr kumimoji="1" lang="en-US" altLang="ja-JP" sz="900" dirty="0">
                          <a:latin typeface="+mn-ea"/>
                          <a:ea typeface="+mn-ea"/>
                        </a:rPr>
                        <a:t>68.8</a:t>
                      </a:r>
                    </a:p>
                  </a:txBody>
                  <a:tcPr marL="89726" marR="89726" marT="44863" marB="44863" anchor="ctr"/>
                </a:tc>
                <a:tc>
                  <a:txBody>
                    <a:bodyPr/>
                    <a:lstStyle/>
                    <a:p>
                      <a:pPr algn="ctr"/>
                      <a:r>
                        <a:rPr kumimoji="1" lang="ja-JP" altLang="en-US" sz="900" dirty="0">
                          <a:latin typeface="+mn-ea"/>
                          <a:ea typeface="+mn-ea"/>
                        </a:rPr>
                        <a:t>④</a:t>
                      </a:r>
                    </a:p>
                  </a:txBody>
                  <a:tcPr marL="89726" marR="89726" marT="44863" marB="44863"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900" dirty="0">
                          <a:latin typeface="+mn-ea"/>
                          <a:ea typeface="+mn-ea"/>
                        </a:rPr>
                        <a:t>保険者機能強化推進交付金を活用した新規事業の創設等の活用方策について、市町村への助言等を実施しているか。</a:t>
                      </a:r>
                    </a:p>
                  </a:txBody>
                  <a:tcPr marL="89726" marR="89726" marT="44863" marB="44863" anchor="ctr"/>
                </a:tc>
                <a:tc>
                  <a:txBody>
                    <a:bodyPr/>
                    <a:lstStyle/>
                    <a:p>
                      <a:pPr algn="ctr"/>
                      <a:r>
                        <a:rPr kumimoji="1" lang="en-US" altLang="ja-JP" sz="900" dirty="0">
                          <a:latin typeface="+mn-ea"/>
                          <a:ea typeface="+mn-ea"/>
                        </a:rPr>
                        <a:t>40</a:t>
                      </a:r>
                      <a:endParaRPr kumimoji="1" lang="ja-JP" altLang="en-US" sz="900" dirty="0">
                        <a:latin typeface="+mn-ea"/>
                        <a:ea typeface="+mn-ea"/>
                      </a:endParaRPr>
                    </a:p>
                  </a:txBody>
                  <a:tcPr marL="89726" marR="89726" marT="44863" marB="44863" anchor="ctr"/>
                </a:tc>
                <a:tc>
                  <a:txBody>
                    <a:bodyPr/>
                    <a:lstStyle/>
                    <a:p>
                      <a:pPr algn="ctr"/>
                      <a:r>
                        <a:rPr kumimoji="1" lang="en-US" altLang="ja-JP" sz="900" dirty="0">
                          <a:latin typeface="+mn-ea"/>
                          <a:ea typeface="+mn-ea"/>
                        </a:rPr>
                        <a:t>25.5</a:t>
                      </a:r>
                      <a:endParaRPr kumimoji="1" lang="ja-JP" altLang="en-US" sz="900" dirty="0">
                        <a:latin typeface="+mn-ea"/>
                        <a:ea typeface="+mn-ea"/>
                      </a:endParaRPr>
                    </a:p>
                  </a:txBody>
                  <a:tcPr marL="89726" marR="89726" marT="44863" marB="44863" anchor="ctr"/>
                </a:tc>
                <a:extLst>
                  <a:ext uri="{0D108BD9-81ED-4DB2-BD59-A6C34878D82A}">
                    <a16:rowId xmlns:a16="http://schemas.microsoft.com/office/drawing/2014/main" val="399234344"/>
                  </a:ext>
                </a:extLst>
              </a:tr>
            </a:tbl>
          </a:graphicData>
        </a:graphic>
      </p:graphicFrame>
      <p:graphicFrame>
        <p:nvGraphicFramePr>
          <p:cNvPr id="6" name="グラフ 5">
            <a:extLst>
              <a:ext uri="{FF2B5EF4-FFF2-40B4-BE49-F238E27FC236}">
                <a16:creationId xmlns:a16="http://schemas.microsoft.com/office/drawing/2014/main" id="{DA76C9C6-4EB8-4120-BA90-FCA7A7D13671}"/>
              </a:ext>
            </a:extLst>
          </p:cNvPr>
          <p:cNvGraphicFramePr>
            <a:graphicFrameLocks/>
          </p:cNvGraphicFramePr>
          <p:nvPr>
            <p:extLst>
              <p:ext uri="{D42A27DB-BD31-4B8C-83A1-F6EECF244321}">
                <p14:modId xmlns:p14="http://schemas.microsoft.com/office/powerpoint/2010/main" val="304955515"/>
              </p:ext>
            </p:extLst>
          </p:nvPr>
        </p:nvGraphicFramePr>
        <p:xfrm>
          <a:off x="-13335" y="1216571"/>
          <a:ext cx="9746934" cy="4588371"/>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4193918787"/>
      </p:ext>
    </p:extLst>
  </p:cSld>
  <p:clrMapOvr>
    <a:masterClrMapping/>
  </p:clrMapOvr>
</p:sld>
</file>

<file path=ppt/theme/theme1.xml><?xml version="1.0" encoding="utf-8"?>
<a:theme xmlns:a="http://schemas.openxmlformats.org/drawingml/2006/main" name="10_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documentManagement/>
</p:properties>
</file>

<file path=customXml/item3.xml><?xml version="1.0" encoding="utf-8"?>
<ct:contentTypeSchema xmlns:ct="http://schemas.microsoft.com/office/2006/metadata/contentType" xmlns:ma="http://schemas.microsoft.com/office/2006/metadata/properties/metaAttributes" ct:_="" ma:_="" ma:contentTypeName="ドキュメント" ma:contentTypeID="0x0101002DA299AC048A4B8EA9C1D19079C1A32200D4BA6E4072147443AA2C1B34B3717A1B" ma:contentTypeVersion="11" ma:contentTypeDescription="" ma:contentTypeScope="" ma:versionID="762a6e4a9a4153f9796459f9c794b8d7">
  <xsd:schema xmlns:xsd="http://www.w3.org/2001/XMLSchema" xmlns:p="http://schemas.microsoft.com/office/2006/metadata/properties" xmlns:ns2="8B97BE19-CDDD-400E-817A-CFDD13F7EC12" xmlns:ns3="0ef2a5cc-7d16-4df6-bf14-9981dc03bc23" targetNamespace="http://schemas.microsoft.com/office/2006/metadata/properties" ma:root="true" ma:fieldsID="07fb1622a88bacec97282dff94a6d9c4" ns2:_="" ns3:_="">
    <xsd:import namespace="8B97BE19-CDDD-400E-817A-CFDD13F7EC12"/>
    <xsd:import namespace="0ef2a5cc-7d16-4df6-bf14-9981dc03bc23"/>
    <xsd:element name="properties">
      <xsd:complexType>
        <xsd:sequence>
          <xsd:element name="documentManagement">
            <xsd:complexType>
              <xsd:all>
                <xsd:element ref="ns2:ClassLarge" minOccurs="0"/>
                <xsd:element ref="ns2:ClassMedium" minOccurs="0"/>
                <xsd:element ref="ns2:ClassSmall" minOccurs="0"/>
                <xsd:element ref="ns2:GyoseiFile" minOccurs="0"/>
                <xsd:element ref="ns2:CreatedBy" minOccurs="0"/>
                <xsd:element ref="ns2:PreservationPeriod" minOccurs="0"/>
                <xsd:element ref="ns2:PreservationPeriodExpire" minOccurs="0"/>
                <xsd:element ref="ns2:CreatedDate" minOccurs="0"/>
                <xsd:element ref="ns2:FixationStatus" minOccurs="0"/>
                <xsd:element ref="ns2:EditorWithSpace" minOccurs="0"/>
                <xsd:element ref="ns3:DaibunruiID" minOccurs="0"/>
                <xsd:element ref="ns3:ChuubunruiID" minOccurs="0"/>
                <xsd:element ref="ns3:SyoubunruiID" minOccurs="0"/>
                <xsd:element ref="ns3:GyouseibunsyoID" minOccurs="0"/>
                <xsd:element ref="ns3:Renkei" minOccurs="0"/>
                <xsd:element ref="ns3:Flag01" minOccurs="0"/>
                <xsd:element ref="ns3:Yobi01" minOccurs="0"/>
                <xsd:element ref="ns3:Yobi02" minOccurs="0"/>
                <xsd:element ref="ns3:Yobi03" minOccurs="0"/>
              </xsd:all>
            </xsd:complexType>
          </xsd:element>
        </xsd:sequence>
      </xsd:complexType>
    </xsd:element>
  </xsd:schema>
  <xsd:schema xmlns:xsd="http://www.w3.org/2001/XMLSchema" xmlns:dms="http://schemas.microsoft.com/office/2006/documentManagement/types" targetNamespace="8B97BE19-CDDD-400E-817A-CFDD13F7EC12" elementFormDefault="qualified">
    <xsd:import namespace="http://schemas.microsoft.com/office/2006/documentManagement/types"/>
    <xsd:element name="ClassLarge" ma:index="8" nillable="true" ma:displayName="大分類" ma:hidden="true" ma:internalName="ClassLarge" ma:readOnly="true">
      <xsd:simpleType>
        <xsd:restriction base="dms:Unknown"/>
      </xsd:simpleType>
    </xsd:element>
    <xsd:element name="ClassMedium" ma:index="9" nillable="true" ma:displayName="中分類" ma:hidden="true" ma:internalName="ClassMedium" ma:readOnly="true">
      <xsd:simpleType>
        <xsd:restriction base="dms:Unknown"/>
      </xsd:simpleType>
    </xsd:element>
    <xsd:element name="ClassSmall" ma:index="10" nillable="true" ma:displayName="小分類" ma:hidden="true" ma:internalName="ClassSmall" ma:readOnly="true">
      <xsd:simpleType>
        <xsd:restriction base="dms:Unknown"/>
      </xsd:simpleType>
    </xsd:element>
    <xsd:element name="GyoseiFile" ma:index="11" nillable="true" ma:displayName="行政文書ファイル名" ma:hidden="true" ma:internalName="GyoseiFile" ma:readOnly="true">
      <xsd:simpleType>
        <xsd:restriction base="dms:Unknown"/>
      </xsd:simpleType>
    </xsd:element>
    <xsd:element name="CreatedBy" ma:index="12" nillable="true" ma:displayName="作成課/係・作成者" ma:hidden="true" ma:internalName="CreatedBy" ma:readOnly="true">
      <xsd:simpleType>
        <xsd:restriction base="dms:Unknown"/>
      </xsd:simpleType>
    </xsd:element>
    <xsd:element name="PreservationPeriod" ma:index="13" nillable="true" ma:displayName="保存期間" ma:hidden="true" ma:internalName="PreservationPeriod" ma:readOnly="true">
      <xsd:simpleType>
        <xsd:restriction base="dms:Unknown"/>
      </xsd:simpleType>
    </xsd:element>
    <xsd:element name="PreservationPeriodExpire" ma:index="14" nillable="true" ma:displayName="保存期間満了時期" ma:format="DateOnly" ma:hidden="true" ma:internalName="PreservationPeriodExpire" ma:readOnly="true">
      <xsd:simpleType>
        <xsd:restriction base="dms:Unknown"/>
      </xsd:simpleType>
    </xsd:element>
    <xsd:element name="CreatedDate" ma:index="15" nillable="true" ma:displayName="作成年月日" ma:hidden="true" ma:internalName="CreatedDate" ma:readOnly="true">
      <xsd:simpleType>
        <xsd:restriction base="dms:Unknown"/>
      </xsd:simpleType>
    </xsd:element>
    <xsd:element name="FixationStatus" ma:index="16" nillable="true" ma:displayName="確定状況" ma:hidden="true" ma:internalName="FixationStatus" ma:readOnly="true">
      <xsd:simpleType>
        <xsd:restriction base="dms:Unknown"/>
      </xsd:simpleType>
    </xsd:element>
    <xsd:element name="EditorWithSpace" ma:index="18" nillable="true" ma:displayName="更新者　　　　　　" ma:hidden="true" ma:internalName="EditorWithSpace" ma:readOnly="true">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xsd="http://www.w3.org/2001/XMLSchema" xmlns:dms="http://schemas.microsoft.com/office/2006/documentManagement/types" targetNamespace="0ef2a5cc-7d16-4df6-bf14-9981dc03bc23" elementFormDefault="qualified">
    <xsd:import namespace="http://schemas.microsoft.com/office/2006/documentManagement/types"/>
    <xsd:element name="DaibunruiID" ma:index="19" nillable="true" ma:displayName="大分類ID" ma:description="" ma:hidden="true" ma:internalName="DaibunruiID" ma:readOnly="true">
      <xsd:simpleType>
        <xsd:restriction base="dms:Text"/>
      </xsd:simpleType>
    </xsd:element>
    <xsd:element name="ChuubunruiID" ma:index="20" nillable="true" ma:displayName="中分類ID" ma:description="" ma:hidden="true" ma:internalName="ChuubunruiID" ma:readOnly="true">
      <xsd:simpleType>
        <xsd:restriction base="dms:Text"/>
      </xsd:simpleType>
    </xsd:element>
    <xsd:element name="SyoubunruiID" ma:index="21" nillable="true" ma:displayName="小分類ID" ma:description="" ma:hidden="true" ma:internalName="SyoubunruiID" ma:readOnly="true">
      <xsd:simpleType>
        <xsd:restriction base="dms:Text"/>
      </xsd:simpleType>
    </xsd:element>
    <xsd:element name="GyouseibunsyoID" ma:index="22" nillable="true" ma:displayName="行政文書ファイル名ID" ma:description="" ma:hidden="true" ma:internalName="GyouseibunsyoID" ma:readOnly="true">
      <xsd:simpleType>
        <xsd:restriction base="dms:Text"/>
      </xsd:simpleType>
    </xsd:element>
    <xsd:element name="Renkei" ma:index="23" nillable="true" ma:displayName="行政文書連携フラグ" ma:description="" ma:hidden="true" ma:internalName="Renkei" ma:readOnly="true">
      <xsd:simpleType>
        <xsd:restriction base="dms:Text"/>
      </xsd:simpleType>
    </xsd:element>
    <xsd:element name="Flag01" ma:index="24" nillable="true" ma:displayName="予備フラグ" ma:description="" ma:hidden="true" ma:internalName="Flag01" ma:readOnly="true">
      <xsd:simpleType>
        <xsd:restriction base="dms:Text"/>
      </xsd:simpleType>
    </xsd:element>
    <xsd:element name="Yobi01" ma:index="25" nillable="true" ma:displayName="予備列01" ma:description="" ma:hidden="true" ma:internalName="Yobi01" ma:readOnly="true">
      <xsd:simpleType>
        <xsd:restriction base="dms:Text"/>
      </xsd:simpleType>
    </xsd:element>
    <xsd:element name="Yobi02" ma:index="26" nillable="true" ma:displayName="予備列02" ma:description="" ma:hidden="true" ma:internalName="Yobi02" ma:readOnly="true">
      <xsd:simpleType>
        <xsd:restriction base="dms:Text"/>
      </xsd:simpleType>
    </xsd:element>
    <xsd:element name="Yobi03" ma:index="27" nillable="true" ma:displayName="予備列03" ma:description="" ma:hidden="true" ma:internalName="Yobi03"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office/internal/2005/internalDocumentation"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ma:readOnly="true"/>
        <xsd:element ref="dc:title" minOccurs="0" maxOccurs="1" ma:index="17" ma:displayName="タイトル" ma:readOnly="tru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lastPrinted" minOccurs="0" maxOccurs="1" type="xsd:dateTime"/>
        <xsd:element name="contentStatus" minOccurs="0" maxOccurs="1" type="xsd:string"/>
      </xsd:all>
    </xsd:complexType>
  </xsd:schema>
</ct:contentTypeSchema>
</file>

<file path=customXml/itemProps1.xml><?xml version="1.0" encoding="utf-8"?>
<ds:datastoreItem xmlns:ds="http://schemas.openxmlformats.org/officeDocument/2006/customXml" ds:itemID="{5667B8BB-0558-4E9C-85AB-E9D88A9B512B}">
  <ds:schemaRefs>
    <ds:schemaRef ds:uri="http://schemas.microsoft.com/sharepoint/v3/contenttype/forms"/>
  </ds:schemaRefs>
</ds:datastoreItem>
</file>

<file path=customXml/itemProps2.xml><?xml version="1.0" encoding="utf-8"?>
<ds:datastoreItem xmlns:ds="http://schemas.openxmlformats.org/officeDocument/2006/customXml" ds:itemID="{E7C59075-9183-416C-86FD-365AA21CC7E6}">
  <ds:schemaRefs>
    <ds:schemaRef ds:uri="http://schemas.microsoft.com/office/2006/metadata/properties"/>
    <ds:schemaRef ds:uri="http://schemas.microsoft.com/office/2006/documentManagement/types"/>
    <ds:schemaRef ds:uri="http://purl.org/dc/dcmitype/"/>
    <ds:schemaRef ds:uri="http://purl.org/dc/terms/"/>
    <ds:schemaRef ds:uri="http://schemas.openxmlformats.org/package/2006/metadata/core-properties"/>
    <ds:schemaRef ds:uri="http://www.w3.org/XML/1998/namespace"/>
    <ds:schemaRef ds:uri="8B97BE19-CDDD-400E-817A-CFDD13F7EC12"/>
    <ds:schemaRef ds:uri="0ef2a5cc-7d16-4df6-bf14-9981dc03bc23"/>
    <ds:schemaRef ds:uri="http://purl.org/dc/elements/1.1/"/>
  </ds:schemaRefs>
</ds:datastoreItem>
</file>

<file path=customXml/itemProps3.xml><?xml version="1.0" encoding="utf-8"?>
<ds:datastoreItem xmlns:ds="http://schemas.openxmlformats.org/officeDocument/2006/customXml" ds:itemID="{5222D843-2CD8-465F-A615-3B281B321302}">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8B97BE19-CDDD-400E-817A-CFDD13F7EC12"/>
    <ds:schemaRef ds:uri="0ef2a5cc-7d16-4df6-bf14-9981dc03bc23"/>
    <ds:schemaRef ds:uri="http://schemas.microsoft.com/office/2006/documentManagement/types"/>
    <ds:schemaRef ds:uri="http://schemas.openxmlformats.org/package/2006/metadata/core-properties"/>
    <ds:schemaRef ds:uri="http://purl.org/dc/elements/1.1/"/>
    <ds:schemaRef ds:uri="http://purl.org/dc/terms/"/>
    <ds:schemaRef ds:uri="http://schemas.microsoft.com/office/internal/2005/internalDocumentation"/>
  </ds:schemaRefs>
</ds:datastoreItem>
</file>

<file path=docProps/app.xml><?xml version="1.0" encoding="utf-8"?>
<Properties xmlns="http://schemas.openxmlformats.org/officeDocument/2006/extended-properties" xmlns:vt="http://schemas.openxmlformats.org/officeDocument/2006/docPropsVTypes">
  <TotalTime>8903</TotalTime>
  <Words>6870</Words>
  <Application>Microsoft Office PowerPoint</Application>
  <PresentationFormat>ユーザー設定</PresentationFormat>
  <Paragraphs>1070</Paragraphs>
  <Slides>28</Slides>
  <Notes>28</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28</vt:i4>
      </vt:variant>
    </vt:vector>
  </HeadingPairs>
  <TitlesOfParts>
    <vt:vector size="35" baseType="lpstr">
      <vt:lpstr>Meiryo UI</vt:lpstr>
      <vt:lpstr>ＭＳ Ｐゴシック</vt:lpstr>
      <vt:lpstr>ＭＳ ゴシック</vt:lpstr>
      <vt:lpstr>Arial</vt:lpstr>
      <vt:lpstr>Calibri</vt:lpstr>
      <vt:lpstr>Times New Roman</vt:lpstr>
      <vt:lpstr>10_Office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Manager>加藤 昭宏</Manager>
  <Company>加藤 昭宏</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加藤 昭宏</dc:title>
  <dc:subject>加藤 昭宏</dc:subject>
  <dc:creator>加藤 昭宏(katou-akihiro)</dc:creator>
  <cp:keywords>加藤 昭宏</cp:keywords>
  <dc:description>加藤 昭宏</dc:description>
  <cp:lastModifiedBy>村瀬 匡司(murase-masashi)</cp:lastModifiedBy>
  <cp:revision>867</cp:revision>
  <cp:lastPrinted>2020-11-16T03:46:29Z</cp:lastPrinted>
  <dcterms:created xsi:type="dcterms:W3CDTF">2012-06-14T05:51:29Z</dcterms:created>
  <dcterms:modified xsi:type="dcterms:W3CDTF">2021-03-29T07:21:46Z</dcterms:modified>
  <cp:category>加藤 昭宏</cp:category>
  <cp:contentStatus>加藤 昭宏</cp:contentStatus>
  <dc:language>加藤 昭宏</dc:languag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0x0101002DA299AC048A4B8EA9C1D19079C1A32200D4BA6E4072147443AA2C1B34B3717A1B</vt:lpwstr>
  </property>
</Properties>
</file>